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31"/>
  </p:notesMasterIdLst>
  <p:sldIdLst>
    <p:sldId id="258" r:id="rId2"/>
    <p:sldId id="259" r:id="rId3"/>
    <p:sldId id="6567" r:id="rId4"/>
    <p:sldId id="6739" r:id="rId5"/>
    <p:sldId id="6451" r:id="rId6"/>
    <p:sldId id="6672" r:id="rId7"/>
    <p:sldId id="6745" r:id="rId8"/>
    <p:sldId id="6674" r:id="rId9"/>
    <p:sldId id="6675" r:id="rId10"/>
    <p:sldId id="6676" r:id="rId11"/>
    <p:sldId id="6553" r:id="rId12"/>
    <p:sldId id="6682" r:id="rId13"/>
    <p:sldId id="6763" r:id="rId14"/>
    <p:sldId id="6677" r:id="rId15"/>
    <p:sldId id="6757" r:id="rId16"/>
    <p:sldId id="6751" r:id="rId17"/>
    <p:sldId id="6750" r:id="rId18"/>
    <p:sldId id="6678" r:id="rId19"/>
    <p:sldId id="6680" r:id="rId20"/>
    <p:sldId id="6663" r:id="rId21"/>
    <p:sldId id="6684" r:id="rId22"/>
    <p:sldId id="6760" r:id="rId23"/>
    <p:sldId id="6761" r:id="rId24"/>
    <p:sldId id="6762" r:id="rId25"/>
    <p:sldId id="6638" r:id="rId26"/>
    <p:sldId id="6740" r:id="rId27"/>
    <p:sldId id="6686" r:id="rId28"/>
    <p:sldId id="6687" r:id="rId29"/>
    <p:sldId id="6738" r:id="rId30"/>
    <p:sldId id="6694" r:id="rId31"/>
    <p:sldId id="6500" r:id="rId32"/>
    <p:sldId id="6741" r:id="rId33"/>
    <p:sldId id="6700" r:id="rId34"/>
    <p:sldId id="6497" r:id="rId35"/>
    <p:sldId id="6703" r:id="rId36"/>
    <p:sldId id="6701" r:id="rId37"/>
    <p:sldId id="6579" r:id="rId38"/>
    <p:sldId id="6742" r:id="rId39"/>
    <p:sldId id="6710" r:id="rId40"/>
    <p:sldId id="6711" r:id="rId41"/>
    <p:sldId id="6712" r:id="rId42"/>
    <p:sldId id="6746" r:id="rId43"/>
    <p:sldId id="6747" r:id="rId44"/>
    <p:sldId id="6715" r:id="rId45"/>
    <p:sldId id="6716" r:id="rId46"/>
    <p:sldId id="6717" r:id="rId47"/>
    <p:sldId id="6718" r:id="rId48"/>
    <p:sldId id="6719" r:id="rId49"/>
    <p:sldId id="6721" r:id="rId50"/>
    <p:sldId id="6722" r:id="rId51"/>
    <p:sldId id="6724" r:id="rId52"/>
    <p:sldId id="6743" r:id="rId53"/>
    <p:sldId id="6725" r:id="rId54"/>
    <p:sldId id="6729" r:id="rId55"/>
    <p:sldId id="6726" r:id="rId56"/>
    <p:sldId id="6727" r:id="rId57"/>
    <p:sldId id="6728" r:id="rId58"/>
    <p:sldId id="6730" r:id="rId59"/>
    <p:sldId id="6652" r:id="rId60"/>
    <p:sldId id="6653" r:id="rId61"/>
    <p:sldId id="6752" r:id="rId62"/>
    <p:sldId id="6656" r:id="rId63"/>
    <p:sldId id="6601" r:id="rId64"/>
    <p:sldId id="6649" r:id="rId65"/>
    <p:sldId id="6602" r:id="rId66"/>
    <p:sldId id="6654" r:id="rId67"/>
    <p:sldId id="6655" r:id="rId68"/>
    <p:sldId id="6744" r:id="rId69"/>
    <p:sldId id="6464" r:id="rId70"/>
    <p:sldId id="6490" r:id="rId71"/>
    <p:sldId id="6613" r:id="rId72"/>
    <p:sldId id="6615" r:id="rId73"/>
    <p:sldId id="6614" r:id="rId74"/>
    <p:sldId id="6606" r:id="rId75"/>
    <p:sldId id="6620" r:id="rId76"/>
    <p:sldId id="6621" r:id="rId77"/>
    <p:sldId id="6622" r:id="rId78"/>
    <p:sldId id="6623" r:id="rId79"/>
    <p:sldId id="6627" r:id="rId80"/>
    <p:sldId id="6628" r:id="rId81"/>
    <p:sldId id="6466" r:id="rId82"/>
    <p:sldId id="6749" r:id="rId83"/>
    <p:sldId id="6465" r:id="rId84"/>
    <p:sldId id="6748" r:id="rId85"/>
    <p:sldId id="6467" r:id="rId86"/>
    <p:sldId id="6618" r:id="rId87"/>
    <p:sldId id="6495" r:id="rId88"/>
    <p:sldId id="6531" r:id="rId89"/>
    <p:sldId id="264" r:id="rId90"/>
    <p:sldId id="265" r:id="rId91"/>
    <p:sldId id="266" r:id="rId92"/>
    <p:sldId id="6448" r:id="rId93"/>
    <p:sldId id="6521" r:id="rId94"/>
    <p:sldId id="6523" r:id="rId95"/>
    <p:sldId id="6524" r:id="rId96"/>
    <p:sldId id="6515" r:id="rId97"/>
    <p:sldId id="6473" r:id="rId98"/>
    <p:sldId id="6482" r:id="rId99"/>
    <p:sldId id="6527" r:id="rId100"/>
    <p:sldId id="6454" r:id="rId101"/>
    <p:sldId id="6595" r:id="rId102"/>
    <p:sldId id="6597" r:id="rId103"/>
    <p:sldId id="6598" r:id="rId104"/>
    <p:sldId id="6599" r:id="rId105"/>
    <p:sldId id="6600" r:id="rId106"/>
    <p:sldId id="6660" r:id="rId107"/>
    <p:sldId id="6562" r:id="rId108"/>
    <p:sldId id="6564" r:id="rId109"/>
    <p:sldId id="6556" r:id="rId110"/>
    <p:sldId id="6557" r:id="rId111"/>
    <p:sldId id="6452" r:id="rId112"/>
    <p:sldId id="6661" r:id="rId113"/>
    <p:sldId id="6629" r:id="rId114"/>
    <p:sldId id="6566" r:id="rId115"/>
    <p:sldId id="6637" r:id="rId116"/>
    <p:sldId id="6457" r:id="rId117"/>
    <p:sldId id="6574" r:id="rId118"/>
    <p:sldId id="6664" r:id="rId119"/>
    <p:sldId id="6498" r:id="rId120"/>
    <p:sldId id="6580" r:id="rId121"/>
    <p:sldId id="6667" r:id="rId122"/>
    <p:sldId id="6665" r:id="rId123"/>
    <p:sldId id="6583" r:id="rId124"/>
    <p:sldId id="6631" r:id="rId125"/>
    <p:sldId id="6584" r:id="rId126"/>
    <p:sldId id="6753" r:id="rId127"/>
    <p:sldId id="6754" r:id="rId128"/>
    <p:sldId id="6755" r:id="rId129"/>
    <p:sldId id="6756" r:id="rId1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02C98B-78D8-BADD-E926-F7023B7953D3}" name="Kabra Mayank" initials="" userId="S::kabram@ethz.ch::807907c0-d962-4e43-940a-48029c7b9814" providerId="AD"/>
  <p188:author id="{A3A441C3-0125-4754-EB6E-8CB4CC236B07}" name="Gupta Harshita" initials="HG" userId="S::guptah@ethz.ch::f83fff8b-4f0d-453c-81de-b2889eda038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620F1"/>
    <a:srgbClr val="D31116"/>
    <a:srgbClr val="397921"/>
    <a:srgbClr val="A02A94"/>
    <a:srgbClr val="EBD9FD"/>
    <a:srgbClr val="FDF4B1"/>
    <a:srgbClr val="FDE0E4"/>
    <a:srgbClr val="8D171A"/>
    <a:srgbClr val="CBF1F8"/>
    <a:srgbClr val="F6E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2ADF16-6DAB-8E40-9C79-1DFF8104EC7B}" v="459" dt="2025-04-01T10:17:42.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11"/>
    <p:restoredTop sz="92393"/>
  </p:normalViewPr>
  <p:slideViewPr>
    <p:cSldViewPr snapToGrid="0">
      <p:cViewPr varScale="1">
        <p:scale>
          <a:sx n="103" d="100"/>
          <a:sy n="103" d="100"/>
        </p:scale>
        <p:origin x="1048" y="184"/>
      </p:cViewPr>
      <p:guideLst/>
    </p:cSldViewPr>
  </p:slideViewPr>
  <p:outlineViewPr>
    <p:cViewPr>
      <p:scale>
        <a:sx n="33" d="100"/>
        <a:sy n="33" d="100"/>
      </p:scale>
      <p:origin x="0" y="0"/>
    </p:cViewPr>
  </p:outlineViewPr>
  <p:notesTextViewPr>
    <p:cViewPr>
      <p:scale>
        <a:sx n="105" d="100"/>
        <a:sy n="105"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D4816-5FA8-0C4B-A33A-F8423A5B59D5}" type="datetimeFigureOut">
              <a:rPr lang="en-CH" smtClean="0"/>
              <a:t>06.04.2025</a:t>
            </a:fld>
            <a:endParaRPr lang="en-C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DA607-BBDF-DD4B-A0EC-33D707F4A8AC}" type="slidenum">
              <a:rPr lang="en-CH" smtClean="0"/>
              <a:t>‹#›</a:t>
            </a:fld>
            <a:endParaRPr lang="en-CH"/>
          </a:p>
        </p:txBody>
      </p:sp>
    </p:spTree>
    <p:extLst>
      <p:ext uri="{BB962C8B-B14F-4D97-AF65-F5344CB8AC3E}">
        <p14:creationId xmlns:p14="http://schemas.microsoft.com/office/powerpoint/2010/main" val="2378890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u="none" strike="noStrike" dirty="0">
                <a:solidFill>
                  <a:srgbClr val="232333"/>
                </a:solidFill>
                <a:effectLst/>
                <a:latin typeface="Almaden Sans"/>
              </a:rPr>
              <a:t>Hello, everyone. I am Mayank </a:t>
            </a:r>
            <a:r>
              <a:rPr lang="en-GB" b="1" i="0" u="none" strike="noStrike" dirty="0" err="1">
                <a:solidFill>
                  <a:srgbClr val="232333"/>
                </a:solidFill>
                <a:effectLst/>
                <a:latin typeface="Almaden Sans"/>
              </a:rPr>
              <a:t>Kabra</a:t>
            </a:r>
            <a:r>
              <a:rPr lang="en-GB" b="1" i="0" u="none" strike="noStrike" dirty="0">
                <a:solidFill>
                  <a:srgbClr val="232333"/>
                </a:solidFill>
                <a:effectLst/>
                <a:latin typeface="Almaden Sans"/>
              </a:rPr>
              <a:t> and today I will be presenting our work </a:t>
            </a:r>
            <a:r>
              <a:rPr lang="en-GB" b="1" i="0" u="none" strike="noStrike" dirty="0" err="1">
                <a:solidFill>
                  <a:srgbClr val="232333"/>
                </a:solidFill>
                <a:effectLst/>
                <a:latin typeface="Almaden Sans"/>
              </a:rPr>
              <a:t>ciphermatch</a:t>
            </a:r>
            <a:r>
              <a:rPr lang="en-GB" b="1" i="0" u="none" strike="noStrike" dirty="0">
                <a:solidFill>
                  <a:srgbClr val="232333"/>
                </a:solidFill>
                <a:effectLst/>
                <a:latin typeface="Almaden Sans"/>
              </a:rPr>
              <a:t>, accelerating homomorphic encryption based string matching via efficient data packing and in flash processing</a:t>
            </a:r>
            <a:endParaRPr lang="en-CH" dirty="0"/>
          </a:p>
        </p:txBody>
      </p:sp>
      <p:sp>
        <p:nvSpPr>
          <p:cNvPr id="4" name="Slide Number Placeholder 3"/>
          <p:cNvSpPr>
            <a:spLocks noGrp="1"/>
          </p:cNvSpPr>
          <p:nvPr>
            <p:ph type="sldNum" sz="quarter" idx="5"/>
          </p:nvPr>
        </p:nvSpPr>
        <p:spPr/>
        <p:txBody>
          <a:bodyPr/>
          <a:lstStyle/>
          <a:p>
            <a:fld id="{6F2DA607-BBDF-DD4B-A0EC-33D707F4A8AC}" type="slidenum">
              <a:rPr lang="en-CH" smtClean="0"/>
              <a:t>1</a:t>
            </a:fld>
            <a:endParaRPr lang="en-CH"/>
          </a:p>
        </p:txBody>
      </p:sp>
    </p:spTree>
    <p:extLst>
      <p:ext uri="{BB962C8B-B14F-4D97-AF65-F5344CB8AC3E}">
        <p14:creationId xmlns:p14="http://schemas.microsoft.com/office/powerpoint/2010/main" val="148007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B9D0E-F79A-C7E1-76E8-7ECF93E866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2C8B52-306A-8F5C-69CB-FD3240EAB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CBEE36-88EB-CC0E-CF32-920C0EFDB3EA}"/>
              </a:ext>
            </a:extLst>
          </p:cNvPr>
          <p:cNvSpPr>
            <a:spLocks noGrp="1"/>
          </p:cNvSpPr>
          <p:nvPr>
            <p:ph type="body" idx="1"/>
          </p:nvPr>
        </p:nvSpPr>
        <p:spPr/>
        <p:txBody>
          <a:bodyPr/>
          <a:lstStyle/>
          <a:p>
            <a:r>
              <a:rPr lang="en-GB" b="1" i="0" u="none" strike="noStrike" dirty="0">
                <a:solidFill>
                  <a:srgbClr val="232333"/>
                </a:solidFill>
                <a:effectLst/>
                <a:latin typeface="Almaden Sans"/>
              </a:rPr>
              <a:t>Let's look at how secure exact string matching will work. So, 1st the user will encrypt the query, Send this encrypted query, and that the server will store the encrypted database. Now this we perform homomorphic operations, which allows users to compute on encrypted data without decrypting it on the server, and then we send the result back which is encrypted. Result where the user will decrypt these results so that he can see the final result.</a:t>
            </a:r>
            <a:endParaRPr lang="en-CH" dirty="0"/>
          </a:p>
        </p:txBody>
      </p:sp>
      <p:sp>
        <p:nvSpPr>
          <p:cNvPr id="4" name="Slide Number Placeholder 3">
            <a:extLst>
              <a:ext uri="{FF2B5EF4-FFF2-40B4-BE49-F238E27FC236}">
                <a16:creationId xmlns:a16="http://schemas.microsoft.com/office/drawing/2014/main" id="{730DD47E-68C9-B28D-7490-4A147F6429CD}"/>
              </a:ext>
            </a:extLst>
          </p:cNvPr>
          <p:cNvSpPr>
            <a:spLocks noGrp="1"/>
          </p:cNvSpPr>
          <p:nvPr>
            <p:ph type="sldNum" sz="quarter" idx="5"/>
          </p:nvPr>
        </p:nvSpPr>
        <p:spPr/>
        <p:txBody>
          <a:bodyPr/>
          <a:lstStyle/>
          <a:p>
            <a:fld id="{6F2DA607-BBDF-DD4B-A0EC-33D707F4A8AC}" type="slidenum">
              <a:rPr lang="en-CH" smtClean="0"/>
              <a:t>10</a:t>
            </a:fld>
            <a:endParaRPr lang="en-CH"/>
          </a:p>
        </p:txBody>
      </p:sp>
    </p:spTree>
    <p:extLst>
      <p:ext uri="{BB962C8B-B14F-4D97-AF65-F5344CB8AC3E}">
        <p14:creationId xmlns:p14="http://schemas.microsoft.com/office/powerpoint/2010/main" val="349290549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6F12D-E702-7D40-B71F-3B2F77D969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47F222-EF18-1052-C67D-CD5203BDA0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EF339B-1E53-B35F-C2C5-158B04EC672E}"/>
              </a:ext>
            </a:extLst>
          </p:cNvPr>
          <p:cNvSpPr>
            <a:spLocks noGrp="1"/>
          </p:cNvSpPr>
          <p:nvPr>
            <p:ph type="body" idx="1"/>
          </p:nvPr>
        </p:nvSpPr>
        <p:spPr/>
        <p:txBody>
          <a:bodyPr/>
          <a:lstStyle/>
          <a:p>
            <a:r>
              <a:rPr lang="en-CH" dirty="0"/>
              <a:t>[CLICK] Many prior works exist for performing secure string matching using both Boolean and arithmetic approaches</a:t>
            </a:r>
          </a:p>
          <a:p>
            <a:r>
              <a:rPr lang="en-CH" dirty="0"/>
              <a:t>[CLICK] However, we analyze different characteristics of these prior works and observe that </a:t>
            </a:r>
          </a:p>
          <a:p>
            <a:r>
              <a:rPr lang="en-CH" dirty="0"/>
              <a:t>[CLICK] Boolean approaches have high memory footprint because we need to encrypt individual bits, [CLICK] whereas in arithmetic approaches,we have lower memory footprint due to the use of data packing mechanisms.</a:t>
            </a:r>
          </a:p>
        </p:txBody>
      </p:sp>
      <p:sp>
        <p:nvSpPr>
          <p:cNvPr id="4" name="Slide Number Placeholder 3">
            <a:extLst>
              <a:ext uri="{FF2B5EF4-FFF2-40B4-BE49-F238E27FC236}">
                <a16:creationId xmlns:a16="http://schemas.microsoft.com/office/drawing/2014/main" id="{F87C73F5-24E7-E4E3-186A-4EFEE341D5EB}"/>
              </a:ext>
            </a:extLst>
          </p:cNvPr>
          <p:cNvSpPr>
            <a:spLocks noGrp="1"/>
          </p:cNvSpPr>
          <p:nvPr>
            <p:ph type="sldNum" sz="quarter" idx="5"/>
          </p:nvPr>
        </p:nvSpPr>
        <p:spPr/>
        <p:txBody>
          <a:bodyPr/>
          <a:lstStyle/>
          <a:p>
            <a:fld id="{6F2DA607-BBDF-DD4B-A0EC-33D707F4A8AC}" type="slidenum">
              <a:rPr lang="en-CH" smtClean="0"/>
              <a:t>106</a:t>
            </a:fld>
            <a:endParaRPr lang="en-CH"/>
          </a:p>
        </p:txBody>
      </p:sp>
    </p:spTree>
    <p:extLst>
      <p:ext uri="{BB962C8B-B14F-4D97-AF65-F5344CB8AC3E}">
        <p14:creationId xmlns:p14="http://schemas.microsoft.com/office/powerpoint/2010/main" val="276350558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CCDAC-175B-8B7D-6F2B-D7F849396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09BD2-BA23-A800-03ED-44DC537B2D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87C654-0FDA-9350-F0CD-8D8268EB64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dirty="0"/>
              <a:t>[CLICK] Boolean approaches have overall high computation cost due to more number of HE operations required to perform string matching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CH" dirty="0"/>
              <a:t>[CLICK] Whereas in Boolean approaches, we perform lessnumber of HE operations and achieve lower computation cost as compared to Boolean appraoches </a:t>
            </a:r>
          </a:p>
          <a:p>
            <a:endParaRPr lang="en-CH" dirty="0"/>
          </a:p>
        </p:txBody>
      </p:sp>
      <p:sp>
        <p:nvSpPr>
          <p:cNvPr id="4" name="Slide Number Placeholder 3">
            <a:extLst>
              <a:ext uri="{FF2B5EF4-FFF2-40B4-BE49-F238E27FC236}">
                <a16:creationId xmlns:a16="http://schemas.microsoft.com/office/drawing/2014/main" id="{D8297CAA-461C-475B-F76E-EAEAF1666F57}"/>
              </a:ext>
            </a:extLst>
          </p:cNvPr>
          <p:cNvSpPr>
            <a:spLocks noGrp="1"/>
          </p:cNvSpPr>
          <p:nvPr>
            <p:ph type="sldNum" sz="quarter" idx="5"/>
          </p:nvPr>
        </p:nvSpPr>
        <p:spPr/>
        <p:txBody>
          <a:bodyPr/>
          <a:lstStyle/>
          <a:p>
            <a:fld id="{6F2DA607-BBDF-DD4B-A0EC-33D707F4A8AC}" type="slidenum">
              <a:rPr lang="en-CH" smtClean="0"/>
              <a:t>107</a:t>
            </a:fld>
            <a:endParaRPr lang="en-CH"/>
          </a:p>
        </p:txBody>
      </p:sp>
    </p:spTree>
    <p:extLst>
      <p:ext uri="{BB962C8B-B14F-4D97-AF65-F5344CB8AC3E}">
        <p14:creationId xmlns:p14="http://schemas.microsoft.com/office/powerpoint/2010/main" val="63729407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2844B-D375-F536-A18E-FB929FB055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61FCA5-D6BA-A27F-41A9-3453B5653C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15315D-73ED-89F5-8A3E-6A52399948CD}"/>
              </a:ext>
            </a:extLst>
          </p:cNvPr>
          <p:cNvSpPr>
            <a:spLocks noGrp="1"/>
          </p:cNvSpPr>
          <p:nvPr>
            <p:ph type="body" idx="1"/>
          </p:nvPr>
        </p:nvSpPr>
        <p:spPr/>
        <p:txBody>
          <a:bodyPr/>
          <a:lstStyle/>
          <a:p>
            <a:r>
              <a:rPr lang="en-CH" dirty="0"/>
              <a:t>[CLICK] However, Boolean approaches support flexible query sizes because we can perform unlimited computations </a:t>
            </a:r>
          </a:p>
          <a:p>
            <a:r>
              <a:rPr lang="en-CH" dirty="0"/>
              <a:t>[CLICK] Whereas arithmetic approaches can only support limited query sizes because these approaches can perform only limited computations which is defined by multiplicative depth of the algorithm as these algorithms use homomorphic multiplication operations.</a:t>
            </a:r>
          </a:p>
        </p:txBody>
      </p:sp>
      <p:sp>
        <p:nvSpPr>
          <p:cNvPr id="4" name="Slide Number Placeholder 3">
            <a:extLst>
              <a:ext uri="{FF2B5EF4-FFF2-40B4-BE49-F238E27FC236}">
                <a16:creationId xmlns:a16="http://schemas.microsoft.com/office/drawing/2014/main" id="{5B186711-021E-E372-FCF9-4E82F523421F}"/>
              </a:ext>
            </a:extLst>
          </p:cNvPr>
          <p:cNvSpPr>
            <a:spLocks noGrp="1"/>
          </p:cNvSpPr>
          <p:nvPr>
            <p:ph type="sldNum" sz="quarter" idx="5"/>
          </p:nvPr>
        </p:nvSpPr>
        <p:spPr/>
        <p:txBody>
          <a:bodyPr/>
          <a:lstStyle/>
          <a:p>
            <a:fld id="{6F2DA607-BBDF-DD4B-A0EC-33D707F4A8AC}" type="slidenum">
              <a:rPr lang="en-CH" smtClean="0"/>
              <a:t>108</a:t>
            </a:fld>
            <a:endParaRPr lang="en-CH"/>
          </a:p>
        </p:txBody>
      </p:sp>
    </p:spTree>
    <p:extLst>
      <p:ext uri="{BB962C8B-B14F-4D97-AF65-F5344CB8AC3E}">
        <p14:creationId xmlns:p14="http://schemas.microsoft.com/office/powerpoint/2010/main" val="395592376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A606F-2F67-444D-4AEF-799E7B0A52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758355-4A1B-EAA7-DDE3-5A3B00B654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9C448-141B-00C2-9EA0-32EB8BA52FDE}"/>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D3F33BF3-B6C3-567F-447C-D9EF69A212A3}"/>
              </a:ext>
            </a:extLst>
          </p:cNvPr>
          <p:cNvSpPr>
            <a:spLocks noGrp="1"/>
          </p:cNvSpPr>
          <p:nvPr>
            <p:ph type="sldNum" sz="quarter" idx="5"/>
          </p:nvPr>
        </p:nvSpPr>
        <p:spPr/>
        <p:txBody>
          <a:bodyPr/>
          <a:lstStyle/>
          <a:p>
            <a:fld id="{6F2DA607-BBDF-DD4B-A0EC-33D707F4A8AC}" type="slidenum">
              <a:rPr lang="en-CH" smtClean="0"/>
              <a:t>109</a:t>
            </a:fld>
            <a:endParaRPr lang="en-CH"/>
          </a:p>
        </p:txBody>
      </p:sp>
    </p:spTree>
    <p:extLst>
      <p:ext uri="{BB962C8B-B14F-4D97-AF65-F5344CB8AC3E}">
        <p14:creationId xmlns:p14="http://schemas.microsoft.com/office/powerpoint/2010/main" val="143848392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46860-EB04-EB2B-8DFC-EF360EA272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6902BF-D4E7-D079-CBD1-9DE4D7F7B9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C5F5BB-341B-CA8E-FDA1-F65234D7038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dirty="0"/>
              <a:t>[CLICK] In Boolean Approach, [CLICK] we perform homomorphic XOR and [CLICK] AND operation and generate the final result</a:t>
            </a:r>
          </a:p>
          <a:p>
            <a:pPr marL="0" marR="0" lvl="0" indent="0" algn="l" defTabSz="914400" rtl="0" eaLnBrk="1" fontAlgn="auto" latinLnBrk="0" hangingPunct="1">
              <a:lnSpc>
                <a:spcPct val="100000"/>
              </a:lnSpc>
              <a:spcBef>
                <a:spcPts val="0"/>
              </a:spcBef>
              <a:spcAft>
                <a:spcPts val="0"/>
              </a:spcAft>
              <a:buClrTx/>
              <a:buSzTx/>
              <a:buFontTx/>
              <a:buNone/>
              <a:tabLst/>
              <a:defRPr/>
            </a:pPr>
            <a:r>
              <a:rPr lang="en-CH" dirty="0"/>
              <a:t>[CLICK] In arithmetic approach,[CLICK] we perform homomomorphic multiplication and addition operation. </a:t>
            </a:r>
          </a:p>
        </p:txBody>
      </p:sp>
      <p:sp>
        <p:nvSpPr>
          <p:cNvPr id="4" name="Slide Number Placeholder 3">
            <a:extLst>
              <a:ext uri="{FF2B5EF4-FFF2-40B4-BE49-F238E27FC236}">
                <a16:creationId xmlns:a16="http://schemas.microsoft.com/office/drawing/2014/main" id="{5ABB9D74-37EB-D704-894B-68889FCA39CF}"/>
              </a:ext>
            </a:extLst>
          </p:cNvPr>
          <p:cNvSpPr>
            <a:spLocks noGrp="1"/>
          </p:cNvSpPr>
          <p:nvPr>
            <p:ph type="sldNum" sz="quarter" idx="5"/>
          </p:nvPr>
        </p:nvSpPr>
        <p:spPr/>
        <p:txBody>
          <a:bodyPr/>
          <a:lstStyle/>
          <a:p>
            <a:fld id="{6F2DA607-BBDF-DD4B-A0EC-33D707F4A8AC}" type="slidenum">
              <a:rPr lang="en-CH" smtClean="0"/>
              <a:t>110</a:t>
            </a:fld>
            <a:endParaRPr lang="en-CH"/>
          </a:p>
        </p:txBody>
      </p:sp>
    </p:spTree>
    <p:extLst>
      <p:ext uri="{BB962C8B-B14F-4D97-AF65-F5344CB8AC3E}">
        <p14:creationId xmlns:p14="http://schemas.microsoft.com/office/powerpoint/2010/main" val="154496025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[CLICK] Many prior works exist for performing secure string matching using both Boolean and arithmetic approaches</a:t>
            </a:r>
          </a:p>
          <a:p>
            <a:r>
              <a:rPr lang="en-CH" dirty="0"/>
              <a:t>[CLICK] However, we analyze different characteristics of these prior works and observe that </a:t>
            </a:r>
          </a:p>
          <a:p>
            <a:r>
              <a:rPr lang="en-CH" dirty="0"/>
              <a:t>[CLICK] Boolean approaches have high memory footprint because we need to encrypt individual bits, [CLICK] whereas in arithmetic approaches,we have lower memory footprint due to the use of data packing mechanisms.</a:t>
            </a:r>
          </a:p>
        </p:txBody>
      </p:sp>
      <p:sp>
        <p:nvSpPr>
          <p:cNvPr id="4" name="Slide Number Placeholder 3"/>
          <p:cNvSpPr>
            <a:spLocks noGrp="1"/>
          </p:cNvSpPr>
          <p:nvPr>
            <p:ph type="sldNum" sz="quarter" idx="5"/>
          </p:nvPr>
        </p:nvSpPr>
        <p:spPr/>
        <p:txBody>
          <a:bodyPr/>
          <a:lstStyle/>
          <a:p>
            <a:fld id="{6F2DA607-BBDF-DD4B-A0EC-33D707F4A8AC}" type="slidenum">
              <a:rPr lang="en-CH" smtClean="0"/>
              <a:t>111</a:t>
            </a:fld>
            <a:endParaRPr lang="en-CH"/>
          </a:p>
        </p:txBody>
      </p:sp>
    </p:spTree>
    <p:extLst>
      <p:ext uri="{BB962C8B-B14F-4D97-AF65-F5344CB8AC3E}">
        <p14:creationId xmlns:p14="http://schemas.microsoft.com/office/powerpoint/2010/main" val="245390941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A4C4E-E0F0-BCF8-AA81-23A3901DD8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A93A24-C89D-203C-E2F3-8AAC83B48C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F825B7-A5DA-819C-7C88-A1D6E9AA2238}"/>
              </a:ext>
            </a:extLst>
          </p:cNvPr>
          <p:cNvSpPr>
            <a:spLocks noGrp="1"/>
          </p:cNvSpPr>
          <p:nvPr>
            <p:ph type="body" idx="1"/>
          </p:nvPr>
        </p:nvSpPr>
        <p:spPr/>
        <p:txBody>
          <a:bodyPr/>
          <a:lstStyle/>
          <a:p>
            <a:r>
              <a:rPr lang="en-CH" dirty="0"/>
              <a:t>[CLICK] However, Boolean approaches support flexible query sizes because we can perform unlimited computations </a:t>
            </a:r>
          </a:p>
          <a:p>
            <a:r>
              <a:rPr lang="en-CH" dirty="0"/>
              <a:t>[CLICK] Whereas arithmetic approaches can only support limited query sizes because these approaches can perform only limited computations which is defined by multiplicative depth of the algorithm as these algorithms use homomorphic multiplication operations.</a:t>
            </a:r>
          </a:p>
        </p:txBody>
      </p:sp>
      <p:sp>
        <p:nvSpPr>
          <p:cNvPr id="4" name="Slide Number Placeholder 3">
            <a:extLst>
              <a:ext uri="{FF2B5EF4-FFF2-40B4-BE49-F238E27FC236}">
                <a16:creationId xmlns:a16="http://schemas.microsoft.com/office/drawing/2014/main" id="{39AD65D4-68CA-9DDF-E471-6DD6D87A0D51}"/>
              </a:ext>
            </a:extLst>
          </p:cNvPr>
          <p:cNvSpPr>
            <a:spLocks noGrp="1"/>
          </p:cNvSpPr>
          <p:nvPr>
            <p:ph type="sldNum" sz="quarter" idx="5"/>
          </p:nvPr>
        </p:nvSpPr>
        <p:spPr/>
        <p:txBody>
          <a:bodyPr/>
          <a:lstStyle/>
          <a:p>
            <a:fld id="{6F2DA607-BBDF-DD4B-A0EC-33D707F4A8AC}" type="slidenum">
              <a:rPr lang="en-CH" smtClean="0"/>
              <a:t>112</a:t>
            </a:fld>
            <a:endParaRPr lang="en-CH"/>
          </a:p>
        </p:txBody>
      </p:sp>
    </p:spTree>
    <p:extLst>
      <p:ext uri="{BB962C8B-B14F-4D97-AF65-F5344CB8AC3E}">
        <p14:creationId xmlns:p14="http://schemas.microsoft.com/office/powerpoint/2010/main" val="1371841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C0502-E020-163F-7FF3-551725A8C6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1B96C1-C4D9-F944-0CEC-CA5198A719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CB81EB-844D-F5C3-6860-14A42939D51D}"/>
              </a:ext>
            </a:extLst>
          </p:cNvPr>
          <p:cNvSpPr>
            <a:spLocks noGrp="1"/>
          </p:cNvSpPr>
          <p:nvPr>
            <p:ph type="body" idx="1"/>
          </p:nvPr>
        </p:nvSpPr>
        <p:spPr/>
        <p:txBody>
          <a:bodyPr/>
          <a:lstStyle/>
          <a:p>
            <a:r>
              <a:rPr lang="en-CH" dirty="0"/>
              <a:t>Hence, arithmetic approaches scales better with larger database sizes because they use fewer HE operations.</a:t>
            </a:r>
          </a:p>
        </p:txBody>
      </p:sp>
      <p:sp>
        <p:nvSpPr>
          <p:cNvPr id="4" name="Slide Number Placeholder 3">
            <a:extLst>
              <a:ext uri="{FF2B5EF4-FFF2-40B4-BE49-F238E27FC236}">
                <a16:creationId xmlns:a16="http://schemas.microsoft.com/office/drawing/2014/main" id="{70A96DC7-3F95-3616-B68F-503FF25B70E6}"/>
              </a:ext>
            </a:extLst>
          </p:cNvPr>
          <p:cNvSpPr>
            <a:spLocks noGrp="1"/>
          </p:cNvSpPr>
          <p:nvPr>
            <p:ph type="sldNum" sz="quarter" idx="5"/>
          </p:nvPr>
        </p:nvSpPr>
        <p:spPr/>
        <p:txBody>
          <a:bodyPr/>
          <a:lstStyle/>
          <a:p>
            <a:fld id="{6F2DA607-BBDF-DD4B-A0EC-33D707F4A8AC}" type="slidenum">
              <a:rPr lang="en-CH" smtClean="0"/>
              <a:t>113</a:t>
            </a:fld>
            <a:endParaRPr lang="en-CH"/>
          </a:p>
        </p:txBody>
      </p:sp>
    </p:spTree>
    <p:extLst>
      <p:ext uri="{BB962C8B-B14F-4D97-AF65-F5344CB8AC3E}">
        <p14:creationId xmlns:p14="http://schemas.microsoft.com/office/powerpoint/2010/main" val="364290143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F355A-045C-8358-9245-D5B4A9E16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A8ABDF-E3DA-7C25-A384-6E3BDEC260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14ED52-F621-C815-6121-3939AF09B072}"/>
              </a:ext>
            </a:extLst>
          </p:cNvPr>
          <p:cNvSpPr>
            <a:spLocks noGrp="1"/>
          </p:cNvSpPr>
          <p:nvPr>
            <p:ph type="body" idx="1"/>
          </p:nvPr>
        </p:nvSpPr>
        <p:spPr/>
        <p:txBody>
          <a:bodyPr/>
          <a:lstStyle/>
          <a:p>
            <a:r>
              <a:rPr lang="en-CH" dirty="0"/>
              <a:t>We analyze the latency breakdown of arithmetic approach and found that most of the time is spent on performing homomorphic multiplications.</a:t>
            </a:r>
          </a:p>
        </p:txBody>
      </p:sp>
      <p:sp>
        <p:nvSpPr>
          <p:cNvPr id="4" name="Slide Number Placeholder 3">
            <a:extLst>
              <a:ext uri="{FF2B5EF4-FFF2-40B4-BE49-F238E27FC236}">
                <a16:creationId xmlns:a16="http://schemas.microsoft.com/office/drawing/2014/main" id="{E72A106D-0B16-B694-10D4-120B710BE591}"/>
              </a:ext>
            </a:extLst>
          </p:cNvPr>
          <p:cNvSpPr>
            <a:spLocks noGrp="1"/>
          </p:cNvSpPr>
          <p:nvPr>
            <p:ph type="sldNum" sz="quarter" idx="5"/>
          </p:nvPr>
        </p:nvSpPr>
        <p:spPr/>
        <p:txBody>
          <a:bodyPr/>
          <a:lstStyle/>
          <a:p>
            <a:fld id="{6F2DA607-BBDF-DD4B-A0EC-33D707F4A8AC}" type="slidenum">
              <a:rPr lang="en-CH" smtClean="0"/>
              <a:t>114</a:t>
            </a:fld>
            <a:endParaRPr lang="en-CH"/>
          </a:p>
        </p:txBody>
      </p:sp>
    </p:spTree>
    <p:extLst>
      <p:ext uri="{BB962C8B-B14F-4D97-AF65-F5344CB8AC3E}">
        <p14:creationId xmlns:p14="http://schemas.microsoft.com/office/powerpoint/2010/main" val="364678227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D3185-2C55-350B-2DBB-1EEE1B91D9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F58075-6FA3-2618-23DC-C376AD7171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354FF2-2C6D-F8D8-F8B0-AB5829DD3A03}"/>
              </a:ext>
            </a:extLst>
          </p:cNvPr>
          <p:cNvSpPr>
            <a:spLocks noGrp="1"/>
          </p:cNvSpPr>
          <p:nvPr>
            <p:ph type="body" idx="1"/>
          </p:nvPr>
        </p:nvSpPr>
        <p:spPr/>
        <p:txBody>
          <a:bodyPr/>
          <a:lstStyle/>
          <a:p>
            <a:r>
              <a:rPr lang="en-CH" dirty="0"/>
              <a:t>[CLICK] Hence, key problem one is that prior arithmetic approaches use costly homomorphic multiplication operations which incur high computation cost and [CLICK] mitgating homomorphic operations can significanly improves the performance. </a:t>
            </a:r>
          </a:p>
        </p:txBody>
      </p:sp>
      <p:sp>
        <p:nvSpPr>
          <p:cNvPr id="4" name="Slide Number Placeholder 3">
            <a:extLst>
              <a:ext uri="{FF2B5EF4-FFF2-40B4-BE49-F238E27FC236}">
                <a16:creationId xmlns:a16="http://schemas.microsoft.com/office/drawing/2014/main" id="{88F39160-0428-6C39-564A-58723DCF3BA2}"/>
              </a:ext>
            </a:extLst>
          </p:cNvPr>
          <p:cNvSpPr>
            <a:spLocks noGrp="1"/>
          </p:cNvSpPr>
          <p:nvPr>
            <p:ph type="sldNum" sz="quarter" idx="5"/>
          </p:nvPr>
        </p:nvSpPr>
        <p:spPr/>
        <p:txBody>
          <a:bodyPr/>
          <a:lstStyle/>
          <a:p>
            <a:fld id="{6F2DA607-BBDF-DD4B-A0EC-33D707F4A8AC}" type="slidenum">
              <a:rPr lang="en-CH" smtClean="0"/>
              <a:t>115</a:t>
            </a:fld>
            <a:endParaRPr lang="en-CH"/>
          </a:p>
        </p:txBody>
      </p:sp>
    </p:spTree>
    <p:extLst>
      <p:ext uri="{BB962C8B-B14F-4D97-AF65-F5344CB8AC3E}">
        <p14:creationId xmlns:p14="http://schemas.microsoft.com/office/powerpoint/2010/main" val="3573636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5336A-2320-991B-4EF3-D51E3FFFD4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5803B1-D709-BE7C-3E58-925D68A4DF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23BA86-09E7-853E-179E-3651119A8BF2}"/>
              </a:ext>
            </a:extLst>
          </p:cNvPr>
          <p:cNvSpPr>
            <a:spLocks noGrp="1"/>
          </p:cNvSpPr>
          <p:nvPr>
            <p:ph type="body" idx="1"/>
          </p:nvPr>
        </p:nvSpPr>
        <p:spPr/>
        <p:txBody>
          <a:bodyPr/>
          <a:lstStyle/>
          <a:p>
            <a:pPr algn="l">
              <a:spcBef>
                <a:spcPts val="150"/>
              </a:spcBef>
              <a:spcAft>
                <a:spcPts val="150"/>
              </a:spcAft>
              <a:buFont typeface="Arial" panose="020B0604020202020204" pitchFamily="34" charset="0"/>
              <a:buChar char="•"/>
            </a:pPr>
            <a:r>
              <a:rPr lang="en-GB" b="1" i="0" u="none" strike="noStrike" dirty="0">
                <a:solidFill>
                  <a:srgbClr val="232333"/>
                </a:solidFill>
                <a:effectLst/>
                <a:latin typeface="Almaden Sans"/>
              </a:rPr>
              <a:t>Now secure string, matching, using homomorphic encryption can be used, performed using 2 key approaches. 1st is by Boolean approach, second is by arithmetic approach. In Boolean approach. We encrypt individual bits and use homomorphic ignore and and operation, whereas in arithmetic approach we encrypt multiple bits and use homomorphic multiplication and addition operations.</a:t>
            </a:r>
          </a:p>
          <a:p>
            <a:pPr algn="l">
              <a:spcBef>
                <a:spcPts val="150"/>
              </a:spcBef>
              <a:spcAft>
                <a:spcPts val="150"/>
              </a:spcAft>
              <a:buFont typeface="Arial" panose="020B0604020202020204" pitchFamily="34" charset="0"/>
              <a:buChar char="•"/>
            </a:pPr>
            <a:endParaRPr lang="en-GB" b="1" i="0" u="none" strike="noStrike" dirty="0">
              <a:solidFill>
                <a:srgbClr val="232333"/>
              </a:solidFill>
              <a:effectLst/>
              <a:latin typeface="Almaden Sans"/>
            </a:endParaRPr>
          </a:p>
          <a:p>
            <a:pPr algn="l">
              <a:spcBef>
                <a:spcPts val="150"/>
              </a:spcBef>
              <a:spcAft>
                <a:spcPts val="150"/>
              </a:spcAft>
              <a:buFont typeface="Arial" panose="020B0604020202020204" pitchFamily="34" charset="0"/>
              <a:buChar char="•"/>
            </a:pPr>
            <a:r>
              <a:rPr lang="en-GB" b="1" i="0" u="none" strike="noStrike" dirty="0">
                <a:solidFill>
                  <a:srgbClr val="232333"/>
                </a:solidFill>
                <a:effectLst/>
                <a:latin typeface="Almaden Sans"/>
              </a:rPr>
              <a:t>We </a:t>
            </a:r>
            <a:r>
              <a:rPr lang="en-GB" b="1" i="0" u="none" strike="noStrike" dirty="0" err="1">
                <a:solidFill>
                  <a:srgbClr val="232333"/>
                </a:solidFill>
                <a:effectLst/>
                <a:latin typeface="Almaden Sans"/>
              </a:rPr>
              <a:t>analyzed</a:t>
            </a:r>
            <a:r>
              <a:rPr lang="en-GB" b="1" i="0" u="none" strike="noStrike" dirty="0">
                <a:solidFill>
                  <a:srgbClr val="232333"/>
                </a:solidFill>
                <a:effectLst/>
                <a:latin typeface="Almaden Sans"/>
              </a:rPr>
              <a:t> these approaches and found some common characteristics. Boolean approach have high memory, footprint, and high computation cost, whereas arithmetic approach has lower memory, footprint, and lower computation cause as compared to Boolean approach.</a:t>
            </a:r>
            <a:br>
              <a:rPr lang="en-GB" b="1" i="0" u="none" strike="noStrike" dirty="0">
                <a:solidFill>
                  <a:srgbClr val="232333"/>
                </a:solidFill>
                <a:effectLst/>
                <a:latin typeface="Almaden Sans"/>
              </a:rPr>
            </a:br>
            <a:br>
              <a:rPr lang="en-GB" b="1" i="0" u="none" strike="noStrike" dirty="0">
                <a:solidFill>
                  <a:srgbClr val="232333"/>
                </a:solidFill>
                <a:effectLst/>
                <a:latin typeface="Almaden Sans"/>
              </a:rPr>
            </a:br>
            <a:r>
              <a:rPr lang="en-GB" b="1" i="0" u="none" strike="noStrike" dirty="0">
                <a:solidFill>
                  <a:srgbClr val="232333"/>
                </a:solidFill>
                <a:effectLst/>
                <a:latin typeface="Almaden Sans"/>
              </a:rPr>
              <a:t>However, there exist a </a:t>
            </a:r>
            <a:r>
              <a:rPr lang="en-GB" b="1" i="0" u="none" strike="noStrike" dirty="0" err="1">
                <a:solidFill>
                  <a:srgbClr val="232333"/>
                </a:solidFill>
                <a:effectLst/>
                <a:latin typeface="Almaden Sans"/>
              </a:rPr>
              <a:t>tradeoff</a:t>
            </a:r>
            <a:r>
              <a:rPr lang="en-GB" b="1" i="0" u="none" strike="noStrike" dirty="0">
                <a:solidFill>
                  <a:srgbClr val="232333"/>
                </a:solidFill>
                <a:effectLst/>
                <a:latin typeface="Almaden Sans"/>
              </a:rPr>
              <a:t> in these two approaches as Boolean approach provides more flexibility in query size whereas arithmetic approach supports only limited query sizes because of the use of limited computation and noise margin challenges due to the use of homomorphic multiplication. WE provide more detailed analysis in our paper. </a:t>
            </a:r>
          </a:p>
        </p:txBody>
      </p:sp>
      <p:sp>
        <p:nvSpPr>
          <p:cNvPr id="4" name="Slide Number Placeholder 3">
            <a:extLst>
              <a:ext uri="{FF2B5EF4-FFF2-40B4-BE49-F238E27FC236}">
                <a16:creationId xmlns:a16="http://schemas.microsoft.com/office/drawing/2014/main" id="{F306ACCC-50AE-77FD-E245-C5F9C45FEC96}"/>
              </a:ext>
            </a:extLst>
          </p:cNvPr>
          <p:cNvSpPr>
            <a:spLocks noGrp="1"/>
          </p:cNvSpPr>
          <p:nvPr>
            <p:ph type="sldNum" sz="quarter" idx="5"/>
          </p:nvPr>
        </p:nvSpPr>
        <p:spPr/>
        <p:txBody>
          <a:bodyPr/>
          <a:lstStyle/>
          <a:p>
            <a:fld id="{6F2DA607-BBDF-DD4B-A0EC-33D707F4A8AC}" type="slidenum">
              <a:rPr lang="en-CH" smtClean="0"/>
              <a:t>11</a:t>
            </a:fld>
            <a:endParaRPr lang="en-CH"/>
          </a:p>
        </p:txBody>
      </p:sp>
    </p:spTree>
    <p:extLst>
      <p:ext uri="{BB962C8B-B14F-4D97-AF65-F5344CB8AC3E}">
        <p14:creationId xmlns:p14="http://schemas.microsoft.com/office/powerpoint/2010/main" val="24382568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Conventional string matching can be performed using addition operation</a:t>
            </a:r>
          </a:p>
          <a:p>
            <a:r>
              <a:rPr lang="en-CH" dirty="0"/>
              <a:t>[CLICK] e.g., if we negate the data and [CLICK] add it to the original data we rec</a:t>
            </a:r>
            <a:r>
              <a:rPr lang="en-GB" dirty="0" err="1"/>
              <a:t>ei</a:t>
            </a:r>
            <a:r>
              <a:rPr lang="en-CH" dirty="0"/>
              <a:t>ve a static value which can be checked</a:t>
            </a:r>
          </a:p>
        </p:txBody>
      </p:sp>
      <p:sp>
        <p:nvSpPr>
          <p:cNvPr id="4" name="Slide Number Placeholder 3"/>
          <p:cNvSpPr>
            <a:spLocks noGrp="1"/>
          </p:cNvSpPr>
          <p:nvPr>
            <p:ph type="sldNum" sz="quarter" idx="5"/>
          </p:nvPr>
        </p:nvSpPr>
        <p:spPr/>
        <p:txBody>
          <a:bodyPr/>
          <a:lstStyle/>
          <a:p>
            <a:fld id="{6F2DA607-BBDF-DD4B-A0EC-33D707F4A8AC}" type="slidenum">
              <a:rPr lang="en-CH" smtClean="0"/>
              <a:t>116</a:t>
            </a:fld>
            <a:endParaRPr lang="en-CH"/>
          </a:p>
        </p:txBody>
      </p:sp>
    </p:spTree>
    <p:extLst>
      <p:ext uri="{BB962C8B-B14F-4D97-AF65-F5344CB8AC3E}">
        <p14:creationId xmlns:p14="http://schemas.microsoft.com/office/powerpoint/2010/main" val="281855599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BA182-0C3B-B9C3-6148-1F7AFE931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02AA3B-09B5-FDA9-4E2F-895B3FB07D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7DF7FC-D4EF-31CE-BD0F-1FA18AE969CA}"/>
              </a:ext>
            </a:extLst>
          </p:cNvPr>
          <p:cNvSpPr>
            <a:spLocks noGrp="1"/>
          </p:cNvSpPr>
          <p:nvPr>
            <p:ph type="body" idx="1"/>
          </p:nvPr>
        </p:nvSpPr>
        <p:spPr/>
        <p:txBody>
          <a:bodyPr/>
          <a:lstStyle/>
          <a:p>
            <a:r>
              <a:rPr lang="en-CH" dirty="0"/>
              <a:t>Now this observation can be extended by using HE addition [CLICK], where the data is encrypted and we perform homomorphic addition. Once we decrypt the result we see that final result after decryption contains the static value of 1111</a:t>
            </a:r>
          </a:p>
        </p:txBody>
      </p:sp>
      <p:sp>
        <p:nvSpPr>
          <p:cNvPr id="4" name="Slide Number Placeholder 3">
            <a:extLst>
              <a:ext uri="{FF2B5EF4-FFF2-40B4-BE49-F238E27FC236}">
                <a16:creationId xmlns:a16="http://schemas.microsoft.com/office/drawing/2014/main" id="{6EBA43BA-359D-EE0E-B7FB-67B7CFFE5EBD}"/>
              </a:ext>
            </a:extLst>
          </p:cNvPr>
          <p:cNvSpPr>
            <a:spLocks noGrp="1"/>
          </p:cNvSpPr>
          <p:nvPr>
            <p:ph type="sldNum" sz="quarter" idx="5"/>
          </p:nvPr>
        </p:nvSpPr>
        <p:spPr/>
        <p:txBody>
          <a:bodyPr/>
          <a:lstStyle/>
          <a:p>
            <a:fld id="{6F2DA607-BBDF-DD4B-A0EC-33D707F4A8AC}" type="slidenum">
              <a:rPr lang="en-CH" smtClean="0"/>
              <a:t>117</a:t>
            </a:fld>
            <a:endParaRPr lang="en-CH"/>
          </a:p>
        </p:txBody>
      </p:sp>
    </p:spTree>
    <p:extLst>
      <p:ext uri="{BB962C8B-B14F-4D97-AF65-F5344CB8AC3E}">
        <p14:creationId xmlns:p14="http://schemas.microsoft.com/office/powerpoint/2010/main" val="389772048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75ACA-4F45-E280-82D5-9D901489F9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CB555D-5E0A-CC6A-51A6-CD9590E5C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1ADE45-5A28-7579-41B4-CB81A9207805}"/>
              </a:ext>
            </a:extLst>
          </p:cNvPr>
          <p:cNvSpPr>
            <a:spLocks noGrp="1"/>
          </p:cNvSpPr>
          <p:nvPr>
            <p:ph type="body" idx="1"/>
          </p:nvPr>
        </p:nvSpPr>
        <p:spPr/>
        <p:txBody>
          <a:bodyPr/>
          <a:lstStyle/>
          <a:p>
            <a:r>
              <a:rPr lang="en-CH" dirty="0"/>
              <a:t>Now this observation can be extended by using HE addition [CLICK], where the data is encrypted and we perform homomorphic addition. Once we decrypt the result we see that final result after decryption contains the static value of 1111</a:t>
            </a:r>
          </a:p>
        </p:txBody>
      </p:sp>
      <p:sp>
        <p:nvSpPr>
          <p:cNvPr id="4" name="Slide Number Placeholder 3">
            <a:extLst>
              <a:ext uri="{FF2B5EF4-FFF2-40B4-BE49-F238E27FC236}">
                <a16:creationId xmlns:a16="http://schemas.microsoft.com/office/drawing/2014/main" id="{490480CC-43BF-9896-432C-AD27A382C3C1}"/>
              </a:ext>
            </a:extLst>
          </p:cNvPr>
          <p:cNvSpPr>
            <a:spLocks noGrp="1"/>
          </p:cNvSpPr>
          <p:nvPr>
            <p:ph type="sldNum" sz="quarter" idx="5"/>
          </p:nvPr>
        </p:nvSpPr>
        <p:spPr/>
        <p:txBody>
          <a:bodyPr/>
          <a:lstStyle/>
          <a:p>
            <a:fld id="{6F2DA607-BBDF-DD4B-A0EC-33D707F4A8AC}" type="slidenum">
              <a:rPr lang="en-CH" smtClean="0"/>
              <a:t>118</a:t>
            </a:fld>
            <a:endParaRPr lang="en-CH"/>
          </a:p>
        </p:txBody>
      </p:sp>
    </p:spTree>
    <p:extLst>
      <p:ext uri="{BB962C8B-B14F-4D97-AF65-F5344CB8AC3E}">
        <p14:creationId xmlns:p14="http://schemas.microsoft.com/office/powerpoint/2010/main" val="55123157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First, lets assume database d as string of binary values. </a:t>
            </a:r>
          </a:p>
          <a:p>
            <a:r>
              <a:rPr lang="en-CH" dirty="0"/>
              <a:t>[CLICK] We distribute the database and place them into the multiple coefficients of the polynomial. Then we perform encryption to generate the encrypted database and store it in the SSD of server machine. </a:t>
            </a:r>
          </a:p>
        </p:txBody>
      </p:sp>
      <p:sp>
        <p:nvSpPr>
          <p:cNvPr id="4" name="Slide Number Placeholder 3"/>
          <p:cNvSpPr>
            <a:spLocks noGrp="1"/>
          </p:cNvSpPr>
          <p:nvPr>
            <p:ph type="sldNum" sz="quarter" idx="5"/>
          </p:nvPr>
        </p:nvSpPr>
        <p:spPr/>
        <p:txBody>
          <a:bodyPr/>
          <a:lstStyle/>
          <a:p>
            <a:fld id="{6F2DA607-BBDF-DD4B-A0EC-33D707F4A8AC}" type="slidenum">
              <a:rPr lang="en-CH" smtClean="0"/>
              <a:t>119</a:t>
            </a:fld>
            <a:endParaRPr lang="en-CH"/>
          </a:p>
        </p:txBody>
      </p:sp>
    </p:spTree>
    <p:extLst>
      <p:ext uri="{BB962C8B-B14F-4D97-AF65-F5344CB8AC3E}">
        <p14:creationId xmlns:p14="http://schemas.microsoft.com/office/powerpoint/2010/main" val="151148620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62DDD-CD29-5B4B-5F72-6E6E3ED36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EBFF6-5D92-1076-F147-3712A41B0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79DDC7-679E-9C91-9AC4-76B549B5FCDF}"/>
              </a:ext>
            </a:extLst>
          </p:cNvPr>
          <p:cNvSpPr>
            <a:spLocks noGrp="1"/>
          </p:cNvSpPr>
          <p:nvPr>
            <p:ph type="body" idx="1"/>
          </p:nvPr>
        </p:nvSpPr>
        <p:spPr/>
        <p:txBody>
          <a:bodyPr/>
          <a:lstStyle/>
          <a:p>
            <a:r>
              <a:rPr lang="en-CH" dirty="0"/>
              <a:t>Second, we assume a query (q). For query, we negate the query and replicate this query in coefficients of the polynomial. Then we encrypt this query and send this query from client to the server machine. </a:t>
            </a:r>
          </a:p>
        </p:txBody>
      </p:sp>
      <p:sp>
        <p:nvSpPr>
          <p:cNvPr id="4" name="Slide Number Placeholder 3">
            <a:extLst>
              <a:ext uri="{FF2B5EF4-FFF2-40B4-BE49-F238E27FC236}">
                <a16:creationId xmlns:a16="http://schemas.microsoft.com/office/drawing/2014/main" id="{7FFC6E5C-64DE-2534-B4BC-9B4DD6477F38}"/>
              </a:ext>
            </a:extLst>
          </p:cNvPr>
          <p:cNvSpPr>
            <a:spLocks noGrp="1"/>
          </p:cNvSpPr>
          <p:nvPr>
            <p:ph type="sldNum" sz="quarter" idx="5"/>
          </p:nvPr>
        </p:nvSpPr>
        <p:spPr/>
        <p:txBody>
          <a:bodyPr/>
          <a:lstStyle/>
          <a:p>
            <a:fld id="{6F2DA607-BBDF-DD4B-A0EC-33D707F4A8AC}" type="slidenum">
              <a:rPr lang="en-CH" smtClean="0"/>
              <a:t>120</a:t>
            </a:fld>
            <a:endParaRPr lang="en-CH"/>
          </a:p>
        </p:txBody>
      </p:sp>
    </p:spTree>
    <p:extLst>
      <p:ext uri="{BB962C8B-B14F-4D97-AF65-F5344CB8AC3E}">
        <p14:creationId xmlns:p14="http://schemas.microsoft.com/office/powerpoint/2010/main" val="215154846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58FBB-5EC2-D897-174C-EC55740468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7A4B0D-BA76-94A1-6CF5-55928FD783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079799-2198-491D-5C4C-72D222F9C916}"/>
              </a:ext>
            </a:extLst>
          </p:cNvPr>
          <p:cNvSpPr>
            <a:spLocks noGrp="1"/>
          </p:cNvSpPr>
          <p:nvPr>
            <p:ph type="body" idx="1"/>
          </p:nvPr>
        </p:nvSpPr>
        <p:spPr/>
        <p:txBody>
          <a:bodyPr/>
          <a:lstStyle/>
          <a:p>
            <a:r>
              <a:rPr lang="en-CH" dirty="0"/>
              <a:t>Now this observation can be extended by using HE addition [CLICK], where the data is encrypted and we perform homomorphic addition. Once we decrypt the result we see that final result after decryption contains the static value of 1111</a:t>
            </a:r>
          </a:p>
        </p:txBody>
      </p:sp>
      <p:sp>
        <p:nvSpPr>
          <p:cNvPr id="4" name="Slide Number Placeholder 3">
            <a:extLst>
              <a:ext uri="{FF2B5EF4-FFF2-40B4-BE49-F238E27FC236}">
                <a16:creationId xmlns:a16="http://schemas.microsoft.com/office/drawing/2014/main" id="{6B4EA7F3-EDCD-7D67-C3D0-2CC9A4FEA9F2}"/>
              </a:ext>
            </a:extLst>
          </p:cNvPr>
          <p:cNvSpPr>
            <a:spLocks noGrp="1"/>
          </p:cNvSpPr>
          <p:nvPr>
            <p:ph type="sldNum" sz="quarter" idx="5"/>
          </p:nvPr>
        </p:nvSpPr>
        <p:spPr/>
        <p:txBody>
          <a:bodyPr/>
          <a:lstStyle/>
          <a:p>
            <a:fld id="{6F2DA607-BBDF-DD4B-A0EC-33D707F4A8AC}" type="slidenum">
              <a:rPr lang="en-CH" smtClean="0"/>
              <a:t>121</a:t>
            </a:fld>
            <a:endParaRPr lang="en-CH"/>
          </a:p>
        </p:txBody>
      </p:sp>
    </p:spTree>
    <p:extLst>
      <p:ext uri="{BB962C8B-B14F-4D97-AF65-F5344CB8AC3E}">
        <p14:creationId xmlns:p14="http://schemas.microsoft.com/office/powerpoint/2010/main" val="8784434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90DD6-91CA-E048-6248-7E712705B6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4C767-02B4-14F8-FFD8-39997E5368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FBDA19-6C89-737F-31D1-7809E6642AC5}"/>
              </a:ext>
            </a:extLst>
          </p:cNvPr>
          <p:cNvSpPr>
            <a:spLocks noGrp="1"/>
          </p:cNvSpPr>
          <p:nvPr>
            <p:ph type="body" idx="1"/>
          </p:nvPr>
        </p:nvSpPr>
        <p:spPr/>
        <p:txBody>
          <a:bodyPr/>
          <a:lstStyle/>
          <a:p>
            <a:r>
              <a:rPr lang="en-CH" dirty="0"/>
              <a:t>It should be observation </a:t>
            </a:r>
          </a:p>
          <a:p>
            <a:endParaRPr lang="en-CH" dirty="0"/>
          </a:p>
          <a:p>
            <a:r>
              <a:rPr lang="en-CH" dirty="0"/>
              <a:t>Say it in simple way .. </a:t>
            </a:r>
          </a:p>
          <a:p>
            <a:endParaRPr lang="en-CH" dirty="0"/>
          </a:p>
          <a:p>
            <a:r>
              <a:rPr lang="en-CH" dirty="0"/>
              <a:t>Too much text. </a:t>
            </a:r>
          </a:p>
          <a:p>
            <a:endParaRPr lang="en-CH" dirty="0"/>
          </a:p>
          <a:p>
            <a:r>
              <a:rPr lang="en-CH" dirty="0"/>
              <a:t>Rounded edges , fix the gaps </a:t>
            </a:r>
          </a:p>
          <a:p>
            <a:endParaRPr lang="en-CH" dirty="0"/>
          </a:p>
          <a:p>
            <a:r>
              <a:rPr lang="en-CH" dirty="0"/>
              <a:t>make it bold. </a:t>
            </a:r>
          </a:p>
          <a:p>
            <a:endParaRPr lang="en-CH" dirty="0"/>
          </a:p>
          <a:p>
            <a:r>
              <a:rPr lang="en-CH" dirty="0"/>
              <a:t>Entire slide think about it. </a:t>
            </a:r>
          </a:p>
          <a:p>
            <a:endParaRPr lang="en-CH" dirty="0"/>
          </a:p>
          <a:p>
            <a:r>
              <a:rPr lang="en-CH" dirty="0"/>
              <a:t>Key Observation</a:t>
            </a:r>
          </a:p>
        </p:txBody>
      </p:sp>
      <p:sp>
        <p:nvSpPr>
          <p:cNvPr id="4" name="Slide Number Placeholder 3">
            <a:extLst>
              <a:ext uri="{FF2B5EF4-FFF2-40B4-BE49-F238E27FC236}">
                <a16:creationId xmlns:a16="http://schemas.microsoft.com/office/drawing/2014/main" id="{EE8DA805-CE3C-BF9A-3E14-775A2FD64441}"/>
              </a:ext>
            </a:extLst>
          </p:cNvPr>
          <p:cNvSpPr>
            <a:spLocks noGrp="1"/>
          </p:cNvSpPr>
          <p:nvPr>
            <p:ph type="sldNum" sz="quarter" idx="5"/>
          </p:nvPr>
        </p:nvSpPr>
        <p:spPr/>
        <p:txBody>
          <a:bodyPr/>
          <a:lstStyle/>
          <a:p>
            <a:fld id="{6F2DA607-BBDF-DD4B-A0EC-33D707F4A8AC}" type="slidenum">
              <a:rPr lang="en-CH" smtClean="0"/>
              <a:t>122</a:t>
            </a:fld>
            <a:endParaRPr lang="en-CH"/>
          </a:p>
        </p:txBody>
      </p:sp>
    </p:spTree>
    <p:extLst>
      <p:ext uri="{BB962C8B-B14F-4D97-AF65-F5344CB8AC3E}">
        <p14:creationId xmlns:p14="http://schemas.microsoft.com/office/powerpoint/2010/main" val="866818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21FA3-62F3-C800-63DC-B8E0D54CAE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0A47DD-7499-EE48-AC01-DC480C32A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C30AFB-0287-CA59-7CAF-DF6FF9690DAA}"/>
              </a:ext>
            </a:extLst>
          </p:cNvPr>
          <p:cNvSpPr>
            <a:spLocks noGrp="1"/>
          </p:cNvSpPr>
          <p:nvPr>
            <p:ph type="body" idx="1"/>
          </p:nvPr>
        </p:nvSpPr>
        <p:spPr/>
        <p:txBody>
          <a:bodyPr/>
          <a:lstStyle/>
          <a:p>
            <a:r>
              <a:rPr lang="en-CH" dirty="0"/>
              <a:t>It should be observation </a:t>
            </a:r>
          </a:p>
          <a:p>
            <a:endParaRPr lang="en-CH" dirty="0"/>
          </a:p>
          <a:p>
            <a:r>
              <a:rPr lang="en-CH" dirty="0"/>
              <a:t>Say it in simple way .. </a:t>
            </a:r>
          </a:p>
          <a:p>
            <a:endParaRPr lang="en-CH" dirty="0"/>
          </a:p>
          <a:p>
            <a:r>
              <a:rPr lang="en-CH" dirty="0"/>
              <a:t>Too much text. </a:t>
            </a:r>
          </a:p>
          <a:p>
            <a:endParaRPr lang="en-CH" dirty="0"/>
          </a:p>
          <a:p>
            <a:r>
              <a:rPr lang="en-CH" dirty="0"/>
              <a:t>Rounded edges , fix the gaps </a:t>
            </a:r>
          </a:p>
          <a:p>
            <a:endParaRPr lang="en-CH" dirty="0"/>
          </a:p>
          <a:p>
            <a:r>
              <a:rPr lang="en-CH" dirty="0"/>
              <a:t>make it bold. </a:t>
            </a:r>
          </a:p>
          <a:p>
            <a:endParaRPr lang="en-CH" dirty="0"/>
          </a:p>
          <a:p>
            <a:r>
              <a:rPr lang="en-CH" dirty="0"/>
              <a:t>Entire slide think about it. </a:t>
            </a:r>
          </a:p>
          <a:p>
            <a:endParaRPr lang="en-CH" dirty="0"/>
          </a:p>
          <a:p>
            <a:r>
              <a:rPr lang="en-CH" dirty="0"/>
              <a:t>Key Observation</a:t>
            </a:r>
          </a:p>
        </p:txBody>
      </p:sp>
      <p:sp>
        <p:nvSpPr>
          <p:cNvPr id="4" name="Slide Number Placeholder 3">
            <a:extLst>
              <a:ext uri="{FF2B5EF4-FFF2-40B4-BE49-F238E27FC236}">
                <a16:creationId xmlns:a16="http://schemas.microsoft.com/office/drawing/2014/main" id="{DD6AB899-D2DA-B801-7AC7-3870F3F9366D}"/>
              </a:ext>
            </a:extLst>
          </p:cNvPr>
          <p:cNvSpPr>
            <a:spLocks noGrp="1"/>
          </p:cNvSpPr>
          <p:nvPr>
            <p:ph type="sldNum" sz="quarter" idx="5"/>
          </p:nvPr>
        </p:nvSpPr>
        <p:spPr/>
        <p:txBody>
          <a:bodyPr/>
          <a:lstStyle/>
          <a:p>
            <a:fld id="{6F2DA607-BBDF-DD4B-A0EC-33D707F4A8AC}" type="slidenum">
              <a:rPr lang="en-CH" smtClean="0"/>
              <a:t>123</a:t>
            </a:fld>
            <a:endParaRPr lang="en-CH"/>
          </a:p>
        </p:txBody>
      </p:sp>
    </p:spTree>
    <p:extLst>
      <p:ext uri="{BB962C8B-B14F-4D97-AF65-F5344CB8AC3E}">
        <p14:creationId xmlns:p14="http://schemas.microsoft.com/office/powerpoint/2010/main" val="413700769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6E81F-816A-FA95-D473-BE87F0BC60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CD527C-BA73-64C2-E252-5ED32A962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A55628-BD33-45AA-FA2B-E75F8F4D991A}"/>
              </a:ext>
            </a:extLst>
          </p:cNvPr>
          <p:cNvSpPr>
            <a:spLocks noGrp="1"/>
          </p:cNvSpPr>
          <p:nvPr>
            <p:ph type="body" idx="1"/>
          </p:nvPr>
        </p:nvSpPr>
        <p:spPr/>
        <p:txBody>
          <a:bodyPr/>
          <a:lstStyle/>
          <a:p>
            <a:r>
              <a:rPr lang="en-CH" dirty="0"/>
              <a:t>It should be observation </a:t>
            </a:r>
          </a:p>
          <a:p>
            <a:endParaRPr lang="en-CH" dirty="0"/>
          </a:p>
          <a:p>
            <a:r>
              <a:rPr lang="en-CH" dirty="0"/>
              <a:t>Say it in simple way .. </a:t>
            </a:r>
          </a:p>
          <a:p>
            <a:endParaRPr lang="en-CH" dirty="0"/>
          </a:p>
          <a:p>
            <a:r>
              <a:rPr lang="en-CH" dirty="0"/>
              <a:t>Too much text. </a:t>
            </a:r>
          </a:p>
          <a:p>
            <a:endParaRPr lang="en-CH" dirty="0"/>
          </a:p>
          <a:p>
            <a:r>
              <a:rPr lang="en-CH" dirty="0"/>
              <a:t>Rounded edges , fix the gaps </a:t>
            </a:r>
          </a:p>
          <a:p>
            <a:endParaRPr lang="en-CH" dirty="0"/>
          </a:p>
          <a:p>
            <a:r>
              <a:rPr lang="en-CH" dirty="0"/>
              <a:t>make it bold. </a:t>
            </a:r>
          </a:p>
          <a:p>
            <a:endParaRPr lang="en-CH" dirty="0"/>
          </a:p>
          <a:p>
            <a:r>
              <a:rPr lang="en-CH" dirty="0"/>
              <a:t>Entire slide think about it. </a:t>
            </a:r>
          </a:p>
          <a:p>
            <a:endParaRPr lang="en-CH" dirty="0"/>
          </a:p>
          <a:p>
            <a:r>
              <a:rPr lang="en-CH" dirty="0"/>
              <a:t>Key Observation</a:t>
            </a:r>
          </a:p>
        </p:txBody>
      </p:sp>
      <p:sp>
        <p:nvSpPr>
          <p:cNvPr id="4" name="Slide Number Placeholder 3">
            <a:extLst>
              <a:ext uri="{FF2B5EF4-FFF2-40B4-BE49-F238E27FC236}">
                <a16:creationId xmlns:a16="http://schemas.microsoft.com/office/drawing/2014/main" id="{E03D14B3-6476-B7E5-A548-2CB0B50480AD}"/>
              </a:ext>
            </a:extLst>
          </p:cNvPr>
          <p:cNvSpPr>
            <a:spLocks noGrp="1"/>
          </p:cNvSpPr>
          <p:nvPr>
            <p:ph type="sldNum" sz="quarter" idx="5"/>
          </p:nvPr>
        </p:nvSpPr>
        <p:spPr/>
        <p:txBody>
          <a:bodyPr/>
          <a:lstStyle/>
          <a:p>
            <a:fld id="{6F2DA607-BBDF-DD4B-A0EC-33D707F4A8AC}" type="slidenum">
              <a:rPr lang="en-CH" smtClean="0"/>
              <a:t>124</a:t>
            </a:fld>
            <a:endParaRPr lang="en-CH"/>
          </a:p>
        </p:txBody>
      </p:sp>
    </p:spTree>
    <p:extLst>
      <p:ext uri="{BB962C8B-B14F-4D97-AF65-F5344CB8AC3E}">
        <p14:creationId xmlns:p14="http://schemas.microsoft.com/office/powerpoint/2010/main" val="3156982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B39C5-56FD-BBB2-E955-4F57E2ADDF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B6D8A-AE66-7604-56A2-F77D9A05F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21E631-ADED-29F9-E238-D0B79B85B110}"/>
              </a:ext>
            </a:extLst>
          </p:cNvPr>
          <p:cNvSpPr>
            <a:spLocks noGrp="1"/>
          </p:cNvSpPr>
          <p:nvPr>
            <p:ph type="body" idx="1"/>
          </p:nvPr>
        </p:nvSpPr>
        <p:spPr/>
        <p:txBody>
          <a:bodyPr/>
          <a:lstStyle/>
          <a:p>
            <a:r>
              <a:rPr lang="en-CH" dirty="0"/>
              <a:t>It should be observation </a:t>
            </a:r>
          </a:p>
          <a:p>
            <a:endParaRPr lang="en-CH" dirty="0"/>
          </a:p>
          <a:p>
            <a:r>
              <a:rPr lang="en-CH" dirty="0"/>
              <a:t>Say it in simple way .. </a:t>
            </a:r>
          </a:p>
          <a:p>
            <a:endParaRPr lang="en-CH" dirty="0"/>
          </a:p>
          <a:p>
            <a:r>
              <a:rPr lang="en-CH" dirty="0"/>
              <a:t>Too much text. </a:t>
            </a:r>
          </a:p>
          <a:p>
            <a:endParaRPr lang="en-CH" dirty="0"/>
          </a:p>
          <a:p>
            <a:r>
              <a:rPr lang="en-CH" dirty="0"/>
              <a:t>Rounded edges , fix the gaps </a:t>
            </a:r>
          </a:p>
          <a:p>
            <a:endParaRPr lang="en-CH" dirty="0"/>
          </a:p>
          <a:p>
            <a:r>
              <a:rPr lang="en-CH" dirty="0"/>
              <a:t>make it bold. </a:t>
            </a:r>
          </a:p>
          <a:p>
            <a:endParaRPr lang="en-CH" dirty="0"/>
          </a:p>
          <a:p>
            <a:r>
              <a:rPr lang="en-CH" dirty="0"/>
              <a:t>Entire slide think about it. </a:t>
            </a:r>
          </a:p>
          <a:p>
            <a:endParaRPr lang="en-CH" dirty="0"/>
          </a:p>
          <a:p>
            <a:r>
              <a:rPr lang="en-CH" dirty="0"/>
              <a:t>Key Observation</a:t>
            </a:r>
          </a:p>
        </p:txBody>
      </p:sp>
      <p:sp>
        <p:nvSpPr>
          <p:cNvPr id="4" name="Slide Number Placeholder 3">
            <a:extLst>
              <a:ext uri="{FF2B5EF4-FFF2-40B4-BE49-F238E27FC236}">
                <a16:creationId xmlns:a16="http://schemas.microsoft.com/office/drawing/2014/main" id="{FB076518-4B55-76E3-FD34-A06B6A6827DC}"/>
              </a:ext>
            </a:extLst>
          </p:cNvPr>
          <p:cNvSpPr>
            <a:spLocks noGrp="1"/>
          </p:cNvSpPr>
          <p:nvPr>
            <p:ph type="sldNum" sz="quarter" idx="5"/>
          </p:nvPr>
        </p:nvSpPr>
        <p:spPr/>
        <p:txBody>
          <a:bodyPr/>
          <a:lstStyle/>
          <a:p>
            <a:fld id="{6F2DA607-BBDF-DD4B-A0EC-33D707F4A8AC}" type="slidenum">
              <a:rPr lang="en-CH" smtClean="0"/>
              <a:t>125</a:t>
            </a:fld>
            <a:endParaRPr lang="en-CH"/>
          </a:p>
        </p:txBody>
      </p:sp>
    </p:spTree>
    <p:extLst>
      <p:ext uri="{BB962C8B-B14F-4D97-AF65-F5344CB8AC3E}">
        <p14:creationId xmlns:p14="http://schemas.microsoft.com/office/powerpoint/2010/main" val="1824031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818D0-9737-FC86-9D4E-D215642626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C56FBC-9AFA-A337-DCB3-46C047BC62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90F87-5E8E-76B2-04F5-4010F2E1AC14}"/>
              </a:ext>
            </a:extLst>
          </p:cNvPr>
          <p:cNvSpPr>
            <a:spLocks noGrp="1"/>
          </p:cNvSpPr>
          <p:nvPr>
            <p:ph type="body" idx="1"/>
          </p:nvPr>
        </p:nvSpPr>
        <p:spPr/>
        <p:txBody>
          <a:bodyPr/>
          <a:lstStyle/>
          <a:p>
            <a:r>
              <a:rPr lang="en-GB" b="1" i="0" u="none" strike="noStrike" dirty="0">
                <a:solidFill>
                  <a:srgbClr val="232333"/>
                </a:solidFill>
                <a:effectLst/>
                <a:latin typeface="Almaden Sans"/>
              </a:rPr>
              <a:t>Now there are prior works in both arithmetic approach and Boolean approach. But we'll focus more into arithmetic approach</a:t>
            </a:r>
            <a:endParaRPr lang="en-CH" dirty="0"/>
          </a:p>
        </p:txBody>
      </p:sp>
      <p:sp>
        <p:nvSpPr>
          <p:cNvPr id="4" name="Slide Number Placeholder 3">
            <a:extLst>
              <a:ext uri="{FF2B5EF4-FFF2-40B4-BE49-F238E27FC236}">
                <a16:creationId xmlns:a16="http://schemas.microsoft.com/office/drawing/2014/main" id="{CD0AA832-C42F-6AE0-E1C3-65DF1550ED78}"/>
              </a:ext>
            </a:extLst>
          </p:cNvPr>
          <p:cNvSpPr>
            <a:spLocks noGrp="1"/>
          </p:cNvSpPr>
          <p:nvPr>
            <p:ph type="sldNum" sz="quarter" idx="5"/>
          </p:nvPr>
        </p:nvSpPr>
        <p:spPr/>
        <p:txBody>
          <a:bodyPr/>
          <a:lstStyle/>
          <a:p>
            <a:fld id="{6F2DA607-BBDF-DD4B-A0EC-33D707F4A8AC}" type="slidenum">
              <a:rPr lang="en-CH" smtClean="0"/>
              <a:t>12</a:t>
            </a:fld>
            <a:endParaRPr lang="en-CH"/>
          </a:p>
        </p:txBody>
      </p:sp>
    </p:spTree>
    <p:extLst>
      <p:ext uri="{BB962C8B-B14F-4D97-AF65-F5344CB8AC3E}">
        <p14:creationId xmlns:p14="http://schemas.microsoft.com/office/powerpoint/2010/main" val="227687816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6A3C3-7439-BEDC-2942-A9F1A628F6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28C90-11E3-D5AA-8C4B-F0EED5B9AD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EA290F-04D4-F21D-517D-027C7C6D385C}"/>
              </a:ext>
            </a:extLst>
          </p:cNvPr>
          <p:cNvSpPr>
            <a:spLocks noGrp="1"/>
          </p:cNvSpPr>
          <p:nvPr>
            <p:ph type="body" idx="1"/>
          </p:nvPr>
        </p:nvSpPr>
        <p:spPr/>
        <p:txBody>
          <a:bodyPr/>
          <a:lstStyle/>
          <a:p>
            <a:r>
              <a:rPr lang="en-CH" dirty="0"/>
              <a:t>It should be observation </a:t>
            </a:r>
          </a:p>
          <a:p>
            <a:endParaRPr lang="en-CH" dirty="0"/>
          </a:p>
          <a:p>
            <a:r>
              <a:rPr lang="en-CH" dirty="0"/>
              <a:t>Say it in simple way .. </a:t>
            </a:r>
          </a:p>
          <a:p>
            <a:endParaRPr lang="en-CH" dirty="0"/>
          </a:p>
          <a:p>
            <a:r>
              <a:rPr lang="en-CH" dirty="0"/>
              <a:t>Too much text. </a:t>
            </a:r>
          </a:p>
          <a:p>
            <a:endParaRPr lang="en-CH" dirty="0"/>
          </a:p>
          <a:p>
            <a:r>
              <a:rPr lang="en-CH" dirty="0"/>
              <a:t>Rounded edges , fix the gaps </a:t>
            </a:r>
          </a:p>
          <a:p>
            <a:endParaRPr lang="en-CH" dirty="0"/>
          </a:p>
          <a:p>
            <a:r>
              <a:rPr lang="en-CH" dirty="0"/>
              <a:t>make it bold. </a:t>
            </a:r>
          </a:p>
          <a:p>
            <a:endParaRPr lang="en-CH" dirty="0"/>
          </a:p>
          <a:p>
            <a:r>
              <a:rPr lang="en-CH" dirty="0"/>
              <a:t>Entire slide think about it. </a:t>
            </a:r>
          </a:p>
          <a:p>
            <a:endParaRPr lang="en-CH" dirty="0"/>
          </a:p>
          <a:p>
            <a:r>
              <a:rPr lang="en-CH" dirty="0"/>
              <a:t>Key Observation</a:t>
            </a:r>
          </a:p>
        </p:txBody>
      </p:sp>
      <p:sp>
        <p:nvSpPr>
          <p:cNvPr id="4" name="Slide Number Placeholder 3">
            <a:extLst>
              <a:ext uri="{FF2B5EF4-FFF2-40B4-BE49-F238E27FC236}">
                <a16:creationId xmlns:a16="http://schemas.microsoft.com/office/drawing/2014/main" id="{26C166BB-89DB-25A7-A6E2-691186B4FF5C}"/>
              </a:ext>
            </a:extLst>
          </p:cNvPr>
          <p:cNvSpPr>
            <a:spLocks noGrp="1"/>
          </p:cNvSpPr>
          <p:nvPr>
            <p:ph type="sldNum" sz="quarter" idx="5"/>
          </p:nvPr>
        </p:nvSpPr>
        <p:spPr/>
        <p:txBody>
          <a:bodyPr/>
          <a:lstStyle/>
          <a:p>
            <a:fld id="{6F2DA607-BBDF-DD4B-A0EC-33D707F4A8AC}" type="slidenum">
              <a:rPr lang="en-CH" smtClean="0"/>
              <a:t>126</a:t>
            </a:fld>
            <a:endParaRPr lang="en-CH"/>
          </a:p>
        </p:txBody>
      </p:sp>
    </p:spTree>
    <p:extLst>
      <p:ext uri="{BB962C8B-B14F-4D97-AF65-F5344CB8AC3E}">
        <p14:creationId xmlns:p14="http://schemas.microsoft.com/office/powerpoint/2010/main" val="401877009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BD7BB-F8DF-F270-3699-D3382B9A7A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DE2D4-4CBA-BF7A-367D-703AF3263B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ADB54-DB99-B408-5F8A-609E4F8471E8}"/>
              </a:ext>
            </a:extLst>
          </p:cNvPr>
          <p:cNvSpPr>
            <a:spLocks noGrp="1"/>
          </p:cNvSpPr>
          <p:nvPr>
            <p:ph type="body" idx="1"/>
          </p:nvPr>
        </p:nvSpPr>
        <p:spPr/>
        <p:txBody>
          <a:bodyPr/>
          <a:lstStyle/>
          <a:p>
            <a:r>
              <a:rPr lang="en-CH" dirty="0"/>
              <a:t>It should be observation </a:t>
            </a:r>
          </a:p>
          <a:p>
            <a:endParaRPr lang="en-CH" dirty="0"/>
          </a:p>
          <a:p>
            <a:r>
              <a:rPr lang="en-CH" dirty="0"/>
              <a:t>Say it in simple way .. </a:t>
            </a:r>
          </a:p>
          <a:p>
            <a:endParaRPr lang="en-CH" dirty="0"/>
          </a:p>
          <a:p>
            <a:r>
              <a:rPr lang="en-CH" dirty="0"/>
              <a:t>Too much text. </a:t>
            </a:r>
          </a:p>
          <a:p>
            <a:endParaRPr lang="en-CH" dirty="0"/>
          </a:p>
          <a:p>
            <a:r>
              <a:rPr lang="en-CH" dirty="0"/>
              <a:t>Rounded edges , fix the gaps </a:t>
            </a:r>
          </a:p>
          <a:p>
            <a:endParaRPr lang="en-CH" dirty="0"/>
          </a:p>
          <a:p>
            <a:r>
              <a:rPr lang="en-CH" dirty="0"/>
              <a:t>make it bold. </a:t>
            </a:r>
          </a:p>
          <a:p>
            <a:endParaRPr lang="en-CH" dirty="0"/>
          </a:p>
          <a:p>
            <a:r>
              <a:rPr lang="en-CH" dirty="0"/>
              <a:t>Entire slide think about it. </a:t>
            </a:r>
          </a:p>
          <a:p>
            <a:endParaRPr lang="en-CH" dirty="0"/>
          </a:p>
          <a:p>
            <a:r>
              <a:rPr lang="en-CH" dirty="0"/>
              <a:t>Key Observation</a:t>
            </a:r>
          </a:p>
        </p:txBody>
      </p:sp>
      <p:sp>
        <p:nvSpPr>
          <p:cNvPr id="4" name="Slide Number Placeholder 3">
            <a:extLst>
              <a:ext uri="{FF2B5EF4-FFF2-40B4-BE49-F238E27FC236}">
                <a16:creationId xmlns:a16="http://schemas.microsoft.com/office/drawing/2014/main" id="{407CBB6E-6F54-0827-FC43-C83A75C88735}"/>
              </a:ext>
            </a:extLst>
          </p:cNvPr>
          <p:cNvSpPr>
            <a:spLocks noGrp="1"/>
          </p:cNvSpPr>
          <p:nvPr>
            <p:ph type="sldNum" sz="quarter" idx="5"/>
          </p:nvPr>
        </p:nvSpPr>
        <p:spPr/>
        <p:txBody>
          <a:bodyPr/>
          <a:lstStyle/>
          <a:p>
            <a:fld id="{6F2DA607-BBDF-DD4B-A0EC-33D707F4A8AC}" type="slidenum">
              <a:rPr lang="en-CH" smtClean="0"/>
              <a:t>127</a:t>
            </a:fld>
            <a:endParaRPr lang="en-CH"/>
          </a:p>
        </p:txBody>
      </p:sp>
    </p:spTree>
    <p:extLst>
      <p:ext uri="{BB962C8B-B14F-4D97-AF65-F5344CB8AC3E}">
        <p14:creationId xmlns:p14="http://schemas.microsoft.com/office/powerpoint/2010/main" val="327417355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3878-1BB2-E0A2-54A0-3FCC81CF7B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29911-7143-87D9-E4BB-6AB7AF98C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732622-99D0-45A0-55E0-2494F9748225}"/>
              </a:ext>
            </a:extLst>
          </p:cNvPr>
          <p:cNvSpPr>
            <a:spLocks noGrp="1"/>
          </p:cNvSpPr>
          <p:nvPr>
            <p:ph type="body" idx="1"/>
          </p:nvPr>
        </p:nvSpPr>
        <p:spPr/>
        <p:txBody>
          <a:bodyPr/>
          <a:lstStyle/>
          <a:p>
            <a:r>
              <a:rPr lang="en-CH" dirty="0"/>
              <a:t>It should be observation </a:t>
            </a:r>
          </a:p>
          <a:p>
            <a:endParaRPr lang="en-CH" dirty="0"/>
          </a:p>
          <a:p>
            <a:r>
              <a:rPr lang="en-CH" dirty="0"/>
              <a:t>Say it in simple way .. </a:t>
            </a:r>
          </a:p>
          <a:p>
            <a:endParaRPr lang="en-CH" dirty="0"/>
          </a:p>
          <a:p>
            <a:r>
              <a:rPr lang="en-CH" dirty="0"/>
              <a:t>Too much text. </a:t>
            </a:r>
          </a:p>
          <a:p>
            <a:endParaRPr lang="en-CH" dirty="0"/>
          </a:p>
          <a:p>
            <a:r>
              <a:rPr lang="en-CH" dirty="0"/>
              <a:t>Rounded edges , fix the gaps </a:t>
            </a:r>
          </a:p>
          <a:p>
            <a:endParaRPr lang="en-CH" dirty="0"/>
          </a:p>
          <a:p>
            <a:r>
              <a:rPr lang="en-CH" dirty="0"/>
              <a:t>make it bold. </a:t>
            </a:r>
          </a:p>
          <a:p>
            <a:endParaRPr lang="en-CH" dirty="0"/>
          </a:p>
          <a:p>
            <a:r>
              <a:rPr lang="en-CH" dirty="0"/>
              <a:t>Entire slide think about it. </a:t>
            </a:r>
          </a:p>
          <a:p>
            <a:endParaRPr lang="en-CH" dirty="0"/>
          </a:p>
          <a:p>
            <a:r>
              <a:rPr lang="en-CH" dirty="0"/>
              <a:t>Key Observation</a:t>
            </a:r>
          </a:p>
        </p:txBody>
      </p:sp>
      <p:sp>
        <p:nvSpPr>
          <p:cNvPr id="4" name="Slide Number Placeholder 3">
            <a:extLst>
              <a:ext uri="{FF2B5EF4-FFF2-40B4-BE49-F238E27FC236}">
                <a16:creationId xmlns:a16="http://schemas.microsoft.com/office/drawing/2014/main" id="{ED299411-E480-7F5E-D916-609FE18A3F4B}"/>
              </a:ext>
            </a:extLst>
          </p:cNvPr>
          <p:cNvSpPr>
            <a:spLocks noGrp="1"/>
          </p:cNvSpPr>
          <p:nvPr>
            <p:ph type="sldNum" sz="quarter" idx="5"/>
          </p:nvPr>
        </p:nvSpPr>
        <p:spPr/>
        <p:txBody>
          <a:bodyPr/>
          <a:lstStyle/>
          <a:p>
            <a:fld id="{6F2DA607-BBDF-DD4B-A0EC-33D707F4A8AC}" type="slidenum">
              <a:rPr lang="en-CH" smtClean="0"/>
              <a:t>128</a:t>
            </a:fld>
            <a:endParaRPr lang="en-CH"/>
          </a:p>
        </p:txBody>
      </p:sp>
    </p:spTree>
    <p:extLst>
      <p:ext uri="{BB962C8B-B14F-4D97-AF65-F5344CB8AC3E}">
        <p14:creationId xmlns:p14="http://schemas.microsoft.com/office/powerpoint/2010/main" val="381049297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EF596-2F3A-1E15-33DC-51ACD8D37F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AD294F-8C57-7928-6813-CE7E45F912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40FF4A-D293-2907-DAD2-438230C3153C}"/>
              </a:ext>
            </a:extLst>
          </p:cNvPr>
          <p:cNvSpPr>
            <a:spLocks noGrp="1"/>
          </p:cNvSpPr>
          <p:nvPr>
            <p:ph type="body" idx="1"/>
          </p:nvPr>
        </p:nvSpPr>
        <p:spPr/>
        <p:txBody>
          <a:bodyPr/>
          <a:lstStyle/>
          <a:p>
            <a:r>
              <a:rPr lang="en-CH" dirty="0"/>
              <a:t>It should be observation </a:t>
            </a:r>
          </a:p>
          <a:p>
            <a:endParaRPr lang="en-CH" dirty="0"/>
          </a:p>
          <a:p>
            <a:r>
              <a:rPr lang="en-CH" dirty="0"/>
              <a:t>Say it in simple way .. </a:t>
            </a:r>
          </a:p>
          <a:p>
            <a:endParaRPr lang="en-CH" dirty="0"/>
          </a:p>
          <a:p>
            <a:r>
              <a:rPr lang="en-CH" dirty="0"/>
              <a:t>Too much text. </a:t>
            </a:r>
          </a:p>
          <a:p>
            <a:endParaRPr lang="en-CH" dirty="0"/>
          </a:p>
          <a:p>
            <a:r>
              <a:rPr lang="en-CH" dirty="0"/>
              <a:t>Rounded edges , fix the gaps </a:t>
            </a:r>
          </a:p>
          <a:p>
            <a:endParaRPr lang="en-CH" dirty="0"/>
          </a:p>
          <a:p>
            <a:r>
              <a:rPr lang="en-CH" dirty="0"/>
              <a:t>make it bold. </a:t>
            </a:r>
          </a:p>
          <a:p>
            <a:endParaRPr lang="en-CH" dirty="0"/>
          </a:p>
          <a:p>
            <a:r>
              <a:rPr lang="en-CH" dirty="0"/>
              <a:t>Entire slide think about it. </a:t>
            </a:r>
          </a:p>
          <a:p>
            <a:endParaRPr lang="en-CH" dirty="0"/>
          </a:p>
          <a:p>
            <a:r>
              <a:rPr lang="en-CH" dirty="0"/>
              <a:t>Key Observation</a:t>
            </a:r>
          </a:p>
        </p:txBody>
      </p:sp>
      <p:sp>
        <p:nvSpPr>
          <p:cNvPr id="4" name="Slide Number Placeholder 3">
            <a:extLst>
              <a:ext uri="{FF2B5EF4-FFF2-40B4-BE49-F238E27FC236}">
                <a16:creationId xmlns:a16="http://schemas.microsoft.com/office/drawing/2014/main" id="{61AD3B3B-F512-8968-2D0C-0E3C1E1B9BBB}"/>
              </a:ext>
            </a:extLst>
          </p:cNvPr>
          <p:cNvSpPr>
            <a:spLocks noGrp="1"/>
          </p:cNvSpPr>
          <p:nvPr>
            <p:ph type="sldNum" sz="quarter" idx="5"/>
          </p:nvPr>
        </p:nvSpPr>
        <p:spPr/>
        <p:txBody>
          <a:bodyPr/>
          <a:lstStyle/>
          <a:p>
            <a:fld id="{6F2DA607-BBDF-DD4B-A0EC-33D707F4A8AC}" type="slidenum">
              <a:rPr lang="en-CH" smtClean="0"/>
              <a:t>129</a:t>
            </a:fld>
            <a:endParaRPr lang="en-CH"/>
          </a:p>
        </p:txBody>
      </p:sp>
    </p:spTree>
    <p:extLst>
      <p:ext uri="{BB962C8B-B14F-4D97-AF65-F5344CB8AC3E}">
        <p14:creationId xmlns:p14="http://schemas.microsoft.com/office/powerpoint/2010/main" val="457636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AE27C-8174-FCE1-1D3C-6ACB27B64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4FB00F-74E4-B9DD-C068-B973FDB4A3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3A7334-2CBE-5A0B-7938-A77554697C06}"/>
              </a:ext>
            </a:extLst>
          </p:cNvPr>
          <p:cNvSpPr>
            <a:spLocks noGrp="1"/>
          </p:cNvSpPr>
          <p:nvPr>
            <p:ph type="body" idx="1"/>
          </p:nvPr>
        </p:nvSpPr>
        <p:spPr/>
        <p:txBody>
          <a:bodyPr/>
          <a:lstStyle/>
          <a:p>
            <a:pPr algn="l">
              <a:spcBef>
                <a:spcPts val="150"/>
              </a:spcBef>
              <a:spcAft>
                <a:spcPts val="150"/>
              </a:spcAft>
              <a:buFont typeface="Arial" panose="020B0604020202020204" pitchFamily="34" charset="0"/>
              <a:buChar char="•"/>
            </a:pPr>
            <a:r>
              <a:rPr lang="en-GB" b="1" i="0" u="none" strike="noStrike" dirty="0">
                <a:solidFill>
                  <a:srgbClr val="232333"/>
                </a:solidFill>
                <a:effectLst/>
                <a:latin typeface="Almaden Sans"/>
              </a:rPr>
              <a:t>Now secure string, matching, using homomorphic encryption can be used, performed using 2 key approaches. 1st is by Boolean approach, second is by arithmetic approach. In Boolean approach. We encrypt individual bits and use homomorphic ignore and and operation, whereas in arithmetic approach we encrypt multiple bits and use homomorphic multiplication and addition operations.</a:t>
            </a:r>
          </a:p>
          <a:p>
            <a:pPr algn="l">
              <a:spcBef>
                <a:spcPts val="150"/>
              </a:spcBef>
              <a:spcAft>
                <a:spcPts val="150"/>
              </a:spcAft>
              <a:buFont typeface="Arial" panose="020B0604020202020204" pitchFamily="34" charset="0"/>
              <a:buChar char="•"/>
            </a:pPr>
            <a:endParaRPr lang="en-GB" b="1" i="0" u="none" strike="noStrike" dirty="0">
              <a:solidFill>
                <a:srgbClr val="232333"/>
              </a:solidFill>
              <a:effectLst/>
              <a:latin typeface="Almaden Sans"/>
            </a:endParaRPr>
          </a:p>
          <a:p>
            <a:pPr algn="l">
              <a:spcBef>
                <a:spcPts val="150"/>
              </a:spcBef>
              <a:spcAft>
                <a:spcPts val="150"/>
              </a:spcAft>
              <a:buFont typeface="Arial" panose="020B0604020202020204" pitchFamily="34" charset="0"/>
              <a:buChar char="•"/>
            </a:pPr>
            <a:r>
              <a:rPr lang="en-GB" b="1" i="0" u="none" strike="noStrike" dirty="0">
                <a:solidFill>
                  <a:srgbClr val="232333"/>
                </a:solidFill>
                <a:effectLst/>
                <a:latin typeface="Almaden Sans"/>
              </a:rPr>
              <a:t>We </a:t>
            </a:r>
            <a:r>
              <a:rPr lang="en-GB" b="1" i="0" u="none" strike="noStrike" dirty="0" err="1">
                <a:solidFill>
                  <a:srgbClr val="232333"/>
                </a:solidFill>
                <a:effectLst/>
                <a:latin typeface="Almaden Sans"/>
              </a:rPr>
              <a:t>analyzed</a:t>
            </a:r>
            <a:r>
              <a:rPr lang="en-GB" b="1" i="0" u="none" strike="noStrike" dirty="0">
                <a:solidFill>
                  <a:srgbClr val="232333"/>
                </a:solidFill>
                <a:effectLst/>
                <a:latin typeface="Almaden Sans"/>
              </a:rPr>
              <a:t> these approaches and found some common characteristics. Boolean approach have high memory, footprint, and high computation cost, whereas arithmetic approach has lower memory, footprint, and lower computation cause as compared to Boolean approach.</a:t>
            </a:r>
            <a:br>
              <a:rPr lang="en-GB" b="1" i="0" u="none" strike="noStrike" dirty="0">
                <a:solidFill>
                  <a:srgbClr val="232333"/>
                </a:solidFill>
                <a:effectLst/>
                <a:latin typeface="Almaden Sans"/>
              </a:rPr>
            </a:br>
            <a:br>
              <a:rPr lang="en-GB" b="1" i="0" u="none" strike="noStrike" dirty="0">
                <a:solidFill>
                  <a:srgbClr val="232333"/>
                </a:solidFill>
                <a:effectLst/>
                <a:latin typeface="Almaden Sans"/>
              </a:rPr>
            </a:br>
            <a:r>
              <a:rPr lang="en-GB" b="1" i="0" u="none" strike="noStrike" dirty="0">
                <a:solidFill>
                  <a:srgbClr val="232333"/>
                </a:solidFill>
                <a:effectLst/>
                <a:latin typeface="Almaden Sans"/>
              </a:rPr>
              <a:t>However, there exist a </a:t>
            </a:r>
            <a:r>
              <a:rPr lang="en-GB" b="1" i="0" u="none" strike="noStrike" dirty="0" err="1">
                <a:solidFill>
                  <a:srgbClr val="232333"/>
                </a:solidFill>
                <a:effectLst/>
                <a:latin typeface="Almaden Sans"/>
              </a:rPr>
              <a:t>tradeoff</a:t>
            </a:r>
            <a:r>
              <a:rPr lang="en-GB" b="1" i="0" u="none" strike="noStrike" dirty="0">
                <a:solidFill>
                  <a:srgbClr val="232333"/>
                </a:solidFill>
                <a:effectLst/>
                <a:latin typeface="Almaden Sans"/>
              </a:rPr>
              <a:t> in these two approaches as Boolean approach provides more flexibility in query size whereas arithmetic approach supports only limited query sizes because of the use of limited computation and noise margin challenges due to the use of homomorphic multiplication. WE provide more detailed analysis in our paper. </a:t>
            </a:r>
          </a:p>
        </p:txBody>
      </p:sp>
      <p:sp>
        <p:nvSpPr>
          <p:cNvPr id="4" name="Slide Number Placeholder 3">
            <a:extLst>
              <a:ext uri="{FF2B5EF4-FFF2-40B4-BE49-F238E27FC236}">
                <a16:creationId xmlns:a16="http://schemas.microsoft.com/office/drawing/2014/main" id="{D5FF5CF1-DF5C-1490-B24C-E2F01B5280E6}"/>
              </a:ext>
            </a:extLst>
          </p:cNvPr>
          <p:cNvSpPr>
            <a:spLocks noGrp="1"/>
          </p:cNvSpPr>
          <p:nvPr>
            <p:ph type="sldNum" sz="quarter" idx="5"/>
          </p:nvPr>
        </p:nvSpPr>
        <p:spPr/>
        <p:txBody>
          <a:bodyPr/>
          <a:lstStyle/>
          <a:p>
            <a:fld id="{6F2DA607-BBDF-DD4B-A0EC-33D707F4A8AC}" type="slidenum">
              <a:rPr lang="en-CH" smtClean="0"/>
              <a:t>13</a:t>
            </a:fld>
            <a:endParaRPr lang="en-CH"/>
          </a:p>
        </p:txBody>
      </p:sp>
    </p:spTree>
    <p:extLst>
      <p:ext uri="{BB962C8B-B14F-4D97-AF65-F5344CB8AC3E}">
        <p14:creationId xmlns:p14="http://schemas.microsoft.com/office/powerpoint/2010/main" val="509220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4F524-5A32-1C2C-26A9-E5C0FD39A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131CD-2BB0-2544-3DFF-432E6516D6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EAC8FA-F62C-7A9B-0B2B-8002BD2E3D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GB" b="1" i="0" u="none" strike="noStrike" dirty="0">
                <a:solidFill>
                  <a:srgbClr val="232333"/>
                </a:solidFill>
                <a:effectLst/>
                <a:latin typeface="Almaden Sans"/>
              </a:rPr>
              <a:t>Now we'll look more into details about arithmetic approach. So, let's assume a database in arithmetic approach. We take multiple bits of the data, and we place it into in each of the bits is placed into the elements of the plain text, vector and then we encrypt it to generate the encrypted data. For an example purpose, each plaintext element has 1 bit and 1024 elements and in encrypted ciphertext, each element can be of 32 bits with 2018 elements.  </a:t>
            </a:r>
          </a:p>
        </p:txBody>
      </p:sp>
      <p:sp>
        <p:nvSpPr>
          <p:cNvPr id="4" name="Slide Number Placeholder 3">
            <a:extLst>
              <a:ext uri="{FF2B5EF4-FFF2-40B4-BE49-F238E27FC236}">
                <a16:creationId xmlns:a16="http://schemas.microsoft.com/office/drawing/2014/main" id="{C668F333-E633-DED9-F7A9-519586CB962D}"/>
              </a:ext>
            </a:extLst>
          </p:cNvPr>
          <p:cNvSpPr>
            <a:spLocks noGrp="1"/>
          </p:cNvSpPr>
          <p:nvPr>
            <p:ph type="sldNum" sz="quarter" idx="5"/>
          </p:nvPr>
        </p:nvSpPr>
        <p:spPr/>
        <p:txBody>
          <a:bodyPr/>
          <a:lstStyle/>
          <a:p>
            <a:fld id="{6F2DA607-BBDF-DD4B-A0EC-33D707F4A8AC}" type="slidenum">
              <a:rPr lang="en-CH" smtClean="0"/>
              <a:t>14</a:t>
            </a:fld>
            <a:endParaRPr lang="en-CH"/>
          </a:p>
        </p:txBody>
      </p:sp>
    </p:spTree>
    <p:extLst>
      <p:ext uri="{BB962C8B-B14F-4D97-AF65-F5344CB8AC3E}">
        <p14:creationId xmlns:p14="http://schemas.microsoft.com/office/powerpoint/2010/main" val="2414439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C38C6-1BB1-56C8-788A-328A429717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78449-B6E3-1A07-FB42-ABFA6BDCE8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18EDC3-A59E-CD6A-FEB7-8F08418A0F4B}"/>
              </a:ext>
            </a:extLst>
          </p:cNvPr>
          <p:cNvSpPr>
            <a:spLocks noGrp="1"/>
          </p:cNvSpPr>
          <p:nvPr>
            <p:ph type="body" idx="1"/>
          </p:nvPr>
        </p:nvSpPr>
        <p:spPr/>
        <p:txBody>
          <a:bodyPr/>
          <a:lstStyle/>
          <a:p>
            <a:pPr algn="l">
              <a:spcBef>
                <a:spcPts val="150"/>
              </a:spcBef>
              <a:spcAft>
                <a:spcPts val="150"/>
              </a:spcAft>
              <a:buFont typeface="Arial" panose="020B0604020202020204" pitchFamily="34" charset="0"/>
              <a:buChar char="•"/>
            </a:pPr>
            <a:r>
              <a:rPr lang="en-GB" b="1" i="0" u="none" strike="noStrike" dirty="0">
                <a:solidFill>
                  <a:srgbClr val="232333"/>
                </a:solidFill>
                <a:effectLst/>
                <a:latin typeface="Almaden Sans"/>
              </a:rPr>
              <a:t>Now assume a conventional database size of 128 bytes. We will pack this accordingly, and then generate an encrypted database with these approaches, and the database size will be 8 kB, which is 64 times increase in the database size.</a:t>
            </a:r>
          </a:p>
        </p:txBody>
      </p:sp>
      <p:sp>
        <p:nvSpPr>
          <p:cNvPr id="4" name="Slide Number Placeholder 3">
            <a:extLst>
              <a:ext uri="{FF2B5EF4-FFF2-40B4-BE49-F238E27FC236}">
                <a16:creationId xmlns:a16="http://schemas.microsoft.com/office/drawing/2014/main" id="{DA1033CE-6103-2407-A57B-224901C96526}"/>
              </a:ext>
            </a:extLst>
          </p:cNvPr>
          <p:cNvSpPr>
            <a:spLocks noGrp="1"/>
          </p:cNvSpPr>
          <p:nvPr>
            <p:ph type="sldNum" sz="quarter" idx="5"/>
          </p:nvPr>
        </p:nvSpPr>
        <p:spPr/>
        <p:txBody>
          <a:bodyPr/>
          <a:lstStyle/>
          <a:p>
            <a:fld id="{6F2DA607-BBDF-DD4B-A0EC-33D707F4A8AC}" type="slidenum">
              <a:rPr lang="en-CH" smtClean="0"/>
              <a:t>15</a:t>
            </a:fld>
            <a:endParaRPr lang="en-CH"/>
          </a:p>
        </p:txBody>
      </p:sp>
    </p:spTree>
    <p:extLst>
      <p:ext uri="{BB962C8B-B14F-4D97-AF65-F5344CB8AC3E}">
        <p14:creationId xmlns:p14="http://schemas.microsoft.com/office/powerpoint/2010/main" val="1638618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6B10D-F4CE-E14C-B0EB-FC3218D1C4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BE85C-4209-F005-3D76-ADC0235B01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7C9455-2EF3-B931-1094-C0F972658518}"/>
              </a:ext>
            </a:extLst>
          </p:cNvPr>
          <p:cNvSpPr>
            <a:spLocks noGrp="1"/>
          </p:cNvSpPr>
          <p:nvPr>
            <p:ph type="body" idx="1"/>
          </p:nvPr>
        </p:nvSpPr>
        <p:spPr/>
        <p:txBody>
          <a:bodyPr/>
          <a:lstStyle/>
          <a:p>
            <a:pPr algn="l">
              <a:spcBef>
                <a:spcPts val="150"/>
              </a:spcBef>
              <a:spcAft>
                <a:spcPts val="150"/>
              </a:spcAft>
              <a:buFont typeface="Arial" panose="020B0604020202020204" pitchFamily="34" charset="0"/>
              <a:buChar char="•"/>
            </a:pPr>
            <a:r>
              <a:rPr lang="en-GB" b="0" i="0" u="none" strike="noStrike" dirty="0">
                <a:solidFill>
                  <a:srgbClr val="232333"/>
                </a:solidFill>
                <a:effectLst/>
                <a:latin typeface="Almaden Sans"/>
              </a:rPr>
              <a:t>Now we perform homomorphic multiplication and addition. Operation. Assume this has an encrypted database, as similarly, we will have an encrypted query. We'll perform homomorphic multiplication and addition operation to generate our final encrypted result</a:t>
            </a:r>
          </a:p>
        </p:txBody>
      </p:sp>
      <p:sp>
        <p:nvSpPr>
          <p:cNvPr id="4" name="Slide Number Placeholder 3">
            <a:extLst>
              <a:ext uri="{FF2B5EF4-FFF2-40B4-BE49-F238E27FC236}">
                <a16:creationId xmlns:a16="http://schemas.microsoft.com/office/drawing/2014/main" id="{FC7E92DF-02C2-2716-273A-7D77A5447FE2}"/>
              </a:ext>
            </a:extLst>
          </p:cNvPr>
          <p:cNvSpPr>
            <a:spLocks noGrp="1"/>
          </p:cNvSpPr>
          <p:nvPr>
            <p:ph type="sldNum" sz="quarter" idx="5"/>
          </p:nvPr>
        </p:nvSpPr>
        <p:spPr/>
        <p:txBody>
          <a:bodyPr/>
          <a:lstStyle/>
          <a:p>
            <a:fld id="{6F2DA607-BBDF-DD4B-A0EC-33D707F4A8AC}" type="slidenum">
              <a:rPr lang="en-CH" smtClean="0"/>
              <a:t>16</a:t>
            </a:fld>
            <a:endParaRPr lang="en-CH"/>
          </a:p>
        </p:txBody>
      </p:sp>
    </p:spTree>
    <p:extLst>
      <p:ext uri="{BB962C8B-B14F-4D97-AF65-F5344CB8AC3E}">
        <p14:creationId xmlns:p14="http://schemas.microsoft.com/office/powerpoint/2010/main" val="1149961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FF7A8-B862-6EE2-5AB4-565A564CE0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75BE8F-BCAD-870B-7908-DEEBF2CED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79A0E4-CD17-53FB-50E0-901A5EC722E3}"/>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621383AC-E7ED-303C-DCF4-B092B8B2E654}"/>
              </a:ext>
            </a:extLst>
          </p:cNvPr>
          <p:cNvSpPr>
            <a:spLocks noGrp="1"/>
          </p:cNvSpPr>
          <p:nvPr>
            <p:ph type="sldNum" sz="quarter" idx="5"/>
          </p:nvPr>
        </p:nvSpPr>
        <p:spPr/>
        <p:txBody>
          <a:bodyPr/>
          <a:lstStyle/>
          <a:p>
            <a:fld id="{6F2DA607-BBDF-DD4B-A0EC-33D707F4A8AC}" type="slidenum">
              <a:rPr lang="en-CH" smtClean="0"/>
              <a:t>17</a:t>
            </a:fld>
            <a:endParaRPr lang="en-CH"/>
          </a:p>
        </p:txBody>
      </p:sp>
    </p:spTree>
    <p:extLst>
      <p:ext uri="{BB962C8B-B14F-4D97-AF65-F5344CB8AC3E}">
        <p14:creationId xmlns:p14="http://schemas.microsoft.com/office/powerpoint/2010/main" val="3912384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6205E-545B-1DCB-70E4-1791389EAC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0C3CCF-5DCE-C3AE-D43E-325E8CEE02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95B35B-E8AD-B022-A6BA-7987474DACCA}"/>
              </a:ext>
            </a:extLst>
          </p:cNvPr>
          <p:cNvSpPr>
            <a:spLocks noGrp="1"/>
          </p:cNvSpPr>
          <p:nvPr>
            <p:ph type="body" idx="1"/>
          </p:nvPr>
        </p:nvSpPr>
        <p:spPr/>
        <p:txBody>
          <a:bodyPr/>
          <a:lstStyle/>
          <a:p>
            <a:pPr algn="l">
              <a:spcBef>
                <a:spcPts val="150"/>
              </a:spcBef>
              <a:spcAft>
                <a:spcPts val="150"/>
              </a:spcAft>
              <a:buFont typeface="Arial" panose="020B0604020202020204" pitchFamily="34" charset="0"/>
              <a:buChar char="•"/>
            </a:pPr>
            <a:r>
              <a:rPr lang="en-GB" b="1" i="0" u="none" strike="noStrike" dirty="0">
                <a:solidFill>
                  <a:srgbClr val="232333"/>
                </a:solidFill>
                <a:effectLst/>
                <a:latin typeface="Almaden Sans"/>
              </a:rPr>
              <a:t>We </a:t>
            </a:r>
            <a:r>
              <a:rPr lang="en-GB" b="1" i="0" u="none" strike="noStrike" dirty="0" err="1">
                <a:solidFill>
                  <a:srgbClr val="232333"/>
                </a:solidFill>
                <a:effectLst/>
                <a:latin typeface="Almaden Sans"/>
              </a:rPr>
              <a:t>analyze</a:t>
            </a:r>
            <a:r>
              <a:rPr lang="en-GB" b="1" i="0" u="none" strike="noStrike" dirty="0">
                <a:solidFill>
                  <a:srgbClr val="232333"/>
                </a:solidFill>
                <a:effectLst/>
                <a:latin typeface="Almaden Sans"/>
              </a:rPr>
              <a:t> total execution time of one of the prior arithmetic approach best in terms of performance that perform secure string, matching, and observe that 98% of the total time constitutes from homomorphic multiplication operation.</a:t>
            </a:r>
          </a:p>
          <a:p>
            <a:pPr algn="l">
              <a:spcBef>
                <a:spcPts val="150"/>
              </a:spcBef>
              <a:spcAft>
                <a:spcPts val="150"/>
              </a:spcAft>
              <a:buFont typeface="Arial" panose="020B0604020202020204" pitchFamily="34" charset="0"/>
              <a:buChar char="•"/>
            </a:pPr>
            <a:r>
              <a:rPr lang="en-GB" b="0" i="0" u="none" strike="noStrike" dirty="0">
                <a:solidFill>
                  <a:srgbClr val="232333"/>
                </a:solidFill>
                <a:effectLst/>
                <a:latin typeface="Almaden Sans"/>
              </a:rPr>
              <a:t>And this is because homomorphic multiplication is 100 times slower than homomorphic addition operation </a:t>
            </a:r>
          </a:p>
        </p:txBody>
      </p:sp>
      <p:sp>
        <p:nvSpPr>
          <p:cNvPr id="4" name="Slide Number Placeholder 3">
            <a:extLst>
              <a:ext uri="{FF2B5EF4-FFF2-40B4-BE49-F238E27FC236}">
                <a16:creationId xmlns:a16="http://schemas.microsoft.com/office/drawing/2014/main" id="{68C93792-DA6A-44C7-40CB-EE66D3025F66}"/>
              </a:ext>
            </a:extLst>
          </p:cNvPr>
          <p:cNvSpPr>
            <a:spLocks noGrp="1"/>
          </p:cNvSpPr>
          <p:nvPr>
            <p:ph type="sldNum" sz="quarter" idx="5"/>
          </p:nvPr>
        </p:nvSpPr>
        <p:spPr/>
        <p:txBody>
          <a:bodyPr/>
          <a:lstStyle/>
          <a:p>
            <a:fld id="{6F2DA607-BBDF-DD4B-A0EC-33D707F4A8AC}" type="slidenum">
              <a:rPr lang="en-CH" smtClean="0"/>
              <a:t>18</a:t>
            </a:fld>
            <a:endParaRPr lang="en-CH"/>
          </a:p>
        </p:txBody>
      </p:sp>
    </p:spTree>
    <p:extLst>
      <p:ext uri="{BB962C8B-B14F-4D97-AF65-F5344CB8AC3E}">
        <p14:creationId xmlns:p14="http://schemas.microsoft.com/office/powerpoint/2010/main" val="2237663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01F0E-26B5-BA24-F911-679E0D0F01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52FC8B-CA91-BD5A-9DF3-B52C501B8A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273139-B817-D32C-5344-071396C299F0}"/>
              </a:ext>
            </a:extLst>
          </p:cNvPr>
          <p:cNvSpPr>
            <a:spLocks noGrp="1"/>
          </p:cNvSpPr>
          <p:nvPr>
            <p:ph type="body" idx="1"/>
          </p:nvPr>
        </p:nvSpPr>
        <p:spPr/>
        <p:txBody>
          <a:bodyPr/>
          <a:lstStyle/>
          <a:p>
            <a:r>
              <a:rPr lang="en-GB" b="1" i="0" u="none" strike="noStrike" dirty="0" err="1">
                <a:solidFill>
                  <a:srgbClr val="232333"/>
                </a:solidFill>
                <a:effectLst/>
                <a:latin typeface="Almaden Sans"/>
              </a:rPr>
              <a:t>zthis</a:t>
            </a:r>
            <a:r>
              <a:rPr lang="en-GB" b="1" i="0" u="none" strike="noStrike" dirty="0">
                <a:solidFill>
                  <a:srgbClr val="232333"/>
                </a:solidFill>
                <a:effectLst/>
                <a:latin typeface="Almaden Sans"/>
              </a:rPr>
              <a:t> brings us to our key problem, one that homomorphic multiplication limits the scalability of these achieve based string matching algorithm.</a:t>
            </a:r>
            <a:endParaRPr lang="en-CH" dirty="0"/>
          </a:p>
        </p:txBody>
      </p:sp>
      <p:sp>
        <p:nvSpPr>
          <p:cNvPr id="4" name="Slide Number Placeholder 3">
            <a:extLst>
              <a:ext uri="{FF2B5EF4-FFF2-40B4-BE49-F238E27FC236}">
                <a16:creationId xmlns:a16="http://schemas.microsoft.com/office/drawing/2014/main" id="{26EA1A9E-1E7D-A268-D771-04F5F138087E}"/>
              </a:ext>
            </a:extLst>
          </p:cNvPr>
          <p:cNvSpPr>
            <a:spLocks noGrp="1"/>
          </p:cNvSpPr>
          <p:nvPr>
            <p:ph type="sldNum" sz="quarter" idx="5"/>
          </p:nvPr>
        </p:nvSpPr>
        <p:spPr/>
        <p:txBody>
          <a:bodyPr/>
          <a:lstStyle/>
          <a:p>
            <a:fld id="{6F2DA607-BBDF-DD4B-A0EC-33D707F4A8AC}" type="slidenum">
              <a:rPr lang="en-CH" smtClean="0"/>
              <a:t>19</a:t>
            </a:fld>
            <a:endParaRPr lang="en-CH"/>
          </a:p>
        </p:txBody>
      </p:sp>
    </p:spTree>
    <p:extLst>
      <p:ext uri="{BB962C8B-B14F-4D97-AF65-F5344CB8AC3E}">
        <p14:creationId xmlns:p14="http://schemas.microsoft.com/office/powerpoint/2010/main" val="2385086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u="none" strike="noStrike" dirty="0">
                <a:solidFill>
                  <a:srgbClr val="232333"/>
                </a:solidFill>
                <a:effectLst/>
                <a:latin typeface="Almaden Sans"/>
              </a:rPr>
              <a:t>Let's 1st go into brief executive summary. So a secure string, matching, using homomorphic encryption face performance bottleneck in 2 key areas. 1st is the use of complex homomorphic multiplication operation, and second, the data movement bottleneck, which occurs from the because large encrypted databases are usually stored in </a:t>
            </a:r>
            <a:r>
              <a:rPr lang="en-GB" b="1" i="0" u="none" strike="noStrike" dirty="0" err="1">
                <a:solidFill>
                  <a:srgbClr val="232333"/>
                </a:solidFill>
                <a:effectLst/>
                <a:latin typeface="Almaden Sans"/>
              </a:rPr>
              <a:t>ssds</a:t>
            </a:r>
            <a:r>
              <a:rPr lang="en-GB" b="1" i="0" u="none" strike="noStrike" dirty="0">
                <a:solidFill>
                  <a:srgbClr val="232333"/>
                </a:solidFill>
                <a:effectLst/>
                <a:latin typeface="Almaden Sans"/>
              </a:rPr>
              <a:t>.</a:t>
            </a:r>
          </a:p>
          <a:p>
            <a:endParaRPr lang="en-CH" dirty="0"/>
          </a:p>
          <a:p>
            <a:r>
              <a:rPr lang="en-GB" b="1" i="0" u="none" strike="noStrike" dirty="0">
                <a:solidFill>
                  <a:srgbClr val="232333"/>
                </a:solidFill>
                <a:effectLst/>
                <a:latin typeface="Almaden Sans"/>
              </a:rPr>
              <a:t>Our goal is to develop an algorithm hardware code design to provide scalable, parallelizable and efficient. He based secure exact string matching. </a:t>
            </a:r>
          </a:p>
          <a:p>
            <a:endParaRPr lang="en-GB" b="1" i="0" u="none" strike="noStrike" dirty="0">
              <a:solidFill>
                <a:srgbClr val="232333"/>
              </a:solidFill>
              <a:effectLst/>
              <a:latin typeface="Almaden Sans"/>
            </a:endParaRPr>
          </a:p>
          <a:p>
            <a:r>
              <a:rPr lang="en-GB" b="1" i="0" u="none" strike="noStrike" dirty="0">
                <a:solidFill>
                  <a:srgbClr val="232333"/>
                </a:solidFill>
                <a:effectLst/>
                <a:latin typeface="Almaden Sans"/>
              </a:rPr>
              <a:t>Our key idea is to use only homomorphic addition, operation and perform in flash processing by exploiting the operational principles of </a:t>
            </a:r>
            <a:r>
              <a:rPr lang="en-GB" b="1" i="0" u="none" strike="noStrike" dirty="0" err="1">
                <a:solidFill>
                  <a:srgbClr val="232333"/>
                </a:solidFill>
                <a:effectLst/>
                <a:latin typeface="Almaden Sans"/>
              </a:rPr>
              <a:t>nand</a:t>
            </a:r>
            <a:r>
              <a:rPr lang="en-GB" b="1" i="0" u="none" strike="noStrike" dirty="0">
                <a:solidFill>
                  <a:srgbClr val="232333"/>
                </a:solidFill>
                <a:effectLst/>
                <a:latin typeface="Almaden Sans"/>
              </a:rPr>
              <a:t> flash memory.</a:t>
            </a:r>
          </a:p>
          <a:p>
            <a:endParaRPr lang="en-GB" b="1" i="0" u="none" strike="noStrike" dirty="0">
              <a:solidFill>
                <a:srgbClr val="232333"/>
              </a:solidFill>
              <a:effectLst/>
              <a:latin typeface="Almaden Sans"/>
            </a:endParaRPr>
          </a:p>
          <a:p>
            <a:pPr algn="l">
              <a:spcBef>
                <a:spcPts val="150"/>
              </a:spcBef>
              <a:spcAft>
                <a:spcPts val="150"/>
              </a:spcAft>
              <a:buFont typeface="Arial" panose="020B0604020202020204" pitchFamily="34" charset="0"/>
              <a:buChar char="•"/>
            </a:pPr>
            <a:r>
              <a:rPr lang="en-GB" b="1" i="0" u="none" strike="noStrike" dirty="0">
                <a:solidFill>
                  <a:srgbClr val="232333"/>
                </a:solidFill>
                <a:effectLst/>
                <a:latin typeface="Almaden Sans"/>
              </a:rPr>
              <a:t>So to this end we propose cipher match and algorithm hardware code design that significantly improve the performance of he based secure exact string, matching </a:t>
            </a:r>
          </a:p>
          <a:p>
            <a:pPr algn="l">
              <a:spcBef>
                <a:spcPts val="150"/>
              </a:spcBef>
              <a:spcAft>
                <a:spcPts val="150"/>
              </a:spcAft>
              <a:buFont typeface="Arial" panose="020B0604020202020204" pitchFamily="34" charset="0"/>
              <a:buChar char="•"/>
            </a:pPr>
            <a:r>
              <a:rPr lang="en-GB" b="1" i="0" u="none" strike="noStrike" dirty="0">
                <a:solidFill>
                  <a:srgbClr val="232333"/>
                </a:solidFill>
                <a:effectLst/>
                <a:latin typeface="Almaden Sans"/>
              </a:rPr>
              <a:t>by using only homomorphic addition operation</a:t>
            </a:r>
          </a:p>
          <a:p>
            <a:pPr algn="l">
              <a:spcBef>
                <a:spcPts val="150"/>
              </a:spcBef>
              <a:spcAft>
                <a:spcPts val="150"/>
              </a:spcAft>
              <a:buFont typeface="Arial" panose="020B0604020202020204" pitchFamily="34" charset="0"/>
              <a:buChar char="•"/>
            </a:pPr>
            <a:r>
              <a:rPr lang="en-GB" b="0" i="0" u="none" strike="noStrike" dirty="0">
                <a:solidFill>
                  <a:srgbClr val="232333"/>
                </a:solidFill>
                <a:effectLst/>
                <a:latin typeface="Almaden Sans"/>
              </a:rPr>
              <a:t>by optimizing the existing data packing scheme and</a:t>
            </a:r>
          </a:p>
          <a:p>
            <a:pPr algn="l">
              <a:spcBef>
                <a:spcPts val="150"/>
              </a:spcBef>
              <a:spcAft>
                <a:spcPts val="150"/>
              </a:spcAft>
              <a:buFont typeface="Arial" panose="020B0604020202020204" pitchFamily="34" charset="0"/>
              <a:buChar char="•"/>
            </a:pPr>
            <a:r>
              <a:rPr lang="en-GB" b="0" i="0" u="none" strike="noStrike" dirty="0">
                <a:solidFill>
                  <a:srgbClr val="232333"/>
                </a:solidFill>
                <a:effectLst/>
                <a:latin typeface="Almaden Sans"/>
              </a:rPr>
              <a:t> by designing a new in flash processing architecture.</a:t>
            </a:r>
          </a:p>
          <a:p>
            <a:pPr algn="l">
              <a:spcBef>
                <a:spcPts val="150"/>
              </a:spcBef>
              <a:spcAft>
                <a:spcPts val="150"/>
              </a:spcAft>
              <a:buFont typeface="Arial" panose="020B0604020202020204" pitchFamily="34" charset="0"/>
              <a:buChar char="•"/>
            </a:pPr>
            <a:endParaRPr lang="en-GB" b="0" i="0" u="none" strike="noStrike" dirty="0">
              <a:solidFill>
                <a:srgbClr val="232333"/>
              </a:solidFill>
              <a:effectLst/>
              <a:latin typeface="Almaden Sans"/>
            </a:endParaRPr>
          </a:p>
          <a:p>
            <a:pPr algn="l">
              <a:spcBef>
                <a:spcPts val="150"/>
              </a:spcBef>
              <a:spcAft>
                <a:spcPts val="150"/>
              </a:spcAft>
              <a:buFont typeface="Arial" panose="020B0604020202020204" pitchFamily="34" charset="0"/>
              <a:buChar char="•"/>
            </a:pPr>
            <a:r>
              <a:rPr lang="en-GB" b="0" i="0" u="none" strike="noStrike" dirty="0">
                <a:solidFill>
                  <a:srgbClr val="232333"/>
                </a:solidFill>
                <a:effectLst/>
                <a:latin typeface="Almaden Sans"/>
              </a:rPr>
              <a:t>W</a:t>
            </a:r>
            <a:r>
              <a:rPr lang="en-GB" b="1" i="0" u="none" strike="noStrike" dirty="0">
                <a:solidFill>
                  <a:srgbClr val="232333"/>
                </a:solidFill>
                <a:effectLst/>
                <a:latin typeface="Almaden Sans"/>
              </a:rPr>
              <a:t>e observe that our cipher match algorithm provides 42.9 times speed up over state of the art and cipher match, when integrated within flash processing further provides 1 36.9 times speed up, and 256.4 times energy savings. </a:t>
            </a:r>
            <a:endParaRPr lang="en-GB" b="0" i="0" u="none" strike="noStrike" dirty="0">
              <a:solidFill>
                <a:srgbClr val="232333"/>
              </a:solidFill>
              <a:effectLst/>
              <a:latin typeface="Almaden Sans"/>
            </a:endParaRPr>
          </a:p>
          <a:p>
            <a:endParaRPr lang="en-GB" b="1" i="0" u="none" strike="noStrike" dirty="0">
              <a:solidFill>
                <a:srgbClr val="232333"/>
              </a:solidFill>
              <a:effectLst/>
              <a:latin typeface="Almaden Sans"/>
            </a:endParaRPr>
          </a:p>
          <a:p>
            <a:endParaRPr lang="en-GB" b="1" i="0" u="none" strike="noStrike" dirty="0">
              <a:solidFill>
                <a:srgbClr val="232333"/>
              </a:solidFill>
              <a:effectLst/>
              <a:latin typeface="Almaden Sans"/>
            </a:endParaRPr>
          </a:p>
          <a:p>
            <a:endParaRPr lang="en-CH" dirty="0"/>
          </a:p>
        </p:txBody>
      </p:sp>
      <p:sp>
        <p:nvSpPr>
          <p:cNvPr id="4" name="Slide Number Placeholder 3"/>
          <p:cNvSpPr>
            <a:spLocks noGrp="1"/>
          </p:cNvSpPr>
          <p:nvPr>
            <p:ph type="sldNum" sz="quarter" idx="5"/>
          </p:nvPr>
        </p:nvSpPr>
        <p:spPr/>
        <p:txBody>
          <a:bodyPr/>
          <a:lstStyle/>
          <a:p>
            <a:fld id="{6F2DA607-BBDF-DD4B-A0EC-33D707F4A8AC}" type="slidenum">
              <a:rPr lang="en-CH" smtClean="0"/>
              <a:t>2</a:t>
            </a:fld>
            <a:endParaRPr lang="en-CH"/>
          </a:p>
        </p:txBody>
      </p:sp>
    </p:spTree>
    <p:extLst>
      <p:ext uri="{BB962C8B-B14F-4D97-AF65-F5344CB8AC3E}">
        <p14:creationId xmlns:p14="http://schemas.microsoft.com/office/powerpoint/2010/main" val="2918046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DCFAF-5372-2EAF-744A-0FD936E158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2DDD82-9B4F-FDB9-221B-F196526E6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0858FA-4EA7-EA86-274D-3C1DF2C8A122}"/>
              </a:ext>
            </a:extLst>
          </p:cNvPr>
          <p:cNvSpPr>
            <a:spLocks noGrp="1"/>
          </p:cNvSpPr>
          <p:nvPr>
            <p:ph type="body" idx="1"/>
          </p:nvPr>
        </p:nvSpPr>
        <p:spPr/>
        <p:txBody>
          <a:bodyPr/>
          <a:lstStyle/>
          <a:p>
            <a:r>
              <a:rPr lang="en-GB" b="1" i="0" u="none" strike="noStrike" dirty="0">
                <a:solidFill>
                  <a:srgbClr val="232333"/>
                </a:solidFill>
                <a:effectLst/>
                <a:latin typeface="Almaden Sans"/>
              </a:rPr>
              <a:t>Now, databases are large and they are stored in SSD. When you encrypt, they further increase the database size. </a:t>
            </a:r>
            <a:endParaRPr lang="en-CH" dirty="0"/>
          </a:p>
        </p:txBody>
      </p:sp>
      <p:sp>
        <p:nvSpPr>
          <p:cNvPr id="4" name="Slide Number Placeholder 3">
            <a:extLst>
              <a:ext uri="{FF2B5EF4-FFF2-40B4-BE49-F238E27FC236}">
                <a16:creationId xmlns:a16="http://schemas.microsoft.com/office/drawing/2014/main" id="{08ABDBC2-23DD-9207-E2CD-A9BBAA3339CB}"/>
              </a:ext>
            </a:extLst>
          </p:cNvPr>
          <p:cNvSpPr>
            <a:spLocks noGrp="1"/>
          </p:cNvSpPr>
          <p:nvPr>
            <p:ph type="sldNum" sz="quarter" idx="5"/>
          </p:nvPr>
        </p:nvSpPr>
        <p:spPr/>
        <p:txBody>
          <a:bodyPr/>
          <a:lstStyle/>
          <a:p>
            <a:fld id="{6F2DA607-BBDF-DD4B-A0EC-33D707F4A8AC}" type="slidenum">
              <a:rPr lang="en-CH" smtClean="0"/>
              <a:t>20</a:t>
            </a:fld>
            <a:endParaRPr lang="en-CH"/>
          </a:p>
        </p:txBody>
      </p:sp>
    </p:spTree>
    <p:extLst>
      <p:ext uri="{BB962C8B-B14F-4D97-AF65-F5344CB8AC3E}">
        <p14:creationId xmlns:p14="http://schemas.microsoft.com/office/powerpoint/2010/main" val="2204966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B77A4-F951-9D73-AE1A-C2E3003423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6BC06-1843-0B42-2125-A3D89B5181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2D5343-9CBE-E05E-3933-53A4596C32E7}"/>
              </a:ext>
            </a:extLst>
          </p:cNvPr>
          <p:cNvSpPr>
            <a:spLocks noGrp="1"/>
          </p:cNvSpPr>
          <p:nvPr>
            <p:ph type="body" idx="1"/>
          </p:nvPr>
        </p:nvSpPr>
        <p:spPr/>
        <p:txBody>
          <a:bodyPr/>
          <a:lstStyle/>
          <a:p>
            <a:r>
              <a:rPr lang="en-GB" b="1" i="0" u="none" strike="noStrike" dirty="0">
                <a:solidFill>
                  <a:srgbClr val="232333"/>
                </a:solidFill>
                <a:effectLst/>
                <a:latin typeface="Almaden Sans"/>
              </a:rPr>
              <a:t>Now, this brings us to our second key problem of data movement bottleneck, because the external I/O bandwidth of these </a:t>
            </a:r>
            <a:r>
              <a:rPr lang="en-GB" b="1" i="0" u="none" strike="noStrike" dirty="0" err="1">
                <a:solidFill>
                  <a:srgbClr val="232333"/>
                </a:solidFill>
                <a:effectLst/>
                <a:latin typeface="Almaden Sans"/>
              </a:rPr>
              <a:t>Ssds</a:t>
            </a:r>
            <a:r>
              <a:rPr lang="en-GB" b="1" i="0" u="none" strike="noStrike" dirty="0">
                <a:solidFill>
                  <a:srgbClr val="232333"/>
                </a:solidFill>
                <a:effectLst/>
                <a:latin typeface="Almaden Sans"/>
              </a:rPr>
              <a:t> is limited. We need to read this data from the SSD to perform computations which which leads to a large data movement.</a:t>
            </a:r>
            <a:endParaRPr lang="en-CH" dirty="0"/>
          </a:p>
        </p:txBody>
      </p:sp>
      <p:sp>
        <p:nvSpPr>
          <p:cNvPr id="4" name="Slide Number Placeholder 3">
            <a:extLst>
              <a:ext uri="{FF2B5EF4-FFF2-40B4-BE49-F238E27FC236}">
                <a16:creationId xmlns:a16="http://schemas.microsoft.com/office/drawing/2014/main" id="{0914052C-79BD-BE88-191C-1224C8C79FF9}"/>
              </a:ext>
            </a:extLst>
          </p:cNvPr>
          <p:cNvSpPr>
            <a:spLocks noGrp="1"/>
          </p:cNvSpPr>
          <p:nvPr>
            <p:ph type="sldNum" sz="quarter" idx="5"/>
          </p:nvPr>
        </p:nvSpPr>
        <p:spPr/>
        <p:txBody>
          <a:bodyPr/>
          <a:lstStyle/>
          <a:p>
            <a:fld id="{6F2DA607-BBDF-DD4B-A0EC-33D707F4A8AC}" type="slidenum">
              <a:rPr lang="en-CH" smtClean="0"/>
              <a:t>21</a:t>
            </a:fld>
            <a:endParaRPr lang="en-CH"/>
          </a:p>
        </p:txBody>
      </p:sp>
    </p:spTree>
    <p:extLst>
      <p:ext uri="{BB962C8B-B14F-4D97-AF65-F5344CB8AC3E}">
        <p14:creationId xmlns:p14="http://schemas.microsoft.com/office/powerpoint/2010/main" val="1721397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8A704-6625-D8C7-B6BC-1B66AFC7D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C1023-D24B-5E52-C972-719257A5B1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F55EF9-8174-C5DD-9B07-AF73AF977C65}"/>
              </a:ext>
            </a:extLst>
          </p:cNvPr>
          <p:cNvSpPr>
            <a:spLocks noGrp="1"/>
          </p:cNvSpPr>
          <p:nvPr>
            <p:ph type="body" idx="1"/>
          </p:nvPr>
        </p:nvSpPr>
        <p:spPr/>
        <p:txBody>
          <a:bodyPr/>
          <a:lstStyle/>
          <a:p>
            <a:r>
              <a:rPr lang="en-CH" dirty="0"/>
              <a:t>However, HE significantly increases the database size after encryption and store them in SSDs. </a:t>
            </a:r>
          </a:p>
          <a:p>
            <a:r>
              <a:rPr lang="en-CH" dirty="0"/>
              <a:t>[CLICK] Hence, our key problem two is the data movement because the external I/O bandwidth of SSD is the main bottleneck to read the encrypted database is limited. </a:t>
            </a:r>
          </a:p>
        </p:txBody>
      </p:sp>
      <p:sp>
        <p:nvSpPr>
          <p:cNvPr id="4" name="Slide Number Placeholder 3">
            <a:extLst>
              <a:ext uri="{FF2B5EF4-FFF2-40B4-BE49-F238E27FC236}">
                <a16:creationId xmlns:a16="http://schemas.microsoft.com/office/drawing/2014/main" id="{89178A1F-BB39-95FA-A72E-AFB5F4066E5C}"/>
              </a:ext>
            </a:extLst>
          </p:cNvPr>
          <p:cNvSpPr>
            <a:spLocks noGrp="1"/>
          </p:cNvSpPr>
          <p:nvPr>
            <p:ph type="sldNum" sz="quarter" idx="5"/>
          </p:nvPr>
        </p:nvSpPr>
        <p:spPr/>
        <p:txBody>
          <a:bodyPr/>
          <a:lstStyle/>
          <a:p>
            <a:fld id="{6F2DA607-BBDF-DD4B-A0EC-33D707F4A8AC}" type="slidenum">
              <a:rPr lang="en-CH" smtClean="0"/>
              <a:t>22</a:t>
            </a:fld>
            <a:endParaRPr lang="en-CH"/>
          </a:p>
        </p:txBody>
      </p:sp>
    </p:spTree>
    <p:extLst>
      <p:ext uri="{BB962C8B-B14F-4D97-AF65-F5344CB8AC3E}">
        <p14:creationId xmlns:p14="http://schemas.microsoft.com/office/powerpoint/2010/main" val="1592513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E3A27-15C4-E423-4D08-1EEDB50CA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0A819C-BC24-430C-145B-91C48807A6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ADEA3B-E9AC-614A-5004-251D1F008698}"/>
              </a:ext>
            </a:extLst>
          </p:cNvPr>
          <p:cNvSpPr>
            <a:spLocks noGrp="1"/>
          </p:cNvSpPr>
          <p:nvPr>
            <p:ph type="body" idx="1"/>
          </p:nvPr>
        </p:nvSpPr>
        <p:spPr/>
        <p:txBody>
          <a:bodyPr/>
          <a:lstStyle/>
          <a:p>
            <a:r>
              <a:rPr lang="en-CH" dirty="0"/>
              <a:t>Essentially data is stored in NAND-flash chips</a:t>
            </a:r>
          </a:p>
        </p:txBody>
      </p:sp>
      <p:sp>
        <p:nvSpPr>
          <p:cNvPr id="4" name="Slide Number Placeholder 3">
            <a:extLst>
              <a:ext uri="{FF2B5EF4-FFF2-40B4-BE49-F238E27FC236}">
                <a16:creationId xmlns:a16="http://schemas.microsoft.com/office/drawing/2014/main" id="{FD58E9D6-E193-DC48-0A14-144026C060AE}"/>
              </a:ext>
            </a:extLst>
          </p:cNvPr>
          <p:cNvSpPr>
            <a:spLocks noGrp="1"/>
          </p:cNvSpPr>
          <p:nvPr>
            <p:ph type="sldNum" sz="quarter" idx="5"/>
          </p:nvPr>
        </p:nvSpPr>
        <p:spPr/>
        <p:txBody>
          <a:bodyPr/>
          <a:lstStyle/>
          <a:p>
            <a:fld id="{6F2DA607-BBDF-DD4B-A0EC-33D707F4A8AC}" type="slidenum">
              <a:rPr lang="en-CH" smtClean="0"/>
              <a:t>23</a:t>
            </a:fld>
            <a:endParaRPr lang="en-CH"/>
          </a:p>
        </p:txBody>
      </p:sp>
    </p:spTree>
    <p:extLst>
      <p:ext uri="{BB962C8B-B14F-4D97-AF65-F5344CB8AC3E}">
        <p14:creationId xmlns:p14="http://schemas.microsoft.com/office/powerpoint/2010/main" val="1615755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8E0AC-1E80-2BE3-F3A0-884692A74D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ECA9C-BB6C-E8F6-73B6-2666A5F746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7F6AC6-E0C4-2ED9-FA6B-A62EE7CEA1BE}"/>
              </a:ext>
            </a:extLst>
          </p:cNvPr>
          <p:cNvSpPr>
            <a:spLocks noGrp="1"/>
          </p:cNvSpPr>
          <p:nvPr>
            <p:ph type="body" idx="1"/>
          </p:nvPr>
        </p:nvSpPr>
        <p:spPr/>
        <p:txBody>
          <a:bodyPr/>
          <a:lstStyle/>
          <a:p>
            <a:r>
              <a:rPr lang="en-GB" b="1" i="0" u="none" strike="noStrike" dirty="0">
                <a:solidFill>
                  <a:srgbClr val="232333"/>
                </a:solidFill>
                <a:effectLst/>
                <a:latin typeface="Almaden Sans"/>
              </a:rPr>
              <a:t>Now prior works has shown that we can reduce the data movement by exploiting some techniques like in flash processing, which enables computations inside the SSD by exploiting the operational principles of 9 flash memory. </a:t>
            </a:r>
            <a:endParaRPr lang="en-CH" dirty="0"/>
          </a:p>
        </p:txBody>
      </p:sp>
      <p:sp>
        <p:nvSpPr>
          <p:cNvPr id="4" name="Slide Number Placeholder 3">
            <a:extLst>
              <a:ext uri="{FF2B5EF4-FFF2-40B4-BE49-F238E27FC236}">
                <a16:creationId xmlns:a16="http://schemas.microsoft.com/office/drawing/2014/main" id="{76AE6552-A5DD-BF67-9A0A-6D2534960DC4}"/>
              </a:ext>
            </a:extLst>
          </p:cNvPr>
          <p:cNvSpPr>
            <a:spLocks noGrp="1"/>
          </p:cNvSpPr>
          <p:nvPr>
            <p:ph type="sldNum" sz="quarter" idx="5"/>
          </p:nvPr>
        </p:nvSpPr>
        <p:spPr/>
        <p:txBody>
          <a:bodyPr/>
          <a:lstStyle/>
          <a:p>
            <a:fld id="{6F2DA607-BBDF-DD4B-A0EC-33D707F4A8AC}" type="slidenum">
              <a:rPr lang="en-CH" smtClean="0"/>
              <a:t>24</a:t>
            </a:fld>
            <a:endParaRPr lang="en-CH"/>
          </a:p>
        </p:txBody>
      </p:sp>
    </p:spTree>
    <p:extLst>
      <p:ext uri="{BB962C8B-B14F-4D97-AF65-F5344CB8AC3E}">
        <p14:creationId xmlns:p14="http://schemas.microsoft.com/office/powerpoint/2010/main" val="3142592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FBC91-DB92-BF13-4D09-2BE57CAB9B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45BD6-4F0C-2404-E581-F701F23888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AF886E-C30D-D118-D1F0-DEABC70F6571}"/>
              </a:ext>
            </a:extLst>
          </p:cNvPr>
          <p:cNvSpPr>
            <a:spLocks noGrp="1"/>
          </p:cNvSpPr>
          <p:nvPr>
            <p:ph type="body" idx="1"/>
          </p:nvPr>
        </p:nvSpPr>
        <p:spPr/>
        <p:txBody>
          <a:bodyPr/>
          <a:lstStyle/>
          <a:p>
            <a:r>
              <a:rPr lang="en-GB" b="1" i="0" u="none" strike="noStrike" dirty="0">
                <a:solidFill>
                  <a:srgbClr val="232333"/>
                </a:solidFill>
                <a:effectLst/>
                <a:latin typeface="Almaden Sans"/>
              </a:rPr>
              <a:t>And with this our goal is to develop an in- flash processing based algorithm hardware, co-design system that can perform scalable, parallelizable and efficient, secure, exact string matching.</a:t>
            </a:r>
            <a:endParaRPr lang="en-CH" dirty="0"/>
          </a:p>
        </p:txBody>
      </p:sp>
      <p:sp>
        <p:nvSpPr>
          <p:cNvPr id="4" name="Slide Number Placeholder 3">
            <a:extLst>
              <a:ext uri="{FF2B5EF4-FFF2-40B4-BE49-F238E27FC236}">
                <a16:creationId xmlns:a16="http://schemas.microsoft.com/office/drawing/2014/main" id="{21EECFBC-B2B7-D463-B214-8606FCCFFB83}"/>
              </a:ext>
            </a:extLst>
          </p:cNvPr>
          <p:cNvSpPr>
            <a:spLocks noGrp="1"/>
          </p:cNvSpPr>
          <p:nvPr>
            <p:ph type="sldNum" sz="quarter" idx="5"/>
          </p:nvPr>
        </p:nvSpPr>
        <p:spPr/>
        <p:txBody>
          <a:bodyPr/>
          <a:lstStyle/>
          <a:p>
            <a:fld id="{6F2DA607-BBDF-DD4B-A0EC-33D707F4A8AC}" type="slidenum">
              <a:rPr lang="en-CH" smtClean="0"/>
              <a:t>25</a:t>
            </a:fld>
            <a:endParaRPr lang="en-CH"/>
          </a:p>
        </p:txBody>
      </p:sp>
    </p:spTree>
    <p:extLst>
      <p:ext uri="{BB962C8B-B14F-4D97-AF65-F5344CB8AC3E}">
        <p14:creationId xmlns:p14="http://schemas.microsoft.com/office/powerpoint/2010/main" val="2815722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93FF2-5DBA-3CCB-8231-192F4DCB67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6289E5-DC9C-B4D6-DB08-37060DE2B5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61A6CC-AC1C-CDDE-3A43-DC6D03A85722}"/>
              </a:ext>
            </a:extLst>
          </p:cNvPr>
          <p:cNvSpPr>
            <a:spLocks noGrp="1"/>
          </p:cNvSpPr>
          <p:nvPr>
            <p:ph type="body" idx="1"/>
          </p:nvPr>
        </p:nvSpPr>
        <p:spPr/>
        <p:txBody>
          <a:bodyPr/>
          <a:lstStyle/>
          <a:p>
            <a:r>
              <a:rPr lang="en-CH" dirty="0"/>
              <a:t>T</a:t>
            </a:r>
            <a:r>
              <a:rPr lang="en-GB" dirty="0"/>
              <a:t>h</a:t>
            </a:r>
            <a:r>
              <a:rPr lang="en-CH" dirty="0"/>
              <a:t>is is my talk outine for today.</a:t>
            </a:r>
          </a:p>
          <a:p>
            <a:endParaRPr lang="en-CH" dirty="0"/>
          </a:p>
        </p:txBody>
      </p:sp>
      <p:sp>
        <p:nvSpPr>
          <p:cNvPr id="4" name="Slide Number Placeholder 3">
            <a:extLst>
              <a:ext uri="{FF2B5EF4-FFF2-40B4-BE49-F238E27FC236}">
                <a16:creationId xmlns:a16="http://schemas.microsoft.com/office/drawing/2014/main" id="{57DFC5F9-DCF5-6D3D-F280-416CFFFDC9F2}"/>
              </a:ext>
            </a:extLst>
          </p:cNvPr>
          <p:cNvSpPr>
            <a:spLocks noGrp="1"/>
          </p:cNvSpPr>
          <p:nvPr>
            <p:ph type="sldNum" sz="quarter" idx="5"/>
          </p:nvPr>
        </p:nvSpPr>
        <p:spPr/>
        <p:txBody>
          <a:bodyPr/>
          <a:lstStyle/>
          <a:p>
            <a:fld id="{6F2DA607-BBDF-DD4B-A0EC-33D707F4A8AC}" type="slidenum">
              <a:rPr lang="en-CH" smtClean="0"/>
              <a:t>26</a:t>
            </a:fld>
            <a:endParaRPr lang="en-CH"/>
          </a:p>
        </p:txBody>
      </p:sp>
    </p:spTree>
    <p:extLst>
      <p:ext uri="{BB962C8B-B14F-4D97-AF65-F5344CB8AC3E}">
        <p14:creationId xmlns:p14="http://schemas.microsoft.com/office/powerpoint/2010/main" val="1149389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F1E0B-4BE0-A611-FDBD-985B36D2C1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CC4E5-D695-7144-8798-BA5D90FD90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003658-785D-F662-C429-F1DFFC1E70D1}"/>
              </a:ext>
            </a:extLst>
          </p:cNvPr>
          <p:cNvSpPr>
            <a:spLocks noGrp="1"/>
          </p:cNvSpPr>
          <p:nvPr>
            <p:ph type="body" idx="1"/>
          </p:nvPr>
        </p:nvSpPr>
        <p:spPr/>
        <p:txBody>
          <a:bodyPr/>
          <a:lstStyle/>
          <a:p>
            <a:pPr algn="l">
              <a:spcBef>
                <a:spcPts val="150"/>
              </a:spcBef>
              <a:spcAft>
                <a:spcPts val="150"/>
              </a:spcAft>
              <a:buFont typeface="Arial" panose="020B0604020202020204" pitchFamily="34" charset="0"/>
              <a:buChar char="•"/>
            </a:pPr>
            <a:r>
              <a:rPr lang="en-GB" b="0" i="0" u="none" strike="noStrike" dirty="0">
                <a:solidFill>
                  <a:srgbClr val="232333"/>
                </a:solidFill>
                <a:effectLst/>
                <a:latin typeface="Almaden Sans"/>
              </a:rPr>
              <a:t>Let's move into our key idea. We make a key observation, assume a database and a query. First, </a:t>
            </a:r>
            <a:r>
              <a:rPr lang="en-GB" b="0" i="0" u="none" strike="noStrike" dirty="0" err="1">
                <a:solidFill>
                  <a:srgbClr val="232333"/>
                </a:solidFill>
                <a:effectLst/>
                <a:latin typeface="Almaden Sans"/>
              </a:rPr>
              <a:t>st</a:t>
            </a:r>
            <a:r>
              <a:rPr lang="en-GB" b="0" i="0" u="none" strike="noStrike" dirty="0">
                <a:solidFill>
                  <a:srgbClr val="232333"/>
                </a:solidFill>
                <a:effectLst/>
                <a:latin typeface="Almaden Sans"/>
              </a:rPr>
              <a:t> we if we negate the query and send this query to the database and perform addition operation. We'll observe that if the query matches we'll observe a string of ones. Now this observation can be extended to homomorphic encryption. Also, where you have encrypted database and encrypted query.</a:t>
            </a:r>
          </a:p>
          <a:p>
            <a:pPr algn="l">
              <a:spcBef>
                <a:spcPts val="150"/>
              </a:spcBef>
              <a:spcAft>
                <a:spcPts val="150"/>
              </a:spcAft>
              <a:buFont typeface="Arial" panose="020B0604020202020204" pitchFamily="34" charset="0"/>
              <a:buChar char="•"/>
            </a:pPr>
            <a:r>
              <a:rPr lang="en-GB" b="0" i="0" u="none" strike="noStrike" dirty="0">
                <a:solidFill>
                  <a:srgbClr val="232333"/>
                </a:solidFill>
                <a:effectLst/>
                <a:latin typeface="Almaden Sans"/>
              </a:rPr>
              <a:t>Now assume, let's take us again a query, and negate it, and then generate an encrypted query, and when we send this encrypted query and perform homomorphic addition, operation, if the encrypted query matches, we will observe an encrypted string of ones.</a:t>
            </a:r>
          </a:p>
        </p:txBody>
      </p:sp>
      <p:sp>
        <p:nvSpPr>
          <p:cNvPr id="4" name="Slide Number Placeholder 3">
            <a:extLst>
              <a:ext uri="{FF2B5EF4-FFF2-40B4-BE49-F238E27FC236}">
                <a16:creationId xmlns:a16="http://schemas.microsoft.com/office/drawing/2014/main" id="{0B4D9871-DFFF-DD71-BF94-C31681398316}"/>
              </a:ext>
            </a:extLst>
          </p:cNvPr>
          <p:cNvSpPr>
            <a:spLocks noGrp="1"/>
          </p:cNvSpPr>
          <p:nvPr>
            <p:ph type="sldNum" sz="quarter" idx="5"/>
          </p:nvPr>
        </p:nvSpPr>
        <p:spPr/>
        <p:txBody>
          <a:bodyPr/>
          <a:lstStyle/>
          <a:p>
            <a:fld id="{6F2DA607-BBDF-DD4B-A0EC-33D707F4A8AC}" type="slidenum">
              <a:rPr lang="en-CH" smtClean="0"/>
              <a:t>27</a:t>
            </a:fld>
            <a:endParaRPr lang="en-CH"/>
          </a:p>
        </p:txBody>
      </p:sp>
    </p:spTree>
    <p:extLst>
      <p:ext uri="{BB962C8B-B14F-4D97-AF65-F5344CB8AC3E}">
        <p14:creationId xmlns:p14="http://schemas.microsoft.com/office/powerpoint/2010/main" val="353453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3C9A7-8554-8FE7-27D8-75BD31FE0A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DCC261-C3B5-56DA-981E-F3EDDF6869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2F61CD-D9D7-AA5C-C927-A0F74B82E82D}"/>
              </a:ext>
            </a:extLst>
          </p:cNvPr>
          <p:cNvSpPr>
            <a:spLocks noGrp="1"/>
          </p:cNvSpPr>
          <p:nvPr>
            <p:ph type="body" idx="1"/>
          </p:nvPr>
        </p:nvSpPr>
        <p:spPr/>
        <p:txBody>
          <a:bodyPr/>
          <a:lstStyle/>
          <a:p>
            <a:r>
              <a:rPr lang="en-GB" b="1" i="0" u="none" strike="noStrike" dirty="0">
                <a:solidFill>
                  <a:srgbClr val="232333"/>
                </a:solidFill>
                <a:effectLst/>
                <a:latin typeface="Almaden Sans"/>
              </a:rPr>
              <a:t>we can use only homomorphic addition to perform secure exact string matching.</a:t>
            </a:r>
            <a:endParaRPr lang="en-CH" dirty="0"/>
          </a:p>
        </p:txBody>
      </p:sp>
      <p:sp>
        <p:nvSpPr>
          <p:cNvPr id="4" name="Slide Number Placeholder 3">
            <a:extLst>
              <a:ext uri="{FF2B5EF4-FFF2-40B4-BE49-F238E27FC236}">
                <a16:creationId xmlns:a16="http://schemas.microsoft.com/office/drawing/2014/main" id="{D6700C96-8A94-1AC0-3835-4F26D07D1671}"/>
              </a:ext>
            </a:extLst>
          </p:cNvPr>
          <p:cNvSpPr>
            <a:spLocks noGrp="1"/>
          </p:cNvSpPr>
          <p:nvPr>
            <p:ph type="sldNum" sz="quarter" idx="5"/>
          </p:nvPr>
        </p:nvSpPr>
        <p:spPr/>
        <p:txBody>
          <a:bodyPr/>
          <a:lstStyle/>
          <a:p>
            <a:fld id="{6F2DA607-BBDF-DD4B-A0EC-33D707F4A8AC}" type="slidenum">
              <a:rPr lang="en-CH" smtClean="0"/>
              <a:t>28</a:t>
            </a:fld>
            <a:endParaRPr lang="en-CH"/>
          </a:p>
        </p:txBody>
      </p:sp>
    </p:spTree>
    <p:extLst>
      <p:ext uri="{BB962C8B-B14F-4D97-AF65-F5344CB8AC3E}">
        <p14:creationId xmlns:p14="http://schemas.microsoft.com/office/powerpoint/2010/main" val="4047550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957CC-0A2B-BD01-46E0-B3A080EE1E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006FB3-6993-A4CC-83D0-2145F5A7BC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BE85A8-B031-2B3C-AA3A-F6646F2E1413}"/>
              </a:ext>
            </a:extLst>
          </p:cNvPr>
          <p:cNvSpPr>
            <a:spLocks noGrp="1"/>
          </p:cNvSpPr>
          <p:nvPr>
            <p:ph type="body" idx="1"/>
          </p:nvPr>
        </p:nvSpPr>
        <p:spPr/>
        <p:txBody>
          <a:bodyPr/>
          <a:lstStyle/>
          <a:p>
            <a:r>
              <a:rPr lang="en-GB" b="1" i="0" u="none" strike="noStrike" dirty="0">
                <a:solidFill>
                  <a:srgbClr val="232333"/>
                </a:solidFill>
                <a:effectLst/>
                <a:latin typeface="Almaden Sans"/>
              </a:rPr>
              <a:t>we also observe that homomorphic addition is highly parallelizable. And for this we can exploit the inherent parallelism of Nand flash memory which can improve the performance and reduce the data movement. We'll discuss about this in later, when we present our cipher match algorithm.</a:t>
            </a:r>
            <a:endParaRPr lang="en-CH" dirty="0"/>
          </a:p>
        </p:txBody>
      </p:sp>
      <p:sp>
        <p:nvSpPr>
          <p:cNvPr id="4" name="Slide Number Placeholder 3">
            <a:extLst>
              <a:ext uri="{FF2B5EF4-FFF2-40B4-BE49-F238E27FC236}">
                <a16:creationId xmlns:a16="http://schemas.microsoft.com/office/drawing/2014/main" id="{AEAD08E0-423D-C611-8999-07AD5FF009D6}"/>
              </a:ext>
            </a:extLst>
          </p:cNvPr>
          <p:cNvSpPr>
            <a:spLocks noGrp="1"/>
          </p:cNvSpPr>
          <p:nvPr>
            <p:ph type="sldNum" sz="quarter" idx="5"/>
          </p:nvPr>
        </p:nvSpPr>
        <p:spPr/>
        <p:txBody>
          <a:bodyPr/>
          <a:lstStyle/>
          <a:p>
            <a:fld id="{6F2DA607-BBDF-DD4B-A0EC-33D707F4A8AC}" type="slidenum">
              <a:rPr lang="en-CH" smtClean="0"/>
              <a:t>29</a:t>
            </a:fld>
            <a:endParaRPr lang="en-CH"/>
          </a:p>
        </p:txBody>
      </p:sp>
    </p:spTree>
    <p:extLst>
      <p:ext uri="{BB962C8B-B14F-4D97-AF65-F5344CB8AC3E}">
        <p14:creationId xmlns:p14="http://schemas.microsoft.com/office/powerpoint/2010/main" val="1028807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C554C-4672-C9C7-76E9-73C5FD4A7A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46BA6-A205-B228-38DB-3C29A3F5CF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78299F-DD6E-BE51-2E1B-D2ACEE3B7458}"/>
              </a:ext>
            </a:extLst>
          </p:cNvPr>
          <p:cNvSpPr>
            <a:spLocks noGrp="1"/>
          </p:cNvSpPr>
          <p:nvPr>
            <p:ph type="body" idx="1"/>
          </p:nvPr>
        </p:nvSpPr>
        <p:spPr/>
        <p:txBody>
          <a:bodyPr/>
          <a:lstStyle/>
          <a:p>
            <a:r>
              <a:rPr lang="en-CH" dirty="0"/>
              <a:t>T</a:t>
            </a:r>
            <a:r>
              <a:rPr lang="en-GB" dirty="0"/>
              <a:t>h</a:t>
            </a:r>
            <a:r>
              <a:rPr lang="en-CH" dirty="0"/>
              <a:t>is is my talk outine for today.</a:t>
            </a:r>
          </a:p>
          <a:p>
            <a:endParaRPr lang="en-CH" dirty="0"/>
          </a:p>
        </p:txBody>
      </p:sp>
      <p:sp>
        <p:nvSpPr>
          <p:cNvPr id="4" name="Slide Number Placeholder 3">
            <a:extLst>
              <a:ext uri="{FF2B5EF4-FFF2-40B4-BE49-F238E27FC236}">
                <a16:creationId xmlns:a16="http://schemas.microsoft.com/office/drawing/2014/main" id="{646D7660-261A-CD79-2C6F-FFF5EFED26CB}"/>
              </a:ext>
            </a:extLst>
          </p:cNvPr>
          <p:cNvSpPr>
            <a:spLocks noGrp="1"/>
          </p:cNvSpPr>
          <p:nvPr>
            <p:ph type="sldNum" sz="quarter" idx="5"/>
          </p:nvPr>
        </p:nvSpPr>
        <p:spPr/>
        <p:txBody>
          <a:bodyPr/>
          <a:lstStyle/>
          <a:p>
            <a:fld id="{6F2DA607-BBDF-DD4B-A0EC-33D707F4A8AC}" type="slidenum">
              <a:rPr lang="en-CH" smtClean="0"/>
              <a:t>3</a:t>
            </a:fld>
            <a:endParaRPr lang="en-CH"/>
          </a:p>
        </p:txBody>
      </p:sp>
    </p:spTree>
    <p:extLst>
      <p:ext uri="{BB962C8B-B14F-4D97-AF65-F5344CB8AC3E}">
        <p14:creationId xmlns:p14="http://schemas.microsoft.com/office/powerpoint/2010/main" val="799912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92F0C-0B2C-8E9C-8B24-6C55FF858D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468219-3562-D044-66F2-059863CAB8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4B0950-04FD-4662-1B2F-69B65C435A64}"/>
              </a:ext>
            </a:extLst>
          </p:cNvPr>
          <p:cNvSpPr>
            <a:spLocks noGrp="1"/>
          </p:cNvSpPr>
          <p:nvPr>
            <p:ph type="body" idx="1"/>
          </p:nvPr>
        </p:nvSpPr>
        <p:spPr/>
        <p:txBody>
          <a:bodyPr/>
          <a:lstStyle/>
          <a:p>
            <a:r>
              <a:rPr lang="en-GB" b="1" i="0" u="none" strike="noStrike" dirty="0">
                <a:solidFill>
                  <a:srgbClr val="232333"/>
                </a:solidFill>
                <a:effectLst/>
                <a:latin typeface="Almaden Sans"/>
              </a:rPr>
              <a:t>However, this gives a second key idea that we can use in flash processing to reduce data movement and accelerate secure exact string matching.</a:t>
            </a:r>
            <a:endParaRPr lang="en-CH" dirty="0"/>
          </a:p>
        </p:txBody>
      </p:sp>
      <p:sp>
        <p:nvSpPr>
          <p:cNvPr id="4" name="Slide Number Placeholder 3">
            <a:extLst>
              <a:ext uri="{FF2B5EF4-FFF2-40B4-BE49-F238E27FC236}">
                <a16:creationId xmlns:a16="http://schemas.microsoft.com/office/drawing/2014/main" id="{6C57C2CB-0400-BF19-07F4-593F218A453C}"/>
              </a:ext>
            </a:extLst>
          </p:cNvPr>
          <p:cNvSpPr>
            <a:spLocks noGrp="1"/>
          </p:cNvSpPr>
          <p:nvPr>
            <p:ph type="sldNum" sz="quarter" idx="5"/>
          </p:nvPr>
        </p:nvSpPr>
        <p:spPr/>
        <p:txBody>
          <a:bodyPr/>
          <a:lstStyle/>
          <a:p>
            <a:fld id="{6F2DA607-BBDF-DD4B-A0EC-33D707F4A8AC}" type="slidenum">
              <a:rPr lang="en-CH" smtClean="0"/>
              <a:t>30</a:t>
            </a:fld>
            <a:endParaRPr lang="en-CH"/>
          </a:p>
        </p:txBody>
      </p:sp>
    </p:spTree>
    <p:extLst>
      <p:ext uri="{BB962C8B-B14F-4D97-AF65-F5344CB8AC3E}">
        <p14:creationId xmlns:p14="http://schemas.microsoft.com/office/powerpoint/2010/main" val="25539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u="none" strike="noStrike" dirty="0">
                <a:solidFill>
                  <a:srgbClr val="232333"/>
                </a:solidFill>
                <a:effectLst/>
                <a:latin typeface="Almaden Sans"/>
              </a:rPr>
              <a:t>With this we propose cipher match, an algorithm hardware code design that improves the performance of he based secure exact string matching cipher match reduces memory footprint by optimizing the data. Packing scheme eliminates costly homomorphic multiplication by using only homomorphic addition operation and reduces data movement and leverage parallelism by designing and in flash processing architecture.</a:t>
            </a:r>
            <a:endParaRPr lang="en-CH" dirty="0"/>
          </a:p>
        </p:txBody>
      </p:sp>
      <p:sp>
        <p:nvSpPr>
          <p:cNvPr id="4" name="Slide Number Placeholder 3"/>
          <p:cNvSpPr>
            <a:spLocks noGrp="1"/>
          </p:cNvSpPr>
          <p:nvPr>
            <p:ph type="sldNum" sz="quarter" idx="5"/>
          </p:nvPr>
        </p:nvSpPr>
        <p:spPr/>
        <p:txBody>
          <a:bodyPr/>
          <a:lstStyle/>
          <a:p>
            <a:fld id="{6F2DA607-BBDF-DD4B-A0EC-33D707F4A8AC}" type="slidenum">
              <a:rPr lang="en-CH" smtClean="0"/>
              <a:t>31</a:t>
            </a:fld>
            <a:endParaRPr lang="en-CH"/>
          </a:p>
        </p:txBody>
      </p:sp>
    </p:spTree>
    <p:extLst>
      <p:ext uri="{BB962C8B-B14F-4D97-AF65-F5344CB8AC3E}">
        <p14:creationId xmlns:p14="http://schemas.microsoft.com/office/powerpoint/2010/main" val="2490626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E25FD-03FD-8E76-8AFC-A971950193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F4FC40-F409-A9A4-DFF0-2B644E7585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63D291-613D-0EDA-D3E9-282A6975BA4D}"/>
              </a:ext>
            </a:extLst>
          </p:cNvPr>
          <p:cNvSpPr>
            <a:spLocks noGrp="1"/>
          </p:cNvSpPr>
          <p:nvPr>
            <p:ph type="body" idx="1"/>
          </p:nvPr>
        </p:nvSpPr>
        <p:spPr/>
        <p:txBody>
          <a:bodyPr/>
          <a:lstStyle/>
          <a:p>
            <a:r>
              <a:rPr lang="en-GB" b="1" i="0" u="none" strike="noStrike" dirty="0">
                <a:solidFill>
                  <a:srgbClr val="232333"/>
                </a:solidFill>
                <a:effectLst/>
                <a:latin typeface="Almaden Sans"/>
              </a:rPr>
              <a:t>Let's move on into </a:t>
            </a:r>
            <a:r>
              <a:rPr lang="en-GB" b="1" i="0" u="none" strike="noStrike" dirty="0" err="1">
                <a:solidFill>
                  <a:srgbClr val="232333"/>
                </a:solidFill>
                <a:effectLst/>
                <a:latin typeface="Almaden Sans"/>
              </a:rPr>
              <a:t>Ciphermatch</a:t>
            </a:r>
            <a:r>
              <a:rPr lang="en-GB" b="1" i="0" u="none" strike="noStrike" dirty="0">
                <a:solidFill>
                  <a:srgbClr val="232333"/>
                </a:solidFill>
                <a:effectLst/>
                <a:latin typeface="Almaden Sans"/>
              </a:rPr>
              <a:t> system overview.</a:t>
            </a:r>
            <a:endParaRPr lang="en-CH" dirty="0"/>
          </a:p>
        </p:txBody>
      </p:sp>
      <p:sp>
        <p:nvSpPr>
          <p:cNvPr id="4" name="Slide Number Placeholder 3">
            <a:extLst>
              <a:ext uri="{FF2B5EF4-FFF2-40B4-BE49-F238E27FC236}">
                <a16:creationId xmlns:a16="http://schemas.microsoft.com/office/drawing/2014/main" id="{54FB6150-DCE2-92A3-6206-F6763CE2CAC9}"/>
              </a:ext>
            </a:extLst>
          </p:cNvPr>
          <p:cNvSpPr>
            <a:spLocks noGrp="1"/>
          </p:cNvSpPr>
          <p:nvPr>
            <p:ph type="sldNum" sz="quarter" idx="5"/>
          </p:nvPr>
        </p:nvSpPr>
        <p:spPr/>
        <p:txBody>
          <a:bodyPr/>
          <a:lstStyle/>
          <a:p>
            <a:fld id="{6F2DA607-BBDF-DD4B-A0EC-33D707F4A8AC}" type="slidenum">
              <a:rPr lang="en-CH" smtClean="0"/>
              <a:t>32</a:t>
            </a:fld>
            <a:endParaRPr lang="en-CH"/>
          </a:p>
        </p:txBody>
      </p:sp>
    </p:spTree>
    <p:extLst>
      <p:ext uri="{BB962C8B-B14F-4D97-AF65-F5344CB8AC3E}">
        <p14:creationId xmlns:p14="http://schemas.microsoft.com/office/powerpoint/2010/main" val="3193799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C929D-D9D2-BE98-0729-7950F321F4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E6137-2B37-5D13-3CF1-24F8152CF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3789C8-1E2B-C6AA-F808-610DCC0600EB}"/>
              </a:ext>
            </a:extLst>
          </p:cNvPr>
          <p:cNvSpPr>
            <a:spLocks noGrp="1"/>
          </p:cNvSpPr>
          <p:nvPr>
            <p:ph type="body" idx="1"/>
          </p:nvPr>
        </p:nvSpPr>
        <p:spPr/>
        <p:txBody>
          <a:bodyPr/>
          <a:lstStyle/>
          <a:p>
            <a:pPr algn="l">
              <a:spcBef>
                <a:spcPts val="150"/>
              </a:spcBef>
              <a:spcAft>
                <a:spcPts val="150"/>
              </a:spcAft>
              <a:buFont typeface="Arial" panose="020B0604020202020204" pitchFamily="34" charset="0"/>
              <a:buChar char="•"/>
            </a:pPr>
            <a:r>
              <a:rPr lang="en-GB" b="0" i="0" u="none" strike="noStrike" dirty="0">
                <a:solidFill>
                  <a:srgbClr val="232333"/>
                </a:solidFill>
                <a:effectLst/>
                <a:latin typeface="Almaden Sans"/>
              </a:rPr>
              <a:t>So assume you have a client and a server. 1st client has a database and wants to store in the server client will efficiently pack this database to reduce the memory footprint and send it and store it into the servers. Database. Now, client has a query which he wants to perform. A string match client will again efficiently pack the query and send it to the server. Now, at server. We load the data, encrypted database and then perform string matching operation and get the final result. Using only homomorphic addition operation</a:t>
            </a:r>
          </a:p>
          <a:p>
            <a:pPr algn="l">
              <a:spcBef>
                <a:spcPts val="150"/>
              </a:spcBef>
              <a:spcAft>
                <a:spcPts val="150"/>
              </a:spcAft>
              <a:buFont typeface="Arial" panose="020B0604020202020204" pitchFamily="34" charset="0"/>
              <a:buChar char="•"/>
            </a:pPr>
            <a:r>
              <a:rPr lang="en-GB" b="0" i="0" u="none" strike="noStrike" dirty="0">
                <a:solidFill>
                  <a:srgbClr val="232333"/>
                </a:solidFill>
                <a:effectLst/>
                <a:latin typeface="Almaden Sans"/>
              </a:rPr>
              <a:t>to accelerate this overall process we can perform string matching inside the inside. The SSD. By performing computations by exploiting the operational principles of Nand flash memory.</a:t>
            </a:r>
          </a:p>
        </p:txBody>
      </p:sp>
      <p:sp>
        <p:nvSpPr>
          <p:cNvPr id="4" name="Slide Number Placeholder 3">
            <a:extLst>
              <a:ext uri="{FF2B5EF4-FFF2-40B4-BE49-F238E27FC236}">
                <a16:creationId xmlns:a16="http://schemas.microsoft.com/office/drawing/2014/main" id="{B706BCE3-7A85-255A-7085-ED2903A7D3DE}"/>
              </a:ext>
            </a:extLst>
          </p:cNvPr>
          <p:cNvSpPr>
            <a:spLocks noGrp="1"/>
          </p:cNvSpPr>
          <p:nvPr>
            <p:ph type="sldNum" sz="quarter" idx="5"/>
          </p:nvPr>
        </p:nvSpPr>
        <p:spPr/>
        <p:txBody>
          <a:bodyPr/>
          <a:lstStyle/>
          <a:p>
            <a:fld id="{6F2DA607-BBDF-DD4B-A0EC-33D707F4A8AC}" type="slidenum">
              <a:rPr lang="en-CH" smtClean="0"/>
              <a:t>33</a:t>
            </a:fld>
            <a:endParaRPr lang="en-CH"/>
          </a:p>
        </p:txBody>
      </p:sp>
    </p:spTree>
    <p:extLst>
      <p:ext uri="{BB962C8B-B14F-4D97-AF65-F5344CB8AC3E}">
        <p14:creationId xmlns:p14="http://schemas.microsoft.com/office/powerpoint/2010/main" val="3358242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0118F-5A65-1B61-2BA0-D8AC08F0FB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A945B4-6952-6F36-E6F0-BCB91CB0C3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29FDE3-5E9A-7ED2-E57B-8A96185B4C26}"/>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8E3DFB83-1549-9BD0-C039-B2054C076017}"/>
              </a:ext>
            </a:extLst>
          </p:cNvPr>
          <p:cNvSpPr>
            <a:spLocks noGrp="1"/>
          </p:cNvSpPr>
          <p:nvPr>
            <p:ph type="sldNum" sz="quarter" idx="5"/>
          </p:nvPr>
        </p:nvSpPr>
        <p:spPr/>
        <p:txBody>
          <a:bodyPr/>
          <a:lstStyle/>
          <a:p>
            <a:fld id="{6F2DA607-BBDF-DD4B-A0EC-33D707F4A8AC}" type="slidenum">
              <a:rPr lang="en-CH" smtClean="0"/>
              <a:t>34</a:t>
            </a:fld>
            <a:endParaRPr lang="en-CH"/>
          </a:p>
        </p:txBody>
      </p:sp>
    </p:spTree>
    <p:extLst>
      <p:ext uri="{BB962C8B-B14F-4D97-AF65-F5344CB8AC3E}">
        <p14:creationId xmlns:p14="http://schemas.microsoft.com/office/powerpoint/2010/main" val="21583205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13CC1-EEE6-82C5-003B-5D6598480D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7F16E-C5F6-5DEF-E33E-34757DCDC5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2D9ADF-07E7-E3DB-0668-CBEA5C2AC972}"/>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E9CF5DF0-6243-A5C7-E872-A19945E463C4}"/>
              </a:ext>
            </a:extLst>
          </p:cNvPr>
          <p:cNvSpPr>
            <a:spLocks noGrp="1"/>
          </p:cNvSpPr>
          <p:nvPr>
            <p:ph type="sldNum" sz="quarter" idx="5"/>
          </p:nvPr>
        </p:nvSpPr>
        <p:spPr/>
        <p:txBody>
          <a:bodyPr/>
          <a:lstStyle/>
          <a:p>
            <a:fld id="{6F2DA607-BBDF-DD4B-A0EC-33D707F4A8AC}" type="slidenum">
              <a:rPr lang="en-CH" smtClean="0"/>
              <a:t>35</a:t>
            </a:fld>
            <a:endParaRPr lang="en-CH"/>
          </a:p>
        </p:txBody>
      </p:sp>
    </p:spTree>
    <p:extLst>
      <p:ext uri="{BB962C8B-B14F-4D97-AF65-F5344CB8AC3E}">
        <p14:creationId xmlns:p14="http://schemas.microsoft.com/office/powerpoint/2010/main" val="3682849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B0C1F-6111-FA4B-B458-ECAC74983E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59327-4C4D-D5AC-A34D-0BC6F1A6A6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795B3A-F41C-5A9D-903D-B215BD61645E}"/>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E171FAED-BC4D-D2B7-4AA9-6B54B78A6827}"/>
              </a:ext>
            </a:extLst>
          </p:cNvPr>
          <p:cNvSpPr>
            <a:spLocks noGrp="1"/>
          </p:cNvSpPr>
          <p:nvPr>
            <p:ph type="sldNum" sz="quarter" idx="5"/>
          </p:nvPr>
        </p:nvSpPr>
        <p:spPr/>
        <p:txBody>
          <a:bodyPr/>
          <a:lstStyle/>
          <a:p>
            <a:fld id="{6F2DA607-BBDF-DD4B-A0EC-33D707F4A8AC}" type="slidenum">
              <a:rPr lang="en-CH" smtClean="0"/>
              <a:t>36</a:t>
            </a:fld>
            <a:endParaRPr lang="en-CH"/>
          </a:p>
        </p:txBody>
      </p:sp>
    </p:spTree>
    <p:extLst>
      <p:ext uri="{BB962C8B-B14F-4D97-AF65-F5344CB8AC3E}">
        <p14:creationId xmlns:p14="http://schemas.microsoft.com/office/powerpoint/2010/main" val="911904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01E23-6DBA-EFB5-850A-1956499BD8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012A6C-08D8-9388-3144-D47B4F1251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D39455-E2D1-0AC6-D436-C2307C957DC8}"/>
              </a:ext>
            </a:extLst>
          </p:cNvPr>
          <p:cNvSpPr>
            <a:spLocks noGrp="1"/>
          </p:cNvSpPr>
          <p:nvPr>
            <p:ph type="body" idx="1"/>
          </p:nvPr>
        </p:nvSpPr>
        <p:spPr/>
        <p:txBody>
          <a:bodyPr/>
          <a:lstStyle/>
          <a:p>
            <a:r>
              <a:rPr lang="en-GB" b="1" i="0" u="none" strike="noStrike" dirty="0">
                <a:solidFill>
                  <a:srgbClr val="232333"/>
                </a:solidFill>
                <a:effectLst/>
                <a:latin typeface="Almaden Sans"/>
              </a:rPr>
              <a:t>Now, with this cipher match have 3 key steps. First, </a:t>
            </a:r>
            <a:r>
              <a:rPr lang="en-GB" b="1" i="0" u="none" strike="noStrike" dirty="0" err="1">
                <a:solidFill>
                  <a:srgbClr val="232333"/>
                </a:solidFill>
                <a:effectLst/>
                <a:latin typeface="Almaden Sans"/>
              </a:rPr>
              <a:t>st</a:t>
            </a:r>
            <a:r>
              <a:rPr lang="en-GB" b="1" i="0" u="none" strike="noStrike" dirty="0">
                <a:solidFill>
                  <a:srgbClr val="232333"/>
                </a:solidFill>
                <a:effectLst/>
                <a:latin typeface="Almaden Sans"/>
              </a:rPr>
              <a:t> to have a memory, efficient data packing scheme, second, to perform secure exact string, matching, algorithm, and 3, </a:t>
            </a:r>
            <a:r>
              <a:rPr lang="en-GB" b="1" i="0" u="none" strike="noStrike" dirty="0" err="1">
                <a:solidFill>
                  <a:srgbClr val="232333"/>
                </a:solidFill>
                <a:effectLst/>
                <a:latin typeface="Almaden Sans"/>
              </a:rPr>
              <a:t>rd</a:t>
            </a:r>
            <a:r>
              <a:rPr lang="en-GB" b="1" i="0" u="none" strike="noStrike" dirty="0">
                <a:solidFill>
                  <a:srgbClr val="232333"/>
                </a:solidFill>
                <a:effectLst/>
                <a:latin typeface="Almaden Sans"/>
              </a:rPr>
              <a:t> to use an in flash processing. </a:t>
            </a:r>
            <a:endParaRPr lang="en-CH" dirty="0"/>
          </a:p>
        </p:txBody>
      </p:sp>
      <p:sp>
        <p:nvSpPr>
          <p:cNvPr id="4" name="Slide Number Placeholder 3">
            <a:extLst>
              <a:ext uri="{FF2B5EF4-FFF2-40B4-BE49-F238E27FC236}">
                <a16:creationId xmlns:a16="http://schemas.microsoft.com/office/drawing/2014/main" id="{BE8C6B42-7D8C-B4F6-CA7C-0BA5F2969D26}"/>
              </a:ext>
            </a:extLst>
          </p:cNvPr>
          <p:cNvSpPr>
            <a:spLocks noGrp="1"/>
          </p:cNvSpPr>
          <p:nvPr>
            <p:ph type="sldNum" sz="quarter" idx="5"/>
          </p:nvPr>
        </p:nvSpPr>
        <p:spPr/>
        <p:txBody>
          <a:bodyPr/>
          <a:lstStyle/>
          <a:p>
            <a:fld id="{6F2DA607-BBDF-DD4B-A0EC-33D707F4A8AC}" type="slidenum">
              <a:rPr lang="en-CH" smtClean="0"/>
              <a:t>37</a:t>
            </a:fld>
            <a:endParaRPr lang="en-CH"/>
          </a:p>
        </p:txBody>
      </p:sp>
    </p:spTree>
    <p:extLst>
      <p:ext uri="{BB962C8B-B14F-4D97-AF65-F5344CB8AC3E}">
        <p14:creationId xmlns:p14="http://schemas.microsoft.com/office/powerpoint/2010/main" val="31567561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1659D-9F88-80F2-E9ED-840C714C72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E34B18-FBDA-778A-87D8-19B5223250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42A5B2-C316-FD8F-378C-EB74C396701D}"/>
              </a:ext>
            </a:extLst>
          </p:cNvPr>
          <p:cNvSpPr>
            <a:spLocks noGrp="1"/>
          </p:cNvSpPr>
          <p:nvPr>
            <p:ph type="body" idx="1"/>
          </p:nvPr>
        </p:nvSpPr>
        <p:spPr/>
        <p:txBody>
          <a:bodyPr/>
          <a:lstStyle/>
          <a:p>
            <a:r>
              <a:rPr lang="en-CH" dirty="0"/>
              <a:t>T</a:t>
            </a:r>
            <a:r>
              <a:rPr lang="en-GB" dirty="0"/>
              <a:t>h</a:t>
            </a:r>
            <a:r>
              <a:rPr lang="en-CH" dirty="0"/>
              <a:t>is is my talk outine for today.</a:t>
            </a:r>
          </a:p>
          <a:p>
            <a:endParaRPr lang="en-CH" dirty="0"/>
          </a:p>
        </p:txBody>
      </p:sp>
      <p:sp>
        <p:nvSpPr>
          <p:cNvPr id="4" name="Slide Number Placeholder 3">
            <a:extLst>
              <a:ext uri="{FF2B5EF4-FFF2-40B4-BE49-F238E27FC236}">
                <a16:creationId xmlns:a16="http://schemas.microsoft.com/office/drawing/2014/main" id="{82579F79-AF03-51B8-BD24-645BFDAC78C4}"/>
              </a:ext>
            </a:extLst>
          </p:cNvPr>
          <p:cNvSpPr>
            <a:spLocks noGrp="1"/>
          </p:cNvSpPr>
          <p:nvPr>
            <p:ph type="sldNum" sz="quarter" idx="5"/>
          </p:nvPr>
        </p:nvSpPr>
        <p:spPr/>
        <p:txBody>
          <a:bodyPr/>
          <a:lstStyle/>
          <a:p>
            <a:fld id="{6F2DA607-BBDF-DD4B-A0EC-33D707F4A8AC}" type="slidenum">
              <a:rPr lang="en-CH" smtClean="0"/>
              <a:t>38</a:t>
            </a:fld>
            <a:endParaRPr lang="en-CH"/>
          </a:p>
        </p:txBody>
      </p:sp>
    </p:spTree>
    <p:extLst>
      <p:ext uri="{BB962C8B-B14F-4D97-AF65-F5344CB8AC3E}">
        <p14:creationId xmlns:p14="http://schemas.microsoft.com/office/powerpoint/2010/main" val="38912147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69653-5ABF-DD3C-7A83-046E917C80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403FF4-AA25-39D8-6245-04C90247ED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B6CD40-7FF6-033F-8CC2-C8C3E9E45777}"/>
              </a:ext>
            </a:extLst>
          </p:cNvPr>
          <p:cNvSpPr>
            <a:spLocks noGrp="1"/>
          </p:cNvSpPr>
          <p:nvPr>
            <p:ph type="body" idx="1"/>
          </p:nvPr>
        </p:nvSpPr>
        <p:spPr/>
        <p:txBody>
          <a:bodyPr/>
          <a:lstStyle/>
          <a:p>
            <a:r>
              <a:rPr lang="en-CH" dirty="0"/>
              <a:t>CIPHERMATCH algorithm consist of first two key steps and lets discuss them one by one. </a:t>
            </a:r>
          </a:p>
        </p:txBody>
      </p:sp>
      <p:sp>
        <p:nvSpPr>
          <p:cNvPr id="4" name="Slide Number Placeholder 3">
            <a:extLst>
              <a:ext uri="{FF2B5EF4-FFF2-40B4-BE49-F238E27FC236}">
                <a16:creationId xmlns:a16="http://schemas.microsoft.com/office/drawing/2014/main" id="{4BD42012-98DF-D343-669F-36A2DF2823C6}"/>
              </a:ext>
            </a:extLst>
          </p:cNvPr>
          <p:cNvSpPr>
            <a:spLocks noGrp="1"/>
          </p:cNvSpPr>
          <p:nvPr>
            <p:ph type="sldNum" sz="quarter" idx="5"/>
          </p:nvPr>
        </p:nvSpPr>
        <p:spPr/>
        <p:txBody>
          <a:bodyPr/>
          <a:lstStyle/>
          <a:p>
            <a:fld id="{6F2DA607-BBDF-DD4B-A0EC-33D707F4A8AC}" type="slidenum">
              <a:rPr lang="en-CH" smtClean="0"/>
              <a:t>39</a:t>
            </a:fld>
            <a:endParaRPr lang="en-CH"/>
          </a:p>
        </p:txBody>
      </p:sp>
    </p:spTree>
    <p:extLst>
      <p:ext uri="{BB962C8B-B14F-4D97-AF65-F5344CB8AC3E}">
        <p14:creationId xmlns:p14="http://schemas.microsoft.com/office/powerpoint/2010/main" val="378386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D093A-23E1-7EE0-CFC1-F51AD95E13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D2C0DC-8981-89BA-5EB9-A4AD77624B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8FCE9B-A807-29EE-2D81-DA312AA63AF3}"/>
              </a:ext>
            </a:extLst>
          </p:cNvPr>
          <p:cNvSpPr>
            <a:spLocks noGrp="1"/>
          </p:cNvSpPr>
          <p:nvPr>
            <p:ph type="body" idx="1"/>
          </p:nvPr>
        </p:nvSpPr>
        <p:spPr/>
        <p:txBody>
          <a:bodyPr/>
          <a:lstStyle/>
          <a:p>
            <a:r>
              <a:rPr lang="en-GB" b="1" i="0" u="none" strike="noStrike" dirty="0">
                <a:solidFill>
                  <a:srgbClr val="232333"/>
                </a:solidFill>
                <a:effectLst/>
                <a:latin typeface="Almaden Sans"/>
              </a:rPr>
              <a:t>so let's briefly go into background key problem and our goal.</a:t>
            </a:r>
            <a:endParaRPr lang="en-CH" dirty="0"/>
          </a:p>
        </p:txBody>
      </p:sp>
      <p:sp>
        <p:nvSpPr>
          <p:cNvPr id="4" name="Slide Number Placeholder 3">
            <a:extLst>
              <a:ext uri="{FF2B5EF4-FFF2-40B4-BE49-F238E27FC236}">
                <a16:creationId xmlns:a16="http://schemas.microsoft.com/office/drawing/2014/main" id="{364238AB-64DC-8D8B-EDB9-EF15BCD3C882}"/>
              </a:ext>
            </a:extLst>
          </p:cNvPr>
          <p:cNvSpPr>
            <a:spLocks noGrp="1"/>
          </p:cNvSpPr>
          <p:nvPr>
            <p:ph type="sldNum" sz="quarter" idx="5"/>
          </p:nvPr>
        </p:nvSpPr>
        <p:spPr/>
        <p:txBody>
          <a:bodyPr/>
          <a:lstStyle/>
          <a:p>
            <a:fld id="{6F2DA607-BBDF-DD4B-A0EC-33D707F4A8AC}" type="slidenum">
              <a:rPr lang="en-CH" smtClean="0"/>
              <a:t>4</a:t>
            </a:fld>
            <a:endParaRPr lang="en-CH"/>
          </a:p>
        </p:txBody>
      </p:sp>
    </p:spTree>
    <p:extLst>
      <p:ext uri="{BB962C8B-B14F-4D97-AF65-F5344CB8AC3E}">
        <p14:creationId xmlns:p14="http://schemas.microsoft.com/office/powerpoint/2010/main" val="3726125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D1916-6611-C20E-C7AD-F4FD44FCCE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D5873-82F9-424A-8A4E-D818105C7D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DE66E6-2CEB-ACAD-0B67-EA1121AB2206}"/>
              </a:ext>
            </a:extLst>
          </p:cNvPr>
          <p:cNvSpPr>
            <a:spLocks noGrp="1"/>
          </p:cNvSpPr>
          <p:nvPr>
            <p:ph type="body" idx="1"/>
          </p:nvPr>
        </p:nvSpPr>
        <p:spPr/>
        <p:txBody>
          <a:bodyPr/>
          <a:lstStyle/>
          <a:p>
            <a:pPr algn="l">
              <a:spcBef>
                <a:spcPts val="150"/>
              </a:spcBef>
              <a:spcAft>
                <a:spcPts val="150"/>
              </a:spcAft>
              <a:buFont typeface="Arial" panose="020B0604020202020204" pitchFamily="34" charset="0"/>
              <a:buChar char="•"/>
            </a:pPr>
            <a:r>
              <a:rPr lang="en-GB" b="0" i="0" u="none" strike="noStrike" dirty="0">
                <a:solidFill>
                  <a:srgbClr val="232333"/>
                </a:solidFill>
                <a:effectLst/>
                <a:latin typeface="Almaden Sans"/>
              </a:rPr>
              <a:t>1st is the memory efficient data packing scheme. Now assume you have a database and a query in a conventional database, a conventional domain. Let's look at how we will encrypt it. 1st for database, we will take multiple bits and place it into the elements of the plain text, vector. And then we encrypt it to generate the encrypted database.</a:t>
            </a:r>
            <a:endParaRPr lang="en-CH" dirty="0"/>
          </a:p>
        </p:txBody>
      </p:sp>
      <p:sp>
        <p:nvSpPr>
          <p:cNvPr id="4" name="Slide Number Placeholder 3">
            <a:extLst>
              <a:ext uri="{FF2B5EF4-FFF2-40B4-BE49-F238E27FC236}">
                <a16:creationId xmlns:a16="http://schemas.microsoft.com/office/drawing/2014/main" id="{54FCCF26-1AC5-E98A-D61B-7F61D47EA0CA}"/>
              </a:ext>
            </a:extLst>
          </p:cNvPr>
          <p:cNvSpPr>
            <a:spLocks noGrp="1"/>
          </p:cNvSpPr>
          <p:nvPr>
            <p:ph type="sldNum" sz="quarter" idx="5"/>
          </p:nvPr>
        </p:nvSpPr>
        <p:spPr/>
        <p:txBody>
          <a:bodyPr/>
          <a:lstStyle/>
          <a:p>
            <a:fld id="{6F2DA607-BBDF-DD4B-A0EC-33D707F4A8AC}" type="slidenum">
              <a:rPr lang="en-CH" smtClean="0"/>
              <a:t>40</a:t>
            </a:fld>
            <a:endParaRPr lang="en-CH"/>
          </a:p>
        </p:txBody>
      </p:sp>
    </p:spTree>
    <p:extLst>
      <p:ext uri="{BB962C8B-B14F-4D97-AF65-F5344CB8AC3E}">
        <p14:creationId xmlns:p14="http://schemas.microsoft.com/office/powerpoint/2010/main" val="1935773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2B10F-6A7E-0C83-052F-11BCF57DB2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2DADF8-F8E8-8ADD-1710-2FA9D2D2C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E6AE33-DDDA-FCE0-5ABD-10040A190A0C}"/>
              </a:ext>
            </a:extLst>
          </p:cNvPr>
          <p:cNvSpPr>
            <a:spLocks noGrp="1"/>
          </p:cNvSpPr>
          <p:nvPr>
            <p:ph type="body" idx="1"/>
          </p:nvPr>
        </p:nvSpPr>
        <p:spPr/>
        <p:txBody>
          <a:bodyPr/>
          <a:lstStyle/>
          <a:p>
            <a:pPr algn="l">
              <a:spcBef>
                <a:spcPts val="150"/>
              </a:spcBef>
              <a:spcAft>
                <a:spcPts val="150"/>
              </a:spcAft>
              <a:buFont typeface="Arial" panose="020B0604020202020204" pitchFamily="34" charset="0"/>
              <a:buChar char="•"/>
            </a:pPr>
            <a:r>
              <a:rPr lang="en-GB" b="0" i="0" u="none" strike="noStrike" dirty="0">
                <a:solidFill>
                  <a:srgbClr val="232333"/>
                </a:solidFill>
                <a:effectLst/>
                <a:latin typeface="Almaden Sans"/>
              </a:rPr>
              <a:t> Now we encoded databases encode our database by packing multiple bits into the single plain text, vector</a:t>
            </a:r>
          </a:p>
          <a:p>
            <a:pPr algn="l">
              <a:spcBef>
                <a:spcPts val="150"/>
              </a:spcBef>
              <a:spcAft>
                <a:spcPts val="150"/>
              </a:spcAft>
              <a:buFont typeface="Arial" panose="020B0604020202020204" pitchFamily="34" charset="0"/>
              <a:buChar char="•"/>
            </a:pPr>
            <a:r>
              <a:rPr lang="en-GB" b="0" i="0" u="none" strike="noStrike" dirty="0">
                <a:solidFill>
                  <a:srgbClr val="232333"/>
                </a:solidFill>
                <a:effectLst/>
                <a:latin typeface="Almaden Sans"/>
              </a:rPr>
              <a:t>and we observe that the increase in database size is only 4 times, so that you can take 2 kB of database and can pack it into and generate an encrypted database size of 8 kB. Only.</a:t>
            </a:r>
          </a:p>
        </p:txBody>
      </p:sp>
      <p:sp>
        <p:nvSpPr>
          <p:cNvPr id="4" name="Slide Number Placeholder 3">
            <a:extLst>
              <a:ext uri="{FF2B5EF4-FFF2-40B4-BE49-F238E27FC236}">
                <a16:creationId xmlns:a16="http://schemas.microsoft.com/office/drawing/2014/main" id="{6B0024D2-8E05-2917-3597-95E4E7D4046B}"/>
              </a:ext>
            </a:extLst>
          </p:cNvPr>
          <p:cNvSpPr>
            <a:spLocks noGrp="1"/>
          </p:cNvSpPr>
          <p:nvPr>
            <p:ph type="sldNum" sz="quarter" idx="5"/>
          </p:nvPr>
        </p:nvSpPr>
        <p:spPr/>
        <p:txBody>
          <a:bodyPr/>
          <a:lstStyle/>
          <a:p>
            <a:fld id="{6F2DA607-BBDF-DD4B-A0EC-33D707F4A8AC}" type="slidenum">
              <a:rPr lang="en-CH" smtClean="0"/>
              <a:t>41</a:t>
            </a:fld>
            <a:endParaRPr lang="en-CH"/>
          </a:p>
        </p:txBody>
      </p:sp>
    </p:spTree>
    <p:extLst>
      <p:ext uri="{BB962C8B-B14F-4D97-AF65-F5344CB8AC3E}">
        <p14:creationId xmlns:p14="http://schemas.microsoft.com/office/powerpoint/2010/main" val="2264471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6E1C4-31AC-DFAC-2846-DDDA60CFD9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2C9A22-C864-CB81-D2CD-B5816E70A4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7D81DC-C753-5F59-7CDE-4C4B9FF7505A}"/>
              </a:ext>
            </a:extLst>
          </p:cNvPr>
          <p:cNvSpPr>
            <a:spLocks noGrp="1"/>
          </p:cNvSpPr>
          <p:nvPr>
            <p:ph type="body" idx="1"/>
          </p:nvPr>
        </p:nvSpPr>
        <p:spPr/>
        <p:txBody>
          <a:bodyPr/>
          <a:lstStyle/>
          <a:p>
            <a:pPr algn="l">
              <a:spcBef>
                <a:spcPts val="150"/>
              </a:spcBef>
              <a:spcAft>
                <a:spcPts val="150"/>
              </a:spcAft>
              <a:buFont typeface="Arial" panose="020B0604020202020204" pitchFamily="34" charset="0"/>
              <a:buChar char="•"/>
            </a:pPr>
            <a:r>
              <a:rPr lang="en-GB" b="1" i="0" u="none" strike="noStrike" dirty="0">
                <a:solidFill>
                  <a:srgbClr val="232333"/>
                </a:solidFill>
                <a:effectLst/>
                <a:latin typeface="Almaden Sans"/>
              </a:rPr>
              <a:t>Now for query, we 1st negate the query. we replicate the query into the elements of this plain text vector and then encrypt it. </a:t>
            </a:r>
          </a:p>
        </p:txBody>
      </p:sp>
      <p:sp>
        <p:nvSpPr>
          <p:cNvPr id="4" name="Slide Number Placeholder 3">
            <a:extLst>
              <a:ext uri="{FF2B5EF4-FFF2-40B4-BE49-F238E27FC236}">
                <a16:creationId xmlns:a16="http://schemas.microsoft.com/office/drawing/2014/main" id="{F381B6D0-2ACE-D4C7-9063-E51BB2117D88}"/>
              </a:ext>
            </a:extLst>
          </p:cNvPr>
          <p:cNvSpPr>
            <a:spLocks noGrp="1"/>
          </p:cNvSpPr>
          <p:nvPr>
            <p:ph type="sldNum" sz="quarter" idx="5"/>
          </p:nvPr>
        </p:nvSpPr>
        <p:spPr/>
        <p:txBody>
          <a:bodyPr/>
          <a:lstStyle/>
          <a:p>
            <a:fld id="{6F2DA607-BBDF-DD4B-A0EC-33D707F4A8AC}" type="slidenum">
              <a:rPr lang="en-CH" smtClean="0"/>
              <a:t>42</a:t>
            </a:fld>
            <a:endParaRPr lang="en-CH"/>
          </a:p>
        </p:txBody>
      </p:sp>
    </p:spTree>
    <p:extLst>
      <p:ext uri="{BB962C8B-B14F-4D97-AF65-F5344CB8AC3E}">
        <p14:creationId xmlns:p14="http://schemas.microsoft.com/office/powerpoint/2010/main" val="24923524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7DADE-A1FF-DB0C-610F-6CA8B271E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8196DF-1CF8-CB4A-7D83-0F6FCA3D88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DC7115-CB59-BB66-39B8-389F9158002B}"/>
              </a:ext>
            </a:extLst>
          </p:cNvPr>
          <p:cNvSpPr>
            <a:spLocks noGrp="1"/>
          </p:cNvSpPr>
          <p:nvPr>
            <p:ph type="body" idx="1"/>
          </p:nvPr>
        </p:nvSpPr>
        <p:spPr/>
        <p:txBody>
          <a:bodyPr/>
          <a:lstStyle/>
          <a:p>
            <a:r>
              <a:rPr lang="en-GB" b="1" i="0" u="none" strike="noStrike" dirty="0">
                <a:solidFill>
                  <a:srgbClr val="232333"/>
                </a:solidFill>
                <a:effectLst/>
                <a:latin typeface="Almaden Sans"/>
              </a:rPr>
              <a:t>So essentially, we encode the query by negating and replicating it into the plain text vector which is used to perform parallel string matches. We will look at which we will look at in the next slide.</a:t>
            </a:r>
            <a:endParaRPr lang="en-CH" dirty="0"/>
          </a:p>
        </p:txBody>
      </p:sp>
      <p:sp>
        <p:nvSpPr>
          <p:cNvPr id="4" name="Slide Number Placeholder 3">
            <a:extLst>
              <a:ext uri="{FF2B5EF4-FFF2-40B4-BE49-F238E27FC236}">
                <a16:creationId xmlns:a16="http://schemas.microsoft.com/office/drawing/2014/main" id="{0D361A5E-1B19-AE24-342D-8EB68DEE8DFC}"/>
              </a:ext>
            </a:extLst>
          </p:cNvPr>
          <p:cNvSpPr>
            <a:spLocks noGrp="1"/>
          </p:cNvSpPr>
          <p:nvPr>
            <p:ph type="sldNum" sz="quarter" idx="5"/>
          </p:nvPr>
        </p:nvSpPr>
        <p:spPr/>
        <p:txBody>
          <a:bodyPr/>
          <a:lstStyle/>
          <a:p>
            <a:fld id="{6F2DA607-BBDF-DD4B-A0EC-33D707F4A8AC}" type="slidenum">
              <a:rPr lang="en-CH" smtClean="0"/>
              <a:t>43</a:t>
            </a:fld>
            <a:endParaRPr lang="en-CH"/>
          </a:p>
        </p:txBody>
      </p:sp>
    </p:spTree>
    <p:extLst>
      <p:ext uri="{BB962C8B-B14F-4D97-AF65-F5344CB8AC3E}">
        <p14:creationId xmlns:p14="http://schemas.microsoft.com/office/powerpoint/2010/main" val="958611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DFF0B-6E90-8346-A15C-8C2053A989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919484-A09A-7091-FCBF-2F428C25CA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DBA5FD-29BB-DE68-3AE9-DE5200F28417}"/>
              </a:ext>
            </a:extLst>
          </p:cNvPr>
          <p:cNvSpPr>
            <a:spLocks noGrp="1"/>
          </p:cNvSpPr>
          <p:nvPr>
            <p:ph type="body" idx="1"/>
          </p:nvPr>
        </p:nvSpPr>
        <p:spPr/>
        <p:txBody>
          <a:bodyPr/>
          <a:lstStyle/>
          <a:p>
            <a:r>
              <a:rPr lang="en-GB" b="1" i="0" u="none" strike="noStrike" dirty="0">
                <a:solidFill>
                  <a:srgbClr val="232333"/>
                </a:solidFill>
                <a:effectLst/>
                <a:latin typeface="Almaden Sans"/>
              </a:rPr>
              <a:t>So, with this encrypted database and encrypted query, we want to perform string matches, and with this we let's look at our second key step of performing secure exact string matching.</a:t>
            </a:r>
            <a:endParaRPr lang="en-CH" dirty="0"/>
          </a:p>
        </p:txBody>
      </p:sp>
      <p:sp>
        <p:nvSpPr>
          <p:cNvPr id="4" name="Slide Number Placeholder 3">
            <a:extLst>
              <a:ext uri="{FF2B5EF4-FFF2-40B4-BE49-F238E27FC236}">
                <a16:creationId xmlns:a16="http://schemas.microsoft.com/office/drawing/2014/main" id="{36A4DB88-5703-F768-78DA-BE198A9B9C85}"/>
              </a:ext>
            </a:extLst>
          </p:cNvPr>
          <p:cNvSpPr>
            <a:spLocks noGrp="1"/>
          </p:cNvSpPr>
          <p:nvPr>
            <p:ph type="sldNum" sz="quarter" idx="5"/>
          </p:nvPr>
        </p:nvSpPr>
        <p:spPr/>
        <p:txBody>
          <a:bodyPr/>
          <a:lstStyle/>
          <a:p>
            <a:fld id="{6F2DA607-BBDF-DD4B-A0EC-33D707F4A8AC}" type="slidenum">
              <a:rPr lang="en-CH" smtClean="0"/>
              <a:t>44</a:t>
            </a:fld>
            <a:endParaRPr lang="en-CH"/>
          </a:p>
        </p:txBody>
      </p:sp>
    </p:spTree>
    <p:extLst>
      <p:ext uri="{BB962C8B-B14F-4D97-AF65-F5344CB8AC3E}">
        <p14:creationId xmlns:p14="http://schemas.microsoft.com/office/powerpoint/2010/main" val="19077791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32F32-9C94-C093-DCDC-6E6A59B5B4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8B9B39-5864-3FF1-9AFF-F570B458B1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ED3E4F-DC81-BF85-2922-59C0CC9C867A}"/>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B91D6786-6D92-093B-D4E0-845FA0078E95}"/>
              </a:ext>
            </a:extLst>
          </p:cNvPr>
          <p:cNvSpPr>
            <a:spLocks noGrp="1"/>
          </p:cNvSpPr>
          <p:nvPr>
            <p:ph type="sldNum" sz="quarter" idx="5"/>
          </p:nvPr>
        </p:nvSpPr>
        <p:spPr/>
        <p:txBody>
          <a:bodyPr/>
          <a:lstStyle/>
          <a:p>
            <a:fld id="{6F2DA607-BBDF-DD4B-A0EC-33D707F4A8AC}" type="slidenum">
              <a:rPr lang="en-CH" smtClean="0"/>
              <a:t>45</a:t>
            </a:fld>
            <a:endParaRPr lang="en-CH"/>
          </a:p>
        </p:txBody>
      </p:sp>
    </p:spTree>
    <p:extLst>
      <p:ext uri="{BB962C8B-B14F-4D97-AF65-F5344CB8AC3E}">
        <p14:creationId xmlns:p14="http://schemas.microsoft.com/office/powerpoint/2010/main" val="37190726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3BE48-4F1D-35E0-A998-18F29E3A88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26333-B6AC-B7A1-981E-7547E3684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149E2C-1B27-748C-F0CB-54A41C062AF9}"/>
              </a:ext>
            </a:extLst>
          </p:cNvPr>
          <p:cNvSpPr>
            <a:spLocks noGrp="1"/>
          </p:cNvSpPr>
          <p:nvPr>
            <p:ph type="body" idx="1"/>
          </p:nvPr>
        </p:nvSpPr>
        <p:spPr/>
        <p:txBody>
          <a:bodyPr/>
          <a:lstStyle/>
          <a:p>
            <a:r>
              <a:rPr lang="en-GB" b="1" i="0" u="none" strike="noStrike" dirty="0">
                <a:solidFill>
                  <a:srgbClr val="232333"/>
                </a:solidFill>
                <a:effectLst/>
                <a:latin typeface="Almaden Sans"/>
              </a:rPr>
              <a:t>Now we want to perform homomorphic addition between these 2. Now, homomorphic addition is inherently an element, wise addition, operation. So we perform an event wise addition and generate the final encrypted result.</a:t>
            </a:r>
            <a:endParaRPr lang="en-CH" dirty="0"/>
          </a:p>
        </p:txBody>
      </p:sp>
      <p:sp>
        <p:nvSpPr>
          <p:cNvPr id="4" name="Slide Number Placeholder 3">
            <a:extLst>
              <a:ext uri="{FF2B5EF4-FFF2-40B4-BE49-F238E27FC236}">
                <a16:creationId xmlns:a16="http://schemas.microsoft.com/office/drawing/2014/main" id="{153B1170-C454-E0DA-9590-16B06AA666AA}"/>
              </a:ext>
            </a:extLst>
          </p:cNvPr>
          <p:cNvSpPr>
            <a:spLocks noGrp="1"/>
          </p:cNvSpPr>
          <p:nvPr>
            <p:ph type="sldNum" sz="quarter" idx="5"/>
          </p:nvPr>
        </p:nvSpPr>
        <p:spPr/>
        <p:txBody>
          <a:bodyPr/>
          <a:lstStyle/>
          <a:p>
            <a:fld id="{6F2DA607-BBDF-DD4B-A0EC-33D707F4A8AC}" type="slidenum">
              <a:rPr lang="en-CH" smtClean="0"/>
              <a:t>46</a:t>
            </a:fld>
            <a:endParaRPr lang="en-CH"/>
          </a:p>
        </p:txBody>
      </p:sp>
    </p:spTree>
    <p:extLst>
      <p:ext uri="{BB962C8B-B14F-4D97-AF65-F5344CB8AC3E}">
        <p14:creationId xmlns:p14="http://schemas.microsoft.com/office/powerpoint/2010/main" val="4950181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B2B04-D7C9-34CC-8799-E164F2122B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0A458F-F7C2-E136-111C-CC219434B2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79888A-CB9F-EB0E-A857-0C65F6F60671}"/>
              </a:ext>
            </a:extLst>
          </p:cNvPr>
          <p:cNvSpPr>
            <a:spLocks noGrp="1"/>
          </p:cNvSpPr>
          <p:nvPr>
            <p:ph type="body" idx="1"/>
          </p:nvPr>
        </p:nvSpPr>
        <p:spPr/>
        <p:txBody>
          <a:bodyPr/>
          <a:lstStyle/>
          <a:p>
            <a:r>
              <a:rPr lang="en-CH" dirty="0"/>
              <a:t>[CLICK] HE-based string matching can be performed using two key approaches: </a:t>
            </a:r>
          </a:p>
          <a:p>
            <a:r>
              <a:rPr lang="en-CH" dirty="0"/>
              <a:t>[CLICK] By Boolean approach and an arithmetic approach. </a:t>
            </a:r>
          </a:p>
          <a:p>
            <a:r>
              <a:rPr lang="en-CH" dirty="0"/>
              <a:t>[CLICK] In Boolean aproach,we encrypt individual bits </a:t>
            </a:r>
          </a:p>
          <a:p>
            <a:r>
              <a:rPr lang="en-CH" dirty="0"/>
              <a:t>[CLICK] whereas in arithmetic approach, we take multiple bits,pack them toge</a:t>
            </a:r>
            <a:r>
              <a:rPr lang="en-GB" dirty="0" err="1"/>
              <a:t>th</a:t>
            </a:r>
            <a:r>
              <a:rPr lang="en-CH" dirty="0"/>
              <a:t>er and generate polynomials</a:t>
            </a:r>
          </a:p>
          <a:p>
            <a:r>
              <a:rPr lang="en-CH" dirty="0"/>
              <a:t>[CLICK] These polynomials are then encrypted to generate encrypted data </a:t>
            </a:r>
          </a:p>
          <a:p>
            <a:endParaRPr lang="en-CH" dirty="0"/>
          </a:p>
        </p:txBody>
      </p:sp>
      <p:sp>
        <p:nvSpPr>
          <p:cNvPr id="4" name="Slide Number Placeholder 3">
            <a:extLst>
              <a:ext uri="{FF2B5EF4-FFF2-40B4-BE49-F238E27FC236}">
                <a16:creationId xmlns:a16="http://schemas.microsoft.com/office/drawing/2014/main" id="{CE9F7FA7-F183-1368-2314-23C9260723D2}"/>
              </a:ext>
            </a:extLst>
          </p:cNvPr>
          <p:cNvSpPr>
            <a:spLocks noGrp="1"/>
          </p:cNvSpPr>
          <p:nvPr>
            <p:ph type="sldNum" sz="quarter" idx="5"/>
          </p:nvPr>
        </p:nvSpPr>
        <p:spPr/>
        <p:txBody>
          <a:bodyPr/>
          <a:lstStyle/>
          <a:p>
            <a:fld id="{6F2DA607-BBDF-DD4B-A0EC-33D707F4A8AC}" type="slidenum">
              <a:rPr lang="en-CH" smtClean="0"/>
              <a:t>47</a:t>
            </a:fld>
            <a:endParaRPr lang="en-CH"/>
          </a:p>
        </p:txBody>
      </p:sp>
    </p:spTree>
    <p:extLst>
      <p:ext uri="{BB962C8B-B14F-4D97-AF65-F5344CB8AC3E}">
        <p14:creationId xmlns:p14="http://schemas.microsoft.com/office/powerpoint/2010/main" val="11315575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A7FB8-2C35-B6B1-7C14-AF6E5E9F12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91559-A0D2-5FAF-DEB8-D5FADA7B29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C20FE-CDF7-3F91-E193-E4F927E835C6}"/>
              </a:ext>
            </a:extLst>
          </p:cNvPr>
          <p:cNvSpPr>
            <a:spLocks noGrp="1"/>
          </p:cNvSpPr>
          <p:nvPr>
            <p:ph type="body" idx="1"/>
          </p:nvPr>
        </p:nvSpPr>
        <p:spPr/>
        <p:txBody>
          <a:bodyPr/>
          <a:lstStyle/>
          <a:p>
            <a:pPr algn="l">
              <a:spcBef>
                <a:spcPts val="150"/>
              </a:spcBef>
              <a:spcAft>
                <a:spcPts val="150"/>
              </a:spcAft>
              <a:buFont typeface="Arial" panose="020B0604020202020204" pitchFamily="34" charset="0"/>
              <a:buChar char="•"/>
            </a:pPr>
            <a:r>
              <a:rPr lang="en-GB" b="1" i="0" u="none" strike="noStrike" dirty="0">
                <a:solidFill>
                  <a:srgbClr val="232333"/>
                </a:solidFill>
                <a:effectLst/>
                <a:latin typeface="Almaden Sans"/>
              </a:rPr>
              <a:t>If we decrypt this result, we will observe that in one of the coefficient, we will find a string of one </a:t>
            </a:r>
            <a:r>
              <a:rPr lang="en-GB" b="0" i="0" u="none" strike="noStrike" dirty="0">
                <a:solidFill>
                  <a:srgbClr val="232333"/>
                </a:solidFill>
                <a:effectLst/>
                <a:latin typeface="Almaden Sans"/>
              </a:rPr>
              <a:t>and with this the match is found. However, we want to find the match on the encrypted result on the server.</a:t>
            </a:r>
          </a:p>
        </p:txBody>
      </p:sp>
      <p:sp>
        <p:nvSpPr>
          <p:cNvPr id="4" name="Slide Number Placeholder 3">
            <a:extLst>
              <a:ext uri="{FF2B5EF4-FFF2-40B4-BE49-F238E27FC236}">
                <a16:creationId xmlns:a16="http://schemas.microsoft.com/office/drawing/2014/main" id="{309E7350-ECDE-9237-8449-291B0EB0DE06}"/>
              </a:ext>
            </a:extLst>
          </p:cNvPr>
          <p:cNvSpPr>
            <a:spLocks noGrp="1"/>
          </p:cNvSpPr>
          <p:nvPr>
            <p:ph type="sldNum" sz="quarter" idx="5"/>
          </p:nvPr>
        </p:nvSpPr>
        <p:spPr/>
        <p:txBody>
          <a:bodyPr/>
          <a:lstStyle/>
          <a:p>
            <a:fld id="{6F2DA607-BBDF-DD4B-A0EC-33D707F4A8AC}" type="slidenum">
              <a:rPr lang="en-CH" smtClean="0"/>
              <a:t>48</a:t>
            </a:fld>
            <a:endParaRPr lang="en-CH"/>
          </a:p>
        </p:txBody>
      </p:sp>
    </p:spTree>
    <p:extLst>
      <p:ext uri="{BB962C8B-B14F-4D97-AF65-F5344CB8AC3E}">
        <p14:creationId xmlns:p14="http://schemas.microsoft.com/office/powerpoint/2010/main" val="7708370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ED9D1-0B6E-6949-265A-97A7D382A1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BA8ADF-89AA-8707-E70A-759EE971E7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72F742-B0C4-4C69-BC5B-C1533DF93A0F}"/>
              </a:ext>
            </a:extLst>
          </p:cNvPr>
          <p:cNvSpPr>
            <a:spLocks noGrp="1"/>
          </p:cNvSpPr>
          <p:nvPr>
            <p:ph type="body" idx="1"/>
          </p:nvPr>
        </p:nvSpPr>
        <p:spPr/>
        <p:txBody>
          <a:bodyPr/>
          <a:lstStyle/>
          <a:p>
            <a:pPr algn="l">
              <a:spcBef>
                <a:spcPts val="150"/>
              </a:spcBef>
              <a:spcAft>
                <a:spcPts val="150"/>
              </a:spcAft>
              <a:buFont typeface="Arial" panose="020B0604020202020204" pitchFamily="34" charset="0"/>
              <a:buChar char="•"/>
            </a:pPr>
            <a:r>
              <a:rPr lang="en-GB" b="1" i="0" u="none" strike="noStrike" dirty="0">
                <a:solidFill>
                  <a:srgbClr val="232333"/>
                </a:solidFill>
                <a:effectLst/>
                <a:latin typeface="Almaden Sans"/>
              </a:rPr>
              <a:t>So for this, what we want to do is to generate a new match value, which is basically it's every element contains a string of ones, </a:t>
            </a:r>
            <a:r>
              <a:rPr lang="en-GB" b="0" i="0" u="none" strike="noStrike" dirty="0">
                <a:solidFill>
                  <a:srgbClr val="232333"/>
                </a:solidFill>
                <a:effectLst/>
                <a:latin typeface="Almaden Sans"/>
              </a:rPr>
              <a:t>we encrypt it, we generate an encrypted match value, and then, finally, we compare this encrypted result and encrypted match value to generate the index and send it back to the client.</a:t>
            </a:r>
          </a:p>
          <a:p>
            <a:endParaRPr lang="en-CH" dirty="0"/>
          </a:p>
        </p:txBody>
      </p:sp>
      <p:sp>
        <p:nvSpPr>
          <p:cNvPr id="4" name="Slide Number Placeholder 3">
            <a:extLst>
              <a:ext uri="{FF2B5EF4-FFF2-40B4-BE49-F238E27FC236}">
                <a16:creationId xmlns:a16="http://schemas.microsoft.com/office/drawing/2014/main" id="{3E4448F5-116E-B8EA-A5CF-3C8B27DE44D7}"/>
              </a:ext>
            </a:extLst>
          </p:cNvPr>
          <p:cNvSpPr>
            <a:spLocks noGrp="1"/>
          </p:cNvSpPr>
          <p:nvPr>
            <p:ph type="sldNum" sz="quarter" idx="5"/>
          </p:nvPr>
        </p:nvSpPr>
        <p:spPr/>
        <p:txBody>
          <a:bodyPr/>
          <a:lstStyle/>
          <a:p>
            <a:fld id="{6F2DA607-BBDF-DD4B-A0EC-33D707F4A8AC}" type="slidenum">
              <a:rPr lang="en-CH" smtClean="0"/>
              <a:t>49</a:t>
            </a:fld>
            <a:endParaRPr lang="en-CH"/>
          </a:p>
        </p:txBody>
      </p:sp>
    </p:spTree>
    <p:extLst>
      <p:ext uri="{BB962C8B-B14F-4D97-AF65-F5344CB8AC3E}">
        <p14:creationId xmlns:p14="http://schemas.microsoft.com/office/powerpoint/2010/main" val="1688457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u="none" strike="noStrike" dirty="0">
                <a:solidFill>
                  <a:srgbClr val="232333"/>
                </a:solidFill>
                <a:effectLst/>
                <a:latin typeface="Almaden Sans"/>
              </a:rPr>
              <a:t>Exact string matching is used in many security critical applications, such as databases, for example, searching a query in sensitive databases or bioinformatics, for example, identifying variations in DNA sequences.</a:t>
            </a:r>
            <a:endParaRPr lang="en-CH" dirty="0"/>
          </a:p>
        </p:txBody>
      </p:sp>
      <p:sp>
        <p:nvSpPr>
          <p:cNvPr id="4" name="Slide Number Placeholder 3"/>
          <p:cNvSpPr>
            <a:spLocks noGrp="1"/>
          </p:cNvSpPr>
          <p:nvPr>
            <p:ph type="sldNum" sz="quarter" idx="5"/>
          </p:nvPr>
        </p:nvSpPr>
        <p:spPr/>
        <p:txBody>
          <a:bodyPr/>
          <a:lstStyle/>
          <a:p>
            <a:fld id="{6F2DA607-BBDF-DD4B-A0EC-33D707F4A8AC}" type="slidenum">
              <a:rPr lang="en-CH" smtClean="0"/>
              <a:t>5</a:t>
            </a:fld>
            <a:endParaRPr lang="en-CH"/>
          </a:p>
        </p:txBody>
      </p:sp>
    </p:spTree>
    <p:extLst>
      <p:ext uri="{BB962C8B-B14F-4D97-AF65-F5344CB8AC3E}">
        <p14:creationId xmlns:p14="http://schemas.microsoft.com/office/powerpoint/2010/main" val="38300304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F1507-098E-541A-A2C3-25E24B0F00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C253F1-E920-4925-EB3D-301582F1DA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601221-A890-1ECF-B9CA-4FE3E4E270EA}"/>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4900CBA6-1A5A-4EF3-7110-79479399AD75}"/>
              </a:ext>
            </a:extLst>
          </p:cNvPr>
          <p:cNvSpPr>
            <a:spLocks noGrp="1"/>
          </p:cNvSpPr>
          <p:nvPr>
            <p:ph type="sldNum" sz="quarter" idx="5"/>
          </p:nvPr>
        </p:nvSpPr>
        <p:spPr/>
        <p:txBody>
          <a:bodyPr/>
          <a:lstStyle/>
          <a:p>
            <a:fld id="{6F2DA607-BBDF-DD4B-A0EC-33D707F4A8AC}" type="slidenum">
              <a:rPr lang="en-CH" smtClean="0"/>
              <a:t>50</a:t>
            </a:fld>
            <a:endParaRPr lang="en-CH"/>
          </a:p>
        </p:txBody>
      </p:sp>
    </p:spTree>
    <p:extLst>
      <p:ext uri="{BB962C8B-B14F-4D97-AF65-F5344CB8AC3E}">
        <p14:creationId xmlns:p14="http://schemas.microsoft.com/office/powerpoint/2010/main" val="24197058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CB56F-6577-8B74-A76E-5C2B5F0610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038067-03BE-D7A8-CE4B-D4CF597BB6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7F75F9-9A5B-3049-36C2-82A8F2A4A8A5}"/>
              </a:ext>
            </a:extLst>
          </p:cNvPr>
          <p:cNvSpPr>
            <a:spLocks noGrp="1"/>
          </p:cNvSpPr>
          <p:nvPr>
            <p:ph type="body" idx="1"/>
          </p:nvPr>
        </p:nvSpPr>
        <p:spPr/>
        <p:txBody>
          <a:bodyPr/>
          <a:lstStyle/>
          <a:p>
            <a:pPr algn="l">
              <a:spcBef>
                <a:spcPts val="150"/>
              </a:spcBef>
              <a:spcAft>
                <a:spcPts val="150"/>
              </a:spcAft>
              <a:buFont typeface="Arial" panose="020B0604020202020204" pitchFamily="34" charset="0"/>
              <a:buChar char="•"/>
            </a:pPr>
            <a:r>
              <a:rPr lang="en-GB" b="1" i="0" u="none" strike="noStrike" dirty="0">
                <a:solidFill>
                  <a:srgbClr val="232333"/>
                </a:solidFill>
                <a:effectLst/>
                <a:latin typeface="Almaden Sans"/>
              </a:rPr>
              <a:t>So, to summarize, we have an efficiently pack encrypted database using our data packing scheme. We negate the rep negate, replicate, and pack the encrypted query, and then we send it with an encrypted match value using the same encryption parameters to find that find us find the index, and then we perform string matching, using homomorphic addition operation. </a:t>
            </a:r>
          </a:p>
          <a:p>
            <a:pPr algn="l">
              <a:spcBef>
                <a:spcPts val="150"/>
              </a:spcBef>
              <a:spcAft>
                <a:spcPts val="150"/>
              </a:spcAft>
              <a:buFont typeface="Arial" panose="020B0604020202020204" pitchFamily="34" charset="0"/>
              <a:buChar char="•"/>
            </a:pPr>
            <a:endParaRPr lang="en-GB" b="1" i="0" u="none" strike="noStrike" dirty="0">
              <a:solidFill>
                <a:srgbClr val="232333"/>
              </a:solidFill>
              <a:effectLst/>
              <a:latin typeface="Almaden Sans"/>
            </a:endParaRPr>
          </a:p>
          <a:p>
            <a:pPr algn="l">
              <a:spcBef>
                <a:spcPts val="150"/>
              </a:spcBef>
              <a:spcAft>
                <a:spcPts val="150"/>
              </a:spcAft>
              <a:buFont typeface="Arial" panose="020B0604020202020204" pitchFamily="34" charset="0"/>
              <a:buChar char="•"/>
            </a:pPr>
            <a:r>
              <a:rPr lang="en-GB" b="1" i="0" u="none" strike="noStrike" dirty="0">
                <a:solidFill>
                  <a:srgbClr val="232333"/>
                </a:solidFill>
                <a:effectLst/>
                <a:latin typeface="Almaden Sans"/>
              </a:rPr>
              <a:t>This algorithm can be employed in software in real system and we will look at it later in the evaluation section. </a:t>
            </a:r>
          </a:p>
        </p:txBody>
      </p:sp>
      <p:sp>
        <p:nvSpPr>
          <p:cNvPr id="4" name="Slide Number Placeholder 3">
            <a:extLst>
              <a:ext uri="{FF2B5EF4-FFF2-40B4-BE49-F238E27FC236}">
                <a16:creationId xmlns:a16="http://schemas.microsoft.com/office/drawing/2014/main" id="{B287D71F-C297-F3EA-F345-BA3F49B68040}"/>
              </a:ext>
            </a:extLst>
          </p:cNvPr>
          <p:cNvSpPr>
            <a:spLocks noGrp="1"/>
          </p:cNvSpPr>
          <p:nvPr>
            <p:ph type="sldNum" sz="quarter" idx="5"/>
          </p:nvPr>
        </p:nvSpPr>
        <p:spPr/>
        <p:txBody>
          <a:bodyPr/>
          <a:lstStyle/>
          <a:p>
            <a:fld id="{6F2DA607-BBDF-DD4B-A0EC-33D707F4A8AC}" type="slidenum">
              <a:rPr lang="en-CH" smtClean="0"/>
              <a:t>51</a:t>
            </a:fld>
            <a:endParaRPr lang="en-CH"/>
          </a:p>
        </p:txBody>
      </p:sp>
    </p:spTree>
    <p:extLst>
      <p:ext uri="{BB962C8B-B14F-4D97-AF65-F5344CB8AC3E}">
        <p14:creationId xmlns:p14="http://schemas.microsoft.com/office/powerpoint/2010/main" val="19923171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E309F-376A-4457-545E-D05630A066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D2909B-D405-788E-C8DA-01DA08A594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C08762-75CD-272E-1DE8-B2E11A46E1B8}"/>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54621D95-848B-517E-2B86-6B84DFDF163A}"/>
              </a:ext>
            </a:extLst>
          </p:cNvPr>
          <p:cNvSpPr>
            <a:spLocks noGrp="1"/>
          </p:cNvSpPr>
          <p:nvPr>
            <p:ph type="sldNum" sz="quarter" idx="5"/>
          </p:nvPr>
        </p:nvSpPr>
        <p:spPr/>
        <p:txBody>
          <a:bodyPr/>
          <a:lstStyle/>
          <a:p>
            <a:fld id="{6F2DA607-BBDF-DD4B-A0EC-33D707F4A8AC}" type="slidenum">
              <a:rPr lang="en-CH" smtClean="0"/>
              <a:t>52</a:t>
            </a:fld>
            <a:endParaRPr lang="en-CH"/>
          </a:p>
        </p:txBody>
      </p:sp>
    </p:spTree>
    <p:extLst>
      <p:ext uri="{BB962C8B-B14F-4D97-AF65-F5344CB8AC3E}">
        <p14:creationId xmlns:p14="http://schemas.microsoft.com/office/powerpoint/2010/main" val="24499996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72F50-C3D5-33C0-0ED2-45AE01922D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4A21E-F997-F93F-58CA-FE2AD3643E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077AF3-3F4A-9B44-4F03-A81C69D38085}"/>
              </a:ext>
            </a:extLst>
          </p:cNvPr>
          <p:cNvSpPr>
            <a:spLocks noGrp="1"/>
          </p:cNvSpPr>
          <p:nvPr>
            <p:ph type="body" idx="1"/>
          </p:nvPr>
        </p:nvSpPr>
        <p:spPr/>
        <p:txBody>
          <a:bodyPr/>
          <a:lstStyle/>
          <a:p>
            <a:r>
              <a:rPr lang="en-GB" b="1" i="0" u="none" strike="noStrike" dirty="0">
                <a:solidFill>
                  <a:srgbClr val="232333"/>
                </a:solidFill>
                <a:effectLst/>
                <a:latin typeface="Almaden Sans"/>
              </a:rPr>
              <a:t>Now with this, let's move on into our cipher match hardware design. So, we want to perform secure exact string matching inside our SSD using in-flash processing</a:t>
            </a:r>
            <a:endParaRPr lang="en-CH" dirty="0"/>
          </a:p>
        </p:txBody>
      </p:sp>
      <p:sp>
        <p:nvSpPr>
          <p:cNvPr id="4" name="Slide Number Placeholder 3">
            <a:extLst>
              <a:ext uri="{FF2B5EF4-FFF2-40B4-BE49-F238E27FC236}">
                <a16:creationId xmlns:a16="http://schemas.microsoft.com/office/drawing/2014/main" id="{96B65D93-D16E-A2F5-AFC1-DA9CC333F4A7}"/>
              </a:ext>
            </a:extLst>
          </p:cNvPr>
          <p:cNvSpPr>
            <a:spLocks noGrp="1"/>
          </p:cNvSpPr>
          <p:nvPr>
            <p:ph type="sldNum" sz="quarter" idx="5"/>
          </p:nvPr>
        </p:nvSpPr>
        <p:spPr/>
        <p:txBody>
          <a:bodyPr/>
          <a:lstStyle/>
          <a:p>
            <a:fld id="{6F2DA607-BBDF-DD4B-A0EC-33D707F4A8AC}" type="slidenum">
              <a:rPr lang="en-CH" smtClean="0"/>
              <a:t>53</a:t>
            </a:fld>
            <a:endParaRPr lang="en-CH"/>
          </a:p>
        </p:txBody>
      </p:sp>
    </p:spTree>
    <p:extLst>
      <p:ext uri="{BB962C8B-B14F-4D97-AF65-F5344CB8AC3E}">
        <p14:creationId xmlns:p14="http://schemas.microsoft.com/office/powerpoint/2010/main" val="17056497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A8F9C-C5ED-7299-94CA-8BBEE47398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261CF4-F017-430E-6917-1AE165666F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0679DC-05E8-791C-333B-A1B47E130EE9}"/>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A15FAFFC-BCBC-842C-E949-4DD6DBDF00ED}"/>
              </a:ext>
            </a:extLst>
          </p:cNvPr>
          <p:cNvSpPr>
            <a:spLocks noGrp="1"/>
          </p:cNvSpPr>
          <p:nvPr>
            <p:ph type="sldNum" sz="quarter" idx="5"/>
          </p:nvPr>
        </p:nvSpPr>
        <p:spPr/>
        <p:txBody>
          <a:bodyPr/>
          <a:lstStyle/>
          <a:p>
            <a:fld id="{6F2DA607-BBDF-DD4B-A0EC-33D707F4A8AC}" type="slidenum">
              <a:rPr lang="en-CH" smtClean="0"/>
              <a:t>54</a:t>
            </a:fld>
            <a:endParaRPr lang="en-CH"/>
          </a:p>
        </p:txBody>
      </p:sp>
    </p:spTree>
    <p:extLst>
      <p:ext uri="{BB962C8B-B14F-4D97-AF65-F5344CB8AC3E}">
        <p14:creationId xmlns:p14="http://schemas.microsoft.com/office/powerpoint/2010/main" val="1015824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583E8-9217-A09F-A00E-699463339F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34354-71D2-77E4-FF96-24C2434884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5EF5B-480D-FD5E-7344-23292DB3A01B}"/>
              </a:ext>
            </a:extLst>
          </p:cNvPr>
          <p:cNvSpPr>
            <a:spLocks noGrp="1"/>
          </p:cNvSpPr>
          <p:nvPr>
            <p:ph type="body" idx="1"/>
          </p:nvPr>
        </p:nvSpPr>
        <p:spPr/>
        <p:txBody>
          <a:bodyPr/>
          <a:lstStyle/>
          <a:p>
            <a:r>
              <a:rPr lang="en-GB" b="1" i="0" u="none" strike="noStrike" dirty="0">
                <a:solidFill>
                  <a:srgbClr val="232333"/>
                </a:solidFill>
                <a:effectLst/>
                <a:latin typeface="Almaden Sans"/>
              </a:rPr>
              <a:t>so let's look into more detail of our SSD, so SSD consists of an SSD controller running on a general purpose code and connected with the Nand flash chip so that we can communicate with them, and contains an internal dram with with which we can buffer the intermediate data.</a:t>
            </a:r>
            <a:endParaRPr lang="en-CH" dirty="0"/>
          </a:p>
        </p:txBody>
      </p:sp>
      <p:sp>
        <p:nvSpPr>
          <p:cNvPr id="4" name="Slide Number Placeholder 3">
            <a:extLst>
              <a:ext uri="{FF2B5EF4-FFF2-40B4-BE49-F238E27FC236}">
                <a16:creationId xmlns:a16="http://schemas.microsoft.com/office/drawing/2014/main" id="{8FD703E4-0597-A274-01C8-F22314ED5120}"/>
              </a:ext>
            </a:extLst>
          </p:cNvPr>
          <p:cNvSpPr>
            <a:spLocks noGrp="1"/>
          </p:cNvSpPr>
          <p:nvPr>
            <p:ph type="sldNum" sz="quarter" idx="5"/>
          </p:nvPr>
        </p:nvSpPr>
        <p:spPr/>
        <p:txBody>
          <a:bodyPr/>
          <a:lstStyle/>
          <a:p>
            <a:fld id="{6F2DA607-BBDF-DD4B-A0EC-33D707F4A8AC}" type="slidenum">
              <a:rPr lang="en-CH" smtClean="0"/>
              <a:t>55</a:t>
            </a:fld>
            <a:endParaRPr lang="en-CH"/>
          </a:p>
        </p:txBody>
      </p:sp>
    </p:spTree>
    <p:extLst>
      <p:ext uri="{BB962C8B-B14F-4D97-AF65-F5344CB8AC3E}">
        <p14:creationId xmlns:p14="http://schemas.microsoft.com/office/powerpoint/2010/main" val="25831312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009F7-CB86-2D08-97FD-8150C9674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8173BB-78BF-B818-61CF-52A6A7BDF7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620330-8A73-2B8B-BAB8-E25CC2120701}"/>
              </a:ext>
            </a:extLst>
          </p:cNvPr>
          <p:cNvSpPr>
            <a:spLocks noGrp="1"/>
          </p:cNvSpPr>
          <p:nvPr>
            <p:ph type="body" idx="1"/>
          </p:nvPr>
        </p:nvSpPr>
        <p:spPr/>
        <p:txBody>
          <a:bodyPr/>
          <a:lstStyle/>
          <a:p>
            <a:pPr algn="l">
              <a:spcBef>
                <a:spcPts val="150"/>
              </a:spcBef>
              <a:spcAft>
                <a:spcPts val="150"/>
              </a:spcAft>
              <a:buFont typeface="Arial" panose="020B0604020202020204" pitchFamily="34" charset="0"/>
              <a:buChar char="•"/>
            </a:pPr>
            <a:r>
              <a:rPr lang="en-GB" b="1" i="0" u="none" strike="noStrike" dirty="0">
                <a:solidFill>
                  <a:srgbClr val="232333"/>
                </a:solidFill>
                <a:effectLst/>
                <a:latin typeface="Almaden Sans"/>
              </a:rPr>
              <a:t>Now each flash chip, contain multiple dice, and then in each dice we have Nand Flash cell, which stores our data and consists of a latching circuit which which is used to perform, read and write operation. Now, this latching circuit consists of multiple data latches and sensing latches.</a:t>
            </a:r>
          </a:p>
        </p:txBody>
      </p:sp>
      <p:sp>
        <p:nvSpPr>
          <p:cNvPr id="4" name="Slide Number Placeholder 3">
            <a:extLst>
              <a:ext uri="{FF2B5EF4-FFF2-40B4-BE49-F238E27FC236}">
                <a16:creationId xmlns:a16="http://schemas.microsoft.com/office/drawing/2014/main" id="{EB57101E-389E-FF0E-75C9-6B072110A7C1}"/>
              </a:ext>
            </a:extLst>
          </p:cNvPr>
          <p:cNvSpPr>
            <a:spLocks noGrp="1"/>
          </p:cNvSpPr>
          <p:nvPr>
            <p:ph type="sldNum" sz="quarter" idx="5"/>
          </p:nvPr>
        </p:nvSpPr>
        <p:spPr/>
        <p:txBody>
          <a:bodyPr/>
          <a:lstStyle/>
          <a:p>
            <a:fld id="{6F2DA607-BBDF-DD4B-A0EC-33D707F4A8AC}" type="slidenum">
              <a:rPr lang="en-CH" smtClean="0"/>
              <a:t>56</a:t>
            </a:fld>
            <a:endParaRPr lang="en-CH"/>
          </a:p>
        </p:txBody>
      </p:sp>
    </p:spTree>
    <p:extLst>
      <p:ext uri="{BB962C8B-B14F-4D97-AF65-F5344CB8AC3E}">
        <p14:creationId xmlns:p14="http://schemas.microsoft.com/office/powerpoint/2010/main" val="24181603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4C97-FE01-C04F-BFB7-39371BB190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E7B7E3-C076-3386-6484-049EDCCD15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1D4057-1187-DCD6-CF55-93FDFFA31930}"/>
              </a:ext>
            </a:extLst>
          </p:cNvPr>
          <p:cNvSpPr>
            <a:spLocks noGrp="1"/>
          </p:cNvSpPr>
          <p:nvPr>
            <p:ph type="body" idx="1"/>
          </p:nvPr>
        </p:nvSpPr>
        <p:spPr/>
        <p:txBody>
          <a:bodyPr/>
          <a:lstStyle/>
          <a:p>
            <a:r>
              <a:rPr lang="en-GB" b="1" i="0" u="none" strike="noStrike" dirty="0">
                <a:solidFill>
                  <a:srgbClr val="232333"/>
                </a:solidFill>
                <a:effectLst/>
                <a:latin typeface="Almaden Sans"/>
              </a:rPr>
              <a:t>however, prior works has shown that we can use this latching circuitry to perform competition, but are only restricted to perform bit wise operations.</a:t>
            </a:r>
            <a:endParaRPr lang="en-CH" dirty="0"/>
          </a:p>
        </p:txBody>
      </p:sp>
      <p:sp>
        <p:nvSpPr>
          <p:cNvPr id="4" name="Slide Number Placeholder 3">
            <a:extLst>
              <a:ext uri="{FF2B5EF4-FFF2-40B4-BE49-F238E27FC236}">
                <a16:creationId xmlns:a16="http://schemas.microsoft.com/office/drawing/2014/main" id="{E250836F-DF1E-BD80-30A2-50B7E7E6A240}"/>
              </a:ext>
            </a:extLst>
          </p:cNvPr>
          <p:cNvSpPr>
            <a:spLocks noGrp="1"/>
          </p:cNvSpPr>
          <p:nvPr>
            <p:ph type="sldNum" sz="quarter" idx="5"/>
          </p:nvPr>
        </p:nvSpPr>
        <p:spPr/>
        <p:txBody>
          <a:bodyPr/>
          <a:lstStyle/>
          <a:p>
            <a:fld id="{6F2DA607-BBDF-DD4B-A0EC-33D707F4A8AC}" type="slidenum">
              <a:rPr lang="en-CH" smtClean="0"/>
              <a:t>57</a:t>
            </a:fld>
            <a:endParaRPr lang="en-CH"/>
          </a:p>
        </p:txBody>
      </p:sp>
    </p:spTree>
    <p:extLst>
      <p:ext uri="{BB962C8B-B14F-4D97-AF65-F5344CB8AC3E}">
        <p14:creationId xmlns:p14="http://schemas.microsoft.com/office/powerpoint/2010/main" val="35490255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B837E-CFD9-3B04-77BE-834B6608AF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C2904A-CA78-E783-EB4E-AC799607BD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FB1A2D-DAB4-620C-1B1B-54E1138F54B3}"/>
              </a:ext>
            </a:extLst>
          </p:cNvPr>
          <p:cNvSpPr>
            <a:spLocks noGrp="1"/>
          </p:cNvSpPr>
          <p:nvPr>
            <p:ph type="body" idx="1"/>
          </p:nvPr>
        </p:nvSpPr>
        <p:spPr/>
        <p:txBody>
          <a:bodyPr/>
          <a:lstStyle/>
          <a:p>
            <a:pPr algn="l">
              <a:spcBef>
                <a:spcPts val="150"/>
              </a:spcBef>
              <a:spcAft>
                <a:spcPts val="150"/>
              </a:spcAft>
              <a:buFont typeface="Arial" panose="020B0604020202020204" pitchFamily="34" charset="0"/>
              <a:buChar char="•"/>
            </a:pPr>
            <a:r>
              <a:rPr lang="en-GB" b="1" i="0" u="none" strike="noStrike" dirty="0">
                <a:solidFill>
                  <a:srgbClr val="232333"/>
                </a:solidFill>
                <a:effectLst/>
                <a:latin typeface="Almaden Sans"/>
              </a:rPr>
              <a:t>Now, there are advantages of performing this secure string matching inside SSD homomorphic addition can be parallelized, as we saw in our cipher match algorithm. And we can exploit the bit level and array level parallelism of Nand flash memory to perform the string matches.</a:t>
            </a:r>
          </a:p>
        </p:txBody>
      </p:sp>
      <p:sp>
        <p:nvSpPr>
          <p:cNvPr id="4" name="Slide Number Placeholder 3">
            <a:extLst>
              <a:ext uri="{FF2B5EF4-FFF2-40B4-BE49-F238E27FC236}">
                <a16:creationId xmlns:a16="http://schemas.microsoft.com/office/drawing/2014/main" id="{D8A78063-8ADA-45A6-7B26-3DDF163DCDD4}"/>
              </a:ext>
            </a:extLst>
          </p:cNvPr>
          <p:cNvSpPr>
            <a:spLocks noGrp="1"/>
          </p:cNvSpPr>
          <p:nvPr>
            <p:ph type="sldNum" sz="quarter" idx="5"/>
          </p:nvPr>
        </p:nvSpPr>
        <p:spPr/>
        <p:txBody>
          <a:bodyPr/>
          <a:lstStyle/>
          <a:p>
            <a:fld id="{6F2DA607-BBDF-DD4B-A0EC-33D707F4A8AC}" type="slidenum">
              <a:rPr lang="en-CH" smtClean="0"/>
              <a:t>58</a:t>
            </a:fld>
            <a:endParaRPr lang="en-CH"/>
          </a:p>
        </p:txBody>
      </p:sp>
    </p:spTree>
    <p:extLst>
      <p:ext uri="{BB962C8B-B14F-4D97-AF65-F5344CB8AC3E}">
        <p14:creationId xmlns:p14="http://schemas.microsoft.com/office/powerpoint/2010/main" val="13219323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F0D54-5296-684B-C648-D0B659A28E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4CD9AC-CDCA-639E-001B-B7A47FDB40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47DDC5-81FF-C98E-D393-00E42291795D}"/>
              </a:ext>
            </a:extLst>
          </p:cNvPr>
          <p:cNvSpPr>
            <a:spLocks noGrp="1"/>
          </p:cNvSpPr>
          <p:nvPr>
            <p:ph type="body" idx="1"/>
          </p:nvPr>
        </p:nvSpPr>
        <p:spPr/>
        <p:txBody>
          <a:bodyPr/>
          <a:lstStyle/>
          <a:p>
            <a:r>
              <a:rPr lang="en-GB" b="1" i="0" u="none" strike="noStrike" dirty="0">
                <a:solidFill>
                  <a:srgbClr val="232333"/>
                </a:solidFill>
                <a:effectLst/>
                <a:latin typeface="Almaden Sans"/>
              </a:rPr>
              <a:t>Now, essentially, let's look into more detail of how the how our hardware is designed. So we want to perform homomorphic addition inside the </a:t>
            </a:r>
            <a:r>
              <a:rPr lang="en-GB" b="1" i="0" u="none" strike="noStrike" dirty="0" err="1">
                <a:solidFill>
                  <a:srgbClr val="232333"/>
                </a:solidFill>
                <a:effectLst/>
                <a:latin typeface="Almaden Sans"/>
              </a:rPr>
              <a:t>nand</a:t>
            </a:r>
            <a:r>
              <a:rPr lang="en-GB" b="1" i="0" u="none" strike="noStrike" dirty="0">
                <a:solidFill>
                  <a:srgbClr val="232333"/>
                </a:solidFill>
                <a:effectLst/>
                <a:latin typeface="Almaden Sans"/>
              </a:rPr>
              <a:t> flash memory, and we want to generate the final index by comparing it with the match value.</a:t>
            </a:r>
            <a:endParaRPr lang="en-CH" dirty="0"/>
          </a:p>
        </p:txBody>
      </p:sp>
      <p:sp>
        <p:nvSpPr>
          <p:cNvPr id="4" name="Slide Number Placeholder 3">
            <a:extLst>
              <a:ext uri="{FF2B5EF4-FFF2-40B4-BE49-F238E27FC236}">
                <a16:creationId xmlns:a16="http://schemas.microsoft.com/office/drawing/2014/main" id="{B8E1B9F6-5C3A-70CE-0EE1-155C2EBB7F56}"/>
              </a:ext>
            </a:extLst>
          </p:cNvPr>
          <p:cNvSpPr>
            <a:spLocks noGrp="1"/>
          </p:cNvSpPr>
          <p:nvPr>
            <p:ph type="sldNum" sz="quarter" idx="5"/>
          </p:nvPr>
        </p:nvSpPr>
        <p:spPr/>
        <p:txBody>
          <a:bodyPr/>
          <a:lstStyle/>
          <a:p>
            <a:fld id="{6F2DA607-BBDF-DD4B-A0EC-33D707F4A8AC}" type="slidenum">
              <a:rPr lang="en-CH" smtClean="0"/>
              <a:t>59</a:t>
            </a:fld>
            <a:endParaRPr lang="en-CH"/>
          </a:p>
        </p:txBody>
      </p:sp>
    </p:spTree>
    <p:extLst>
      <p:ext uri="{BB962C8B-B14F-4D97-AF65-F5344CB8AC3E}">
        <p14:creationId xmlns:p14="http://schemas.microsoft.com/office/powerpoint/2010/main" val="655466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39B9A-4FB1-805A-E2E8-AAA1B2C400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89DABF-2489-3557-4598-CE280555D4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4E8E7-7A9C-FF27-60D8-AD2419EA32D4}"/>
              </a:ext>
            </a:extLst>
          </p:cNvPr>
          <p:cNvSpPr>
            <a:spLocks noGrp="1"/>
          </p:cNvSpPr>
          <p:nvPr>
            <p:ph type="body" idx="1"/>
          </p:nvPr>
        </p:nvSpPr>
        <p:spPr/>
        <p:txBody>
          <a:bodyPr/>
          <a:lstStyle/>
          <a:p>
            <a:r>
              <a:rPr lang="en-GB" b="1" i="0" u="none" strike="noStrike" dirty="0">
                <a:solidFill>
                  <a:srgbClr val="232333"/>
                </a:solidFill>
                <a:effectLst/>
                <a:latin typeface="Almaden Sans"/>
              </a:rPr>
              <a:t>Let’s take a look, an example, assume a user has a query, and in a server with the database is stored in SSD. </a:t>
            </a:r>
            <a:endParaRPr lang="en-CH" dirty="0"/>
          </a:p>
        </p:txBody>
      </p:sp>
      <p:sp>
        <p:nvSpPr>
          <p:cNvPr id="4" name="Slide Number Placeholder 3">
            <a:extLst>
              <a:ext uri="{FF2B5EF4-FFF2-40B4-BE49-F238E27FC236}">
                <a16:creationId xmlns:a16="http://schemas.microsoft.com/office/drawing/2014/main" id="{83D22B20-78B1-7ADA-9D61-F21B815099D9}"/>
              </a:ext>
            </a:extLst>
          </p:cNvPr>
          <p:cNvSpPr>
            <a:spLocks noGrp="1"/>
          </p:cNvSpPr>
          <p:nvPr>
            <p:ph type="sldNum" sz="quarter" idx="5"/>
          </p:nvPr>
        </p:nvSpPr>
        <p:spPr/>
        <p:txBody>
          <a:bodyPr/>
          <a:lstStyle/>
          <a:p>
            <a:fld id="{6F2DA607-BBDF-DD4B-A0EC-33D707F4A8AC}" type="slidenum">
              <a:rPr lang="en-CH" smtClean="0"/>
              <a:t>6</a:t>
            </a:fld>
            <a:endParaRPr lang="en-CH"/>
          </a:p>
        </p:txBody>
      </p:sp>
    </p:spTree>
    <p:extLst>
      <p:ext uri="{BB962C8B-B14F-4D97-AF65-F5344CB8AC3E}">
        <p14:creationId xmlns:p14="http://schemas.microsoft.com/office/powerpoint/2010/main" val="40370775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33DC0-771D-71B2-19CF-D66067F01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E3DA4D-03E6-B994-C7FF-9090730FE5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1AC873-4922-6572-6757-679D5A006F43}"/>
              </a:ext>
            </a:extLst>
          </p:cNvPr>
          <p:cNvSpPr>
            <a:spLocks noGrp="1"/>
          </p:cNvSpPr>
          <p:nvPr>
            <p:ph type="body" idx="1"/>
          </p:nvPr>
        </p:nvSpPr>
        <p:spPr/>
        <p:txBody>
          <a:bodyPr/>
          <a:lstStyle/>
          <a:p>
            <a:r>
              <a:rPr lang="en-GB" b="1" i="0" u="none" strike="noStrike" dirty="0">
                <a:solidFill>
                  <a:srgbClr val="232333"/>
                </a:solidFill>
                <a:effectLst/>
                <a:latin typeface="Almaden Sans"/>
              </a:rPr>
              <a:t>Now let's look at how can we perform homomorphic addition for this, we want to perform element wise addition inside the </a:t>
            </a:r>
            <a:r>
              <a:rPr lang="en-GB" b="1" i="0" u="none" strike="noStrike" dirty="0" err="1">
                <a:solidFill>
                  <a:srgbClr val="232333"/>
                </a:solidFill>
                <a:effectLst/>
                <a:latin typeface="Almaden Sans"/>
              </a:rPr>
              <a:t>nand</a:t>
            </a:r>
            <a:r>
              <a:rPr lang="en-GB" b="1" i="0" u="none" strike="noStrike" dirty="0">
                <a:solidFill>
                  <a:srgbClr val="232333"/>
                </a:solidFill>
                <a:effectLst/>
                <a:latin typeface="Almaden Sans"/>
              </a:rPr>
              <a:t> flash memory, </a:t>
            </a:r>
            <a:endParaRPr lang="en-CH" dirty="0"/>
          </a:p>
        </p:txBody>
      </p:sp>
      <p:sp>
        <p:nvSpPr>
          <p:cNvPr id="4" name="Slide Number Placeholder 3">
            <a:extLst>
              <a:ext uri="{FF2B5EF4-FFF2-40B4-BE49-F238E27FC236}">
                <a16:creationId xmlns:a16="http://schemas.microsoft.com/office/drawing/2014/main" id="{2C4CEC4F-1AF4-1EC2-E983-46D4A3A0872E}"/>
              </a:ext>
            </a:extLst>
          </p:cNvPr>
          <p:cNvSpPr>
            <a:spLocks noGrp="1"/>
          </p:cNvSpPr>
          <p:nvPr>
            <p:ph type="sldNum" sz="quarter" idx="5"/>
          </p:nvPr>
        </p:nvSpPr>
        <p:spPr/>
        <p:txBody>
          <a:bodyPr/>
          <a:lstStyle/>
          <a:p>
            <a:fld id="{6F2DA607-BBDF-DD4B-A0EC-33D707F4A8AC}" type="slidenum">
              <a:rPr lang="en-CH" smtClean="0"/>
              <a:t>60</a:t>
            </a:fld>
            <a:endParaRPr lang="en-CH"/>
          </a:p>
        </p:txBody>
      </p:sp>
    </p:spTree>
    <p:extLst>
      <p:ext uri="{BB962C8B-B14F-4D97-AF65-F5344CB8AC3E}">
        <p14:creationId xmlns:p14="http://schemas.microsoft.com/office/powerpoint/2010/main" val="7483615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5797D-BFC9-FA2B-6E12-1AEBA4F2A1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E24D7-7AF7-0381-AAC9-FA9358A592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99EA9C-1147-5C78-0374-933E98ECE5C6}"/>
              </a:ext>
            </a:extLst>
          </p:cNvPr>
          <p:cNvSpPr>
            <a:spLocks noGrp="1"/>
          </p:cNvSpPr>
          <p:nvPr>
            <p:ph type="body" idx="1"/>
          </p:nvPr>
        </p:nvSpPr>
        <p:spPr/>
        <p:txBody>
          <a:bodyPr/>
          <a:lstStyle/>
          <a:p>
            <a:r>
              <a:rPr lang="en-CH" dirty="0"/>
              <a:t>CIPHERMATCH algorithm consist of first two key steps and lets discuss them one by one. </a:t>
            </a:r>
          </a:p>
        </p:txBody>
      </p:sp>
      <p:sp>
        <p:nvSpPr>
          <p:cNvPr id="4" name="Slide Number Placeholder 3">
            <a:extLst>
              <a:ext uri="{FF2B5EF4-FFF2-40B4-BE49-F238E27FC236}">
                <a16:creationId xmlns:a16="http://schemas.microsoft.com/office/drawing/2014/main" id="{C95714FA-9B99-D187-6FA0-BFA9FBF7F3FA}"/>
              </a:ext>
            </a:extLst>
          </p:cNvPr>
          <p:cNvSpPr>
            <a:spLocks noGrp="1"/>
          </p:cNvSpPr>
          <p:nvPr>
            <p:ph type="sldNum" sz="quarter" idx="5"/>
          </p:nvPr>
        </p:nvSpPr>
        <p:spPr/>
        <p:txBody>
          <a:bodyPr/>
          <a:lstStyle/>
          <a:p>
            <a:fld id="{6F2DA607-BBDF-DD4B-A0EC-33D707F4A8AC}" type="slidenum">
              <a:rPr lang="en-CH" smtClean="0"/>
              <a:t>61</a:t>
            </a:fld>
            <a:endParaRPr lang="en-CH"/>
          </a:p>
        </p:txBody>
      </p:sp>
    </p:spTree>
    <p:extLst>
      <p:ext uri="{BB962C8B-B14F-4D97-AF65-F5344CB8AC3E}">
        <p14:creationId xmlns:p14="http://schemas.microsoft.com/office/powerpoint/2010/main" val="4762807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6F697-1BCA-B705-877C-EDADEAA109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43281C-6862-2816-9D20-E88048EE8D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38A40A-2EB7-998E-0379-BAB9A8596F7A}"/>
              </a:ext>
            </a:extLst>
          </p:cNvPr>
          <p:cNvSpPr>
            <a:spLocks noGrp="1"/>
          </p:cNvSpPr>
          <p:nvPr>
            <p:ph type="body" idx="1"/>
          </p:nvPr>
        </p:nvSpPr>
        <p:spPr/>
        <p:txBody>
          <a:bodyPr/>
          <a:lstStyle/>
          <a:p>
            <a:r>
              <a:rPr lang="en-GB" b="1" i="0" u="none" strike="noStrike" dirty="0">
                <a:solidFill>
                  <a:srgbClr val="232333"/>
                </a:solidFill>
                <a:effectLst/>
                <a:latin typeface="Almaden Sans"/>
              </a:rPr>
              <a:t>Now, with this, we want to, we use bit serial addition. So to avoid carry propagation across different bit lines. </a:t>
            </a:r>
            <a:endParaRPr lang="en-CH" dirty="0"/>
          </a:p>
        </p:txBody>
      </p:sp>
      <p:sp>
        <p:nvSpPr>
          <p:cNvPr id="4" name="Slide Number Placeholder 3">
            <a:extLst>
              <a:ext uri="{FF2B5EF4-FFF2-40B4-BE49-F238E27FC236}">
                <a16:creationId xmlns:a16="http://schemas.microsoft.com/office/drawing/2014/main" id="{095DD9BF-F8F2-5F51-3973-DA72090A9A6A}"/>
              </a:ext>
            </a:extLst>
          </p:cNvPr>
          <p:cNvSpPr>
            <a:spLocks noGrp="1"/>
          </p:cNvSpPr>
          <p:nvPr>
            <p:ph type="sldNum" sz="quarter" idx="5"/>
          </p:nvPr>
        </p:nvSpPr>
        <p:spPr/>
        <p:txBody>
          <a:bodyPr/>
          <a:lstStyle/>
          <a:p>
            <a:fld id="{6F2DA607-BBDF-DD4B-A0EC-33D707F4A8AC}" type="slidenum">
              <a:rPr lang="en-CH" smtClean="0"/>
              <a:t>62</a:t>
            </a:fld>
            <a:endParaRPr lang="en-CH"/>
          </a:p>
        </p:txBody>
      </p:sp>
    </p:spTree>
    <p:extLst>
      <p:ext uri="{BB962C8B-B14F-4D97-AF65-F5344CB8AC3E}">
        <p14:creationId xmlns:p14="http://schemas.microsoft.com/office/powerpoint/2010/main" val="36335714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5FE8B-4200-21CD-2766-3FC4186D1C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0B5F7A-2A97-3618-D35F-B18CF368B7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BA8F96-5727-AFEB-22A8-C7B436EE6EED}"/>
              </a:ext>
            </a:extLst>
          </p:cNvPr>
          <p:cNvSpPr>
            <a:spLocks noGrp="1"/>
          </p:cNvSpPr>
          <p:nvPr>
            <p:ph type="body" idx="1"/>
          </p:nvPr>
        </p:nvSpPr>
        <p:spPr/>
        <p:txBody>
          <a:bodyPr/>
          <a:lstStyle/>
          <a:p>
            <a:r>
              <a:rPr lang="en-GB" b="1" i="0" u="none" strike="noStrike" dirty="0">
                <a:solidFill>
                  <a:srgbClr val="232333"/>
                </a:solidFill>
                <a:effectLst/>
                <a:latin typeface="Almaden Sans"/>
              </a:rPr>
              <a:t>Now let's look at in more details. How this how the bit serial addition is looks like assume as we have an encrypted database, and each element we have different bits of the data. we take these bits and we vertically lay out the data in the Nand flash memory, and in each bit line we perform a sequence of steps to perform bit serial addition.</a:t>
            </a:r>
            <a:endParaRPr lang="en-CH" dirty="0"/>
          </a:p>
        </p:txBody>
      </p:sp>
      <p:sp>
        <p:nvSpPr>
          <p:cNvPr id="4" name="Slide Number Placeholder 3">
            <a:extLst>
              <a:ext uri="{FF2B5EF4-FFF2-40B4-BE49-F238E27FC236}">
                <a16:creationId xmlns:a16="http://schemas.microsoft.com/office/drawing/2014/main" id="{A344DA3F-DD79-FE50-B590-94A0ECF94643}"/>
              </a:ext>
            </a:extLst>
          </p:cNvPr>
          <p:cNvSpPr>
            <a:spLocks noGrp="1"/>
          </p:cNvSpPr>
          <p:nvPr>
            <p:ph type="sldNum" sz="quarter" idx="5"/>
          </p:nvPr>
        </p:nvSpPr>
        <p:spPr/>
        <p:txBody>
          <a:bodyPr/>
          <a:lstStyle/>
          <a:p>
            <a:fld id="{6F2DA607-BBDF-DD4B-A0EC-33D707F4A8AC}" type="slidenum">
              <a:rPr lang="en-CH" smtClean="0"/>
              <a:t>63</a:t>
            </a:fld>
            <a:endParaRPr lang="en-CH"/>
          </a:p>
        </p:txBody>
      </p:sp>
    </p:spTree>
    <p:extLst>
      <p:ext uri="{BB962C8B-B14F-4D97-AF65-F5344CB8AC3E}">
        <p14:creationId xmlns:p14="http://schemas.microsoft.com/office/powerpoint/2010/main" val="24605504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C30E0-7723-7F30-3013-7F69B83A8D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B0DB9-EB04-7443-8390-04988A57C1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058F5D-4494-B170-C51F-20BF2CE417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none" strike="noStrike" dirty="0">
                <a:solidFill>
                  <a:srgbClr val="232333"/>
                </a:solidFill>
                <a:effectLst/>
                <a:latin typeface="Almaden Sans"/>
              </a:rPr>
              <a:t>Now, just to remind back in each latching circuit, we have multiple data latches and sensing latch so that we can store the intermediary data</a:t>
            </a:r>
            <a:endParaRPr lang="en-CH" dirty="0"/>
          </a:p>
        </p:txBody>
      </p:sp>
      <p:sp>
        <p:nvSpPr>
          <p:cNvPr id="4" name="Slide Number Placeholder 3">
            <a:extLst>
              <a:ext uri="{FF2B5EF4-FFF2-40B4-BE49-F238E27FC236}">
                <a16:creationId xmlns:a16="http://schemas.microsoft.com/office/drawing/2014/main" id="{A5D8D0C7-1103-4B46-FB44-7C3DA145F67E}"/>
              </a:ext>
            </a:extLst>
          </p:cNvPr>
          <p:cNvSpPr>
            <a:spLocks noGrp="1"/>
          </p:cNvSpPr>
          <p:nvPr>
            <p:ph type="sldNum" sz="quarter" idx="5"/>
          </p:nvPr>
        </p:nvSpPr>
        <p:spPr/>
        <p:txBody>
          <a:bodyPr/>
          <a:lstStyle/>
          <a:p>
            <a:fld id="{6F2DA607-BBDF-DD4B-A0EC-33D707F4A8AC}" type="slidenum">
              <a:rPr lang="en-CH" smtClean="0"/>
              <a:t>64</a:t>
            </a:fld>
            <a:endParaRPr lang="en-CH"/>
          </a:p>
        </p:txBody>
      </p:sp>
    </p:spTree>
    <p:extLst>
      <p:ext uri="{BB962C8B-B14F-4D97-AF65-F5344CB8AC3E}">
        <p14:creationId xmlns:p14="http://schemas.microsoft.com/office/powerpoint/2010/main" val="18993496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C4865-2E67-5D9C-1250-B1B46E01F2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3ADCD-371E-6151-418D-12459DC34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BC7BF7-682F-940D-F5D0-62CA020461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none" strike="noStrike" dirty="0">
                <a:solidFill>
                  <a:srgbClr val="232333"/>
                </a:solidFill>
                <a:effectLst/>
                <a:latin typeface="Almaden Sans"/>
              </a:rPr>
              <a:t>. First, we send the query which is from the SSD Controller to these latches we perform a sequence of steps from step one to 6, which constitute of bitwise </a:t>
            </a:r>
            <a:r>
              <a:rPr lang="en-GB" b="1" i="0" u="none" strike="noStrike" dirty="0" err="1">
                <a:solidFill>
                  <a:srgbClr val="232333"/>
                </a:solidFill>
                <a:effectLst/>
                <a:latin typeface="Almaden Sans"/>
              </a:rPr>
              <a:t>Xor</a:t>
            </a:r>
            <a:r>
              <a:rPr lang="en-GB" b="1" i="0" u="none" strike="noStrike" dirty="0">
                <a:solidFill>
                  <a:srgbClr val="232333"/>
                </a:solidFill>
                <a:effectLst/>
                <a:latin typeface="Almaden Sans"/>
              </a:rPr>
              <a:t> and An, or operation, and the data transfer between these latches to generate the final sum and carry bit.</a:t>
            </a:r>
          </a:p>
          <a:p>
            <a:endParaRPr lang="en-CH"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u="none" strike="noStrike" dirty="0">
                <a:solidFill>
                  <a:srgbClr val="232333"/>
                </a:solidFill>
                <a:effectLst/>
                <a:latin typeface="Almaden Sans"/>
              </a:rPr>
              <a:t>Now we accumulate this sum bit and send the final accumulated bit back to the SSD controller.</a:t>
            </a:r>
          </a:p>
        </p:txBody>
      </p:sp>
      <p:sp>
        <p:nvSpPr>
          <p:cNvPr id="4" name="Slide Number Placeholder 3">
            <a:extLst>
              <a:ext uri="{FF2B5EF4-FFF2-40B4-BE49-F238E27FC236}">
                <a16:creationId xmlns:a16="http://schemas.microsoft.com/office/drawing/2014/main" id="{61441813-4487-BBFD-1863-48103662911E}"/>
              </a:ext>
            </a:extLst>
          </p:cNvPr>
          <p:cNvSpPr>
            <a:spLocks noGrp="1"/>
          </p:cNvSpPr>
          <p:nvPr>
            <p:ph type="sldNum" sz="quarter" idx="5"/>
          </p:nvPr>
        </p:nvSpPr>
        <p:spPr/>
        <p:txBody>
          <a:bodyPr/>
          <a:lstStyle/>
          <a:p>
            <a:fld id="{6F2DA607-BBDF-DD4B-A0EC-33D707F4A8AC}" type="slidenum">
              <a:rPr lang="en-CH" smtClean="0"/>
              <a:t>65</a:t>
            </a:fld>
            <a:endParaRPr lang="en-CH"/>
          </a:p>
        </p:txBody>
      </p:sp>
    </p:spTree>
    <p:extLst>
      <p:ext uri="{BB962C8B-B14F-4D97-AF65-F5344CB8AC3E}">
        <p14:creationId xmlns:p14="http://schemas.microsoft.com/office/powerpoint/2010/main" val="1140444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C52D0-6148-734B-CC8B-E1EF6A922A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65BF6C-95B4-6F68-29A8-4CD5A325B6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D16E29-0328-1C02-75C0-82A031727A94}"/>
              </a:ext>
            </a:extLst>
          </p:cNvPr>
          <p:cNvSpPr>
            <a:spLocks noGrp="1"/>
          </p:cNvSpPr>
          <p:nvPr>
            <p:ph type="body" idx="1"/>
          </p:nvPr>
        </p:nvSpPr>
        <p:spPr/>
        <p:txBody>
          <a:bodyPr/>
          <a:lstStyle/>
          <a:p>
            <a:pPr algn="l">
              <a:spcBef>
                <a:spcPts val="150"/>
              </a:spcBef>
              <a:spcAft>
                <a:spcPts val="150"/>
              </a:spcAft>
              <a:buFont typeface="Arial" panose="020B0604020202020204" pitchFamily="34" charset="0"/>
              <a:buChar char="•"/>
            </a:pPr>
            <a:r>
              <a:rPr lang="en-GB" b="1" i="0" u="none" strike="noStrike" dirty="0">
                <a:solidFill>
                  <a:srgbClr val="232333"/>
                </a:solidFill>
                <a:effectLst/>
                <a:latin typeface="Almaden Sans"/>
              </a:rPr>
              <a:t>Now, with this we have performed homomorphic addition inside the land, flash memory. Finally, once the result is sent out, we want to generate the final index by comparing it with the match value, and with for this we use the general purpose course in a pipeline fashion to identify the final match.</a:t>
            </a:r>
          </a:p>
        </p:txBody>
      </p:sp>
      <p:sp>
        <p:nvSpPr>
          <p:cNvPr id="4" name="Slide Number Placeholder 3">
            <a:extLst>
              <a:ext uri="{FF2B5EF4-FFF2-40B4-BE49-F238E27FC236}">
                <a16:creationId xmlns:a16="http://schemas.microsoft.com/office/drawing/2014/main" id="{7FA9AB99-30CB-E1B1-6422-E40A5B0128BA}"/>
              </a:ext>
            </a:extLst>
          </p:cNvPr>
          <p:cNvSpPr>
            <a:spLocks noGrp="1"/>
          </p:cNvSpPr>
          <p:nvPr>
            <p:ph type="sldNum" sz="quarter" idx="5"/>
          </p:nvPr>
        </p:nvSpPr>
        <p:spPr/>
        <p:txBody>
          <a:bodyPr/>
          <a:lstStyle/>
          <a:p>
            <a:fld id="{6F2DA607-BBDF-DD4B-A0EC-33D707F4A8AC}" type="slidenum">
              <a:rPr lang="en-CH" smtClean="0"/>
              <a:t>66</a:t>
            </a:fld>
            <a:endParaRPr lang="en-CH"/>
          </a:p>
        </p:txBody>
      </p:sp>
    </p:spTree>
    <p:extLst>
      <p:ext uri="{BB962C8B-B14F-4D97-AF65-F5344CB8AC3E}">
        <p14:creationId xmlns:p14="http://schemas.microsoft.com/office/powerpoint/2010/main" val="15649336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06818-B0CC-3266-1A6D-3BCDAA30C1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DF72B3-0CAE-5242-7D4F-DB3853ECEE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FD2FB3-EE32-2B89-6CB5-926A305E3DAB}"/>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02C2E60D-7398-669E-8DBD-7808F5271BC4}"/>
              </a:ext>
            </a:extLst>
          </p:cNvPr>
          <p:cNvSpPr>
            <a:spLocks noGrp="1"/>
          </p:cNvSpPr>
          <p:nvPr>
            <p:ph type="sldNum" sz="quarter" idx="5"/>
          </p:nvPr>
        </p:nvSpPr>
        <p:spPr/>
        <p:txBody>
          <a:bodyPr/>
          <a:lstStyle/>
          <a:p>
            <a:fld id="{6F2DA607-BBDF-DD4B-A0EC-33D707F4A8AC}" type="slidenum">
              <a:rPr lang="en-CH" smtClean="0"/>
              <a:t>67</a:t>
            </a:fld>
            <a:endParaRPr lang="en-CH"/>
          </a:p>
        </p:txBody>
      </p:sp>
    </p:spTree>
    <p:extLst>
      <p:ext uri="{BB962C8B-B14F-4D97-AF65-F5344CB8AC3E}">
        <p14:creationId xmlns:p14="http://schemas.microsoft.com/office/powerpoint/2010/main" val="18072569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5824D-CBA4-A0E6-4B58-2B13AA531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45A58-DDB2-610D-DCB8-1C5326545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D2704C-5139-E0FC-B338-EBBC78C77159}"/>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20ADC27D-0F4B-8772-6F59-251F87A418D8}"/>
              </a:ext>
            </a:extLst>
          </p:cNvPr>
          <p:cNvSpPr>
            <a:spLocks noGrp="1"/>
          </p:cNvSpPr>
          <p:nvPr>
            <p:ph type="sldNum" sz="quarter" idx="5"/>
          </p:nvPr>
        </p:nvSpPr>
        <p:spPr/>
        <p:txBody>
          <a:bodyPr/>
          <a:lstStyle/>
          <a:p>
            <a:fld id="{6F2DA607-BBDF-DD4B-A0EC-33D707F4A8AC}" type="slidenum">
              <a:rPr lang="en-CH" smtClean="0"/>
              <a:t>68</a:t>
            </a:fld>
            <a:endParaRPr lang="en-CH"/>
          </a:p>
        </p:txBody>
      </p:sp>
    </p:spTree>
    <p:extLst>
      <p:ext uri="{BB962C8B-B14F-4D97-AF65-F5344CB8AC3E}">
        <p14:creationId xmlns:p14="http://schemas.microsoft.com/office/powerpoint/2010/main" val="3971015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none" strike="noStrike" dirty="0">
                <a:solidFill>
                  <a:srgbClr val="232333"/>
                </a:solidFill>
                <a:effectLst/>
                <a:latin typeface="Almaden Sans"/>
              </a:rPr>
              <a:t>Now let's move on into our evaluation result. We evaluate our software based cipher match implementation by modifying the Microsoft C library, and we evaluate against 2 baseline. 1st is the arithmetic approach, and second is the Boolean approach, and we evaluate for varying query, sizes for a fixed database size, and varying encrypted sizes, and we include all the circular shifted queries to find different variants of the queries.</a:t>
            </a:r>
          </a:p>
          <a:p>
            <a:endParaRPr lang="en-CH" dirty="0"/>
          </a:p>
        </p:txBody>
      </p:sp>
      <p:sp>
        <p:nvSpPr>
          <p:cNvPr id="4" name="Slide Number Placeholder 3"/>
          <p:cNvSpPr>
            <a:spLocks noGrp="1"/>
          </p:cNvSpPr>
          <p:nvPr>
            <p:ph type="sldNum" sz="quarter" idx="5"/>
          </p:nvPr>
        </p:nvSpPr>
        <p:spPr/>
        <p:txBody>
          <a:bodyPr/>
          <a:lstStyle/>
          <a:p>
            <a:fld id="{6F2DA607-BBDF-DD4B-A0EC-33D707F4A8AC}" type="slidenum">
              <a:rPr lang="en-CH" smtClean="0"/>
              <a:t>69</a:t>
            </a:fld>
            <a:endParaRPr lang="en-CH"/>
          </a:p>
        </p:txBody>
      </p:sp>
    </p:spTree>
    <p:extLst>
      <p:ext uri="{BB962C8B-B14F-4D97-AF65-F5344CB8AC3E}">
        <p14:creationId xmlns:p14="http://schemas.microsoft.com/office/powerpoint/2010/main" val="227343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61FAC-4E91-9506-650D-D64AB47B9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207A7-25C4-7C8A-6E76-E865D9B18C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30D34E-44A3-0AE8-95D9-22BD0E6B92D1}"/>
              </a:ext>
            </a:extLst>
          </p:cNvPr>
          <p:cNvSpPr>
            <a:spLocks noGrp="1"/>
          </p:cNvSpPr>
          <p:nvPr>
            <p:ph type="body" idx="1"/>
          </p:nvPr>
        </p:nvSpPr>
        <p:spPr/>
        <p:txBody>
          <a:bodyPr/>
          <a:lstStyle/>
          <a:p>
            <a:r>
              <a:rPr lang="en-GB" b="1" i="0" u="none" strike="noStrike" dirty="0">
                <a:solidFill>
                  <a:srgbClr val="232333"/>
                </a:solidFill>
                <a:effectLst/>
                <a:latin typeface="Almaden Sans"/>
              </a:rPr>
              <a:t>The user will send the query to the server and server will perform the string matches, and when the final match has happened the server will send the result back to user.</a:t>
            </a:r>
            <a:endParaRPr lang="en-CH" dirty="0"/>
          </a:p>
        </p:txBody>
      </p:sp>
      <p:sp>
        <p:nvSpPr>
          <p:cNvPr id="4" name="Slide Number Placeholder 3">
            <a:extLst>
              <a:ext uri="{FF2B5EF4-FFF2-40B4-BE49-F238E27FC236}">
                <a16:creationId xmlns:a16="http://schemas.microsoft.com/office/drawing/2014/main" id="{4A1DF530-5C13-923A-9CD9-51E724BE4DA3}"/>
              </a:ext>
            </a:extLst>
          </p:cNvPr>
          <p:cNvSpPr>
            <a:spLocks noGrp="1"/>
          </p:cNvSpPr>
          <p:nvPr>
            <p:ph type="sldNum" sz="quarter" idx="5"/>
          </p:nvPr>
        </p:nvSpPr>
        <p:spPr/>
        <p:txBody>
          <a:bodyPr/>
          <a:lstStyle/>
          <a:p>
            <a:fld id="{6F2DA607-BBDF-DD4B-A0EC-33D707F4A8AC}" type="slidenum">
              <a:rPr lang="en-CH" smtClean="0"/>
              <a:t>7</a:t>
            </a:fld>
            <a:endParaRPr lang="en-CH"/>
          </a:p>
        </p:txBody>
      </p:sp>
    </p:spTree>
    <p:extLst>
      <p:ext uri="{BB962C8B-B14F-4D97-AF65-F5344CB8AC3E}">
        <p14:creationId xmlns:p14="http://schemas.microsoft.com/office/powerpoint/2010/main" val="37302509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150"/>
              </a:spcBef>
              <a:spcAft>
                <a:spcPts val="150"/>
              </a:spcAft>
              <a:buFont typeface="Arial" panose="020B0604020202020204" pitchFamily="34" charset="0"/>
              <a:buChar char="•"/>
            </a:pPr>
            <a:r>
              <a:rPr lang="en-GB" b="1" i="0" u="none" strike="noStrike" dirty="0">
                <a:solidFill>
                  <a:srgbClr val="232333"/>
                </a:solidFill>
                <a:effectLst/>
                <a:latin typeface="Almaden Sans"/>
              </a:rPr>
              <a:t>Let's look at the speed up for different query sizes where X-axis is the query size and Boolean approach is set at y equal to </a:t>
            </a:r>
            <a:r>
              <a:rPr lang="en-GB" b="0" i="0" u="none" strike="noStrike" dirty="0">
                <a:solidFill>
                  <a:srgbClr val="232333"/>
                </a:solidFill>
                <a:effectLst/>
                <a:latin typeface="Almaden Sans"/>
              </a:rPr>
              <a:t>one.</a:t>
            </a:r>
          </a:p>
          <a:p>
            <a:endParaRPr lang="en-CH" dirty="0"/>
          </a:p>
        </p:txBody>
      </p:sp>
      <p:sp>
        <p:nvSpPr>
          <p:cNvPr id="4" name="Slide Number Placeholder 3"/>
          <p:cNvSpPr>
            <a:spLocks noGrp="1"/>
          </p:cNvSpPr>
          <p:nvPr>
            <p:ph type="sldNum" sz="quarter" idx="5"/>
          </p:nvPr>
        </p:nvSpPr>
        <p:spPr/>
        <p:txBody>
          <a:bodyPr/>
          <a:lstStyle/>
          <a:p>
            <a:fld id="{6F2DA607-BBDF-DD4B-A0EC-33D707F4A8AC}" type="slidenum">
              <a:rPr lang="en-CH" smtClean="0"/>
              <a:t>70</a:t>
            </a:fld>
            <a:endParaRPr lang="en-CH"/>
          </a:p>
        </p:txBody>
      </p:sp>
    </p:spTree>
    <p:extLst>
      <p:ext uri="{BB962C8B-B14F-4D97-AF65-F5344CB8AC3E}">
        <p14:creationId xmlns:p14="http://schemas.microsoft.com/office/powerpoint/2010/main" val="5725963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B1671-A4DB-6F70-8A34-26FEE8D3C1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EEE23B-069F-C876-BC84-2AC151D2D4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6EE4E-2FE7-A8E8-D351-71A1D80EAC21}"/>
              </a:ext>
            </a:extLst>
          </p:cNvPr>
          <p:cNvSpPr>
            <a:spLocks noGrp="1"/>
          </p:cNvSpPr>
          <p:nvPr>
            <p:ph type="body" idx="1"/>
          </p:nvPr>
        </p:nvSpPr>
        <p:spPr/>
        <p:txBody>
          <a:bodyPr/>
          <a:lstStyle/>
          <a:p>
            <a:pPr algn="l">
              <a:spcBef>
                <a:spcPts val="150"/>
              </a:spcBef>
              <a:spcAft>
                <a:spcPts val="150"/>
              </a:spcAft>
              <a:buFont typeface="Arial" panose="020B0604020202020204" pitchFamily="34" charset="0"/>
              <a:buChar char="•"/>
            </a:pPr>
            <a:r>
              <a:rPr lang="en-GB" b="0" i="0" u="none" strike="noStrike" dirty="0">
                <a:solidFill>
                  <a:srgbClr val="232333"/>
                </a:solidFill>
                <a:effectLst/>
                <a:latin typeface="Almaden Sans"/>
              </a:rPr>
              <a:t>We make 3 key observation. First, Arithmetic approaches outperform Boolean approaches by significant margins because they pack multiple bits and reduce the memory footprint and perform the faster operations.</a:t>
            </a:r>
          </a:p>
        </p:txBody>
      </p:sp>
      <p:sp>
        <p:nvSpPr>
          <p:cNvPr id="4" name="Slide Number Placeholder 3">
            <a:extLst>
              <a:ext uri="{FF2B5EF4-FFF2-40B4-BE49-F238E27FC236}">
                <a16:creationId xmlns:a16="http://schemas.microsoft.com/office/drawing/2014/main" id="{0214815F-6EEE-2ED3-4B1C-1ABB50CAA711}"/>
              </a:ext>
            </a:extLst>
          </p:cNvPr>
          <p:cNvSpPr>
            <a:spLocks noGrp="1"/>
          </p:cNvSpPr>
          <p:nvPr>
            <p:ph type="sldNum" sz="quarter" idx="5"/>
          </p:nvPr>
        </p:nvSpPr>
        <p:spPr/>
        <p:txBody>
          <a:bodyPr/>
          <a:lstStyle/>
          <a:p>
            <a:fld id="{6F2DA607-BBDF-DD4B-A0EC-33D707F4A8AC}" type="slidenum">
              <a:rPr lang="en-CH" smtClean="0"/>
              <a:t>71</a:t>
            </a:fld>
            <a:endParaRPr lang="en-CH"/>
          </a:p>
        </p:txBody>
      </p:sp>
    </p:spTree>
    <p:extLst>
      <p:ext uri="{BB962C8B-B14F-4D97-AF65-F5344CB8AC3E}">
        <p14:creationId xmlns:p14="http://schemas.microsoft.com/office/powerpoint/2010/main" val="29716931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8FE44-6138-A5E6-EE22-CE6EA757FC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1B4B3-E5F5-C842-8213-CDCBA1368C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14EE61-5910-9FC0-6420-25F9CE82DD76}"/>
              </a:ext>
            </a:extLst>
          </p:cNvPr>
          <p:cNvSpPr>
            <a:spLocks noGrp="1"/>
          </p:cNvSpPr>
          <p:nvPr>
            <p:ph type="body" idx="1"/>
          </p:nvPr>
        </p:nvSpPr>
        <p:spPr/>
        <p:txBody>
          <a:bodyPr/>
          <a:lstStyle/>
          <a:p>
            <a:r>
              <a:rPr lang="en-CH" dirty="0"/>
              <a:t>Second, </a:t>
            </a:r>
            <a:r>
              <a:rPr lang="en-GB" b="0" i="0" u="none" strike="noStrike" dirty="0" err="1">
                <a:solidFill>
                  <a:srgbClr val="232333"/>
                </a:solidFill>
                <a:effectLst/>
                <a:latin typeface="Almaden Sans"/>
              </a:rPr>
              <a:t>ciphermatch</a:t>
            </a:r>
            <a:r>
              <a:rPr lang="en-GB" b="0" i="0" u="none" strike="noStrike" dirty="0">
                <a:solidFill>
                  <a:srgbClr val="232333"/>
                </a:solidFill>
                <a:effectLst/>
                <a:latin typeface="Almaden Sans"/>
              </a:rPr>
              <a:t> software approach is further reduces outperforms. Arithmetic approaches by 42.9 times. </a:t>
            </a:r>
            <a:endParaRPr lang="en-CH" dirty="0"/>
          </a:p>
        </p:txBody>
      </p:sp>
      <p:sp>
        <p:nvSpPr>
          <p:cNvPr id="4" name="Slide Number Placeholder 3">
            <a:extLst>
              <a:ext uri="{FF2B5EF4-FFF2-40B4-BE49-F238E27FC236}">
                <a16:creationId xmlns:a16="http://schemas.microsoft.com/office/drawing/2014/main" id="{4DBA4AE6-C01B-8EC1-B599-9FC0A3453BE4}"/>
              </a:ext>
            </a:extLst>
          </p:cNvPr>
          <p:cNvSpPr>
            <a:spLocks noGrp="1"/>
          </p:cNvSpPr>
          <p:nvPr>
            <p:ph type="sldNum" sz="quarter" idx="5"/>
          </p:nvPr>
        </p:nvSpPr>
        <p:spPr/>
        <p:txBody>
          <a:bodyPr/>
          <a:lstStyle/>
          <a:p>
            <a:fld id="{6F2DA607-BBDF-DD4B-A0EC-33D707F4A8AC}" type="slidenum">
              <a:rPr lang="en-CH" smtClean="0"/>
              <a:t>72</a:t>
            </a:fld>
            <a:endParaRPr lang="en-CH"/>
          </a:p>
        </p:txBody>
      </p:sp>
    </p:spTree>
    <p:extLst>
      <p:ext uri="{BB962C8B-B14F-4D97-AF65-F5344CB8AC3E}">
        <p14:creationId xmlns:p14="http://schemas.microsoft.com/office/powerpoint/2010/main" val="34624031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88F30-ADB6-1A72-C7C7-2EEFA93FBC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D02FF6-2186-446F-3B88-EB8241BAE2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962D30-E326-5602-4210-4236ED1357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dirty="0"/>
              <a:t>T</a:t>
            </a:r>
            <a:r>
              <a:rPr lang="en-GB" dirty="0"/>
              <a:t>h</a:t>
            </a:r>
            <a:r>
              <a:rPr lang="en-CH" dirty="0"/>
              <a:t>ird, </a:t>
            </a:r>
            <a:r>
              <a:rPr lang="en-GB" b="0" i="0" u="none" strike="noStrike" dirty="0">
                <a:solidFill>
                  <a:srgbClr val="232333"/>
                </a:solidFill>
                <a:effectLst/>
                <a:latin typeface="Almaden Sans"/>
              </a:rPr>
              <a:t>cipher match software speed up increases with the increasing query sizes. This is because we have eliminated the use of homomorphic multiplication, and with this increasing query, sizes, homomorphic additions are much more scalable.</a:t>
            </a:r>
          </a:p>
          <a:p>
            <a:endParaRPr lang="en-CH" dirty="0"/>
          </a:p>
        </p:txBody>
      </p:sp>
      <p:sp>
        <p:nvSpPr>
          <p:cNvPr id="4" name="Slide Number Placeholder 3">
            <a:extLst>
              <a:ext uri="{FF2B5EF4-FFF2-40B4-BE49-F238E27FC236}">
                <a16:creationId xmlns:a16="http://schemas.microsoft.com/office/drawing/2014/main" id="{67AD90C4-7CAA-D18B-D735-AA0F4D5D543A}"/>
              </a:ext>
            </a:extLst>
          </p:cNvPr>
          <p:cNvSpPr>
            <a:spLocks noGrp="1"/>
          </p:cNvSpPr>
          <p:nvPr>
            <p:ph type="sldNum" sz="quarter" idx="5"/>
          </p:nvPr>
        </p:nvSpPr>
        <p:spPr/>
        <p:txBody>
          <a:bodyPr/>
          <a:lstStyle/>
          <a:p>
            <a:fld id="{6F2DA607-BBDF-DD4B-A0EC-33D707F4A8AC}" type="slidenum">
              <a:rPr lang="en-CH" smtClean="0"/>
              <a:t>73</a:t>
            </a:fld>
            <a:endParaRPr lang="en-CH"/>
          </a:p>
        </p:txBody>
      </p:sp>
    </p:spTree>
    <p:extLst>
      <p:ext uri="{BB962C8B-B14F-4D97-AF65-F5344CB8AC3E}">
        <p14:creationId xmlns:p14="http://schemas.microsoft.com/office/powerpoint/2010/main" val="30262418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61FF9-7CC5-528D-2EE6-5F2B84AD80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24B8E1-ED4D-0CE9-4192-C8C4320D86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EC30B-FCE5-F0DD-212E-C737D9F26897}"/>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06AE9636-0433-7A32-137C-71268442E115}"/>
              </a:ext>
            </a:extLst>
          </p:cNvPr>
          <p:cNvSpPr>
            <a:spLocks noGrp="1"/>
          </p:cNvSpPr>
          <p:nvPr>
            <p:ph type="sldNum" sz="quarter" idx="5"/>
          </p:nvPr>
        </p:nvSpPr>
        <p:spPr/>
        <p:txBody>
          <a:bodyPr/>
          <a:lstStyle/>
          <a:p>
            <a:fld id="{6F2DA607-BBDF-DD4B-A0EC-33D707F4A8AC}" type="slidenum">
              <a:rPr lang="en-CH" smtClean="0"/>
              <a:t>74</a:t>
            </a:fld>
            <a:endParaRPr lang="en-CH"/>
          </a:p>
        </p:txBody>
      </p:sp>
    </p:spTree>
    <p:extLst>
      <p:ext uri="{BB962C8B-B14F-4D97-AF65-F5344CB8AC3E}">
        <p14:creationId xmlns:p14="http://schemas.microsoft.com/office/powerpoint/2010/main" val="20778188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26369-C038-4220-7557-DC868AE23A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0146F0-0DDF-1DD7-20C5-6A380D63C9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A5D3D3-A41F-A6F1-4B26-ED8BB8A20FAF}"/>
              </a:ext>
            </a:extLst>
          </p:cNvPr>
          <p:cNvSpPr>
            <a:spLocks noGrp="1"/>
          </p:cNvSpPr>
          <p:nvPr>
            <p:ph type="body" idx="1"/>
          </p:nvPr>
        </p:nvSpPr>
        <p:spPr/>
        <p:txBody>
          <a:bodyPr/>
          <a:lstStyle/>
          <a:p>
            <a:endParaRPr lang="en-CH"/>
          </a:p>
        </p:txBody>
      </p:sp>
      <p:sp>
        <p:nvSpPr>
          <p:cNvPr id="4" name="Slide Number Placeholder 3">
            <a:extLst>
              <a:ext uri="{FF2B5EF4-FFF2-40B4-BE49-F238E27FC236}">
                <a16:creationId xmlns:a16="http://schemas.microsoft.com/office/drawing/2014/main" id="{0C41A946-300E-8F51-2FDA-F4C78FBDC6C6}"/>
              </a:ext>
            </a:extLst>
          </p:cNvPr>
          <p:cNvSpPr>
            <a:spLocks noGrp="1"/>
          </p:cNvSpPr>
          <p:nvPr>
            <p:ph type="sldNum" sz="quarter" idx="5"/>
          </p:nvPr>
        </p:nvSpPr>
        <p:spPr/>
        <p:txBody>
          <a:bodyPr/>
          <a:lstStyle/>
          <a:p>
            <a:fld id="{6F2DA607-BBDF-DD4B-A0EC-33D707F4A8AC}" type="slidenum">
              <a:rPr lang="en-CH" smtClean="0"/>
              <a:t>75</a:t>
            </a:fld>
            <a:endParaRPr lang="en-CH"/>
          </a:p>
        </p:txBody>
      </p:sp>
    </p:spTree>
    <p:extLst>
      <p:ext uri="{BB962C8B-B14F-4D97-AF65-F5344CB8AC3E}">
        <p14:creationId xmlns:p14="http://schemas.microsoft.com/office/powerpoint/2010/main" val="16911449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DD514-26A6-BA16-D236-5B1E11DA0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64244A-7EF7-9A1E-4633-58F75818B4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080C86-93EE-51CF-5397-783ECED19042}"/>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570EBDD7-3EB7-D977-CF3D-D0C536955A67}"/>
              </a:ext>
            </a:extLst>
          </p:cNvPr>
          <p:cNvSpPr>
            <a:spLocks noGrp="1"/>
          </p:cNvSpPr>
          <p:nvPr>
            <p:ph type="sldNum" sz="quarter" idx="5"/>
          </p:nvPr>
        </p:nvSpPr>
        <p:spPr/>
        <p:txBody>
          <a:bodyPr/>
          <a:lstStyle/>
          <a:p>
            <a:fld id="{6F2DA607-BBDF-DD4B-A0EC-33D707F4A8AC}" type="slidenum">
              <a:rPr lang="en-CH" smtClean="0"/>
              <a:t>76</a:t>
            </a:fld>
            <a:endParaRPr lang="en-CH"/>
          </a:p>
        </p:txBody>
      </p:sp>
    </p:spTree>
    <p:extLst>
      <p:ext uri="{BB962C8B-B14F-4D97-AF65-F5344CB8AC3E}">
        <p14:creationId xmlns:p14="http://schemas.microsoft.com/office/powerpoint/2010/main" val="17445946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84DBF-1ED7-A84A-4567-7ECD7E702B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42DB32-0C5A-280E-6022-817175C840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F35FB-AC8C-C733-E85B-A9FBA5FD86B8}"/>
              </a:ext>
            </a:extLst>
          </p:cNvPr>
          <p:cNvSpPr>
            <a:spLocks noGrp="1"/>
          </p:cNvSpPr>
          <p:nvPr>
            <p:ph type="body" idx="1"/>
          </p:nvPr>
        </p:nvSpPr>
        <p:spPr/>
        <p:txBody>
          <a:bodyPr/>
          <a:lstStyle/>
          <a:p>
            <a:endParaRPr lang="en-CH"/>
          </a:p>
        </p:txBody>
      </p:sp>
      <p:sp>
        <p:nvSpPr>
          <p:cNvPr id="4" name="Slide Number Placeholder 3">
            <a:extLst>
              <a:ext uri="{FF2B5EF4-FFF2-40B4-BE49-F238E27FC236}">
                <a16:creationId xmlns:a16="http://schemas.microsoft.com/office/drawing/2014/main" id="{3712C11A-4427-1CAD-33E3-7E20B2B24C8D}"/>
              </a:ext>
            </a:extLst>
          </p:cNvPr>
          <p:cNvSpPr>
            <a:spLocks noGrp="1"/>
          </p:cNvSpPr>
          <p:nvPr>
            <p:ph type="sldNum" sz="quarter" idx="5"/>
          </p:nvPr>
        </p:nvSpPr>
        <p:spPr/>
        <p:txBody>
          <a:bodyPr/>
          <a:lstStyle/>
          <a:p>
            <a:fld id="{6F2DA607-BBDF-DD4B-A0EC-33D707F4A8AC}" type="slidenum">
              <a:rPr lang="en-CH" smtClean="0"/>
              <a:t>77</a:t>
            </a:fld>
            <a:endParaRPr lang="en-CH"/>
          </a:p>
        </p:txBody>
      </p:sp>
    </p:spTree>
    <p:extLst>
      <p:ext uri="{BB962C8B-B14F-4D97-AF65-F5344CB8AC3E}">
        <p14:creationId xmlns:p14="http://schemas.microsoft.com/office/powerpoint/2010/main" val="5458945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41D9A-798E-9F10-AFEB-8569F39D7E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A2837B-3683-5281-9488-FCABCDBA2A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FA0620-1A4D-F8C0-B1E5-6568F347B808}"/>
              </a:ext>
            </a:extLst>
          </p:cNvPr>
          <p:cNvSpPr>
            <a:spLocks noGrp="1"/>
          </p:cNvSpPr>
          <p:nvPr>
            <p:ph type="body" idx="1"/>
          </p:nvPr>
        </p:nvSpPr>
        <p:spPr/>
        <p:txBody>
          <a:bodyPr/>
          <a:lstStyle/>
          <a:p>
            <a:endParaRPr lang="en-CH"/>
          </a:p>
        </p:txBody>
      </p:sp>
      <p:sp>
        <p:nvSpPr>
          <p:cNvPr id="4" name="Slide Number Placeholder 3">
            <a:extLst>
              <a:ext uri="{FF2B5EF4-FFF2-40B4-BE49-F238E27FC236}">
                <a16:creationId xmlns:a16="http://schemas.microsoft.com/office/drawing/2014/main" id="{E6267181-7FAB-FC84-CE40-FB9E94197429}"/>
              </a:ext>
            </a:extLst>
          </p:cNvPr>
          <p:cNvSpPr>
            <a:spLocks noGrp="1"/>
          </p:cNvSpPr>
          <p:nvPr>
            <p:ph type="sldNum" sz="quarter" idx="5"/>
          </p:nvPr>
        </p:nvSpPr>
        <p:spPr/>
        <p:txBody>
          <a:bodyPr/>
          <a:lstStyle/>
          <a:p>
            <a:fld id="{6F2DA607-BBDF-DD4B-A0EC-33D707F4A8AC}" type="slidenum">
              <a:rPr lang="en-CH" smtClean="0"/>
              <a:t>78</a:t>
            </a:fld>
            <a:endParaRPr lang="en-CH"/>
          </a:p>
        </p:txBody>
      </p:sp>
    </p:spTree>
    <p:extLst>
      <p:ext uri="{BB962C8B-B14F-4D97-AF65-F5344CB8AC3E}">
        <p14:creationId xmlns:p14="http://schemas.microsoft.com/office/powerpoint/2010/main" val="42437859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AFFE3-698F-3F06-C9E3-52E42F39B8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7E43A4-1757-E4C1-6302-F555F741AD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5679F3-77AA-0D98-92F4-8852F9243EAC}"/>
              </a:ext>
            </a:extLst>
          </p:cNvPr>
          <p:cNvSpPr>
            <a:spLocks noGrp="1"/>
          </p:cNvSpPr>
          <p:nvPr>
            <p:ph type="body" idx="1"/>
          </p:nvPr>
        </p:nvSpPr>
        <p:spPr/>
        <p:txBody>
          <a:bodyPr/>
          <a:lstStyle/>
          <a:p>
            <a:endParaRPr lang="en-CH"/>
          </a:p>
        </p:txBody>
      </p:sp>
      <p:sp>
        <p:nvSpPr>
          <p:cNvPr id="4" name="Slide Number Placeholder 3">
            <a:extLst>
              <a:ext uri="{FF2B5EF4-FFF2-40B4-BE49-F238E27FC236}">
                <a16:creationId xmlns:a16="http://schemas.microsoft.com/office/drawing/2014/main" id="{6D3FF3D4-FDFA-A00F-B617-9BDAD4AD5494}"/>
              </a:ext>
            </a:extLst>
          </p:cNvPr>
          <p:cNvSpPr>
            <a:spLocks noGrp="1"/>
          </p:cNvSpPr>
          <p:nvPr>
            <p:ph type="sldNum" sz="quarter" idx="5"/>
          </p:nvPr>
        </p:nvSpPr>
        <p:spPr/>
        <p:txBody>
          <a:bodyPr/>
          <a:lstStyle/>
          <a:p>
            <a:fld id="{6F2DA607-BBDF-DD4B-A0EC-33D707F4A8AC}" type="slidenum">
              <a:rPr lang="en-CH" smtClean="0"/>
              <a:t>79</a:t>
            </a:fld>
            <a:endParaRPr lang="en-CH"/>
          </a:p>
        </p:txBody>
      </p:sp>
    </p:spTree>
    <p:extLst>
      <p:ext uri="{BB962C8B-B14F-4D97-AF65-F5344CB8AC3E}">
        <p14:creationId xmlns:p14="http://schemas.microsoft.com/office/powerpoint/2010/main" val="2490074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3ADD8-D7F3-9795-A5FA-DF276FAF9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FE3830-4BB3-F7A4-C6B0-34C8160AC6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97ADF0-4D06-624F-E718-B2F396277072}"/>
              </a:ext>
            </a:extLst>
          </p:cNvPr>
          <p:cNvSpPr>
            <a:spLocks noGrp="1"/>
          </p:cNvSpPr>
          <p:nvPr>
            <p:ph type="body" idx="1"/>
          </p:nvPr>
        </p:nvSpPr>
        <p:spPr/>
        <p:txBody>
          <a:bodyPr/>
          <a:lstStyle/>
          <a:p>
            <a:pPr algn="l">
              <a:spcBef>
                <a:spcPts val="150"/>
              </a:spcBef>
              <a:spcAft>
                <a:spcPts val="150"/>
              </a:spcAft>
              <a:buFont typeface="Arial" panose="020B0604020202020204" pitchFamily="34" charset="0"/>
              <a:buChar char="•"/>
            </a:pPr>
            <a:r>
              <a:rPr lang="en-GB" b="1" i="0" u="none" strike="noStrike" dirty="0">
                <a:solidFill>
                  <a:srgbClr val="232333"/>
                </a:solidFill>
                <a:effectLst/>
                <a:latin typeface="Almaden Sans"/>
              </a:rPr>
              <a:t>However, performing computations on this plain text data can lead to data leakage where the outsider can see the computation and can retrieve back the data.</a:t>
            </a:r>
          </a:p>
        </p:txBody>
      </p:sp>
      <p:sp>
        <p:nvSpPr>
          <p:cNvPr id="4" name="Slide Number Placeholder 3">
            <a:extLst>
              <a:ext uri="{FF2B5EF4-FFF2-40B4-BE49-F238E27FC236}">
                <a16:creationId xmlns:a16="http://schemas.microsoft.com/office/drawing/2014/main" id="{0E436FB0-BCF5-7410-8672-2224EB23CE46}"/>
              </a:ext>
            </a:extLst>
          </p:cNvPr>
          <p:cNvSpPr>
            <a:spLocks noGrp="1"/>
          </p:cNvSpPr>
          <p:nvPr>
            <p:ph type="sldNum" sz="quarter" idx="5"/>
          </p:nvPr>
        </p:nvSpPr>
        <p:spPr/>
        <p:txBody>
          <a:bodyPr/>
          <a:lstStyle/>
          <a:p>
            <a:fld id="{6F2DA607-BBDF-DD4B-A0EC-33D707F4A8AC}" type="slidenum">
              <a:rPr lang="en-CH" smtClean="0"/>
              <a:t>8</a:t>
            </a:fld>
            <a:endParaRPr lang="en-CH"/>
          </a:p>
        </p:txBody>
      </p:sp>
    </p:spTree>
    <p:extLst>
      <p:ext uri="{BB962C8B-B14F-4D97-AF65-F5344CB8AC3E}">
        <p14:creationId xmlns:p14="http://schemas.microsoft.com/office/powerpoint/2010/main" val="30586238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E7C4A-1FB2-40E2-231F-CC459112D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FBD85-AF66-559C-D7A7-3E84791D46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3E7ACF-0D2A-4CA7-A451-0AB4FB3E5DFC}"/>
              </a:ext>
            </a:extLst>
          </p:cNvPr>
          <p:cNvSpPr>
            <a:spLocks noGrp="1"/>
          </p:cNvSpPr>
          <p:nvPr>
            <p:ph type="body" idx="1"/>
          </p:nvPr>
        </p:nvSpPr>
        <p:spPr/>
        <p:txBody>
          <a:bodyPr/>
          <a:lstStyle/>
          <a:p>
            <a:endParaRPr lang="en-CH"/>
          </a:p>
        </p:txBody>
      </p:sp>
      <p:sp>
        <p:nvSpPr>
          <p:cNvPr id="4" name="Slide Number Placeholder 3">
            <a:extLst>
              <a:ext uri="{FF2B5EF4-FFF2-40B4-BE49-F238E27FC236}">
                <a16:creationId xmlns:a16="http://schemas.microsoft.com/office/drawing/2014/main" id="{523FCE8A-CF08-694D-C4E4-F0092F19F00A}"/>
              </a:ext>
            </a:extLst>
          </p:cNvPr>
          <p:cNvSpPr>
            <a:spLocks noGrp="1"/>
          </p:cNvSpPr>
          <p:nvPr>
            <p:ph type="sldNum" sz="quarter" idx="5"/>
          </p:nvPr>
        </p:nvSpPr>
        <p:spPr/>
        <p:txBody>
          <a:bodyPr/>
          <a:lstStyle/>
          <a:p>
            <a:fld id="{6F2DA607-BBDF-DD4B-A0EC-33D707F4A8AC}" type="slidenum">
              <a:rPr lang="en-CH" smtClean="0"/>
              <a:t>80</a:t>
            </a:fld>
            <a:endParaRPr lang="en-CH"/>
          </a:p>
        </p:txBody>
      </p:sp>
    </p:spTree>
    <p:extLst>
      <p:ext uri="{BB962C8B-B14F-4D97-AF65-F5344CB8AC3E}">
        <p14:creationId xmlns:p14="http://schemas.microsoft.com/office/powerpoint/2010/main" val="14671091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6F2DA607-BBDF-DD4B-A0EC-33D707F4A8AC}" type="slidenum">
              <a:rPr lang="en-CH" smtClean="0"/>
              <a:t>81</a:t>
            </a:fld>
            <a:endParaRPr lang="en-CH"/>
          </a:p>
        </p:txBody>
      </p:sp>
    </p:spTree>
    <p:extLst>
      <p:ext uri="{BB962C8B-B14F-4D97-AF65-F5344CB8AC3E}">
        <p14:creationId xmlns:p14="http://schemas.microsoft.com/office/powerpoint/2010/main" val="13146177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6F2DA607-BBDF-DD4B-A0EC-33D707F4A8AC}" type="slidenum">
              <a:rPr lang="en-CH" smtClean="0"/>
              <a:t>83</a:t>
            </a:fld>
            <a:endParaRPr lang="en-CH"/>
          </a:p>
        </p:txBody>
      </p:sp>
    </p:spTree>
    <p:extLst>
      <p:ext uri="{BB962C8B-B14F-4D97-AF65-F5344CB8AC3E}">
        <p14:creationId xmlns:p14="http://schemas.microsoft.com/office/powerpoint/2010/main" val="67536239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AA6CB-2810-6472-AF63-EBF9A90768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47122B-DB41-E41A-A88C-B47AE8CC39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96885A-DA00-8B6B-42D1-D1EEF6520BD9}"/>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BDE1390A-4FD5-4CA2-FF9A-439832BED9A4}"/>
              </a:ext>
            </a:extLst>
          </p:cNvPr>
          <p:cNvSpPr>
            <a:spLocks noGrp="1"/>
          </p:cNvSpPr>
          <p:nvPr>
            <p:ph type="sldNum" sz="quarter" idx="5"/>
          </p:nvPr>
        </p:nvSpPr>
        <p:spPr/>
        <p:txBody>
          <a:bodyPr/>
          <a:lstStyle/>
          <a:p>
            <a:fld id="{6F2DA607-BBDF-DD4B-A0EC-33D707F4A8AC}" type="slidenum">
              <a:rPr lang="en-CH" smtClean="0"/>
              <a:t>84</a:t>
            </a:fld>
            <a:endParaRPr lang="en-CH"/>
          </a:p>
        </p:txBody>
      </p:sp>
    </p:spTree>
    <p:extLst>
      <p:ext uri="{BB962C8B-B14F-4D97-AF65-F5344CB8AC3E}">
        <p14:creationId xmlns:p14="http://schemas.microsoft.com/office/powerpoint/2010/main" val="30560068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CBFFA-43CA-4F61-96D8-4EED1896C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C4AFE4-E90A-FB66-F638-3F7161C4A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8E5513-F5D7-5509-1E7C-02E4FFC33FB4}"/>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06F4E43D-E0A3-17E6-CE1E-D91D8C754B6E}"/>
              </a:ext>
            </a:extLst>
          </p:cNvPr>
          <p:cNvSpPr>
            <a:spLocks noGrp="1"/>
          </p:cNvSpPr>
          <p:nvPr>
            <p:ph type="sldNum" sz="quarter" idx="5"/>
          </p:nvPr>
        </p:nvSpPr>
        <p:spPr/>
        <p:txBody>
          <a:bodyPr/>
          <a:lstStyle/>
          <a:p>
            <a:fld id="{6F2DA607-BBDF-DD4B-A0EC-33D707F4A8AC}" type="slidenum">
              <a:rPr lang="en-CH" smtClean="0"/>
              <a:t>86</a:t>
            </a:fld>
            <a:endParaRPr lang="en-CH"/>
          </a:p>
        </p:txBody>
      </p:sp>
    </p:spTree>
    <p:extLst>
      <p:ext uri="{BB962C8B-B14F-4D97-AF65-F5344CB8AC3E}">
        <p14:creationId xmlns:p14="http://schemas.microsoft.com/office/powerpoint/2010/main" val="6858552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B98F8-94B7-C41C-C6A7-9C435976A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D7C0CC-7863-D66A-26BE-0AC95BAD67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EF0C4F-54BC-A53F-F2EE-A858B8313B1D}"/>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F44568B3-1841-607F-19CE-B70ECB97EF60}"/>
              </a:ext>
            </a:extLst>
          </p:cNvPr>
          <p:cNvSpPr>
            <a:spLocks noGrp="1"/>
          </p:cNvSpPr>
          <p:nvPr>
            <p:ph type="sldNum" sz="quarter" idx="5"/>
          </p:nvPr>
        </p:nvSpPr>
        <p:spPr/>
        <p:txBody>
          <a:bodyPr/>
          <a:lstStyle/>
          <a:p>
            <a:fld id="{6F2DA607-BBDF-DD4B-A0EC-33D707F4A8AC}" type="slidenum">
              <a:rPr lang="en-CH" smtClean="0"/>
              <a:t>87</a:t>
            </a:fld>
            <a:endParaRPr lang="en-CH"/>
          </a:p>
        </p:txBody>
      </p:sp>
    </p:spTree>
    <p:extLst>
      <p:ext uri="{BB962C8B-B14F-4D97-AF65-F5344CB8AC3E}">
        <p14:creationId xmlns:p14="http://schemas.microsoft.com/office/powerpoint/2010/main" val="81868437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75B17-5023-FB76-A9B3-C8C1804F0A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BFFBC3-0D7B-CBD1-5495-DA1F0E54C6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4C2D0A-B848-5AC6-6008-F7091934E88B}"/>
              </a:ext>
            </a:extLst>
          </p:cNvPr>
          <p:cNvSpPr>
            <a:spLocks noGrp="1"/>
          </p:cNvSpPr>
          <p:nvPr>
            <p:ph type="body" idx="1"/>
          </p:nvPr>
        </p:nvSpPr>
        <p:spPr/>
        <p:txBody>
          <a:bodyPr/>
          <a:lstStyle/>
          <a:p>
            <a:r>
              <a:rPr lang="en-CH" dirty="0"/>
              <a:t>We will discuss with a brief executive summary </a:t>
            </a:r>
          </a:p>
          <a:p>
            <a:r>
              <a:rPr lang="en-CH" dirty="0"/>
              <a:t>[CLICK]</a:t>
            </a:r>
          </a:p>
          <a:p>
            <a:endParaRPr lang="en-CH" dirty="0"/>
          </a:p>
          <a:p>
            <a:r>
              <a:rPr lang="en-CH" dirty="0"/>
              <a:t>Background is way too much and can be cut down. </a:t>
            </a:r>
          </a:p>
          <a:p>
            <a:endParaRPr lang="en-CH" dirty="0"/>
          </a:p>
          <a:p>
            <a:r>
              <a:rPr lang="en-CH" dirty="0"/>
              <a:t>Color coordination (Wierd colors) </a:t>
            </a:r>
          </a:p>
          <a:p>
            <a:endParaRPr lang="en-CH" dirty="0"/>
          </a:p>
          <a:p>
            <a:r>
              <a:rPr lang="en-CH" dirty="0"/>
              <a:t>Make the 1 and 2 and (a) and (b) consistent. </a:t>
            </a:r>
          </a:p>
          <a:p>
            <a:endParaRPr lang="en-CH" dirty="0"/>
          </a:p>
          <a:p>
            <a:r>
              <a:rPr lang="en-CH" dirty="0"/>
              <a:t>COlor code Key idea and key benefits to show more benefits </a:t>
            </a:r>
          </a:p>
        </p:txBody>
      </p:sp>
      <p:sp>
        <p:nvSpPr>
          <p:cNvPr id="4" name="Slide Number Placeholder 3">
            <a:extLst>
              <a:ext uri="{FF2B5EF4-FFF2-40B4-BE49-F238E27FC236}">
                <a16:creationId xmlns:a16="http://schemas.microsoft.com/office/drawing/2014/main" id="{AB9EC0F0-5B4C-3260-31B7-893C3796889A}"/>
              </a:ext>
            </a:extLst>
          </p:cNvPr>
          <p:cNvSpPr>
            <a:spLocks noGrp="1"/>
          </p:cNvSpPr>
          <p:nvPr>
            <p:ph type="sldNum" sz="quarter" idx="5"/>
          </p:nvPr>
        </p:nvSpPr>
        <p:spPr/>
        <p:txBody>
          <a:bodyPr/>
          <a:lstStyle/>
          <a:p>
            <a:fld id="{6F2DA607-BBDF-DD4B-A0EC-33D707F4A8AC}" type="slidenum">
              <a:rPr lang="en-CH" smtClean="0"/>
              <a:t>88</a:t>
            </a:fld>
            <a:endParaRPr lang="en-CH"/>
          </a:p>
        </p:txBody>
      </p:sp>
    </p:spTree>
    <p:extLst>
      <p:ext uri="{BB962C8B-B14F-4D97-AF65-F5344CB8AC3E}">
        <p14:creationId xmlns:p14="http://schemas.microsoft.com/office/powerpoint/2010/main" val="4724196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93588-DA21-BC98-4FE2-A4E41099C3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615734-D622-68FE-8D44-A67AD6507D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ACE886-B1FD-BCF9-EDD4-48E8B04FCE58}"/>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E0BD764A-EA22-B9C9-8D1D-2DC525228061}"/>
              </a:ext>
            </a:extLst>
          </p:cNvPr>
          <p:cNvSpPr>
            <a:spLocks noGrp="1"/>
          </p:cNvSpPr>
          <p:nvPr>
            <p:ph type="sldNum" sz="quarter" idx="5"/>
          </p:nvPr>
        </p:nvSpPr>
        <p:spPr/>
        <p:txBody>
          <a:bodyPr/>
          <a:lstStyle/>
          <a:p>
            <a:fld id="{6F2DA607-BBDF-DD4B-A0EC-33D707F4A8AC}" type="slidenum">
              <a:rPr lang="en-CH" smtClean="0"/>
              <a:t>93</a:t>
            </a:fld>
            <a:endParaRPr lang="en-CH"/>
          </a:p>
        </p:txBody>
      </p:sp>
    </p:spTree>
    <p:extLst>
      <p:ext uri="{BB962C8B-B14F-4D97-AF65-F5344CB8AC3E}">
        <p14:creationId xmlns:p14="http://schemas.microsoft.com/office/powerpoint/2010/main" val="20235138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A14A1-E201-E2F6-FC16-145A60760D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30C641-E754-66C2-A487-6712CC33DC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76EFA5-29B9-1E19-E566-0EC036C03D17}"/>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8548E5B4-60EA-A330-8149-82EAE45AB1B7}"/>
              </a:ext>
            </a:extLst>
          </p:cNvPr>
          <p:cNvSpPr>
            <a:spLocks noGrp="1"/>
          </p:cNvSpPr>
          <p:nvPr>
            <p:ph type="sldNum" sz="quarter" idx="5"/>
          </p:nvPr>
        </p:nvSpPr>
        <p:spPr/>
        <p:txBody>
          <a:bodyPr/>
          <a:lstStyle/>
          <a:p>
            <a:fld id="{6F2DA607-BBDF-DD4B-A0EC-33D707F4A8AC}" type="slidenum">
              <a:rPr lang="en-CH" smtClean="0"/>
              <a:t>94</a:t>
            </a:fld>
            <a:endParaRPr lang="en-CH"/>
          </a:p>
        </p:txBody>
      </p:sp>
    </p:spTree>
    <p:extLst>
      <p:ext uri="{BB962C8B-B14F-4D97-AF65-F5344CB8AC3E}">
        <p14:creationId xmlns:p14="http://schemas.microsoft.com/office/powerpoint/2010/main" val="1098123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99848-EC86-C7CE-6A74-4438568925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D1B0A6-4E4C-AA58-555F-95D976686C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8C091B-B326-D494-52E8-5A26D0E75CBB}"/>
              </a:ext>
            </a:extLst>
          </p:cNvPr>
          <p:cNvSpPr>
            <a:spLocks noGrp="1"/>
          </p:cNvSpPr>
          <p:nvPr>
            <p:ph type="body" idx="1"/>
          </p:nvPr>
        </p:nvSpPr>
        <p:spPr/>
        <p:txBody>
          <a:bodyPr/>
          <a:lstStyle/>
          <a:p>
            <a:endParaRPr lang="en-CH"/>
          </a:p>
        </p:txBody>
      </p:sp>
      <p:sp>
        <p:nvSpPr>
          <p:cNvPr id="4" name="Slide Number Placeholder 3">
            <a:extLst>
              <a:ext uri="{FF2B5EF4-FFF2-40B4-BE49-F238E27FC236}">
                <a16:creationId xmlns:a16="http://schemas.microsoft.com/office/drawing/2014/main" id="{4756F579-8596-40C8-00D1-58D741DAC42D}"/>
              </a:ext>
            </a:extLst>
          </p:cNvPr>
          <p:cNvSpPr>
            <a:spLocks noGrp="1"/>
          </p:cNvSpPr>
          <p:nvPr>
            <p:ph type="sldNum" sz="quarter" idx="5"/>
          </p:nvPr>
        </p:nvSpPr>
        <p:spPr/>
        <p:txBody>
          <a:bodyPr/>
          <a:lstStyle/>
          <a:p>
            <a:fld id="{6F2DA607-BBDF-DD4B-A0EC-33D707F4A8AC}" type="slidenum">
              <a:rPr lang="en-CH" smtClean="0"/>
              <a:t>95</a:t>
            </a:fld>
            <a:endParaRPr lang="en-CH"/>
          </a:p>
        </p:txBody>
      </p:sp>
    </p:spTree>
    <p:extLst>
      <p:ext uri="{BB962C8B-B14F-4D97-AF65-F5344CB8AC3E}">
        <p14:creationId xmlns:p14="http://schemas.microsoft.com/office/powerpoint/2010/main" val="103906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AEEE0-517E-D027-55BB-ECC7445A12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8DCFE-1118-C282-8CCF-A97066F042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3CDECB-3D95-9635-3424-FCC4EF6C5452}"/>
              </a:ext>
            </a:extLst>
          </p:cNvPr>
          <p:cNvSpPr>
            <a:spLocks noGrp="1"/>
          </p:cNvSpPr>
          <p:nvPr>
            <p:ph type="body" idx="1"/>
          </p:nvPr>
        </p:nvSpPr>
        <p:spPr/>
        <p:txBody>
          <a:bodyPr/>
          <a:lstStyle/>
          <a:p>
            <a:r>
              <a:rPr lang="en-GB" b="1" i="0" u="none" strike="noStrike" dirty="0">
                <a:solidFill>
                  <a:srgbClr val="232333"/>
                </a:solidFill>
                <a:effectLst/>
                <a:latin typeface="Almaden Sans"/>
              </a:rPr>
              <a:t>Now, homomorphic encryption can be leveraged to perform secure exact string matching.</a:t>
            </a:r>
            <a:endParaRPr lang="en-CH" dirty="0"/>
          </a:p>
        </p:txBody>
      </p:sp>
      <p:sp>
        <p:nvSpPr>
          <p:cNvPr id="4" name="Slide Number Placeholder 3">
            <a:extLst>
              <a:ext uri="{FF2B5EF4-FFF2-40B4-BE49-F238E27FC236}">
                <a16:creationId xmlns:a16="http://schemas.microsoft.com/office/drawing/2014/main" id="{772496F6-13C5-3E33-291F-653D8A674CD3}"/>
              </a:ext>
            </a:extLst>
          </p:cNvPr>
          <p:cNvSpPr>
            <a:spLocks noGrp="1"/>
          </p:cNvSpPr>
          <p:nvPr>
            <p:ph type="sldNum" sz="quarter" idx="5"/>
          </p:nvPr>
        </p:nvSpPr>
        <p:spPr/>
        <p:txBody>
          <a:bodyPr/>
          <a:lstStyle/>
          <a:p>
            <a:fld id="{6F2DA607-BBDF-DD4B-A0EC-33D707F4A8AC}" type="slidenum">
              <a:rPr lang="en-CH" smtClean="0"/>
              <a:t>9</a:t>
            </a:fld>
            <a:endParaRPr lang="en-CH"/>
          </a:p>
        </p:txBody>
      </p:sp>
    </p:spTree>
    <p:extLst>
      <p:ext uri="{BB962C8B-B14F-4D97-AF65-F5344CB8AC3E}">
        <p14:creationId xmlns:p14="http://schemas.microsoft.com/office/powerpoint/2010/main" val="84100603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9DB8F-C762-B5AC-060E-D070EC136E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9CC2C1-68A6-77A6-C319-891FE1E2A9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4D7CA3-5AAA-8114-2A6D-3235D1EE567F}"/>
              </a:ext>
            </a:extLst>
          </p:cNvPr>
          <p:cNvSpPr>
            <a:spLocks noGrp="1"/>
          </p:cNvSpPr>
          <p:nvPr>
            <p:ph type="body" idx="1"/>
          </p:nvPr>
        </p:nvSpPr>
        <p:spPr/>
        <p:txBody>
          <a:bodyPr/>
          <a:lstStyle/>
          <a:p>
            <a:r>
              <a:rPr lang="en-CH" dirty="0"/>
              <a:t>We can provide it later. Lets breiefly discuss and provide background. </a:t>
            </a:r>
          </a:p>
        </p:txBody>
      </p:sp>
      <p:sp>
        <p:nvSpPr>
          <p:cNvPr id="4" name="Slide Number Placeholder 3">
            <a:extLst>
              <a:ext uri="{FF2B5EF4-FFF2-40B4-BE49-F238E27FC236}">
                <a16:creationId xmlns:a16="http://schemas.microsoft.com/office/drawing/2014/main" id="{32BEC93C-BBCF-9904-6077-91BEA04892C1}"/>
              </a:ext>
            </a:extLst>
          </p:cNvPr>
          <p:cNvSpPr>
            <a:spLocks noGrp="1"/>
          </p:cNvSpPr>
          <p:nvPr>
            <p:ph type="sldNum" sz="quarter" idx="5"/>
          </p:nvPr>
        </p:nvSpPr>
        <p:spPr/>
        <p:txBody>
          <a:bodyPr/>
          <a:lstStyle/>
          <a:p>
            <a:fld id="{6F2DA607-BBDF-DD4B-A0EC-33D707F4A8AC}" type="slidenum">
              <a:rPr lang="en-CH" smtClean="0"/>
              <a:t>96</a:t>
            </a:fld>
            <a:endParaRPr lang="en-CH"/>
          </a:p>
        </p:txBody>
      </p:sp>
    </p:spTree>
    <p:extLst>
      <p:ext uri="{BB962C8B-B14F-4D97-AF65-F5344CB8AC3E}">
        <p14:creationId xmlns:p14="http://schemas.microsoft.com/office/powerpoint/2010/main" val="37714748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Show the tree structure why people should listen to NAND flash operations. </a:t>
            </a:r>
          </a:p>
        </p:txBody>
      </p:sp>
      <p:sp>
        <p:nvSpPr>
          <p:cNvPr id="4" name="Slide Number Placeholder 3"/>
          <p:cNvSpPr>
            <a:spLocks noGrp="1"/>
          </p:cNvSpPr>
          <p:nvPr>
            <p:ph type="sldNum" sz="quarter" idx="5"/>
          </p:nvPr>
        </p:nvSpPr>
        <p:spPr/>
        <p:txBody>
          <a:bodyPr/>
          <a:lstStyle/>
          <a:p>
            <a:fld id="{6F2DA607-BBDF-DD4B-A0EC-33D707F4A8AC}" type="slidenum">
              <a:rPr lang="en-CH" smtClean="0"/>
              <a:t>97</a:t>
            </a:fld>
            <a:endParaRPr lang="en-CH"/>
          </a:p>
        </p:txBody>
      </p:sp>
    </p:spTree>
    <p:extLst>
      <p:ext uri="{BB962C8B-B14F-4D97-AF65-F5344CB8AC3E}">
        <p14:creationId xmlns:p14="http://schemas.microsoft.com/office/powerpoint/2010/main" val="208385998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F0A97-18A9-AA4E-CCB1-E4A6533D9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A54C79-EB1A-F013-EE4A-357504904E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8015C3-5E25-63D3-AC31-15E5C30927CF}"/>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6F647DF4-D735-B66A-F803-BF8B32223EBC}"/>
              </a:ext>
            </a:extLst>
          </p:cNvPr>
          <p:cNvSpPr>
            <a:spLocks noGrp="1"/>
          </p:cNvSpPr>
          <p:nvPr>
            <p:ph type="sldNum" sz="quarter" idx="5"/>
          </p:nvPr>
        </p:nvSpPr>
        <p:spPr/>
        <p:txBody>
          <a:bodyPr/>
          <a:lstStyle/>
          <a:p>
            <a:fld id="{6F2DA607-BBDF-DD4B-A0EC-33D707F4A8AC}" type="slidenum">
              <a:rPr lang="en-CH" smtClean="0"/>
              <a:t>98</a:t>
            </a:fld>
            <a:endParaRPr lang="en-CH"/>
          </a:p>
        </p:txBody>
      </p:sp>
    </p:spTree>
    <p:extLst>
      <p:ext uri="{BB962C8B-B14F-4D97-AF65-F5344CB8AC3E}">
        <p14:creationId xmlns:p14="http://schemas.microsoft.com/office/powerpoint/2010/main" val="201133924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EB15B-9792-69B8-F0A2-FB3DA56E5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249BF0-778C-7646-F116-EE90B87F2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F78AB-FA58-2D0C-93E1-F5CEBA5ACA6D}"/>
              </a:ext>
            </a:extLst>
          </p:cNvPr>
          <p:cNvSpPr>
            <a:spLocks noGrp="1"/>
          </p:cNvSpPr>
          <p:nvPr>
            <p:ph type="body" idx="1"/>
          </p:nvPr>
        </p:nvSpPr>
        <p:spPr/>
        <p:txBody>
          <a:bodyPr/>
          <a:lstStyle/>
          <a:p>
            <a:r>
              <a:rPr lang="en-CH" dirty="0"/>
              <a:t>Show the tree structure why people should listen to NAND flash operations. </a:t>
            </a:r>
          </a:p>
          <a:p>
            <a:endParaRPr lang="en-CH" dirty="0"/>
          </a:p>
          <a:p>
            <a:endParaRPr lang="en-CH" dirty="0"/>
          </a:p>
          <a:p>
            <a:endParaRPr lang="en-CH" dirty="0"/>
          </a:p>
        </p:txBody>
      </p:sp>
      <p:sp>
        <p:nvSpPr>
          <p:cNvPr id="4" name="Slide Number Placeholder 3">
            <a:extLst>
              <a:ext uri="{FF2B5EF4-FFF2-40B4-BE49-F238E27FC236}">
                <a16:creationId xmlns:a16="http://schemas.microsoft.com/office/drawing/2014/main" id="{D03F47A5-B40B-E975-C07B-3749C0B9D8B4}"/>
              </a:ext>
            </a:extLst>
          </p:cNvPr>
          <p:cNvSpPr>
            <a:spLocks noGrp="1"/>
          </p:cNvSpPr>
          <p:nvPr>
            <p:ph type="sldNum" sz="quarter" idx="5"/>
          </p:nvPr>
        </p:nvSpPr>
        <p:spPr/>
        <p:txBody>
          <a:bodyPr/>
          <a:lstStyle/>
          <a:p>
            <a:fld id="{6F2DA607-BBDF-DD4B-A0EC-33D707F4A8AC}" type="slidenum">
              <a:rPr lang="en-CH" smtClean="0"/>
              <a:t>99</a:t>
            </a:fld>
            <a:endParaRPr lang="en-CH"/>
          </a:p>
        </p:txBody>
      </p:sp>
    </p:spTree>
    <p:extLst>
      <p:ext uri="{BB962C8B-B14F-4D97-AF65-F5344CB8AC3E}">
        <p14:creationId xmlns:p14="http://schemas.microsoft.com/office/powerpoint/2010/main" val="384687162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EXplain this better. </a:t>
            </a:r>
          </a:p>
          <a:p>
            <a:endParaRPr lang="en-CH" dirty="0"/>
          </a:p>
          <a:p>
            <a:endParaRPr lang="en-CH" dirty="0"/>
          </a:p>
          <a:p>
            <a:r>
              <a:rPr lang="en-CH" dirty="0"/>
              <a:t>Explain the legends. </a:t>
            </a:r>
          </a:p>
          <a:p>
            <a:endParaRPr lang="en-CH" dirty="0"/>
          </a:p>
          <a:p>
            <a:r>
              <a:rPr lang="en-CH" dirty="0"/>
              <a:t>Too much gap </a:t>
            </a:r>
          </a:p>
          <a:p>
            <a:endParaRPr lang="en-CH" dirty="0"/>
          </a:p>
          <a:p>
            <a:r>
              <a:rPr lang="en-CH" dirty="0"/>
              <a:t>Write DRAM size 32GB on top. </a:t>
            </a:r>
          </a:p>
          <a:p>
            <a:endParaRPr lang="en-CH" dirty="0"/>
          </a:p>
          <a:p>
            <a:r>
              <a:rPr lang="en-CH" dirty="0"/>
              <a:t>Remove the DRAM size. </a:t>
            </a:r>
          </a:p>
          <a:p>
            <a:endParaRPr lang="en-CH" dirty="0"/>
          </a:p>
          <a:p>
            <a:r>
              <a:rPr lang="en-CH" dirty="0"/>
              <a:t>Remove the (can)</a:t>
            </a:r>
          </a:p>
          <a:p>
            <a:endParaRPr lang="en-CH" dirty="0"/>
          </a:p>
          <a:p>
            <a:endParaRPr lang="en-CH" dirty="0"/>
          </a:p>
          <a:p>
            <a:endParaRPr lang="en-CH" dirty="0"/>
          </a:p>
          <a:p>
            <a:endParaRPr lang="en-CH" dirty="0"/>
          </a:p>
        </p:txBody>
      </p:sp>
      <p:sp>
        <p:nvSpPr>
          <p:cNvPr id="4" name="Slide Number Placeholder 3"/>
          <p:cNvSpPr>
            <a:spLocks noGrp="1"/>
          </p:cNvSpPr>
          <p:nvPr>
            <p:ph type="sldNum" sz="quarter" idx="5"/>
          </p:nvPr>
        </p:nvSpPr>
        <p:spPr/>
        <p:txBody>
          <a:bodyPr/>
          <a:lstStyle/>
          <a:p>
            <a:fld id="{6F2DA607-BBDF-DD4B-A0EC-33D707F4A8AC}" type="slidenum">
              <a:rPr lang="en-CH" smtClean="0"/>
              <a:t>100</a:t>
            </a:fld>
            <a:endParaRPr lang="en-CH"/>
          </a:p>
        </p:txBody>
      </p:sp>
    </p:spTree>
    <p:extLst>
      <p:ext uri="{BB962C8B-B14F-4D97-AF65-F5344CB8AC3E}">
        <p14:creationId xmlns:p14="http://schemas.microsoft.com/office/powerpoint/2010/main" val="319054609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DD228-4BCF-41F3-1646-A9BCC1E0C7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0957F-0991-A2C2-9684-261ED62CE7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03DDFE-E787-A133-3952-761D466193E1}"/>
              </a:ext>
            </a:extLst>
          </p:cNvPr>
          <p:cNvSpPr>
            <a:spLocks noGrp="1"/>
          </p:cNvSpPr>
          <p:nvPr>
            <p:ph type="body" idx="1"/>
          </p:nvPr>
        </p:nvSpPr>
        <p:spPr/>
        <p:txBody>
          <a:bodyPr/>
          <a:lstStyle/>
          <a:p>
            <a:r>
              <a:rPr lang="en-CH" dirty="0"/>
              <a:t>EXplain this better. </a:t>
            </a:r>
          </a:p>
          <a:p>
            <a:endParaRPr lang="en-CH" dirty="0"/>
          </a:p>
          <a:p>
            <a:endParaRPr lang="en-CH" dirty="0"/>
          </a:p>
          <a:p>
            <a:r>
              <a:rPr lang="en-CH" dirty="0"/>
              <a:t>Explain the legends. </a:t>
            </a:r>
          </a:p>
          <a:p>
            <a:endParaRPr lang="en-CH" dirty="0"/>
          </a:p>
          <a:p>
            <a:r>
              <a:rPr lang="en-CH" dirty="0"/>
              <a:t>Too much gap </a:t>
            </a:r>
          </a:p>
          <a:p>
            <a:endParaRPr lang="en-CH" dirty="0"/>
          </a:p>
          <a:p>
            <a:r>
              <a:rPr lang="en-CH" dirty="0"/>
              <a:t>Write DRAM size 32GB on top. </a:t>
            </a:r>
          </a:p>
          <a:p>
            <a:endParaRPr lang="en-CH" dirty="0"/>
          </a:p>
          <a:p>
            <a:r>
              <a:rPr lang="en-CH" dirty="0"/>
              <a:t>Remove the DRAM size. </a:t>
            </a:r>
          </a:p>
          <a:p>
            <a:endParaRPr lang="en-CH" dirty="0"/>
          </a:p>
          <a:p>
            <a:r>
              <a:rPr lang="en-CH" dirty="0"/>
              <a:t>Remove the (can)</a:t>
            </a:r>
          </a:p>
          <a:p>
            <a:endParaRPr lang="en-CH" dirty="0"/>
          </a:p>
          <a:p>
            <a:endParaRPr lang="en-CH" dirty="0"/>
          </a:p>
          <a:p>
            <a:endParaRPr lang="en-CH" dirty="0"/>
          </a:p>
          <a:p>
            <a:endParaRPr lang="en-CH" dirty="0"/>
          </a:p>
        </p:txBody>
      </p:sp>
      <p:sp>
        <p:nvSpPr>
          <p:cNvPr id="4" name="Slide Number Placeholder 3">
            <a:extLst>
              <a:ext uri="{FF2B5EF4-FFF2-40B4-BE49-F238E27FC236}">
                <a16:creationId xmlns:a16="http://schemas.microsoft.com/office/drawing/2014/main" id="{DC4FC56D-6C1B-1C1E-BD91-E75A09BF9B94}"/>
              </a:ext>
            </a:extLst>
          </p:cNvPr>
          <p:cNvSpPr>
            <a:spLocks noGrp="1"/>
          </p:cNvSpPr>
          <p:nvPr>
            <p:ph type="sldNum" sz="quarter" idx="5"/>
          </p:nvPr>
        </p:nvSpPr>
        <p:spPr/>
        <p:txBody>
          <a:bodyPr/>
          <a:lstStyle/>
          <a:p>
            <a:fld id="{6F2DA607-BBDF-DD4B-A0EC-33D707F4A8AC}" type="slidenum">
              <a:rPr lang="en-CH" smtClean="0"/>
              <a:t>101</a:t>
            </a:fld>
            <a:endParaRPr lang="en-CH"/>
          </a:p>
        </p:txBody>
      </p:sp>
    </p:spTree>
    <p:extLst>
      <p:ext uri="{BB962C8B-B14F-4D97-AF65-F5344CB8AC3E}">
        <p14:creationId xmlns:p14="http://schemas.microsoft.com/office/powerpoint/2010/main" val="391506389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717FC-66DF-250D-ED40-ED95AA2613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4C7A6-FE1C-B46A-DB17-12C16D937A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340CEF-502D-3812-DDB4-61F9A9D92978}"/>
              </a:ext>
            </a:extLst>
          </p:cNvPr>
          <p:cNvSpPr>
            <a:spLocks noGrp="1"/>
          </p:cNvSpPr>
          <p:nvPr>
            <p:ph type="body" idx="1"/>
          </p:nvPr>
        </p:nvSpPr>
        <p:spPr/>
        <p:txBody>
          <a:bodyPr/>
          <a:lstStyle/>
          <a:p>
            <a:r>
              <a:rPr lang="en-CH" dirty="0"/>
              <a:t>EXplain this better. </a:t>
            </a:r>
          </a:p>
          <a:p>
            <a:endParaRPr lang="en-CH" dirty="0"/>
          </a:p>
          <a:p>
            <a:endParaRPr lang="en-CH" dirty="0"/>
          </a:p>
          <a:p>
            <a:r>
              <a:rPr lang="en-CH" dirty="0"/>
              <a:t>Explain the legends. </a:t>
            </a:r>
          </a:p>
          <a:p>
            <a:endParaRPr lang="en-CH" dirty="0"/>
          </a:p>
          <a:p>
            <a:r>
              <a:rPr lang="en-CH" dirty="0"/>
              <a:t>Too much gap </a:t>
            </a:r>
          </a:p>
          <a:p>
            <a:endParaRPr lang="en-CH" dirty="0"/>
          </a:p>
          <a:p>
            <a:r>
              <a:rPr lang="en-CH" dirty="0"/>
              <a:t>Write DRAM size 32GB on top. </a:t>
            </a:r>
          </a:p>
          <a:p>
            <a:endParaRPr lang="en-CH" dirty="0"/>
          </a:p>
          <a:p>
            <a:r>
              <a:rPr lang="en-CH" dirty="0"/>
              <a:t>Remove the DRAM size. </a:t>
            </a:r>
          </a:p>
          <a:p>
            <a:endParaRPr lang="en-CH" dirty="0"/>
          </a:p>
          <a:p>
            <a:r>
              <a:rPr lang="en-CH" dirty="0"/>
              <a:t>Remove the (can)</a:t>
            </a:r>
          </a:p>
          <a:p>
            <a:endParaRPr lang="en-CH" dirty="0"/>
          </a:p>
          <a:p>
            <a:endParaRPr lang="en-CH" dirty="0"/>
          </a:p>
          <a:p>
            <a:endParaRPr lang="en-CH" dirty="0"/>
          </a:p>
          <a:p>
            <a:endParaRPr lang="en-CH" dirty="0"/>
          </a:p>
        </p:txBody>
      </p:sp>
      <p:sp>
        <p:nvSpPr>
          <p:cNvPr id="4" name="Slide Number Placeholder 3">
            <a:extLst>
              <a:ext uri="{FF2B5EF4-FFF2-40B4-BE49-F238E27FC236}">
                <a16:creationId xmlns:a16="http://schemas.microsoft.com/office/drawing/2014/main" id="{762425E9-F072-1C38-AA51-9F6A77667AFD}"/>
              </a:ext>
            </a:extLst>
          </p:cNvPr>
          <p:cNvSpPr>
            <a:spLocks noGrp="1"/>
          </p:cNvSpPr>
          <p:nvPr>
            <p:ph type="sldNum" sz="quarter" idx="5"/>
          </p:nvPr>
        </p:nvSpPr>
        <p:spPr/>
        <p:txBody>
          <a:bodyPr/>
          <a:lstStyle/>
          <a:p>
            <a:fld id="{6F2DA607-BBDF-DD4B-A0EC-33D707F4A8AC}" type="slidenum">
              <a:rPr lang="en-CH" smtClean="0"/>
              <a:t>102</a:t>
            </a:fld>
            <a:endParaRPr lang="en-CH"/>
          </a:p>
        </p:txBody>
      </p:sp>
    </p:spTree>
    <p:extLst>
      <p:ext uri="{BB962C8B-B14F-4D97-AF65-F5344CB8AC3E}">
        <p14:creationId xmlns:p14="http://schemas.microsoft.com/office/powerpoint/2010/main" val="211372729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F245B-83D9-66C4-F2A8-5BB90BA291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FA994E-4A11-E060-D555-EC3081B142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FDDF0C-D3AA-993C-4D3B-7BBF014E2313}"/>
              </a:ext>
            </a:extLst>
          </p:cNvPr>
          <p:cNvSpPr>
            <a:spLocks noGrp="1"/>
          </p:cNvSpPr>
          <p:nvPr>
            <p:ph type="body" idx="1"/>
          </p:nvPr>
        </p:nvSpPr>
        <p:spPr/>
        <p:txBody>
          <a:bodyPr/>
          <a:lstStyle/>
          <a:p>
            <a:r>
              <a:rPr lang="en-CH" dirty="0"/>
              <a:t>EXplain this better. </a:t>
            </a:r>
          </a:p>
          <a:p>
            <a:endParaRPr lang="en-CH" dirty="0"/>
          </a:p>
          <a:p>
            <a:endParaRPr lang="en-CH" dirty="0"/>
          </a:p>
          <a:p>
            <a:r>
              <a:rPr lang="en-CH" dirty="0"/>
              <a:t>Explain the legends. </a:t>
            </a:r>
          </a:p>
          <a:p>
            <a:endParaRPr lang="en-CH" dirty="0"/>
          </a:p>
          <a:p>
            <a:r>
              <a:rPr lang="en-CH" dirty="0"/>
              <a:t>Too much gap </a:t>
            </a:r>
          </a:p>
          <a:p>
            <a:endParaRPr lang="en-CH" dirty="0"/>
          </a:p>
          <a:p>
            <a:r>
              <a:rPr lang="en-CH" dirty="0"/>
              <a:t>Write DRAM size 32GB on top. </a:t>
            </a:r>
          </a:p>
          <a:p>
            <a:endParaRPr lang="en-CH" dirty="0"/>
          </a:p>
          <a:p>
            <a:r>
              <a:rPr lang="en-CH" dirty="0"/>
              <a:t>Remove the DRAM size. </a:t>
            </a:r>
          </a:p>
          <a:p>
            <a:endParaRPr lang="en-CH" dirty="0"/>
          </a:p>
          <a:p>
            <a:r>
              <a:rPr lang="en-CH" dirty="0"/>
              <a:t>Remove the (can)</a:t>
            </a:r>
          </a:p>
          <a:p>
            <a:endParaRPr lang="en-CH" dirty="0"/>
          </a:p>
          <a:p>
            <a:endParaRPr lang="en-CH" dirty="0"/>
          </a:p>
          <a:p>
            <a:endParaRPr lang="en-CH" dirty="0"/>
          </a:p>
          <a:p>
            <a:endParaRPr lang="en-CH" dirty="0"/>
          </a:p>
        </p:txBody>
      </p:sp>
      <p:sp>
        <p:nvSpPr>
          <p:cNvPr id="4" name="Slide Number Placeholder 3">
            <a:extLst>
              <a:ext uri="{FF2B5EF4-FFF2-40B4-BE49-F238E27FC236}">
                <a16:creationId xmlns:a16="http://schemas.microsoft.com/office/drawing/2014/main" id="{152C1552-9676-70FC-9569-260C7E3270A0}"/>
              </a:ext>
            </a:extLst>
          </p:cNvPr>
          <p:cNvSpPr>
            <a:spLocks noGrp="1"/>
          </p:cNvSpPr>
          <p:nvPr>
            <p:ph type="sldNum" sz="quarter" idx="5"/>
          </p:nvPr>
        </p:nvSpPr>
        <p:spPr/>
        <p:txBody>
          <a:bodyPr/>
          <a:lstStyle/>
          <a:p>
            <a:fld id="{6F2DA607-BBDF-DD4B-A0EC-33D707F4A8AC}" type="slidenum">
              <a:rPr lang="en-CH" smtClean="0"/>
              <a:t>103</a:t>
            </a:fld>
            <a:endParaRPr lang="en-CH"/>
          </a:p>
        </p:txBody>
      </p:sp>
    </p:spTree>
    <p:extLst>
      <p:ext uri="{BB962C8B-B14F-4D97-AF65-F5344CB8AC3E}">
        <p14:creationId xmlns:p14="http://schemas.microsoft.com/office/powerpoint/2010/main" val="36567472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1AAB8-F987-FF87-4229-546063F863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C269BE-E47C-3F8C-7A01-0937BBAC07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E95693-6995-C12C-284D-9DCEBA999294}"/>
              </a:ext>
            </a:extLst>
          </p:cNvPr>
          <p:cNvSpPr>
            <a:spLocks noGrp="1"/>
          </p:cNvSpPr>
          <p:nvPr>
            <p:ph type="body" idx="1"/>
          </p:nvPr>
        </p:nvSpPr>
        <p:spPr/>
        <p:txBody>
          <a:bodyPr/>
          <a:lstStyle/>
          <a:p>
            <a:r>
              <a:rPr lang="en-CH" dirty="0"/>
              <a:t>EXplain this better. </a:t>
            </a:r>
          </a:p>
          <a:p>
            <a:endParaRPr lang="en-CH" dirty="0"/>
          </a:p>
          <a:p>
            <a:endParaRPr lang="en-CH" dirty="0"/>
          </a:p>
          <a:p>
            <a:r>
              <a:rPr lang="en-CH" dirty="0"/>
              <a:t>Explain the legends. </a:t>
            </a:r>
          </a:p>
          <a:p>
            <a:endParaRPr lang="en-CH" dirty="0"/>
          </a:p>
          <a:p>
            <a:r>
              <a:rPr lang="en-CH" dirty="0"/>
              <a:t>Too much gap </a:t>
            </a:r>
          </a:p>
          <a:p>
            <a:endParaRPr lang="en-CH" dirty="0"/>
          </a:p>
          <a:p>
            <a:r>
              <a:rPr lang="en-CH" dirty="0"/>
              <a:t>Write DRAM size 32GB on top. </a:t>
            </a:r>
          </a:p>
          <a:p>
            <a:endParaRPr lang="en-CH" dirty="0"/>
          </a:p>
          <a:p>
            <a:r>
              <a:rPr lang="en-CH" dirty="0"/>
              <a:t>Remove the DRAM size. </a:t>
            </a:r>
          </a:p>
          <a:p>
            <a:endParaRPr lang="en-CH" dirty="0"/>
          </a:p>
          <a:p>
            <a:r>
              <a:rPr lang="en-CH" dirty="0"/>
              <a:t>Remove the (can)</a:t>
            </a:r>
          </a:p>
          <a:p>
            <a:endParaRPr lang="en-CH" dirty="0"/>
          </a:p>
          <a:p>
            <a:endParaRPr lang="en-CH" dirty="0"/>
          </a:p>
          <a:p>
            <a:endParaRPr lang="en-CH" dirty="0"/>
          </a:p>
          <a:p>
            <a:endParaRPr lang="en-CH" dirty="0"/>
          </a:p>
        </p:txBody>
      </p:sp>
      <p:sp>
        <p:nvSpPr>
          <p:cNvPr id="4" name="Slide Number Placeholder 3">
            <a:extLst>
              <a:ext uri="{FF2B5EF4-FFF2-40B4-BE49-F238E27FC236}">
                <a16:creationId xmlns:a16="http://schemas.microsoft.com/office/drawing/2014/main" id="{5C60BCDB-585E-2603-08A3-FDBB536ABF22}"/>
              </a:ext>
            </a:extLst>
          </p:cNvPr>
          <p:cNvSpPr>
            <a:spLocks noGrp="1"/>
          </p:cNvSpPr>
          <p:nvPr>
            <p:ph type="sldNum" sz="quarter" idx="5"/>
          </p:nvPr>
        </p:nvSpPr>
        <p:spPr/>
        <p:txBody>
          <a:bodyPr/>
          <a:lstStyle/>
          <a:p>
            <a:fld id="{6F2DA607-BBDF-DD4B-A0EC-33D707F4A8AC}" type="slidenum">
              <a:rPr lang="en-CH" smtClean="0"/>
              <a:t>104</a:t>
            </a:fld>
            <a:endParaRPr lang="en-CH"/>
          </a:p>
        </p:txBody>
      </p:sp>
    </p:spTree>
    <p:extLst>
      <p:ext uri="{BB962C8B-B14F-4D97-AF65-F5344CB8AC3E}">
        <p14:creationId xmlns:p14="http://schemas.microsoft.com/office/powerpoint/2010/main" val="410841202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E3946-4089-DBA0-90CA-4A8F9AB370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A75826-ADDF-A390-57C4-EB270E83EB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84D882-BE89-0686-9472-6671E4823BFB}"/>
              </a:ext>
            </a:extLst>
          </p:cNvPr>
          <p:cNvSpPr>
            <a:spLocks noGrp="1"/>
          </p:cNvSpPr>
          <p:nvPr>
            <p:ph type="body" idx="1"/>
          </p:nvPr>
        </p:nvSpPr>
        <p:spPr/>
        <p:txBody>
          <a:bodyPr/>
          <a:lstStyle/>
          <a:p>
            <a:r>
              <a:rPr lang="en-CH" dirty="0"/>
              <a:t>EXplain this better. </a:t>
            </a:r>
          </a:p>
          <a:p>
            <a:endParaRPr lang="en-CH" dirty="0"/>
          </a:p>
          <a:p>
            <a:endParaRPr lang="en-CH" dirty="0"/>
          </a:p>
          <a:p>
            <a:r>
              <a:rPr lang="en-CH" dirty="0"/>
              <a:t>Explain the legends. </a:t>
            </a:r>
          </a:p>
          <a:p>
            <a:endParaRPr lang="en-CH" dirty="0"/>
          </a:p>
          <a:p>
            <a:r>
              <a:rPr lang="en-CH" dirty="0"/>
              <a:t>Too much gap </a:t>
            </a:r>
          </a:p>
          <a:p>
            <a:endParaRPr lang="en-CH" dirty="0"/>
          </a:p>
          <a:p>
            <a:r>
              <a:rPr lang="en-CH" dirty="0"/>
              <a:t>Write DRAM size 32GB on top. </a:t>
            </a:r>
          </a:p>
          <a:p>
            <a:endParaRPr lang="en-CH" dirty="0"/>
          </a:p>
          <a:p>
            <a:r>
              <a:rPr lang="en-CH" dirty="0"/>
              <a:t>Remove the DRAM size. </a:t>
            </a:r>
          </a:p>
          <a:p>
            <a:endParaRPr lang="en-CH" dirty="0"/>
          </a:p>
          <a:p>
            <a:r>
              <a:rPr lang="en-CH" dirty="0"/>
              <a:t>Remove the (can)</a:t>
            </a:r>
          </a:p>
          <a:p>
            <a:endParaRPr lang="en-CH" dirty="0"/>
          </a:p>
          <a:p>
            <a:endParaRPr lang="en-CH" dirty="0"/>
          </a:p>
          <a:p>
            <a:endParaRPr lang="en-CH" dirty="0"/>
          </a:p>
          <a:p>
            <a:endParaRPr lang="en-CH" dirty="0"/>
          </a:p>
        </p:txBody>
      </p:sp>
      <p:sp>
        <p:nvSpPr>
          <p:cNvPr id="4" name="Slide Number Placeholder 3">
            <a:extLst>
              <a:ext uri="{FF2B5EF4-FFF2-40B4-BE49-F238E27FC236}">
                <a16:creationId xmlns:a16="http://schemas.microsoft.com/office/drawing/2014/main" id="{35C21A6E-45A3-DE89-6DED-396DB5D90314}"/>
              </a:ext>
            </a:extLst>
          </p:cNvPr>
          <p:cNvSpPr>
            <a:spLocks noGrp="1"/>
          </p:cNvSpPr>
          <p:nvPr>
            <p:ph type="sldNum" sz="quarter" idx="5"/>
          </p:nvPr>
        </p:nvSpPr>
        <p:spPr/>
        <p:txBody>
          <a:bodyPr/>
          <a:lstStyle/>
          <a:p>
            <a:fld id="{6F2DA607-BBDF-DD4B-A0EC-33D707F4A8AC}" type="slidenum">
              <a:rPr lang="en-CH" smtClean="0"/>
              <a:t>105</a:t>
            </a:fld>
            <a:endParaRPr lang="en-CH"/>
          </a:p>
        </p:txBody>
      </p:sp>
    </p:spTree>
    <p:extLst>
      <p:ext uri="{BB962C8B-B14F-4D97-AF65-F5344CB8AC3E}">
        <p14:creationId xmlns:p14="http://schemas.microsoft.com/office/powerpoint/2010/main" val="85183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6763DF3-4E7D-2E47-8333-FDD5CCEB705C}" type="datetimeFigureOut">
              <a:rPr lang="en-CH" smtClean="0"/>
              <a:t>06.04.2025</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61D9503F-4EEC-1A42-82B5-236CB963C0C7}" type="slidenum">
              <a:rPr lang="en-CH" smtClean="0"/>
              <a:t>‹#›</a:t>
            </a:fld>
            <a:endParaRPr lang="en-CH"/>
          </a:p>
        </p:txBody>
      </p:sp>
    </p:spTree>
    <p:extLst>
      <p:ext uri="{BB962C8B-B14F-4D97-AF65-F5344CB8AC3E}">
        <p14:creationId xmlns:p14="http://schemas.microsoft.com/office/powerpoint/2010/main" val="965942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6763DF3-4E7D-2E47-8333-FDD5CCEB705C}" type="datetimeFigureOut">
              <a:rPr lang="en-CH" smtClean="0"/>
              <a:t>06.04.2025</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61D9503F-4EEC-1A42-82B5-236CB963C0C7}" type="slidenum">
              <a:rPr lang="en-CH" smtClean="0"/>
              <a:t>‹#›</a:t>
            </a:fld>
            <a:endParaRPr lang="en-CH"/>
          </a:p>
        </p:txBody>
      </p:sp>
    </p:spTree>
    <p:extLst>
      <p:ext uri="{BB962C8B-B14F-4D97-AF65-F5344CB8AC3E}">
        <p14:creationId xmlns:p14="http://schemas.microsoft.com/office/powerpoint/2010/main" val="3135267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6763DF3-4E7D-2E47-8333-FDD5CCEB705C}" type="datetimeFigureOut">
              <a:rPr lang="en-CH" smtClean="0"/>
              <a:t>06.04.2025</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61D9503F-4EEC-1A42-82B5-236CB963C0C7}" type="slidenum">
              <a:rPr lang="en-CH" smtClean="0"/>
              <a:t>‹#›</a:t>
            </a:fld>
            <a:endParaRPr lang="en-CH"/>
          </a:p>
        </p:txBody>
      </p:sp>
    </p:spTree>
    <p:extLst>
      <p:ext uri="{BB962C8B-B14F-4D97-AF65-F5344CB8AC3E}">
        <p14:creationId xmlns:p14="http://schemas.microsoft.com/office/powerpoint/2010/main" val="343155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6763DF3-4E7D-2E47-8333-FDD5CCEB705C}" type="datetimeFigureOut">
              <a:rPr lang="en-CH" smtClean="0"/>
              <a:t>06.04.2025</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61D9503F-4EEC-1A42-82B5-236CB963C0C7}" type="slidenum">
              <a:rPr lang="en-CH" smtClean="0"/>
              <a:t>‹#›</a:t>
            </a:fld>
            <a:endParaRPr lang="en-CH"/>
          </a:p>
        </p:txBody>
      </p:sp>
    </p:spTree>
    <p:extLst>
      <p:ext uri="{BB962C8B-B14F-4D97-AF65-F5344CB8AC3E}">
        <p14:creationId xmlns:p14="http://schemas.microsoft.com/office/powerpoint/2010/main" val="3396306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6763DF3-4E7D-2E47-8333-FDD5CCEB705C}" type="datetimeFigureOut">
              <a:rPr lang="en-CH" smtClean="0"/>
              <a:t>06.04.2025</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61D9503F-4EEC-1A42-82B5-236CB963C0C7}" type="slidenum">
              <a:rPr lang="en-CH" smtClean="0"/>
              <a:t>‹#›</a:t>
            </a:fld>
            <a:endParaRPr lang="en-CH"/>
          </a:p>
        </p:txBody>
      </p:sp>
    </p:spTree>
    <p:extLst>
      <p:ext uri="{BB962C8B-B14F-4D97-AF65-F5344CB8AC3E}">
        <p14:creationId xmlns:p14="http://schemas.microsoft.com/office/powerpoint/2010/main" val="3794072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6763DF3-4E7D-2E47-8333-FDD5CCEB705C}" type="datetimeFigureOut">
              <a:rPr lang="en-CH" smtClean="0"/>
              <a:t>06.04.2025</a:t>
            </a:fld>
            <a:endParaRPr lang="en-CH"/>
          </a:p>
        </p:txBody>
      </p:sp>
      <p:sp>
        <p:nvSpPr>
          <p:cNvPr id="6" name="Footer Placeholder 5"/>
          <p:cNvSpPr>
            <a:spLocks noGrp="1"/>
          </p:cNvSpPr>
          <p:nvPr>
            <p:ph type="ftr" sz="quarter" idx="11"/>
          </p:nvPr>
        </p:nvSpPr>
        <p:spPr/>
        <p:txBody>
          <a:bodyPr/>
          <a:lstStyle/>
          <a:p>
            <a:endParaRPr lang="en-CH"/>
          </a:p>
        </p:txBody>
      </p:sp>
      <p:sp>
        <p:nvSpPr>
          <p:cNvPr id="7" name="Slide Number Placeholder 6"/>
          <p:cNvSpPr>
            <a:spLocks noGrp="1"/>
          </p:cNvSpPr>
          <p:nvPr>
            <p:ph type="sldNum" sz="quarter" idx="12"/>
          </p:nvPr>
        </p:nvSpPr>
        <p:spPr/>
        <p:txBody>
          <a:bodyPr/>
          <a:lstStyle/>
          <a:p>
            <a:fld id="{61D9503F-4EEC-1A42-82B5-236CB963C0C7}" type="slidenum">
              <a:rPr lang="en-CH" smtClean="0"/>
              <a:t>‹#›</a:t>
            </a:fld>
            <a:endParaRPr lang="en-CH"/>
          </a:p>
        </p:txBody>
      </p:sp>
    </p:spTree>
    <p:extLst>
      <p:ext uri="{BB962C8B-B14F-4D97-AF65-F5344CB8AC3E}">
        <p14:creationId xmlns:p14="http://schemas.microsoft.com/office/powerpoint/2010/main" val="129015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6763DF3-4E7D-2E47-8333-FDD5CCEB705C}" type="datetimeFigureOut">
              <a:rPr lang="en-CH" smtClean="0"/>
              <a:t>06.04.2025</a:t>
            </a:fld>
            <a:endParaRPr lang="en-CH"/>
          </a:p>
        </p:txBody>
      </p:sp>
      <p:sp>
        <p:nvSpPr>
          <p:cNvPr id="8" name="Footer Placeholder 7"/>
          <p:cNvSpPr>
            <a:spLocks noGrp="1"/>
          </p:cNvSpPr>
          <p:nvPr>
            <p:ph type="ftr" sz="quarter" idx="11"/>
          </p:nvPr>
        </p:nvSpPr>
        <p:spPr/>
        <p:txBody>
          <a:bodyPr/>
          <a:lstStyle/>
          <a:p>
            <a:endParaRPr lang="en-CH"/>
          </a:p>
        </p:txBody>
      </p:sp>
      <p:sp>
        <p:nvSpPr>
          <p:cNvPr id="9" name="Slide Number Placeholder 8"/>
          <p:cNvSpPr>
            <a:spLocks noGrp="1"/>
          </p:cNvSpPr>
          <p:nvPr>
            <p:ph type="sldNum" sz="quarter" idx="12"/>
          </p:nvPr>
        </p:nvSpPr>
        <p:spPr/>
        <p:txBody>
          <a:bodyPr/>
          <a:lstStyle/>
          <a:p>
            <a:fld id="{61D9503F-4EEC-1A42-82B5-236CB963C0C7}" type="slidenum">
              <a:rPr lang="en-CH" smtClean="0"/>
              <a:t>‹#›</a:t>
            </a:fld>
            <a:endParaRPr lang="en-CH"/>
          </a:p>
        </p:txBody>
      </p:sp>
    </p:spTree>
    <p:extLst>
      <p:ext uri="{BB962C8B-B14F-4D97-AF65-F5344CB8AC3E}">
        <p14:creationId xmlns:p14="http://schemas.microsoft.com/office/powerpoint/2010/main" val="2528008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6763DF3-4E7D-2E47-8333-FDD5CCEB705C}" type="datetimeFigureOut">
              <a:rPr lang="en-CH" smtClean="0"/>
              <a:t>06.04.2025</a:t>
            </a:fld>
            <a:endParaRPr lang="en-CH"/>
          </a:p>
        </p:txBody>
      </p:sp>
      <p:sp>
        <p:nvSpPr>
          <p:cNvPr id="4" name="Footer Placeholder 3"/>
          <p:cNvSpPr>
            <a:spLocks noGrp="1"/>
          </p:cNvSpPr>
          <p:nvPr>
            <p:ph type="ftr" sz="quarter" idx="11"/>
          </p:nvPr>
        </p:nvSpPr>
        <p:spPr/>
        <p:txBody>
          <a:bodyPr/>
          <a:lstStyle/>
          <a:p>
            <a:endParaRPr lang="en-CH"/>
          </a:p>
        </p:txBody>
      </p:sp>
      <p:sp>
        <p:nvSpPr>
          <p:cNvPr id="5" name="Slide Number Placeholder 4"/>
          <p:cNvSpPr>
            <a:spLocks noGrp="1"/>
          </p:cNvSpPr>
          <p:nvPr>
            <p:ph type="sldNum" sz="quarter" idx="12"/>
          </p:nvPr>
        </p:nvSpPr>
        <p:spPr/>
        <p:txBody>
          <a:bodyPr/>
          <a:lstStyle/>
          <a:p>
            <a:fld id="{61D9503F-4EEC-1A42-82B5-236CB963C0C7}" type="slidenum">
              <a:rPr lang="en-CH" smtClean="0"/>
              <a:t>‹#›</a:t>
            </a:fld>
            <a:endParaRPr lang="en-CH"/>
          </a:p>
        </p:txBody>
      </p:sp>
    </p:spTree>
    <p:extLst>
      <p:ext uri="{BB962C8B-B14F-4D97-AF65-F5344CB8AC3E}">
        <p14:creationId xmlns:p14="http://schemas.microsoft.com/office/powerpoint/2010/main" val="1249896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63DF3-4E7D-2E47-8333-FDD5CCEB705C}" type="datetimeFigureOut">
              <a:rPr lang="en-CH" smtClean="0"/>
              <a:t>06.04.2025</a:t>
            </a:fld>
            <a:endParaRPr lang="en-CH"/>
          </a:p>
        </p:txBody>
      </p:sp>
      <p:sp>
        <p:nvSpPr>
          <p:cNvPr id="3" name="Footer Placeholder 2"/>
          <p:cNvSpPr>
            <a:spLocks noGrp="1"/>
          </p:cNvSpPr>
          <p:nvPr>
            <p:ph type="ftr" sz="quarter" idx="11"/>
          </p:nvPr>
        </p:nvSpPr>
        <p:spPr/>
        <p:txBody>
          <a:bodyPr/>
          <a:lstStyle/>
          <a:p>
            <a:endParaRPr lang="en-CH"/>
          </a:p>
        </p:txBody>
      </p:sp>
      <p:sp>
        <p:nvSpPr>
          <p:cNvPr id="4" name="Slide Number Placeholder 3"/>
          <p:cNvSpPr>
            <a:spLocks noGrp="1"/>
          </p:cNvSpPr>
          <p:nvPr>
            <p:ph type="sldNum" sz="quarter" idx="12"/>
          </p:nvPr>
        </p:nvSpPr>
        <p:spPr/>
        <p:txBody>
          <a:bodyPr/>
          <a:lstStyle/>
          <a:p>
            <a:fld id="{61D9503F-4EEC-1A42-82B5-236CB963C0C7}" type="slidenum">
              <a:rPr lang="en-CH" smtClean="0"/>
              <a:t>‹#›</a:t>
            </a:fld>
            <a:endParaRPr lang="en-CH"/>
          </a:p>
        </p:txBody>
      </p:sp>
    </p:spTree>
    <p:extLst>
      <p:ext uri="{BB962C8B-B14F-4D97-AF65-F5344CB8AC3E}">
        <p14:creationId xmlns:p14="http://schemas.microsoft.com/office/powerpoint/2010/main" val="3337238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6763DF3-4E7D-2E47-8333-FDD5CCEB705C}" type="datetimeFigureOut">
              <a:rPr lang="en-CH" smtClean="0"/>
              <a:t>06.04.2025</a:t>
            </a:fld>
            <a:endParaRPr lang="en-CH"/>
          </a:p>
        </p:txBody>
      </p:sp>
      <p:sp>
        <p:nvSpPr>
          <p:cNvPr id="6" name="Footer Placeholder 5"/>
          <p:cNvSpPr>
            <a:spLocks noGrp="1"/>
          </p:cNvSpPr>
          <p:nvPr>
            <p:ph type="ftr" sz="quarter" idx="11"/>
          </p:nvPr>
        </p:nvSpPr>
        <p:spPr/>
        <p:txBody>
          <a:bodyPr/>
          <a:lstStyle/>
          <a:p>
            <a:endParaRPr lang="en-CH"/>
          </a:p>
        </p:txBody>
      </p:sp>
      <p:sp>
        <p:nvSpPr>
          <p:cNvPr id="7" name="Slide Number Placeholder 6"/>
          <p:cNvSpPr>
            <a:spLocks noGrp="1"/>
          </p:cNvSpPr>
          <p:nvPr>
            <p:ph type="sldNum" sz="quarter" idx="12"/>
          </p:nvPr>
        </p:nvSpPr>
        <p:spPr/>
        <p:txBody>
          <a:bodyPr/>
          <a:lstStyle/>
          <a:p>
            <a:fld id="{61D9503F-4EEC-1A42-82B5-236CB963C0C7}" type="slidenum">
              <a:rPr lang="en-CH" smtClean="0"/>
              <a:t>‹#›</a:t>
            </a:fld>
            <a:endParaRPr lang="en-CH"/>
          </a:p>
        </p:txBody>
      </p:sp>
    </p:spTree>
    <p:extLst>
      <p:ext uri="{BB962C8B-B14F-4D97-AF65-F5344CB8AC3E}">
        <p14:creationId xmlns:p14="http://schemas.microsoft.com/office/powerpoint/2010/main" val="347576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6763DF3-4E7D-2E47-8333-FDD5CCEB705C}" type="datetimeFigureOut">
              <a:rPr lang="en-CH" smtClean="0"/>
              <a:t>06.04.2025</a:t>
            </a:fld>
            <a:endParaRPr lang="en-CH"/>
          </a:p>
        </p:txBody>
      </p:sp>
      <p:sp>
        <p:nvSpPr>
          <p:cNvPr id="6" name="Footer Placeholder 5"/>
          <p:cNvSpPr>
            <a:spLocks noGrp="1"/>
          </p:cNvSpPr>
          <p:nvPr>
            <p:ph type="ftr" sz="quarter" idx="11"/>
          </p:nvPr>
        </p:nvSpPr>
        <p:spPr/>
        <p:txBody>
          <a:bodyPr/>
          <a:lstStyle/>
          <a:p>
            <a:endParaRPr lang="en-CH"/>
          </a:p>
        </p:txBody>
      </p:sp>
      <p:sp>
        <p:nvSpPr>
          <p:cNvPr id="7" name="Slide Number Placeholder 6"/>
          <p:cNvSpPr>
            <a:spLocks noGrp="1"/>
          </p:cNvSpPr>
          <p:nvPr>
            <p:ph type="sldNum" sz="quarter" idx="12"/>
          </p:nvPr>
        </p:nvSpPr>
        <p:spPr/>
        <p:txBody>
          <a:bodyPr/>
          <a:lstStyle/>
          <a:p>
            <a:fld id="{61D9503F-4EEC-1A42-82B5-236CB963C0C7}" type="slidenum">
              <a:rPr lang="en-CH" smtClean="0"/>
              <a:t>‹#›</a:t>
            </a:fld>
            <a:endParaRPr lang="en-CH"/>
          </a:p>
        </p:txBody>
      </p:sp>
    </p:spTree>
    <p:extLst>
      <p:ext uri="{BB962C8B-B14F-4D97-AF65-F5344CB8AC3E}">
        <p14:creationId xmlns:p14="http://schemas.microsoft.com/office/powerpoint/2010/main" val="98215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6763DF3-4E7D-2E47-8333-FDD5CCEB705C}" type="datetimeFigureOut">
              <a:rPr lang="en-CH" smtClean="0"/>
              <a:t>06.04.2025</a:t>
            </a:fld>
            <a:endParaRPr lang="en-C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H"/>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1D9503F-4EEC-1A42-82B5-236CB963C0C7}" type="slidenum">
              <a:rPr lang="en-CH" smtClean="0"/>
              <a:t>‹#›</a:t>
            </a:fld>
            <a:endParaRPr lang="en-CH"/>
          </a:p>
        </p:txBody>
      </p:sp>
    </p:spTree>
    <p:extLst>
      <p:ext uri="{BB962C8B-B14F-4D97-AF65-F5344CB8AC3E}">
        <p14:creationId xmlns:p14="http://schemas.microsoft.com/office/powerpoint/2010/main" val="35885329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5.svg"/></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5.svg"/></Relationships>
</file>

<file path=ppt/slides/_rels/slide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5.svg"/></Relationships>
</file>

<file path=ppt/slides/_rels/slide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5.svg"/></Relationships>
</file>

<file path=ppt/slides/_rels/slide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5.svg"/></Relationships>
</file>

<file path=ppt/slides/_rels/slide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5.svg"/></Relationships>
</file>

<file path=ppt/slides/_rels/slide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5.sv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5.sv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8.emf"/><Relationship Id="rId4" Type="http://schemas.openxmlformats.org/officeDocument/2006/relationships/image" Target="../media/image5.svg"/></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8.emf"/><Relationship Id="rId4" Type="http://schemas.openxmlformats.org/officeDocument/2006/relationships/image" Target="../media/image5.sv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8.emf"/><Relationship Id="rId4" Type="http://schemas.openxmlformats.org/officeDocument/2006/relationships/image" Target="../media/image5.sv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5.sv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5.svg"/></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5.svg"/></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5.sv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2.emf"/><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9.svg"/><Relationship Id="rId9" Type="http://schemas.openxmlformats.org/officeDocument/2006/relationships/image" Target="../media/image12.jp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emf"/><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5.sv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5.sv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2.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 Id="rId9" Type="http://schemas.openxmlformats.org/officeDocument/2006/relationships/image" Target="../media/image15.svg"/></Relationships>
</file>

<file path=ppt/slides/_rels/slide9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5.svg"/></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5.svg"/></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5.svg"/></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5.svg"/></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5.svg"/></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5.svg"/></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607091-1A18-9599-02A2-11117230306A}"/>
              </a:ext>
            </a:extLst>
          </p:cNvPr>
          <p:cNvSpPr/>
          <p:nvPr/>
        </p:nvSpPr>
        <p:spPr>
          <a:xfrm>
            <a:off x="0" y="-1696"/>
            <a:ext cx="9144000" cy="3430696"/>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 name="TextBox 5">
            <a:extLst>
              <a:ext uri="{FF2B5EF4-FFF2-40B4-BE49-F238E27FC236}">
                <a16:creationId xmlns:a16="http://schemas.microsoft.com/office/drawing/2014/main" id="{6B53E106-B161-0231-AE51-38A414B63121}"/>
              </a:ext>
            </a:extLst>
          </p:cNvPr>
          <p:cNvSpPr txBox="1"/>
          <p:nvPr/>
        </p:nvSpPr>
        <p:spPr>
          <a:xfrm>
            <a:off x="237065" y="3808902"/>
            <a:ext cx="8669867" cy="1446550"/>
          </a:xfrm>
          <a:prstGeom prst="rect">
            <a:avLst/>
          </a:prstGeom>
          <a:noFill/>
        </p:spPr>
        <p:txBody>
          <a:bodyPr wrap="square">
            <a:spAutoFit/>
          </a:bodyPr>
          <a:lstStyle/>
          <a:p>
            <a:pPr algn="ctr"/>
            <a:r>
              <a:rPr lang="en-GB" sz="2200" b="1" dirty="0">
                <a:solidFill>
                  <a:srgbClr val="007F3E"/>
                </a:solidFill>
                <a:latin typeface="Futura Medium" panose="020B0602020204020303" pitchFamily="34" charset="-79"/>
                <a:cs typeface="Futura Medium" panose="020B0602020204020303" pitchFamily="34" charset="-79"/>
              </a:rPr>
              <a:t>Mayank </a:t>
            </a:r>
            <a:r>
              <a:rPr lang="en-GB" sz="2200" b="1" dirty="0" err="1">
                <a:solidFill>
                  <a:srgbClr val="007F3E"/>
                </a:solidFill>
                <a:latin typeface="Futura Medium" panose="020B0602020204020303" pitchFamily="34" charset="-79"/>
                <a:cs typeface="Futura Medium" panose="020B0602020204020303" pitchFamily="34" charset="-79"/>
              </a:rPr>
              <a:t>Kabra</a:t>
            </a:r>
            <a:endParaRPr lang="en-GB" sz="2200" b="1" dirty="0">
              <a:solidFill>
                <a:srgbClr val="007F3E"/>
              </a:solidFill>
              <a:latin typeface="Futura Medium" panose="020B0602020204020303" pitchFamily="34" charset="-79"/>
              <a:cs typeface="Futura Medium" panose="020B0602020204020303" pitchFamily="34" charset="-79"/>
            </a:endParaRPr>
          </a:p>
          <a:p>
            <a:pPr algn="ctr"/>
            <a:r>
              <a:rPr lang="en-GB" sz="2200" dirty="0">
                <a:latin typeface="Futura Medium" panose="020B0602020204020303" pitchFamily="34" charset="-79"/>
                <a:cs typeface="Futura Medium" panose="020B0602020204020303" pitchFamily="34" charset="-79"/>
              </a:rPr>
              <a:t>Rakesh Nadig, Harshita Gupta, Rahul Bera, Manos </a:t>
            </a:r>
            <a:r>
              <a:rPr lang="en-GB" sz="2200" dirty="0" err="1">
                <a:latin typeface="Futura Medium" panose="020B0602020204020303" pitchFamily="34" charset="-79"/>
                <a:cs typeface="Futura Medium" panose="020B0602020204020303" pitchFamily="34" charset="-79"/>
              </a:rPr>
              <a:t>Frouzakis</a:t>
            </a:r>
            <a:r>
              <a:rPr lang="en-GB" sz="2200" dirty="0">
                <a:latin typeface="Futura Medium" panose="020B0602020204020303" pitchFamily="34" charset="-79"/>
                <a:cs typeface="Futura Medium" panose="020B0602020204020303" pitchFamily="34" charset="-79"/>
              </a:rPr>
              <a:t>, </a:t>
            </a:r>
          </a:p>
          <a:p>
            <a:pPr algn="ctr"/>
            <a:r>
              <a:rPr lang="en-GB" sz="2200" dirty="0" err="1">
                <a:latin typeface="Futura Medium" panose="020B0602020204020303" pitchFamily="34" charset="-79"/>
                <a:cs typeface="Futura Medium" panose="020B0602020204020303" pitchFamily="34" charset="-79"/>
              </a:rPr>
              <a:t>Vamanan</a:t>
            </a:r>
            <a:r>
              <a:rPr lang="en-GB" sz="2200" dirty="0">
                <a:latin typeface="Futura Medium" panose="020B0602020204020303" pitchFamily="34" charset="-79"/>
                <a:cs typeface="Futura Medium" panose="020B0602020204020303" pitchFamily="34" charset="-79"/>
              </a:rPr>
              <a:t> </a:t>
            </a:r>
            <a:r>
              <a:rPr lang="en-GB" sz="2200" dirty="0" err="1">
                <a:latin typeface="Futura Medium" panose="020B0602020204020303" pitchFamily="34" charset="-79"/>
                <a:cs typeface="Futura Medium" panose="020B0602020204020303" pitchFamily="34" charset="-79"/>
              </a:rPr>
              <a:t>Arulchelvan</a:t>
            </a:r>
            <a:r>
              <a:rPr lang="en-GB" sz="2200" dirty="0">
                <a:latin typeface="Futura Medium" panose="020B0602020204020303" pitchFamily="34" charset="-79"/>
                <a:cs typeface="Futura Medium" panose="020B0602020204020303" pitchFamily="34" charset="-79"/>
              </a:rPr>
              <a:t>, Yu Liang, </a:t>
            </a:r>
            <a:r>
              <a:rPr lang="en-GB" sz="2200" dirty="0" err="1">
                <a:latin typeface="Futura Medium" panose="020B0602020204020303" pitchFamily="34" charset="-79"/>
                <a:cs typeface="Futura Medium" panose="020B0602020204020303" pitchFamily="34" charset="-79"/>
              </a:rPr>
              <a:t>Haiyu</a:t>
            </a:r>
            <a:r>
              <a:rPr lang="en-GB" sz="2200" dirty="0">
                <a:latin typeface="Futura Medium" panose="020B0602020204020303" pitchFamily="34" charset="-79"/>
                <a:cs typeface="Futura Medium" panose="020B0602020204020303" pitchFamily="34" charset="-79"/>
              </a:rPr>
              <a:t> Mao, </a:t>
            </a:r>
          </a:p>
          <a:p>
            <a:pPr algn="ctr"/>
            <a:r>
              <a:rPr lang="en-GB" sz="2200" dirty="0">
                <a:latin typeface="Futura Medium" panose="020B0602020204020303" pitchFamily="34" charset="-79"/>
                <a:cs typeface="Futura Medium" panose="020B0602020204020303" pitchFamily="34" charset="-79"/>
              </a:rPr>
              <a:t>Mohammad </a:t>
            </a:r>
            <a:r>
              <a:rPr lang="en-GB" sz="2200" dirty="0" err="1">
                <a:latin typeface="Futura Medium" panose="020B0602020204020303" pitchFamily="34" charset="-79"/>
                <a:cs typeface="Futura Medium" panose="020B0602020204020303" pitchFamily="34" charset="-79"/>
              </a:rPr>
              <a:t>Sadrosadati</a:t>
            </a:r>
            <a:r>
              <a:rPr lang="en-GB" sz="2200" dirty="0">
                <a:latin typeface="Futura Medium" panose="020B0602020204020303" pitchFamily="34" charset="-79"/>
                <a:cs typeface="Futura Medium" panose="020B0602020204020303" pitchFamily="34" charset="-79"/>
              </a:rPr>
              <a:t>, and Onur Mutlu </a:t>
            </a:r>
          </a:p>
        </p:txBody>
      </p:sp>
      <p:pic>
        <p:nvPicPr>
          <p:cNvPr id="8" name="Picture 7">
            <a:extLst>
              <a:ext uri="{FF2B5EF4-FFF2-40B4-BE49-F238E27FC236}">
                <a16:creationId xmlns:a16="http://schemas.microsoft.com/office/drawing/2014/main" id="{5FAC2C6F-8523-B780-4A01-B46A6428112E}"/>
              </a:ext>
            </a:extLst>
          </p:cNvPr>
          <p:cNvPicPr>
            <a:picLocks noChangeAspect="1"/>
          </p:cNvPicPr>
          <p:nvPr/>
        </p:nvPicPr>
        <p:blipFill rotWithShape="1">
          <a:blip r:embed="rId3"/>
          <a:srcRect l="11820" t="33599" r="12247" b="30996"/>
          <a:stretch/>
        </p:blipFill>
        <p:spPr>
          <a:xfrm>
            <a:off x="283121" y="6139696"/>
            <a:ext cx="2541722" cy="437287"/>
          </a:xfrm>
          <a:prstGeom prst="rect">
            <a:avLst/>
          </a:prstGeom>
        </p:spPr>
      </p:pic>
      <p:pic>
        <p:nvPicPr>
          <p:cNvPr id="9" name="Picture 8">
            <a:extLst>
              <a:ext uri="{FF2B5EF4-FFF2-40B4-BE49-F238E27FC236}">
                <a16:creationId xmlns:a16="http://schemas.microsoft.com/office/drawing/2014/main" id="{F986949A-8F74-DE1F-83B8-650BBCF6F5B1}"/>
              </a:ext>
            </a:extLst>
          </p:cNvPr>
          <p:cNvPicPr>
            <a:picLocks noChangeAspect="1"/>
          </p:cNvPicPr>
          <p:nvPr/>
        </p:nvPicPr>
        <p:blipFill>
          <a:blip r:embed="rId4"/>
          <a:srcRect b="49081"/>
          <a:stretch/>
        </p:blipFill>
        <p:spPr>
          <a:xfrm>
            <a:off x="4100706" y="6200672"/>
            <a:ext cx="2218453" cy="447134"/>
          </a:xfrm>
          <a:prstGeom prst="rect">
            <a:avLst/>
          </a:prstGeom>
        </p:spPr>
      </p:pic>
      <p:pic>
        <p:nvPicPr>
          <p:cNvPr id="10" name="Picture 9" descr="A red text on a white background&#10;&#10;AI-generated content may be incorrect.">
            <a:extLst>
              <a:ext uri="{FF2B5EF4-FFF2-40B4-BE49-F238E27FC236}">
                <a16:creationId xmlns:a16="http://schemas.microsoft.com/office/drawing/2014/main" id="{F373D8E4-C077-7442-B83A-095DFAC3E715}"/>
              </a:ext>
            </a:extLst>
          </p:cNvPr>
          <p:cNvPicPr>
            <a:picLocks noChangeAspect="1"/>
          </p:cNvPicPr>
          <p:nvPr/>
        </p:nvPicPr>
        <p:blipFill rotWithShape="1">
          <a:blip r:embed="rId5"/>
          <a:srcRect l="18319" t="1413" r="16854" b="3043"/>
          <a:stretch/>
        </p:blipFill>
        <p:spPr>
          <a:xfrm>
            <a:off x="7591664" y="5926328"/>
            <a:ext cx="1269215" cy="864022"/>
          </a:xfrm>
          <a:prstGeom prst="rect">
            <a:avLst/>
          </a:prstGeom>
        </p:spPr>
      </p:pic>
      <p:sp>
        <p:nvSpPr>
          <p:cNvPr id="2" name="Title 1">
            <a:extLst>
              <a:ext uri="{FF2B5EF4-FFF2-40B4-BE49-F238E27FC236}">
                <a16:creationId xmlns:a16="http://schemas.microsoft.com/office/drawing/2014/main" id="{E6D063B3-3B93-E181-CE3B-BFE78FC00DA6}"/>
              </a:ext>
            </a:extLst>
          </p:cNvPr>
          <p:cNvSpPr txBox="1">
            <a:spLocks/>
          </p:cNvSpPr>
          <p:nvPr/>
        </p:nvSpPr>
        <p:spPr>
          <a:xfrm>
            <a:off x="-130629" y="1280210"/>
            <a:ext cx="9405257" cy="14939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50" dirty="0">
                <a:solidFill>
                  <a:srgbClr val="000000"/>
                </a:solidFill>
                <a:effectLst/>
                <a:latin typeface="Futura Medium" panose="020B0602020204020303" pitchFamily="34" charset="-79"/>
                <a:cs typeface="Futura Medium" panose="020B0602020204020303" pitchFamily="34" charset="-79"/>
              </a:rPr>
              <a:t>Accelerating Homomorphic Encryption-Based </a:t>
            </a:r>
          </a:p>
          <a:p>
            <a:r>
              <a:rPr lang="en-GB" sz="3050" dirty="0">
                <a:solidFill>
                  <a:srgbClr val="000000"/>
                </a:solidFill>
                <a:effectLst/>
                <a:latin typeface="Futura Medium" panose="020B0602020204020303" pitchFamily="34" charset="-79"/>
                <a:cs typeface="Futura Medium" panose="020B0602020204020303" pitchFamily="34" charset="-79"/>
              </a:rPr>
              <a:t>String Matching via Memory-Efficient Data Packing </a:t>
            </a:r>
          </a:p>
          <a:p>
            <a:r>
              <a:rPr lang="en-GB" sz="3050" dirty="0">
                <a:solidFill>
                  <a:srgbClr val="000000"/>
                </a:solidFill>
                <a:effectLst/>
                <a:latin typeface="Futura Medium" panose="020B0602020204020303" pitchFamily="34" charset="-79"/>
                <a:cs typeface="Futura Medium" panose="020B0602020204020303" pitchFamily="34" charset="-79"/>
              </a:rPr>
              <a:t>and In-Flash Processing</a:t>
            </a:r>
          </a:p>
        </p:txBody>
      </p:sp>
      <p:sp>
        <p:nvSpPr>
          <p:cNvPr id="3" name="Title 1">
            <a:extLst>
              <a:ext uri="{FF2B5EF4-FFF2-40B4-BE49-F238E27FC236}">
                <a16:creationId xmlns:a16="http://schemas.microsoft.com/office/drawing/2014/main" id="{A1008E05-4E03-801C-18F9-EE2F7E33192E}"/>
              </a:ext>
            </a:extLst>
          </p:cNvPr>
          <p:cNvSpPr txBox="1">
            <a:spLocks/>
          </p:cNvSpPr>
          <p:nvPr/>
        </p:nvSpPr>
        <p:spPr>
          <a:xfrm>
            <a:off x="2" y="657328"/>
            <a:ext cx="9144000" cy="8554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CH" sz="4800" b="1" dirty="0">
                <a:solidFill>
                  <a:srgbClr val="007F3E"/>
                </a:solidFill>
                <a:latin typeface="FUTURA MEDIUM" panose="020B0602020204020303" pitchFamily="34" charset="-79"/>
                <a:cs typeface="FUTURA MEDIUM" panose="020B0602020204020303" pitchFamily="34" charset="-79"/>
              </a:rPr>
              <a:t>CIPHERMATCH</a:t>
            </a:r>
            <a:endParaRPr lang="en-CH" sz="5000" b="1"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3773322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CB1A8-BC89-C4E0-61EC-CCAD9EFF95D2}"/>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8A854888-BFE8-B129-A6F7-BEE246C5463F}"/>
              </a:ext>
            </a:extLst>
          </p:cNvPr>
          <p:cNvSpPr/>
          <p:nvPr/>
        </p:nvSpPr>
        <p:spPr>
          <a:xfrm>
            <a:off x="1619865" y="3854158"/>
            <a:ext cx="1189756" cy="707853"/>
          </a:xfrm>
          <a:prstGeom prst="roundRect">
            <a:avLst>
              <a:gd name="adj" fmla="val 5189"/>
            </a:avLst>
          </a:prstGeom>
          <a:solidFill>
            <a:schemeClr val="accent5">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a:p>
            <a:pPr algn="ctr"/>
            <a:r>
              <a:rPr lang="en-US" sz="1400" b="1" dirty="0">
                <a:solidFill>
                  <a:schemeClr val="tx1"/>
                </a:solidFill>
                <a:latin typeface="Corbel" panose="020B0503020204020204" pitchFamily="34" charset="0"/>
                <a:cs typeface="Dubai" panose="020B0503030403030204" pitchFamily="34" charset="-78"/>
              </a:rPr>
              <a:t>Decrypt</a:t>
            </a: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p:txBody>
      </p:sp>
      <p:sp>
        <p:nvSpPr>
          <p:cNvPr id="2" name="Rounded Rectangle 1">
            <a:extLst>
              <a:ext uri="{FF2B5EF4-FFF2-40B4-BE49-F238E27FC236}">
                <a16:creationId xmlns:a16="http://schemas.microsoft.com/office/drawing/2014/main" id="{1C23C65A-8964-D715-0EDF-5B72D7202AB1}"/>
              </a:ext>
            </a:extLst>
          </p:cNvPr>
          <p:cNvSpPr/>
          <p:nvPr/>
        </p:nvSpPr>
        <p:spPr>
          <a:xfrm>
            <a:off x="1619865" y="3010357"/>
            <a:ext cx="1189756" cy="707853"/>
          </a:xfrm>
          <a:prstGeom prst="roundRect">
            <a:avLst>
              <a:gd name="adj" fmla="val 5189"/>
            </a:avLst>
          </a:prstGeom>
          <a:solidFill>
            <a:schemeClr val="accent5">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Encrypt</a:t>
            </a: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p:txBody>
      </p:sp>
      <p:grpSp>
        <p:nvGrpSpPr>
          <p:cNvPr id="74" name="Group 73">
            <a:extLst>
              <a:ext uri="{FF2B5EF4-FFF2-40B4-BE49-F238E27FC236}">
                <a16:creationId xmlns:a16="http://schemas.microsoft.com/office/drawing/2014/main" id="{8BD4F0AD-43B4-505C-8B18-7B5620C0669E}"/>
              </a:ext>
            </a:extLst>
          </p:cNvPr>
          <p:cNvGrpSpPr/>
          <p:nvPr/>
        </p:nvGrpSpPr>
        <p:grpSpPr>
          <a:xfrm>
            <a:off x="711848" y="2559307"/>
            <a:ext cx="7762656" cy="2195355"/>
            <a:chOff x="711848" y="2559307"/>
            <a:chExt cx="7762656" cy="2195355"/>
          </a:xfrm>
        </p:grpSpPr>
        <p:sp>
          <p:nvSpPr>
            <p:cNvPr id="20" name="Rounded Rectangle 19">
              <a:extLst>
                <a:ext uri="{FF2B5EF4-FFF2-40B4-BE49-F238E27FC236}">
                  <a16:creationId xmlns:a16="http://schemas.microsoft.com/office/drawing/2014/main" id="{AA003E77-9499-7140-1614-51C2F557D822}"/>
                </a:ext>
              </a:extLst>
            </p:cNvPr>
            <p:cNvSpPr/>
            <p:nvPr/>
          </p:nvSpPr>
          <p:spPr>
            <a:xfrm>
              <a:off x="1715319" y="3272017"/>
              <a:ext cx="1003471" cy="400106"/>
            </a:xfrm>
            <a:prstGeom prst="roundRect">
              <a:avLst>
                <a:gd name="adj" fmla="val 5189"/>
              </a:avLst>
            </a:prstGeom>
            <a:solidFill>
              <a:srgbClr val="CBF1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Query</a:t>
              </a:r>
            </a:p>
          </p:txBody>
        </p:sp>
        <p:pic>
          <p:nvPicPr>
            <p:cNvPr id="58" name="Graphic 57" descr="User">
              <a:extLst>
                <a:ext uri="{FF2B5EF4-FFF2-40B4-BE49-F238E27FC236}">
                  <a16:creationId xmlns:a16="http://schemas.microsoft.com/office/drawing/2014/main" id="{0B3EB767-DCA1-17E2-EB9B-69F072F7C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848" y="3272017"/>
              <a:ext cx="1003471" cy="1143100"/>
            </a:xfrm>
            <a:prstGeom prst="rect">
              <a:avLst/>
            </a:prstGeom>
          </p:spPr>
        </p:pic>
        <p:sp>
          <p:nvSpPr>
            <p:cNvPr id="62" name="Rounded Rectangle 61">
              <a:extLst>
                <a:ext uri="{FF2B5EF4-FFF2-40B4-BE49-F238E27FC236}">
                  <a16:creationId xmlns:a16="http://schemas.microsoft.com/office/drawing/2014/main" id="{0BDA0E88-7AE1-0ADC-CF61-F92D3385E88B}"/>
                </a:ext>
              </a:extLst>
            </p:cNvPr>
            <p:cNvSpPr/>
            <p:nvPr/>
          </p:nvSpPr>
          <p:spPr>
            <a:xfrm>
              <a:off x="4572000" y="2559307"/>
              <a:ext cx="3902504" cy="2195355"/>
            </a:xfrm>
            <a:prstGeom prst="roundRect">
              <a:avLst>
                <a:gd name="adj" fmla="val 5189"/>
              </a:avLst>
            </a:prstGeom>
            <a:solidFill>
              <a:srgbClr val="FFD97D"/>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Corbel" panose="020B0503020204020204" pitchFamily="34" charset="0"/>
                  <a:cs typeface="Dubai" panose="020B0503030403030204" pitchFamily="34" charset="-78"/>
                </a:rPr>
                <a:t>Server</a:t>
              </a:r>
            </a:p>
          </p:txBody>
        </p:sp>
        <p:sp>
          <p:nvSpPr>
            <p:cNvPr id="63" name="Rounded Rectangle 62">
              <a:extLst>
                <a:ext uri="{FF2B5EF4-FFF2-40B4-BE49-F238E27FC236}">
                  <a16:creationId xmlns:a16="http://schemas.microsoft.com/office/drawing/2014/main" id="{7CD57131-6172-650B-5537-90DA391AA238}"/>
                </a:ext>
              </a:extLst>
            </p:cNvPr>
            <p:cNvSpPr/>
            <p:nvPr/>
          </p:nvSpPr>
          <p:spPr>
            <a:xfrm>
              <a:off x="4678220" y="3019786"/>
              <a:ext cx="3705527" cy="1583136"/>
            </a:xfrm>
            <a:prstGeom prst="roundRect">
              <a:avLst>
                <a:gd name="adj" fmla="val 5189"/>
              </a:avLst>
            </a:prstGeom>
            <a:solidFill>
              <a:srgbClr val="FFFDF7"/>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atin typeface="Corbel" panose="020B0503020204020204" pitchFamily="34" charset="0"/>
                <a:cs typeface="Dubai" panose="020B0503030403030204" pitchFamily="34" charset="-78"/>
              </a:endParaRPr>
            </a:p>
          </p:txBody>
        </p:sp>
        <p:sp>
          <p:nvSpPr>
            <p:cNvPr id="64" name="Rounded Rectangle 63">
              <a:extLst>
                <a:ext uri="{FF2B5EF4-FFF2-40B4-BE49-F238E27FC236}">
                  <a16:creationId xmlns:a16="http://schemas.microsoft.com/office/drawing/2014/main" id="{1EC6525C-A120-C8E7-1C6C-DEF994E5D734}"/>
                </a:ext>
              </a:extLst>
            </p:cNvPr>
            <p:cNvSpPr/>
            <p:nvPr/>
          </p:nvSpPr>
          <p:spPr>
            <a:xfrm>
              <a:off x="6975438" y="3101895"/>
              <a:ext cx="1310969" cy="1418918"/>
            </a:xfrm>
            <a:prstGeom prst="roundRect">
              <a:avLst>
                <a:gd name="adj" fmla="val 5189"/>
              </a:avLst>
            </a:prstGeom>
            <a:solidFill>
              <a:schemeClr val="bg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latin typeface="Corbel" panose="020B0503020204020204" pitchFamily="34" charset="0"/>
                  <a:cs typeface="Dubai" panose="020B0503030403030204" pitchFamily="34" charset="-78"/>
                </a:rPr>
                <a:t>Storage</a:t>
              </a:r>
            </a:p>
            <a:p>
              <a:pPr algn="ctr"/>
              <a:r>
                <a:rPr lang="en-US" sz="1400" b="1" dirty="0">
                  <a:solidFill>
                    <a:schemeClr val="tx1"/>
                  </a:solidFill>
                  <a:latin typeface="Corbel" panose="020B0503020204020204" pitchFamily="34" charset="0"/>
                  <a:cs typeface="Dubai" panose="020B0503030403030204" pitchFamily="34" charset="-78"/>
                </a:rPr>
                <a:t>(SSD)</a:t>
              </a:r>
            </a:p>
          </p:txBody>
        </p:sp>
        <p:cxnSp>
          <p:nvCxnSpPr>
            <p:cNvPr id="72" name="Straight Arrow Connector 71">
              <a:extLst>
                <a:ext uri="{FF2B5EF4-FFF2-40B4-BE49-F238E27FC236}">
                  <a16:creationId xmlns:a16="http://schemas.microsoft.com/office/drawing/2014/main" id="{3B57DF81-B8E3-07E1-AE0B-3172A5A3910B}"/>
                </a:ext>
              </a:extLst>
            </p:cNvPr>
            <p:cNvCxnSpPr>
              <a:cxnSpLocks/>
            </p:cNvCxnSpPr>
            <p:nvPr/>
          </p:nvCxnSpPr>
          <p:spPr>
            <a:xfrm>
              <a:off x="2718790" y="3454052"/>
              <a:ext cx="2068684" cy="0"/>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4" name="Rectangle 3">
            <a:extLst>
              <a:ext uri="{FF2B5EF4-FFF2-40B4-BE49-F238E27FC236}">
                <a16:creationId xmlns:a16="http://schemas.microsoft.com/office/drawing/2014/main" id="{8C73A526-05B2-812A-A017-33BE0665CC36}"/>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latin typeface="Corbel" panose="020B0503020204020204" pitchFamily="34" charset="0"/>
            </a:endParaRPr>
          </a:p>
        </p:txBody>
      </p:sp>
      <p:cxnSp>
        <p:nvCxnSpPr>
          <p:cNvPr id="6" name="Straight Connector 5">
            <a:extLst>
              <a:ext uri="{FF2B5EF4-FFF2-40B4-BE49-F238E27FC236}">
                <a16:creationId xmlns:a16="http://schemas.microsoft.com/office/drawing/2014/main" id="{6A6EA579-53DB-517B-B8BC-906B511EDA0E}"/>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A9A0FE49-530E-6CFC-323C-299FB43A1936}"/>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pic>
        <p:nvPicPr>
          <p:cNvPr id="16" name="Graphic 15">
            <a:extLst>
              <a:ext uri="{FF2B5EF4-FFF2-40B4-BE49-F238E27FC236}">
                <a16:creationId xmlns:a16="http://schemas.microsoft.com/office/drawing/2014/main" id="{5EE2C0B2-6EB4-1FCE-6B73-143A415948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BA186C8B-2988-C434-6760-60C1FCA9081A}"/>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10</a:t>
            </a:fld>
            <a:endParaRPr lang="en-CH" dirty="0">
              <a:latin typeface="Cambria" panose="02040503050406030204" pitchFamily="18" charset="0"/>
            </a:endParaRPr>
          </a:p>
        </p:txBody>
      </p:sp>
      <p:cxnSp>
        <p:nvCxnSpPr>
          <p:cNvPr id="3" name="Straight Connector 2">
            <a:extLst>
              <a:ext uri="{FF2B5EF4-FFF2-40B4-BE49-F238E27FC236}">
                <a16:creationId xmlns:a16="http://schemas.microsoft.com/office/drawing/2014/main" id="{90C71C9F-3982-0758-E702-C8774B06BE60}"/>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A73AF6C-DC49-F779-01C7-0445289781CD}"/>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67" name="Rounded Rectangle 66">
            <a:extLst>
              <a:ext uri="{FF2B5EF4-FFF2-40B4-BE49-F238E27FC236}">
                <a16:creationId xmlns:a16="http://schemas.microsoft.com/office/drawing/2014/main" id="{9611E80E-997E-38D8-CA57-BB22ABE3C61D}"/>
              </a:ext>
            </a:extLst>
          </p:cNvPr>
          <p:cNvSpPr/>
          <p:nvPr/>
        </p:nvSpPr>
        <p:spPr>
          <a:xfrm>
            <a:off x="4802935" y="3220627"/>
            <a:ext cx="2068683" cy="1181453"/>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Database</a:t>
            </a:r>
          </a:p>
        </p:txBody>
      </p:sp>
      <p:grpSp>
        <p:nvGrpSpPr>
          <p:cNvPr id="28" name="Group 27">
            <a:extLst>
              <a:ext uri="{FF2B5EF4-FFF2-40B4-BE49-F238E27FC236}">
                <a16:creationId xmlns:a16="http://schemas.microsoft.com/office/drawing/2014/main" id="{41EA1812-1D97-9013-92E7-329E1391C743}"/>
              </a:ext>
            </a:extLst>
          </p:cNvPr>
          <p:cNvGrpSpPr/>
          <p:nvPr/>
        </p:nvGrpSpPr>
        <p:grpSpPr>
          <a:xfrm>
            <a:off x="4802934" y="3220626"/>
            <a:ext cx="2068683" cy="1181453"/>
            <a:chOff x="4893692" y="1608093"/>
            <a:chExt cx="2068683" cy="1181453"/>
          </a:xfrm>
        </p:grpSpPr>
        <p:grpSp>
          <p:nvGrpSpPr>
            <p:cNvPr id="25" name="Group 24">
              <a:extLst>
                <a:ext uri="{FF2B5EF4-FFF2-40B4-BE49-F238E27FC236}">
                  <a16:creationId xmlns:a16="http://schemas.microsoft.com/office/drawing/2014/main" id="{571C73C0-DCED-3936-B5A6-5DA8FF3FC586}"/>
                </a:ext>
              </a:extLst>
            </p:cNvPr>
            <p:cNvGrpSpPr/>
            <p:nvPr/>
          </p:nvGrpSpPr>
          <p:grpSpPr>
            <a:xfrm>
              <a:off x="4893692" y="1608093"/>
              <a:ext cx="2068683" cy="1181453"/>
              <a:chOff x="3301394" y="5161184"/>
              <a:chExt cx="2068683" cy="1181453"/>
            </a:xfrm>
          </p:grpSpPr>
          <p:sp>
            <p:nvSpPr>
              <p:cNvPr id="12" name="Rounded Rectangle 11">
                <a:extLst>
                  <a:ext uri="{FF2B5EF4-FFF2-40B4-BE49-F238E27FC236}">
                    <a16:creationId xmlns:a16="http://schemas.microsoft.com/office/drawing/2014/main" id="{DA0DD348-48EF-2B5B-EBDB-A29ED6B34BD8}"/>
                  </a:ext>
                </a:extLst>
              </p:cNvPr>
              <p:cNvSpPr/>
              <p:nvPr/>
            </p:nvSpPr>
            <p:spPr>
              <a:xfrm>
                <a:off x="3301394" y="5161184"/>
                <a:ext cx="2068683" cy="1181453"/>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Corbel" panose="020B0503020204020204" pitchFamily="34" charset="0"/>
                  <a:cs typeface="Dubai" panose="020B0503030403030204" pitchFamily="34" charset="-78"/>
                </a:endParaRPr>
              </a:p>
            </p:txBody>
          </p:sp>
          <p:sp>
            <p:nvSpPr>
              <p:cNvPr id="5" name="Rounded Rectangle 4">
                <a:extLst>
                  <a:ext uri="{FF2B5EF4-FFF2-40B4-BE49-F238E27FC236}">
                    <a16:creationId xmlns:a16="http://schemas.microsoft.com/office/drawing/2014/main" id="{FADA241A-913D-9DDE-B079-0B09119B2C36}"/>
                  </a:ext>
                </a:extLst>
              </p:cNvPr>
              <p:cNvSpPr/>
              <p:nvPr/>
            </p:nvSpPr>
            <p:spPr>
              <a:xfrm>
                <a:off x="3388200" y="5219671"/>
                <a:ext cx="1895070" cy="241168"/>
              </a:xfrm>
              <a:prstGeom prst="roundRect">
                <a:avLst>
                  <a:gd name="adj" fmla="val 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1600" dirty="0">
                    <a:solidFill>
                      <a:schemeClr val="tx2"/>
                    </a:solidFill>
                    <a:latin typeface="Cambria" panose="02040503050406030204" pitchFamily="18" charset="0"/>
                  </a:rPr>
                  <a:t>010011100010101</a:t>
                </a:r>
              </a:p>
            </p:txBody>
          </p:sp>
        </p:grpSp>
        <p:sp>
          <p:nvSpPr>
            <p:cNvPr id="26" name="Rounded Rectangle 25">
              <a:extLst>
                <a:ext uri="{FF2B5EF4-FFF2-40B4-BE49-F238E27FC236}">
                  <a16:creationId xmlns:a16="http://schemas.microsoft.com/office/drawing/2014/main" id="{7DBAFDE7-B8EB-CD84-EC50-26C2985BE57E}"/>
                </a:ext>
              </a:extLst>
            </p:cNvPr>
            <p:cNvSpPr/>
            <p:nvPr/>
          </p:nvSpPr>
          <p:spPr>
            <a:xfrm>
              <a:off x="4980498" y="2208606"/>
              <a:ext cx="1895070" cy="241168"/>
            </a:xfrm>
            <a:prstGeom prst="roundRect">
              <a:avLst>
                <a:gd name="adj" fmla="val 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1600" dirty="0">
                  <a:solidFill>
                    <a:schemeClr val="tx2"/>
                  </a:solidFill>
                  <a:latin typeface="Cambria" panose="02040503050406030204" pitchFamily="18" charset="0"/>
                </a:rPr>
                <a:t>010110100101010</a:t>
              </a:r>
            </a:p>
          </p:txBody>
        </p:sp>
      </p:grpSp>
      <p:cxnSp>
        <p:nvCxnSpPr>
          <p:cNvPr id="13" name="Straight Arrow Connector 12">
            <a:extLst>
              <a:ext uri="{FF2B5EF4-FFF2-40B4-BE49-F238E27FC236}">
                <a16:creationId xmlns:a16="http://schemas.microsoft.com/office/drawing/2014/main" id="{F0507718-3EED-C50D-64A3-E54B814DA581}"/>
              </a:ext>
            </a:extLst>
          </p:cNvPr>
          <p:cNvCxnSpPr>
            <a:cxnSpLocks/>
          </p:cNvCxnSpPr>
          <p:nvPr/>
        </p:nvCxnSpPr>
        <p:spPr>
          <a:xfrm flipH="1">
            <a:off x="2718790" y="4060458"/>
            <a:ext cx="2084144" cy="0"/>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 name="Rounded Rectangle 17">
            <a:extLst>
              <a:ext uri="{FF2B5EF4-FFF2-40B4-BE49-F238E27FC236}">
                <a16:creationId xmlns:a16="http://schemas.microsoft.com/office/drawing/2014/main" id="{E57592F1-9044-0DF7-4EFA-E4903B2C70F0}"/>
              </a:ext>
            </a:extLst>
          </p:cNvPr>
          <p:cNvSpPr/>
          <p:nvPr/>
        </p:nvSpPr>
        <p:spPr>
          <a:xfrm>
            <a:off x="1715319" y="3895536"/>
            <a:ext cx="1003471" cy="400106"/>
          </a:xfrm>
          <a:prstGeom prst="roundRect">
            <a:avLst>
              <a:gd name="adj" fmla="val 5189"/>
            </a:avLst>
          </a:prstGeom>
          <a:solidFill>
            <a:srgbClr val="CBF1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Result</a:t>
            </a:r>
          </a:p>
        </p:txBody>
      </p:sp>
      <p:sp>
        <p:nvSpPr>
          <p:cNvPr id="21" name="TextBox 20">
            <a:extLst>
              <a:ext uri="{FF2B5EF4-FFF2-40B4-BE49-F238E27FC236}">
                <a16:creationId xmlns:a16="http://schemas.microsoft.com/office/drawing/2014/main" id="{E0AA0E78-C130-AA3E-CF98-C6D4F7F3F24A}"/>
              </a:ext>
            </a:extLst>
          </p:cNvPr>
          <p:cNvSpPr txBox="1"/>
          <p:nvPr/>
        </p:nvSpPr>
        <p:spPr>
          <a:xfrm>
            <a:off x="486660" y="4304635"/>
            <a:ext cx="1453846" cy="400110"/>
          </a:xfrm>
          <a:prstGeom prst="rect">
            <a:avLst/>
          </a:prstGeom>
          <a:noFill/>
        </p:spPr>
        <p:txBody>
          <a:bodyPr wrap="square">
            <a:spAutoFit/>
          </a:bodyPr>
          <a:lstStyle/>
          <a:p>
            <a:pPr algn="ctr"/>
            <a:r>
              <a:rPr lang="en-IN" sz="2000" b="1" dirty="0">
                <a:latin typeface="Corbel" panose="020B0503020204020204" pitchFamily="34" charset="0"/>
                <a:cs typeface="Poppins" panose="00000500000000000000" pitchFamily="2" charset="0"/>
              </a:rPr>
              <a:t>User</a:t>
            </a:r>
          </a:p>
        </p:txBody>
      </p:sp>
      <p:sp>
        <p:nvSpPr>
          <p:cNvPr id="29" name="TextBox 28">
            <a:extLst>
              <a:ext uri="{FF2B5EF4-FFF2-40B4-BE49-F238E27FC236}">
                <a16:creationId xmlns:a16="http://schemas.microsoft.com/office/drawing/2014/main" id="{423AADD8-3A5E-2CC3-D818-715B0779AA2F}"/>
              </a:ext>
            </a:extLst>
          </p:cNvPr>
          <p:cNvSpPr txBox="1"/>
          <p:nvPr/>
        </p:nvSpPr>
        <p:spPr>
          <a:xfrm>
            <a:off x="3183395" y="3116965"/>
            <a:ext cx="699836" cy="307777"/>
          </a:xfrm>
          <a:prstGeom prst="rect">
            <a:avLst/>
          </a:prstGeom>
          <a:noFill/>
          <a:ln>
            <a:solidFill>
              <a:schemeClr val="accent1">
                <a:shade val="15000"/>
              </a:schemeClr>
            </a:solidFill>
          </a:ln>
        </p:spPr>
        <p:txBody>
          <a:bodyPr wrap="square" rtlCol="0">
            <a:spAutoFit/>
          </a:bodyPr>
          <a:lstStyle/>
          <a:p>
            <a:r>
              <a:rPr lang="en-CH" sz="1400" b="1" dirty="0">
                <a:latin typeface="Corbel" panose="020B0503020204020204" pitchFamily="34" charset="0"/>
              </a:rPr>
              <a:t>Query</a:t>
            </a:r>
            <a:endParaRPr lang="en-CH" b="1" dirty="0">
              <a:latin typeface="Corbel" panose="020B0503020204020204" pitchFamily="34" charset="0"/>
            </a:endParaRPr>
          </a:p>
        </p:txBody>
      </p:sp>
      <p:sp>
        <p:nvSpPr>
          <p:cNvPr id="31" name="Rounded Rectangle 30">
            <a:extLst>
              <a:ext uri="{FF2B5EF4-FFF2-40B4-BE49-F238E27FC236}">
                <a16:creationId xmlns:a16="http://schemas.microsoft.com/office/drawing/2014/main" id="{C1AB9DD8-640C-1A6E-D4EC-4E40D18DE0F7}"/>
              </a:ext>
            </a:extLst>
          </p:cNvPr>
          <p:cNvSpPr/>
          <p:nvPr/>
        </p:nvSpPr>
        <p:spPr>
          <a:xfrm>
            <a:off x="4889739" y="3278496"/>
            <a:ext cx="1895070" cy="241168"/>
          </a:xfrm>
          <a:prstGeom prst="roundRect">
            <a:avLst>
              <a:gd name="adj" fmla="val 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1600" dirty="0">
                <a:solidFill>
                  <a:schemeClr val="tx2"/>
                </a:solidFill>
                <a:latin typeface="Cambria" panose="02040503050406030204" pitchFamily="18" charset="0"/>
              </a:rPr>
              <a:t>Enc(0100110101)</a:t>
            </a:r>
          </a:p>
        </p:txBody>
      </p:sp>
      <p:sp>
        <p:nvSpPr>
          <p:cNvPr id="33" name="Rounded Rectangle 32">
            <a:extLst>
              <a:ext uri="{FF2B5EF4-FFF2-40B4-BE49-F238E27FC236}">
                <a16:creationId xmlns:a16="http://schemas.microsoft.com/office/drawing/2014/main" id="{365119F2-CC09-C55F-460D-9DA37C0830C2}"/>
              </a:ext>
            </a:extLst>
          </p:cNvPr>
          <p:cNvSpPr/>
          <p:nvPr/>
        </p:nvSpPr>
        <p:spPr>
          <a:xfrm>
            <a:off x="4889739" y="3821139"/>
            <a:ext cx="1895070" cy="241168"/>
          </a:xfrm>
          <a:prstGeom prst="roundRect">
            <a:avLst>
              <a:gd name="adj" fmla="val 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1600" dirty="0">
                <a:solidFill>
                  <a:schemeClr val="tx2"/>
                </a:solidFill>
                <a:latin typeface="Cambria" panose="02040503050406030204" pitchFamily="18" charset="0"/>
              </a:rPr>
              <a:t>Enc(0101101001)</a:t>
            </a:r>
          </a:p>
        </p:txBody>
      </p:sp>
      <p:pic>
        <p:nvPicPr>
          <p:cNvPr id="30" name="Graphic 29" descr="Lock with solid fill">
            <a:extLst>
              <a:ext uri="{FF2B5EF4-FFF2-40B4-BE49-F238E27FC236}">
                <a16:creationId xmlns:a16="http://schemas.microsoft.com/office/drawing/2014/main" id="{BB532543-87A3-3CF6-F7D9-8356891080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16084" y="3013673"/>
            <a:ext cx="444618" cy="444618"/>
          </a:xfrm>
          <a:prstGeom prst="rect">
            <a:avLst/>
          </a:prstGeom>
        </p:spPr>
      </p:pic>
      <p:pic>
        <p:nvPicPr>
          <p:cNvPr id="34" name="Graphic 33" descr="Lock with solid fill">
            <a:extLst>
              <a:ext uri="{FF2B5EF4-FFF2-40B4-BE49-F238E27FC236}">
                <a16:creationId xmlns:a16="http://schemas.microsoft.com/office/drawing/2014/main" id="{B4A03E5B-A0DF-2008-ACBC-5BB6C12E2D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03852" y="4127347"/>
            <a:ext cx="444618" cy="444618"/>
          </a:xfrm>
          <a:prstGeom prst="rect">
            <a:avLst/>
          </a:prstGeom>
        </p:spPr>
      </p:pic>
      <p:sp>
        <p:nvSpPr>
          <p:cNvPr id="14" name="Rounded Rectangle 13">
            <a:extLst>
              <a:ext uri="{FF2B5EF4-FFF2-40B4-BE49-F238E27FC236}">
                <a16:creationId xmlns:a16="http://schemas.microsoft.com/office/drawing/2014/main" id="{70CC49D3-714D-55FF-7C4C-D36996CB2222}"/>
              </a:ext>
            </a:extLst>
          </p:cNvPr>
          <p:cNvSpPr/>
          <p:nvPr/>
        </p:nvSpPr>
        <p:spPr>
          <a:xfrm>
            <a:off x="4787474" y="3111680"/>
            <a:ext cx="2129405" cy="1418918"/>
          </a:xfrm>
          <a:prstGeom prst="roundRect">
            <a:avLst>
              <a:gd name="adj" fmla="val 5189"/>
            </a:avLst>
          </a:prstGeom>
          <a:solidFill>
            <a:schemeClr val="bg1">
              <a:alpha val="82888"/>
            </a:schemeClr>
          </a:solidFill>
          <a:ln w="34925">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600" b="1" dirty="0">
              <a:solidFill>
                <a:schemeClr val="tx1"/>
              </a:solidFill>
              <a:latin typeface="Corbel" panose="020B0503020204020204" pitchFamily="34" charset="0"/>
              <a:cs typeface="Dubai" panose="020B0503030403030204" pitchFamily="34" charset="-78"/>
            </a:endParaRPr>
          </a:p>
        </p:txBody>
      </p:sp>
      <p:sp>
        <p:nvSpPr>
          <p:cNvPr id="35" name="Rectangle 34">
            <a:extLst>
              <a:ext uri="{FF2B5EF4-FFF2-40B4-BE49-F238E27FC236}">
                <a16:creationId xmlns:a16="http://schemas.microsoft.com/office/drawing/2014/main" id="{E11DF997-A6DD-E477-3921-2530CAF4B565}"/>
              </a:ext>
            </a:extLst>
          </p:cNvPr>
          <p:cNvSpPr/>
          <p:nvPr/>
        </p:nvSpPr>
        <p:spPr>
          <a:xfrm>
            <a:off x="4920212" y="3435367"/>
            <a:ext cx="1813234" cy="691979"/>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2"/>
                </a:solidFill>
                <a:latin typeface="Corbel" panose="020B0503020204020204" pitchFamily="34" charset="0"/>
              </a:rPr>
              <a:t>Homomorphic Operations</a:t>
            </a:r>
          </a:p>
        </p:txBody>
      </p:sp>
      <p:sp>
        <p:nvSpPr>
          <p:cNvPr id="37" name="TextBox 36">
            <a:extLst>
              <a:ext uri="{FF2B5EF4-FFF2-40B4-BE49-F238E27FC236}">
                <a16:creationId xmlns:a16="http://schemas.microsoft.com/office/drawing/2014/main" id="{FA8EB997-8D56-EA11-FABD-B40AECAB65C7}"/>
              </a:ext>
            </a:extLst>
          </p:cNvPr>
          <p:cNvSpPr txBox="1"/>
          <p:nvPr/>
        </p:nvSpPr>
        <p:spPr>
          <a:xfrm>
            <a:off x="4688525" y="4767844"/>
            <a:ext cx="3669453" cy="646331"/>
          </a:xfrm>
          <a:prstGeom prst="rect">
            <a:avLst/>
          </a:prstGeom>
          <a:noFill/>
        </p:spPr>
        <p:txBody>
          <a:bodyPr wrap="square">
            <a:spAutoFit/>
          </a:bodyPr>
          <a:lstStyle/>
          <a:p>
            <a:pPr algn="ctr"/>
            <a:r>
              <a:rPr lang="en-IN" dirty="0">
                <a:solidFill>
                  <a:srgbClr val="0070C0"/>
                </a:solidFill>
                <a:latin typeface="Corbel" panose="020B0503020204020204" pitchFamily="34" charset="0"/>
                <a:cs typeface="Poppins" pitchFamily="2" charset="77"/>
              </a:rPr>
              <a:t>Allows users to compute on encrypted data without decrypting it</a:t>
            </a:r>
          </a:p>
        </p:txBody>
      </p:sp>
      <p:sp>
        <p:nvSpPr>
          <p:cNvPr id="38" name="TextBox 37">
            <a:extLst>
              <a:ext uri="{FF2B5EF4-FFF2-40B4-BE49-F238E27FC236}">
                <a16:creationId xmlns:a16="http://schemas.microsoft.com/office/drawing/2014/main" id="{433EFD7E-F714-E183-A8F8-5CDC5494C808}"/>
              </a:ext>
            </a:extLst>
          </p:cNvPr>
          <p:cNvSpPr txBox="1"/>
          <p:nvPr/>
        </p:nvSpPr>
        <p:spPr>
          <a:xfrm>
            <a:off x="3183395" y="3725120"/>
            <a:ext cx="699836" cy="307777"/>
          </a:xfrm>
          <a:prstGeom prst="rect">
            <a:avLst/>
          </a:prstGeom>
          <a:noFill/>
          <a:ln>
            <a:solidFill>
              <a:schemeClr val="accent1">
                <a:shade val="15000"/>
              </a:schemeClr>
            </a:solidFill>
          </a:ln>
        </p:spPr>
        <p:txBody>
          <a:bodyPr wrap="square" rtlCol="0">
            <a:spAutoFit/>
          </a:bodyPr>
          <a:lstStyle/>
          <a:p>
            <a:r>
              <a:rPr lang="en-CH" sz="1400" b="1" dirty="0">
                <a:latin typeface="Corbel" panose="020B0503020204020204" pitchFamily="34" charset="0"/>
              </a:rPr>
              <a:t>Result</a:t>
            </a:r>
            <a:endParaRPr lang="en-CH" b="1" dirty="0">
              <a:latin typeface="Corbel" panose="020B0503020204020204" pitchFamily="34" charset="0"/>
            </a:endParaRPr>
          </a:p>
        </p:txBody>
      </p:sp>
      <p:pic>
        <p:nvPicPr>
          <p:cNvPr id="39" name="Graphic 38" descr="Lock with solid fill">
            <a:extLst>
              <a:ext uri="{FF2B5EF4-FFF2-40B4-BE49-F238E27FC236}">
                <a16:creationId xmlns:a16="http://schemas.microsoft.com/office/drawing/2014/main" id="{D35FAA40-70E4-9BE0-A3C2-3AB1BCD76C5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16084" y="3611256"/>
            <a:ext cx="444618" cy="444618"/>
          </a:xfrm>
          <a:prstGeom prst="rect">
            <a:avLst/>
          </a:prstGeom>
        </p:spPr>
      </p:pic>
      <p:sp>
        <p:nvSpPr>
          <p:cNvPr id="42" name="Title 1">
            <a:extLst>
              <a:ext uri="{FF2B5EF4-FFF2-40B4-BE49-F238E27FC236}">
                <a16:creationId xmlns:a16="http://schemas.microsoft.com/office/drawing/2014/main" id="{6496C404-975D-FC99-E5E2-A13ADC6F90F9}"/>
              </a:ext>
            </a:extLst>
          </p:cNvPr>
          <p:cNvSpPr>
            <a:spLocks noGrp="1"/>
          </p:cNvSpPr>
          <p:nvPr>
            <p:ph type="title"/>
          </p:nvPr>
        </p:nvSpPr>
        <p:spPr>
          <a:xfrm>
            <a:off x="43211" y="1"/>
            <a:ext cx="8951086"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Secure Exact String Matching</a:t>
            </a:r>
          </a:p>
        </p:txBody>
      </p:sp>
    </p:spTree>
    <p:extLst>
      <p:ext uri="{BB962C8B-B14F-4D97-AF65-F5344CB8AC3E}">
        <p14:creationId xmlns:p14="http://schemas.microsoft.com/office/powerpoint/2010/main" val="123301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strips(upRight)">
                                      <p:cBhvr>
                                        <p:cTn id="17" dur="1000"/>
                                        <p:tgtEl>
                                          <p:spTgt spid="31"/>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strips(upRight)">
                                      <p:cBhvr>
                                        <p:cTn id="20" dur="1000"/>
                                        <p:tgtEl>
                                          <p:spTgt spid="33"/>
                                        </p:tgtEl>
                                      </p:cBhvr>
                                    </p:animEffec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animBg="1"/>
      <p:bldP spid="18" grpId="0" animBg="1"/>
      <p:bldP spid="31" grpId="0" animBg="1"/>
      <p:bldP spid="33" grpId="0" animBg="1"/>
      <p:bldP spid="14" grpId="0" animBg="1"/>
      <p:bldP spid="35" grpId="0" animBg="1"/>
      <p:bldP spid="3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73FBB-EF79-F1D8-DF6E-082BF3BAE4A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214FF3E-557E-5C6A-8540-CAC2311DB955}"/>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B7924929-25A7-7850-E411-AD2A122BD9C3}"/>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682B6CA-26F3-B3CC-774C-0EC5A50F4B25}"/>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E8CBD863-5E7A-2FBB-A222-501D3BF23ACF}"/>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Data Movement Bottleneck</a:t>
            </a:r>
          </a:p>
        </p:txBody>
      </p:sp>
      <p:pic>
        <p:nvPicPr>
          <p:cNvPr id="16" name="Graphic 15">
            <a:extLst>
              <a:ext uri="{FF2B5EF4-FFF2-40B4-BE49-F238E27FC236}">
                <a16:creationId xmlns:a16="http://schemas.microsoft.com/office/drawing/2014/main" id="{A37A5612-371F-9AAC-48EC-9DF9D5FC58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A8CAA291-7360-1C3C-0290-2820F26E0687}"/>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orbel" panose="020B0503020204020204" pitchFamily="34" charset="0"/>
              </a:rPr>
              <a:pPr/>
              <a:t>100</a:t>
            </a:fld>
            <a:endParaRPr lang="en-CH" dirty="0">
              <a:latin typeface="Corbel" panose="020B0503020204020204" pitchFamily="34" charset="0"/>
            </a:endParaRPr>
          </a:p>
        </p:txBody>
      </p:sp>
      <p:sp>
        <p:nvSpPr>
          <p:cNvPr id="2" name="Rectangle 1">
            <a:extLst>
              <a:ext uri="{FF2B5EF4-FFF2-40B4-BE49-F238E27FC236}">
                <a16:creationId xmlns:a16="http://schemas.microsoft.com/office/drawing/2014/main" id="{60A9C33E-368A-F968-1AC1-FFA1CD6375A9}"/>
              </a:ext>
            </a:extLst>
          </p:cNvPr>
          <p:cNvSpPr/>
          <p:nvPr/>
        </p:nvSpPr>
        <p:spPr>
          <a:xfrm>
            <a:off x="-181592" y="1028059"/>
            <a:ext cx="9683798" cy="757106"/>
          </a:xfrm>
          <a:prstGeom prst="rect">
            <a:avLst/>
          </a:prstGeom>
          <a:solidFill>
            <a:schemeClr val="bg2"/>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66750" marR="0" lvl="0" indent="-215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srgbClr val="000CFF"/>
                </a:solidFill>
                <a:effectLst/>
                <a:uLnTx/>
                <a:uFillTx/>
                <a:latin typeface="Corbel" panose="020B0503020204020204" pitchFamily="34" charset="0"/>
                <a:cs typeface="Segoe UI" panose="020B0502040204020203" pitchFamily="34" charset="0"/>
              </a:rPr>
              <a:t>Compute-centric</a:t>
            </a:r>
            <a:r>
              <a:rPr kumimoji="0" lang="en-US" sz="2800" b="0" i="0" u="none" strike="noStrike" kern="1200" cap="none" spc="0" normalizeH="0" noProof="0" dirty="0">
                <a:ln>
                  <a:noFill/>
                </a:ln>
                <a:solidFill>
                  <a:srgbClr val="000CFF"/>
                </a:solidFill>
                <a:effectLst/>
                <a:uLnTx/>
                <a:uFillTx/>
                <a:latin typeface="Corbel" panose="020B0503020204020204" pitchFamily="34" charset="0"/>
                <a:cs typeface="Segoe UI" panose="020B0502040204020203" pitchFamily="34" charset="0"/>
              </a:rPr>
              <a:t> systems</a:t>
            </a:r>
            <a:r>
              <a:rPr kumimoji="0" lang="en-US" sz="2800" b="0" i="0" u="none" strike="noStrike" kern="1200" cap="none" spc="0" normalizeH="0" baseline="0" noProof="0" dirty="0">
                <a:ln>
                  <a:noFill/>
                </a:ln>
                <a:solidFill>
                  <a:srgbClr val="000CFF"/>
                </a:solidFill>
                <a:effectLst/>
                <a:uLnTx/>
                <a:uFillTx/>
                <a:latin typeface="Corbel" panose="020B0503020204020204" pitchFamily="34" charset="0"/>
                <a:cs typeface="Segoe UI" panose="020B0502040204020203" pitchFamily="34" charset="0"/>
              </a:rPr>
              <a:t>: </a:t>
            </a:r>
            <a:r>
              <a:rPr kumimoji="0" lang="en-US" sz="2000" b="0" i="0" u="none" strike="noStrike" kern="1200" cap="none" spc="0" normalizeH="0" baseline="0" noProof="0" dirty="0">
                <a:ln>
                  <a:noFill/>
                </a:ln>
                <a:solidFill>
                  <a:schemeClr val="tx1"/>
                </a:solidFill>
                <a:effectLst/>
                <a:uLnTx/>
                <a:uFillTx/>
                <a:latin typeface="Corbel" panose="020B0503020204020204" pitchFamily="34" charset="0"/>
                <a:cs typeface="Segoe UI" panose="020B0502040204020203" pitchFamily="34" charset="0"/>
              </a:rPr>
              <a:t>Move entire data from storage to CPU/GPU</a:t>
            </a:r>
            <a:endParaRPr kumimoji="0" lang="en-US" sz="2800" b="0" i="0" u="none" strike="noStrike" kern="1200" cap="none" spc="0" normalizeH="0" baseline="0" noProof="0" dirty="0">
              <a:ln>
                <a:noFill/>
              </a:ln>
              <a:solidFill>
                <a:schemeClr val="tx1"/>
              </a:solidFill>
              <a:effectLst/>
              <a:uLnTx/>
              <a:uFillTx/>
              <a:latin typeface="Corbel" panose="020B0503020204020204"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029F8095-811B-3440-A60B-53EDA07DC112}"/>
              </a:ext>
            </a:extLst>
          </p:cNvPr>
          <p:cNvSpPr/>
          <p:nvPr/>
        </p:nvSpPr>
        <p:spPr>
          <a:xfrm>
            <a:off x="1842211" y="4044121"/>
            <a:ext cx="1167845" cy="659928"/>
          </a:xfrm>
          <a:prstGeom prst="rect">
            <a:avLst/>
          </a:prstGeom>
          <a:solidFill>
            <a:srgbClr val="FF0000">
              <a:alpha val="7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DD1E11ED-8F25-2ABD-C7A3-EE662EC7DD61}"/>
              </a:ext>
            </a:extLst>
          </p:cNvPr>
          <p:cNvSpPr/>
          <p:nvPr/>
        </p:nvSpPr>
        <p:spPr>
          <a:xfrm>
            <a:off x="4660307" y="4061417"/>
            <a:ext cx="1167845" cy="659928"/>
          </a:xfrm>
          <a:prstGeom prst="rect">
            <a:avLst/>
          </a:prstGeom>
          <a:solidFill>
            <a:srgbClr val="FF0000">
              <a:alpha val="7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5" name="Straight Connector 4">
            <a:extLst>
              <a:ext uri="{FF2B5EF4-FFF2-40B4-BE49-F238E27FC236}">
                <a16:creationId xmlns:a16="http://schemas.microsoft.com/office/drawing/2014/main" id="{925884AB-F958-D021-F96E-8DA35F5C9C37}"/>
              </a:ext>
            </a:extLst>
          </p:cNvPr>
          <p:cNvCxnSpPr>
            <a:cxnSpLocks/>
            <a:stCxn id="13" idx="1"/>
            <a:endCxn id="9" idx="3"/>
          </p:cNvCxnSpPr>
          <p:nvPr/>
        </p:nvCxnSpPr>
        <p:spPr>
          <a:xfrm flipH="1">
            <a:off x="4660308" y="4367171"/>
            <a:ext cx="1167844" cy="18733"/>
          </a:xfrm>
          <a:prstGeom prst="line">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8A4499A-208F-4B1D-6E46-61039889FD60}"/>
              </a:ext>
            </a:extLst>
          </p:cNvPr>
          <p:cNvSpPr/>
          <p:nvPr/>
        </p:nvSpPr>
        <p:spPr>
          <a:xfrm>
            <a:off x="2985750" y="3617255"/>
            <a:ext cx="1674559" cy="1537299"/>
          </a:xfrm>
          <a:prstGeom prst="roundRect">
            <a:avLst>
              <a:gd name="adj" fmla="val 12155"/>
            </a:avLst>
          </a:prstGeom>
          <a:solidFill>
            <a:srgbClr val="FFC000">
              <a:alpha val="50263"/>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Main</a:t>
            </a:r>
          </a:p>
          <a:p>
            <a:pPr algn="ctr"/>
            <a:r>
              <a:rPr lang="en-CH" sz="2400" b="1" dirty="0">
                <a:solidFill>
                  <a:schemeClr val="tx1"/>
                </a:solidFill>
                <a:latin typeface="Corbel" panose="020B0503020204020204" pitchFamily="34" charset="0"/>
              </a:rPr>
              <a:t>Memory</a:t>
            </a:r>
          </a:p>
          <a:p>
            <a:pPr algn="ctr"/>
            <a:r>
              <a:rPr lang="en-CH" sz="2000" b="1" dirty="0">
                <a:solidFill>
                  <a:schemeClr val="tx1"/>
                </a:solidFill>
                <a:latin typeface="Corbel" panose="020B0503020204020204" pitchFamily="34" charset="0"/>
              </a:rPr>
              <a:t>(DRAM)</a:t>
            </a:r>
          </a:p>
        </p:txBody>
      </p:sp>
      <p:sp>
        <p:nvSpPr>
          <p:cNvPr id="11" name="Round Same-side Corner of Rectangle 10">
            <a:extLst>
              <a:ext uri="{FF2B5EF4-FFF2-40B4-BE49-F238E27FC236}">
                <a16:creationId xmlns:a16="http://schemas.microsoft.com/office/drawing/2014/main" id="{998C71A5-3A2C-40E4-1F44-664812B64AF8}"/>
              </a:ext>
            </a:extLst>
          </p:cNvPr>
          <p:cNvSpPr/>
          <p:nvPr/>
        </p:nvSpPr>
        <p:spPr>
          <a:xfrm>
            <a:off x="86648" y="3859585"/>
            <a:ext cx="1731258" cy="1029001"/>
          </a:xfrm>
          <a:prstGeom prst="round2SameRect">
            <a:avLst>
              <a:gd name="adj1" fmla="val 12242"/>
              <a:gd name="adj2" fmla="val 16033"/>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CPU/GPU</a:t>
            </a:r>
          </a:p>
        </p:txBody>
      </p:sp>
      <p:sp>
        <p:nvSpPr>
          <p:cNvPr id="13" name="Rounded Rectangle 12">
            <a:extLst>
              <a:ext uri="{FF2B5EF4-FFF2-40B4-BE49-F238E27FC236}">
                <a16:creationId xmlns:a16="http://schemas.microsoft.com/office/drawing/2014/main" id="{92DA9DE3-7E44-FC80-071D-24D88ABB41E7}"/>
              </a:ext>
            </a:extLst>
          </p:cNvPr>
          <p:cNvSpPr/>
          <p:nvPr/>
        </p:nvSpPr>
        <p:spPr>
          <a:xfrm>
            <a:off x="5828152" y="3197158"/>
            <a:ext cx="3259133" cy="2340027"/>
          </a:xfrm>
          <a:prstGeom prst="roundRect">
            <a:avLst>
              <a:gd name="adj" fmla="val 6972"/>
            </a:avLst>
          </a:prstGeom>
          <a:solidFill>
            <a:srgbClr val="FFC000">
              <a:alpha val="50263"/>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rPr>
              <a:t>Storage</a:t>
            </a:r>
            <a:endParaRPr lang="en-US" b="1" dirty="0">
              <a:solidFill>
                <a:schemeClr val="tx1"/>
              </a:solidFill>
              <a:latin typeface="Corbel" panose="020B0503020204020204" pitchFamily="34" charset="0"/>
            </a:endParaRPr>
          </a:p>
          <a:p>
            <a:pPr algn="ctr"/>
            <a:r>
              <a:rPr lang="en-US" sz="2000" b="1" dirty="0">
                <a:solidFill>
                  <a:schemeClr val="tx1"/>
                </a:solidFill>
                <a:latin typeface="Corbel" panose="020B0503020204020204" pitchFamily="34" charset="0"/>
              </a:rPr>
              <a:t>(NAND Flash-Based SSD)</a:t>
            </a:r>
            <a:endParaRPr lang="en-CH" sz="2000" b="1" dirty="0">
              <a:solidFill>
                <a:schemeClr val="tx1"/>
              </a:solidFill>
              <a:latin typeface="Corbel" panose="020B0503020204020204" pitchFamily="34" charset="0"/>
            </a:endParaRPr>
          </a:p>
        </p:txBody>
      </p:sp>
      <p:cxnSp>
        <p:nvCxnSpPr>
          <p:cNvPr id="15" name="Straight Connector 14">
            <a:extLst>
              <a:ext uri="{FF2B5EF4-FFF2-40B4-BE49-F238E27FC236}">
                <a16:creationId xmlns:a16="http://schemas.microsoft.com/office/drawing/2014/main" id="{846C54A1-754C-3AC2-46AD-70B0B0DC7E03}"/>
              </a:ext>
            </a:extLst>
          </p:cNvPr>
          <p:cNvCxnSpPr>
            <a:cxnSpLocks/>
          </p:cNvCxnSpPr>
          <p:nvPr/>
        </p:nvCxnSpPr>
        <p:spPr>
          <a:xfrm flipH="1">
            <a:off x="1817905" y="4382855"/>
            <a:ext cx="1167844" cy="6098"/>
          </a:xfrm>
          <a:prstGeom prst="line">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FC40C39-F520-175F-6C2E-D11B7CFE830E}"/>
              </a:ext>
            </a:extLst>
          </p:cNvPr>
          <p:cNvSpPr/>
          <p:nvPr/>
        </p:nvSpPr>
        <p:spPr>
          <a:xfrm>
            <a:off x="-181592" y="2818744"/>
            <a:ext cx="3983829" cy="707886"/>
          </a:xfrm>
          <a:prstGeom prst="rect">
            <a:avLst/>
          </a:prstGeom>
        </p:spPr>
        <p:txBody>
          <a:bodyPr wrap="square">
            <a:spAutoFit/>
          </a:bodyPr>
          <a:lstStyle/>
          <a:p>
            <a:pPr algn="ctr"/>
            <a:r>
              <a:rPr lang="en-US" sz="2000" b="1" i="1" dirty="0">
                <a:solidFill>
                  <a:schemeClr val="accent1">
                    <a:lumMod val="75000"/>
                  </a:schemeClr>
                </a:solidFill>
                <a:latin typeface="Corbel" panose="020B0503020204020204" pitchFamily="34" charset="0"/>
              </a:rPr>
              <a:t>Memory bandwidth: </a:t>
            </a:r>
            <a:br>
              <a:rPr lang="en-US" sz="2000" b="1" i="1" dirty="0">
                <a:solidFill>
                  <a:schemeClr val="accent1">
                    <a:lumMod val="75000"/>
                  </a:schemeClr>
                </a:solidFill>
                <a:latin typeface="Corbel" panose="020B0503020204020204" pitchFamily="34" charset="0"/>
              </a:rPr>
            </a:br>
            <a:r>
              <a:rPr lang="en-US" sz="2000" b="1" i="1" dirty="0">
                <a:solidFill>
                  <a:schemeClr val="accent1">
                    <a:lumMod val="75000"/>
                  </a:schemeClr>
                </a:solidFill>
                <a:latin typeface="Corbel" panose="020B0503020204020204" pitchFamily="34" charset="0"/>
              </a:rPr>
              <a:t>~ </a:t>
            </a:r>
            <a:r>
              <a:rPr lang="en-US" sz="2000" b="1" i="1" dirty="0">
                <a:solidFill>
                  <a:schemeClr val="accent1">
                    <a:lumMod val="75000"/>
                  </a:schemeClr>
                </a:solidFill>
                <a:latin typeface="Cambria" panose="02040503050406030204" pitchFamily="18" charset="0"/>
              </a:rPr>
              <a:t>40 GB/s</a:t>
            </a:r>
            <a:endParaRPr lang="en-CH" sz="2000" b="1" i="1" dirty="0">
              <a:solidFill>
                <a:schemeClr val="accent1">
                  <a:lumMod val="75000"/>
                </a:schemeClr>
              </a:solidFill>
              <a:latin typeface="Cambria" panose="02040503050406030204" pitchFamily="18" charset="0"/>
            </a:endParaRPr>
          </a:p>
        </p:txBody>
      </p:sp>
      <p:cxnSp>
        <p:nvCxnSpPr>
          <p:cNvPr id="20" name="Straight Connector 19">
            <a:extLst>
              <a:ext uri="{FF2B5EF4-FFF2-40B4-BE49-F238E27FC236}">
                <a16:creationId xmlns:a16="http://schemas.microsoft.com/office/drawing/2014/main" id="{89C866D6-7747-DF07-011A-9B80FADE2B5C}"/>
              </a:ext>
            </a:extLst>
          </p:cNvPr>
          <p:cNvCxnSpPr>
            <a:cxnSpLocks/>
          </p:cNvCxnSpPr>
          <p:nvPr/>
        </p:nvCxnSpPr>
        <p:spPr>
          <a:xfrm>
            <a:off x="2242796" y="3593614"/>
            <a:ext cx="183337" cy="799040"/>
          </a:xfrm>
          <a:prstGeom prst="line">
            <a:avLst/>
          </a:prstGeom>
          <a:ln w="15875">
            <a:solidFill>
              <a:srgbClr val="2F5597"/>
            </a:solidFill>
            <a:tailEnd type="oval" w="lg" len="lg"/>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B8B37C0-105E-04C8-961A-F4873040B57E}"/>
              </a:ext>
            </a:extLst>
          </p:cNvPr>
          <p:cNvSpPr/>
          <p:nvPr/>
        </p:nvSpPr>
        <p:spPr>
          <a:xfrm>
            <a:off x="1998553" y="5507943"/>
            <a:ext cx="3983829" cy="707886"/>
          </a:xfrm>
          <a:prstGeom prst="rect">
            <a:avLst/>
          </a:prstGeom>
        </p:spPr>
        <p:txBody>
          <a:bodyPr wrap="square">
            <a:spAutoFit/>
          </a:bodyPr>
          <a:lstStyle/>
          <a:p>
            <a:pPr algn="ctr"/>
            <a:r>
              <a:rPr lang="en-US" sz="2000" b="1" i="1" dirty="0">
                <a:solidFill>
                  <a:srgbClr val="C00000"/>
                </a:solidFill>
                <a:latin typeface="Corbel" panose="020B0503020204020204" pitchFamily="34" charset="0"/>
              </a:rPr>
              <a:t>Storage I/O bandwidth: </a:t>
            </a:r>
            <a:br>
              <a:rPr lang="en-US" sz="2000" b="1" i="1" dirty="0">
                <a:solidFill>
                  <a:srgbClr val="C00000"/>
                </a:solidFill>
                <a:latin typeface="Corbel" panose="020B0503020204020204" pitchFamily="34" charset="0"/>
              </a:rPr>
            </a:br>
            <a:r>
              <a:rPr lang="en-US" sz="2000" b="1" i="1" dirty="0">
                <a:solidFill>
                  <a:srgbClr val="C00000"/>
                </a:solidFill>
                <a:latin typeface="Cambria" panose="02040503050406030204" pitchFamily="18" charset="0"/>
              </a:rPr>
              <a:t>~ 8 GB/s</a:t>
            </a:r>
            <a:endParaRPr lang="en-CH" sz="2000" b="1" i="1" dirty="0">
              <a:solidFill>
                <a:srgbClr val="C00000"/>
              </a:solidFill>
              <a:latin typeface="Cambria" panose="02040503050406030204" pitchFamily="18" charset="0"/>
            </a:endParaRPr>
          </a:p>
        </p:txBody>
      </p:sp>
      <p:cxnSp>
        <p:nvCxnSpPr>
          <p:cNvPr id="22" name="Straight Connector 21">
            <a:extLst>
              <a:ext uri="{FF2B5EF4-FFF2-40B4-BE49-F238E27FC236}">
                <a16:creationId xmlns:a16="http://schemas.microsoft.com/office/drawing/2014/main" id="{90427151-6C21-4602-AC65-6C596396F472}"/>
              </a:ext>
            </a:extLst>
          </p:cNvPr>
          <p:cNvCxnSpPr>
            <a:cxnSpLocks/>
          </p:cNvCxnSpPr>
          <p:nvPr/>
        </p:nvCxnSpPr>
        <p:spPr>
          <a:xfrm flipV="1">
            <a:off x="5063062" y="4391851"/>
            <a:ext cx="340199" cy="1145334"/>
          </a:xfrm>
          <a:prstGeom prst="line">
            <a:avLst/>
          </a:prstGeom>
          <a:ln w="15875">
            <a:solidFill>
              <a:srgbClr val="C00000"/>
            </a:solidFill>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36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8" presetClass="entr" presetSubtype="1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childTnLst>
                          </p:cTn>
                        </p:par>
                        <p:par>
                          <p:cTn id="16" fill="hold">
                            <p:stCondLst>
                              <p:cond delay="500"/>
                            </p:stCondLst>
                            <p:childTnLst>
                              <p:par>
                                <p:cTn id="17" presetID="18" presetClass="entr" presetSubtype="12"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trips(downLeft)">
                                      <p:cBhvr>
                                        <p:cTn id="19" dur="500"/>
                                        <p:tgtEl>
                                          <p:spTgt spid="18"/>
                                        </p:tgtEl>
                                      </p:cBhvr>
                                    </p:animEffect>
                                  </p:childTnLst>
                                </p:cTn>
                              </p:par>
                            </p:childTnLst>
                          </p:cTn>
                        </p:par>
                        <p:par>
                          <p:cTn id="20" fill="hold">
                            <p:stCondLst>
                              <p:cond delay="1000"/>
                            </p:stCondLst>
                            <p:childTnLst>
                              <p:par>
                                <p:cTn id="21" presetID="18" presetClass="entr" presetSubtype="12"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downLeft)">
                                      <p:cBhvr>
                                        <p:cTn id="23" dur="500"/>
                                        <p:tgtEl>
                                          <p:spTgt spid="15"/>
                                        </p:tgtEl>
                                      </p:cBhvr>
                                    </p:animEffect>
                                  </p:childTnLst>
                                </p:cTn>
                              </p:par>
                            </p:childTnLst>
                          </p:cTn>
                        </p:par>
                        <p:par>
                          <p:cTn id="24" fill="hold">
                            <p:stCondLst>
                              <p:cond delay="1500"/>
                            </p:stCondLst>
                            <p:childTnLst>
                              <p:par>
                                <p:cTn id="25" presetID="18" presetClass="entr" presetSubtype="12"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strips(downLeft)">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18" grpId="0" animBg="1"/>
      <p:bldP spid="9" grpId="0" animBg="1"/>
      <p:bldP spid="11" grpId="0" animBg="1"/>
      <p:bldP spid="13" grpId="0" animBg="1"/>
      <p:bldP spid="19" grpId="0"/>
      <p:bldP spid="21"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13AD1-E895-2560-62D0-D764D9D2762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C16068E-F309-D0B4-C5A2-5E780DC1F874}"/>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C0E099DC-7980-6B5E-54B9-879B264FFA9C}"/>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56DEB90-7108-19B7-0388-4E8626E545BB}"/>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D94060BF-7A07-F40A-1BE8-2F66FA043056}"/>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Motivation (II) – Data Movement Bottleneck</a:t>
            </a:r>
          </a:p>
        </p:txBody>
      </p:sp>
      <p:pic>
        <p:nvPicPr>
          <p:cNvPr id="16" name="Graphic 15">
            <a:extLst>
              <a:ext uri="{FF2B5EF4-FFF2-40B4-BE49-F238E27FC236}">
                <a16:creationId xmlns:a16="http://schemas.microsoft.com/office/drawing/2014/main" id="{849CDF11-7E58-B467-7894-11A067ECCC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57FB04D8-95FC-4AE5-59DB-C4B6C3486BEE}"/>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orbel" panose="020B0503020204020204" pitchFamily="34" charset="0"/>
              </a:rPr>
              <a:pPr/>
              <a:t>101</a:t>
            </a:fld>
            <a:endParaRPr lang="en-CH" dirty="0">
              <a:latin typeface="Corbel" panose="020B0503020204020204" pitchFamily="34" charset="0"/>
            </a:endParaRPr>
          </a:p>
        </p:txBody>
      </p:sp>
      <p:sp>
        <p:nvSpPr>
          <p:cNvPr id="2" name="Rectangle 1">
            <a:extLst>
              <a:ext uri="{FF2B5EF4-FFF2-40B4-BE49-F238E27FC236}">
                <a16:creationId xmlns:a16="http://schemas.microsoft.com/office/drawing/2014/main" id="{A2C4ECD9-4B0C-60FD-51BF-F43F2D70DA4D}"/>
              </a:ext>
            </a:extLst>
          </p:cNvPr>
          <p:cNvSpPr/>
          <p:nvPr/>
        </p:nvSpPr>
        <p:spPr>
          <a:xfrm>
            <a:off x="-181592" y="1028058"/>
            <a:ext cx="9683798" cy="1085965"/>
          </a:xfrm>
          <a:prstGeom prst="rect">
            <a:avLst/>
          </a:prstGeom>
          <a:solidFill>
            <a:schemeClr val="bg2"/>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66750" marR="0" lvl="0" indent="-215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srgbClr val="000CFF"/>
                </a:solidFill>
                <a:effectLst/>
                <a:uLnTx/>
                <a:uFillTx/>
                <a:latin typeface="Corbel" panose="020B0503020204020204" pitchFamily="34" charset="0"/>
                <a:cs typeface="Segoe UI" panose="020B0502040204020203" pitchFamily="34" charset="0"/>
              </a:rPr>
              <a:t>Compute-centric</a:t>
            </a:r>
            <a:r>
              <a:rPr kumimoji="0" lang="en-US" sz="2800" b="0" i="0" u="none" strike="noStrike" kern="1200" cap="none" spc="0" normalizeH="0" noProof="0" dirty="0">
                <a:ln>
                  <a:noFill/>
                </a:ln>
                <a:solidFill>
                  <a:srgbClr val="000CFF"/>
                </a:solidFill>
                <a:effectLst/>
                <a:uLnTx/>
                <a:uFillTx/>
                <a:latin typeface="Corbel" panose="020B0503020204020204" pitchFamily="34" charset="0"/>
                <a:cs typeface="Segoe UI" panose="020B0502040204020203" pitchFamily="34" charset="0"/>
              </a:rPr>
              <a:t> systems</a:t>
            </a:r>
            <a:r>
              <a:rPr kumimoji="0" lang="en-US" sz="2800" b="0" i="0" u="none" strike="noStrike" kern="1200" cap="none" spc="0" normalizeH="0" baseline="0" noProof="0" dirty="0">
                <a:ln>
                  <a:noFill/>
                </a:ln>
                <a:solidFill>
                  <a:srgbClr val="000CFF"/>
                </a:solidFill>
                <a:effectLst/>
                <a:uLnTx/>
                <a:uFillTx/>
                <a:latin typeface="Corbel" panose="020B0503020204020204" pitchFamily="34" charset="0"/>
                <a:cs typeface="Segoe UI" panose="020B0502040204020203" pitchFamily="34" charset="0"/>
              </a:rPr>
              <a:t>: </a:t>
            </a:r>
            <a:r>
              <a:rPr kumimoji="0" lang="en-US" sz="2000" b="0" i="0" u="none" strike="noStrike" kern="1200" cap="none" spc="0" normalizeH="0" baseline="0" noProof="0" dirty="0">
                <a:ln>
                  <a:noFill/>
                </a:ln>
                <a:solidFill>
                  <a:schemeClr val="tx1"/>
                </a:solidFill>
                <a:effectLst/>
                <a:uLnTx/>
                <a:uFillTx/>
                <a:latin typeface="Corbel" panose="020B0503020204020204" pitchFamily="34" charset="0"/>
                <a:cs typeface="Segoe UI" panose="020B0502040204020203" pitchFamily="34" charset="0"/>
              </a:rPr>
              <a:t>Move entire data from storage to CPU/GPU</a:t>
            </a:r>
          </a:p>
          <a:p>
            <a:pPr marL="666750" lvl="0" indent="-215900" defTabSz="914400">
              <a:lnSpc>
                <a:spcPct val="90000"/>
              </a:lnSpc>
              <a:spcBef>
                <a:spcPts val="1000"/>
              </a:spcBef>
              <a:buFont typeface="Arial" panose="020B0604020202020204" pitchFamily="34" charset="0"/>
              <a:buChar char="•"/>
              <a:defRPr/>
            </a:pPr>
            <a:r>
              <a:rPr lang="en-US" sz="2800" dirty="0">
                <a:solidFill>
                  <a:srgbClr val="000CFF"/>
                </a:solidFill>
                <a:latin typeface="Corbel" panose="020B0503020204020204" pitchFamily="34" charset="0"/>
                <a:cs typeface="Segoe UI" panose="020B0502040204020203" pitchFamily="34" charset="0"/>
              </a:rPr>
              <a:t>Memory-centric systems: </a:t>
            </a:r>
            <a:r>
              <a:rPr lang="en-US" sz="2000" dirty="0">
                <a:solidFill>
                  <a:schemeClr val="tx1"/>
                </a:solidFill>
                <a:latin typeface="Corbel" panose="020B0503020204020204" pitchFamily="34" charset="0"/>
                <a:cs typeface="Segoe UI" panose="020B0502040204020203" pitchFamily="34" charset="0"/>
              </a:rPr>
              <a:t>Perform computations in main memory</a:t>
            </a:r>
            <a:endParaRPr kumimoji="0" lang="en-US" sz="2800" b="0" i="0" u="none" strike="noStrike" kern="1200" cap="none" spc="0" normalizeH="0" baseline="0" noProof="0" dirty="0">
              <a:ln>
                <a:noFill/>
              </a:ln>
              <a:solidFill>
                <a:schemeClr val="tx1"/>
              </a:solidFill>
              <a:effectLst/>
              <a:uLnTx/>
              <a:uFillTx/>
              <a:latin typeface="Corbel" panose="020B0503020204020204" pitchFamily="34" charset="0"/>
              <a:cs typeface="Segoe UI" panose="020B0502040204020203" pitchFamily="34" charset="0"/>
            </a:endParaRPr>
          </a:p>
        </p:txBody>
      </p:sp>
      <p:sp>
        <p:nvSpPr>
          <p:cNvPr id="50" name="Rectangle 49">
            <a:extLst>
              <a:ext uri="{FF2B5EF4-FFF2-40B4-BE49-F238E27FC236}">
                <a16:creationId xmlns:a16="http://schemas.microsoft.com/office/drawing/2014/main" id="{F903FFC1-1F53-F289-D3A5-5CD56E9C0C3E}"/>
              </a:ext>
            </a:extLst>
          </p:cNvPr>
          <p:cNvSpPr/>
          <p:nvPr/>
        </p:nvSpPr>
        <p:spPr>
          <a:xfrm>
            <a:off x="4672795" y="4058973"/>
            <a:ext cx="1167845" cy="659928"/>
          </a:xfrm>
          <a:prstGeom prst="rect">
            <a:avLst/>
          </a:prstGeom>
          <a:solidFill>
            <a:srgbClr val="FF0000">
              <a:alpha val="7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3" name="Group 2">
            <a:extLst>
              <a:ext uri="{FF2B5EF4-FFF2-40B4-BE49-F238E27FC236}">
                <a16:creationId xmlns:a16="http://schemas.microsoft.com/office/drawing/2014/main" id="{1B1894DA-1057-B983-6135-2383F97FA414}"/>
              </a:ext>
            </a:extLst>
          </p:cNvPr>
          <p:cNvGrpSpPr/>
          <p:nvPr/>
        </p:nvGrpSpPr>
        <p:grpSpPr>
          <a:xfrm>
            <a:off x="-181592" y="2818744"/>
            <a:ext cx="9268877" cy="3397085"/>
            <a:chOff x="944047" y="2922444"/>
            <a:chExt cx="7415417" cy="2738631"/>
          </a:xfrm>
        </p:grpSpPr>
        <p:sp>
          <p:nvSpPr>
            <p:cNvPr id="10" name="Rectangle 9">
              <a:extLst>
                <a:ext uri="{FF2B5EF4-FFF2-40B4-BE49-F238E27FC236}">
                  <a16:creationId xmlns:a16="http://schemas.microsoft.com/office/drawing/2014/main" id="{D8F30417-5F7F-5C56-2292-1E5067B9B2E4}"/>
                </a:ext>
              </a:extLst>
            </p:cNvPr>
            <p:cNvSpPr/>
            <p:nvPr/>
          </p:nvSpPr>
          <p:spPr>
            <a:xfrm>
              <a:off x="2563158" y="3910307"/>
              <a:ext cx="934316" cy="532015"/>
            </a:xfrm>
            <a:prstGeom prst="rect">
              <a:avLst/>
            </a:prstGeom>
            <a:solidFill>
              <a:srgbClr val="FF0000">
                <a:alpha val="7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CD481A78-2AC9-CE19-8E7B-3E836BD23F48}"/>
                </a:ext>
              </a:extLst>
            </p:cNvPr>
            <p:cNvSpPr/>
            <p:nvPr/>
          </p:nvSpPr>
          <p:spPr>
            <a:xfrm>
              <a:off x="4817731" y="3924251"/>
              <a:ext cx="934316" cy="532015"/>
            </a:xfrm>
            <a:prstGeom prst="rect">
              <a:avLst/>
            </a:prstGeom>
            <a:solidFill>
              <a:srgbClr val="FF0000">
                <a:alpha val="7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4" name="Straight Connector 13">
              <a:extLst>
                <a:ext uri="{FF2B5EF4-FFF2-40B4-BE49-F238E27FC236}">
                  <a16:creationId xmlns:a16="http://schemas.microsoft.com/office/drawing/2014/main" id="{A09BC39B-43E4-CFFC-CDAF-AE0D4DB3E2CC}"/>
                </a:ext>
              </a:extLst>
            </p:cNvPr>
            <p:cNvCxnSpPr>
              <a:cxnSpLocks/>
              <a:stCxn id="26" idx="1"/>
              <a:endCxn id="24" idx="3"/>
            </p:cNvCxnSpPr>
            <p:nvPr/>
          </p:nvCxnSpPr>
          <p:spPr>
            <a:xfrm flipH="1">
              <a:off x="4817732" y="4170741"/>
              <a:ext cx="934315" cy="15102"/>
            </a:xfrm>
            <a:prstGeom prst="line">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a:extLst>
                <a:ext uri="{FF2B5EF4-FFF2-40B4-BE49-F238E27FC236}">
                  <a16:creationId xmlns:a16="http://schemas.microsoft.com/office/drawing/2014/main" id="{746797F1-D22A-AF56-1966-93CDEEA71505}"/>
                </a:ext>
              </a:extLst>
            </p:cNvPr>
            <p:cNvSpPr/>
            <p:nvPr/>
          </p:nvSpPr>
          <p:spPr>
            <a:xfrm>
              <a:off x="3478028" y="3566180"/>
              <a:ext cx="1339704" cy="1239326"/>
            </a:xfrm>
            <a:prstGeom prst="roundRect">
              <a:avLst>
                <a:gd name="adj" fmla="val 12155"/>
              </a:avLst>
            </a:prstGeom>
            <a:solidFill>
              <a:srgbClr val="FFC000">
                <a:alpha val="50263"/>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Main</a:t>
              </a:r>
            </a:p>
            <a:p>
              <a:pPr algn="ctr"/>
              <a:r>
                <a:rPr lang="en-CH" sz="2400" b="1" dirty="0">
                  <a:solidFill>
                    <a:schemeClr val="tx1"/>
                  </a:solidFill>
                  <a:latin typeface="Corbel" panose="020B0503020204020204" pitchFamily="34" charset="0"/>
                </a:rPr>
                <a:t>Memory</a:t>
              </a:r>
            </a:p>
            <a:p>
              <a:pPr algn="ctr"/>
              <a:r>
                <a:rPr lang="en-CH" sz="2000" b="1" dirty="0">
                  <a:solidFill>
                    <a:schemeClr val="tx1"/>
                  </a:solidFill>
                  <a:latin typeface="Corbel" panose="020B0503020204020204" pitchFamily="34" charset="0"/>
                </a:rPr>
                <a:t>(DRAM)</a:t>
              </a:r>
            </a:p>
          </p:txBody>
        </p:sp>
        <p:sp>
          <p:nvSpPr>
            <p:cNvPr id="25" name="Round Same-side Corner of Rectangle 24">
              <a:extLst>
                <a:ext uri="{FF2B5EF4-FFF2-40B4-BE49-F238E27FC236}">
                  <a16:creationId xmlns:a16="http://schemas.microsoft.com/office/drawing/2014/main" id="{C67285A6-EDB3-2795-C08D-1A6825213C89}"/>
                </a:ext>
              </a:extLst>
            </p:cNvPr>
            <p:cNvSpPr/>
            <p:nvPr/>
          </p:nvSpPr>
          <p:spPr>
            <a:xfrm>
              <a:off x="1158648" y="3761540"/>
              <a:ext cx="1385065" cy="829551"/>
            </a:xfrm>
            <a:prstGeom prst="round2SameRect">
              <a:avLst>
                <a:gd name="adj1" fmla="val 12242"/>
                <a:gd name="adj2" fmla="val 16033"/>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CPU/GPU</a:t>
              </a:r>
            </a:p>
          </p:txBody>
        </p:sp>
        <p:sp>
          <p:nvSpPr>
            <p:cNvPr id="26" name="Rounded Rectangle 25">
              <a:extLst>
                <a:ext uri="{FF2B5EF4-FFF2-40B4-BE49-F238E27FC236}">
                  <a16:creationId xmlns:a16="http://schemas.microsoft.com/office/drawing/2014/main" id="{6C9AD144-8553-4905-9062-B0CB4FB33A2D}"/>
                </a:ext>
              </a:extLst>
            </p:cNvPr>
            <p:cNvSpPr/>
            <p:nvPr/>
          </p:nvSpPr>
          <p:spPr>
            <a:xfrm>
              <a:off x="5752047" y="3227510"/>
              <a:ext cx="2607417" cy="1886462"/>
            </a:xfrm>
            <a:prstGeom prst="roundRect">
              <a:avLst>
                <a:gd name="adj" fmla="val 6972"/>
              </a:avLst>
            </a:prstGeom>
            <a:solidFill>
              <a:srgbClr val="FFC000">
                <a:alpha val="50263"/>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rPr>
                <a:t>Storage</a:t>
              </a:r>
              <a:endParaRPr lang="en-US" b="1" dirty="0">
                <a:solidFill>
                  <a:schemeClr val="tx1"/>
                </a:solidFill>
                <a:latin typeface="Corbel" panose="020B0503020204020204" pitchFamily="34" charset="0"/>
              </a:endParaRPr>
            </a:p>
            <a:p>
              <a:pPr algn="ctr"/>
              <a:r>
                <a:rPr lang="en-US" sz="2000" b="1" dirty="0">
                  <a:solidFill>
                    <a:schemeClr val="tx1"/>
                  </a:solidFill>
                  <a:latin typeface="Corbel" panose="020B0503020204020204" pitchFamily="34" charset="0"/>
                </a:rPr>
                <a:t>(NAND Flash-Based SSD)</a:t>
              </a:r>
              <a:endParaRPr lang="en-CH" sz="2000" b="1" dirty="0">
                <a:solidFill>
                  <a:schemeClr val="tx1"/>
                </a:solidFill>
                <a:latin typeface="Corbel" panose="020B0503020204020204" pitchFamily="34" charset="0"/>
              </a:endParaRPr>
            </a:p>
          </p:txBody>
        </p:sp>
        <p:cxnSp>
          <p:nvCxnSpPr>
            <p:cNvPr id="27" name="Straight Connector 26">
              <a:extLst>
                <a:ext uri="{FF2B5EF4-FFF2-40B4-BE49-F238E27FC236}">
                  <a16:creationId xmlns:a16="http://schemas.microsoft.com/office/drawing/2014/main" id="{6864DD74-FCB0-5553-8B21-5801B5A66FB7}"/>
                </a:ext>
              </a:extLst>
            </p:cNvPr>
            <p:cNvCxnSpPr>
              <a:cxnSpLocks/>
            </p:cNvCxnSpPr>
            <p:nvPr/>
          </p:nvCxnSpPr>
          <p:spPr>
            <a:xfrm flipH="1">
              <a:off x="2543713" y="4183385"/>
              <a:ext cx="934315" cy="4916"/>
            </a:xfrm>
            <a:prstGeom prst="line">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357C6875-CEDB-7217-8E81-5747EDECCDF5}"/>
                </a:ext>
              </a:extLst>
            </p:cNvPr>
            <p:cNvSpPr/>
            <p:nvPr/>
          </p:nvSpPr>
          <p:spPr>
            <a:xfrm>
              <a:off x="944047" y="2922444"/>
              <a:ext cx="3187199" cy="570677"/>
            </a:xfrm>
            <a:prstGeom prst="rect">
              <a:avLst/>
            </a:prstGeom>
          </p:spPr>
          <p:txBody>
            <a:bodyPr wrap="square">
              <a:spAutoFit/>
            </a:bodyPr>
            <a:lstStyle/>
            <a:p>
              <a:pPr algn="ctr"/>
              <a:r>
                <a:rPr lang="en-US" sz="2000" b="1" i="1" dirty="0">
                  <a:solidFill>
                    <a:schemeClr val="accent1">
                      <a:lumMod val="75000"/>
                    </a:schemeClr>
                  </a:solidFill>
                  <a:latin typeface="Corbel" panose="020B0503020204020204" pitchFamily="34" charset="0"/>
                </a:rPr>
                <a:t>Memory bandwidth: </a:t>
              </a:r>
              <a:br>
                <a:rPr lang="en-US" sz="2000" b="1" i="1" dirty="0">
                  <a:solidFill>
                    <a:schemeClr val="accent1">
                      <a:lumMod val="75000"/>
                    </a:schemeClr>
                  </a:solidFill>
                  <a:latin typeface="Corbel" panose="020B0503020204020204" pitchFamily="34" charset="0"/>
                </a:rPr>
              </a:br>
              <a:r>
                <a:rPr lang="en-US" sz="2000" b="1" i="1" dirty="0">
                  <a:solidFill>
                    <a:schemeClr val="accent1">
                      <a:lumMod val="75000"/>
                    </a:schemeClr>
                  </a:solidFill>
                  <a:latin typeface="Corbel" panose="020B0503020204020204" pitchFamily="34" charset="0"/>
                </a:rPr>
                <a:t>~ </a:t>
              </a:r>
              <a:r>
                <a:rPr lang="en-US" sz="2000" b="1" i="1" dirty="0">
                  <a:solidFill>
                    <a:schemeClr val="accent1">
                      <a:lumMod val="75000"/>
                    </a:schemeClr>
                  </a:solidFill>
                  <a:latin typeface="Cambria" panose="02040503050406030204" pitchFamily="18" charset="0"/>
                </a:rPr>
                <a:t>40 GB/s</a:t>
              </a:r>
              <a:endParaRPr lang="en-CH" sz="2000" b="1" i="1" dirty="0">
                <a:solidFill>
                  <a:schemeClr val="accent1">
                    <a:lumMod val="75000"/>
                  </a:schemeClr>
                </a:solidFill>
                <a:latin typeface="Cambria" panose="02040503050406030204" pitchFamily="18" charset="0"/>
              </a:endParaRPr>
            </a:p>
          </p:txBody>
        </p:sp>
        <p:cxnSp>
          <p:nvCxnSpPr>
            <p:cNvPr id="29" name="Straight Connector 28">
              <a:extLst>
                <a:ext uri="{FF2B5EF4-FFF2-40B4-BE49-F238E27FC236}">
                  <a16:creationId xmlns:a16="http://schemas.microsoft.com/office/drawing/2014/main" id="{CD486A54-DAB8-37D5-0CCE-994EDE9FB64C}"/>
                </a:ext>
              </a:extLst>
            </p:cNvPr>
            <p:cNvCxnSpPr>
              <a:cxnSpLocks/>
            </p:cNvCxnSpPr>
            <p:nvPr/>
          </p:nvCxnSpPr>
          <p:spPr>
            <a:xfrm>
              <a:off x="2883640" y="3547122"/>
              <a:ext cx="146676" cy="644163"/>
            </a:xfrm>
            <a:prstGeom prst="line">
              <a:avLst/>
            </a:prstGeom>
            <a:ln w="15875">
              <a:solidFill>
                <a:srgbClr val="2F5597"/>
              </a:solidFill>
              <a:tailEnd type="oval" w="lg" len="lg"/>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9C68BE1C-E299-C9D3-293B-C0D936E6E6C3}"/>
                </a:ext>
              </a:extLst>
            </p:cNvPr>
            <p:cNvSpPr/>
            <p:nvPr/>
          </p:nvSpPr>
          <p:spPr>
            <a:xfrm>
              <a:off x="2688237" y="5090398"/>
              <a:ext cx="3187199" cy="570677"/>
            </a:xfrm>
            <a:prstGeom prst="rect">
              <a:avLst/>
            </a:prstGeom>
          </p:spPr>
          <p:txBody>
            <a:bodyPr wrap="square">
              <a:spAutoFit/>
            </a:bodyPr>
            <a:lstStyle/>
            <a:p>
              <a:pPr algn="ctr"/>
              <a:r>
                <a:rPr lang="en-US" sz="2000" b="1" i="1" dirty="0">
                  <a:solidFill>
                    <a:srgbClr val="C00000"/>
                  </a:solidFill>
                  <a:latin typeface="Corbel" panose="020B0503020204020204" pitchFamily="34" charset="0"/>
                </a:rPr>
                <a:t>Storage I/O bandwidth: </a:t>
              </a:r>
              <a:br>
                <a:rPr lang="en-US" sz="2000" b="1" i="1" dirty="0">
                  <a:solidFill>
                    <a:srgbClr val="C00000"/>
                  </a:solidFill>
                  <a:latin typeface="Corbel" panose="020B0503020204020204" pitchFamily="34" charset="0"/>
                </a:rPr>
              </a:br>
              <a:r>
                <a:rPr lang="en-US" sz="2000" b="1" i="1" dirty="0">
                  <a:solidFill>
                    <a:srgbClr val="C00000"/>
                  </a:solidFill>
                  <a:latin typeface="Cambria" panose="02040503050406030204" pitchFamily="18" charset="0"/>
                </a:rPr>
                <a:t>~ 8 GB/s</a:t>
              </a:r>
              <a:endParaRPr lang="en-CH" sz="2000" b="1" i="1" dirty="0">
                <a:solidFill>
                  <a:srgbClr val="C00000"/>
                </a:solidFill>
                <a:latin typeface="Cambria" panose="02040503050406030204" pitchFamily="18" charset="0"/>
              </a:endParaRPr>
            </a:p>
          </p:txBody>
        </p:sp>
        <p:cxnSp>
          <p:nvCxnSpPr>
            <p:cNvPr id="31" name="Straight Connector 30">
              <a:extLst>
                <a:ext uri="{FF2B5EF4-FFF2-40B4-BE49-F238E27FC236}">
                  <a16:creationId xmlns:a16="http://schemas.microsoft.com/office/drawing/2014/main" id="{22486227-35EE-B8EA-CFC6-6CD37702BB11}"/>
                </a:ext>
              </a:extLst>
            </p:cNvPr>
            <p:cNvCxnSpPr>
              <a:cxnSpLocks/>
            </p:cNvCxnSpPr>
            <p:nvPr/>
          </p:nvCxnSpPr>
          <p:spPr>
            <a:xfrm flipV="1">
              <a:off x="5139949" y="4190637"/>
              <a:ext cx="272171" cy="923335"/>
            </a:xfrm>
            <a:prstGeom prst="line">
              <a:avLst/>
            </a:prstGeom>
            <a:ln w="15875">
              <a:solidFill>
                <a:srgbClr val="C00000"/>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9D4397A-677F-AD2C-29D3-A23BD2CC2522}"/>
              </a:ext>
            </a:extLst>
          </p:cNvPr>
          <p:cNvGrpSpPr/>
          <p:nvPr/>
        </p:nvGrpSpPr>
        <p:grpSpPr>
          <a:xfrm>
            <a:off x="86648" y="3212009"/>
            <a:ext cx="9000637" cy="3018671"/>
            <a:chOff x="86648" y="3212009"/>
            <a:chExt cx="9000637" cy="3018671"/>
          </a:xfrm>
        </p:grpSpPr>
        <p:sp>
          <p:nvSpPr>
            <p:cNvPr id="47" name="Rectangle 46">
              <a:extLst>
                <a:ext uri="{FF2B5EF4-FFF2-40B4-BE49-F238E27FC236}">
                  <a16:creationId xmlns:a16="http://schemas.microsoft.com/office/drawing/2014/main" id="{6272A426-38DC-483B-72C3-2B4E98967D40}"/>
                </a:ext>
              </a:extLst>
            </p:cNvPr>
            <p:cNvSpPr/>
            <p:nvPr/>
          </p:nvSpPr>
          <p:spPr>
            <a:xfrm>
              <a:off x="1842209" y="4053802"/>
              <a:ext cx="1167845" cy="659928"/>
            </a:xfrm>
            <a:prstGeom prst="rect">
              <a:avLst/>
            </a:prstGeom>
            <a:solidFill>
              <a:srgbClr val="FDE0E4">
                <a:alpha val="7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33" name="Group 32">
              <a:extLst>
                <a:ext uri="{FF2B5EF4-FFF2-40B4-BE49-F238E27FC236}">
                  <a16:creationId xmlns:a16="http://schemas.microsoft.com/office/drawing/2014/main" id="{57720C96-7DB5-D6A6-A83C-695CE08AE471}"/>
                </a:ext>
              </a:extLst>
            </p:cNvPr>
            <p:cNvGrpSpPr/>
            <p:nvPr/>
          </p:nvGrpSpPr>
          <p:grpSpPr>
            <a:xfrm>
              <a:off x="86648" y="3212009"/>
              <a:ext cx="9000637" cy="3018671"/>
              <a:chOff x="1158648" y="3227510"/>
              <a:chExt cx="7200816" cy="2433565"/>
            </a:xfrm>
          </p:grpSpPr>
          <p:cxnSp>
            <p:nvCxnSpPr>
              <p:cNvPr id="36" name="Straight Connector 35">
                <a:extLst>
                  <a:ext uri="{FF2B5EF4-FFF2-40B4-BE49-F238E27FC236}">
                    <a16:creationId xmlns:a16="http://schemas.microsoft.com/office/drawing/2014/main" id="{2AED00D0-A860-FF5B-31F7-DE0A0B914709}"/>
                  </a:ext>
                </a:extLst>
              </p:cNvPr>
              <p:cNvCxnSpPr>
                <a:cxnSpLocks/>
                <a:stCxn id="39" idx="1"/>
                <a:endCxn id="37" idx="3"/>
              </p:cNvCxnSpPr>
              <p:nvPr/>
            </p:nvCxnSpPr>
            <p:spPr>
              <a:xfrm flipH="1">
                <a:off x="4817732" y="4170741"/>
                <a:ext cx="934315" cy="15102"/>
              </a:xfrm>
              <a:prstGeom prst="line">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Rounded Rectangle 36">
                <a:extLst>
                  <a:ext uri="{FF2B5EF4-FFF2-40B4-BE49-F238E27FC236}">
                    <a16:creationId xmlns:a16="http://schemas.microsoft.com/office/drawing/2014/main" id="{0076B716-FA59-82C1-BEB8-F1CFA77D0DD9}"/>
                  </a:ext>
                </a:extLst>
              </p:cNvPr>
              <p:cNvSpPr/>
              <p:nvPr/>
            </p:nvSpPr>
            <p:spPr>
              <a:xfrm>
                <a:off x="3478028" y="3566180"/>
                <a:ext cx="1339704" cy="1239326"/>
              </a:xfrm>
              <a:prstGeom prst="roundRect">
                <a:avLst>
                  <a:gd name="adj" fmla="val 12155"/>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Main</a:t>
                </a:r>
              </a:p>
              <a:p>
                <a:pPr algn="ctr"/>
                <a:r>
                  <a:rPr lang="en-CH" sz="2400" b="1" dirty="0">
                    <a:solidFill>
                      <a:schemeClr val="tx1"/>
                    </a:solidFill>
                    <a:latin typeface="Corbel" panose="020B0503020204020204" pitchFamily="34" charset="0"/>
                  </a:rPr>
                  <a:t>Memory</a:t>
                </a:r>
              </a:p>
              <a:p>
                <a:pPr algn="ctr"/>
                <a:r>
                  <a:rPr lang="en-CH" sz="2000" b="1" dirty="0">
                    <a:solidFill>
                      <a:schemeClr val="tx1"/>
                    </a:solidFill>
                    <a:latin typeface="Corbel" panose="020B0503020204020204" pitchFamily="34" charset="0"/>
                  </a:rPr>
                  <a:t>(DRAM)</a:t>
                </a:r>
              </a:p>
            </p:txBody>
          </p:sp>
          <p:sp>
            <p:nvSpPr>
              <p:cNvPr id="38" name="Round Same-side Corner of Rectangle 37">
                <a:extLst>
                  <a:ext uri="{FF2B5EF4-FFF2-40B4-BE49-F238E27FC236}">
                    <a16:creationId xmlns:a16="http://schemas.microsoft.com/office/drawing/2014/main" id="{3FF80652-0D4D-6A43-6A5E-7F4964C9C883}"/>
                  </a:ext>
                </a:extLst>
              </p:cNvPr>
              <p:cNvSpPr/>
              <p:nvPr/>
            </p:nvSpPr>
            <p:spPr>
              <a:xfrm>
                <a:off x="1158648" y="3761540"/>
                <a:ext cx="1385065" cy="829551"/>
              </a:xfrm>
              <a:prstGeom prst="round2SameRect">
                <a:avLst>
                  <a:gd name="adj1" fmla="val 12242"/>
                  <a:gd name="adj2" fmla="val 16033"/>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CPU/GPU</a:t>
                </a:r>
              </a:p>
            </p:txBody>
          </p:sp>
          <p:sp>
            <p:nvSpPr>
              <p:cNvPr id="39" name="Rounded Rectangle 38">
                <a:extLst>
                  <a:ext uri="{FF2B5EF4-FFF2-40B4-BE49-F238E27FC236}">
                    <a16:creationId xmlns:a16="http://schemas.microsoft.com/office/drawing/2014/main" id="{61EDE5D7-6943-FA6D-AACB-9A21E38DFFA2}"/>
                  </a:ext>
                </a:extLst>
              </p:cNvPr>
              <p:cNvSpPr/>
              <p:nvPr/>
            </p:nvSpPr>
            <p:spPr>
              <a:xfrm>
                <a:off x="5752047" y="3227510"/>
                <a:ext cx="2607417" cy="1886462"/>
              </a:xfrm>
              <a:prstGeom prst="roundRect">
                <a:avLst>
                  <a:gd name="adj" fmla="val 6972"/>
                </a:avLst>
              </a:prstGeom>
              <a:solidFill>
                <a:srgbClr val="FFC000">
                  <a:alpha val="50263"/>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rPr>
                  <a:t>Storage</a:t>
                </a:r>
                <a:endParaRPr lang="en-US" b="1" dirty="0">
                  <a:solidFill>
                    <a:schemeClr val="tx1"/>
                  </a:solidFill>
                  <a:latin typeface="Corbel" panose="020B0503020204020204" pitchFamily="34" charset="0"/>
                </a:endParaRPr>
              </a:p>
              <a:p>
                <a:pPr algn="ctr"/>
                <a:r>
                  <a:rPr lang="en-US" sz="2000" b="1" dirty="0">
                    <a:solidFill>
                      <a:schemeClr val="tx1"/>
                    </a:solidFill>
                    <a:latin typeface="Corbel" panose="020B0503020204020204" pitchFamily="34" charset="0"/>
                  </a:rPr>
                  <a:t>(NAND Flash-Based SSD)</a:t>
                </a:r>
                <a:endParaRPr lang="en-CH" sz="2000" b="1" dirty="0">
                  <a:solidFill>
                    <a:schemeClr val="tx1"/>
                  </a:solidFill>
                  <a:latin typeface="Corbel" panose="020B0503020204020204" pitchFamily="34" charset="0"/>
                </a:endParaRPr>
              </a:p>
            </p:txBody>
          </p:sp>
          <p:cxnSp>
            <p:nvCxnSpPr>
              <p:cNvPr id="40" name="Straight Connector 39">
                <a:extLst>
                  <a:ext uri="{FF2B5EF4-FFF2-40B4-BE49-F238E27FC236}">
                    <a16:creationId xmlns:a16="http://schemas.microsoft.com/office/drawing/2014/main" id="{22C5B954-216B-7E8E-EDA6-EE8F151F44A4}"/>
                  </a:ext>
                </a:extLst>
              </p:cNvPr>
              <p:cNvCxnSpPr>
                <a:cxnSpLocks/>
              </p:cNvCxnSpPr>
              <p:nvPr/>
            </p:nvCxnSpPr>
            <p:spPr>
              <a:xfrm flipH="1">
                <a:off x="2543713" y="4183385"/>
                <a:ext cx="934315" cy="4916"/>
              </a:xfrm>
              <a:prstGeom prst="line">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F6A8EDFA-CA82-D3EA-7273-8EE7BF39A33D}"/>
                  </a:ext>
                </a:extLst>
              </p:cNvPr>
              <p:cNvSpPr/>
              <p:nvPr/>
            </p:nvSpPr>
            <p:spPr>
              <a:xfrm>
                <a:off x="2688237" y="5090398"/>
                <a:ext cx="3187199" cy="570677"/>
              </a:xfrm>
              <a:prstGeom prst="rect">
                <a:avLst/>
              </a:prstGeom>
            </p:spPr>
            <p:txBody>
              <a:bodyPr wrap="square">
                <a:spAutoFit/>
              </a:bodyPr>
              <a:lstStyle/>
              <a:p>
                <a:pPr algn="ctr"/>
                <a:r>
                  <a:rPr lang="en-US" sz="2000" b="1" i="1" dirty="0">
                    <a:solidFill>
                      <a:srgbClr val="C00000"/>
                    </a:solidFill>
                    <a:latin typeface="Corbel" panose="020B0503020204020204" pitchFamily="34" charset="0"/>
                  </a:rPr>
                  <a:t>Storage I/O bandwidth: </a:t>
                </a:r>
                <a:br>
                  <a:rPr lang="en-US" sz="2000" b="1" i="1" dirty="0">
                    <a:solidFill>
                      <a:srgbClr val="C00000"/>
                    </a:solidFill>
                    <a:latin typeface="Corbel" panose="020B0503020204020204" pitchFamily="34" charset="0"/>
                  </a:rPr>
                </a:br>
                <a:r>
                  <a:rPr lang="en-US" sz="2000" b="1" i="1" dirty="0">
                    <a:solidFill>
                      <a:srgbClr val="C00000"/>
                    </a:solidFill>
                    <a:latin typeface="Cambria" panose="02040503050406030204" pitchFamily="18" charset="0"/>
                  </a:rPr>
                  <a:t>~ 8 GB/s</a:t>
                </a:r>
                <a:endParaRPr lang="en-CH" sz="2000" b="1" i="1" dirty="0">
                  <a:solidFill>
                    <a:srgbClr val="C00000"/>
                  </a:solidFill>
                  <a:latin typeface="Cambria" panose="02040503050406030204" pitchFamily="18" charset="0"/>
                </a:endParaRPr>
              </a:p>
            </p:txBody>
          </p:sp>
          <p:cxnSp>
            <p:nvCxnSpPr>
              <p:cNvPr id="44" name="Straight Connector 43">
                <a:extLst>
                  <a:ext uri="{FF2B5EF4-FFF2-40B4-BE49-F238E27FC236}">
                    <a16:creationId xmlns:a16="http://schemas.microsoft.com/office/drawing/2014/main" id="{38D8C9BA-4E14-14DD-1651-686EB8F27B01}"/>
                  </a:ext>
                </a:extLst>
              </p:cNvPr>
              <p:cNvCxnSpPr>
                <a:cxnSpLocks/>
              </p:cNvCxnSpPr>
              <p:nvPr/>
            </p:nvCxnSpPr>
            <p:spPr>
              <a:xfrm flipV="1">
                <a:off x="5139949" y="4190637"/>
                <a:ext cx="272171" cy="923335"/>
              </a:xfrm>
              <a:prstGeom prst="line">
                <a:avLst/>
              </a:prstGeom>
              <a:ln w="15875">
                <a:solidFill>
                  <a:srgbClr val="C00000"/>
                </a:solidFill>
                <a:tailEnd type="oval" w="lg" len="lg"/>
              </a:ln>
            </p:spPr>
            <p:style>
              <a:lnRef idx="1">
                <a:schemeClr val="accent1"/>
              </a:lnRef>
              <a:fillRef idx="0">
                <a:schemeClr val="accent1"/>
              </a:fillRef>
              <a:effectRef idx="0">
                <a:schemeClr val="accent1"/>
              </a:effectRef>
              <a:fontRef idx="minor">
                <a:schemeClr val="tx1"/>
              </a:fontRef>
            </p:style>
          </p:cxnSp>
        </p:grpSp>
      </p:grpSp>
      <p:sp>
        <p:nvSpPr>
          <p:cNvPr id="45" name="Rectangle 44">
            <a:extLst>
              <a:ext uri="{FF2B5EF4-FFF2-40B4-BE49-F238E27FC236}">
                <a16:creationId xmlns:a16="http://schemas.microsoft.com/office/drawing/2014/main" id="{5DDBE20D-C79A-6D7C-3DF7-2A237A3D1293}"/>
              </a:ext>
            </a:extLst>
          </p:cNvPr>
          <p:cNvSpPr/>
          <p:nvPr/>
        </p:nvSpPr>
        <p:spPr>
          <a:xfrm>
            <a:off x="0" y="890013"/>
            <a:ext cx="9144000" cy="5624868"/>
          </a:xfrm>
          <a:prstGeom prst="rect">
            <a:avLst/>
          </a:prstGeom>
          <a:solidFill>
            <a:schemeClr val="bg1">
              <a:alpha val="7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6" name="Rounded Rectangle 45">
            <a:extLst>
              <a:ext uri="{FF2B5EF4-FFF2-40B4-BE49-F238E27FC236}">
                <a16:creationId xmlns:a16="http://schemas.microsoft.com/office/drawing/2014/main" id="{7F1D1DFE-5FC2-F893-520C-DED2440394BD}"/>
              </a:ext>
            </a:extLst>
          </p:cNvPr>
          <p:cNvSpPr/>
          <p:nvPr/>
        </p:nvSpPr>
        <p:spPr>
          <a:xfrm>
            <a:off x="-124233" y="4769744"/>
            <a:ext cx="9392465" cy="1326909"/>
          </a:xfrm>
          <a:prstGeom prst="roundRect">
            <a:avLst>
              <a:gd name="adj" fmla="val 5607"/>
            </a:avLst>
          </a:prstGeom>
          <a:solidFill>
            <a:schemeClr val="accent6">
              <a:lumMod val="20000"/>
              <a:lumOff val="8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accent5"/>
                </a:solidFill>
                <a:latin typeface="Corbel" panose="020B0503020204020204" pitchFamily="34" charset="0"/>
              </a:rPr>
              <a:t>External I/O bandwidth of storage systems </a:t>
            </a:r>
          </a:p>
          <a:p>
            <a:pPr algn="ctr"/>
            <a:r>
              <a:rPr lang="en-US" sz="2800" b="1" dirty="0">
                <a:solidFill>
                  <a:schemeClr val="tx1"/>
                </a:solidFill>
                <a:latin typeface="Corbel" panose="020B0503020204020204" pitchFamily="34" charset="0"/>
              </a:rPr>
              <a:t>is the </a:t>
            </a:r>
            <a:r>
              <a:rPr lang="en-US" sz="2800" b="1" i="1" dirty="0">
                <a:solidFill>
                  <a:schemeClr val="accent5"/>
                </a:solidFill>
                <a:latin typeface="Corbel" panose="020B0503020204020204" pitchFamily="34" charset="0"/>
              </a:rPr>
              <a:t>main bottleneck</a:t>
            </a:r>
            <a:r>
              <a:rPr lang="en-US" sz="2800" b="1" dirty="0">
                <a:solidFill>
                  <a:schemeClr val="tx1"/>
                </a:solidFill>
                <a:latin typeface="Corbel" panose="020B0503020204020204" pitchFamily="34" charset="0"/>
              </a:rPr>
              <a:t> for memory intensive application</a:t>
            </a:r>
            <a:endParaRPr lang="en-CH" sz="2800" b="1" i="1" dirty="0">
              <a:solidFill>
                <a:schemeClr val="accent5"/>
              </a:solidFill>
              <a:latin typeface="Corbel" panose="020B0503020204020204" pitchFamily="34" charset="0"/>
            </a:endParaRPr>
          </a:p>
        </p:txBody>
      </p:sp>
      <p:sp>
        <p:nvSpPr>
          <p:cNvPr id="49" name="Oval 48">
            <a:extLst>
              <a:ext uri="{FF2B5EF4-FFF2-40B4-BE49-F238E27FC236}">
                <a16:creationId xmlns:a16="http://schemas.microsoft.com/office/drawing/2014/main" id="{2D3965A5-CF5E-4881-BF2A-0835BEE10927}"/>
              </a:ext>
            </a:extLst>
          </p:cNvPr>
          <p:cNvSpPr/>
          <p:nvPr/>
        </p:nvSpPr>
        <p:spPr>
          <a:xfrm>
            <a:off x="8798672" y="249755"/>
            <a:ext cx="302117" cy="315803"/>
          </a:xfrm>
          <a:prstGeom prst="ellipse">
            <a:avLst/>
          </a:prstGeom>
          <a:solidFill>
            <a:srgbClr val="D8F3DE"/>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2</a:t>
            </a:r>
            <a:endParaRPr lang="en-US" sz="9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7805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8"/>
                                        </p:tgtEl>
                                        <p:attrNameLst>
                                          <p:attrName>style.visibility</p:attrName>
                                        </p:attrNameLst>
                                      </p:cBhvr>
                                      <p:to>
                                        <p:strVal val="visible"/>
                                      </p:to>
                                    </p:set>
                                  </p:childTnLst>
                                </p:cTn>
                              </p:par>
                              <p:par>
                                <p:cTn id="10" presetID="18" presetClass="entr" presetSubtype="12"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strips(down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5" grpId="0" animBg="1"/>
      <p:bldP spid="46"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A8BD2-BBEF-348B-8C7F-5485E4C6D0CB}"/>
            </a:ext>
          </a:extLst>
        </p:cNvPr>
        <p:cNvGrpSpPr/>
        <p:nvPr/>
      </p:nvGrpSpPr>
      <p:grpSpPr>
        <a:xfrm>
          <a:off x="0" y="0"/>
          <a:ext cx="0" cy="0"/>
          <a:chOff x="0" y="0"/>
          <a:chExt cx="0" cy="0"/>
        </a:xfrm>
      </p:grpSpPr>
      <p:sp>
        <p:nvSpPr>
          <p:cNvPr id="44" name="Rectangle 43">
            <a:extLst>
              <a:ext uri="{FF2B5EF4-FFF2-40B4-BE49-F238E27FC236}">
                <a16:creationId xmlns:a16="http://schemas.microsoft.com/office/drawing/2014/main" id="{2A58CEF3-5D67-2DF0-56A9-73DC16EB0F90}"/>
              </a:ext>
            </a:extLst>
          </p:cNvPr>
          <p:cNvSpPr/>
          <p:nvPr/>
        </p:nvSpPr>
        <p:spPr>
          <a:xfrm>
            <a:off x="4252376" y="4066837"/>
            <a:ext cx="711509" cy="659928"/>
          </a:xfrm>
          <a:prstGeom prst="rect">
            <a:avLst/>
          </a:prstGeom>
          <a:solidFill>
            <a:srgbClr val="FDE0E4">
              <a:alpha val="7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Rectangle 3">
            <a:extLst>
              <a:ext uri="{FF2B5EF4-FFF2-40B4-BE49-F238E27FC236}">
                <a16:creationId xmlns:a16="http://schemas.microsoft.com/office/drawing/2014/main" id="{C6BAB2AC-0BCE-D4D4-1974-FFBDD469CDE5}"/>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42E9A936-4448-7317-262E-47D9B4005BFF}"/>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619CDD2C-2587-A4A8-7222-79C8A030D02A}"/>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EDDF779D-8D21-306D-A3F4-A8D1A145EF75}"/>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Motivation (II) – Data Movement Bottleneck</a:t>
            </a:r>
          </a:p>
        </p:txBody>
      </p:sp>
      <p:pic>
        <p:nvPicPr>
          <p:cNvPr id="16" name="Graphic 15">
            <a:extLst>
              <a:ext uri="{FF2B5EF4-FFF2-40B4-BE49-F238E27FC236}">
                <a16:creationId xmlns:a16="http://schemas.microsoft.com/office/drawing/2014/main" id="{57A8E68F-6DCB-F29E-D079-5CD6D56EA1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31E88505-CAE3-915F-B501-1E54370DABC4}"/>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orbel" panose="020B0503020204020204" pitchFamily="34" charset="0"/>
              </a:rPr>
              <a:pPr/>
              <a:t>102</a:t>
            </a:fld>
            <a:endParaRPr lang="en-CH" dirty="0">
              <a:latin typeface="Corbel" panose="020B0503020204020204" pitchFamily="34" charset="0"/>
            </a:endParaRPr>
          </a:p>
        </p:txBody>
      </p:sp>
      <p:sp>
        <p:nvSpPr>
          <p:cNvPr id="2" name="Rectangle 1">
            <a:extLst>
              <a:ext uri="{FF2B5EF4-FFF2-40B4-BE49-F238E27FC236}">
                <a16:creationId xmlns:a16="http://schemas.microsoft.com/office/drawing/2014/main" id="{AF2F6304-FEF7-C310-F51F-F157989EEC65}"/>
              </a:ext>
            </a:extLst>
          </p:cNvPr>
          <p:cNvSpPr/>
          <p:nvPr/>
        </p:nvSpPr>
        <p:spPr>
          <a:xfrm>
            <a:off x="-181592" y="1028058"/>
            <a:ext cx="9683798" cy="1505307"/>
          </a:xfrm>
          <a:prstGeom prst="rect">
            <a:avLst/>
          </a:prstGeom>
          <a:solidFill>
            <a:schemeClr val="bg2"/>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66750" marR="0" lvl="0" indent="-215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srgbClr val="000CFF"/>
                </a:solidFill>
                <a:effectLst/>
                <a:uLnTx/>
                <a:uFillTx/>
                <a:latin typeface="Corbel" panose="020B0503020204020204" pitchFamily="34" charset="0"/>
                <a:cs typeface="Segoe UI" panose="020B0502040204020203" pitchFamily="34" charset="0"/>
              </a:rPr>
              <a:t>Compute-centric</a:t>
            </a:r>
            <a:r>
              <a:rPr kumimoji="0" lang="en-US" sz="2800" b="0" i="0" u="none" strike="noStrike" kern="1200" cap="none" spc="0" normalizeH="0" noProof="0" dirty="0">
                <a:ln>
                  <a:noFill/>
                </a:ln>
                <a:solidFill>
                  <a:srgbClr val="000CFF"/>
                </a:solidFill>
                <a:effectLst/>
                <a:uLnTx/>
                <a:uFillTx/>
                <a:latin typeface="Corbel" panose="020B0503020204020204" pitchFamily="34" charset="0"/>
                <a:cs typeface="Segoe UI" panose="020B0502040204020203" pitchFamily="34" charset="0"/>
              </a:rPr>
              <a:t> systems</a:t>
            </a:r>
            <a:r>
              <a:rPr kumimoji="0" lang="en-US" sz="2800" b="0" i="0" u="none" strike="noStrike" kern="1200" cap="none" spc="0" normalizeH="0" baseline="0" noProof="0" dirty="0">
                <a:ln>
                  <a:noFill/>
                </a:ln>
                <a:solidFill>
                  <a:srgbClr val="000CFF"/>
                </a:solidFill>
                <a:effectLst/>
                <a:uLnTx/>
                <a:uFillTx/>
                <a:latin typeface="Corbel" panose="020B0503020204020204" pitchFamily="34" charset="0"/>
                <a:cs typeface="Segoe UI" panose="020B0502040204020203" pitchFamily="34" charset="0"/>
              </a:rPr>
              <a:t>: </a:t>
            </a:r>
            <a:r>
              <a:rPr kumimoji="0" lang="en-US" sz="2000" b="0" i="0" u="none" strike="noStrike" kern="1200" cap="none" spc="0" normalizeH="0" baseline="0" noProof="0" dirty="0">
                <a:ln>
                  <a:noFill/>
                </a:ln>
                <a:solidFill>
                  <a:schemeClr val="tx1"/>
                </a:solidFill>
                <a:effectLst/>
                <a:uLnTx/>
                <a:uFillTx/>
                <a:latin typeface="Corbel" panose="020B0503020204020204" pitchFamily="34" charset="0"/>
                <a:cs typeface="Segoe UI" panose="020B0502040204020203" pitchFamily="34" charset="0"/>
              </a:rPr>
              <a:t>Perform computations in CPU/GPU</a:t>
            </a:r>
          </a:p>
          <a:p>
            <a:pPr marL="666750" lvl="0" indent="-215900" defTabSz="914400">
              <a:lnSpc>
                <a:spcPct val="90000"/>
              </a:lnSpc>
              <a:spcBef>
                <a:spcPts val="1000"/>
              </a:spcBef>
              <a:buFont typeface="Arial" panose="020B0604020202020204" pitchFamily="34" charset="0"/>
              <a:buChar char="•"/>
              <a:defRPr/>
            </a:pPr>
            <a:r>
              <a:rPr lang="en-US" sz="2800" dirty="0">
                <a:solidFill>
                  <a:srgbClr val="000CFF"/>
                </a:solidFill>
                <a:latin typeface="Corbel" panose="020B0503020204020204" pitchFamily="34" charset="0"/>
                <a:cs typeface="Segoe UI" panose="020B0502040204020203" pitchFamily="34" charset="0"/>
              </a:rPr>
              <a:t>Memory-centric systems: </a:t>
            </a:r>
            <a:r>
              <a:rPr lang="en-US" sz="2000" dirty="0">
                <a:solidFill>
                  <a:schemeClr val="tx1"/>
                </a:solidFill>
                <a:latin typeface="Corbel" panose="020B0503020204020204" pitchFamily="34" charset="0"/>
                <a:cs typeface="Segoe UI" panose="020B0502040204020203" pitchFamily="34" charset="0"/>
              </a:rPr>
              <a:t>Perform computations in main memory</a:t>
            </a:r>
          </a:p>
          <a:p>
            <a:pPr marL="666750" indent="-215900" defTabSz="914400">
              <a:lnSpc>
                <a:spcPct val="90000"/>
              </a:lnSpc>
              <a:spcBef>
                <a:spcPts val="1000"/>
              </a:spcBef>
              <a:buFont typeface="Arial" panose="020B0604020202020204" pitchFamily="34" charset="0"/>
              <a:buChar char="•"/>
              <a:defRPr/>
            </a:pPr>
            <a:r>
              <a:rPr lang="en-US" sz="2800" dirty="0">
                <a:solidFill>
                  <a:srgbClr val="000CFF"/>
                </a:solidFill>
                <a:latin typeface="Corbel" panose="020B0503020204020204" pitchFamily="34" charset="0"/>
                <a:cs typeface="Segoe UI" panose="020B0502040204020203" pitchFamily="34" charset="0"/>
              </a:rPr>
              <a:t>Storage-centric systems: </a:t>
            </a:r>
            <a:r>
              <a:rPr lang="en-US" sz="2000" dirty="0">
                <a:solidFill>
                  <a:schemeClr val="tx1"/>
                </a:solidFill>
                <a:latin typeface="Corbel" panose="020B0503020204020204" pitchFamily="34" charset="0"/>
                <a:cs typeface="Segoe UI" panose="020B0502040204020203" pitchFamily="34" charset="0"/>
              </a:rPr>
              <a:t>Perform computations inside storage system</a:t>
            </a:r>
          </a:p>
        </p:txBody>
      </p:sp>
      <p:grpSp>
        <p:nvGrpSpPr>
          <p:cNvPr id="22" name="Group 21">
            <a:extLst>
              <a:ext uri="{FF2B5EF4-FFF2-40B4-BE49-F238E27FC236}">
                <a16:creationId xmlns:a16="http://schemas.microsoft.com/office/drawing/2014/main" id="{78762508-2841-3631-A1C9-05B4CEA554AD}"/>
              </a:ext>
            </a:extLst>
          </p:cNvPr>
          <p:cNvGrpSpPr/>
          <p:nvPr/>
        </p:nvGrpSpPr>
        <p:grpSpPr>
          <a:xfrm>
            <a:off x="86647" y="2944519"/>
            <a:ext cx="9000638" cy="3068279"/>
            <a:chOff x="86648" y="2948474"/>
            <a:chExt cx="9000638" cy="3068279"/>
          </a:xfrm>
        </p:grpSpPr>
        <p:sp>
          <p:nvSpPr>
            <p:cNvPr id="23" name="Rectangle 22">
              <a:extLst>
                <a:ext uri="{FF2B5EF4-FFF2-40B4-BE49-F238E27FC236}">
                  <a16:creationId xmlns:a16="http://schemas.microsoft.com/office/drawing/2014/main" id="{C1375D06-3395-6E30-E00B-607785163A1A}"/>
                </a:ext>
              </a:extLst>
            </p:cNvPr>
            <p:cNvSpPr/>
            <p:nvPr/>
          </p:nvSpPr>
          <p:spPr>
            <a:xfrm>
              <a:off x="1817906" y="4052058"/>
              <a:ext cx="757590" cy="659928"/>
            </a:xfrm>
            <a:prstGeom prst="rect">
              <a:avLst/>
            </a:prstGeom>
            <a:solidFill>
              <a:srgbClr val="FDE0E4">
                <a:alpha val="7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cxnSp>
          <p:nvCxnSpPr>
            <p:cNvPr id="34" name="Straight Connector 33">
              <a:extLst>
                <a:ext uri="{FF2B5EF4-FFF2-40B4-BE49-F238E27FC236}">
                  <a16:creationId xmlns:a16="http://schemas.microsoft.com/office/drawing/2014/main" id="{80FB9121-E8B8-431C-01AD-9E9AEFA651EC}"/>
                </a:ext>
              </a:extLst>
            </p:cNvPr>
            <p:cNvCxnSpPr>
              <a:cxnSpLocks/>
            </p:cNvCxnSpPr>
            <p:nvPr/>
          </p:nvCxnSpPr>
          <p:spPr>
            <a:xfrm flipH="1">
              <a:off x="4219901" y="4394129"/>
              <a:ext cx="766291" cy="9366"/>
            </a:xfrm>
            <a:prstGeom prst="line">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Rounded Rectangle 40">
              <a:extLst>
                <a:ext uri="{FF2B5EF4-FFF2-40B4-BE49-F238E27FC236}">
                  <a16:creationId xmlns:a16="http://schemas.microsoft.com/office/drawing/2014/main" id="{17D5947B-7610-B229-BFDB-DA108CADC0A7}"/>
                </a:ext>
              </a:extLst>
            </p:cNvPr>
            <p:cNvSpPr/>
            <p:nvPr/>
          </p:nvSpPr>
          <p:spPr>
            <a:xfrm>
              <a:off x="2557995" y="3632107"/>
              <a:ext cx="1674559" cy="1537299"/>
            </a:xfrm>
            <a:prstGeom prst="roundRect">
              <a:avLst>
                <a:gd name="adj" fmla="val 12155"/>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Main</a:t>
              </a:r>
            </a:p>
            <a:p>
              <a:pPr algn="ctr"/>
              <a:r>
                <a:rPr lang="en-CH" sz="2400" b="1" dirty="0">
                  <a:solidFill>
                    <a:schemeClr val="tx1"/>
                  </a:solidFill>
                  <a:latin typeface="Corbel" panose="020B0503020204020204" pitchFamily="34" charset="0"/>
                </a:rPr>
                <a:t>Memory</a:t>
              </a:r>
            </a:p>
            <a:p>
              <a:pPr algn="ctr"/>
              <a:r>
                <a:rPr lang="en-CH" sz="2000" b="1" dirty="0">
                  <a:solidFill>
                    <a:schemeClr val="tx1"/>
                  </a:solidFill>
                  <a:latin typeface="Corbel" panose="020B0503020204020204" pitchFamily="34" charset="0"/>
                </a:rPr>
                <a:t>(DRAM)</a:t>
              </a:r>
            </a:p>
          </p:txBody>
        </p:sp>
        <p:sp>
          <p:nvSpPr>
            <p:cNvPr id="42" name="Round Same-side Corner of Rectangle 41">
              <a:extLst>
                <a:ext uri="{FF2B5EF4-FFF2-40B4-BE49-F238E27FC236}">
                  <a16:creationId xmlns:a16="http://schemas.microsoft.com/office/drawing/2014/main" id="{2E63B017-4928-FC34-9369-122891D94946}"/>
                </a:ext>
              </a:extLst>
            </p:cNvPr>
            <p:cNvSpPr/>
            <p:nvPr/>
          </p:nvSpPr>
          <p:spPr>
            <a:xfrm>
              <a:off x="86648" y="3874437"/>
              <a:ext cx="1731258" cy="1029001"/>
            </a:xfrm>
            <a:prstGeom prst="round2SameRect">
              <a:avLst>
                <a:gd name="adj1" fmla="val 12242"/>
                <a:gd name="adj2" fmla="val 16033"/>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CPU/GPU</a:t>
              </a:r>
            </a:p>
          </p:txBody>
        </p:sp>
        <p:sp>
          <p:nvSpPr>
            <p:cNvPr id="47" name="Rounded Rectangle 46">
              <a:extLst>
                <a:ext uri="{FF2B5EF4-FFF2-40B4-BE49-F238E27FC236}">
                  <a16:creationId xmlns:a16="http://schemas.microsoft.com/office/drawing/2014/main" id="{A431B615-B2E1-1FE9-E844-1FDD9A3F11F1}"/>
                </a:ext>
              </a:extLst>
            </p:cNvPr>
            <p:cNvSpPr/>
            <p:nvPr/>
          </p:nvSpPr>
          <p:spPr>
            <a:xfrm>
              <a:off x="4979543" y="2948474"/>
              <a:ext cx="4107743" cy="3068279"/>
            </a:xfrm>
            <a:prstGeom prst="roundRect">
              <a:avLst>
                <a:gd name="adj" fmla="val 6972"/>
              </a:avLst>
            </a:prstGeom>
            <a:solidFill>
              <a:schemeClr val="accent5">
                <a:lumMod val="20000"/>
                <a:lumOff val="80000"/>
                <a:alpha val="50263"/>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rPr>
                <a:t>Storage</a:t>
              </a:r>
              <a:endParaRPr lang="en-US" b="1" dirty="0">
                <a:solidFill>
                  <a:schemeClr val="tx1"/>
                </a:solidFill>
                <a:latin typeface="Corbel" panose="020B0503020204020204" pitchFamily="34" charset="0"/>
              </a:endParaRPr>
            </a:p>
            <a:p>
              <a:pPr algn="ctr"/>
              <a:r>
                <a:rPr lang="en-US" sz="2000" b="1" dirty="0">
                  <a:solidFill>
                    <a:schemeClr val="tx1"/>
                  </a:solidFill>
                  <a:latin typeface="Corbel" panose="020B0503020204020204" pitchFamily="34" charset="0"/>
                </a:rPr>
                <a:t>(NAND Flash-Based SSD)</a:t>
              </a: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p:txBody>
        </p:sp>
        <p:cxnSp>
          <p:nvCxnSpPr>
            <p:cNvPr id="48" name="Straight Connector 47">
              <a:extLst>
                <a:ext uri="{FF2B5EF4-FFF2-40B4-BE49-F238E27FC236}">
                  <a16:creationId xmlns:a16="http://schemas.microsoft.com/office/drawing/2014/main" id="{EDC688EB-852B-EF28-151F-526A4B57AEB8}"/>
                </a:ext>
              </a:extLst>
            </p:cNvPr>
            <p:cNvCxnSpPr>
              <a:cxnSpLocks/>
            </p:cNvCxnSpPr>
            <p:nvPr/>
          </p:nvCxnSpPr>
          <p:spPr>
            <a:xfrm flipH="1">
              <a:off x="1820440" y="4400757"/>
              <a:ext cx="745917" cy="0"/>
            </a:xfrm>
            <a:prstGeom prst="line">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59CE5CA5-F225-F442-B3C6-98DF7B728FB7}"/>
              </a:ext>
            </a:extLst>
          </p:cNvPr>
          <p:cNvGrpSpPr/>
          <p:nvPr/>
        </p:nvGrpSpPr>
        <p:grpSpPr>
          <a:xfrm>
            <a:off x="5060338" y="3821234"/>
            <a:ext cx="3952247" cy="1774907"/>
            <a:chOff x="5042050" y="3764288"/>
            <a:chExt cx="4124610" cy="1888662"/>
          </a:xfrm>
        </p:grpSpPr>
        <p:sp>
          <p:nvSpPr>
            <p:cNvPr id="11" name="Rounded Rectangle 10">
              <a:extLst>
                <a:ext uri="{FF2B5EF4-FFF2-40B4-BE49-F238E27FC236}">
                  <a16:creationId xmlns:a16="http://schemas.microsoft.com/office/drawing/2014/main" id="{5F103F3D-23F6-44C6-EB04-3A795D2DBC72}"/>
                </a:ext>
              </a:extLst>
            </p:cNvPr>
            <p:cNvSpPr/>
            <p:nvPr/>
          </p:nvSpPr>
          <p:spPr>
            <a:xfrm>
              <a:off x="6746763" y="4073238"/>
              <a:ext cx="1020666" cy="578155"/>
            </a:xfrm>
            <a:prstGeom prst="roundRect">
              <a:avLst>
                <a:gd name="adj" fmla="val 12155"/>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NAND</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r>
                <a:rPr lang="en-US" b="1" dirty="0">
                  <a:solidFill>
                    <a:schemeClr val="tx1"/>
                  </a:solidFill>
                  <a:latin typeface="Cambria" panose="02040503050406030204" pitchFamily="18" charset="0"/>
                </a:rPr>
                <a:t>1</a:t>
              </a:r>
              <a:endParaRPr lang="en-CH" b="1" dirty="0">
                <a:solidFill>
                  <a:schemeClr val="tx1"/>
                </a:solidFill>
                <a:latin typeface="Cambria" panose="02040503050406030204" pitchFamily="18" charset="0"/>
              </a:endParaRPr>
            </a:p>
          </p:txBody>
        </p:sp>
        <p:sp>
          <p:nvSpPr>
            <p:cNvPr id="12" name="Rounded Rectangle 11">
              <a:extLst>
                <a:ext uri="{FF2B5EF4-FFF2-40B4-BE49-F238E27FC236}">
                  <a16:creationId xmlns:a16="http://schemas.microsoft.com/office/drawing/2014/main" id="{14373FC0-92F7-F24D-1F1B-23886D0CF4CE}"/>
                </a:ext>
              </a:extLst>
            </p:cNvPr>
            <p:cNvSpPr/>
            <p:nvPr/>
          </p:nvSpPr>
          <p:spPr>
            <a:xfrm>
              <a:off x="8145994" y="4073238"/>
              <a:ext cx="1020666" cy="578155"/>
            </a:xfrm>
            <a:prstGeom prst="roundRect">
              <a:avLst>
                <a:gd name="adj" fmla="val 12155"/>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NAND</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r>
                <a:rPr lang="en-US" b="1" dirty="0">
                  <a:solidFill>
                    <a:schemeClr val="tx1"/>
                  </a:solidFill>
                  <a:latin typeface="Cambria" panose="02040503050406030204" pitchFamily="18" charset="0"/>
                </a:rPr>
                <a:t>4</a:t>
              </a:r>
              <a:endParaRPr lang="en-CH" b="1" dirty="0">
                <a:solidFill>
                  <a:schemeClr val="tx1"/>
                </a:solidFill>
                <a:latin typeface="Cambria" panose="02040503050406030204" pitchFamily="18" charset="0"/>
              </a:endParaRPr>
            </a:p>
          </p:txBody>
        </p:sp>
        <p:sp>
          <p:nvSpPr>
            <p:cNvPr id="13" name="Rounded Rectangle 12">
              <a:extLst>
                <a:ext uri="{FF2B5EF4-FFF2-40B4-BE49-F238E27FC236}">
                  <a16:creationId xmlns:a16="http://schemas.microsoft.com/office/drawing/2014/main" id="{1958C7A9-B962-9858-0049-60DE3905AFA4}"/>
                </a:ext>
              </a:extLst>
            </p:cNvPr>
            <p:cNvSpPr/>
            <p:nvPr/>
          </p:nvSpPr>
          <p:spPr>
            <a:xfrm>
              <a:off x="6746763" y="5074795"/>
              <a:ext cx="1020666" cy="578155"/>
            </a:xfrm>
            <a:prstGeom prst="roundRect">
              <a:avLst>
                <a:gd name="adj" fmla="val 12155"/>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NAND</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r>
                <a:rPr lang="en-US" b="1" dirty="0">
                  <a:solidFill>
                    <a:schemeClr val="tx1"/>
                  </a:solidFill>
                  <a:latin typeface="Cambria" panose="02040503050406030204" pitchFamily="18" charset="0"/>
                </a:rPr>
                <a:t>31</a:t>
              </a:r>
              <a:endParaRPr lang="en-CH" b="1" dirty="0">
                <a:solidFill>
                  <a:schemeClr val="tx1"/>
                </a:solidFill>
                <a:latin typeface="Cambria" panose="02040503050406030204" pitchFamily="18" charset="0"/>
              </a:endParaRPr>
            </a:p>
          </p:txBody>
        </p:sp>
        <p:sp>
          <p:nvSpPr>
            <p:cNvPr id="14" name="Rounded Rectangle 13">
              <a:extLst>
                <a:ext uri="{FF2B5EF4-FFF2-40B4-BE49-F238E27FC236}">
                  <a16:creationId xmlns:a16="http://schemas.microsoft.com/office/drawing/2014/main" id="{71F2611D-5AC3-7CDA-AFA5-C3828C549B70}"/>
                </a:ext>
              </a:extLst>
            </p:cNvPr>
            <p:cNvSpPr/>
            <p:nvPr/>
          </p:nvSpPr>
          <p:spPr>
            <a:xfrm>
              <a:off x="8145994" y="5074795"/>
              <a:ext cx="1020666" cy="578155"/>
            </a:xfrm>
            <a:prstGeom prst="roundRect">
              <a:avLst>
                <a:gd name="adj" fmla="val 12155"/>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NAND</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r>
                <a:rPr lang="en-US" b="1" dirty="0">
                  <a:solidFill>
                    <a:schemeClr val="tx1"/>
                  </a:solidFill>
                  <a:latin typeface="Cambria" panose="02040503050406030204" pitchFamily="18" charset="0"/>
                </a:rPr>
                <a:t>32</a:t>
              </a:r>
              <a:endParaRPr lang="en-CH" b="1" dirty="0">
                <a:solidFill>
                  <a:schemeClr val="tx1"/>
                </a:solidFill>
                <a:latin typeface="Cambria" panose="02040503050406030204" pitchFamily="18" charset="0"/>
              </a:endParaRPr>
            </a:p>
          </p:txBody>
        </p:sp>
        <p:cxnSp>
          <p:nvCxnSpPr>
            <p:cNvPr id="15" name="Elbow Connector 140">
              <a:extLst>
                <a:ext uri="{FF2B5EF4-FFF2-40B4-BE49-F238E27FC236}">
                  <a16:creationId xmlns:a16="http://schemas.microsoft.com/office/drawing/2014/main" id="{98626E04-F93D-25B7-9DF9-882C22FC4B20}"/>
                </a:ext>
              </a:extLst>
            </p:cNvPr>
            <p:cNvCxnSpPr>
              <a:cxnSpLocks/>
              <a:stCxn id="12" idx="0"/>
            </p:cNvCxnSpPr>
            <p:nvPr/>
          </p:nvCxnSpPr>
          <p:spPr>
            <a:xfrm rot="16200000" flipV="1">
              <a:off x="7513014" y="2929925"/>
              <a:ext cx="176314" cy="2110312"/>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Elbow Connector 140">
              <a:extLst>
                <a:ext uri="{FF2B5EF4-FFF2-40B4-BE49-F238E27FC236}">
                  <a16:creationId xmlns:a16="http://schemas.microsoft.com/office/drawing/2014/main" id="{ECD054E5-F5CE-B5F6-AA6A-4FD15D969430}"/>
                </a:ext>
              </a:extLst>
            </p:cNvPr>
            <p:cNvCxnSpPr>
              <a:cxnSpLocks/>
              <a:stCxn id="14" idx="0"/>
            </p:cNvCxnSpPr>
            <p:nvPr/>
          </p:nvCxnSpPr>
          <p:spPr>
            <a:xfrm rot="16200000" flipV="1">
              <a:off x="7513017" y="3931485"/>
              <a:ext cx="176315" cy="21103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F8F32B73-39B6-4904-45A6-1191F8E22160}"/>
                </a:ext>
              </a:extLst>
            </p:cNvPr>
            <p:cNvSpPr/>
            <p:nvPr/>
          </p:nvSpPr>
          <p:spPr>
            <a:xfrm>
              <a:off x="5042050" y="3764288"/>
              <a:ext cx="1339704" cy="1239326"/>
            </a:xfrm>
            <a:prstGeom prst="roundRect">
              <a:avLst>
                <a:gd name="adj" fmla="val 12155"/>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In-Storage</a:t>
              </a:r>
            </a:p>
            <a:p>
              <a:pPr algn="ctr"/>
              <a:r>
                <a:rPr lang="en-CH" b="1" dirty="0">
                  <a:solidFill>
                    <a:schemeClr val="tx1"/>
                  </a:solidFill>
                  <a:latin typeface="Corbel" panose="020B0503020204020204" pitchFamily="34" charset="0"/>
                </a:rPr>
                <a:t>Compute</a:t>
              </a:r>
            </a:p>
            <a:p>
              <a:pPr algn="ctr"/>
              <a:r>
                <a:rPr lang="en-CH" b="1" dirty="0">
                  <a:solidFill>
                    <a:schemeClr val="tx1"/>
                  </a:solidFill>
                  <a:latin typeface="Corbel" panose="020B0503020204020204" pitchFamily="34" charset="0"/>
                </a:rPr>
                <a:t>Units</a:t>
              </a:r>
            </a:p>
          </p:txBody>
        </p:sp>
        <p:sp>
          <p:nvSpPr>
            <p:cNvPr id="20" name="TextBox 19">
              <a:extLst>
                <a:ext uri="{FF2B5EF4-FFF2-40B4-BE49-F238E27FC236}">
                  <a16:creationId xmlns:a16="http://schemas.microsoft.com/office/drawing/2014/main" id="{A81493B7-0E3C-6D49-0E86-3F4380043234}"/>
                </a:ext>
              </a:extLst>
            </p:cNvPr>
            <p:cNvSpPr txBox="1"/>
            <p:nvPr/>
          </p:nvSpPr>
          <p:spPr>
            <a:xfrm>
              <a:off x="7678353" y="4096799"/>
              <a:ext cx="566205" cy="369332"/>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24" name="TextBox 23">
              <a:extLst>
                <a:ext uri="{FF2B5EF4-FFF2-40B4-BE49-F238E27FC236}">
                  <a16:creationId xmlns:a16="http://schemas.microsoft.com/office/drawing/2014/main" id="{9A588B9D-04CD-DF70-EE87-AC09C497F7B1}"/>
                </a:ext>
              </a:extLst>
            </p:cNvPr>
            <p:cNvSpPr txBox="1"/>
            <p:nvPr/>
          </p:nvSpPr>
          <p:spPr>
            <a:xfrm>
              <a:off x="7678353" y="5152474"/>
              <a:ext cx="566205" cy="369332"/>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grpSp>
      <p:cxnSp>
        <p:nvCxnSpPr>
          <p:cNvPr id="26" name="Elbow Connector 140">
            <a:extLst>
              <a:ext uri="{FF2B5EF4-FFF2-40B4-BE49-F238E27FC236}">
                <a16:creationId xmlns:a16="http://schemas.microsoft.com/office/drawing/2014/main" id="{19FE9C7F-3667-734C-6674-F7BD1E606074}"/>
              </a:ext>
            </a:extLst>
          </p:cNvPr>
          <p:cNvCxnSpPr>
            <a:cxnSpLocks/>
          </p:cNvCxnSpPr>
          <p:nvPr/>
        </p:nvCxnSpPr>
        <p:spPr>
          <a:xfrm rot="16200000" flipV="1">
            <a:off x="6648480" y="3616320"/>
            <a:ext cx="167386" cy="8231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Elbow Connector 140">
            <a:extLst>
              <a:ext uri="{FF2B5EF4-FFF2-40B4-BE49-F238E27FC236}">
                <a16:creationId xmlns:a16="http://schemas.microsoft.com/office/drawing/2014/main" id="{C5878B04-26CC-2D22-BA1F-EB1547022921}"/>
              </a:ext>
            </a:extLst>
          </p:cNvPr>
          <p:cNvCxnSpPr>
            <a:cxnSpLocks/>
          </p:cNvCxnSpPr>
          <p:nvPr/>
        </p:nvCxnSpPr>
        <p:spPr>
          <a:xfrm rot="16200000" flipV="1">
            <a:off x="6673079" y="4557551"/>
            <a:ext cx="167386" cy="8231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B98E4E13-BE62-B70D-15D4-AC9FE2ADFE96}"/>
              </a:ext>
            </a:extLst>
          </p:cNvPr>
          <p:cNvSpPr/>
          <p:nvPr/>
        </p:nvSpPr>
        <p:spPr>
          <a:xfrm>
            <a:off x="8798672" y="249755"/>
            <a:ext cx="302117" cy="315803"/>
          </a:xfrm>
          <a:prstGeom prst="ellipse">
            <a:avLst/>
          </a:prstGeom>
          <a:solidFill>
            <a:srgbClr val="D8F3DE"/>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2</a:t>
            </a:r>
            <a:endParaRPr lang="en-US" sz="9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666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02D59-F4E2-8C36-5925-C410CAB8FCE1}"/>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59DA3D3B-6449-4642-BF7C-96B06414E3C5}"/>
              </a:ext>
            </a:extLst>
          </p:cNvPr>
          <p:cNvSpPr/>
          <p:nvPr/>
        </p:nvSpPr>
        <p:spPr>
          <a:xfrm>
            <a:off x="1817905" y="4048103"/>
            <a:ext cx="757590" cy="659928"/>
          </a:xfrm>
          <a:prstGeom prst="rect">
            <a:avLst/>
          </a:prstGeom>
          <a:solidFill>
            <a:srgbClr val="FDE0E4">
              <a:alpha val="7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4" name="Rectangle 3">
            <a:extLst>
              <a:ext uri="{FF2B5EF4-FFF2-40B4-BE49-F238E27FC236}">
                <a16:creationId xmlns:a16="http://schemas.microsoft.com/office/drawing/2014/main" id="{AA71EBE6-B9A4-F5C3-9175-E53D5A31D18C}"/>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33906F61-ABF3-AA0D-F36D-0D8C2642DEFD}"/>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AFF2B27B-236B-6422-5BBE-AD5C4922463C}"/>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A344542A-D6F7-E782-354F-FD31A3B2F6DA}"/>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Motivation (II) – Data Movement Bottleneck</a:t>
            </a:r>
          </a:p>
        </p:txBody>
      </p:sp>
      <p:pic>
        <p:nvPicPr>
          <p:cNvPr id="16" name="Graphic 15">
            <a:extLst>
              <a:ext uri="{FF2B5EF4-FFF2-40B4-BE49-F238E27FC236}">
                <a16:creationId xmlns:a16="http://schemas.microsoft.com/office/drawing/2014/main" id="{4ED10F36-3394-7EFD-A2B9-C2F01EFADC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3FFAF356-420D-59CC-6ECA-48096A9DCFFA}"/>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orbel" panose="020B0503020204020204" pitchFamily="34" charset="0"/>
              </a:rPr>
              <a:pPr/>
              <a:t>103</a:t>
            </a:fld>
            <a:endParaRPr lang="en-CH" dirty="0">
              <a:latin typeface="Corbel" panose="020B0503020204020204" pitchFamily="34" charset="0"/>
            </a:endParaRPr>
          </a:p>
        </p:txBody>
      </p:sp>
      <p:sp>
        <p:nvSpPr>
          <p:cNvPr id="2" name="Rectangle 1">
            <a:extLst>
              <a:ext uri="{FF2B5EF4-FFF2-40B4-BE49-F238E27FC236}">
                <a16:creationId xmlns:a16="http://schemas.microsoft.com/office/drawing/2014/main" id="{B1E3D2FA-C764-D6D1-D2B8-7FDF34F72006}"/>
              </a:ext>
            </a:extLst>
          </p:cNvPr>
          <p:cNvSpPr/>
          <p:nvPr/>
        </p:nvSpPr>
        <p:spPr>
          <a:xfrm>
            <a:off x="-181592" y="1028058"/>
            <a:ext cx="9683798" cy="1505307"/>
          </a:xfrm>
          <a:prstGeom prst="rect">
            <a:avLst/>
          </a:prstGeom>
          <a:solidFill>
            <a:schemeClr val="bg2"/>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66750" marR="0" lvl="0" indent="-215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srgbClr val="000CFF"/>
                </a:solidFill>
                <a:effectLst/>
                <a:uLnTx/>
                <a:uFillTx/>
                <a:latin typeface="Corbel" panose="020B0503020204020204" pitchFamily="34" charset="0"/>
                <a:cs typeface="Segoe UI" panose="020B0502040204020203" pitchFamily="34" charset="0"/>
              </a:rPr>
              <a:t>Compute-centric</a:t>
            </a:r>
            <a:r>
              <a:rPr kumimoji="0" lang="en-US" sz="2800" b="0" i="0" u="none" strike="noStrike" kern="1200" cap="none" spc="0" normalizeH="0" noProof="0" dirty="0">
                <a:ln>
                  <a:noFill/>
                </a:ln>
                <a:solidFill>
                  <a:srgbClr val="000CFF"/>
                </a:solidFill>
                <a:effectLst/>
                <a:uLnTx/>
                <a:uFillTx/>
                <a:latin typeface="Corbel" panose="020B0503020204020204" pitchFamily="34" charset="0"/>
                <a:cs typeface="Segoe UI" panose="020B0502040204020203" pitchFamily="34" charset="0"/>
              </a:rPr>
              <a:t> systems</a:t>
            </a:r>
            <a:r>
              <a:rPr kumimoji="0" lang="en-US" sz="2800" b="0" i="0" u="none" strike="noStrike" kern="1200" cap="none" spc="0" normalizeH="0" baseline="0" noProof="0" dirty="0">
                <a:ln>
                  <a:noFill/>
                </a:ln>
                <a:solidFill>
                  <a:srgbClr val="000CFF"/>
                </a:solidFill>
                <a:effectLst/>
                <a:uLnTx/>
                <a:uFillTx/>
                <a:latin typeface="Corbel" panose="020B0503020204020204" pitchFamily="34" charset="0"/>
                <a:cs typeface="Segoe UI" panose="020B0502040204020203" pitchFamily="34" charset="0"/>
              </a:rPr>
              <a:t>: </a:t>
            </a:r>
            <a:r>
              <a:rPr kumimoji="0" lang="en-US" sz="2000" b="0" i="0" u="none" strike="noStrike" kern="1200" cap="none" spc="0" normalizeH="0" baseline="0" noProof="0" dirty="0">
                <a:ln>
                  <a:noFill/>
                </a:ln>
                <a:solidFill>
                  <a:schemeClr val="tx1"/>
                </a:solidFill>
                <a:effectLst/>
                <a:uLnTx/>
                <a:uFillTx/>
                <a:latin typeface="Corbel" panose="020B0503020204020204" pitchFamily="34" charset="0"/>
                <a:cs typeface="Segoe UI" panose="020B0502040204020203" pitchFamily="34" charset="0"/>
              </a:rPr>
              <a:t>Perform computations in CPU/GPU</a:t>
            </a:r>
          </a:p>
          <a:p>
            <a:pPr marL="666750" lvl="0" indent="-215900" defTabSz="914400">
              <a:lnSpc>
                <a:spcPct val="90000"/>
              </a:lnSpc>
              <a:spcBef>
                <a:spcPts val="1000"/>
              </a:spcBef>
              <a:buFont typeface="Arial" panose="020B0604020202020204" pitchFamily="34" charset="0"/>
              <a:buChar char="•"/>
              <a:defRPr/>
            </a:pPr>
            <a:r>
              <a:rPr lang="en-US" sz="2800" dirty="0">
                <a:solidFill>
                  <a:srgbClr val="000CFF"/>
                </a:solidFill>
                <a:latin typeface="Corbel" panose="020B0503020204020204" pitchFamily="34" charset="0"/>
                <a:cs typeface="Segoe UI" panose="020B0502040204020203" pitchFamily="34" charset="0"/>
              </a:rPr>
              <a:t>Memory-centric systems: </a:t>
            </a:r>
            <a:r>
              <a:rPr lang="en-US" sz="2000" dirty="0">
                <a:solidFill>
                  <a:schemeClr val="tx1"/>
                </a:solidFill>
                <a:latin typeface="Corbel" panose="020B0503020204020204" pitchFamily="34" charset="0"/>
                <a:cs typeface="Segoe UI" panose="020B0502040204020203" pitchFamily="34" charset="0"/>
              </a:rPr>
              <a:t>Perform computations in main memory</a:t>
            </a:r>
          </a:p>
          <a:p>
            <a:pPr marL="666750" indent="-215900" defTabSz="914400">
              <a:lnSpc>
                <a:spcPct val="90000"/>
              </a:lnSpc>
              <a:spcBef>
                <a:spcPts val="1000"/>
              </a:spcBef>
              <a:buFont typeface="Arial" panose="020B0604020202020204" pitchFamily="34" charset="0"/>
              <a:buChar char="•"/>
              <a:defRPr/>
            </a:pPr>
            <a:r>
              <a:rPr lang="en-US" sz="2800" dirty="0">
                <a:solidFill>
                  <a:srgbClr val="000CFF"/>
                </a:solidFill>
                <a:latin typeface="Corbel" panose="020B0503020204020204" pitchFamily="34" charset="0"/>
                <a:cs typeface="Segoe UI" panose="020B0502040204020203" pitchFamily="34" charset="0"/>
              </a:rPr>
              <a:t>Storage-centric systems: </a:t>
            </a:r>
            <a:r>
              <a:rPr lang="en-US" sz="2000" dirty="0">
                <a:solidFill>
                  <a:schemeClr val="tx1"/>
                </a:solidFill>
                <a:latin typeface="Corbel" panose="020B0503020204020204" pitchFamily="34" charset="0"/>
                <a:cs typeface="Segoe UI" panose="020B0502040204020203" pitchFamily="34" charset="0"/>
              </a:rPr>
              <a:t>Perform computations inside storage system</a:t>
            </a:r>
          </a:p>
        </p:txBody>
      </p:sp>
      <p:grpSp>
        <p:nvGrpSpPr>
          <p:cNvPr id="22" name="Group 21">
            <a:extLst>
              <a:ext uri="{FF2B5EF4-FFF2-40B4-BE49-F238E27FC236}">
                <a16:creationId xmlns:a16="http://schemas.microsoft.com/office/drawing/2014/main" id="{614B8F30-E7A8-CA47-E86F-7959AAF390D0}"/>
              </a:ext>
            </a:extLst>
          </p:cNvPr>
          <p:cNvGrpSpPr/>
          <p:nvPr/>
        </p:nvGrpSpPr>
        <p:grpSpPr>
          <a:xfrm>
            <a:off x="86647" y="2944519"/>
            <a:ext cx="9000638" cy="3068279"/>
            <a:chOff x="86648" y="2948474"/>
            <a:chExt cx="9000638" cy="3068279"/>
          </a:xfrm>
        </p:grpSpPr>
        <p:sp>
          <p:nvSpPr>
            <p:cNvPr id="41" name="Rounded Rectangle 40">
              <a:extLst>
                <a:ext uri="{FF2B5EF4-FFF2-40B4-BE49-F238E27FC236}">
                  <a16:creationId xmlns:a16="http://schemas.microsoft.com/office/drawing/2014/main" id="{3348DE5F-11A9-B532-BB71-3B14AE2333F8}"/>
                </a:ext>
              </a:extLst>
            </p:cNvPr>
            <p:cNvSpPr/>
            <p:nvPr/>
          </p:nvSpPr>
          <p:spPr>
            <a:xfrm>
              <a:off x="2554199" y="3632107"/>
              <a:ext cx="1674559" cy="1537299"/>
            </a:xfrm>
            <a:prstGeom prst="roundRect">
              <a:avLst>
                <a:gd name="adj" fmla="val 12155"/>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Main</a:t>
              </a:r>
            </a:p>
            <a:p>
              <a:pPr algn="ctr"/>
              <a:r>
                <a:rPr lang="en-CH" sz="2400" b="1" dirty="0">
                  <a:solidFill>
                    <a:schemeClr val="tx1"/>
                  </a:solidFill>
                  <a:latin typeface="Corbel" panose="020B0503020204020204" pitchFamily="34" charset="0"/>
                </a:rPr>
                <a:t>Memory</a:t>
              </a:r>
            </a:p>
            <a:p>
              <a:pPr algn="ctr"/>
              <a:r>
                <a:rPr lang="en-CH" sz="2000" b="1" dirty="0">
                  <a:solidFill>
                    <a:schemeClr val="tx1"/>
                  </a:solidFill>
                  <a:latin typeface="Corbel" panose="020B0503020204020204" pitchFamily="34" charset="0"/>
                </a:rPr>
                <a:t>(DRAM)</a:t>
              </a:r>
            </a:p>
          </p:txBody>
        </p:sp>
        <p:sp>
          <p:nvSpPr>
            <p:cNvPr id="42" name="Round Same-side Corner of Rectangle 41">
              <a:extLst>
                <a:ext uri="{FF2B5EF4-FFF2-40B4-BE49-F238E27FC236}">
                  <a16:creationId xmlns:a16="http://schemas.microsoft.com/office/drawing/2014/main" id="{94205EA1-AE77-49FF-F471-81998D3601CF}"/>
                </a:ext>
              </a:extLst>
            </p:cNvPr>
            <p:cNvSpPr/>
            <p:nvPr/>
          </p:nvSpPr>
          <p:spPr>
            <a:xfrm>
              <a:off x="86648" y="3874437"/>
              <a:ext cx="1731258" cy="1029001"/>
            </a:xfrm>
            <a:prstGeom prst="round2SameRect">
              <a:avLst>
                <a:gd name="adj1" fmla="val 12242"/>
                <a:gd name="adj2" fmla="val 16033"/>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CPU/GPU</a:t>
              </a:r>
            </a:p>
          </p:txBody>
        </p:sp>
        <p:sp>
          <p:nvSpPr>
            <p:cNvPr id="47" name="Rounded Rectangle 46">
              <a:extLst>
                <a:ext uri="{FF2B5EF4-FFF2-40B4-BE49-F238E27FC236}">
                  <a16:creationId xmlns:a16="http://schemas.microsoft.com/office/drawing/2014/main" id="{10AC08F6-0C1A-2BCE-E51E-FB71F9671B0F}"/>
                </a:ext>
              </a:extLst>
            </p:cNvPr>
            <p:cNvSpPr/>
            <p:nvPr/>
          </p:nvSpPr>
          <p:spPr>
            <a:xfrm>
              <a:off x="4979543" y="2948474"/>
              <a:ext cx="4107743" cy="3068279"/>
            </a:xfrm>
            <a:prstGeom prst="roundRect">
              <a:avLst>
                <a:gd name="adj" fmla="val 6972"/>
              </a:avLst>
            </a:prstGeom>
            <a:solidFill>
              <a:schemeClr val="accent5">
                <a:lumMod val="20000"/>
                <a:lumOff val="80000"/>
                <a:alpha val="50263"/>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rPr>
                <a:t>Storage</a:t>
              </a:r>
              <a:endParaRPr lang="en-US" b="1" dirty="0">
                <a:solidFill>
                  <a:schemeClr val="tx1"/>
                </a:solidFill>
                <a:latin typeface="Corbel" panose="020B0503020204020204" pitchFamily="34" charset="0"/>
              </a:endParaRPr>
            </a:p>
            <a:p>
              <a:pPr algn="ctr"/>
              <a:r>
                <a:rPr lang="en-US" sz="2000" b="1" dirty="0">
                  <a:solidFill>
                    <a:schemeClr val="tx1"/>
                  </a:solidFill>
                  <a:latin typeface="Corbel" panose="020B0503020204020204" pitchFamily="34" charset="0"/>
                </a:rPr>
                <a:t>(NAND Flash-Based SSD)</a:t>
              </a: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p:txBody>
        </p:sp>
      </p:grpSp>
      <p:grpSp>
        <p:nvGrpSpPr>
          <p:cNvPr id="25" name="Group 24">
            <a:extLst>
              <a:ext uri="{FF2B5EF4-FFF2-40B4-BE49-F238E27FC236}">
                <a16:creationId xmlns:a16="http://schemas.microsoft.com/office/drawing/2014/main" id="{72F4B5F4-7FF1-5462-FFB8-6ED3EEACD3C6}"/>
              </a:ext>
            </a:extLst>
          </p:cNvPr>
          <p:cNvGrpSpPr/>
          <p:nvPr/>
        </p:nvGrpSpPr>
        <p:grpSpPr>
          <a:xfrm>
            <a:off x="5060338" y="3568236"/>
            <a:ext cx="3952247" cy="2027892"/>
            <a:chOff x="5042050" y="3495084"/>
            <a:chExt cx="4124610" cy="2157866"/>
          </a:xfrm>
        </p:grpSpPr>
        <p:grpSp>
          <p:nvGrpSpPr>
            <p:cNvPr id="3" name="Group 2">
              <a:extLst>
                <a:ext uri="{FF2B5EF4-FFF2-40B4-BE49-F238E27FC236}">
                  <a16:creationId xmlns:a16="http://schemas.microsoft.com/office/drawing/2014/main" id="{3C2CDD66-5A04-EDB4-A41B-878638A4BD67}"/>
                </a:ext>
              </a:extLst>
            </p:cNvPr>
            <p:cNvGrpSpPr/>
            <p:nvPr/>
          </p:nvGrpSpPr>
          <p:grpSpPr>
            <a:xfrm>
              <a:off x="6307514" y="3495084"/>
              <a:ext cx="2401337" cy="1803435"/>
              <a:chOff x="6056674" y="2692046"/>
              <a:chExt cx="2401337" cy="1803435"/>
            </a:xfrm>
          </p:grpSpPr>
          <p:sp>
            <p:nvSpPr>
              <p:cNvPr id="9" name="Up Arrow 8">
                <a:extLst>
                  <a:ext uri="{FF2B5EF4-FFF2-40B4-BE49-F238E27FC236}">
                    <a16:creationId xmlns:a16="http://schemas.microsoft.com/office/drawing/2014/main" id="{D18B6B2D-37C3-CF85-9F7A-14F0D4C98A83}"/>
                  </a:ext>
                </a:extLst>
              </p:cNvPr>
              <p:cNvSpPr/>
              <p:nvPr/>
            </p:nvSpPr>
            <p:spPr>
              <a:xfrm rot="16200000">
                <a:off x="6857302" y="2894772"/>
                <a:ext cx="800081" cy="2401337"/>
              </a:xfrm>
              <a:prstGeom prst="upArrow">
                <a:avLst>
                  <a:gd name="adj1" fmla="val 45308"/>
                  <a:gd name="adj2" fmla="val 56824"/>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n>
                    <a:solidFill>
                      <a:srgbClr val="FF0000"/>
                    </a:solidFill>
                  </a:ln>
                </a:endParaRPr>
              </a:p>
            </p:txBody>
          </p:sp>
          <p:sp>
            <p:nvSpPr>
              <p:cNvPr id="10" name="Up Arrow 9">
                <a:extLst>
                  <a:ext uri="{FF2B5EF4-FFF2-40B4-BE49-F238E27FC236}">
                    <a16:creationId xmlns:a16="http://schemas.microsoft.com/office/drawing/2014/main" id="{B75F041A-3147-F49D-DEBE-EEDCDB598DDC}"/>
                  </a:ext>
                </a:extLst>
              </p:cNvPr>
              <p:cNvSpPr/>
              <p:nvPr/>
            </p:nvSpPr>
            <p:spPr>
              <a:xfrm rot="16200000">
                <a:off x="6857302" y="1891418"/>
                <a:ext cx="800081" cy="2401337"/>
              </a:xfrm>
              <a:prstGeom prst="upArrow">
                <a:avLst>
                  <a:gd name="adj1" fmla="val 45308"/>
                  <a:gd name="adj2" fmla="val 56824"/>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n>
                    <a:solidFill>
                      <a:srgbClr val="FF0000"/>
                    </a:solidFill>
                  </a:ln>
                </a:endParaRPr>
              </a:p>
            </p:txBody>
          </p:sp>
        </p:grpSp>
        <p:sp>
          <p:nvSpPr>
            <p:cNvPr id="11" name="Rounded Rectangle 10">
              <a:extLst>
                <a:ext uri="{FF2B5EF4-FFF2-40B4-BE49-F238E27FC236}">
                  <a16:creationId xmlns:a16="http://schemas.microsoft.com/office/drawing/2014/main" id="{A79C8E59-558A-EC05-4718-D1E4406A43CF}"/>
                </a:ext>
              </a:extLst>
            </p:cNvPr>
            <p:cNvSpPr/>
            <p:nvPr/>
          </p:nvSpPr>
          <p:spPr>
            <a:xfrm>
              <a:off x="6746763" y="4073238"/>
              <a:ext cx="1020666" cy="578155"/>
            </a:xfrm>
            <a:prstGeom prst="roundRect">
              <a:avLst>
                <a:gd name="adj" fmla="val 12155"/>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NAND</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r>
                <a:rPr lang="en-US" b="1" dirty="0">
                  <a:solidFill>
                    <a:schemeClr val="tx1"/>
                  </a:solidFill>
                  <a:latin typeface="Cambria" panose="02040503050406030204" pitchFamily="18" charset="0"/>
                </a:rPr>
                <a:t>1</a:t>
              </a:r>
              <a:endParaRPr lang="en-CH" b="1" dirty="0">
                <a:solidFill>
                  <a:schemeClr val="tx1"/>
                </a:solidFill>
                <a:latin typeface="Cambria" panose="02040503050406030204" pitchFamily="18" charset="0"/>
              </a:endParaRPr>
            </a:p>
          </p:txBody>
        </p:sp>
        <p:sp>
          <p:nvSpPr>
            <p:cNvPr id="12" name="Rounded Rectangle 11">
              <a:extLst>
                <a:ext uri="{FF2B5EF4-FFF2-40B4-BE49-F238E27FC236}">
                  <a16:creationId xmlns:a16="http://schemas.microsoft.com/office/drawing/2014/main" id="{D0CBA013-096A-C1E7-92C8-940823F6625F}"/>
                </a:ext>
              </a:extLst>
            </p:cNvPr>
            <p:cNvSpPr/>
            <p:nvPr/>
          </p:nvSpPr>
          <p:spPr>
            <a:xfrm>
              <a:off x="8145994" y="4073238"/>
              <a:ext cx="1020666" cy="578155"/>
            </a:xfrm>
            <a:prstGeom prst="roundRect">
              <a:avLst>
                <a:gd name="adj" fmla="val 12155"/>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NAND</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r>
                <a:rPr lang="en-US" b="1" dirty="0">
                  <a:solidFill>
                    <a:schemeClr val="tx1"/>
                  </a:solidFill>
                  <a:latin typeface="Cambria" panose="02040503050406030204" pitchFamily="18" charset="0"/>
                </a:rPr>
                <a:t>4</a:t>
              </a:r>
              <a:endParaRPr lang="en-CH" b="1" dirty="0">
                <a:solidFill>
                  <a:schemeClr val="tx1"/>
                </a:solidFill>
                <a:latin typeface="Cambria" panose="02040503050406030204" pitchFamily="18" charset="0"/>
              </a:endParaRPr>
            </a:p>
          </p:txBody>
        </p:sp>
        <p:sp>
          <p:nvSpPr>
            <p:cNvPr id="13" name="Rounded Rectangle 12">
              <a:extLst>
                <a:ext uri="{FF2B5EF4-FFF2-40B4-BE49-F238E27FC236}">
                  <a16:creationId xmlns:a16="http://schemas.microsoft.com/office/drawing/2014/main" id="{2706E195-F2EB-0866-5ED1-2BCA494D7FB8}"/>
                </a:ext>
              </a:extLst>
            </p:cNvPr>
            <p:cNvSpPr/>
            <p:nvPr/>
          </p:nvSpPr>
          <p:spPr>
            <a:xfrm>
              <a:off x="6746763" y="5074795"/>
              <a:ext cx="1020666" cy="578155"/>
            </a:xfrm>
            <a:prstGeom prst="roundRect">
              <a:avLst>
                <a:gd name="adj" fmla="val 12155"/>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NAND</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r>
                <a:rPr lang="en-US" b="1" dirty="0">
                  <a:solidFill>
                    <a:schemeClr val="tx1"/>
                  </a:solidFill>
                  <a:latin typeface="Cambria" panose="02040503050406030204" pitchFamily="18" charset="0"/>
                </a:rPr>
                <a:t>31</a:t>
              </a:r>
              <a:endParaRPr lang="en-CH" b="1" dirty="0">
                <a:solidFill>
                  <a:schemeClr val="tx1"/>
                </a:solidFill>
                <a:latin typeface="Cambria" panose="02040503050406030204" pitchFamily="18" charset="0"/>
              </a:endParaRPr>
            </a:p>
          </p:txBody>
        </p:sp>
        <p:sp>
          <p:nvSpPr>
            <p:cNvPr id="14" name="Rounded Rectangle 13">
              <a:extLst>
                <a:ext uri="{FF2B5EF4-FFF2-40B4-BE49-F238E27FC236}">
                  <a16:creationId xmlns:a16="http://schemas.microsoft.com/office/drawing/2014/main" id="{77E9C7DC-00F5-2615-C3AD-24CF62568141}"/>
                </a:ext>
              </a:extLst>
            </p:cNvPr>
            <p:cNvSpPr/>
            <p:nvPr/>
          </p:nvSpPr>
          <p:spPr>
            <a:xfrm>
              <a:off x="8145994" y="5074795"/>
              <a:ext cx="1020666" cy="578155"/>
            </a:xfrm>
            <a:prstGeom prst="roundRect">
              <a:avLst>
                <a:gd name="adj" fmla="val 12155"/>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NAND</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r>
                <a:rPr lang="en-US" b="1" dirty="0">
                  <a:solidFill>
                    <a:schemeClr val="tx1"/>
                  </a:solidFill>
                  <a:latin typeface="Cambria" panose="02040503050406030204" pitchFamily="18" charset="0"/>
                </a:rPr>
                <a:t>32</a:t>
              </a:r>
              <a:endParaRPr lang="en-CH" b="1" dirty="0">
                <a:solidFill>
                  <a:schemeClr val="tx1"/>
                </a:solidFill>
                <a:latin typeface="Cambria" panose="02040503050406030204" pitchFamily="18" charset="0"/>
              </a:endParaRPr>
            </a:p>
          </p:txBody>
        </p:sp>
        <p:cxnSp>
          <p:nvCxnSpPr>
            <p:cNvPr id="15" name="Elbow Connector 140">
              <a:extLst>
                <a:ext uri="{FF2B5EF4-FFF2-40B4-BE49-F238E27FC236}">
                  <a16:creationId xmlns:a16="http://schemas.microsoft.com/office/drawing/2014/main" id="{F3C8283B-7F2B-4BCE-B870-9BE03F2DD06D}"/>
                </a:ext>
              </a:extLst>
            </p:cNvPr>
            <p:cNvCxnSpPr>
              <a:cxnSpLocks/>
              <a:stCxn id="12" idx="0"/>
            </p:cNvCxnSpPr>
            <p:nvPr/>
          </p:nvCxnSpPr>
          <p:spPr>
            <a:xfrm rot="16200000" flipV="1">
              <a:off x="7513014" y="2929925"/>
              <a:ext cx="176314" cy="2110312"/>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Elbow Connector 140">
              <a:extLst>
                <a:ext uri="{FF2B5EF4-FFF2-40B4-BE49-F238E27FC236}">
                  <a16:creationId xmlns:a16="http://schemas.microsoft.com/office/drawing/2014/main" id="{7448A5F7-2C8E-8358-870D-78766843C7EF}"/>
                </a:ext>
              </a:extLst>
            </p:cNvPr>
            <p:cNvCxnSpPr>
              <a:cxnSpLocks/>
              <a:stCxn id="14" idx="0"/>
            </p:cNvCxnSpPr>
            <p:nvPr/>
          </p:nvCxnSpPr>
          <p:spPr>
            <a:xfrm rot="16200000" flipV="1">
              <a:off x="7513017" y="3931485"/>
              <a:ext cx="176315" cy="21103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653BDB6C-84B1-557A-FEC4-623DF2DE3E79}"/>
                </a:ext>
              </a:extLst>
            </p:cNvPr>
            <p:cNvSpPr/>
            <p:nvPr/>
          </p:nvSpPr>
          <p:spPr>
            <a:xfrm>
              <a:off x="5042050" y="3764284"/>
              <a:ext cx="1339704" cy="1239326"/>
            </a:xfrm>
            <a:prstGeom prst="roundRect">
              <a:avLst>
                <a:gd name="adj" fmla="val 12155"/>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In-Storage</a:t>
              </a:r>
            </a:p>
            <a:p>
              <a:pPr algn="ctr"/>
              <a:r>
                <a:rPr lang="en-CH" b="1" dirty="0">
                  <a:solidFill>
                    <a:schemeClr val="tx1"/>
                  </a:solidFill>
                  <a:latin typeface="Corbel" panose="020B0503020204020204" pitchFamily="34" charset="0"/>
                </a:rPr>
                <a:t>Compute</a:t>
              </a:r>
            </a:p>
            <a:p>
              <a:pPr algn="ctr"/>
              <a:r>
                <a:rPr lang="en-CH" b="1" dirty="0">
                  <a:solidFill>
                    <a:schemeClr val="tx1"/>
                  </a:solidFill>
                  <a:latin typeface="Corbel" panose="020B0503020204020204" pitchFamily="34" charset="0"/>
                </a:rPr>
                <a:t>Units</a:t>
              </a:r>
            </a:p>
          </p:txBody>
        </p:sp>
        <p:sp>
          <p:nvSpPr>
            <p:cNvPr id="20" name="TextBox 19">
              <a:extLst>
                <a:ext uri="{FF2B5EF4-FFF2-40B4-BE49-F238E27FC236}">
                  <a16:creationId xmlns:a16="http://schemas.microsoft.com/office/drawing/2014/main" id="{9CEE5169-4B3B-917F-59FA-2B5D7D83A653}"/>
                </a:ext>
              </a:extLst>
            </p:cNvPr>
            <p:cNvSpPr txBox="1"/>
            <p:nvPr/>
          </p:nvSpPr>
          <p:spPr>
            <a:xfrm>
              <a:off x="7678353" y="4096799"/>
              <a:ext cx="566205" cy="369332"/>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24" name="TextBox 23">
              <a:extLst>
                <a:ext uri="{FF2B5EF4-FFF2-40B4-BE49-F238E27FC236}">
                  <a16:creationId xmlns:a16="http://schemas.microsoft.com/office/drawing/2014/main" id="{B45DA260-80C3-EC8A-76F4-C0701DA30CE2}"/>
                </a:ext>
              </a:extLst>
            </p:cNvPr>
            <p:cNvSpPr txBox="1"/>
            <p:nvPr/>
          </p:nvSpPr>
          <p:spPr>
            <a:xfrm>
              <a:off x="7678353" y="5152474"/>
              <a:ext cx="566205" cy="369332"/>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grpSp>
      <p:cxnSp>
        <p:nvCxnSpPr>
          <p:cNvPr id="26" name="Elbow Connector 140">
            <a:extLst>
              <a:ext uri="{FF2B5EF4-FFF2-40B4-BE49-F238E27FC236}">
                <a16:creationId xmlns:a16="http://schemas.microsoft.com/office/drawing/2014/main" id="{77640610-64D8-100E-3E03-B11B625433D3}"/>
              </a:ext>
            </a:extLst>
          </p:cNvPr>
          <p:cNvCxnSpPr>
            <a:cxnSpLocks/>
          </p:cNvCxnSpPr>
          <p:nvPr/>
        </p:nvCxnSpPr>
        <p:spPr>
          <a:xfrm rot="16200000" flipV="1">
            <a:off x="6663978" y="3616320"/>
            <a:ext cx="167386" cy="8231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Elbow Connector 140">
            <a:extLst>
              <a:ext uri="{FF2B5EF4-FFF2-40B4-BE49-F238E27FC236}">
                <a16:creationId xmlns:a16="http://schemas.microsoft.com/office/drawing/2014/main" id="{44151E18-6928-28AD-8930-9F9E71B15471}"/>
              </a:ext>
            </a:extLst>
          </p:cNvPr>
          <p:cNvCxnSpPr>
            <a:cxnSpLocks/>
          </p:cNvCxnSpPr>
          <p:nvPr/>
        </p:nvCxnSpPr>
        <p:spPr>
          <a:xfrm rot="16200000" flipV="1">
            <a:off x="6673079" y="4557551"/>
            <a:ext cx="167386" cy="8231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B17B3E7-F0CD-F5CE-0AB0-8097689C42ED}"/>
              </a:ext>
            </a:extLst>
          </p:cNvPr>
          <p:cNvSpPr/>
          <p:nvPr/>
        </p:nvSpPr>
        <p:spPr>
          <a:xfrm>
            <a:off x="-1" y="890013"/>
            <a:ext cx="9144000" cy="5624868"/>
          </a:xfrm>
          <a:prstGeom prst="rect">
            <a:avLst/>
          </a:prstGeom>
          <a:solidFill>
            <a:schemeClr val="bg1">
              <a:alpha val="7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7" name="Rounded Rectangle 26">
            <a:extLst>
              <a:ext uri="{FF2B5EF4-FFF2-40B4-BE49-F238E27FC236}">
                <a16:creationId xmlns:a16="http://schemas.microsoft.com/office/drawing/2014/main" id="{FDFC948B-7EDC-B1B3-1E44-47634C05C61F}"/>
              </a:ext>
            </a:extLst>
          </p:cNvPr>
          <p:cNvSpPr/>
          <p:nvPr/>
        </p:nvSpPr>
        <p:spPr>
          <a:xfrm>
            <a:off x="-124233" y="4769744"/>
            <a:ext cx="9392465" cy="1326909"/>
          </a:xfrm>
          <a:prstGeom prst="roundRect">
            <a:avLst>
              <a:gd name="adj" fmla="val 5607"/>
            </a:avLst>
          </a:prstGeom>
          <a:solidFill>
            <a:schemeClr val="accent6">
              <a:lumMod val="20000"/>
              <a:lumOff val="8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accent5"/>
                </a:solidFill>
                <a:latin typeface="Corbel" panose="020B0503020204020204" pitchFamily="34" charset="0"/>
              </a:rPr>
              <a:t>SSD-internal bandwidth </a:t>
            </a:r>
          </a:p>
          <a:p>
            <a:pPr algn="ctr"/>
            <a:r>
              <a:rPr lang="en-US" sz="2800" b="1" dirty="0">
                <a:solidFill>
                  <a:schemeClr val="tx1"/>
                </a:solidFill>
                <a:latin typeface="Corbel" panose="020B0503020204020204" pitchFamily="34" charset="0"/>
              </a:rPr>
              <a:t>becomes the </a:t>
            </a:r>
            <a:r>
              <a:rPr lang="en-US" sz="2800" b="1" i="1" dirty="0">
                <a:solidFill>
                  <a:schemeClr val="accent5"/>
                </a:solidFill>
                <a:latin typeface="Corbel" panose="020B0503020204020204" pitchFamily="34" charset="0"/>
              </a:rPr>
              <a:t>new bottleneck for computations </a:t>
            </a:r>
            <a:endParaRPr lang="en-CH" sz="2800" b="1" i="1" dirty="0">
              <a:solidFill>
                <a:schemeClr val="accent5"/>
              </a:solidFill>
              <a:latin typeface="Corbel" panose="020B0503020204020204" pitchFamily="34" charset="0"/>
            </a:endParaRPr>
          </a:p>
        </p:txBody>
      </p:sp>
      <p:sp>
        <p:nvSpPr>
          <p:cNvPr id="28" name="Oval 27">
            <a:extLst>
              <a:ext uri="{FF2B5EF4-FFF2-40B4-BE49-F238E27FC236}">
                <a16:creationId xmlns:a16="http://schemas.microsoft.com/office/drawing/2014/main" id="{FE17D45D-601C-591E-7686-66294AE425B9}"/>
              </a:ext>
            </a:extLst>
          </p:cNvPr>
          <p:cNvSpPr/>
          <p:nvPr/>
        </p:nvSpPr>
        <p:spPr>
          <a:xfrm>
            <a:off x="8798672" y="249755"/>
            <a:ext cx="302117" cy="315803"/>
          </a:xfrm>
          <a:prstGeom prst="ellipse">
            <a:avLst/>
          </a:prstGeom>
          <a:solidFill>
            <a:srgbClr val="D8F3DE"/>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2</a:t>
            </a:r>
            <a:endParaRPr lang="en-US" sz="9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31" name="Straight Connector 30">
            <a:extLst>
              <a:ext uri="{FF2B5EF4-FFF2-40B4-BE49-F238E27FC236}">
                <a16:creationId xmlns:a16="http://schemas.microsoft.com/office/drawing/2014/main" id="{F56CC453-A096-92E0-BEC6-D8C6D0F22984}"/>
              </a:ext>
            </a:extLst>
          </p:cNvPr>
          <p:cNvCxnSpPr>
            <a:cxnSpLocks/>
          </p:cNvCxnSpPr>
          <p:nvPr/>
        </p:nvCxnSpPr>
        <p:spPr>
          <a:xfrm flipH="1">
            <a:off x="1820439" y="4396802"/>
            <a:ext cx="745917" cy="0"/>
          </a:xfrm>
          <a:prstGeom prst="line">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FEC4414F-73FD-516E-2569-D6794ECDB9A9}"/>
              </a:ext>
            </a:extLst>
          </p:cNvPr>
          <p:cNvSpPr/>
          <p:nvPr/>
        </p:nvSpPr>
        <p:spPr>
          <a:xfrm>
            <a:off x="4252376" y="4066837"/>
            <a:ext cx="711509" cy="659928"/>
          </a:xfrm>
          <a:prstGeom prst="rect">
            <a:avLst/>
          </a:prstGeom>
          <a:solidFill>
            <a:srgbClr val="FDE0E4">
              <a:alpha val="7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35" name="Straight Connector 34">
            <a:extLst>
              <a:ext uri="{FF2B5EF4-FFF2-40B4-BE49-F238E27FC236}">
                <a16:creationId xmlns:a16="http://schemas.microsoft.com/office/drawing/2014/main" id="{4C5A0B06-0917-BF5E-100C-C7DE1D80CF2A}"/>
              </a:ext>
            </a:extLst>
          </p:cNvPr>
          <p:cNvCxnSpPr>
            <a:cxnSpLocks/>
          </p:cNvCxnSpPr>
          <p:nvPr/>
        </p:nvCxnSpPr>
        <p:spPr>
          <a:xfrm flipH="1">
            <a:off x="4219900" y="4390174"/>
            <a:ext cx="766291" cy="9366"/>
          </a:xfrm>
          <a:prstGeom prst="line">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50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302A3-1D7C-A77D-C9A5-FE6C32960023}"/>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CD747553-E10C-D7EC-271F-5A8E630071ED}"/>
              </a:ext>
            </a:extLst>
          </p:cNvPr>
          <p:cNvSpPr/>
          <p:nvPr/>
        </p:nvSpPr>
        <p:spPr>
          <a:xfrm>
            <a:off x="1817905" y="4048103"/>
            <a:ext cx="757590" cy="659928"/>
          </a:xfrm>
          <a:prstGeom prst="rect">
            <a:avLst/>
          </a:prstGeom>
          <a:solidFill>
            <a:srgbClr val="FDE0E4">
              <a:alpha val="7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4" name="Rectangle 3">
            <a:extLst>
              <a:ext uri="{FF2B5EF4-FFF2-40B4-BE49-F238E27FC236}">
                <a16:creationId xmlns:a16="http://schemas.microsoft.com/office/drawing/2014/main" id="{8C1A0647-141B-22D7-CF4F-A445430C828F}"/>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931A2C5C-1120-C5F9-D019-5ADB2E15D548}"/>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06DE571-CB8C-EBF0-F2F6-E45C00C9B98C}"/>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C3728DC0-9629-C0C2-6681-7AA62B14F6A3}"/>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In-Flash Processing (IFP)</a:t>
            </a:r>
          </a:p>
        </p:txBody>
      </p:sp>
      <p:pic>
        <p:nvPicPr>
          <p:cNvPr id="16" name="Graphic 15">
            <a:extLst>
              <a:ext uri="{FF2B5EF4-FFF2-40B4-BE49-F238E27FC236}">
                <a16:creationId xmlns:a16="http://schemas.microsoft.com/office/drawing/2014/main" id="{1469A82B-95DE-5235-345D-05053A23DD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E618C80D-422A-F2BE-A260-C7B0412C3E1D}"/>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orbel" panose="020B0503020204020204" pitchFamily="34" charset="0"/>
              </a:rPr>
              <a:pPr/>
              <a:t>104</a:t>
            </a:fld>
            <a:endParaRPr lang="en-CH" dirty="0">
              <a:latin typeface="Corbel" panose="020B0503020204020204" pitchFamily="34" charset="0"/>
            </a:endParaRPr>
          </a:p>
        </p:txBody>
      </p:sp>
      <p:grpSp>
        <p:nvGrpSpPr>
          <p:cNvPr id="29" name="Group 28">
            <a:extLst>
              <a:ext uri="{FF2B5EF4-FFF2-40B4-BE49-F238E27FC236}">
                <a16:creationId xmlns:a16="http://schemas.microsoft.com/office/drawing/2014/main" id="{970983E3-3E36-9D5D-935B-8D2FA5D0409D}"/>
              </a:ext>
            </a:extLst>
          </p:cNvPr>
          <p:cNvGrpSpPr/>
          <p:nvPr/>
        </p:nvGrpSpPr>
        <p:grpSpPr>
          <a:xfrm>
            <a:off x="86647" y="2944519"/>
            <a:ext cx="9000638" cy="3068279"/>
            <a:chOff x="86647" y="2944519"/>
            <a:chExt cx="9000638" cy="3068279"/>
          </a:xfrm>
        </p:grpSpPr>
        <p:grpSp>
          <p:nvGrpSpPr>
            <p:cNvPr id="22" name="Group 21">
              <a:extLst>
                <a:ext uri="{FF2B5EF4-FFF2-40B4-BE49-F238E27FC236}">
                  <a16:creationId xmlns:a16="http://schemas.microsoft.com/office/drawing/2014/main" id="{70DBE0E3-00D8-6C24-F3C9-533F2CB71AB9}"/>
                </a:ext>
              </a:extLst>
            </p:cNvPr>
            <p:cNvGrpSpPr/>
            <p:nvPr/>
          </p:nvGrpSpPr>
          <p:grpSpPr>
            <a:xfrm>
              <a:off x="86647" y="2944519"/>
              <a:ext cx="9000638" cy="3068279"/>
              <a:chOff x="86648" y="2948474"/>
              <a:chExt cx="9000638" cy="3068279"/>
            </a:xfrm>
          </p:grpSpPr>
          <p:sp>
            <p:nvSpPr>
              <p:cNvPr id="41" name="Rounded Rectangle 40">
                <a:extLst>
                  <a:ext uri="{FF2B5EF4-FFF2-40B4-BE49-F238E27FC236}">
                    <a16:creationId xmlns:a16="http://schemas.microsoft.com/office/drawing/2014/main" id="{0415B3D7-2AED-E801-568C-80DA22575ABE}"/>
                  </a:ext>
                </a:extLst>
              </p:cNvPr>
              <p:cNvSpPr/>
              <p:nvPr/>
            </p:nvSpPr>
            <p:spPr>
              <a:xfrm>
                <a:off x="2554199" y="3632107"/>
                <a:ext cx="1674559" cy="1537299"/>
              </a:xfrm>
              <a:prstGeom prst="roundRect">
                <a:avLst>
                  <a:gd name="adj" fmla="val 12155"/>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Main</a:t>
                </a:r>
              </a:p>
              <a:p>
                <a:pPr algn="ctr"/>
                <a:r>
                  <a:rPr lang="en-CH" sz="2400" b="1" dirty="0">
                    <a:solidFill>
                      <a:schemeClr val="tx1"/>
                    </a:solidFill>
                    <a:latin typeface="Corbel" panose="020B0503020204020204" pitchFamily="34" charset="0"/>
                  </a:rPr>
                  <a:t>Memory</a:t>
                </a:r>
              </a:p>
              <a:p>
                <a:pPr algn="ctr"/>
                <a:r>
                  <a:rPr lang="en-CH" sz="2000" b="1" dirty="0">
                    <a:solidFill>
                      <a:schemeClr val="tx1"/>
                    </a:solidFill>
                    <a:latin typeface="Corbel" panose="020B0503020204020204" pitchFamily="34" charset="0"/>
                  </a:rPr>
                  <a:t>(DRAM)</a:t>
                </a:r>
              </a:p>
            </p:txBody>
          </p:sp>
          <p:sp>
            <p:nvSpPr>
              <p:cNvPr id="42" name="Round Same-side Corner of Rectangle 41">
                <a:extLst>
                  <a:ext uri="{FF2B5EF4-FFF2-40B4-BE49-F238E27FC236}">
                    <a16:creationId xmlns:a16="http://schemas.microsoft.com/office/drawing/2014/main" id="{C72DE1EC-1F32-9BBB-8D8D-7B63301C966B}"/>
                  </a:ext>
                </a:extLst>
              </p:cNvPr>
              <p:cNvSpPr/>
              <p:nvPr/>
            </p:nvSpPr>
            <p:spPr>
              <a:xfrm>
                <a:off x="86648" y="3874437"/>
                <a:ext cx="1731258" cy="1029001"/>
              </a:xfrm>
              <a:prstGeom prst="round2SameRect">
                <a:avLst>
                  <a:gd name="adj1" fmla="val 12242"/>
                  <a:gd name="adj2" fmla="val 16033"/>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CPU/GPU</a:t>
                </a:r>
              </a:p>
            </p:txBody>
          </p:sp>
          <p:sp>
            <p:nvSpPr>
              <p:cNvPr id="47" name="Rounded Rectangle 46">
                <a:extLst>
                  <a:ext uri="{FF2B5EF4-FFF2-40B4-BE49-F238E27FC236}">
                    <a16:creationId xmlns:a16="http://schemas.microsoft.com/office/drawing/2014/main" id="{16F2FF53-1CB1-B330-DAE6-6011BCE85A99}"/>
                  </a:ext>
                </a:extLst>
              </p:cNvPr>
              <p:cNvSpPr/>
              <p:nvPr/>
            </p:nvSpPr>
            <p:spPr>
              <a:xfrm>
                <a:off x="4979543" y="2948474"/>
                <a:ext cx="4107743" cy="3068279"/>
              </a:xfrm>
              <a:prstGeom prst="roundRect">
                <a:avLst>
                  <a:gd name="adj" fmla="val 6972"/>
                </a:avLst>
              </a:prstGeom>
              <a:solidFill>
                <a:schemeClr val="accent5">
                  <a:lumMod val="20000"/>
                  <a:lumOff val="80000"/>
                  <a:alpha val="50263"/>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rPr>
                  <a:t>Storage</a:t>
                </a:r>
                <a:endParaRPr lang="en-US" b="1" dirty="0">
                  <a:solidFill>
                    <a:schemeClr val="tx1"/>
                  </a:solidFill>
                  <a:latin typeface="Corbel" panose="020B0503020204020204" pitchFamily="34" charset="0"/>
                </a:endParaRPr>
              </a:p>
              <a:p>
                <a:pPr algn="ctr"/>
                <a:r>
                  <a:rPr lang="en-US" sz="2000" b="1" dirty="0">
                    <a:solidFill>
                      <a:schemeClr val="tx1"/>
                    </a:solidFill>
                    <a:latin typeface="Corbel" panose="020B0503020204020204" pitchFamily="34" charset="0"/>
                  </a:rPr>
                  <a:t>(NAND Flash-Based SSD)</a:t>
                </a: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p:txBody>
          </p:sp>
        </p:grpSp>
        <p:grpSp>
          <p:nvGrpSpPr>
            <p:cNvPr id="25" name="Group 24">
              <a:extLst>
                <a:ext uri="{FF2B5EF4-FFF2-40B4-BE49-F238E27FC236}">
                  <a16:creationId xmlns:a16="http://schemas.microsoft.com/office/drawing/2014/main" id="{CD362C5C-50E5-162C-0484-CA420E85EDA0}"/>
                </a:ext>
              </a:extLst>
            </p:cNvPr>
            <p:cNvGrpSpPr/>
            <p:nvPr/>
          </p:nvGrpSpPr>
          <p:grpSpPr>
            <a:xfrm>
              <a:off x="5060338" y="3824142"/>
              <a:ext cx="3952247" cy="1771990"/>
              <a:chOff x="5042050" y="3767389"/>
              <a:chExt cx="4124610" cy="1885561"/>
            </a:xfrm>
          </p:grpSpPr>
          <p:sp>
            <p:nvSpPr>
              <p:cNvPr id="11" name="Rounded Rectangle 10">
                <a:extLst>
                  <a:ext uri="{FF2B5EF4-FFF2-40B4-BE49-F238E27FC236}">
                    <a16:creationId xmlns:a16="http://schemas.microsoft.com/office/drawing/2014/main" id="{76EE02A9-365A-5A4F-B9ED-BF69AAB3EB79}"/>
                  </a:ext>
                </a:extLst>
              </p:cNvPr>
              <p:cNvSpPr/>
              <p:nvPr/>
            </p:nvSpPr>
            <p:spPr>
              <a:xfrm>
                <a:off x="6718382" y="4073238"/>
                <a:ext cx="1020666" cy="578155"/>
              </a:xfrm>
              <a:prstGeom prst="roundRect">
                <a:avLst>
                  <a:gd name="adj" fmla="val 12155"/>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NAND</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r>
                  <a:rPr lang="en-US" b="1" dirty="0">
                    <a:solidFill>
                      <a:schemeClr val="tx1"/>
                    </a:solidFill>
                    <a:latin typeface="Cambria" panose="02040503050406030204" pitchFamily="18" charset="0"/>
                  </a:rPr>
                  <a:t>1</a:t>
                </a:r>
                <a:endParaRPr lang="en-CH" b="1" dirty="0">
                  <a:solidFill>
                    <a:schemeClr val="tx1"/>
                  </a:solidFill>
                  <a:latin typeface="Cambria" panose="02040503050406030204" pitchFamily="18" charset="0"/>
                </a:endParaRPr>
              </a:p>
            </p:txBody>
          </p:sp>
          <p:sp>
            <p:nvSpPr>
              <p:cNvPr id="12" name="Rounded Rectangle 11">
                <a:extLst>
                  <a:ext uri="{FF2B5EF4-FFF2-40B4-BE49-F238E27FC236}">
                    <a16:creationId xmlns:a16="http://schemas.microsoft.com/office/drawing/2014/main" id="{8E9BEA1A-765F-2FBE-5A36-D3A6FB00F32D}"/>
                  </a:ext>
                </a:extLst>
              </p:cNvPr>
              <p:cNvSpPr/>
              <p:nvPr/>
            </p:nvSpPr>
            <p:spPr>
              <a:xfrm>
                <a:off x="8145994" y="4073238"/>
                <a:ext cx="1020666" cy="578155"/>
              </a:xfrm>
              <a:prstGeom prst="roundRect">
                <a:avLst>
                  <a:gd name="adj" fmla="val 12155"/>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NAND</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r>
                  <a:rPr lang="en-US" b="1" dirty="0">
                    <a:solidFill>
                      <a:schemeClr val="tx1"/>
                    </a:solidFill>
                    <a:latin typeface="Cambria" panose="02040503050406030204" pitchFamily="18" charset="0"/>
                  </a:rPr>
                  <a:t>4</a:t>
                </a:r>
                <a:endParaRPr lang="en-CH" b="1" dirty="0">
                  <a:solidFill>
                    <a:schemeClr val="tx1"/>
                  </a:solidFill>
                  <a:latin typeface="Cambria" panose="02040503050406030204" pitchFamily="18" charset="0"/>
                </a:endParaRPr>
              </a:p>
            </p:txBody>
          </p:sp>
          <p:sp>
            <p:nvSpPr>
              <p:cNvPr id="13" name="Rounded Rectangle 12">
                <a:extLst>
                  <a:ext uri="{FF2B5EF4-FFF2-40B4-BE49-F238E27FC236}">
                    <a16:creationId xmlns:a16="http://schemas.microsoft.com/office/drawing/2014/main" id="{8D44B302-053F-A7E1-A9C8-021CBD555927}"/>
                  </a:ext>
                </a:extLst>
              </p:cNvPr>
              <p:cNvSpPr/>
              <p:nvPr/>
            </p:nvSpPr>
            <p:spPr>
              <a:xfrm>
                <a:off x="6746763" y="5074795"/>
                <a:ext cx="1020666" cy="578155"/>
              </a:xfrm>
              <a:prstGeom prst="roundRect">
                <a:avLst>
                  <a:gd name="adj" fmla="val 12155"/>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NAND</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r>
                  <a:rPr lang="en-US" b="1" dirty="0">
                    <a:solidFill>
                      <a:schemeClr val="tx1"/>
                    </a:solidFill>
                    <a:latin typeface="Cambria" panose="02040503050406030204" pitchFamily="18" charset="0"/>
                  </a:rPr>
                  <a:t>31</a:t>
                </a:r>
                <a:endParaRPr lang="en-CH" b="1" dirty="0">
                  <a:solidFill>
                    <a:schemeClr val="tx1"/>
                  </a:solidFill>
                  <a:latin typeface="Cambria" panose="02040503050406030204" pitchFamily="18" charset="0"/>
                </a:endParaRPr>
              </a:p>
            </p:txBody>
          </p:sp>
          <p:sp>
            <p:nvSpPr>
              <p:cNvPr id="14" name="Rounded Rectangle 13">
                <a:extLst>
                  <a:ext uri="{FF2B5EF4-FFF2-40B4-BE49-F238E27FC236}">
                    <a16:creationId xmlns:a16="http://schemas.microsoft.com/office/drawing/2014/main" id="{5D3B316B-65A9-C073-08AA-BB4ACE9708BC}"/>
                  </a:ext>
                </a:extLst>
              </p:cNvPr>
              <p:cNvSpPr/>
              <p:nvPr/>
            </p:nvSpPr>
            <p:spPr>
              <a:xfrm>
                <a:off x="8145994" y="5074795"/>
                <a:ext cx="1020666" cy="578155"/>
              </a:xfrm>
              <a:prstGeom prst="roundRect">
                <a:avLst>
                  <a:gd name="adj" fmla="val 12155"/>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NAND</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r>
                  <a:rPr lang="en-US" b="1" dirty="0">
                    <a:solidFill>
                      <a:schemeClr val="tx1"/>
                    </a:solidFill>
                    <a:latin typeface="Cambria" panose="02040503050406030204" pitchFamily="18" charset="0"/>
                  </a:rPr>
                  <a:t>32</a:t>
                </a:r>
                <a:endParaRPr lang="en-CH" b="1" dirty="0">
                  <a:solidFill>
                    <a:schemeClr val="tx1"/>
                  </a:solidFill>
                  <a:latin typeface="Cambria" panose="02040503050406030204" pitchFamily="18" charset="0"/>
                </a:endParaRPr>
              </a:p>
            </p:txBody>
          </p:sp>
          <p:cxnSp>
            <p:nvCxnSpPr>
              <p:cNvPr id="15" name="Elbow Connector 140">
                <a:extLst>
                  <a:ext uri="{FF2B5EF4-FFF2-40B4-BE49-F238E27FC236}">
                    <a16:creationId xmlns:a16="http://schemas.microsoft.com/office/drawing/2014/main" id="{80BF931B-8B8F-B37B-DA3D-E4BFF406CC1C}"/>
                  </a:ext>
                </a:extLst>
              </p:cNvPr>
              <p:cNvCxnSpPr>
                <a:cxnSpLocks/>
                <a:stCxn id="12" idx="0"/>
              </p:cNvCxnSpPr>
              <p:nvPr/>
            </p:nvCxnSpPr>
            <p:spPr>
              <a:xfrm rot="16200000" flipV="1">
                <a:off x="7513014" y="2929925"/>
                <a:ext cx="176314" cy="2110312"/>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Elbow Connector 140">
                <a:extLst>
                  <a:ext uri="{FF2B5EF4-FFF2-40B4-BE49-F238E27FC236}">
                    <a16:creationId xmlns:a16="http://schemas.microsoft.com/office/drawing/2014/main" id="{4436211E-FDF0-9338-DEF9-9A139CCFD4AF}"/>
                  </a:ext>
                </a:extLst>
              </p:cNvPr>
              <p:cNvCxnSpPr>
                <a:cxnSpLocks/>
                <a:stCxn id="14" idx="0"/>
              </p:cNvCxnSpPr>
              <p:nvPr/>
            </p:nvCxnSpPr>
            <p:spPr>
              <a:xfrm rot="16200000" flipV="1">
                <a:off x="7513017" y="3931485"/>
                <a:ext cx="176315" cy="21103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0379A6E8-46CB-A29A-A88B-EEADC665F3A2}"/>
                  </a:ext>
                </a:extLst>
              </p:cNvPr>
              <p:cNvSpPr/>
              <p:nvPr/>
            </p:nvSpPr>
            <p:spPr>
              <a:xfrm>
                <a:off x="5042050" y="3767389"/>
                <a:ext cx="1339704" cy="1239326"/>
              </a:xfrm>
              <a:prstGeom prst="roundRect">
                <a:avLst>
                  <a:gd name="adj" fmla="val 12155"/>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In-Storage</a:t>
                </a:r>
              </a:p>
              <a:p>
                <a:pPr algn="ctr"/>
                <a:r>
                  <a:rPr lang="en-CH" b="1" dirty="0">
                    <a:solidFill>
                      <a:schemeClr val="tx1"/>
                    </a:solidFill>
                    <a:latin typeface="Corbel" panose="020B0503020204020204" pitchFamily="34" charset="0"/>
                  </a:rPr>
                  <a:t>Compute</a:t>
                </a:r>
              </a:p>
              <a:p>
                <a:pPr algn="ctr"/>
                <a:r>
                  <a:rPr lang="en-CH" b="1" dirty="0">
                    <a:solidFill>
                      <a:schemeClr val="tx1"/>
                    </a:solidFill>
                    <a:latin typeface="Corbel" panose="020B0503020204020204" pitchFamily="34" charset="0"/>
                  </a:rPr>
                  <a:t>Units</a:t>
                </a:r>
              </a:p>
            </p:txBody>
          </p:sp>
          <p:sp>
            <p:nvSpPr>
              <p:cNvPr id="20" name="TextBox 19">
                <a:extLst>
                  <a:ext uri="{FF2B5EF4-FFF2-40B4-BE49-F238E27FC236}">
                    <a16:creationId xmlns:a16="http://schemas.microsoft.com/office/drawing/2014/main" id="{57E09FA3-B02A-9530-B764-FA262056DA68}"/>
                  </a:ext>
                </a:extLst>
              </p:cNvPr>
              <p:cNvSpPr txBox="1"/>
              <p:nvPr/>
            </p:nvSpPr>
            <p:spPr>
              <a:xfrm>
                <a:off x="7678353" y="4096799"/>
                <a:ext cx="566205" cy="369332"/>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24" name="TextBox 23">
                <a:extLst>
                  <a:ext uri="{FF2B5EF4-FFF2-40B4-BE49-F238E27FC236}">
                    <a16:creationId xmlns:a16="http://schemas.microsoft.com/office/drawing/2014/main" id="{232A9107-81DA-CB3B-FCFD-7905D055EF98}"/>
                  </a:ext>
                </a:extLst>
              </p:cNvPr>
              <p:cNvSpPr txBox="1"/>
              <p:nvPr/>
            </p:nvSpPr>
            <p:spPr>
              <a:xfrm>
                <a:off x="7678353" y="5152474"/>
                <a:ext cx="566205" cy="369332"/>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grpSp>
        <p:cxnSp>
          <p:nvCxnSpPr>
            <p:cNvPr id="26" name="Elbow Connector 140">
              <a:extLst>
                <a:ext uri="{FF2B5EF4-FFF2-40B4-BE49-F238E27FC236}">
                  <a16:creationId xmlns:a16="http://schemas.microsoft.com/office/drawing/2014/main" id="{948BB72D-1A92-CF7E-8911-A6600681DE83}"/>
                </a:ext>
              </a:extLst>
            </p:cNvPr>
            <p:cNvCxnSpPr>
              <a:cxnSpLocks/>
            </p:cNvCxnSpPr>
            <p:nvPr/>
          </p:nvCxnSpPr>
          <p:spPr>
            <a:xfrm rot="16200000" flipV="1">
              <a:off x="6663978" y="3616320"/>
              <a:ext cx="167386" cy="8231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Elbow Connector 140">
              <a:extLst>
                <a:ext uri="{FF2B5EF4-FFF2-40B4-BE49-F238E27FC236}">
                  <a16:creationId xmlns:a16="http://schemas.microsoft.com/office/drawing/2014/main" id="{D8FE75E1-294E-B83C-0705-C198E068AB85}"/>
                </a:ext>
              </a:extLst>
            </p:cNvPr>
            <p:cNvCxnSpPr>
              <a:cxnSpLocks/>
            </p:cNvCxnSpPr>
            <p:nvPr/>
          </p:nvCxnSpPr>
          <p:spPr>
            <a:xfrm rot="16200000" flipV="1">
              <a:off x="6673079" y="4557551"/>
              <a:ext cx="167386" cy="8231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Rounded Rectangle 27">
            <a:extLst>
              <a:ext uri="{FF2B5EF4-FFF2-40B4-BE49-F238E27FC236}">
                <a16:creationId xmlns:a16="http://schemas.microsoft.com/office/drawing/2014/main" id="{A0BBF82C-1E74-F5CD-78A4-0077FF571704}"/>
              </a:ext>
            </a:extLst>
          </p:cNvPr>
          <p:cNvSpPr/>
          <p:nvPr/>
        </p:nvSpPr>
        <p:spPr>
          <a:xfrm>
            <a:off x="-177479" y="1127588"/>
            <a:ext cx="9392465" cy="1326909"/>
          </a:xfrm>
          <a:prstGeom prst="roundRect">
            <a:avLst>
              <a:gd name="adj" fmla="val 5607"/>
            </a:avLst>
          </a:prstGeom>
          <a:solidFill>
            <a:srgbClr val="FFFF00">
              <a:alpha val="50000"/>
            </a:srgb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FF0000"/>
                </a:solidFill>
                <a:latin typeface="Corbel" panose="020B0503020204020204" pitchFamily="34" charset="0"/>
              </a:rPr>
              <a:t>Perform computations inside NAND-flash chips </a:t>
            </a:r>
          </a:p>
          <a:p>
            <a:pPr algn="ctr"/>
            <a:r>
              <a:rPr lang="en-US" sz="2800" b="1" dirty="0">
                <a:solidFill>
                  <a:schemeClr val="tx1"/>
                </a:solidFill>
                <a:latin typeface="Corbel" panose="020B0503020204020204" pitchFamily="34" charset="0"/>
              </a:rPr>
              <a:t>by using </a:t>
            </a:r>
            <a:r>
              <a:rPr lang="en-US" sz="2800" b="1" i="1" dirty="0">
                <a:solidFill>
                  <a:srgbClr val="FF0000"/>
                </a:solidFill>
                <a:latin typeface="Corbel" panose="020B0503020204020204" pitchFamily="34" charset="0"/>
              </a:rPr>
              <a:t>operational principles of NAND-flash memory</a:t>
            </a:r>
            <a:endParaRPr lang="en-CH" sz="2800" b="1" i="1" dirty="0">
              <a:solidFill>
                <a:srgbClr val="FF0000"/>
              </a:solidFill>
              <a:latin typeface="Corbel" panose="020B0503020204020204" pitchFamily="34" charset="0"/>
            </a:endParaRPr>
          </a:p>
        </p:txBody>
      </p:sp>
      <p:sp>
        <p:nvSpPr>
          <p:cNvPr id="30" name="Rounded Rectangle 29">
            <a:extLst>
              <a:ext uri="{FF2B5EF4-FFF2-40B4-BE49-F238E27FC236}">
                <a16:creationId xmlns:a16="http://schemas.microsoft.com/office/drawing/2014/main" id="{2C1476C4-296D-2F86-1D34-5D3053462C92}"/>
              </a:ext>
            </a:extLst>
          </p:cNvPr>
          <p:cNvSpPr/>
          <p:nvPr/>
        </p:nvSpPr>
        <p:spPr>
          <a:xfrm>
            <a:off x="6656364" y="4119683"/>
            <a:ext cx="988268" cy="543331"/>
          </a:xfrm>
          <a:prstGeom prst="roundRect">
            <a:avLst>
              <a:gd name="adj" fmla="val 12155"/>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CH" b="1" dirty="0">
              <a:solidFill>
                <a:schemeClr val="tx1"/>
              </a:solidFill>
              <a:latin typeface="Cambria" panose="02040503050406030204" pitchFamily="18" charset="0"/>
            </a:endParaRPr>
          </a:p>
        </p:txBody>
      </p:sp>
      <p:sp>
        <p:nvSpPr>
          <p:cNvPr id="31" name="Rectangle 30">
            <a:extLst>
              <a:ext uri="{FF2B5EF4-FFF2-40B4-BE49-F238E27FC236}">
                <a16:creationId xmlns:a16="http://schemas.microsoft.com/office/drawing/2014/main" id="{D8B7929B-F6D0-CDB5-75A8-A1209733E5D8}"/>
              </a:ext>
            </a:extLst>
          </p:cNvPr>
          <p:cNvSpPr/>
          <p:nvPr/>
        </p:nvSpPr>
        <p:spPr>
          <a:xfrm>
            <a:off x="4252376" y="4066837"/>
            <a:ext cx="711509" cy="659928"/>
          </a:xfrm>
          <a:prstGeom prst="rect">
            <a:avLst/>
          </a:prstGeom>
          <a:solidFill>
            <a:srgbClr val="FDE0E4">
              <a:alpha val="7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32" name="Straight Connector 31">
            <a:extLst>
              <a:ext uri="{FF2B5EF4-FFF2-40B4-BE49-F238E27FC236}">
                <a16:creationId xmlns:a16="http://schemas.microsoft.com/office/drawing/2014/main" id="{183F6B4D-5620-75D2-6E71-95215FC6D7DC}"/>
              </a:ext>
            </a:extLst>
          </p:cNvPr>
          <p:cNvCxnSpPr>
            <a:cxnSpLocks/>
          </p:cNvCxnSpPr>
          <p:nvPr/>
        </p:nvCxnSpPr>
        <p:spPr>
          <a:xfrm flipH="1">
            <a:off x="4219900" y="4390174"/>
            <a:ext cx="766291" cy="9366"/>
          </a:xfrm>
          <a:prstGeom prst="line">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F914687-19C3-504C-0E0D-2D1AC436DA2D}"/>
              </a:ext>
            </a:extLst>
          </p:cNvPr>
          <p:cNvCxnSpPr>
            <a:cxnSpLocks/>
          </p:cNvCxnSpPr>
          <p:nvPr/>
        </p:nvCxnSpPr>
        <p:spPr>
          <a:xfrm flipH="1">
            <a:off x="1820439" y="4396802"/>
            <a:ext cx="745917" cy="0"/>
          </a:xfrm>
          <a:prstGeom prst="line">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7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30"/>
                                        </p:tgtEl>
                                      </p:cBhvr>
                                    </p:animEffect>
                                    <p:animScale>
                                      <p:cBhvr>
                                        <p:cTn id="7" dur="250" autoRev="1" fill="hold"/>
                                        <p:tgtEl>
                                          <p:spTgt spid="30"/>
                                        </p:tgtEl>
                                      </p:cBhvr>
                                      <p:by x="105000" y="105000"/>
                                    </p:animScale>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4223B-EE96-2954-93C8-09A6F10D0BB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3A91AA0-259E-8771-CFED-3312481C6233}"/>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6BFF5CD8-14DE-DBCF-F26A-3DE5613203E5}"/>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28CF6AE-816F-B994-68F1-B0BCE8AFAE76}"/>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30CF8D9D-B524-3046-C3C4-38E41D690E1E}"/>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In-Flash Processing (IFP)</a:t>
            </a:r>
          </a:p>
        </p:txBody>
      </p:sp>
      <p:pic>
        <p:nvPicPr>
          <p:cNvPr id="16" name="Graphic 15">
            <a:extLst>
              <a:ext uri="{FF2B5EF4-FFF2-40B4-BE49-F238E27FC236}">
                <a16:creationId xmlns:a16="http://schemas.microsoft.com/office/drawing/2014/main" id="{A847FF64-83E2-390A-F0F1-597DE02D95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F9D5ECFB-C248-A08F-434F-635711986F64}"/>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orbel" panose="020B0503020204020204" pitchFamily="34" charset="0"/>
              </a:rPr>
              <a:pPr/>
              <a:t>105</a:t>
            </a:fld>
            <a:endParaRPr lang="en-CH" dirty="0">
              <a:latin typeface="Corbel" panose="020B0503020204020204" pitchFamily="34" charset="0"/>
            </a:endParaRPr>
          </a:p>
        </p:txBody>
      </p:sp>
      <p:sp>
        <p:nvSpPr>
          <p:cNvPr id="3" name="Rounded Rectangle 21">
            <a:extLst>
              <a:ext uri="{FF2B5EF4-FFF2-40B4-BE49-F238E27FC236}">
                <a16:creationId xmlns:a16="http://schemas.microsoft.com/office/drawing/2014/main" id="{F0EC2D14-E359-BBCB-8A9E-ED6DF30EB3D9}"/>
              </a:ext>
            </a:extLst>
          </p:cNvPr>
          <p:cNvSpPr/>
          <p:nvPr/>
        </p:nvSpPr>
        <p:spPr bwMode="auto">
          <a:xfrm>
            <a:off x="2143830" y="2789604"/>
            <a:ext cx="4856339" cy="3490453"/>
          </a:xfrm>
          <a:prstGeom prst="roundRect">
            <a:avLst>
              <a:gd name="adj" fmla="val 6232"/>
            </a:avLst>
          </a:prstGeom>
          <a:solidFill>
            <a:schemeClr val="accent5">
              <a:lumMod val="20000"/>
              <a:lumOff val="80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000" b="1" dirty="0">
                <a:solidFill>
                  <a:srgbClr val="000000"/>
                </a:solidFill>
                <a:latin typeface="Corbel" panose="020B0503020204020204" pitchFamily="34" charset="0"/>
                <a:ea typeface="Cambria" panose="02040503050406030204" pitchFamily="18" charset="0"/>
              </a:rPr>
              <a:t>NAND Flash </a:t>
            </a:r>
            <a:r>
              <a:rPr lang="en-IN" sz="2000" b="1" dirty="0">
                <a:solidFill>
                  <a:srgbClr val="000000"/>
                </a:solidFill>
                <a:latin typeface="Corbel" panose="020B0503020204020204" pitchFamily="34" charset="0"/>
                <a:ea typeface="Cambria" panose="02040503050406030204" pitchFamily="18" charset="0"/>
              </a:rPr>
              <a:t>Chip</a:t>
            </a:r>
            <a:endParaRPr lang="en-CH" sz="2000" b="1" dirty="0">
              <a:solidFill>
                <a:srgbClr val="000000"/>
              </a:solidFill>
              <a:latin typeface="Corbel" panose="020B0503020204020204" pitchFamily="34" charset="0"/>
              <a:ea typeface="Cambria" panose="02040503050406030204" pitchFamily="18" charset="0"/>
            </a:endParaRPr>
          </a:p>
        </p:txBody>
      </p:sp>
      <p:grpSp>
        <p:nvGrpSpPr>
          <p:cNvPr id="9" name="Group 8">
            <a:extLst>
              <a:ext uri="{FF2B5EF4-FFF2-40B4-BE49-F238E27FC236}">
                <a16:creationId xmlns:a16="http://schemas.microsoft.com/office/drawing/2014/main" id="{2D28F809-C5E9-F01C-F1AD-BD72D9BB77A5}"/>
              </a:ext>
            </a:extLst>
          </p:cNvPr>
          <p:cNvGrpSpPr/>
          <p:nvPr/>
        </p:nvGrpSpPr>
        <p:grpSpPr>
          <a:xfrm>
            <a:off x="2335160" y="5198507"/>
            <a:ext cx="4473679" cy="648929"/>
            <a:chOff x="2330245" y="4542503"/>
            <a:chExt cx="4473679" cy="648929"/>
          </a:xfrm>
        </p:grpSpPr>
        <p:cxnSp>
          <p:nvCxnSpPr>
            <p:cNvPr id="35" name="Straight Connector 34">
              <a:extLst>
                <a:ext uri="{FF2B5EF4-FFF2-40B4-BE49-F238E27FC236}">
                  <a16:creationId xmlns:a16="http://schemas.microsoft.com/office/drawing/2014/main" id="{1C31B0ED-5F2C-FC8C-28DB-975880F03CE8}"/>
                </a:ext>
              </a:extLst>
            </p:cNvPr>
            <p:cNvCxnSpPr/>
            <p:nvPr/>
          </p:nvCxnSpPr>
          <p:spPr>
            <a:xfrm>
              <a:off x="233024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A1D1343-3B35-E1AB-51B9-13528417F83A}"/>
                </a:ext>
              </a:extLst>
            </p:cNvPr>
            <p:cNvCxnSpPr/>
            <p:nvPr/>
          </p:nvCxnSpPr>
          <p:spPr>
            <a:xfrm>
              <a:off x="243428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B5C94A8-5085-B991-138C-B477C2D3084D}"/>
                </a:ext>
              </a:extLst>
            </p:cNvPr>
            <p:cNvCxnSpPr/>
            <p:nvPr/>
          </p:nvCxnSpPr>
          <p:spPr>
            <a:xfrm>
              <a:off x="253832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A9081C7-C3F9-16C5-E4C5-E27606BD43A7}"/>
                </a:ext>
              </a:extLst>
            </p:cNvPr>
            <p:cNvCxnSpPr/>
            <p:nvPr/>
          </p:nvCxnSpPr>
          <p:spPr>
            <a:xfrm>
              <a:off x="264236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ADD93C1-C953-B3C6-B1DF-5D043F1B07FE}"/>
                </a:ext>
              </a:extLst>
            </p:cNvPr>
            <p:cNvCxnSpPr/>
            <p:nvPr/>
          </p:nvCxnSpPr>
          <p:spPr>
            <a:xfrm>
              <a:off x="274640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0634E88-FF77-41FB-33DE-FA3080ABDE1A}"/>
                </a:ext>
              </a:extLst>
            </p:cNvPr>
            <p:cNvCxnSpPr/>
            <p:nvPr/>
          </p:nvCxnSpPr>
          <p:spPr>
            <a:xfrm>
              <a:off x="285044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078E430-C2DF-A9C9-F6AD-BADDDA8F84A6}"/>
                </a:ext>
              </a:extLst>
            </p:cNvPr>
            <p:cNvCxnSpPr/>
            <p:nvPr/>
          </p:nvCxnSpPr>
          <p:spPr>
            <a:xfrm>
              <a:off x="295447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2C61614-3C96-C1E9-3C97-7E3C6DCDEA42}"/>
                </a:ext>
              </a:extLst>
            </p:cNvPr>
            <p:cNvCxnSpPr/>
            <p:nvPr/>
          </p:nvCxnSpPr>
          <p:spPr>
            <a:xfrm>
              <a:off x="305851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5B3E03D-9E4E-CBC0-C290-E085A1653FD1}"/>
                </a:ext>
              </a:extLst>
            </p:cNvPr>
            <p:cNvCxnSpPr/>
            <p:nvPr/>
          </p:nvCxnSpPr>
          <p:spPr>
            <a:xfrm>
              <a:off x="316255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D8867B0-F870-5D0F-0F3E-14DAFEC3FF9C}"/>
                </a:ext>
              </a:extLst>
            </p:cNvPr>
            <p:cNvCxnSpPr/>
            <p:nvPr/>
          </p:nvCxnSpPr>
          <p:spPr>
            <a:xfrm>
              <a:off x="326659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F7400CE-34B8-9914-686A-FEC88CA9773B}"/>
                </a:ext>
              </a:extLst>
            </p:cNvPr>
            <p:cNvCxnSpPr/>
            <p:nvPr/>
          </p:nvCxnSpPr>
          <p:spPr>
            <a:xfrm>
              <a:off x="337063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14096FC-CD83-BBEB-1861-B3DCD35E775E}"/>
                </a:ext>
              </a:extLst>
            </p:cNvPr>
            <p:cNvCxnSpPr/>
            <p:nvPr/>
          </p:nvCxnSpPr>
          <p:spPr>
            <a:xfrm>
              <a:off x="347467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DDB8E7C-51CA-13BB-C1A8-FFA336976E56}"/>
                </a:ext>
              </a:extLst>
            </p:cNvPr>
            <p:cNvCxnSpPr/>
            <p:nvPr/>
          </p:nvCxnSpPr>
          <p:spPr>
            <a:xfrm>
              <a:off x="357871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FD31F06-62AD-2DC4-C475-2797F6608B1C}"/>
                </a:ext>
              </a:extLst>
            </p:cNvPr>
            <p:cNvCxnSpPr/>
            <p:nvPr/>
          </p:nvCxnSpPr>
          <p:spPr>
            <a:xfrm>
              <a:off x="368275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856546D-93B1-1E69-5766-56365819DF2B}"/>
                </a:ext>
              </a:extLst>
            </p:cNvPr>
            <p:cNvCxnSpPr/>
            <p:nvPr/>
          </p:nvCxnSpPr>
          <p:spPr>
            <a:xfrm>
              <a:off x="378679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D408171-4B2D-1D2F-566C-04C098ABF0CB}"/>
                </a:ext>
              </a:extLst>
            </p:cNvPr>
            <p:cNvCxnSpPr/>
            <p:nvPr/>
          </p:nvCxnSpPr>
          <p:spPr>
            <a:xfrm>
              <a:off x="389083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9EE7ABF-7378-DAAB-F99F-3FD75C2835C3}"/>
                </a:ext>
              </a:extLst>
            </p:cNvPr>
            <p:cNvCxnSpPr/>
            <p:nvPr/>
          </p:nvCxnSpPr>
          <p:spPr>
            <a:xfrm>
              <a:off x="409890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06C90DE-6945-0250-0AC9-74E5DD9A60AC}"/>
                </a:ext>
              </a:extLst>
            </p:cNvPr>
            <p:cNvCxnSpPr/>
            <p:nvPr/>
          </p:nvCxnSpPr>
          <p:spPr>
            <a:xfrm>
              <a:off x="399486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77D35C1-965E-A314-DC5B-6E7A0D1EA2DE}"/>
                </a:ext>
              </a:extLst>
            </p:cNvPr>
            <p:cNvCxnSpPr/>
            <p:nvPr/>
          </p:nvCxnSpPr>
          <p:spPr>
            <a:xfrm>
              <a:off x="430698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CC4B679-8925-2D89-EBA2-37945140CE66}"/>
                </a:ext>
              </a:extLst>
            </p:cNvPr>
            <p:cNvCxnSpPr/>
            <p:nvPr/>
          </p:nvCxnSpPr>
          <p:spPr>
            <a:xfrm>
              <a:off x="420294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7B9AFBE-965C-5A28-EB2A-EFE394AA8E4F}"/>
                </a:ext>
              </a:extLst>
            </p:cNvPr>
            <p:cNvCxnSpPr/>
            <p:nvPr/>
          </p:nvCxnSpPr>
          <p:spPr>
            <a:xfrm>
              <a:off x="451506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2A62187-0F7C-CC3F-A406-8ADF088A91DB}"/>
                </a:ext>
              </a:extLst>
            </p:cNvPr>
            <p:cNvCxnSpPr/>
            <p:nvPr/>
          </p:nvCxnSpPr>
          <p:spPr>
            <a:xfrm>
              <a:off x="441102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58D5425-BB9D-7D7B-B207-CBB8901E9ADA}"/>
                </a:ext>
              </a:extLst>
            </p:cNvPr>
            <p:cNvCxnSpPr/>
            <p:nvPr/>
          </p:nvCxnSpPr>
          <p:spPr>
            <a:xfrm>
              <a:off x="472314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0C0B80A-E55A-9FB0-7D9A-E6FA425DC5D7}"/>
                </a:ext>
              </a:extLst>
            </p:cNvPr>
            <p:cNvCxnSpPr/>
            <p:nvPr/>
          </p:nvCxnSpPr>
          <p:spPr>
            <a:xfrm>
              <a:off x="461910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966FFBF-3E14-0E4F-0FC6-CDDC94D88FF7}"/>
                </a:ext>
              </a:extLst>
            </p:cNvPr>
            <p:cNvCxnSpPr/>
            <p:nvPr/>
          </p:nvCxnSpPr>
          <p:spPr>
            <a:xfrm>
              <a:off x="493122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CE899C-8DDC-6508-9D49-850B481C45B8}"/>
                </a:ext>
              </a:extLst>
            </p:cNvPr>
            <p:cNvCxnSpPr/>
            <p:nvPr/>
          </p:nvCxnSpPr>
          <p:spPr>
            <a:xfrm>
              <a:off x="482718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E3FAC0D-353B-F43F-7FFA-3C0E60C81A24}"/>
                </a:ext>
              </a:extLst>
            </p:cNvPr>
            <p:cNvCxnSpPr/>
            <p:nvPr/>
          </p:nvCxnSpPr>
          <p:spPr>
            <a:xfrm>
              <a:off x="513929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32946EC-3A76-0CE0-B606-306C998ED206}"/>
                </a:ext>
              </a:extLst>
            </p:cNvPr>
            <p:cNvCxnSpPr/>
            <p:nvPr/>
          </p:nvCxnSpPr>
          <p:spPr>
            <a:xfrm>
              <a:off x="503525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CB9A296-5A09-F7CF-03B4-77A1CC12DBEB}"/>
                </a:ext>
              </a:extLst>
            </p:cNvPr>
            <p:cNvCxnSpPr/>
            <p:nvPr/>
          </p:nvCxnSpPr>
          <p:spPr>
            <a:xfrm>
              <a:off x="565949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ECC2B47-2D5B-C3A9-6920-C978E52948C8}"/>
                </a:ext>
              </a:extLst>
            </p:cNvPr>
            <p:cNvCxnSpPr/>
            <p:nvPr/>
          </p:nvCxnSpPr>
          <p:spPr>
            <a:xfrm>
              <a:off x="545141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FF86CC9-2A60-2340-E84D-E35B9F51DEAE}"/>
                </a:ext>
              </a:extLst>
            </p:cNvPr>
            <p:cNvCxnSpPr/>
            <p:nvPr/>
          </p:nvCxnSpPr>
          <p:spPr>
            <a:xfrm>
              <a:off x="576353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A2A502A-814E-77A2-4AF1-02C1A177961C}"/>
                </a:ext>
              </a:extLst>
            </p:cNvPr>
            <p:cNvCxnSpPr/>
            <p:nvPr/>
          </p:nvCxnSpPr>
          <p:spPr>
            <a:xfrm>
              <a:off x="555545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7FDD7BB-6870-49AB-F7B6-C17C7BD2C51F}"/>
                </a:ext>
              </a:extLst>
            </p:cNvPr>
            <p:cNvCxnSpPr/>
            <p:nvPr/>
          </p:nvCxnSpPr>
          <p:spPr>
            <a:xfrm>
              <a:off x="534737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2AD83DD-E9CA-F93F-A501-3AF6BCB6C256}"/>
                </a:ext>
              </a:extLst>
            </p:cNvPr>
            <p:cNvCxnSpPr/>
            <p:nvPr/>
          </p:nvCxnSpPr>
          <p:spPr>
            <a:xfrm>
              <a:off x="524333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9E20139-FF9C-64DC-7A28-B893769769E6}"/>
                </a:ext>
              </a:extLst>
            </p:cNvPr>
            <p:cNvCxnSpPr/>
            <p:nvPr/>
          </p:nvCxnSpPr>
          <p:spPr>
            <a:xfrm>
              <a:off x="597161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A5C9F1A-A4BA-E3EA-DA91-59CA6410F762}"/>
                </a:ext>
              </a:extLst>
            </p:cNvPr>
            <p:cNvCxnSpPr/>
            <p:nvPr/>
          </p:nvCxnSpPr>
          <p:spPr>
            <a:xfrm>
              <a:off x="586757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0F3E2D4-5F45-7784-4A88-56AD0A56CD44}"/>
                </a:ext>
              </a:extLst>
            </p:cNvPr>
            <p:cNvCxnSpPr/>
            <p:nvPr/>
          </p:nvCxnSpPr>
          <p:spPr>
            <a:xfrm>
              <a:off x="617968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70177C5-E422-4ADF-3C37-6BE57E872083}"/>
                </a:ext>
              </a:extLst>
            </p:cNvPr>
            <p:cNvCxnSpPr/>
            <p:nvPr/>
          </p:nvCxnSpPr>
          <p:spPr>
            <a:xfrm>
              <a:off x="607564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5C8B8D0-B4EC-A031-68F9-5A49B0F31061}"/>
                </a:ext>
              </a:extLst>
            </p:cNvPr>
            <p:cNvCxnSpPr/>
            <p:nvPr/>
          </p:nvCxnSpPr>
          <p:spPr>
            <a:xfrm>
              <a:off x="638776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EC2F72E-3094-0444-C627-0A973C262472}"/>
                </a:ext>
              </a:extLst>
            </p:cNvPr>
            <p:cNvCxnSpPr/>
            <p:nvPr/>
          </p:nvCxnSpPr>
          <p:spPr>
            <a:xfrm>
              <a:off x="628372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BD0DD47-DA61-106C-C2DB-7AFCC673B852}"/>
                </a:ext>
              </a:extLst>
            </p:cNvPr>
            <p:cNvCxnSpPr/>
            <p:nvPr/>
          </p:nvCxnSpPr>
          <p:spPr>
            <a:xfrm>
              <a:off x="659584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886A78B-687B-0E0A-5CF1-396AF2D73EB2}"/>
                </a:ext>
              </a:extLst>
            </p:cNvPr>
            <p:cNvCxnSpPr/>
            <p:nvPr/>
          </p:nvCxnSpPr>
          <p:spPr>
            <a:xfrm>
              <a:off x="649180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B65D661-FBDB-2A90-A0C0-89EF440C78E2}"/>
                </a:ext>
              </a:extLst>
            </p:cNvPr>
            <p:cNvCxnSpPr/>
            <p:nvPr/>
          </p:nvCxnSpPr>
          <p:spPr>
            <a:xfrm>
              <a:off x="680392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BF4D74-A04C-7497-292D-2F624055B623}"/>
                </a:ext>
              </a:extLst>
            </p:cNvPr>
            <p:cNvCxnSpPr/>
            <p:nvPr/>
          </p:nvCxnSpPr>
          <p:spPr>
            <a:xfrm>
              <a:off x="669988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190E0402-1D21-DF42-B4CC-39B883594DE7}"/>
              </a:ext>
            </a:extLst>
          </p:cNvPr>
          <p:cNvSpPr/>
          <p:nvPr/>
        </p:nvSpPr>
        <p:spPr>
          <a:xfrm>
            <a:off x="2310580" y="5644872"/>
            <a:ext cx="4522838" cy="393290"/>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rbel" panose="020B0503020204020204" pitchFamily="34" charset="0"/>
              </a:rPr>
              <a:t>Latching circuit</a:t>
            </a:r>
            <a:endParaRPr lang="en-CH" b="1" dirty="0">
              <a:solidFill>
                <a:schemeClr val="bg1"/>
              </a:solidFill>
              <a:latin typeface="Corbel" panose="020B0503020204020204" pitchFamily="34" charset="0"/>
            </a:endParaRPr>
          </a:p>
        </p:txBody>
      </p:sp>
      <p:sp>
        <p:nvSpPr>
          <p:cNvPr id="27" name="Rectangle 26">
            <a:extLst>
              <a:ext uri="{FF2B5EF4-FFF2-40B4-BE49-F238E27FC236}">
                <a16:creationId xmlns:a16="http://schemas.microsoft.com/office/drawing/2014/main" id="{4EAA7B50-9ECA-85D5-F16A-BA0C155BCB78}"/>
              </a:ext>
            </a:extLst>
          </p:cNvPr>
          <p:cNvSpPr/>
          <p:nvPr/>
        </p:nvSpPr>
        <p:spPr>
          <a:xfrm>
            <a:off x="2310580" y="3731042"/>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orbel" panose="020B0503020204020204" pitchFamily="34" charset="0"/>
              </a:rPr>
              <a:t>Operand O</a:t>
            </a:r>
            <a:r>
              <a:rPr lang="en-CH" b="1" baseline="-25000" dirty="0">
                <a:solidFill>
                  <a:schemeClr val="tx1"/>
                </a:solidFill>
                <a:latin typeface="Corbel" panose="020B0503020204020204" pitchFamily="34" charset="0"/>
              </a:rPr>
              <a:t>2</a:t>
            </a:r>
            <a:r>
              <a:rPr lang="en-CH" b="1" dirty="0">
                <a:solidFill>
                  <a:schemeClr val="tx1"/>
                </a:solidFill>
                <a:latin typeface="Corbel" panose="020B0503020204020204" pitchFamily="34" charset="0"/>
              </a:rPr>
              <a:t> </a:t>
            </a:r>
          </a:p>
        </p:txBody>
      </p:sp>
      <p:sp>
        <p:nvSpPr>
          <p:cNvPr id="31" name="Rectangle 30">
            <a:extLst>
              <a:ext uri="{FF2B5EF4-FFF2-40B4-BE49-F238E27FC236}">
                <a16:creationId xmlns:a16="http://schemas.microsoft.com/office/drawing/2014/main" id="{D3F29EFD-1252-3FE0-AF53-3FCA81246240}"/>
              </a:ext>
            </a:extLst>
          </p:cNvPr>
          <p:cNvSpPr/>
          <p:nvPr/>
        </p:nvSpPr>
        <p:spPr>
          <a:xfrm>
            <a:off x="2310580" y="4124332"/>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orbel" panose="020B0503020204020204" pitchFamily="34" charset="0"/>
              </a:rPr>
              <a:t>Operand O</a:t>
            </a:r>
            <a:r>
              <a:rPr lang="en-CH" b="1" baseline="-25000" dirty="0">
                <a:solidFill>
                  <a:schemeClr val="tx1"/>
                </a:solidFill>
                <a:latin typeface="Corbel" panose="020B0503020204020204" pitchFamily="34" charset="0"/>
              </a:rPr>
              <a:t>3</a:t>
            </a:r>
          </a:p>
        </p:txBody>
      </p:sp>
      <p:sp>
        <p:nvSpPr>
          <p:cNvPr id="32" name="Rectangle 31">
            <a:extLst>
              <a:ext uri="{FF2B5EF4-FFF2-40B4-BE49-F238E27FC236}">
                <a16:creationId xmlns:a16="http://schemas.microsoft.com/office/drawing/2014/main" id="{5DCB34E3-5BB2-E451-4184-5713957E0825}"/>
              </a:ext>
            </a:extLst>
          </p:cNvPr>
          <p:cNvSpPr/>
          <p:nvPr/>
        </p:nvSpPr>
        <p:spPr>
          <a:xfrm>
            <a:off x="2310580" y="4517622"/>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orbel" panose="020B0503020204020204" pitchFamily="34" charset="0"/>
              </a:rPr>
              <a:t>…</a:t>
            </a:r>
            <a:endParaRPr lang="en-CH" dirty="0">
              <a:solidFill>
                <a:schemeClr val="tx1"/>
              </a:solidFill>
              <a:latin typeface="Corbel" panose="020B0503020204020204" pitchFamily="34" charset="0"/>
            </a:endParaRPr>
          </a:p>
        </p:txBody>
      </p:sp>
      <p:sp>
        <p:nvSpPr>
          <p:cNvPr id="33" name="Rectangle 32">
            <a:extLst>
              <a:ext uri="{FF2B5EF4-FFF2-40B4-BE49-F238E27FC236}">
                <a16:creationId xmlns:a16="http://schemas.microsoft.com/office/drawing/2014/main" id="{0F0FB107-E9DD-B924-742B-88BCA6D5691A}"/>
              </a:ext>
            </a:extLst>
          </p:cNvPr>
          <p:cNvSpPr/>
          <p:nvPr/>
        </p:nvSpPr>
        <p:spPr>
          <a:xfrm>
            <a:off x="2310580" y="4910912"/>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orbel" panose="020B0503020204020204" pitchFamily="34" charset="0"/>
              </a:rPr>
              <a:t>Operand O</a:t>
            </a:r>
            <a:r>
              <a:rPr lang="en-US" b="1" baseline="-25000" dirty="0">
                <a:solidFill>
                  <a:schemeClr val="tx1"/>
                </a:solidFill>
                <a:latin typeface="Corbel" panose="020B0503020204020204" pitchFamily="34" charset="0"/>
              </a:rPr>
              <a:t>32</a:t>
            </a:r>
            <a:endParaRPr lang="en-CH" b="1" dirty="0">
              <a:solidFill>
                <a:schemeClr val="tx1"/>
              </a:solidFill>
              <a:latin typeface="Corbel" panose="020B0503020204020204" pitchFamily="34" charset="0"/>
            </a:endParaRPr>
          </a:p>
        </p:txBody>
      </p:sp>
      <p:sp>
        <p:nvSpPr>
          <p:cNvPr id="84" name="Rectangle 83">
            <a:extLst>
              <a:ext uri="{FF2B5EF4-FFF2-40B4-BE49-F238E27FC236}">
                <a16:creationId xmlns:a16="http://schemas.microsoft.com/office/drawing/2014/main" id="{943A1D76-BD14-51B0-A4BE-24CAF6B12268}"/>
              </a:ext>
            </a:extLst>
          </p:cNvPr>
          <p:cNvSpPr/>
          <p:nvPr/>
        </p:nvSpPr>
        <p:spPr>
          <a:xfrm>
            <a:off x="3850437" y="5336037"/>
            <a:ext cx="1443124" cy="276999"/>
          </a:xfrm>
          <a:prstGeom prst="rect">
            <a:avLst/>
          </a:prstGeom>
          <a:solidFill>
            <a:schemeClr val="accent5">
              <a:lumMod val="20000"/>
              <a:lumOff val="80000"/>
            </a:schemeClr>
          </a:solidFill>
        </p:spPr>
        <p:txBody>
          <a:bodyPr wrap="square" lIns="0" tIns="0" rIns="0" bIns="0" anchor="ctr">
            <a:spAutoFit/>
          </a:bodyPr>
          <a:lstStyle/>
          <a:p>
            <a:pPr algn="ctr"/>
            <a:r>
              <a:rPr lang="en-US" b="1" dirty="0" err="1">
                <a:latin typeface="Corbel" panose="020B0503020204020204" pitchFamily="34" charset="0"/>
              </a:rPr>
              <a:t>Bitlines</a:t>
            </a:r>
            <a:r>
              <a:rPr lang="en-US" b="1" dirty="0">
                <a:latin typeface="Corbel" panose="020B0503020204020204" pitchFamily="34" charset="0"/>
              </a:rPr>
              <a:t> (BLs)</a:t>
            </a:r>
            <a:endParaRPr lang="en-CH" b="1" dirty="0">
              <a:latin typeface="Corbel" panose="020B0503020204020204" pitchFamily="34" charset="0"/>
            </a:endParaRPr>
          </a:p>
        </p:txBody>
      </p:sp>
      <p:sp>
        <p:nvSpPr>
          <p:cNvPr id="88" name="Rounded Rectangle 87">
            <a:extLst>
              <a:ext uri="{FF2B5EF4-FFF2-40B4-BE49-F238E27FC236}">
                <a16:creationId xmlns:a16="http://schemas.microsoft.com/office/drawing/2014/main" id="{9443047C-F9BD-93F0-DCAD-5357BD80512E}"/>
              </a:ext>
            </a:extLst>
          </p:cNvPr>
          <p:cNvSpPr/>
          <p:nvPr/>
        </p:nvSpPr>
        <p:spPr>
          <a:xfrm>
            <a:off x="-177479" y="1055525"/>
            <a:ext cx="9392465" cy="1326909"/>
          </a:xfrm>
          <a:prstGeom prst="roundRect">
            <a:avLst>
              <a:gd name="adj" fmla="val 5607"/>
            </a:avLst>
          </a:prstGeom>
          <a:solidFill>
            <a:schemeClr val="bg2">
              <a:alpha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0" algn="ctr" defTabSz="914400">
              <a:lnSpc>
                <a:spcPct val="90000"/>
              </a:lnSpc>
              <a:spcBef>
                <a:spcPts val="1000"/>
              </a:spcBef>
              <a:defRPr/>
            </a:pPr>
            <a:r>
              <a:rPr lang="en-US" sz="2800" b="1" dirty="0">
                <a:solidFill>
                  <a:srgbClr val="000CFF"/>
                </a:solidFill>
                <a:latin typeface="Corbel" panose="020B0503020204020204" pitchFamily="34" charset="0"/>
                <a:cs typeface="Segoe UI" panose="020B0502040204020203" pitchFamily="34" charset="0"/>
              </a:rPr>
              <a:t>Prior Works </a:t>
            </a:r>
            <a:r>
              <a:rPr lang="en-US" sz="2400" b="1" dirty="0">
                <a:solidFill>
                  <a:schemeClr val="tx1"/>
                </a:solidFill>
                <a:latin typeface="Corbel" panose="020B0503020204020204" pitchFamily="34" charset="0"/>
                <a:cs typeface="Segoe UI" panose="020B0502040204020203" pitchFamily="34" charset="0"/>
              </a:rPr>
              <a:t>([Gao+, MICRO 2021] , [Park+, MICRO 2022]) </a:t>
            </a:r>
          </a:p>
          <a:p>
            <a:pPr marL="450850" lvl="0" algn="ctr" defTabSz="914400">
              <a:lnSpc>
                <a:spcPct val="90000"/>
              </a:lnSpc>
              <a:spcBef>
                <a:spcPts val="1000"/>
              </a:spcBef>
              <a:defRPr/>
            </a:pPr>
            <a:r>
              <a:rPr lang="en-US" sz="2800" b="1" dirty="0">
                <a:solidFill>
                  <a:schemeClr val="tx1"/>
                </a:solidFill>
                <a:latin typeface="Corbel" panose="020B0503020204020204" pitchFamily="34" charset="0"/>
                <a:cs typeface="Segoe UI" panose="020B0502040204020203" pitchFamily="34" charset="0"/>
              </a:rPr>
              <a:t>perform </a:t>
            </a:r>
            <a:r>
              <a:rPr lang="en-US" sz="2800" b="1" i="1" dirty="0">
                <a:solidFill>
                  <a:srgbClr val="FF0000"/>
                </a:solidFill>
                <a:latin typeface="Corbel" panose="020B0503020204020204" pitchFamily="34" charset="0"/>
                <a:cs typeface="Segoe UI" panose="020B0502040204020203" pitchFamily="34" charset="0"/>
              </a:rPr>
              <a:t>bitwise operations using the latching circuit</a:t>
            </a:r>
            <a:endParaRPr lang="en-US" sz="2400" b="1" i="1" dirty="0">
              <a:solidFill>
                <a:srgbClr val="FF0000"/>
              </a:solidFill>
              <a:latin typeface="Corbel" panose="020B0503020204020204" pitchFamily="34" charset="0"/>
              <a:cs typeface="Segoe UI" panose="020B0502040204020203" pitchFamily="34" charset="0"/>
            </a:endParaRPr>
          </a:p>
        </p:txBody>
      </p:sp>
      <p:sp>
        <p:nvSpPr>
          <p:cNvPr id="21" name="Rectangle 20">
            <a:extLst>
              <a:ext uri="{FF2B5EF4-FFF2-40B4-BE49-F238E27FC236}">
                <a16:creationId xmlns:a16="http://schemas.microsoft.com/office/drawing/2014/main" id="{D41C4526-3ABC-B6E7-94C2-4ABE0884F6E6}"/>
              </a:ext>
            </a:extLst>
          </p:cNvPr>
          <p:cNvSpPr/>
          <p:nvPr/>
        </p:nvSpPr>
        <p:spPr>
          <a:xfrm>
            <a:off x="2310580" y="3340211"/>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orbel" panose="020B0503020204020204" pitchFamily="34" charset="0"/>
              </a:rPr>
              <a:t>Operand O</a:t>
            </a:r>
            <a:r>
              <a:rPr lang="en-CH" b="1" baseline="-25000" dirty="0">
                <a:solidFill>
                  <a:schemeClr val="tx1"/>
                </a:solidFill>
                <a:latin typeface="Corbel" panose="020B0503020204020204" pitchFamily="34" charset="0"/>
              </a:rPr>
              <a:t>1</a:t>
            </a:r>
          </a:p>
        </p:txBody>
      </p:sp>
      <p:sp>
        <p:nvSpPr>
          <p:cNvPr id="90" name="Rectangle 89">
            <a:extLst>
              <a:ext uri="{FF2B5EF4-FFF2-40B4-BE49-F238E27FC236}">
                <a16:creationId xmlns:a16="http://schemas.microsoft.com/office/drawing/2014/main" id="{48C97137-E45D-A62D-E1FB-FB11CC570CCB}"/>
              </a:ext>
            </a:extLst>
          </p:cNvPr>
          <p:cNvSpPr/>
          <p:nvPr/>
        </p:nvSpPr>
        <p:spPr>
          <a:xfrm>
            <a:off x="2310580" y="5644872"/>
            <a:ext cx="4522838" cy="393290"/>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rbel" panose="020B0503020204020204" pitchFamily="34" charset="0"/>
              </a:rPr>
              <a:t>O</a:t>
            </a:r>
            <a:r>
              <a:rPr lang="en-US" b="1" baseline="-25000" dirty="0">
                <a:solidFill>
                  <a:schemeClr val="bg1"/>
                </a:solidFill>
                <a:latin typeface="Corbel" panose="020B0503020204020204" pitchFamily="34" charset="0"/>
              </a:rPr>
              <a:t>1</a:t>
            </a:r>
            <a:endParaRPr lang="en-CH" b="1" dirty="0">
              <a:solidFill>
                <a:schemeClr val="bg1"/>
              </a:solidFill>
              <a:latin typeface="Corbel" panose="020B0503020204020204" pitchFamily="34" charset="0"/>
            </a:endParaRPr>
          </a:p>
        </p:txBody>
      </p:sp>
      <p:sp>
        <p:nvSpPr>
          <p:cNvPr id="89" name="Down Arrow 88">
            <a:extLst>
              <a:ext uri="{FF2B5EF4-FFF2-40B4-BE49-F238E27FC236}">
                <a16:creationId xmlns:a16="http://schemas.microsoft.com/office/drawing/2014/main" id="{CC6AD455-D31A-53C7-DF1B-1A56DCE1B20D}"/>
              </a:ext>
            </a:extLst>
          </p:cNvPr>
          <p:cNvSpPr/>
          <p:nvPr/>
        </p:nvSpPr>
        <p:spPr>
          <a:xfrm>
            <a:off x="6288641" y="3535680"/>
            <a:ext cx="224817" cy="2343591"/>
          </a:xfrm>
          <a:prstGeom prst="downArrow">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2" name="Rectangle 91">
            <a:extLst>
              <a:ext uri="{FF2B5EF4-FFF2-40B4-BE49-F238E27FC236}">
                <a16:creationId xmlns:a16="http://schemas.microsoft.com/office/drawing/2014/main" id="{977B2131-11C4-DC04-C112-5A5545CCE57C}"/>
              </a:ext>
            </a:extLst>
          </p:cNvPr>
          <p:cNvSpPr/>
          <p:nvPr/>
        </p:nvSpPr>
        <p:spPr>
          <a:xfrm>
            <a:off x="2310580" y="3339035"/>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orbel" panose="020B0503020204020204" pitchFamily="34" charset="0"/>
              </a:rPr>
              <a:t>Operand O</a:t>
            </a:r>
            <a:r>
              <a:rPr lang="en-CH" b="1" baseline="-25000" dirty="0">
                <a:solidFill>
                  <a:schemeClr val="tx1"/>
                </a:solidFill>
                <a:latin typeface="Corbel" panose="020B0503020204020204" pitchFamily="34" charset="0"/>
              </a:rPr>
              <a:t>1</a:t>
            </a:r>
          </a:p>
        </p:txBody>
      </p:sp>
      <p:sp>
        <p:nvSpPr>
          <p:cNvPr id="93" name="Rectangle 92">
            <a:extLst>
              <a:ext uri="{FF2B5EF4-FFF2-40B4-BE49-F238E27FC236}">
                <a16:creationId xmlns:a16="http://schemas.microsoft.com/office/drawing/2014/main" id="{DC83071E-D5DE-62C7-1B6D-A344E08EF6C4}"/>
              </a:ext>
            </a:extLst>
          </p:cNvPr>
          <p:cNvSpPr/>
          <p:nvPr/>
        </p:nvSpPr>
        <p:spPr>
          <a:xfrm>
            <a:off x="2310580" y="3731042"/>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orbel" panose="020B0503020204020204" pitchFamily="34" charset="0"/>
              </a:rPr>
              <a:t>Operand O</a:t>
            </a:r>
            <a:r>
              <a:rPr lang="en-CH" b="1" baseline="-25000" dirty="0">
                <a:solidFill>
                  <a:schemeClr val="tx1"/>
                </a:solidFill>
                <a:latin typeface="Corbel" panose="020B0503020204020204" pitchFamily="34" charset="0"/>
              </a:rPr>
              <a:t>2</a:t>
            </a:r>
            <a:r>
              <a:rPr lang="en-CH" b="1" dirty="0">
                <a:solidFill>
                  <a:schemeClr val="tx1"/>
                </a:solidFill>
                <a:latin typeface="Corbel" panose="020B0503020204020204" pitchFamily="34" charset="0"/>
              </a:rPr>
              <a:t> </a:t>
            </a:r>
          </a:p>
        </p:txBody>
      </p:sp>
      <p:sp>
        <p:nvSpPr>
          <p:cNvPr id="94" name="Rectangle 93">
            <a:extLst>
              <a:ext uri="{FF2B5EF4-FFF2-40B4-BE49-F238E27FC236}">
                <a16:creationId xmlns:a16="http://schemas.microsoft.com/office/drawing/2014/main" id="{87D76CAE-2BD6-49BD-2A33-956D28C4A2F6}"/>
              </a:ext>
            </a:extLst>
          </p:cNvPr>
          <p:cNvSpPr/>
          <p:nvPr/>
        </p:nvSpPr>
        <p:spPr>
          <a:xfrm>
            <a:off x="2308145" y="5644872"/>
            <a:ext cx="4522838" cy="393290"/>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rbel" panose="020B0503020204020204" pitchFamily="34" charset="0"/>
              </a:rPr>
              <a:t>O</a:t>
            </a:r>
            <a:r>
              <a:rPr lang="en-US" b="1" baseline="-25000" dirty="0">
                <a:solidFill>
                  <a:schemeClr val="bg1"/>
                </a:solidFill>
                <a:latin typeface="Corbel" panose="020B0503020204020204" pitchFamily="34" charset="0"/>
              </a:rPr>
              <a:t>1 </a:t>
            </a:r>
            <a:r>
              <a:rPr lang="en-US" b="1" dirty="0">
                <a:solidFill>
                  <a:schemeClr val="bg1"/>
                </a:solidFill>
                <a:latin typeface="Corbel" panose="020B0503020204020204" pitchFamily="34" charset="0"/>
              </a:rPr>
              <a:t>&amp; O</a:t>
            </a:r>
            <a:r>
              <a:rPr lang="en-US" b="1" baseline="-25000" dirty="0">
                <a:solidFill>
                  <a:schemeClr val="bg1"/>
                </a:solidFill>
                <a:latin typeface="Corbel" panose="020B0503020204020204" pitchFamily="34" charset="0"/>
              </a:rPr>
              <a:t>2</a:t>
            </a:r>
            <a:endParaRPr lang="en-CH" b="1" dirty="0">
              <a:solidFill>
                <a:schemeClr val="bg1"/>
              </a:solidFill>
              <a:latin typeface="Corbel" panose="020B0503020204020204" pitchFamily="34" charset="0"/>
            </a:endParaRPr>
          </a:p>
        </p:txBody>
      </p:sp>
      <p:sp>
        <p:nvSpPr>
          <p:cNvPr id="91" name="Down Arrow 90">
            <a:extLst>
              <a:ext uri="{FF2B5EF4-FFF2-40B4-BE49-F238E27FC236}">
                <a16:creationId xmlns:a16="http://schemas.microsoft.com/office/drawing/2014/main" id="{7B423E3B-EBDB-7993-E979-5706FA889115}"/>
              </a:ext>
            </a:extLst>
          </p:cNvPr>
          <p:cNvSpPr/>
          <p:nvPr/>
        </p:nvSpPr>
        <p:spPr>
          <a:xfrm>
            <a:off x="6288640" y="3918614"/>
            <a:ext cx="223949" cy="1984596"/>
          </a:xfrm>
          <a:prstGeom prst="downArrow">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58432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dissolve">
                                      <p:cBhvr>
                                        <p:cTn id="11" dur="500"/>
                                        <p:tgtEl>
                                          <p:spTgt spid="89"/>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92"/>
                                        </p:tgtEl>
                                        <p:attrNameLst>
                                          <p:attrName>style.visibility</p:attrName>
                                        </p:attrNameLst>
                                      </p:cBhvr>
                                      <p:to>
                                        <p:strVal val="visible"/>
                                      </p:to>
                                    </p:set>
                                  </p:childTnLst>
                                </p:cTn>
                              </p:par>
                              <p:par>
                                <p:cTn id="14" presetID="0" presetClass="path" presetSubtype="0" accel="50000" decel="50000" fill="hold" grpId="0" nodeType="withEffect">
                                  <p:stCondLst>
                                    <p:cond delay="0"/>
                                  </p:stCondLst>
                                  <p:childTnLst>
                                    <p:animMotion origin="layout" path="M 0 -3.7037E-6 L -0.00122 0.33681 " pathEditMode="relative" rAng="0" ptsTypes="AA">
                                      <p:cBhvr>
                                        <p:cTn id="15" dur="1000" fill="hold"/>
                                        <p:tgtEl>
                                          <p:spTgt spid="21"/>
                                        </p:tgtEl>
                                        <p:attrNameLst>
                                          <p:attrName>ppt_x</p:attrName>
                                          <p:attrName>ppt_y</p:attrName>
                                        </p:attrNameLst>
                                      </p:cBhvr>
                                      <p:rCtr x="-69" y="16806"/>
                                    </p:animMotion>
                                  </p:childTnLst>
                                  <p:subTnLst>
                                    <p:set>
                                      <p:cBhvr override="childStyle">
                                        <p:cTn dur="1" fill="hold" display="0" masterRel="sameClick" afterEffect="1">
                                          <p:stCondLst>
                                            <p:cond evt="end" delay="0">
                                              <p:tn val="14"/>
                                            </p:cond>
                                          </p:stCondLst>
                                        </p:cTn>
                                        <p:tgtEl>
                                          <p:spTgt spid="21"/>
                                        </p:tgtEl>
                                        <p:attrNameLst>
                                          <p:attrName>style.visibility</p:attrName>
                                        </p:attrNameLst>
                                      </p:cBhvr>
                                      <p:to>
                                        <p:strVal val="hidden"/>
                                      </p:to>
                                    </p:set>
                                  </p:sub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8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dissolve">
                                      <p:cBhvr>
                                        <p:cTn id="25" dur="500"/>
                                        <p:tgtEl>
                                          <p:spTgt spid="91"/>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93"/>
                                        </p:tgtEl>
                                        <p:attrNameLst>
                                          <p:attrName>style.visibility</p:attrName>
                                        </p:attrNameLst>
                                      </p:cBhvr>
                                      <p:to>
                                        <p:strVal val="visible"/>
                                      </p:to>
                                    </p:set>
                                  </p:childTnLst>
                                </p:cTn>
                              </p:par>
                              <p:par>
                                <p:cTn id="28" presetID="0" presetClass="path" presetSubtype="0" accel="50000" decel="50000" fill="hold" grpId="1" nodeType="withEffect">
                                  <p:stCondLst>
                                    <p:cond delay="0"/>
                                  </p:stCondLst>
                                  <p:childTnLst>
                                    <p:animMotion origin="layout" path="M 0 0 L 0 0.27731 " pathEditMode="relative" ptsTypes="AA">
                                      <p:cBhvr>
                                        <p:cTn id="29" dur="1000" fill="hold"/>
                                        <p:tgtEl>
                                          <p:spTgt spid="93"/>
                                        </p:tgtEl>
                                        <p:attrNameLst>
                                          <p:attrName>ppt_x</p:attrName>
                                          <p:attrName>ppt_y</p:attrName>
                                        </p:attrNameLst>
                                      </p:cBhvr>
                                    </p:animMotion>
                                  </p:childTnLst>
                                  <p:subTnLst>
                                    <p:set>
                                      <p:cBhvr override="childStyle">
                                        <p:cTn dur="1" fill="hold" display="0" masterRel="sameClick" afterEffect="1">
                                          <p:stCondLst>
                                            <p:cond evt="end" delay="0">
                                              <p:tn val="28"/>
                                            </p:cond>
                                          </p:stCondLst>
                                        </p:cTn>
                                        <p:tgtEl>
                                          <p:spTgt spid="93"/>
                                        </p:tgtEl>
                                        <p:attrNameLst>
                                          <p:attrName>style.visibility</p:attrName>
                                        </p:attrNameLst>
                                      </p:cBhvr>
                                      <p:to>
                                        <p:strVal val="hidden"/>
                                      </p:to>
                                    </p:set>
                                  </p:sub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9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1" grpId="0" animBg="1"/>
      <p:bldP spid="90" grpId="0" animBg="1"/>
      <p:bldP spid="89" grpId="0" animBg="1"/>
      <p:bldP spid="89" grpId="1" animBg="1"/>
      <p:bldP spid="92" grpId="0" animBg="1"/>
      <p:bldP spid="93" grpId="0" animBg="1"/>
      <p:bldP spid="93" grpId="1" animBg="1"/>
      <p:bldP spid="94" grpId="0" animBg="1"/>
      <p:bldP spid="91" grpId="0" animBg="1"/>
      <p:bldP spid="91" grpId="1"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687BC-1CBC-54E2-2385-3056C2FA77CF}"/>
            </a:ext>
          </a:extLst>
        </p:cNvPr>
        <p:cNvGrpSpPr/>
        <p:nvPr/>
      </p:nvGrpSpPr>
      <p:grpSpPr>
        <a:xfrm>
          <a:off x="0" y="0"/>
          <a:ext cx="0" cy="0"/>
          <a:chOff x="0" y="0"/>
          <a:chExt cx="0" cy="0"/>
        </a:xfrm>
      </p:grpSpPr>
      <p:grpSp>
        <p:nvGrpSpPr>
          <p:cNvPr id="78" name="Group 77">
            <a:extLst>
              <a:ext uri="{FF2B5EF4-FFF2-40B4-BE49-F238E27FC236}">
                <a16:creationId xmlns:a16="http://schemas.microsoft.com/office/drawing/2014/main" id="{975E9D78-EFFA-AAE5-1170-EB80541D653B}"/>
              </a:ext>
            </a:extLst>
          </p:cNvPr>
          <p:cNvGrpSpPr/>
          <p:nvPr/>
        </p:nvGrpSpPr>
        <p:grpSpPr>
          <a:xfrm>
            <a:off x="980362" y="4784196"/>
            <a:ext cx="2925906" cy="554372"/>
            <a:chOff x="3496187" y="2423677"/>
            <a:chExt cx="2925906" cy="554372"/>
          </a:xfrm>
        </p:grpSpPr>
        <p:sp>
          <p:nvSpPr>
            <p:cNvPr id="79" name="Oval 78">
              <a:extLst>
                <a:ext uri="{FF2B5EF4-FFF2-40B4-BE49-F238E27FC236}">
                  <a16:creationId xmlns:a16="http://schemas.microsoft.com/office/drawing/2014/main" id="{3E6D806B-6B46-AC3B-1569-7DC3C31EE1F3}"/>
                </a:ext>
              </a:extLst>
            </p:cNvPr>
            <p:cNvSpPr/>
            <p:nvPr/>
          </p:nvSpPr>
          <p:spPr>
            <a:xfrm>
              <a:off x="3680290" y="2428079"/>
              <a:ext cx="196769" cy="219919"/>
            </a:xfrm>
            <a:prstGeom prst="ellipse">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0" name="Oval 79">
              <a:extLst>
                <a:ext uri="{FF2B5EF4-FFF2-40B4-BE49-F238E27FC236}">
                  <a16:creationId xmlns:a16="http://schemas.microsoft.com/office/drawing/2014/main" id="{8209E5F7-6A86-C3F5-E383-A1142D31E81A}"/>
                </a:ext>
              </a:extLst>
            </p:cNvPr>
            <p:cNvSpPr/>
            <p:nvPr/>
          </p:nvSpPr>
          <p:spPr>
            <a:xfrm>
              <a:off x="3937497" y="2428309"/>
              <a:ext cx="196769" cy="219919"/>
            </a:xfrm>
            <a:prstGeom prst="ellipse">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1" name="Oval 80">
              <a:extLst>
                <a:ext uri="{FF2B5EF4-FFF2-40B4-BE49-F238E27FC236}">
                  <a16:creationId xmlns:a16="http://schemas.microsoft.com/office/drawing/2014/main" id="{A9351E55-7090-67BB-4558-6288EA164835}"/>
                </a:ext>
              </a:extLst>
            </p:cNvPr>
            <p:cNvSpPr/>
            <p:nvPr/>
          </p:nvSpPr>
          <p:spPr>
            <a:xfrm>
              <a:off x="6225324" y="2423677"/>
              <a:ext cx="196769" cy="219919"/>
            </a:xfrm>
            <a:prstGeom prst="ellipse">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cxnSp>
          <p:nvCxnSpPr>
            <p:cNvPr id="82" name="Straight Arrow Connector 81">
              <a:extLst>
                <a:ext uri="{FF2B5EF4-FFF2-40B4-BE49-F238E27FC236}">
                  <a16:creationId xmlns:a16="http://schemas.microsoft.com/office/drawing/2014/main" id="{06418EBD-192F-F2FE-2C94-25DB8BC82EC9}"/>
                </a:ext>
              </a:extLst>
            </p:cNvPr>
            <p:cNvCxnSpPr>
              <a:cxnSpLocks/>
              <a:stCxn id="79" idx="3"/>
            </p:cNvCxnSpPr>
            <p:nvPr/>
          </p:nvCxnSpPr>
          <p:spPr>
            <a:xfrm flipH="1">
              <a:off x="3496187" y="2615792"/>
              <a:ext cx="212919" cy="362257"/>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97CF2005-3250-A4D4-F534-4211A7F45D9E}"/>
                </a:ext>
              </a:extLst>
            </p:cNvPr>
            <p:cNvCxnSpPr>
              <a:cxnSpLocks/>
              <a:stCxn id="80" idx="5"/>
            </p:cNvCxnSpPr>
            <p:nvPr/>
          </p:nvCxnSpPr>
          <p:spPr>
            <a:xfrm>
              <a:off x="4105450" y="2616022"/>
              <a:ext cx="441424" cy="350273"/>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1CED3FD2-D61B-E775-EAC6-561B7B7C7177}"/>
                </a:ext>
              </a:extLst>
            </p:cNvPr>
            <p:cNvCxnSpPr>
              <a:cxnSpLocks/>
              <a:stCxn id="81" idx="4"/>
            </p:cNvCxnSpPr>
            <p:nvPr/>
          </p:nvCxnSpPr>
          <p:spPr>
            <a:xfrm>
              <a:off x="6323709" y="2643596"/>
              <a:ext cx="0" cy="333571"/>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grpSp>
        <p:nvGrpSpPr>
          <p:cNvPr id="85" name="Group 84">
            <a:extLst>
              <a:ext uri="{FF2B5EF4-FFF2-40B4-BE49-F238E27FC236}">
                <a16:creationId xmlns:a16="http://schemas.microsoft.com/office/drawing/2014/main" id="{0C8B86C8-A30F-1ACF-33C7-0AA794800743}"/>
              </a:ext>
            </a:extLst>
          </p:cNvPr>
          <p:cNvGrpSpPr/>
          <p:nvPr/>
        </p:nvGrpSpPr>
        <p:grpSpPr>
          <a:xfrm>
            <a:off x="5902489" y="4789495"/>
            <a:ext cx="2738684" cy="560936"/>
            <a:chOff x="3968562" y="4370923"/>
            <a:chExt cx="2738684" cy="560936"/>
          </a:xfrm>
        </p:grpSpPr>
        <p:sp>
          <p:nvSpPr>
            <p:cNvPr id="86" name="Rounded Rectangle 85">
              <a:extLst>
                <a:ext uri="{FF2B5EF4-FFF2-40B4-BE49-F238E27FC236}">
                  <a16:creationId xmlns:a16="http://schemas.microsoft.com/office/drawing/2014/main" id="{C0B245E4-AF84-3CEF-8285-34C1517F5224}"/>
                </a:ext>
              </a:extLst>
            </p:cNvPr>
            <p:cNvSpPr/>
            <p:nvPr/>
          </p:nvSpPr>
          <p:spPr>
            <a:xfrm>
              <a:off x="3968562" y="4376157"/>
              <a:ext cx="694880" cy="206822"/>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87" name="Straight Arrow Connector 86">
              <a:extLst>
                <a:ext uri="{FF2B5EF4-FFF2-40B4-BE49-F238E27FC236}">
                  <a16:creationId xmlns:a16="http://schemas.microsoft.com/office/drawing/2014/main" id="{4523889B-835F-6DE4-0266-B91A736DE8D8}"/>
                </a:ext>
              </a:extLst>
            </p:cNvPr>
            <p:cNvCxnSpPr>
              <a:cxnSpLocks/>
              <a:stCxn id="86" idx="2"/>
            </p:cNvCxnSpPr>
            <p:nvPr/>
          </p:nvCxnSpPr>
          <p:spPr>
            <a:xfrm flipH="1">
              <a:off x="3999651" y="4582979"/>
              <a:ext cx="316351" cy="328552"/>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D8D75553-3C31-D577-0774-6A5CC77451E4}"/>
                </a:ext>
              </a:extLst>
            </p:cNvPr>
            <p:cNvCxnSpPr>
              <a:cxnSpLocks/>
            </p:cNvCxnSpPr>
            <p:nvPr/>
          </p:nvCxnSpPr>
          <p:spPr>
            <a:xfrm>
              <a:off x="5049023" y="4570701"/>
              <a:ext cx="0" cy="361158"/>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3287731B-7C30-547A-BFFD-1711A6B2B6B2}"/>
                </a:ext>
              </a:extLst>
            </p:cNvPr>
            <p:cNvCxnSpPr>
              <a:cxnSpLocks/>
              <a:stCxn id="91" idx="2"/>
            </p:cNvCxnSpPr>
            <p:nvPr/>
          </p:nvCxnSpPr>
          <p:spPr>
            <a:xfrm>
              <a:off x="6361734" y="4582400"/>
              <a:ext cx="156690" cy="32717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90" name="Rounded Rectangle 89">
              <a:extLst>
                <a:ext uri="{FF2B5EF4-FFF2-40B4-BE49-F238E27FC236}">
                  <a16:creationId xmlns:a16="http://schemas.microsoft.com/office/drawing/2014/main" id="{C9F757DE-0B72-CADE-0CF8-CA0991355D57}"/>
                </a:ext>
              </a:extLst>
            </p:cNvPr>
            <p:cNvSpPr/>
            <p:nvPr/>
          </p:nvSpPr>
          <p:spPr>
            <a:xfrm>
              <a:off x="4740052" y="4370923"/>
              <a:ext cx="663406" cy="206822"/>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91" name="Rounded Rectangle 90">
              <a:extLst>
                <a:ext uri="{FF2B5EF4-FFF2-40B4-BE49-F238E27FC236}">
                  <a16:creationId xmlns:a16="http://schemas.microsoft.com/office/drawing/2014/main" id="{E0580699-CC2A-A77D-5364-4E07E2738E74}"/>
                </a:ext>
              </a:extLst>
            </p:cNvPr>
            <p:cNvSpPr/>
            <p:nvPr/>
          </p:nvSpPr>
          <p:spPr>
            <a:xfrm>
              <a:off x="6016221" y="4378957"/>
              <a:ext cx="691025" cy="203443"/>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4" name="Rectangle 3">
            <a:extLst>
              <a:ext uri="{FF2B5EF4-FFF2-40B4-BE49-F238E27FC236}">
                <a16:creationId xmlns:a16="http://schemas.microsoft.com/office/drawing/2014/main" id="{0B6C91AC-D4B6-24BE-757F-E7BB765EDBE2}"/>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BEED8516-334E-B4DF-5BA7-04BF62FA070E}"/>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DC52B43-A462-2C08-E845-D60B77862ECE}"/>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99FEB445-095E-0C60-8ECA-A84618AF6BD6}"/>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Limitations of Prior Works</a:t>
            </a:r>
          </a:p>
        </p:txBody>
      </p:sp>
      <p:pic>
        <p:nvPicPr>
          <p:cNvPr id="16" name="Graphic 15">
            <a:extLst>
              <a:ext uri="{FF2B5EF4-FFF2-40B4-BE49-F238E27FC236}">
                <a16:creationId xmlns:a16="http://schemas.microsoft.com/office/drawing/2014/main" id="{6A3BCF87-D9C2-3C2D-0C44-5E4BBBA394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1F77F230-1140-CEFE-3A51-19930D2D7B38}"/>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106</a:t>
            </a:fld>
            <a:endParaRPr lang="en-CH" dirty="0">
              <a:latin typeface="Cambria" panose="02040503050406030204" pitchFamily="18" charset="0"/>
            </a:endParaRPr>
          </a:p>
        </p:txBody>
      </p:sp>
      <p:sp>
        <p:nvSpPr>
          <p:cNvPr id="55" name="Rectangle 54">
            <a:extLst>
              <a:ext uri="{FF2B5EF4-FFF2-40B4-BE49-F238E27FC236}">
                <a16:creationId xmlns:a16="http://schemas.microsoft.com/office/drawing/2014/main" id="{E06D4841-6FDF-B336-87BD-852CA029262B}"/>
              </a:ext>
            </a:extLst>
          </p:cNvPr>
          <p:cNvSpPr/>
          <p:nvPr/>
        </p:nvSpPr>
        <p:spPr>
          <a:xfrm>
            <a:off x="-269899" y="963053"/>
            <a:ext cx="9683798" cy="1102272"/>
          </a:xfrm>
          <a:prstGeom prst="rect">
            <a:avLst/>
          </a:prstGeom>
          <a:solidFill>
            <a:schemeClr val="bg2"/>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66750" marR="0" lvl="0" indent="-215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srgbClr val="000CFF"/>
                </a:solidFill>
                <a:effectLst/>
                <a:uLnTx/>
                <a:uFillTx/>
                <a:latin typeface="Corbel" panose="020B0503020204020204" pitchFamily="34" charset="0"/>
                <a:cs typeface="Segoe UI" panose="020B0502040204020203" pitchFamily="34" charset="0"/>
              </a:rPr>
              <a:t>Boolean Approach</a:t>
            </a:r>
            <a:r>
              <a:rPr kumimoji="0" lang="en-US" sz="2800" b="0" i="0" u="none" strike="noStrike" kern="1200" cap="none" spc="0" normalizeH="0" baseline="0" noProof="0" dirty="0">
                <a:ln>
                  <a:noFill/>
                </a:ln>
                <a:solidFill>
                  <a:prstClr val="black"/>
                </a:solidFill>
                <a:effectLst/>
                <a:uLnTx/>
                <a:uFillTx/>
                <a:latin typeface="Corbel" panose="020B0503020204020204" pitchFamily="34" charset="0"/>
                <a:cs typeface="Segoe UI" panose="020B0502040204020203" pitchFamily="34" charset="0"/>
              </a:rPr>
              <a:t> </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a:t>
            </a:r>
            <a:r>
              <a:rPr kumimoji="0" lang="en-US" sz="1600" b="0" i="0" u="none" strike="noStrike" kern="1200" cap="none" spc="0" normalizeH="0" baseline="0" noProof="0" dirty="0" err="1">
                <a:ln>
                  <a:noFill/>
                </a:ln>
                <a:solidFill>
                  <a:srgbClr val="E7E6E6">
                    <a:lumMod val="50000"/>
                  </a:srgbClr>
                </a:solidFill>
                <a:effectLst/>
                <a:uLnTx/>
                <a:uFillTx/>
                <a:latin typeface="Corbel" panose="020B0503020204020204" pitchFamily="34" charset="0"/>
                <a:cs typeface="Segoe UI" panose="020B0502040204020203" pitchFamily="34" charset="0"/>
              </a:rPr>
              <a:t>Pradel</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 </a:t>
            </a:r>
            <a:r>
              <a:rPr kumimoji="0" lang="en-US" sz="1600" b="0" i="0" u="none" strike="noStrike" kern="1200" cap="none" spc="0" normalizeH="0" baseline="0" noProof="0" dirty="0" err="1">
                <a:ln>
                  <a:noFill/>
                </a:ln>
                <a:solidFill>
                  <a:srgbClr val="E7E6E6">
                    <a:lumMod val="50000"/>
                  </a:srgbClr>
                </a:solidFill>
                <a:effectLst/>
                <a:uLnTx/>
                <a:uFillTx/>
                <a:latin typeface="Corbel" panose="020B0503020204020204" pitchFamily="34" charset="0"/>
                <a:cs typeface="Segoe UI" panose="020B0502040204020203" pitchFamily="34" charset="0"/>
              </a:rPr>
              <a:t>TrustCom</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 2021 ; Aziz+, Information 2024]</a:t>
            </a:r>
            <a:endParaRPr kumimoji="0" lang="en-US" sz="32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endParaRPr>
          </a:p>
          <a:p>
            <a:pPr marL="666750" marR="0" lvl="0" indent="-215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sz="2800" dirty="0">
                <a:solidFill>
                  <a:srgbClr val="000CFF"/>
                </a:solidFill>
                <a:latin typeface="Corbel" panose="020B0503020204020204" pitchFamily="34" charset="0"/>
                <a:cs typeface="Segoe UI" panose="020B0502040204020203" pitchFamily="34" charset="0"/>
              </a:rPr>
              <a:t>Arithmetic Approach </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[Yasuda+, CCSW 2013 ; Kim+, TDSC 2017 ;  </a:t>
            </a:r>
            <a:r>
              <a:rPr kumimoji="0" lang="en-US" sz="1600" b="0" i="0" u="none" strike="noStrike" kern="1200" cap="none" spc="0" normalizeH="0" baseline="0" noProof="0" dirty="0" err="1">
                <a:ln>
                  <a:noFill/>
                </a:ln>
                <a:solidFill>
                  <a:srgbClr val="E7E6E6">
                    <a:lumMod val="50000"/>
                  </a:srgbClr>
                </a:solidFill>
                <a:effectLst/>
                <a:uLnTx/>
                <a:uFillTx/>
                <a:latin typeface="Corbel" panose="020B0503020204020204" pitchFamily="34" charset="0"/>
                <a:cs typeface="Segoe UI" panose="020B0502040204020203" pitchFamily="34" charset="0"/>
              </a:rPr>
              <a:t>Bonte</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 CCS 2020 ]</a:t>
            </a:r>
          </a:p>
        </p:txBody>
      </p:sp>
      <p:sp>
        <p:nvSpPr>
          <p:cNvPr id="58" name="Rectangle 57">
            <a:extLst>
              <a:ext uri="{FF2B5EF4-FFF2-40B4-BE49-F238E27FC236}">
                <a16:creationId xmlns:a16="http://schemas.microsoft.com/office/drawing/2014/main" id="{0B83201D-27B9-C0BA-B90D-2349C7DD3FD4}"/>
              </a:ext>
            </a:extLst>
          </p:cNvPr>
          <p:cNvSpPr/>
          <p:nvPr/>
        </p:nvSpPr>
        <p:spPr>
          <a:xfrm>
            <a:off x="315682" y="3741488"/>
            <a:ext cx="3910150" cy="78614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2000" b="1" i="1" dirty="0">
                <a:solidFill>
                  <a:srgbClr val="FF0000"/>
                </a:solidFill>
                <a:latin typeface="Corbel" panose="020B0503020204020204" pitchFamily="34" charset="0"/>
              </a:rPr>
              <a:t>High memory footprint </a:t>
            </a:r>
            <a:r>
              <a:rPr lang="en-US" sz="2000" dirty="0">
                <a:solidFill>
                  <a:sysClr val="windowText" lastClr="000000"/>
                </a:solidFill>
                <a:latin typeface="Corbel" panose="020B0503020204020204" pitchFamily="34" charset="0"/>
              </a:rPr>
              <a:t>due to </a:t>
            </a:r>
            <a:r>
              <a:rPr lang="en-US" sz="2000" i="1" dirty="0">
                <a:solidFill>
                  <a:sysClr val="windowText" lastClr="000000"/>
                </a:solidFill>
                <a:latin typeface="Corbel" panose="020B0503020204020204" pitchFamily="34" charset="0"/>
              </a:rPr>
              <a:t>encryption of individual bits</a:t>
            </a:r>
          </a:p>
        </p:txBody>
      </p:sp>
      <p:sp>
        <p:nvSpPr>
          <p:cNvPr id="59" name="Rounded Rectangle 58">
            <a:extLst>
              <a:ext uri="{FF2B5EF4-FFF2-40B4-BE49-F238E27FC236}">
                <a16:creationId xmlns:a16="http://schemas.microsoft.com/office/drawing/2014/main" id="{5BE24DFF-EA44-C4D4-3379-54EBBD49DAF0}"/>
              </a:ext>
            </a:extLst>
          </p:cNvPr>
          <p:cNvSpPr/>
          <p:nvPr/>
        </p:nvSpPr>
        <p:spPr>
          <a:xfrm>
            <a:off x="768528" y="2295375"/>
            <a:ext cx="3004457" cy="858884"/>
          </a:xfrm>
          <a:prstGeom prst="roundRect">
            <a:avLst/>
          </a:prstGeom>
          <a:solidFill>
            <a:srgbClr val="FFFF00">
              <a:alpha val="1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rPr>
              <a:t>Boolean</a:t>
            </a:r>
          </a:p>
          <a:p>
            <a:pPr algn="ctr"/>
            <a:r>
              <a:rPr lang="en-US" sz="2400" b="1" dirty="0">
                <a:solidFill>
                  <a:schemeClr val="tx1"/>
                </a:solidFill>
                <a:latin typeface="Corbel" panose="020B0503020204020204" pitchFamily="34" charset="0"/>
              </a:rPr>
              <a:t>Approach</a:t>
            </a:r>
          </a:p>
        </p:txBody>
      </p:sp>
      <p:sp>
        <p:nvSpPr>
          <p:cNvPr id="64" name="Rectangle 63">
            <a:extLst>
              <a:ext uri="{FF2B5EF4-FFF2-40B4-BE49-F238E27FC236}">
                <a16:creationId xmlns:a16="http://schemas.microsoft.com/office/drawing/2014/main" id="{34D9193B-FF60-DD42-044F-1C176040CF63}"/>
              </a:ext>
            </a:extLst>
          </p:cNvPr>
          <p:cNvSpPr/>
          <p:nvPr/>
        </p:nvSpPr>
        <p:spPr>
          <a:xfrm>
            <a:off x="4918169" y="3741488"/>
            <a:ext cx="3910150" cy="78614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2000" b="1" i="1" dirty="0">
                <a:solidFill>
                  <a:schemeClr val="accent6">
                    <a:lumMod val="75000"/>
                  </a:schemeClr>
                </a:solidFill>
                <a:latin typeface="Corbel" panose="020B0503020204020204" pitchFamily="34" charset="0"/>
              </a:rPr>
              <a:t>Low memory footprint</a:t>
            </a:r>
            <a:r>
              <a:rPr lang="en-US" sz="2000" dirty="0">
                <a:solidFill>
                  <a:schemeClr val="accent6">
                    <a:lumMod val="75000"/>
                  </a:schemeClr>
                </a:solidFill>
                <a:latin typeface="Corbel" panose="020B0503020204020204" pitchFamily="34" charset="0"/>
              </a:rPr>
              <a:t> </a:t>
            </a:r>
            <a:r>
              <a:rPr lang="en-US" sz="2000" dirty="0">
                <a:solidFill>
                  <a:sysClr val="windowText" lastClr="000000"/>
                </a:solidFill>
                <a:latin typeface="Corbel" panose="020B0503020204020204" pitchFamily="34" charset="0"/>
              </a:rPr>
              <a:t>due to </a:t>
            </a:r>
            <a:r>
              <a:rPr lang="en-US" sz="2000" i="1" dirty="0">
                <a:solidFill>
                  <a:sysClr val="windowText" lastClr="000000"/>
                </a:solidFill>
                <a:latin typeface="Corbel" panose="020B0503020204020204" pitchFamily="34" charset="0"/>
              </a:rPr>
              <a:t>data packing mechanism</a:t>
            </a:r>
          </a:p>
        </p:txBody>
      </p:sp>
      <p:cxnSp>
        <p:nvCxnSpPr>
          <p:cNvPr id="72" name="Straight Connector 71">
            <a:extLst>
              <a:ext uri="{FF2B5EF4-FFF2-40B4-BE49-F238E27FC236}">
                <a16:creationId xmlns:a16="http://schemas.microsoft.com/office/drawing/2014/main" id="{5F41D799-C778-A110-D604-6034B448B215}"/>
              </a:ext>
            </a:extLst>
          </p:cNvPr>
          <p:cNvCxnSpPr>
            <a:cxnSpLocks/>
          </p:cNvCxnSpPr>
          <p:nvPr/>
        </p:nvCxnSpPr>
        <p:spPr>
          <a:xfrm>
            <a:off x="4572000" y="2315390"/>
            <a:ext cx="0" cy="4150724"/>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3" name="Rounded Rectangle 72">
            <a:extLst>
              <a:ext uri="{FF2B5EF4-FFF2-40B4-BE49-F238E27FC236}">
                <a16:creationId xmlns:a16="http://schemas.microsoft.com/office/drawing/2014/main" id="{A8798646-F2AE-B620-6244-ADE8C392BCC0}"/>
              </a:ext>
            </a:extLst>
          </p:cNvPr>
          <p:cNvSpPr/>
          <p:nvPr/>
        </p:nvSpPr>
        <p:spPr>
          <a:xfrm>
            <a:off x="5477690" y="2295375"/>
            <a:ext cx="3004457" cy="858884"/>
          </a:xfrm>
          <a:prstGeom prst="roundRect">
            <a:avLst/>
          </a:prstGeom>
          <a:solidFill>
            <a:srgbClr val="FFFF00">
              <a:alpha val="1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rPr>
              <a:t>Arithmetic</a:t>
            </a:r>
          </a:p>
          <a:p>
            <a:pPr algn="ctr"/>
            <a:r>
              <a:rPr lang="en-US" sz="2400" b="1" dirty="0">
                <a:solidFill>
                  <a:schemeClr val="tx1"/>
                </a:solidFill>
                <a:latin typeface="Corbel" panose="020B0503020204020204" pitchFamily="34" charset="0"/>
              </a:rPr>
              <a:t>Approach</a:t>
            </a:r>
          </a:p>
        </p:txBody>
      </p:sp>
      <p:sp>
        <p:nvSpPr>
          <p:cNvPr id="76" name="TextBox 75">
            <a:extLst>
              <a:ext uri="{FF2B5EF4-FFF2-40B4-BE49-F238E27FC236}">
                <a16:creationId xmlns:a16="http://schemas.microsoft.com/office/drawing/2014/main" id="{B4170D5A-3BC8-F6DC-ADE6-FB1F181F6370}"/>
              </a:ext>
            </a:extLst>
          </p:cNvPr>
          <p:cNvSpPr txBox="1"/>
          <p:nvPr/>
        </p:nvSpPr>
        <p:spPr>
          <a:xfrm>
            <a:off x="-13303" y="4703707"/>
            <a:ext cx="4568120" cy="400110"/>
          </a:xfrm>
          <a:prstGeom prst="rect">
            <a:avLst/>
          </a:prstGeom>
          <a:noFill/>
        </p:spPr>
        <p:txBody>
          <a:bodyPr wrap="square" rtlCol="0">
            <a:spAutoFit/>
          </a:bodyPr>
          <a:lstStyle/>
          <a:p>
            <a:pPr algn="ctr"/>
            <a:r>
              <a:rPr lang="en-GB" sz="2000" dirty="0">
                <a:latin typeface="Corbel" panose="020B0503020204020204" pitchFamily="34" charset="0"/>
              </a:rPr>
              <a:t>m  </a:t>
            </a:r>
            <a:r>
              <a:rPr lang="en-CH" sz="2000" dirty="0">
                <a:latin typeface="Corbel" panose="020B0503020204020204" pitchFamily="34" charset="0"/>
              </a:rPr>
              <a:t>=  </a:t>
            </a:r>
            <a:r>
              <a:rPr lang="en-CH" sz="2000" dirty="0">
                <a:latin typeface="Cambria" panose="02040503050406030204" pitchFamily="18" charset="0"/>
              </a:rPr>
              <a:t>1  1  0  1  0  1  1 . . . 1  1  0</a:t>
            </a:r>
            <a:r>
              <a:rPr lang="en-CH" sz="2000" dirty="0">
                <a:solidFill>
                  <a:schemeClr val="accent5"/>
                </a:solidFill>
                <a:latin typeface="Corbel" panose="020B0503020204020204" pitchFamily="34" charset="0"/>
              </a:rPr>
              <a:t> </a:t>
            </a:r>
          </a:p>
        </p:txBody>
      </p:sp>
      <p:sp>
        <p:nvSpPr>
          <p:cNvPr id="77" name="TextBox 76">
            <a:extLst>
              <a:ext uri="{FF2B5EF4-FFF2-40B4-BE49-F238E27FC236}">
                <a16:creationId xmlns:a16="http://schemas.microsoft.com/office/drawing/2014/main" id="{F2715A59-33C9-A6A5-5157-A594F38B2953}"/>
              </a:ext>
            </a:extLst>
          </p:cNvPr>
          <p:cNvSpPr txBox="1"/>
          <p:nvPr/>
        </p:nvSpPr>
        <p:spPr>
          <a:xfrm>
            <a:off x="4682149" y="4689640"/>
            <a:ext cx="4595541" cy="400110"/>
          </a:xfrm>
          <a:prstGeom prst="rect">
            <a:avLst/>
          </a:prstGeom>
          <a:noFill/>
        </p:spPr>
        <p:txBody>
          <a:bodyPr wrap="square" rtlCol="0">
            <a:spAutoFit/>
          </a:bodyPr>
          <a:lstStyle/>
          <a:p>
            <a:pPr algn="ctr"/>
            <a:r>
              <a:rPr lang="en-GB" sz="2000" dirty="0">
                <a:latin typeface="Corbel" panose="020B0503020204020204" pitchFamily="34" charset="0"/>
              </a:rPr>
              <a:t>m  </a:t>
            </a:r>
            <a:r>
              <a:rPr lang="en-CH" sz="2000" dirty="0">
                <a:latin typeface="Corbel" panose="020B0503020204020204" pitchFamily="34" charset="0"/>
              </a:rPr>
              <a:t>=  </a:t>
            </a:r>
            <a:r>
              <a:rPr lang="en-CH" sz="2000" dirty="0">
                <a:latin typeface="Cambria" panose="02040503050406030204" pitchFamily="18" charset="0"/>
              </a:rPr>
              <a:t>1  1  0  1  0  1  1 . . . 1  1  0</a:t>
            </a:r>
          </a:p>
        </p:txBody>
      </p:sp>
      <p:sp>
        <p:nvSpPr>
          <p:cNvPr id="92" name="TextBox 91">
            <a:extLst>
              <a:ext uri="{FF2B5EF4-FFF2-40B4-BE49-F238E27FC236}">
                <a16:creationId xmlns:a16="http://schemas.microsoft.com/office/drawing/2014/main" id="{F240EB17-3B24-0122-0725-BDC39118BF07}"/>
              </a:ext>
            </a:extLst>
          </p:cNvPr>
          <p:cNvSpPr txBox="1"/>
          <p:nvPr/>
        </p:nvSpPr>
        <p:spPr>
          <a:xfrm>
            <a:off x="4606899" y="5310639"/>
            <a:ext cx="4537101" cy="369332"/>
          </a:xfrm>
          <a:prstGeom prst="rect">
            <a:avLst/>
          </a:prstGeom>
          <a:noFill/>
        </p:spPr>
        <p:txBody>
          <a:bodyPr wrap="square" rtlCol="0">
            <a:spAutoFit/>
          </a:bodyPr>
          <a:lstStyle/>
          <a:p>
            <a:r>
              <a:rPr lang="en-CH" dirty="0">
                <a:solidFill>
                  <a:schemeClr val="accent5"/>
                </a:solidFill>
                <a:latin typeface="Corbel" panose="020B0503020204020204" pitchFamily="34" charset="0"/>
              </a:rPr>
              <a:t>          Enc(P</a:t>
            </a:r>
            <a:r>
              <a:rPr lang="en-CH" baseline="-25000" dirty="0">
                <a:solidFill>
                  <a:schemeClr val="accent5"/>
                </a:solidFill>
                <a:latin typeface="Corbel" panose="020B0503020204020204" pitchFamily="34" charset="0"/>
              </a:rPr>
              <a:t>1</a:t>
            </a:r>
            <a:r>
              <a:rPr lang="en-CH" dirty="0">
                <a:solidFill>
                  <a:schemeClr val="accent5"/>
                </a:solidFill>
                <a:latin typeface="Corbel" panose="020B0503020204020204" pitchFamily="34" charset="0"/>
              </a:rPr>
              <a:t>(x))      Enc(P</a:t>
            </a:r>
            <a:r>
              <a:rPr lang="en-CH" baseline="-25000" dirty="0">
                <a:solidFill>
                  <a:schemeClr val="accent5"/>
                </a:solidFill>
                <a:latin typeface="Corbel" panose="020B0503020204020204" pitchFamily="34" charset="0"/>
              </a:rPr>
              <a:t>2</a:t>
            </a:r>
            <a:r>
              <a:rPr lang="en-CH" dirty="0">
                <a:solidFill>
                  <a:schemeClr val="accent5"/>
                </a:solidFill>
                <a:latin typeface="Corbel" panose="020B0503020204020204" pitchFamily="34" charset="0"/>
              </a:rPr>
              <a:t>(x))     …     Enc(P</a:t>
            </a:r>
            <a:r>
              <a:rPr lang="en-CH" baseline="-25000" dirty="0">
                <a:solidFill>
                  <a:schemeClr val="accent5"/>
                </a:solidFill>
                <a:latin typeface="Corbel" panose="020B0503020204020204" pitchFamily="34" charset="0"/>
              </a:rPr>
              <a:t>n</a:t>
            </a:r>
            <a:r>
              <a:rPr lang="en-CH" dirty="0">
                <a:solidFill>
                  <a:schemeClr val="accent5"/>
                </a:solidFill>
                <a:latin typeface="Corbel" panose="020B0503020204020204" pitchFamily="34" charset="0"/>
              </a:rPr>
              <a:t>(x))</a:t>
            </a:r>
            <a:endParaRPr lang="en-CH" dirty="0">
              <a:solidFill>
                <a:schemeClr val="accent5"/>
              </a:solidFill>
              <a:latin typeface="Cambria" panose="02040503050406030204" pitchFamily="18" charset="0"/>
            </a:endParaRPr>
          </a:p>
        </p:txBody>
      </p:sp>
      <p:sp>
        <p:nvSpPr>
          <p:cNvPr id="93" name="TextBox 92">
            <a:extLst>
              <a:ext uri="{FF2B5EF4-FFF2-40B4-BE49-F238E27FC236}">
                <a16:creationId xmlns:a16="http://schemas.microsoft.com/office/drawing/2014/main" id="{CCD518D5-573C-527E-192B-CE65611D5841}"/>
              </a:ext>
            </a:extLst>
          </p:cNvPr>
          <p:cNvSpPr txBox="1"/>
          <p:nvPr/>
        </p:nvSpPr>
        <p:spPr>
          <a:xfrm>
            <a:off x="17457" y="5323736"/>
            <a:ext cx="4571993" cy="369332"/>
          </a:xfrm>
          <a:prstGeom prst="rect">
            <a:avLst/>
          </a:prstGeom>
          <a:noFill/>
        </p:spPr>
        <p:txBody>
          <a:bodyPr wrap="square" rtlCol="0">
            <a:spAutoFit/>
          </a:bodyPr>
          <a:lstStyle/>
          <a:p>
            <a:r>
              <a:rPr lang="en-CH" dirty="0">
                <a:solidFill>
                  <a:schemeClr val="accent5"/>
                </a:solidFill>
                <a:latin typeface="Corbel" panose="020B0503020204020204" pitchFamily="34" charset="0"/>
              </a:rPr>
              <a:t>          Enc(b</a:t>
            </a:r>
            <a:r>
              <a:rPr lang="en-CH" baseline="-25000" dirty="0">
                <a:solidFill>
                  <a:schemeClr val="accent5"/>
                </a:solidFill>
                <a:latin typeface="Corbel" panose="020B0503020204020204" pitchFamily="34" charset="0"/>
              </a:rPr>
              <a:t>0</a:t>
            </a:r>
            <a:r>
              <a:rPr lang="en-CH" dirty="0">
                <a:solidFill>
                  <a:schemeClr val="accent5"/>
                </a:solidFill>
                <a:latin typeface="Corbel" panose="020B0503020204020204" pitchFamily="34" charset="0"/>
              </a:rPr>
              <a:t>)          Enc(b</a:t>
            </a:r>
            <a:r>
              <a:rPr lang="en-CH" baseline="-25000" dirty="0">
                <a:solidFill>
                  <a:schemeClr val="accent5"/>
                </a:solidFill>
                <a:latin typeface="Corbel" panose="020B0503020204020204" pitchFamily="34" charset="0"/>
              </a:rPr>
              <a:t>1</a:t>
            </a:r>
            <a:r>
              <a:rPr lang="en-CH" dirty="0">
                <a:solidFill>
                  <a:schemeClr val="accent5"/>
                </a:solidFill>
                <a:latin typeface="Corbel" panose="020B0503020204020204" pitchFamily="34" charset="0"/>
              </a:rPr>
              <a:t>)         …         Enc(b</a:t>
            </a:r>
            <a:r>
              <a:rPr lang="en-CH" baseline="-25000" dirty="0">
                <a:solidFill>
                  <a:schemeClr val="accent5"/>
                </a:solidFill>
                <a:latin typeface="Corbel" panose="020B0503020204020204" pitchFamily="34" charset="0"/>
              </a:rPr>
              <a:t>n</a:t>
            </a:r>
            <a:r>
              <a:rPr lang="en-CH" dirty="0">
                <a:solidFill>
                  <a:schemeClr val="accent5"/>
                </a:solidFill>
                <a:latin typeface="Corbel" panose="020B0503020204020204" pitchFamily="34" charset="0"/>
              </a:rPr>
              <a:t>)</a:t>
            </a:r>
            <a:endParaRPr lang="en-CH" dirty="0">
              <a:solidFill>
                <a:schemeClr val="accent5"/>
              </a:solidFill>
              <a:latin typeface="Cambria" panose="02040503050406030204" pitchFamily="18" charset="0"/>
            </a:endParaRPr>
          </a:p>
        </p:txBody>
      </p:sp>
    </p:spTree>
    <p:extLst>
      <p:ext uri="{BB962C8B-B14F-4D97-AF65-F5344CB8AC3E}">
        <p14:creationId xmlns:p14="http://schemas.microsoft.com/office/powerpoint/2010/main" val="287927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8" grpId="0" animBg="1"/>
      <p:bldP spid="59" grpId="0" animBg="1"/>
      <p:bldP spid="64" grpId="0" animBg="1"/>
      <p:bldP spid="73" grpId="0" animBg="1"/>
      <p:bldP spid="76" grpId="0"/>
      <p:bldP spid="77" grpId="0"/>
      <p:bldP spid="92" grpId="0"/>
      <p:bldP spid="93"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C9445-24CE-DBB2-5B17-5A2D16667BD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FB95CDC-B6F4-61C2-72BA-B97B32843FDC}"/>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F0B2AE72-6D15-5E7F-77FE-A2FD0D7A3972}"/>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D05118C-DFD3-A157-F4A5-9017CD713096}"/>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FF5630B2-8CC7-4145-3CB6-B836C382CB01}"/>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Limitations of Prior Works</a:t>
            </a:r>
          </a:p>
        </p:txBody>
      </p:sp>
      <p:pic>
        <p:nvPicPr>
          <p:cNvPr id="16" name="Graphic 15">
            <a:extLst>
              <a:ext uri="{FF2B5EF4-FFF2-40B4-BE49-F238E27FC236}">
                <a16:creationId xmlns:a16="http://schemas.microsoft.com/office/drawing/2014/main" id="{019FD7FE-3922-544B-E3BD-FEB362BD78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D11C0F57-7017-AA2A-B7D4-C7EB92070E9E}"/>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107</a:t>
            </a:fld>
            <a:endParaRPr lang="en-CH" dirty="0">
              <a:latin typeface="Cambria" panose="02040503050406030204" pitchFamily="18" charset="0"/>
            </a:endParaRPr>
          </a:p>
        </p:txBody>
      </p:sp>
      <p:sp>
        <p:nvSpPr>
          <p:cNvPr id="55" name="Rectangle 54">
            <a:extLst>
              <a:ext uri="{FF2B5EF4-FFF2-40B4-BE49-F238E27FC236}">
                <a16:creationId xmlns:a16="http://schemas.microsoft.com/office/drawing/2014/main" id="{FF4BC143-3F72-71BE-4F60-9A1648E0B4FB}"/>
              </a:ext>
            </a:extLst>
          </p:cNvPr>
          <p:cNvSpPr/>
          <p:nvPr/>
        </p:nvSpPr>
        <p:spPr>
          <a:xfrm>
            <a:off x="-269899" y="963053"/>
            <a:ext cx="9683798" cy="1102272"/>
          </a:xfrm>
          <a:prstGeom prst="rect">
            <a:avLst/>
          </a:prstGeom>
          <a:solidFill>
            <a:schemeClr val="bg2"/>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66750" marR="0" lvl="0" indent="-215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srgbClr val="000CFF"/>
                </a:solidFill>
                <a:effectLst/>
                <a:uLnTx/>
                <a:uFillTx/>
                <a:latin typeface="Corbel" panose="020B0503020204020204" pitchFamily="34" charset="0"/>
                <a:cs typeface="Segoe UI" panose="020B0502040204020203" pitchFamily="34" charset="0"/>
              </a:rPr>
              <a:t>Boolean Approach</a:t>
            </a:r>
            <a:r>
              <a:rPr kumimoji="0" lang="en-US" sz="2800" b="0" i="0" u="none" strike="noStrike" kern="1200" cap="none" spc="0" normalizeH="0" baseline="0" noProof="0" dirty="0">
                <a:ln>
                  <a:noFill/>
                </a:ln>
                <a:solidFill>
                  <a:prstClr val="black"/>
                </a:solidFill>
                <a:effectLst/>
                <a:uLnTx/>
                <a:uFillTx/>
                <a:latin typeface="Corbel" panose="020B0503020204020204" pitchFamily="34" charset="0"/>
                <a:cs typeface="Segoe UI" panose="020B0502040204020203" pitchFamily="34" charset="0"/>
              </a:rPr>
              <a:t> </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a:t>
            </a:r>
            <a:r>
              <a:rPr kumimoji="0" lang="en-US" sz="1600" b="0" i="0" u="none" strike="noStrike" kern="1200" cap="none" spc="0" normalizeH="0" baseline="0" noProof="0" dirty="0" err="1">
                <a:ln>
                  <a:noFill/>
                </a:ln>
                <a:solidFill>
                  <a:srgbClr val="E7E6E6">
                    <a:lumMod val="50000"/>
                  </a:srgbClr>
                </a:solidFill>
                <a:effectLst/>
                <a:uLnTx/>
                <a:uFillTx/>
                <a:latin typeface="Corbel" panose="020B0503020204020204" pitchFamily="34" charset="0"/>
                <a:cs typeface="Segoe UI" panose="020B0502040204020203" pitchFamily="34" charset="0"/>
              </a:rPr>
              <a:t>Pradel</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 </a:t>
            </a:r>
            <a:r>
              <a:rPr kumimoji="0" lang="en-US" sz="1600" b="0" i="0" u="none" strike="noStrike" kern="1200" cap="none" spc="0" normalizeH="0" baseline="0" noProof="0" dirty="0" err="1">
                <a:ln>
                  <a:noFill/>
                </a:ln>
                <a:solidFill>
                  <a:srgbClr val="E7E6E6">
                    <a:lumMod val="50000"/>
                  </a:srgbClr>
                </a:solidFill>
                <a:effectLst/>
                <a:uLnTx/>
                <a:uFillTx/>
                <a:latin typeface="Corbel" panose="020B0503020204020204" pitchFamily="34" charset="0"/>
                <a:cs typeface="Segoe UI" panose="020B0502040204020203" pitchFamily="34" charset="0"/>
              </a:rPr>
              <a:t>TrustCom</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 2021 ; Aziz+, Information 2024]</a:t>
            </a:r>
            <a:endParaRPr kumimoji="0" lang="en-US" sz="32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endParaRPr>
          </a:p>
          <a:p>
            <a:pPr marL="666750" marR="0" lvl="0" indent="-215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sz="2800" dirty="0">
                <a:solidFill>
                  <a:srgbClr val="000CFF"/>
                </a:solidFill>
                <a:latin typeface="Corbel" panose="020B0503020204020204" pitchFamily="34" charset="0"/>
                <a:cs typeface="Segoe UI" panose="020B0502040204020203" pitchFamily="34" charset="0"/>
              </a:rPr>
              <a:t>Arithmetic Approach </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[Yasuda+, CCSW 2013 ; Kim+, TDSC 2017 ;  </a:t>
            </a:r>
            <a:r>
              <a:rPr kumimoji="0" lang="en-US" sz="1600" b="0" i="0" u="none" strike="noStrike" kern="1200" cap="none" spc="0" normalizeH="0" baseline="0" noProof="0" dirty="0" err="1">
                <a:ln>
                  <a:noFill/>
                </a:ln>
                <a:solidFill>
                  <a:srgbClr val="E7E6E6">
                    <a:lumMod val="50000"/>
                  </a:srgbClr>
                </a:solidFill>
                <a:effectLst/>
                <a:uLnTx/>
                <a:uFillTx/>
                <a:latin typeface="Corbel" panose="020B0503020204020204" pitchFamily="34" charset="0"/>
                <a:cs typeface="Segoe UI" panose="020B0502040204020203" pitchFamily="34" charset="0"/>
              </a:rPr>
              <a:t>Bonte</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 CCS 2020 ]</a:t>
            </a:r>
          </a:p>
        </p:txBody>
      </p:sp>
      <p:sp>
        <p:nvSpPr>
          <p:cNvPr id="58" name="Rectangle 57">
            <a:extLst>
              <a:ext uri="{FF2B5EF4-FFF2-40B4-BE49-F238E27FC236}">
                <a16:creationId xmlns:a16="http://schemas.microsoft.com/office/drawing/2014/main" id="{4CD873F9-B988-B9A5-A8ED-2F9D11B9C284}"/>
              </a:ext>
            </a:extLst>
          </p:cNvPr>
          <p:cNvSpPr/>
          <p:nvPr/>
        </p:nvSpPr>
        <p:spPr>
          <a:xfrm>
            <a:off x="315682" y="3468220"/>
            <a:ext cx="3910150" cy="78614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2000" b="1" i="1" dirty="0">
                <a:solidFill>
                  <a:srgbClr val="FF0000"/>
                </a:solidFill>
                <a:latin typeface="Corbel" panose="020B0503020204020204" pitchFamily="34" charset="0"/>
              </a:rPr>
              <a:t>High memory footprint </a:t>
            </a:r>
            <a:r>
              <a:rPr lang="en-US" sz="2000" dirty="0">
                <a:solidFill>
                  <a:sysClr val="windowText" lastClr="000000"/>
                </a:solidFill>
                <a:latin typeface="Corbel" panose="020B0503020204020204" pitchFamily="34" charset="0"/>
              </a:rPr>
              <a:t>due to </a:t>
            </a:r>
            <a:r>
              <a:rPr lang="en-US" sz="2000" i="1" dirty="0">
                <a:solidFill>
                  <a:sysClr val="windowText" lastClr="000000"/>
                </a:solidFill>
                <a:latin typeface="Corbel" panose="020B0503020204020204" pitchFamily="34" charset="0"/>
              </a:rPr>
              <a:t>encryption of individual bits</a:t>
            </a:r>
          </a:p>
        </p:txBody>
      </p:sp>
      <p:sp>
        <p:nvSpPr>
          <p:cNvPr id="59" name="Rounded Rectangle 58">
            <a:extLst>
              <a:ext uri="{FF2B5EF4-FFF2-40B4-BE49-F238E27FC236}">
                <a16:creationId xmlns:a16="http://schemas.microsoft.com/office/drawing/2014/main" id="{627AE020-10C5-C44B-F391-DE7AE90718F9}"/>
              </a:ext>
            </a:extLst>
          </p:cNvPr>
          <p:cNvSpPr/>
          <p:nvPr/>
        </p:nvSpPr>
        <p:spPr>
          <a:xfrm>
            <a:off x="768528" y="2295375"/>
            <a:ext cx="3004457" cy="858884"/>
          </a:xfrm>
          <a:prstGeom prst="roundRect">
            <a:avLst/>
          </a:prstGeom>
          <a:solidFill>
            <a:srgbClr val="FFFF00">
              <a:alpha val="1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rPr>
              <a:t>Boolean</a:t>
            </a:r>
          </a:p>
          <a:p>
            <a:pPr algn="ctr"/>
            <a:r>
              <a:rPr lang="en-US" sz="2400" b="1" dirty="0">
                <a:solidFill>
                  <a:schemeClr val="tx1"/>
                </a:solidFill>
                <a:latin typeface="Corbel" panose="020B0503020204020204" pitchFamily="34" charset="0"/>
              </a:rPr>
              <a:t>Approach</a:t>
            </a:r>
          </a:p>
        </p:txBody>
      </p:sp>
      <p:sp>
        <p:nvSpPr>
          <p:cNvPr id="64" name="Rectangle 63">
            <a:extLst>
              <a:ext uri="{FF2B5EF4-FFF2-40B4-BE49-F238E27FC236}">
                <a16:creationId xmlns:a16="http://schemas.microsoft.com/office/drawing/2014/main" id="{5767C12D-610D-E2FA-B5F7-628E0375E4F4}"/>
              </a:ext>
            </a:extLst>
          </p:cNvPr>
          <p:cNvSpPr/>
          <p:nvPr/>
        </p:nvSpPr>
        <p:spPr>
          <a:xfrm>
            <a:off x="4918169" y="3468220"/>
            <a:ext cx="3910150" cy="78614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2000" b="1" i="1" dirty="0">
                <a:solidFill>
                  <a:schemeClr val="accent6">
                    <a:lumMod val="75000"/>
                  </a:schemeClr>
                </a:solidFill>
                <a:latin typeface="Corbel" panose="020B0503020204020204" pitchFamily="34" charset="0"/>
              </a:rPr>
              <a:t>Low memory footprint</a:t>
            </a:r>
            <a:r>
              <a:rPr lang="en-US" sz="2000" dirty="0">
                <a:solidFill>
                  <a:schemeClr val="accent6">
                    <a:lumMod val="60000"/>
                    <a:lumOff val="40000"/>
                  </a:schemeClr>
                </a:solidFill>
                <a:latin typeface="Corbel" panose="020B0503020204020204" pitchFamily="34" charset="0"/>
              </a:rPr>
              <a:t> </a:t>
            </a:r>
            <a:r>
              <a:rPr lang="en-US" sz="2000" dirty="0">
                <a:solidFill>
                  <a:schemeClr val="tx1"/>
                </a:solidFill>
                <a:latin typeface="Corbel" panose="020B0503020204020204" pitchFamily="34" charset="0"/>
              </a:rPr>
              <a:t>due to </a:t>
            </a:r>
            <a:r>
              <a:rPr lang="en-US" sz="2000" i="1" dirty="0">
                <a:solidFill>
                  <a:schemeClr val="tx1"/>
                </a:solidFill>
                <a:latin typeface="Corbel" panose="020B0503020204020204" pitchFamily="34" charset="0"/>
              </a:rPr>
              <a:t>data packing mechanism</a:t>
            </a:r>
          </a:p>
        </p:txBody>
      </p:sp>
      <p:cxnSp>
        <p:nvCxnSpPr>
          <p:cNvPr id="72" name="Straight Connector 71">
            <a:extLst>
              <a:ext uri="{FF2B5EF4-FFF2-40B4-BE49-F238E27FC236}">
                <a16:creationId xmlns:a16="http://schemas.microsoft.com/office/drawing/2014/main" id="{2828B7BE-3881-B1D8-768E-D35F9B95A1A2}"/>
              </a:ext>
            </a:extLst>
          </p:cNvPr>
          <p:cNvCxnSpPr>
            <a:cxnSpLocks/>
          </p:cNvCxnSpPr>
          <p:nvPr/>
        </p:nvCxnSpPr>
        <p:spPr>
          <a:xfrm>
            <a:off x="4572000" y="2315390"/>
            <a:ext cx="0" cy="4150724"/>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3" name="Rounded Rectangle 72">
            <a:extLst>
              <a:ext uri="{FF2B5EF4-FFF2-40B4-BE49-F238E27FC236}">
                <a16:creationId xmlns:a16="http://schemas.microsoft.com/office/drawing/2014/main" id="{18BA3B52-97F9-AB9F-21B2-2C6CB63A44CC}"/>
              </a:ext>
            </a:extLst>
          </p:cNvPr>
          <p:cNvSpPr/>
          <p:nvPr/>
        </p:nvSpPr>
        <p:spPr>
          <a:xfrm>
            <a:off x="5477690" y="2295375"/>
            <a:ext cx="3004457" cy="858884"/>
          </a:xfrm>
          <a:prstGeom prst="roundRect">
            <a:avLst/>
          </a:prstGeom>
          <a:solidFill>
            <a:srgbClr val="FFFF00">
              <a:alpha val="1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rPr>
              <a:t>Arithmetic</a:t>
            </a:r>
          </a:p>
          <a:p>
            <a:pPr algn="ctr"/>
            <a:r>
              <a:rPr lang="en-US" sz="2400" b="1" dirty="0">
                <a:solidFill>
                  <a:schemeClr val="tx1"/>
                </a:solidFill>
                <a:latin typeface="Corbel" panose="020B0503020204020204" pitchFamily="34" charset="0"/>
              </a:rPr>
              <a:t>Approach</a:t>
            </a:r>
          </a:p>
        </p:txBody>
      </p:sp>
      <p:sp>
        <p:nvSpPr>
          <p:cNvPr id="2" name="Rectangle 1">
            <a:extLst>
              <a:ext uri="{FF2B5EF4-FFF2-40B4-BE49-F238E27FC236}">
                <a16:creationId xmlns:a16="http://schemas.microsoft.com/office/drawing/2014/main" id="{17FCC4DB-E27D-7D3F-6495-F3D5DF752FA1}"/>
              </a:ext>
            </a:extLst>
          </p:cNvPr>
          <p:cNvSpPr/>
          <p:nvPr/>
        </p:nvSpPr>
        <p:spPr>
          <a:xfrm>
            <a:off x="315682" y="4512646"/>
            <a:ext cx="3910150" cy="78614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2"/>
            </a:pPr>
            <a:r>
              <a:rPr lang="en-US" sz="2000" b="1" i="1" dirty="0">
                <a:solidFill>
                  <a:srgbClr val="FF0000"/>
                </a:solidFill>
                <a:latin typeface="Corbel" panose="020B0503020204020204" pitchFamily="34" charset="0"/>
              </a:rPr>
              <a:t>High computation cost </a:t>
            </a:r>
            <a:r>
              <a:rPr lang="en-US" sz="2000" dirty="0">
                <a:solidFill>
                  <a:schemeClr val="tx1"/>
                </a:solidFill>
                <a:latin typeface="Corbel" panose="020B0503020204020204" pitchFamily="34" charset="0"/>
              </a:rPr>
              <a:t>due to </a:t>
            </a:r>
            <a:r>
              <a:rPr lang="en-US" sz="2000" i="1" dirty="0">
                <a:solidFill>
                  <a:schemeClr val="tx1"/>
                </a:solidFill>
                <a:latin typeface="Corbel" panose="020B0503020204020204" pitchFamily="34" charset="0"/>
              </a:rPr>
              <a:t>large number of HE operations</a:t>
            </a:r>
            <a:r>
              <a:rPr lang="en-US" sz="2000" b="1" i="1" dirty="0">
                <a:solidFill>
                  <a:srgbClr val="FF0000"/>
                </a:solidFill>
                <a:latin typeface="Corbel" panose="020B0503020204020204" pitchFamily="34" charset="0"/>
              </a:rPr>
              <a:t> </a:t>
            </a:r>
            <a:endParaRPr lang="en-US" sz="2000" i="1" dirty="0">
              <a:solidFill>
                <a:sysClr val="windowText" lastClr="000000"/>
              </a:solidFill>
              <a:latin typeface="Corbel" panose="020B0503020204020204" pitchFamily="34" charset="0"/>
            </a:endParaRPr>
          </a:p>
        </p:txBody>
      </p:sp>
      <p:sp>
        <p:nvSpPr>
          <p:cNvPr id="5" name="Rectangle 4">
            <a:extLst>
              <a:ext uri="{FF2B5EF4-FFF2-40B4-BE49-F238E27FC236}">
                <a16:creationId xmlns:a16="http://schemas.microsoft.com/office/drawing/2014/main" id="{6132119B-1FBA-58D1-C58A-D9C7FDE2A532}"/>
              </a:ext>
            </a:extLst>
          </p:cNvPr>
          <p:cNvSpPr/>
          <p:nvPr/>
        </p:nvSpPr>
        <p:spPr>
          <a:xfrm>
            <a:off x="4918168" y="4512646"/>
            <a:ext cx="3910150" cy="78614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2"/>
            </a:pPr>
            <a:r>
              <a:rPr lang="en-US" sz="2000" b="1" i="1" dirty="0">
                <a:solidFill>
                  <a:schemeClr val="accent6">
                    <a:lumMod val="75000"/>
                  </a:schemeClr>
                </a:solidFill>
                <a:latin typeface="Corbel" panose="020B0503020204020204" pitchFamily="34" charset="0"/>
              </a:rPr>
              <a:t>Low computation cost </a:t>
            </a:r>
            <a:r>
              <a:rPr lang="en-US" sz="2000" dirty="0">
                <a:solidFill>
                  <a:schemeClr val="tx1"/>
                </a:solidFill>
                <a:latin typeface="Corbel" panose="020B0503020204020204" pitchFamily="34" charset="0"/>
              </a:rPr>
              <a:t>due to </a:t>
            </a:r>
            <a:r>
              <a:rPr lang="en-US" sz="2000" i="1" dirty="0">
                <a:solidFill>
                  <a:schemeClr val="tx1"/>
                </a:solidFill>
                <a:latin typeface="Corbel" panose="020B0503020204020204" pitchFamily="34" charset="0"/>
              </a:rPr>
              <a:t>small number of HE operations</a:t>
            </a:r>
          </a:p>
        </p:txBody>
      </p:sp>
      <p:sp>
        <p:nvSpPr>
          <p:cNvPr id="9" name="TextBox 8">
            <a:extLst>
              <a:ext uri="{FF2B5EF4-FFF2-40B4-BE49-F238E27FC236}">
                <a16:creationId xmlns:a16="http://schemas.microsoft.com/office/drawing/2014/main" id="{DF87B16E-F8D0-F3F8-ECED-A64E5A55CDF9}"/>
              </a:ext>
            </a:extLst>
          </p:cNvPr>
          <p:cNvSpPr txBox="1"/>
          <p:nvPr/>
        </p:nvSpPr>
        <p:spPr>
          <a:xfrm>
            <a:off x="-15243" y="5429767"/>
            <a:ext cx="4571997" cy="369332"/>
          </a:xfrm>
          <a:prstGeom prst="rect">
            <a:avLst/>
          </a:prstGeom>
          <a:noFill/>
        </p:spPr>
        <p:txBody>
          <a:bodyPr wrap="square" rtlCol="0">
            <a:spAutoFit/>
          </a:bodyPr>
          <a:lstStyle/>
          <a:p>
            <a:pPr algn="ctr"/>
            <a:r>
              <a:rPr lang="en-CH" dirty="0">
                <a:solidFill>
                  <a:schemeClr val="accent5"/>
                </a:solidFill>
                <a:latin typeface="Corbel" panose="020B0503020204020204" pitchFamily="34" charset="0"/>
              </a:rPr>
              <a:t>Enc(b</a:t>
            </a:r>
            <a:r>
              <a:rPr lang="en-CH" baseline="-25000" dirty="0">
                <a:solidFill>
                  <a:schemeClr val="accent5"/>
                </a:solidFill>
                <a:latin typeface="Corbel" panose="020B0503020204020204" pitchFamily="34" charset="0"/>
              </a:rPr>
              <a:t>0</a:t>
            </a:r>
            <a:r>
              <a:rPr lang="en-CH" dirty="0">
                <a:solidFill>
                  <a:schemeClr val="accent5"/>
                </a:solidFill>
                <a:latin typeface="Corbel" panose="020B0503020204020204" pitchFamily="34" charset="0"/>
              </a:rPr>
              <a:t>) </a:t>
            </a:r>
            <a:r>
              <a:rPr lang="en-CH" b="1" dirty="0">
                <a:latin typeface="Corbel" panose="020B0503020204020204" pitchFamily="34" charset="0"/>
              </a:rPr>
              <a:t>⊕</a:t>
            </a:r>
            <a:r>
              <a:rPr lang="en-CH" b="1" dirty="0">
                <a:solidFill>
                  <a:schemeClr val="accent5"/>
                </a:solidFill>
                <a:latin typeface="Corbel" panose="020B0503020204020204" pitchFamily="34" charset="0"/>
              </a:rPr>
              <a:t> </a:t>
            </a:r>
            <a:r>
              <a:rPr lang="en-CH" dirty="0">
                <a:solidFill>
                  <a:schemeClr val="accent5"/>
                </a:solidFill>
                <a:latin typeface="Corbel" panose="020B0503020204020204" pitchFamily="34" charset="0"/>
              </a:rPr>
              <a:t>Enc(b</a:t>
            </a:r>
            <a:r>
              <a:rPr lang="en-CH" baseline="-25000" dirty="0">
                <a:solidFill>
                  <a:schemeClr val="accent5"/>
                </a:solidFill>
                <a:latin typeface="Corbel" panose="020B0503020204020204" pitchFamily="34" charset="0"/>
              </a:rPr>
              <a:t>1</a:t>
            </a:r>
            <a:r>
              <a:rPr lang="en-CH" dirty="0">
                <a:solidFill>
                  <a:schemeClr val="accent5"/>
                </a:solidFill>
                <a:latin typeface="Corbel" panose="020B0503020204020204" pitchFamily="34" charset="0"/>
              </a:rPr>
              <a:t>) </a:t>
            </a:r>
            <a:r>
              <a:rPr lang="en-CH" b="1" dirty="0">
                <a:latin typeface="Corbel" panose="020B0503020204020204" pitchFamily="34" charset="0"/>
              </a:rPr>
              <a:t>⊕ </a:t>
            </a:r>
            <a:r>
              <a:rPr lang="en-CH" dirty="0">
                <a:solidFill>
                  <a:schemeClr val="accent5"/>
                </a:solidFill>
                <a:latin typeface="Corbel" panose="020B0503020204020204" pitchFamily="34" charset="0"/>
              </a:rPr>
              <a:t>Enc(b</a:t>
            </a:r>
            <a:r>
              <a:rPr lang="en-CH" baseline="-25000" dirty="0">
                <a:solidFill>
                  <a:schemeClr val="accent5"/>
                </a:solidFill>
                <a:latin typeface="Corbel" panose="020B0503020204020204" pitchFamily="34" charset="0"/>
              </a:rPr>
              <a:t>2</a:t>
            </a:r>
            <a:r>
              <a:rPr lang="en-CH" dirty="0">
                <a:solidFill>
                  <a:schemeClr val="accent5"/>
                </a:solidFill>
                <a:latin typeface="Corbel" panose="020B0503020204020204" pitchFamily="34" charset="0"/>
              </a:rPr>
              <a:t>) .…. 1000x</a:t>
            </a:r>
            <a:endParaRPr lang="en-CH" dirty="0">
              <a:solidFill>
                <a:schemeClr val="accent5"/>
              </a:solidFill>
              <a:latin typeface="Cambria" panose="02040503050406030204" pitchFamily="18" charset="0"/>
            </a:endParaRPr>
          </a:p>
        </p:txBody>
      </p:sp>
      <p:sp>
        <p:nvSpPr>
          <p:cNvPr id="14" name="TextBox 13">
            <a:extLst>
              <a:ext uri="{FF2B5EF4-FFF2-40B4-BE49-F238E27FC236}">
                <a16:creationId xmlns:a16="http://schemas.microsoft.com/office/drawing/2014/main" id="{C5501E33-F435-DE1B-F119-5651DA1C193E}"/>
              </a:ext>
            </a:extLst>
          </p:cNvPr>
          <p:cNvSpPr txBox="1"/>
          <p:nvPr/>
        </p:nvSpPr>
        <p:spPr>
          <a:xfrm>
            <a:off x="4572000" y="5416914"/>
            <a:ext cx="4571997" cy="369332"/>
          </a:xfrm>
          <a:prstGeom prst="rect">
            <a:avLst/>
          </a:prstGeom>
          <a:noFill/>
        </p:spPr>
        <p:txBody>
          <a:bodyPr wrap="square" rtlCol="0" anchor="b">
            <a:spAutoFit/>
          </a:bodyPr>
          <a:lstStyle/>
          <a:p>
            <a:pPr algn="ctr"/>
            <a:r>
              <a:rPr lang="en-CH" dirty="0">
                <a:solidFill>
                  <a:schemeClr val="accent5"/>
                </a:solidFill>
                <a:latin typeface="Corbel" panose="020B0503020204020204" pitchFamily="34" charset="0"/>
              </a:rPr>
              <a:t>Enc(P</a:t>
            </a:r>
            <a:r>
              <a:rPr lang="en-CH" baseline="-25000" dirty="0">
                <a:solidFill>
                  <a:schemeClr val="accent5"/>
                </a:solidFill>
                <a:latin typeface="Corbel" panose="020B0503020204020204" pitchFamily="34" charset="0"/>
              </a:rPr>
              <a:t>1</a:t>
            </a:r>
            <a:r>
              <a:rPr lang="en-CH" dirty="0">
                <a:solidFill>
                  <a:schemeClr val="accent5"/>
                </a:solidFill>
                <a:latin typeface="Corbel" panose="020B0503020204020204" pitchFamily="34" charset="0"/>
              </a:rPr>
              <a:t>(x))        Enc(P</a:t>
            </a:r>
            <a:r>
              <a:rPr lang="en-CH" baseline="-25000" dirty="0">
                <a:solidFill>
                  <a:schemeClr val="accent5"/>
                </a:solidFill>
                <a:latin typeface="Corbel" panose="020B0503020204020204" pitchFamily="34" charset="0"/>
              </a:rPr>
              <a:t>2</a:t>
            </a:r>
            <a:r>
              <a:rPr lang="en-CH" dirty="0">
                <a:solidFill>
                  <a:schemeClr val="accent5"/>
                </a:solidFill>
                <a:latin typeface="Corbel" panose="020B0503020204020204" pitchFamily="34" charset="0"/>
              </a:rPr>
              <a:t>(x))       .…. 10x</a:t>
            </a:r>
            <a:endParaRPr lang="en-CH" dirty="0">
              <a:solidFill>
                <a:schemeClr val="accent5"/>
              </a:solidFill>
              <a:latin typeface="Cambria" panose="02040503050406030204" pitchFamily="18" charset="0"/>
            </a:endParaRPr>
          </a:p>
        </p:txBody>
      </p:sp>
      <p:sp>
        <p:nvSpPr>
          <p:cNvPr id="18" name="TextBox 17">
            <a:extLst>
              <a:ext uri="{FF2B5EF4-FFF2-40B4-BE49-F238E27FC236}">
                <a16:creationId xmlns:a16="http://schemas.microsoft.com/office/drawing/2014/main" id="{231927AE-F443-E8D1-2407-6FA37334CA15}"/>
              </a:ext>
            </a:extLst>
          </p:cNvPr>
          <p:cNvSpPr txBox="1"/>
          <p:nvPr/>
        </p:nvSpPr>
        <p:spPr>
          <a:xfrm>
            <a:off x="6097875" y="5440793"/>
            <a:ext cx="1909646" cy="395869"/>
          </a:xfrm>
          <a:prstGeom prst="rect">
            <a:avLst/>
          </a:prstGeom>
          <a:noFill/>
        </p:spPr>
        <p:txBody>
          <a:bodyPr wrap="square" tIns="72000" anchor="b">
            <a:spAutoFit/>
          </a:bodyPr>
          <a:lstStyle/>
          <a:p>
            <a:r>
              <a:rPr lang="en-CH" dirty="0">
                <a:latin typeface="Corbel" panose="020B0503020204020204" pitchFamily="34" charset="0"/>
              </a:rPr>
              <a:t> ✖️                       ✖️</a:t>
            </a:r>
            <a:endParaRPr lang="en-CH" dirty="0"/>
          </a:p>
        </p:txBody>
      </p:sp>
    </p:spTree>
    <p:extLst>
      <p:ext uri="{BB962C8B-B14F-4D97-AF65-F5344CB8AC3E}">
        <p14:creationId xmlns:p14="http://schemas.microsoft.com/office/powerpoint/2010/main" val="141003170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p:bldP spid="14" grpId="0"/>
      <p:bldP spid="18"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2ADBC-CEB2-970E-798B-49A34556B7F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67AEEAE-CE0B-4D79-8C9A-DC83ED0D7D34}"/>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BFB62C4F-ADA9-30BD-74FB-6C3E614926CB}"/>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EDF0D0A-0F45-F036-FDAA-C344397FC4FE}"/>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19BBB8D9-4D45-FB98-B873-5C249C204EE1}"/>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Limitations of Prior Works</a:t>
            </a:r>
          </a:p>
        </p:txBody>
      </p:sp>
      <p:pic>
        <p:nvPicPr>
          <p:cNvPr id="16" name="Graphic 15">
            <a:extLst>
              <a:ext uri="{FF2B5EF4-FFF2-40B4-BE49-F238E27FC236}">
                <a16:creationId xmlns:a16="http://schemas.microsoft.com/office/drawing/2014/main" id="{F686F3D6-DFC7-C456-4534-3B7E89D3C4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AAC42131-2D14-7F21-F7BC-05B1B51F90C4}"/>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108</a:t>
            </a:fld>
            <a:endParaRPr lang="en-CH" dirty="0">
              <a:latin typeface="Cambria" panose="02040503050406030204" pitchFamily="18" charset="0"/>
            </a:endParaRPr>
          </a:p>
        </p:txBody>
      </p:sp>
      <p:sp>
        <p:nvSpPr>
          <p:cNvPr id="55" name="Rectangle 54">
            <a:extLst>
              <a:ext uri="{FF2B5EF4-FFF2-40B4-BE49-F238E27FC236}">
                <a16:creationId xmlns:a16="http://schemas.microsoft.com/office/drawing/2014/main" id="{142820CC-0592-4973-9FD6-BE37FE9845F6}"/>
              </a:ext>
            </a:extLst>
          </p:cNvPr>
          <p:cNvSpPr/>
          <p:nvPr/>
        </p:nvSpPr>
        <p:spPr>
          <a:xfrm>
            <a:off x="-269899" y="963053"/>
            <a:ext cx="9683798" cy="1102272"/>
          </a:xfrm>
          <a:prstGeom prst="rect">
            <a:avLst/>
          </a:prstGeom>
          <a:solidFill>
            <a:schemeClr val="bg2"/>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66750" marR="0" lvl="0" indent="-215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srgbClr val="000CFF"/>
                </a:solidFill>
                <a:effectLst/>
                <a:uLnTx/>
                <a:uFillTx/>
                <a:latin typeface="Corbel" panose="020B0503020204020204" pitchFamily="34" charset="0"/>
                <a:cs typeface="Segoe UI" panose="020B0502040204020203" pitchFamily="34" charset="0"/>
              </a:rPr>
              <a:t>Boolean Approach</a:t>
            </a:r>
            <a:r>
              <a:rPr kumimoji="0" lang="en-US" sz="2800" b="0" i="0" u="none" strike="noStrike" kern="1200" cap="none" spc="0" normalizeH="0" baseline="0" noProof="0" dirty="0">
                <a:ln>
                  <a:noFill/>
                </a:ln>
                <a:solidFill>
                  <a:prstClr val="black"/>
                </a:solidFill>
                <a:effectLst/>
                <a:uLnTx/>
                <a:uFillTx/>
                <a:latin typeface="Corbel" panose="020B0503020204020204" pitchFamily="34" charset="0"/>
                <a:cs typeface="Segoe UI" panose="020B0502040204020203" pitchFamily="34" charset="0"/>
              </a:rPr>
              <a:t> </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a:t>
            </a:r>
            <a:r>
              <a:rPr kumimoji="0" lang="en-US" sz="1600" b="0" i="0" u="none" strike="noStrike" kern="1200" cap="none" spc="0" normalizeH="0" baseline="0" noProof="0" dirty="0" err="1">
                <a:ln>
                  <a:noFill/>
                </a:ln>
                <a:solidFill>
                  <a:srgbClr val="E7E6E6">
                    <a:lumMod val="50000"/>
                  </a:srgbClr>
                </a:solidFill>
                <a:effectLst/>
                <a:uLnTx/>
                <a:uFillTx/>
                <a:latin typeface="Corbel" panose="020B0503020204020204" pitchFamily="34" charset="0"/>
                <a:cs typeface="Segoe UI" panose="020B0502040204020203" pitchFamily="34" charset="0"/>
              </a:rPr>
              <a:t>Pradel</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 </a:t>
            </a:r>
            <a:r>
              <a:rPr kumimoji="0" lang="en-US" sz="1600" b="0" i="0" u="none" strike="noStrike" kern="1200" cap="none" spc="0" normalizeH="0" baseline="0" noProof="0" dirty="0" err="1">
                <a:ln>
                  <a:noFill/>
                </a:ln>
                <a:solidFill>
                  <a:srgbClr val="E7E6E6">
                    <a:lumMod val="50000"/>
                  </a:srgbClr>
                </a:solidFill>
                <a:effectLst/>
                <a:uLnTx/>
                <a:uFillTx/>
                <a:latin typeface="Corbel" panose="020B0503020204020204" pitchFamily="34" charset="0"/>
                <a:cs typeface="Segoe UI" panose="020B0502040204020203" pitchFamily="34" charset="0"/>
              </a:rPr>
              <a:t>TrustCom</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 2021 ; Aziz+, Information 2024]</a:t>
            </a:r>
            <a:endParaRPr kumimoji="0" lang="en-US" sz="32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endParaRPr>
          </a:p>
          <a:p>
            <a:pPr marL="666750" marR="0" lvl="0" indent="-215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sz="2800" dirty="0">
                <a:solidFill>
                  <a:srgbClr val="000CFF"/>
                </a:solidFill>
                <a:latin typeface="Corbel" panose="020B0503020204020204" pitchFamily="34" charset="0"/>
                <a:cs typeface="Segoe UI" panose="020B0502040204020203" pitchFamily="34" charset="0"/>
              </a:rPr>
              <a:t>Arithmetic Approach </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[Yasuda+, CCSW 2013 ; Kim+, TDSC 2017 ;  </a:t>
            </a:r>
            <a:r>
              <a:rPr kumimoji="0" lang="en-US" sz="1600" b="0" i="0" u="none" strike="noStrike" kern="1200" cap="none" spc="0" normalizeH="0" baseline="0" noProof="0" dirty="0" err="1">
                <a:ln>
                  <a:noFill/>
                </a:ln>
                <a:solidFill>
                  <a:srgbClr val="E7E6E6">
                    <a:lumMod val="50000"/>
                  </a:srgbClr>
                </a:solidFill>
                <a:effectLst/>
                <a:uLnTx/>
                <a:uFillTx/>
                <a:latin typeface="Corbel" panose="020B0503020204020204" pitchFamily="34" charset="0"/>
                <a:cs typeface="Segoe UI" panose="020B0502040204020203" pitchFamily="34" charset="0"/>
              </a:rPr>
              <a:t>Bonte</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 CCS 2020 ]</a:t>
            </a:r>
          </a:p>
        </p:txBody>
      </p:sp>
      <p:sp>
        <p:nvSpPr>
          <p:cNvPr id="58" name="Rectangle 57">
            <a:extLst>
              <a:ext uri="{FF2B5EF4-FFF2-40B4-BE49-F238E27FC236}">
                <a16:creationId xmlns:a16="http://schemas.microsoft.com/office/drawing/2014/main" id="{34A76196-7190-0E5B-B145-F94EB50FDE3F}"/>
              </a:ext>
            </a:extLst>
          </p:cNvPr>
          <p:cNvSpPr/>
          <p:nvPr/>
        </p:nvSpPr>
        <p:spPr>
          <a:xfrm>
            <a:off x="315682" y="3467165"/>
            <a:ext cx="3910150" cy="78614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2000" b="1" i="1" dirty="0">
                <a:solidFill>
                  <a:srgbClr val="FF0000"/>
                </a:solidFill>
                <a:latin typeface="Corbel" panose="020B0503020204020204" pitchFamily="34" charset="0"/>
              </a:rPr>
              <a:t>High memory footprint </a:t>
            </a:r>
            <a:r>
              <a:rPr lang="en-US" sz="2000" dirty="0">
                <a:solidFill>
                  <a:sysClr val="windowText" lastClr="000000"/>
                </a:solidFill>
                <a:latin typeface="Corbel" panose="020B0503020204020204" pitchFamily="34" charset="0"/>
              </a:rPr>
              <a:t>due to </a:t>
            </a:r>
            <a:r>
              <a:rPr lang="en-US" sz="2000" i="1" dirty="0">
                <a:solidFill>
                  <a:sysClr val="windowText" lastClr="000000"/>
                </a:solidFill>
                <a:latin typeface="Corbel" panose="020B0503020204020204" pitchFamily="34" charset="0"/>
              </a:rPr>
              <a:t>encryption of individual bits</a:t>
            </a:r>
          </a:p>
        </p:txBody>
      </p:sp>
      <p:sp>
        <p:nvSpPr>
          <p:cNvPr id="59" name="Rounded Rectangle 58">
            <a:extLst>
              <a:ext uri="{FF2B5EF4-FFF2-40B4-BE49-F238E27FC236}">
                <a16:creationId xmlns:a16="http://schemas.microsoft.com/office/drawing/2014/main" id="{13D7384D-DC12-8070-F7FB-EA63F5F8C7B3}"/>
              </a:ext>
            </a:extLst>
          </p:cNvPr>
          <p:cNvSpPr/>
          <p:nvPr/>
        </p:nvSpPr>
        <p:spPr>
          <a:xfrm>
            <a:off x="768528" y="2295375"/>
            <a:ext cx="3004457" cy="858884"/>
          </a:xfrm>
          <a:prstGeom prst="roundRect">
            <a:avLst/>
          </a:prstGeom>
          <a:solidFill>
            <a:srgbClr val="FFFF00">
              <a:alpha val="1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rPr>
              <a:t>Boolean</a:t>
            </a:r>
          </a:p>
          <a:p>
            <a:pPr algn="ctr"/>
            <a:r>
              <a:rPr lang="en-US" sz="2400" b="1" dirty="0">
                <a:solidFill>
                  <a:schemeClr val="tx1"/>
                </a:solidFill>
                <a:latin typeface="Corbel" panose="020B0503020204020204" pitchFamily="34" charset="0"/>
              </a:rPr>
              <a:t>Approach</a:t>
            </a:r>
          </a:p>
        </p:txBody>
      </p:sp>
      <p:sp>
        <p:nvSpPr>
          <p:cNvPr id="64" name="Rectangle 63">
            <a:extLst>
              <a:ext uri="{FF2B5EF4-FFF2-40B4-BE49-F238E27FC236}">
                <a16:creationId xmlns:a16="http://schemas.microsoft.com/office/drawing/2014/main" id="{18D858C5-DDC9-78A5-2AA0-16B12E81C796}"/>
              </a:ext>
            </a:extLst>
          </p:cNvPr>
          <p:cNvSpPr/>
          <p:nvPr/>
        </p:nvSpPr>
        <p:spPr>
          <a:xfrm>
            <a:off x="4918169" y="3467165"/>
            <a:ext cx="3910150" cy="78614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2000" b="1" i="1" dirty="0">
                <a:solidFill>
                  <a:schemeClr val="accent6">
                    <a:lumMod val="75000"/>
                  </a:schemeClr>
                </a:solidFill>
                <a:latin typeface="Corbel" panose="020B0503020204020204" pitchFamily="34" charset="0"/>
              </a:rPr>
              <a:t>Low memory footprint</a:t>
            </a:r>
            <a:r>
              <a:rPr lang="en-US" sz="2000" dirty="0">
                <a:solidFill>
                  <a:schemeClr val="accent6">
                    <a:lumMod val="60000"/>
                    <a:lumOff val="40000"/>
                  </a:schemeClr>
                </a:solidFill>
                <a:latin typeface="Corbel" panose="020B0503020204020204" pitchFamily="34" charset="0"/>
              </a:rPr>
              <a:t> </a:t>
            </a:r>
            <a:r>
              <a:rPr lang="en-US" sz="2000" dirty="0">
                <a:solidFill>
                  <a:schemeClr val="tx1"/>
                </a:solidFill>
                <a:latin typeface="Corbel" panose="020B0503020204020204" pitchFamily="34" charset="0"/>
              </a:rPr>
              <a:t>due to </a:t>
            </a:r>
            <a:r>
              <a:rPr lang="en-US" sz="2000" i="1" dirty="0">
                <a:solidFill>
                  <a:schemeClr val="tx1"/>
                </a:solidFill>
                <a:latin typeface="Corbel" panose="020B0503020204020204" pitchFamily="34" charset="0"/>
              </a:rPr>
              <a:t>data packing mechanism</a:t>
            </a:r>
          </a:p>
        </p:txBody>
      </p:sp>
      <p:cxnSp>
        <p:nvCxnSpPr>
          <p:cNvPr id="72" name="Straight Connector 71">
            <a:extLst>
              <a:ext uri="{FF2B5EF4-FFF2-40B4-BE49-F238E27FC236}">
                <a16:creationId xmlns:a16="http://schemas.microsoft.com/office/drawing/2014/main" id="{AD1C1B31-0BD5-80F1-F307-67623B2DDC5B}"/>
              </a:ext>
            </a:extLst>
          </p:cNvPr>
          <p:cNvCxnSpPr>
            <a:cxnSpLocks/>
          </p:cNvCxnSpPr>
          <p:nvPr/>
        </p:nvCxnSpPr>
        <p:spPr>
          <a:xfrm>
            <a:off x="4572000" y="2315390"/>
            <a:ext cx="0" cy="4150724"/>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3" name="Rounded Rectangle 72">
            <a:extLst>
              <a:ext uri="{FF2B5EF4-FFF2-40B4-BE49-F238E27FC236}">
                <a16:creationId xmlns:a16="http://schemas.microsoft.com/office/drawing/2014/main" id="{0990B8D8-67A5-C5CE-B48A-493109EF9C9F}"/>
              </a:ext>
            </a:extLst>
          </p:cNvPr>
          <p:cNvSpPr/>
          <p:nvPr/>
        </p:nvSpPr>
        <p:spPr>
          <a:xfrm>
            <a:off x="5477690" y="2295375"/>
            <a:ext cx="3004457" cy="858884"/>
          </a:xfrm>
          <a:prstGeom prst="roundRect">
            <a:avLst/>
          </a:prstGeom>
          <a:solidFill>
            <a:srgbClr val="FFFF00">
              <a:alpha val="1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rPr>
              <a:t>Arithmetic</a:t>
            </a:r>
          </a:p>
          <a:p>
            <a:pPr algn="ctr"/>
            <a:r>
              <a:rPr lang="en-US" sz="2400" b="1" dirty="0">
                <a:solidFill>
                  <a:schemeClr val="tx1"/>
                </a:solidFill>
                <a:latin typeface="Corbel" panose="020B0503020204020204" pitchFamily="34" charset="0"/>
              </a:rPr>
              <a:t>Approach</a:t>
            </a:r>
          </a:p>
        </p:txBody>
      </p:sp>
      <p:sp>
        <p:nvSpPr>
          <p:cNvPr id="2" name="Rectangle 1">
            <a:extLst>
              <a:ext uri="{FF2B5EF4-FFF2-40B4-BE49-F238E27FC236}">
                <a16:creationId xmlns:a16="http://schemas.microsoft.com/office/drawing/2014/main" id="{D2642EF2-BD34-D724-5427-9651454C01C7}"/>
              </a:ext>
            </a:extLst>
          </p:cNvPr>
          <p:cNvSpPr/>
          <p:nvPr/>
        </p:nvSpPr>
        <p:spPr>
          <a:xfrm>
            <a:off x="315682" y="4512646"/>
            <a:ext cx="3910150" cy="78614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2"/>
            </a:pPr>
            <a:r>
              <a:rPr lang="en-US" sz="2000" b="1" i="1" dirty="0">
                <a:solidFill>
                  <a:srgbClr val="FF0000"/>
                </a:solidFill>
                <a:latin typeface="Corbel" panose="020B0503020204020204" pitchFamily="34" charset="0"/>
              </a:rPr>
              <a:t>High computation cost </a:t>
            </a:r>
            <a:r>
              <a:rPr lang="en-US" sz="2000" dirty="0">
                <a:solidFill>
                  <a:schemeClr val="tx1"/>
                </a:solidFill>
                <a:latin typeface="Corbel" panose="020B0503020204020204" pitchFamily="34" charset="0"/>
              </a:rPr>
              <a:t>due to </a:t>
            </a:r>
            <a:r>
              <a:rPr lang="en-US" sz="2000" i="1" dirty="0">
                <a:solidFill>
                  <a:schemeClr val="tx1"/>
                </a:solidFill>
                <a:latin typeface="Corbel" panose="020B0503020204020204" pitchFamily="34" charset="0"/>
              </a:rPr>
              <a:t>large number of HE operations</a:t>
            </a:r>
            <a:r>
              <a:rPr lang="en-US" sz="2000" b="1" i="1" dirty="0">
                <a:solidFill>
                  <a:srgbClr val="FF0000"/>
                </a:solidFill>
                <a:latin typeface="Corbel" panose="020B0503020204020204" pitchFamily="34" charset="0"/>
              </a:rPr>
              <a:t> </a:t>
            </a:r>
            <a:endParaRPr lang="en-US" sz="2000" i="1" dirty="0">
              <a:solidFill>
                <a:sysClr val="windowText" lastClr="000000"/>
              </a:solidFill>
              <a:latin typeface="Corbel" panose="020B0503020204020204" pitchFamily="34" charset="0"/>
            </a:endParaRPr>
          </a:p>
        </p:txBody>
      </p:sp>
      <p:sp>
        <p:nvSpPr>
          <p:cNvPr id="5" name="Rectangle 4">
            <a:extLst>
              <a:ext uri="{FF2B5EF4-FFF2-40B4-BE49-F238E27FC236}">
                <a16:creationId xmlns:a16="http://schemas.microsoft.com/office/drawing/2014/main" id="{ACA9B170-9797-4754-65E4-0DDADBFE3B9E}"/>
              </a:ext>
            </a:extLst>
          </p:cNvPr>
          <p:cNvSpPr/>
          <p:nvPr/>
        </p:nvSpPr>
        <p:spPr>
          <a:xfrm>
            <a:off x="4918168" y="4512646"/>
            <a:ext cx="3910150" cy="78614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2"/>
            </a:pPr>
            <a:r>
              <a:rPr lang="en-US" sz="2000" b="1" i="1" dirty="0">
                <a:solidFill>
                  <a:schemeClr val="accent6">
                    <a:lumMod val="75000"/>
                  </a:schemeClr>
                </a:solidFill>
                <a:latin typeface="Corbel" panose="020B0503020204020204" pitchFamily="34" charset="0"/>
              </a:rPr>
              <a:t>Low computation cost </a:t>
            </a:r>
            <a:r>
              <a:rPr lang="en-US" sz="2000" dirty="0">
                <a:solidFill>
                  <a:schemeClr val="tx1"/>
                </a:solidFill>
                <a:latin typeface="Corbel" panose="020B0503020204020204" pitchFamily="34" charset="0"/>
              </a:rPr>
              <a:t>due to </a:t>
            </a:r>
            <a:r>
              <a:rPr lang="en-US" sz="2000" i="1" dirty="0">
                <a:solidFill>
                  <a:schemeClr val="tx1"/>
                </a:solidFill>
                <a:latin typeface="Corbel" panose="020B0503020204020204" pitchFamily="34" charset="0"/>
              </a:rPr>
              <a:t>small number of HE operations</a:t>
            </a:r>
          </a:p>
        </p:txBody>
      </p:sp>
      <p:sp>
        <p:nvSpPr>
          <p:cNvPr id="3" name="Rectangle 2">
            <a:extLst>
              <a:ext uri="{FF2B5EF4-FFF2-40B4-BE49-F238E27FC236}">
                <a16:creationId xmlns:a16="http://schemas.microsoft.com/office/drawing/2014/main" id="{CD31EAEC-BDEA-4866-8FDC-5CFC70A6B274}"/>
              </a:ext>
            </a:extLst>
          </p:cNvPr>
          <p:cNvSpPr/>
          <p:nvPr/>
        </p:nvSpPr>
        <p:spPr>
          <a:xfrm>
            <a:off x="315681" y="5558127"/>
            <a:ext cx="3910150" cy="78614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3"/>
            </a:pPr>
            <a:r>
              <a:rPr lang="en-US" sz="2000" b="1" i="1" dirty="0">
                <a:solidFill>
                  <a:schemeClr val="accent6">
                    <a:lumMod val="75000"/>
                  </a:schemeClr>
                </a:solidFill>
                <a:latin typeface="Corbel" panose="020B0503020204020204" pitchFamily="34" charset="0"/>
              </a:rPr>
              <a:t>Support flexible query sizes </a:t>
            </a:r>
            <a:r>
              <a:rPr lang="en-US" sz="2000" dirty="0">
                <a:solidFill>
                  <a:schemeClr val="tx1"/>
                </a:solidFill>
                <a:latin typeface="Corbel" panose="020B0503020204020204" pitchFamily="34" charset="0"/>
              </a:rPr>
              <a:t>due to </a:t>
            </a:r>
            <a:r>
              <a:rPr lang="en-US" sz="2000" i="1" dirty="0">
                <a:solidFill>
                  <a:schemeClr val="tx1"/>
                </a:solidFill>
                <a:latin typeface="Corbel" panose="020B0503020204020204" pitchFamily="34" charset="0"/>
              </a:rPr>
              <a:t>unlimited computations</a:t>
            </a:r>
          </a:p>
        </p:txBody>
      </p:sp>
      <p:sp>
        <p:nvSpPr>
          <p:cNvPr id="10" name="Rectangle 9">
            <a:extLst>
              <a:ext uri="{FF2B5EF4-FFF2-40B4-BE49-F238E27FC236}">
                <a16:creationId xmlns:a16="http://schemas.microsoft.com/office/drawing/2014/main" id="{6CE514A2-A151-D074-E61A-11F80B1F5B2E}"/>
              </a:ext>
            </a:extLst>
          </p:cNvPr>
          <p:cNvSpPr/>
          <p:nvPr/>
        </p:nvSpPr>
        <p:spPr>
          <a:xfrm>
            <a:off x="4918168" y="5558127"/>
            <a:ext cx="3910150" cy="78614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3"/>
            </a:pPr>
            <a:r>
              <a:rPr lang="en-US" sz="2000" b="1" i="1" dirty="0">
                <a:solidFill>
                  <a:srgbClr val="FF0000"/>
                </a:solidFill>
                <a:latin typeface="Corbel" panose="020B0503020204020204" pitchFamily="34" charset="0"/>
              </a:rPr>
              <a:t>Support limited query sizes </a:t>
            </a:r>
            <a:r>
              <a:rPr lang="en-US" sz="2000" dirty="0">
                <a:solidFill>
                  <a:schemeClr val="tx1"/>
                </a:solidFill>
                <a:latin typeface="Corbel" panose="020B0503020204020204" pitchFamily="34" charset="0"/>
              </a:rPr>
              <a:t>due to </a:t>
            </a:r>
            <a:r>
              <a:rPr lang="en-US" sz="2000" i="1" dirty="0">
                <a:solidFill>
                  <a:schemeClr val="tx1"/>
                </a:solidFill>
                <a:latin typeface="Corbel" panose="020B0503020204020204" pitchFamily="34" charset="0"/>
              </a:rPr>
              <a:t>limited computations</a:t>
            </a:r>
          </a:p>
        </p:txBody>
      </p:sp>
    </p:spTree>
    <p:extLst>
      <p:ext uri="{BB962C8B-B14F-4D97-AF65-F5344CB8AC3E}">
        <p14:creationId xmlns:p14="http://schemas.microsoft.com/office/powerpoint/2010/main" val="358400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3996A-1877-314A-4580-81FB3681918F}"/>
            </a:ext>
          </a:extLst>
        </p:cNvPr>
        <p:cNvGrpSpPr/>
        <p:nvPr/>
      </p:nvGrpSpPr>
      <p:grpSpPr>
        <a:xfrm>
          <a:off x="0" y="0"/>
          <a:ext cx="0" cy="0"/>
          <a:chOff x="0" y="0"/>
          <a:chExt cx="0" cy="0"/>
        </a:xfrm>
      </p:grpSpPr>
      <p:grpSp>
        <p:nvGrpSpPr>
          <p:cNvPr id="38" name="Group 37">
            <a:extLst>
              <a:ext uri="{FF2B5EF4-FFF2-40B4-BE49-F238E27FC236}">
                <a16:creationId xmlns:a16="http://schemas.microsoft.com/office/drawing/2014/main" id="{AC1CC10F-D023-37DF-8B79-C73C5CF6EDDA}"/>
              </a:ext>
            </a:extLst>
          </p:cNvPr>
          <p:cNvGrpSpPr/>
          <p:nvPr/>
        </p:nvGrpSpPr>
        <p:grpSpPr>
          <a:xfrm>
            <a:off x="1284255" y="3772928"/>
            <a:ext cx="2925906" cy="554372"/>
            <a:chOff x="3496187" y="2423677"/>
            <a:chExt cx="2925906" cy="554372"/>
          </a:xfrm>
        </p:grpSpPr>
        <p:sp>
          <p:nvSpPr>
            <p:cNvPr id="39" name="Oval 38">
              <a:extLst>
                <a:ext uri="{FF2B5EF4-FFF2-40B4-BE49-F238E27FC236}">
                  <a16:creationId xmlns:a16="http://schemas.microsoft.com/office/drawing/2014/main" id="{988FE60A-CB6E-DF4C-2DC7-D074BA5FEFBE}"/>
                </a:ext>
              </a:extLst>
            </p:cNvPr>
            <p:cNvSpPr/>
            <p:nvPr/>
          </p:nvSpPr>
          <p:spPr>
            <a:xfrm>
              <a:off x="3680290" y="2428079"/>
              <a:ext cx="196769" cy="219919"/>
            </a:xfrm>
            <a:prstGeom prst="ellipse">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0" name="Oval 39">
              <a:extLst>
                <a:ext uri="{FF2B5EF4-FFF2-40B4-BE49-F238E27FC236}">
                  <a16:creationId xmlns:a16="http://schemas.microsoft.com/office/drawing/2014/main" id="{1B0F21BE-4D31-F7F6-DED0-BE7A63261ED8}"/>
                </a:ext>
              </a:extLst>
            </p:cNvPr>
            <p:cNvSpPr/>
            <p:nvPr/>
          </p:nvSpPr>
          <p:spPr>
            <a:xfrm>
              <a:off x="3937497" y="2428309"/>
              <a:ext cx="196769" cy="219919"/>
            </a:xfrm>
            <a:prstGeom prst="ellipse">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1" name="Oval 40">
              <a:extLst>
                <a:ext uri="{FF2B5EF4-FFF2-40B4-BE49-F238E27FC236}">
                  <a16:creationId xmlns:a16="http://schemas.microsoft.com/office/drawing/2014/main" id="{88806716-CD24-988F-9E96-8A9534DD5588}"/>
                </a:ext>
              </a:extLst>
            </p:cNvPr>
            <p:cNvSpPr/>
            <p:nvPr/>
          </p:nvSpPr>
          <p:spPr>
            <a:xfrm>
              <a:off x="6225324" y="2423677"/>
              <a:ext cx="196769" cy="219919"/>
            </a:xfrm>
            <a:prstGeom prst="ellipse">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cxnSp>
          <p:nvCxnSpPr>
            <p:cNvPr id="42" name="Straight Arrow Connector 41">
              <a:extLst>
                <a:ext uri="{FF2B5EF4-FFF2-40B4-BE49-F238E27FC236}">
                  <a16:creationId xmlns:a16="http://schemas.microsoft.com/office/drawing/2014/main" id="{70471930-B2C7-742A-71DD-6CDA0AE8089F}"/>
                </a:ext>
              </a:extLst>
            </p:cNvPr>
            <p:cNvCxnSpPr>
              <a:cxnSpLocks/>
              <a:stCxn id="39" idx="3"/>
            </p:cNvCxnSpPr>
            <p:nvPr/>
          </p:nvCxnSpPr>
          <p:spPr>
            <a:xfrm flipH="1">
              <a:off x="3496187" y="2615792"/>
              <a:ext cx="212919" cy="362257"/>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F234D793-5B73-0EBF-FFEF-5E354400E5CD}"/>
                </a:ext>
              </a:extLst>
            </p:cNvPr>
            <p:cNvCxnSpPr>
              <a:cxnSpLocks/>
              <a:stCxn id="40" idx="5"/>
            </p:cNvCxnSpPr>
            <p:nvPr/>
          </p:nvCxnSpPr>
          <p:spPr>
            <a:xfrm>
              <a:off x="4105450" y="2616022"/>
              <a:ext cx="441424" cy="350273"/>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A82E9176-F701-6C7C-F227-FB2473401053}"/>
                </a:ext>
              </a:extLst>
            </p:cNvPr>
            <p:cNvCxnSpPr>
              <a:cxnSpLocks/>
              <a:stCxn id="41" idx="4"/>
            </p:cNvCxnSpPr>
            <p:nvPr/>
          </p:nvCxnSpPr>
          <p:spPr>
            <a:xfrm>
              <a:off x="6323709" y="2643596"/>
              <a:ext cx="0" cy="333571"/>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sp>
        <p:nvSpPr>
          <p:cNvPr id="4" name="Rectangle 3">
            <a:extLst>
              <a:ext uri="{FF2B5EF4-FFF2-40B4-BE49-F238E27FC236}">
                <a16:creationId xmlns:a16="http://schemas.microsoft.com/office/drawing/2014/main" id="{51C2D24F-AAA0-53C6-5E25-BE83940FA300}"/>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FD5D8F0B-2728-FCAB-B970-C26A2DACE763}"/>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1E1DE27-9467-8C9E-E77A-BE4157A1926C}"/>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7A398BEB-7347-F171-A589-FCB4C2F29637}"/>
              </a:ext>
            </a:extLst>
          </p:cNvPr>
          <p:cNvSpPr>
            <a:spLocks noGrp="1"/>
          </p:cNvSpPr>
          <p:nvPr>
            <p:ph type="title"/>
          </p:nvPr>
        </p:nvSpPr>
        <p:spPr>
          <a:xfrm>
            <a:off x="0" y="1"/>
            <a:ext cx="9187209"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Approaches for HE-based String Matching </a:t>
            </a:r>
          </a:p>
        </p:txBody>
      </p:sp>
      <p:pic>
        <p:nvPicPr>
          <p:cNvPr id="16" name="Graphic 15">
            <a:extLst>
              <a:ext uri="{FF2B5EF4-FFF2-40B4-BE49-F238E27FC236}">
                <a16:creationId xmlns:a16="http://schemas.microsoft.com/office/drawing/2014/main" id="{ECF570B3-3B22-9ABD-3DC3-8D99716078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2C902375-5F23-7E97-D0C8-F874B1087C7A}"/>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109</a:t>
            </a:fld>
            <a:endParaRPr lang="en-CH" dirty="0">
              <a:latin typeface="Cambria" panose="02040503050406030204" pitchFamily="18" charset="0"/>
            </a:endParaRPr>
          </a:p>
        </p:txBody>
      </p:sp>
      <p:sp>
        <p:nvSpPr>
          <p:cNvPr id="14" name="TextBox 13">
            <a:extLst>
              <a:ext uri="{FF2B5EF4-FFF2-40B4-BE49-F238E27FC236}">
                <a16:creationId xmlns:a16="http://schemas.microsoft.com/office/drawing/2014/main" id="{48888951-137C-B391-020A-E6083287294D}"/>
              </a:ext>
            </a:extLst>
          </p:cNvPr>
          <p:cNvSpPr txBox="1"/>
          <p:nvPr/>
        </p:nvSpPr>
        <p:spPr>
          <a:xfrm>
            <a:off x="0" y="953589"/>
            <a:ext cx="9143999" cy="430887"/>
          </a:xfrm>
          <a:prstGeom prst="rect">
            <a:avLst/>
          </a:prstGeom>
          <a:noFill/>
        </p:spPr>
        <p:txBody>
          <a:bodyPr wrap="square" rtlCol="0">
            <a:spAutoFit/>
          </a:bodyPr>
          <a:lstStyle/>
          <a:p>
            <a:pPr algn="ctr"/>
            <a:r>
              <a:rPr lang="en-CH" sz="2200" dirty="0">
                <a:latin typeface="Corbel" panose="020B0503020204020204" pitchFamily="34" charset="0"/>
              </a:rPr>
              <a:t>Secure string matching using HE can be performed using two key approaches </a:t>
            </a:r>
          </a:p>
        </p:txBody>
      </p:sp>
      <p:grpSp>
        <p:nvGrpSpPr>
          <p:cNvPr id="54" name="Group 53">
            <a:extLst>
              <a:ext uri="{FF2B5EF4-FFF2-40B4-BE49-F238E27FC236}">
                <a16:creationId xmlns:a16="http://schemas.microsoft.com/office/drawing/2014/main" id="{341B2905-9DF8-16D9-8DFE-01E1815E15A3}"/>
              </a:ext>
            </a:extLst>
          </p:cNvPr>
          <p:cNvGrpSpPr/>
          <p:nvPr/>
        </p:nvGrpSpPr>
        <p:grpSpPr>
          <a:xfrm>
            <a:off x="2282635" y="1358985"/>
            <a:ext cx="4579510" cy="657981"/>
            <a:chOff x="2271760" y="1358985"/>
            <a:chExt cx="4609068" cy="657981"/>
          </a:xfrm>
        </p:grpSpPr>
        <p:cxnSp>
          <p:nvCxnSpPr>
            <p:cNvPr id="48" name="Straight Connector 47">
              <a:extLst>
                <a:ext uri="{FF2B5EF4-FFF2-40B4-BE49-F238E27FC236}">
                  <a16:creationId xmlns:a16="http://schemas.microsoft.com/office/drawing/2014/main" id="{CFB453D7-3D3B-779D-1CFB-F5674FEFF56B}"/>
                </a:ext>
              </a:extLst>
            </p:cNvPr>
            <p:cNvCxnSpPr>
              <a:cxnSpLocks/>
            </p:cNvCxnSpPr>
            <p:nvPr/>
          </p:nvCxnSpPr>
          <p:spPr>
            <a:xfrm flipH="1">
              <a:off x="4571999" y="1358985"/>
              <a:ext cx="1" cy="305284"/>
            </a:xfrm>
            <a:prstGeom prst="line">
              <a:avLst/>
            </a:prstGeom>
            <a:ln w="317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539BEFE5-E8B0-1275-713E-4A69738D4235}"/>
                </a:ext>
              </a:extLst>
            </p:cNvPr>
            <p:cNvCxnSpPr>
              <a:cxnSpLocks/>
            </p:cNvCxnSpPr>
            <p:nvPr/>
          </p:nvCxnSpPr>
          <p:spPr>
            <a:xfrm>
              <a:off x="2271760" y="1664269"/>
              <a:ext cx="4609068" cy="0"/>
            </a:xfrm>
            <a:prstGeom prst="line">
              <a:avLst/>
            </a:prstGeom>
            <a:ln w="317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1500325F-DCC8-7505-7845-5AE2D60844B8}"/>
                </a:ext>
              </a:extLst>
            </p:cNvPr>
            <p:cNvCxnSpPr/>
            <p:nvPr/>
          </p:nvCxnSpPr>
          <p:spPr>
            <a:xfrm>
              <a:off x="2277406" y="1664269"/>
              <a:ext cx="0" cy="352697"/>
            </a:xfrm>
            <a:prstGeom prst="straightConnector1">
              <a:avLst/>
            </a:prstGeom>
            <a:ln w="317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C6D37ADF-7F72-EF30-0D8C-C221F6048E22}"/>
                </a:ext>
              </a:extLst>
            </p:cNvPr>
            <p:cNvCxnSpPr/>
            <p:nvPr/>
          </p:nvCxnSpPr>
          <p:spPr>
            <a:xfrm>
              <a:off x="6876226" y="1658517"/>
              <a:ext cx="0" cy="352697"/>
            </a:xfrm>
            <a:prstGeom prst="straightConnector1">
              <a:avLst/>
            </a:prstGeom>
            <a:ln w="317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sp>
        <p:nvSpPr>
          <p:cNvPr id="57" name="Rounded Rectangle 56">
            <a:extLst>
              <a:ext uri="{FF2B5EF4-FFF2-40B4-BE49-F238E27FC236}">
                <a16:creationId xmlns:a16="http://schemas.microsoft.com/office/drawing/2014/main" id="{601D6E68-F18D-7642-CFE9-0CB8E6CFBEA4}"/>
              </a:ext>
            </a:extLst>
          </p:cNvPr>
          <p:cNvSpPr/>
          <p:nvPr/>
        </p:nvSpPr>
        <p:spPr>
          <a:xfrm>
            <a:off x="991282" y="2011214"/>
            <a:ext cx="2593926" cy="494414"/>
          </a:xfrm>
          <a:prstGeom prst="roundRect">
            <a:avLst/>
          </a:prstGeom>
          <a:solidFill>
            <a:srgbClr val="FFFF00">
              <a:alpha val="14597"/>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2"/>
                </a:solidFill>
                <a:latin typeface="Corbel" panose="020B0503020204020204" pitchFamily="34" charset="0"/>
              </a:rPr>
              <a:t>Boolean Approach</a:t>
            </a:r>
          </a:p>
        </p:txBody>
      </p:sp>
      <p:sp>
        <p:nvSpPr>
          <p:cNvPr id="58" name="Rounded Rectangle 57">
            <a:extLst>
              <a:ext uri="{FF2B5EF4-FFF2-40B4-BE49-F238E27FC236}">
                <a16:creationId xmlns:a16="http://schemas.microsoft.com/office/drawing/2014/main" id="{4811AC57-81BC-4E18-E84F-D5A183431961}"/>
              </a:ext>
            </a:extLst>
          </p:cNvPr>
          <p:cNvSpPr/>
          <p:nvPr/>
        </p:nvSpPr>
        <p:spPr>
          <a:xfrm>
            <a:off x="5558792" y="2019164"/>
            <a:ext cx="2593926" cy="494414"/>
          </a:xfrm>
          <a:prstGeom prst="roundRect">
            <a:avLst/>
          </a:prstGeom>
          <a:solidFill>
            <a:srgbClr val="FFFF00">
              <a:alpha val="15344"/>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2"/>
                </a:solidFill>
                <a:latin typeface="Corbel" panose="020B0503020204020204" pitchFamily="34" charset="0"/>
              </a:rPr>
              <a:t>Arithmetic Approach</a:t>
            </a:r>
          </a:p>
        </p:txBody>
      </p:sp>
      <p:sp>
        <p:nvSpPr>
          <p:cNvPr id="70" name="TextBox 69">
            <a:extLst>
              <a:ext uri="{FF2B5EF4-FFF2-40B4-BE49-F238E27FC236}">
                <a16:creationId xmlns:a16="http://schemas.microsoft.com/office/drawing/2014/main" id="{60E0FCD2-D980-AAE7-A398-4E5B8A74DCF3}"/>
              </a:ext>
            </a:extLst>
          </p:cNvPr>
          <p:cNvSpPr txBox="1"/>
          <p:nvPr/>
        </p:nvSpPr>
        <p:spPr>
          <a:xfrm>
            <a:off x="1" y="2770909"/>
            <a:ext cx="4568120" cy="2554545"/>
          </a:xfrm>
          <a:prstGeom prst="rect">
            <a:avLst/>
          </a:prstGeom>
          <a:noFill/>
        </p:spPr>
        <p:txBody>
          <a:bodyPr wrap="square" rtlCol="0">
            <a:spAutoFit/>
          </a:bodyPr>
          <a:lstStyle/>
          <a:p>
            <a:pPr algn="ctr"/>
            <a:r>
              <a:rPr lang="en-CH" sz="2000" dirty="0">
                <a:solidFill>
                  <a:schemeClr val="accent5"/>
                </a:solidFill>
                <a:latin typeface="Corbel" panose="020B0503020204020204" pitchFamily="34" charset="0"/>
              </a:rPr>
              <a:t>Encrypt </a:t>
            </a:r>
            <a:r>
              <a:rPr lang="en-CH" sz="2000" b="1" i="1" dirty="0">
                <a:solidFill>
                  <a:schemeClr val="accent5"/>
                </a:solidFill>
                <a:latin typeface="Corbel" panose="020B0503020204020204" pitchFamily="34" charset="0"/>
              </a:rPr>
              <a:t>individual</a:t>
            </a:r>
            <a:r>
              <a:rPr lang="en-CH" sz="2000" dirty="0">
                <a:solidFill>
                  <a:schemeClr val="accent5"/>
                </a:solidFill>
                <a:latin typeface="Corbel" panose="020B0503020204020204" pitchFamily="34" charset="0"/>
              </a:rPr>
              <a:t> bits</a:t>
            </a:r>
          </a:p>
          <a:p>
            <a:pPr algn="ctr"/>
            <a:endParaRPr lang="en-CH" sz="2000" dirty="0">
              <a:solidFill>
                <a:schemeClr val="accent5"/>
              </a:solidFill>
              <a:latin typeface="Corbel" panose="020B0503020204020204" pitchFamily="34" charset="0"/>
            </a:endParaRPr>
          </a:p>
          <a:p>
            <a:pPr algn="ctr"/>
            <a:endParaRPr lang="en-CH" sz="2000" dirty="0">
              <a:solidFill>
                <a:schemeClr val="accent5"/>
              </a:solidFill>
              <a:latin typeface="Corbel" panose="020B0503020204020204" pitchFamily="34" charset="0"/>
            </a:endParaRPr>
          </a:p>
          <a:p>
            <a:pPr algn="ctr"/>
            <a:r>
              <a:rPr lang="en-CH" sz="2000" dirty="0">
                <a:latin typeface="Corbel" panose="020B0503020204020204" pitchFamily="34" charset="0"/>
              </a:rPr>
              <a:t>e.g.,  </a:t>
            </a:r>
            <a:r>
              <a:rPr lang="en-GB" sz="2000" dirty="0">
                <a:latin typeface="Corbel" panose="020B0503020204020204" pitchFamily="34" charset="0"/>
              </a:rPr>
              <a:t>m  </a:t>
            </a:r>
            <a:r>
              <a:rPr lang="en-CH" sz="2000" dirty="0">
                <a:latin typeface="Corbel" panose="020B0503020204020204" pitchFamily="34" charset="0"/>
              </a:rPr>
              <a:t>=  </a:t>
            </a:r>
            <a:r>
              <a:rPr lang="en-CH" sz="2000" dirty="0">
                <a:latin typeface="Cambria" panose="02040503050406030204" pitchFamily="18" charset="0"/>
              </a:rPr>
              <a:t>1  1  0  1  0  1  1 . . . 1  1  0</a:t>
            </a:r>
          </a:p>
          <a:p>
            <a:pPr algn="ctr"/>
            <a:endParaRPr lang="en-CH" sz="2000" dirty="0">
              <a:solidFill>
                <a:schemeClr val="accent5"/>
              </a:solidFill>
              <a:latin typeface="Cambria" panose="02040503050406030204" pitchFamily="18" charset="0"/>
            </a:endParaRPr>
          </a:p>
          <a:p>
            <a:pPr algn="ctr"/>
            <a:r>
              <a:rPr lang="en-CH" sz="2000" dirty="0">
                <a:solidFill>
                  <a:schemeClr val="accent5"/>
                </a:solidFill>
                <a:latin typeface="Cambria" panose="02040503050406030204" pitchFamily="18" charset="0"/>
              </a:rPr>
              <a:t> </a:t>
            </a:r>
          </a:p>
          <a:p>
            <a:pPr algn="ctr"/>
            <a:endParaRPr lang="en-CH" sz="2000" dirty="0">
              <a:solidFill>
                <a:schemeClr val="accent5"/>
              </a:solidFill>
              <a:latin typeface="Cambria" panose="02040503050406030204" pitchFamily="18" charset="0"/>
            </a:endParaRPr>
          </a:p>
          <a:p>
            <a:pPr algn="ctr"/>
            <a:r>
              <a:rPr lang="en-CH" sz="2000" dirty="0">
                <a:solidFill>
                  <a:schemeClr val="accent5"/>
                </a:solidFill>
                <a:latin typeface="Corbel" panose="020B0503020204020204" pitchFamily="34" charset="0"/>
              </a:rPr>
              <a:t> </a:t>
            </a:r>
          </a:p>
        </p:txBody>
      </p:sp>
      <p:sp>
        <p:nvSpPr>
          <p:cNvPr id="71" name="TextBox 70">
            <a:extLst>
              <a:ext uri="{FF2B5EF4-FFF2-40B4-BE49-F238E27FC236}">
                <a16:creationId xmlns:a16="http://schemas.microsoft.com/office/drawing/2014/main" id="{035B249C-D68F-D530-CC10-86950973F517}"/>
              </a:ext>
            </a:extLst>
          </p:cNvPr>
          <p:cNvSpPr txBox="1"/>
          <p:nvPr/>
        </p:nvSpPr>
        <p:spPr>
          <a:xfrm>
            <a:off x="4568120" y="2774289"/>
            <a:ext cx="4595541" cy="2862322"/>
          </a:xfrm>
          <a:prstGeom prst="rect">
            <a:avLst/>
          </a:prstGeom>
          <a:noFill/>
        </p:spPr>
        <p:txBody>
          <a:bodyPr wrap="square" rtlCol="0">
            <a:spAutoFit/>
          </a:bodyPr>
          <a:lstStyle/>
          <a:p>
            <a:pPr algn="ctr"/>
            <a:r>
              <a:rPr lang="en-CH" sz="2000" dirty="0">
                <a:solidFill>
                  <a:schemeClr val="accent5"/>
                </a:solidFill>
                <a:latin typeface="Corbel" panose="020B0503020204020204" pitchFamily="34" charset="0"/>
              </a:rPr>
              <a:t>Encrypt </a:t>
            </a:r>
            <a:r>
              <a:rPr lang="en-CH" sz="2000" b="1" i="1" dirty="0">
                <a:solidFill>
                  <a:schemeClr val="accent5"/>
                </a:solidFill>
                <a:latin typeface="Corbel" panose="020B0503020204020204" pitchFamily="34" charset="0"/>
              </a:rPr>
              <a:t>multiple packed</a:t>
            </a:r>
            <a:r>
              <a:rPr lang="en-CH" sz="2000" dirty="0">
                <a:solidFill>
                  <a:schemeClr val="accent5"/>
                </a:solidFill>
                <a:latin typeface="Corbel" panose="020B0503020204020204" pitchFamily="34" charset="0"/>
              </a:rPr>
              <a:t> bits</a:t>
            </a:r>
          </a:p>
          <a:p>
            <a:pPr algn="ctr"/>
            <a:endParaRPr lang="en-CH" sz="2000" dirty="0">
              <a:solidFill>
                <a:schemeClr val="accent5"/>
              </a:solidFill>
              <a:latin typeface="Corbel" panose="020B0503020204020204" pitchFamily="34" charset="0"/>
            </a:endParaRPr>
          </a:p>
          <a:p>
            <a:pPr algn="ctr"/>
            <a:endParaRPr lang="en-CH" sz="2000" dirty="0">
              <a:solidFill>
                <a:schemeClr val="accent5"/>
              </a:solidFill>
              <a:latin typeface="Corbel" panose="020B0503020204020204" pitchFamily="34" charset="0"/>
            </a:endParaRPr>
          </a:p>
          <a:p>
            <a:pPr algn="ctr"/>
            <a:r>
              <a:rPr lang="en-CH" sz="2000" dirty="0">
                <a:latin typeface="Corbel" panose="020B0503020204020204" pitchFamily="34" charset="0"/>
              </a:rPr>
              <a:t>e.g.,  </a:t>
            </a:r>
            <a:r>
              <a:rPr lang="en-GB" sz="2000" dirty="0">
                <a:latin typeface="Corbel" panose="020B0503020204020204" pitchFamily="34" charset="0"/>
              </a:rPr>
              <a:t>m  </a:t>
            </a:r>
            <a:r>
              <a:rPr lang="en-CH" sz="2000" dirty="0">
                <a:latin typeface="Corbel" panose="020B0503020204020204" pitchFamily="34" charset="0"/>
              </a:rPr>
              <a:t>=  </a:t>
            </a:r>
            <a:r>
              <a:rPr lang="en-CH" sz="2000" dirty="0">
                <a:latin typeface="Cambria" panose="02040503050406030204" pitchFamily="18" charset="0"/>
              </a:rPr>
              <a:t>1  1  0  1  0  1  1 . . . 1  1  0</a:t>
            </a:r>
          </a:p>
          <a:p>
            <a:pPr algn="ctr"/>
            <a:endParaRPr lang="en-CH" sz="2000" dirty="0">
              <a:solidFill>
                <a:schemeClr val="accent5"/>
              </a:solidFill>
              <a:latin typeface="Corbel" panose="020B0503020204020204" pitchFamily="34" charset="0"/>
            </a:endParaRPr>
          </a:p>
          <a:p>
            <a:pPr algn="ctr"/>
            <a:endParaRPr lang="en-CH" sz="2000" dirty="0">
              <a:solidFill>
                <a:schemeClr val="accent5"/>
              </a:solidFill>
              <a:latin typeface="Corbel" panose="020B0503020204020204" pitchFamily="34" charset="0"/>
            </a:endParaRPr>
          </a:p>
          <a:p>
            <a:pPr algn="ctr"/>
            <a:endParaRPr lang="en-CH" sz="2000" dirty="0">
              <a:solidFill>
                <a:schemeClr val="accent5"/>
              </a:solidFill>
              <a:latin typeface="Corbel" panose="020B0503020204020204" pitchFamily="34" charset="0"/>
            </a:endParaRPr>
          </a:p>
          <a:p>
            <a:pPr algn="ctr"/>
            <a:endParaRPr lang="en-CH" sz="2000" dirty="0">
              <a:solidFill>
                <a:schemeClr val="accent5"/>
              </a:solidFill>
              <a:latin typeface="Corbel" panose="020B0503020204020204" pitchFamily="34" charset="0"/>
            </a:endParaRPr>
          </a:p>
          <a:p>
            <a:pPr algn="ctr"/>
            <a:endParaRPr lang="en-CH" sz="2000" dirty="0">
              <a:solidFill>
                <a:schemeClr val="accent5"/>
              </a:solidFill>
              <a:latin typeface="Corbel" panose="020B0503020204020204" pitchFamily="34" charset="0"/>
            </a:endParaRPr>
          </a:p>
        </p:txBody>
      </p:sp>
      <p:sp>
        <p:nvSpPr>
          <p:cNvPr id="108" name="TextBox 107">
            <a:extLst>
              <a:ext uri="{FF2B5EF4-FFF2-40B4-BE49-F238E27FC236}">
                <a16:creationId xmlns:a16="http://schemas.microsoft.com/office/drawing/2014/main" id="{E251D938-9437-F4C5-9162-13E026B1B6DE}"/>
              </a:ext>
            </a:extLst>
          </p:cNvPr>
          <p:cNvSpPr txBox="1"/>
          <p:nvPr/>
        </p:nvSpPr>
        <p:spPr>
          <a:xfrm>
            <a:off x="4575881" y="4291635"/>
            <a:ext cx="4558782" cy="369332"/>
          </a:xfrm>
          <a:prstGeom prst="rect">
            <a:avLst/>
          </a:prstGeom>
          <a:noFill/>
        </p:spPr>
        <p:txBody>
          <a:bodyPr wrap="square" rtlCol="0">
            <a:spAutoFit/>
          </a:bodyPr>
          <a:lstStyle/>
          <a:p>
            <a:pPr algn="ctr"/>
            <a:r>
              <a:rPr lang="en-CH" dirty="0">
                <a:latin typeface="Cambria" panose="02040503050406030204" pitchFamily="18" charset="0"/>
              </a:rPr>
              <a:t>P</a:t>
            </a:r>
            <a:r>
              <a:rPr lang="en-CH" baseline="-25000" dirty="0">
                <a:latin typeface="Cambria" panose="02040503050406030204" pitchFamily="18" charset="0"/>
              </a:rPr>
              <a:t>1</a:t>
            </a:r>
            <a:r>
              <a:rPr lang="en-CH" dirty="0">
                <a:latin typeface="Cambria" panose="02040503050406030204" pitchFamily="18" charset="0"/>
              </a:rPr>
              <a:t>=</a:t>
            </a:r>
            <a:r>
              <a:rPr lang="en-CH" dirty="0">
                <a:latin typeface="Corbel" panose="020B0503020204020204" pitchFamily="34" charset="0"/>
              </a:rPr>
              <a:t> b</a:t>
            </a:r>
            <a:r>
              <a:rPr lang="en-CH" baseline="-25000" dirty="0">
                <a:latin typeface="Corbel" panose="020B0503020204020204" pitchFamily="34" charset="0"/>
              </a:rPr>
              <a:t>2</a:t>
            </a:r>
            <a:r>
              <a:rPr lang="en-CH" dirty="0">
                <a:latin typeface="Corbel" panose="020B0503020204020204" pitchFamily="34" charset="0"/>
              </a:rPr>
              <a:t>x</a:t>
            </a:r>
            <a:r>
              <a:rPr lang="en-CH" baseline="30000" dirty="0">
                <a:latin typeface="Corbel" panose="020B0503020204020204" pitchFamily="34" charset="0"/>
              </a:rPr>
              <a:t>2</a:t>
            </a:r>
            <a:r>
              <a:rPr lang="en-CH" dirty="0">
                <a:latin typeface="Corbel" panose="020B0503020204020204" pitchFamily="34" charset="0"/>
              </a:rPr>
              <a:t>+b</a:t>
            </a:r>
            <a:r>
              <a:rPr lang="en-CH" baseline="-25000" dirty="0">
                <a:latin typeface="Corbel" panose="020B0503020204020204" pitchFamily="34" charset="0"/>
              </a:rPr>
              <a:t>1</a:t>
            </a:r>
            <a:r>
              <a:rPr lang="en-CH" dirty="0">
                <a:latin typeface="Corbel" panose="020B0503020204020204" pitchFamily="34" charset="0"/>
              </a:rPr>
              <a:t>x</a:t>
            </a:r>
            <a:r>
              <a:rPr lang="en-CH" baseline="30000" dirty="0">
                <a:latin typeface="Corbel" panose="020B0503020204020204" pitchFamily="34" charset="0"/>
              </a:rPr>
              <a:t>1</a:t>
            </a:r>
            <a:r>
              <a:rPr lang="en-CH" dirty="0">
                <a:latin typeface="Corbel" panose="020B0503020204020204" pitchFamily="34" charset="0"/>
              </a:rPr>
              <a:t>+b</a:t>
            </a:r>
            <a:r>
              <a:rPr lang="en-CH" baseline="-25000" dirty="0">
                <a:latin typeface="Corbel" panose="020B0503020204020204" pitchFamily="34" charset="0"/>
              </a:rPr>
              <a:t>0</a:t>
            </a:r>
            <a:r>
              <a:rPr lang="en-CH" baseline="30000" dirty="0">
                <a:latin typeface="Corbel" panose="020B0503020204020204" pitchFamily="34" charset="0"/>
              </a:rPr>
              <a:t>   </a:t>
            </a:r>
            <a:r>
              <a:rPr lang="en-CH" dirty="0">
                <a:latin typeface="Corbel" panose="020B0503020204020204" pitchFamily="34" charset="0"/>
              </a:rPr>
              <a:t>P</a:t>
            </a:r>
            <a:r>
              <a:rPr lang="en-CH" baseline="-25000" dirty="0">
                <a:latin typeface="Corbel" panose="020B0503020204020204" pitchFamily="34" charset="0"/>
              </a:rPr>
              <a:t>2</a:t>
            </a:r>
            <a:r>
              <a:rPr lang="en-CH" dirty="0">
                <a:latin typeface="Corbel" panose="020B0503020204020204" pitchFamily="34" charset="0"/>
              </a:rPr>
              <a:t>(x)= b</a:t>
            </a:r>
            <a:r>
              <a:rPr lang="en-CH" baseline="-25000" dirty="0">
                <a:latin typeface="Corbel" panose="020B0503020204020204" pitchFamily="34" charset="0"/>
              </a:rPr>
              <a:t>5</a:t>
            </a:r>
            <a:r>
              <a:rPr lang="en-CH" dirty="0">
                <a:latin typeface="Corbel" panose="020B0503020204020204" pitchFamily="34" charset="0"/>
              </a:rPr>
              <a:t>x</a:t>
            </a:r>
            <a:r>
              <a:rPr lang="en-CH" baseline="30000" dirty="0">
                <a:latin typeface="Corbel" panose="020B0503020204020204" pitchFamily="34" charset="0"/>
              </a:rPr>
              <a:t>2</a:t>
            </a:r>
            <a:r>
              <a:rPr lang="en-CH" dirty="0">
                <a:latin typeface="Corbel" panose="020B0503020204020204" pitchFamily="34" charset="0"/>
              </a:rPr>
              <a:t>+b</a:t>
            </a:r>
            <a:r>
              <a:rPr lang="en-CH" baseline="-25000" dirty="0">
                <a:latin typeface="Corbel" panose="020B0503020204020204" pitchFamily="34" charset="0"/>
              </a:rPr>
              <a:t>4</a:t>
            </a:r>
            <a:r>
              <a:rPr lang="en-CH" dirty="0">
                <a:latin typeface="Corbel" panose="020B0503020204020204" pitchFamily="34" charset="0"/>
              </a:rPr>
              <a:t>x</a:t>
            </a:r>
            <a:r>
              <a:rPr lang="en-CH" baseline="30000" dirty="0">
                <a:latin typeface="Corbel" panose="020B0503020204020204" pitchFamily="34" charset="0"/>
              </a:rPr>
              <a:t>1</a:t>
            </a:r>
            <a:r>
              <a:rPr lang="en-CH" dirty="0">
                <a:latin typeface="Corbel" panose="020B0503020204020204" pitchFamily="34" charset="0"/>
              </a:rPr>
              <a:t>+b</a:t>
            </a:r>
            <a:r>
              <a:rPr lang="en-CH" baseline="-25000" dirty="0">
                <a:latin typeface="Corbel" panose="020B0503020204020204" pitchFamily="34" charset="0"/>
              </a:rPr>
              <a:t>3  </a:t>
            </a:r>
            <a:r>
              <a:rPr lang="en-CH" dirty="0">
                <a:latin typeface="Corbel" panose="020B0503020204020204" pitchFamily="34" charset="0"/>
              </a:rPr>
              <a:t>…  P</a:t>
            </a:r>
            <a:r>
              <a:rPr lang="en-CH" baseline="-25000" dirty="0">
                <a:latin typeface="Corbel" panose="020B0503020204020204" pitchFamily="34" charset="0"/>
              </a:rPr>
              <a:t>n</a:t>
            </a:r>
            <a:r>
              <a:rPr lang="en-CH" dirty="0">
                <a:latin typeface="Corbel" panose="020B0503020204020204" pitchFamily="34" charset="0"/>
              </a:rPr>
              <a:t>(x)</a:t>
            </a:r>
            <a:endParaRPr lang="en-CH" dirty="0">
              <a:latin typeface="Cambria" panose="02040503050406030204" pitchFamily="18" charset="0"/>
            </a:endParaRPr>
          </a:p>
        </p:txBody>
      </p:sp>
      <p:cxnSp>
        <p:nvCxnSpPr>
          <p:cNvPr id="109" name="Straight Arrow Connector 108">
            <a:extLst>
              <a:ext uri="{FF2B5EF4-FFF2-40B4-BE49-F238E27FC236}">
                <a16:creationId xmlns:a16="http://schemas.microsoft.com/office/drawing/2014/main" id="{FA508CD7-C31B-3F4F-A692-AEAEF6FBE194}"/>
              </a:ext>
            </a:extLst>
          </p:cNvPr>
          <p:cNvCxnSpPr>
            <a:cxnSpLocks/>
          </p:cNvCxnSpPr>
          <p:nvPr/>
        </p:nvCxnSpPr>
        <p:spPr>
          <a:xfrm>
            <a:off x="5604230" y="4695275"/>
            <a:ext cx="0" cy="256283"/>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02CBC085-5B1F-8CDA-227E-6C2FC9AB6197}"/>
              </a:ext>
            </a:extLst>
          </p:cNvPr>
          <p:cNvSpPr txBox="1"/>
          <p:nvPr/>
        </p:nvSpPr>
        <p:spPr>
          <a:xfrm>
            <a:off x="4562629" y="4905976"/>
            <a:ext cx="4588665" cy="369332"/>
          </a:xfrm>
          <a:prstGeom prst="rect">
            <a:avLst/>
          </a:prstGeom>
          <a:noFill/>
        </p:spPr>
        <p:txBody>
          <a:bodyPr wrap="square" rtlCol="0">
            <a:spAutoFit/>
          </a:bodyPr>
          <a:lstStyle/>
          <a:p>
            <a:r>
              <a:rPr lang="en-CH" dirty="0">
                <a:solidFill>
                  <a:schemeClr val="accent5"/>
                </a:solidFill>
                <a:latin typeface="Corbel" panose="020B0503020204020204" pitchFamily="34" charset="0"/>
              </a:rPr>
              <a:t>       Enc(P</a:t>
            </a:r>
            <a:r>
              <a:rPr lang="en-CH" baseline="-25000" dirty="0">
                <a:solidFill>
                  <a:schemeClr val="accent5"/>
                </a:solidFill>
                <a:latin typeface="Corbel" panose="020B0503020204020204" pitchFamily="34" charset="0"/>
              </a:rPr>
              <a:t>1</a:t>
            </a:r>
            <a:r>
              <a:rPr lang="en-CH" dirty="0">
                <a:solidFill>
                  <a:schemeClr val="accent5"/>
                </a:solidFill>
                <a:latin typeface="Corbel" panose="020B0503020204020204" pitchFamily="34" charset="0"/>
              </a:rPr>
              <a:t>(x))          Enc(P</a:t>
            </a:r>
            <a:r>
              <a:rPr lang="en-CH" baseline="-25000" dirty="0">
                <a:solidFill>
                  <a:schemeClr val="accent5"/>
                </a:solidFill>
                <a:latin typeface="Corbel" panose="020B0503020204020204" pitchFamily="34" charset="0"/>
              </a:rPr>
              <a:t>2</a:t>
            </a:r>
            <a:r>
              <a:rPr lang="en-CH" dirty="0">
                <a:solidFill>
                  <a:schemeClr val="accent5"/>
                </a:solidFill>
                <a:latin typeface="Corbel" panose="020B0503020204020204" pitchFamily="34" charset="0"/>
              </a:rPr>
              <a:t>(x))     …     Enc(P</a:t>
            </a:r>
            <a:r>
              <a:rPr lang="en-CH" baseline="-25000" dirty="0">
                <a:solidFill>
                  <a:schemeClr val="accent5"/>
                </a:solidFill>
                <a:latin typeface="Corbel" panose="020B0503020204020204" pitchFamily="34" charset="0"/>
              </a:rPr>
              <a:t>n</a:t>
            </a:r>
            <a:r>
              <a:rPr lang="en-CH" dirty="0">
                <a:solidFill>
                  <a:schemeClr val="accent5"/>
                </a:solidFill>
                <a:latin typeface="Corbel" panose="020B0503020204020204" pitchFamily="34" charset="0"/>
              </a:rPr>
              <a:t>(x))</a:t>
            </a:r>
            <a:endParaRPr lang="en-CH" dirty="0">
              <a:solidFill>
                <a:schemeClr val="accent5"/>
              </a:solidFill>
              <a:latin typeface="Cambria" panose="02040503050406030204" pitchFamily="18" charset="0"/>
            </a:endParaRPr>
          </a:p>
        </p:txBody>
      </p:sp>
      <p:cxnSp>
        <p:nvCxnSpPr>
          <p:cNvPr id="115" name="Straight Arrow Connector 114">
            <a:extLst>
              <a:ext uri="{FF2B5EF4-FFF2-40B4-BE49-F238E27FC236}">
                <a16:creationId xmlns:a16="http://schemas.microsoft.com/office/drawing/2014/main" id="{2F44855B-B036-0C62-E61E-4FF03D096461}"/>
              </a:ext>
            </a:extLst>
          </p:cNvPr>
          <p:cNvCxnSpPr>
            <a:cxnSpLocks/>
          </p:cNvCxnSpPr>
          <p:nvPr/>
        </p:nvCxnSpPr>
        <p:spPr>
          <a:xfrm>
            <a:off x="6994536" y="4695275"/>
            <a:ext cx="0" cy="256283"/>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Straight Arrow Connector 115">
            <a:extLst>
              <a:ext uri="{FF2B5EF4-FFF2-40B4-BE49-F238E27FC236}">
                <a16:creationId xmlns:a16="http://schemas.microsoft.com/office/drawing/2014/main" id="{28DF2B2C-18C8-F271-741A-F543D90A9885}"/>
              </a:ext>
            </a:extLst>
          </p:cNvPr>
          <p:cNvCxnSpPr>
            <a:cxnSpLocks/>
          </p:cNvCxnSpPr>
          <p:nvPr/>
        </p:nvCxnSpPr>
        <p:spPr>
          <a:xfrm flipH="1">
            <a:off x="8583896" y="4695275"/>
            <a:ext cx="1" cy="256283"/>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42" name="TextBox 141">
            <a:extLst>
              <a:ext uri="{FF2B5EF4-FFF2-40B4-BE49-F238E27FC236}">
                <a16:creationId xmlns:a16="http://schemas.microsoft.com/office/drawing/2014/main" id="{09E81A46-9737-AC83-C98D-BB089460A6C0}"/>
              </a:ext>
            </a:extLst>
          </p:cNvPr>
          <p:cNvSpPr txBox="1"/>
          <p:nvPr/>
        </p:nvSpPr>
        <p:spPr>
          <a:xfrm>
            <a:off x="0" y="4294103"/>
            <a:ext cx="4568120" cy="369332"/>
          </a:xfrm>
          <a:prstGeom prst="rect">
            <a:avLst/>
          </a:prstGeom>
          <a:noFill/>
        </p:spPr>
        <p:txBody>
          <a:bodyPr wrap="square" rtlCol="0">
            <a:spAutoFit/>
          </a:bodyPr>
          <a:lstStyle/>
          <a:p>
            <a:r>
              <a:rPr lang="en-CH" dirty="0">
                <a:solidFill>
                  <a:schemeClr val="accent5"/>
                </a:solidFill>
                <a:latin typeface="Corbel" panose="020B0503020204020204" pitchFamily="34" charset="0"/>
              </a:rPr>
              <a:t>              Enc(b</a:t>
            </a:r>
            <a:r>
              <a:rPr lang="en-CH" baseline="-25000" dirty="0">
                <a:solidFill>
                  <a:schemeClr val="accent5"/>
                </a:solidFill>
                <a:latin typeface="Corbel" panose="020B0503020204020204" pitchFamily="34" charset="0"/>
              </a:rPr>
              <a:t>0</a:t>
            </a:r>
            <a:r>
              <a:rPr lang="en-CH" dirty="0">
                <a:solidFill>
                  <a:schemeClr val="accent5"/>
                </a:solidFill>
                <a:latin typeface="Corbel" panose="020B0503020204020204" pitchFamily="34" charset="0"/>
              </a:rPr>
              <a:t>)          Enc(b</a:t>
            </a:r>
            <a:r>
              <a:rPr lang="en-CH" baseline="-25000" dirty="0">
                <a:solidFill>
                  <a:schemeClr val="accent5"/>
                </a:solidFill>
                <a:latin typeface="Corbel" panose="020B0503020204020204" pitchFamily="34" charset="0"/>
              </a:rPr>
              <a:t>1</a:t>
            </a:r>
            <a:r>
              <a:rPr lang="en-CH" dirty="0">
                <a:solidFill>
                  <a:schemeClr val="accent5"/>
                </a:solidFill>
                <a:latin typeface="Corbel" panose="020B0503020204020204" pitchFamily="34" charset="0"/>
              </a:rPr>
              <a:t>)         …         Enc(b</a:t>
            </a:r>
            <a:r>
              <a:rPr lang="en-CH" baseline="-25000" dirty="0">
                <a:solidFill>
                  <a:schemeClr val="accent5"/>
                </a:solidFill>
                <a:latin typeface="Corbel" panose="020B0503020204020204" pitchFamily="34" charset="0"/>
              </a:rPr>
              <a:t>n</a:t>
            </a:r>
            <a:r>
              <a:rPr lang="en-CH" dirty="0">
                <a:solidFill>
                  <a:schemeClr val="accent5"/>
                </a:solidFill>
                <a:latin typeface="Corbel" panose="020B0503020204020204" pitchFamily="34" charset="0"/>
              </a:rPr>
              <a:t>)</a:t>
            </a:r>
            <a:endParaRPr lang="en-CH" dirty="0">
              <a:solidFill>
                <a:schemeClr val="accent5"/>
              </a:solidFill>
              <a:latin typeface="Cambria" panose="02040503050406030204" pitchFamily="18" charset="0"/>
            </a:endParaRPr>
          </a:p>
        </p:txBody>
      </p:sp>
      <p:sp>
        <p:nvSpPr>
          <p:cNvPr id="2" name="TextBox 1">
            <a:extLst>
              <a:ext uri="{FF2B5EF4-FFF2-40B4-BE49-F238E27FC236}">
                <a16:creationId xmlns:a16="http://schemas.microsoft.com/office/drawing/2014/main" id="{FAF60E1B-EA5C-227A-2F26-8FEF59CA5BE5}"/>
              </a:ext>
            </a:extLst>
          </p:cNvPr>
          <p:cNvSpPr txBox="1"/>
          <p:nvPr/>
        </p:nvSpPr>
        <p:spPr>
          <a:xfrm>
            <a:off x="-11390" y="2769502"/>
            <a:ext cx="4579510" cy="400110"/>
          </a:xfrm>
          <a:prstGeom prst="rect">
            <a:avLst/>
          </a:prstGeom>
          <a:noFill/>
        </p:spPr>
        <p:txBody>
          <a:bodyPr wrap="square" rtlCol="0">
            <a:spAutoFit/>
          </a:bodyPr>
          <a:lstStyle/>
          <a:p>
            <a:pPr algn="ctr"/>
            <a:r>
              <a:rPr lang="en-CH" sz="2000" dirty="0">
                <a:latin typeface="Corbel" panose="020B0503020204020204" pitchFamily="34" charset="0"/>
              </a:rPr>
              <a:t>Encrypt individual bits</a:t>
            </a:r>
            <a:endParaRPr lang="en-CH" sz="2000" dirty="0">
              <a:latin typeface="Cambria" panose="02040503050406030204" pitchFamily="18" charset="0"/>
            </a:endParaRPr>
          </a:p>
        </p:txBody>
      </p:sp>
      <p:sp>
        <p:nvSpPr>
          <p:cNvPr id="9" name="TextBox 8">
            <a:extLst>
              <a:ext uri="{FF2B5EF4-FFF2-40B4-BE49-F238E27FC236}">
                <a16:creationId xmlns:a16="http://schemas.microsoft.com/office/drawing/2014/main" id="{03F4E7AD-3657-522A-5881-19491035DC87}"/>
              </a:ext>
            </a:extLst>
          </p:cNvPr>
          <p:cNvSpPr txBox="1"/>
          <p:nvPr/>
        </p:nvSpPr>
        <p:spPr>
          <a:xfrm>
            <a:off x="4568120" y="2775517"/>
            <a:ext cx="4568120" cy="400110"/>
          </a:xfrm>
          <a:prstGeom prst="rect">
            <a:avLst/>
          </a:prstGeom>
          <a:noFill/>
        </p:spPr>
        <p:txBody>
          <a:bodyPr wrap="square" rtlCol="0">
            <a:spAutoFit/>
          </a:bodyPr>
          <a:lstStyle/>
          <a:p>
            <a:pPr algn="ctr"/>
            <a:r>
              <a:rPr lang="en-CH" sz="2000" dirty="0">
                <a:latin typeface="Corbel" panose="020B0503020204020204" pitchFamily="34" charset="0"/>
              </a:rPr>
              <a:t>Encrypt multiple packed bits</a:t>
            </a:r>
            <a:endParaRPr lang="en-CH" sz="2000" dirty="0">
              <a:latin typeface="Cambria" panose="02040503050406030204" pitchFamily="18" charset="0"/>
            </a:endParaRPr>
          </a:p>
        </p:txBody>
      </p:sp>
      <p:sp>
        <p:nvSpPr>
          <p:cNvPr id="11" name="Oval 10">
            <a:extLst>
              <a:ext uri="{FF2B5EF4-FFF2-40B4-BE49-F238E27FC236}">
                <a16:creationId xmlns:a16="http://schemas.microsoft.com/office/drawing/2014/main" id="{FECB9E6D-8FB8-E885-DB9E-5C9535EC318B}"/>
              </a:ext>
            </a:extLst>
          </p:cNvPr>
          <p:cNvSpPr/>
          <p:nvPr/>
        </p:nvSpPr>
        <p:spPr>
          <a:xfrm>
            <a:off x="4959014" y="2843701"/>
            <a:ext cx="248332" cy="261257"/>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1"/>
                </a:solidFill>
                <a:latin typeface="Cambria" panose="02040503050406030204" pitchFamily="18" charset="0"/>
              </a:rPr>
              <a:t>1</a:t>
            </a:r>
            <a:endParaRPr lang="en-CH" dirty="0">
              <a:solidFill>
                <a:schemeClr val="tx1"/>
              </a:solidFill>
              <a:latin typeface="Cambria" panose="02040503050406030204" pitchFamily="18" charset="0"/>
            </a:endParaRPr>
          </a:p>
        </p:txBody>
      </p:sp>
      <p:sp>
        <p:nvSpPr>
          <p:cNvPr id="12" name="Oval 11">
            <a:extLst>
              <a:ext uri="{FF2B5EF4-FFF2-40B4-BE49-F238E27FC236}">
                <a16:creationId xmlns:a16="http://schemas.microsoft.com/office/drawing/2014/main" id="{08E26AA2-D0DB-7C45-5095-E5178309C505}"/>
              </a:ext>
            </a:extLst>
          </p:cNvPr>
          <p:cNvSpPr/>
          <p:nvPr/>
        </p:nvSpPr>
        <p:spPr>
          <a:xfrm>
            <a:off x="601702" y="2843701"/>
            <a:ext cx="248332" cy="261257"/>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1"/>
                </a:solidFill>
                <a:latin typeface="Cambria" panose="02040503050406030204" pitchFamily="18" charset="0"/>
              </a:rPr>
              <a:t>1</a:t>
            </a:r>
          </a:p>
        </p:txBody>
      </p:sp>
      <p:cxnSp>
        <p:nvCxnSpPr>
          <p:cNvPr id="45" name="Straight Connector 44">
            <a:extLst>
              <a:ext uri="{FF2B5EF4-FFF2-40B4-BE49-F238E27FC236}">
                <a16:creationId xmlns:a16="http://schemas.microsoft.com/office/drawing/2014/main" id="{034A6D69-90B5-1A2C-5FD9-D83B0D577961}"/>
              </a:ext>
            </a:extLst>
          </p:cNvPr>
          <p:cNvCxnSpPr>
            <a:cxnSpLocks/>
          </p:cNvCxnSpPr>
          <p:nvPr/>
        </p:nvCxnSpPr>
        <p:spPr>
          <a:xfrm>
            <a:off x="4572000" y="2108382"/>
            <a:ext cx="0" cy="4150724"/>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D037B901-914E-642E-576D-44C4DDA3A882}"/>
              </a:ext>
            </a:extLst>
          </p:cNvPr>
          <p:cNvGrpSpPr/>
          <p:nvPr/>
        </p:nvGrpSpPr>
        <p:grpSpPr>
          <a:xfrm>
            <a:off x="6047358" y="3778227"/>
            <a:ext cx="2738684" cy="560936"/>
            <a:chOff x="3968562" y="4370923"/>
            <a:chExt cx="2738684" cy="560936"/>
          </a:xfrm>
        </p:grpSpPr>
        <p:sp>
          <p:nvSpPr>
            <p:cNvPr id="35" name="Rounded Rectangle 34">
              <a:extLst>
                <a:ext uri="{FF2B5EF4-FFF2-40B4-BE49-F238E27FC236}">
                  <a16:creationId xmlns:a16="http://schemas.microsoft.com/office/drawing/2014/main" id="{C574C077-050F-AB6A-5CE7-8E8747B05B81}"/>
                </a:ext>
              </a:extLst>
            </p:cNvPr>
            <p:cNvSpPr/>
            <p:nvPr/>
          </p:nvSpPr>
          <p:spPr>
            <a:xfrm>
              <a:off x="3968562" y="4376157"/>
              <a:ext cx="694880" cy="206822"/>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32" name="Straight Arrow Connector 31">
              <a:extLst>
                <a:ext uri="{FF2B5EF4-FFF2-40B4-BE49-F238E27FC236}">
                  <a16:creationId xmlns:a16="http://schemas.microsoft.com/office/drawing/2014/main" id="{A76C8A99-6A8A-884B-D4EF-AAF81017CF41}"/>
                </a:ext>
              </a:extLst>
            </p:cNvPr>
            <p:cNvCxnSpPr>
              <a:cxnSpLocks/>
              <a:stCxn id="35" idx="2"/>
            </p:cNvCxnSpPr>
            <p:nvPr/>
          </p:nvCxnSpPr>
          <p:spPr>
            <a:xfrm flipH="1">
              <a:off x="3999651" y="4582979"/>
              <a:ext cx="316351" cy="328552"/>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26C4DC7D-1F26-8794-3B56-357254AEA15F}"/>
                </a:ext>
              </a:extLst>
            </p:cNvPr>
            <p:cNvCxnSpPr>
              <a:cxnSpLocks/>
            </p:cNvCxnSpPr>
            <p:nvPr/>
          </p:nvCxnSpPr>
          <p:spPr>
            <a:xfrm>
              <a:off x="5049023" y="4570701"/>
              <a:ext cx="0" cy="361158"/>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C0D3CDCF-3C83-B14A-8516-8D113E54DB5B}"/>
                </a:ext>
              </a:extLst>
            </p:cNvPr>
            <p:cNvCxnSpPr>
              <a:cxnSpLocks/>
              <a:stCxn id="37" idx="2"/>
            </p:cNvCxnSpPr>
            <p:nvPr/>
          </p:nvCxnSpPr>
          <p:spPr>
            <a:xfrm>
              <a:off x="6361734" y="4582400"/>
              <a:ext cx="156690" cy="32717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36" name="Rounded Rectangle 35">
              <a:extLst>
                <a:ext uri="{FF2B5EF4-FFF2-40B4-BE49-F238E27FC236}">
                  <a16:creationId xmlns:a16="http://schemas.microsoft.com/office/drawing/2014/main" id="{8BB5F536-734A-913A-F933-215FA2EB2DDC}"/>
                </a:ext>
              </a:extLst>
            </p:cNvPr>
            <p:cNvSpPr/>
            <p:nvPr/>
          </p:nvSpPr>
          <p:spPr>
            <a:xfrm>
              <a:off x="4740052" y="4370923"/>
              <a:ext cx="663406" cy="206822"/>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37" name="Rounded Rectangle 36">
              <a:extLst>
                <a:ext uri="{FF2B5EF4-FFF2-40B4-BE49-F238E27FC236}">
                  <a16:creationId xmlns:a16="http://schemas.microsoft.com/office/drawing/2014/main" id="{723363E7-9BCD-087C-5D1E-B63F0FC76B79}"/>
                </a:ext>
              </a:extLst>
            </p:cNvPr>
            <p:cNvSpPr/>
            <p:nvPr/>
          </p:nvSpPr>
          <p:spPr>
            <a:xfrm>
              <a:off x="6016221" y="4378957"/>
              <a:ext cx="691025" cy="203443"/>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Tree>
    <p:extLst>
      <p:ext uri="{BB962C8B-B14F-4D97-AF65-F5344CB8AC3E}">
        <p14:creationId xmlns:p14="http://schemas.microsoft.com/office/powerpoint/2010/main" val="261155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0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1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1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8"/>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par>
                          <p:cTn id="27" fill="hold">
                            <p:stCondLst>
                              <p:cond delay="0"/>
                            </p:stCondLst>
                            <p:childTnLst>
                              <p:par>
                                <p:cTn id="28" presetID="0" presetClass="path" presetSubtype="0" accel="50000" decel="50000" fill="hold" grpId="0" nodeType="afterEffect">
                                  <p:stCondLst>
                                    <p:cond delay="0"/>
                                  </p:stCondLst>
                                  <p:childTnLst>
                                    <p:animMotion origin="layout" path="M 3.61111E-6 3.7037E-7 L 3.61111E-6 -0.08681 " pathEditMode="relative" rAng="0" ptsTypes="AA">
                                      <p:cBhvr>
                                        <p:cTn id="29" dur="1000" fill="hold"/>
                                        <p:tgtEl>
                                          <p:spTgt spid="113"/>
                                        </p:tgtEl>
                                        <p:attrNameLst>
                                          <p:attrName>ppt_x</p:attrName>
                                          <p:attrName>ppt_y</p:attrName>
                                        </p:attrNameLst>
                                      </p:cBhvr>
                                      <p:rCtr x="0" y="-43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108" grpId="0"/>
      <p:bldP spid="113" grpId="0"/>
      <p:bldP spid="2"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ED39E-730B-6790-768B-75FEF75005E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2CFBAF2-A0D2-2BBB-A3E4-0F4EC82F80F9}"/>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B65B3EC3-015E-650E-6767-AA919F1ACBA5}"/>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1AFAC66B-F05C-1607-240A-B87E9D7D3E83}"/>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7C334DAA-AAEC-56DD-2CF0-3316210EC103}"/>
              </a:ext>
            </a:extLst>
          </p:cNvPr>
          <p:cNvSpPr>
            <a:spLocks noGrp="1"/>
          </p:cNvSpPr>
          <p:nvPr>
            <p:ph type="title"/>
          </p:nvPr>
        </p:nvSpPr>
        <p:spPr>
          <a:xfrm>
            <a:off x="0" y="1"/>
            <a:ext cx="9187209"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Approaches to HE-based String Matching </a:t>
            </a:r>
          </a:p>
        </p:txBody>
      </p:sp>
      <p:pic>
        <p:nvPicPr>
          <p:cNvPr id="16" name="Graphic 15">
            <a:extLst>
              <a:ext uri="{FF2B5EF4-FFF2-40B4-BE49-F238E27FC236}">
                <a16:creationId xmlns:a16="http://schemas.microsoft.com/office/drawing/2014/main" id="{52450BA9-32A4-DB6D-41DF-4CA55F4948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1BDCE9EC-C2C5-A78D-C5E3-D1254E1C0390}"/>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11</a:t>
            </a:fld>
            <a:endParaRPr lang="en-CH" dirty="0">
              <a:latin typeface="Cambria" panose="02040503050406030204" pitchFamily="18" charset="0"/>
            </a:endParaRPr>
          </a:p>
        </p:txBody>
      </p:sp>
      <p:sp>
        <p:nvSpPr>
          <p:cNvPr id="14" name="TextBox 13">
            <a:extLst>
              <a:ext uri="{FF2B5EF4-FFF2-40B4-BE49-F238E27FC236}">
                <a16:creationId xmlns:a16="http://schemas.microsoft.com/office/drawing/2014/main" id="{5616C316-5C8B-6534-67ED-3B0204C18386}"/>
              </a:ext>
            </a:extLst>
          </p:cNvPr>
          <p:cNvSpPr txBox="1"/>
          <p:nvPr/>
        </p:nvSpPr>
        <p:spPr>
          <a:xfrm>
            <a:off x="-3877" y="1076656"/>
            <a:ext cx="9143999" cy="430887"/>
          </a:xfrm>
          <a:prstGeom prst="rect">
            <a:avLst/>
          </a:prstGeom>
          <a:noFill/>
        </p:spPr>
        <p:txBody>
          <a:bodyPr wrap="square" rtlCol="0">
            <a:spAutoFit/>
          </a:bodyPr>
          <a:lstStyle/>
          <a:p>
            <a:pPr algn="ctr"/>
            <a:r>
              <a:rPr lang="en-CH" sz="2200" dirty="0">
                <a:latin typeface="Corbel" panose="020B0503020204020204" pitchFamily="34" charset="0"/>
              </a:rPr>
              <a:t>Secure string matching using HE can be performed using </a:t>
            </a:r>
            <a:r>
              <a:rPr lang="en-CH" sz="2200" b="1" dirty="0">
                <a:latin typeface="Corbel" panose="020B0503020204020204" pitchFamily="34" charset="0"/>
              </a:rPr>
              <a:t>two</a:t>
            </a:r>
            <a:r>
              <a:rPr lang="en-CH" sz="2200" dirty="0">
                <a:latin typeface="Corbel" panose="020B0503020204020204" pitchFamily="34" charset="0"/>
              </a:rPr>
              <a:t> key approaches </a:t>
            </a:r>
          </a:p>
        </p:txBody>
      </p:sp>
      <p:grpSp>
        <p:nvGrpSpPr>
          <p:cNvPr id="54" name="Group 53">
            <a:extLst>
              <a:ext uri="{FF2B5EF4-FFF2-40B4-BE49-F238E27FC236}">
                <a16:creationId xmlns:a16="http://schemas.microsoft.com/office/drawing/2014/main" id="{1DBB323C-515A-BE66-03CE-A085C51E62C3}"/>
              </a:ext>
            </a:extLst>
          </p:cNvPr>
          <p:cNvGrpSpPr/>
          <p:nvPr/>
        </p:nvGrpSpPr>
        <p:grpSpPr>
          <a:xfrm>
            <a:off x="2282635" y="1554015"/>
            <a:ext cx="4579510" cy="872595"/>
            <a:chOff x="2271760" y="1144371"/>
            <a:chExt cx="4609068" cy="872595"/>
          </a:xfrm>
        </p:grpSpPr>
        <p:cxnSp>
          <p:nvCxnSpPr>
            <p:cNvPr id="48" name="Straight Connector 47">
              <a:extLst>
                <a:ext uri="{FF2B5EF4-FFF2-40B4-BE49-F238E27FC236}">
                  <a16:creationId xmlns:a16="http://schemas.microsoft.com/office/drawing/2014/main" id="{477E025E-6D77-7BED-FF22-F76D69AC1927}"/>
                </a:ext>
              </a:extLst>
            </p:cNvPr>
            <p:cNvCxnSpPr>
              <a:cxnSpLocks/>
            </p:cNvCxnSpPr>
            <p:nvPr/>
          </p:nvCxnSpPr>
          <p:spPr>
            <a:xfrm>
              <a:off x="4571999" y="1144371"/>
              <a:ext cx="0" cy="519898"/>
            </a:xfrm>
            <a:prstGeom prst="line">
              <a:avLst/>
            </a:prstGeom>
            <a:ln w="317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FFB65169-8C59-CA6E-4ABC-BD87D147D8C9}"/>
                </a:ext>
              </a:extLst>
            </p:cNvPr>
            <p:cNvCxnSpPr>
              <a:cxnSpLocks/>
            </p:cNvCxnSpPr>
            <p:nvPr/>
          </p:nvCxnSpPr>
          <p:spPr>
            <a:xfrm>
              <a:off x="2271760" y="1664269"/>
              <a:ext cx="4609068" cy="0"/>
            </a:xfrm>
            <a:prstGeom prst="line">
              <a:avLst/>
            </a:prstGeom>
            <a:ln w="317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9EB9D3D8-54F0-9501-ACA9-979313F41B28}"/>
                </a:ext>
              </a:extLst>
            </p:cNvPr>
            <p:cNvCxnSpPr/>
            <p:nvPr/>
          </p:nvCxnSpPr>
          <p:spPr>
            <a:xfrm>
              <a:off x="2277406" y="1664269"/>
              <a:ext cx="0" cy="352697"/>
            </a:xfrm>
            <a:prstGeom prst="straightConnector1">
              <a:avLst/>
            </a:prstGeom>
            <a:ln w="317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750D6404-F4E7-741D-CE3F-90EACA6CE598}"/>
                </a:ext>
              </a:extLst>
            </p:cNvPr>
            <p:cNvCxnSpPr/>
            <p:nvPr/>
          </p:nvCxnSpPr>
          <p:spPr>
            <a:xfrm>
              <a:off x="6876226" y="1658517"/>
              <a:ext cx="0" cy="352697"/>
            </a:xfrm>
            <a:prstGeom prst="straightConnector1">
              <a:avLst/>
            </a:prstGeom>
            <a:ln w="317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sp>
        <p:nvSpPr>
          <p:cNvPr id="57" name="Rounded Rectangle 56">
            <a:extLst>
              <a:ext uri="{FF2B5EF4-FFF2-40B4-BE49-F238E27FC236}">
                <a16:creationId xmlns:a16="http://schemas.microsoft.com/office/drawing/2014/main" id="{BE283417-8EEC-7986-A581-B79FADDEA2CF}"/>
              </a:ext>
            </a:extLst>
          </p:cNvPr>
          <p:cNvSpPr/>
          <p:nvPr/>
        </p:nvSpPr>
        <p:spPr>
          <a:xfrm>
            <a:off x="991282" y="2420858"/>
            <a:ext cx="2593926" cy="494414"/>
          </a:xfrm>
          <a:prstGeom prst="roundRect">
            <a:avLst/>
          </a:prstGeom>
          <a:solidFill>
            <a:srgbClr val="FFFF00">
              <a:alpha val="14597"/>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2"/>
                </a:solidFill>
                <a:latin typeface="Corbel" panose="020B0503020204020204" pitchFamily="34" charset="0"/>
              </a:rPr>
              <a:t>Boolean Approach</a:t>
            </a:r>
          </a:p>
        </p:txBody>
      </p:sp>
      <p:sp>
        <p:nvSpPr>
          <p:cNvPr id="58" name="Rounded Rectangle 57">
            <a:extLst>
              <a:ext uri="{FF2B5EF4-FFF2-40B4-BE49-F238E27FC236}">
                <a16:creationId xmlns:a16="http://schemas.microsoft.com/office/drawing/2014/main" id="{7718C2B6-4787-A4E6-BD33-B5C8866F4830}"/>
              </a:ext>
            </a:extLst>
          </p:cNvPr>
          <p:cNvSpPr/>
          <p:nvPr/>
        </p:nvSpPr>
        <p:spPr>
          <a:xfrm>
            <a:off x="5558792" y="2428808"/>
            <a:ext cx="2593926" cy="494414"/>
          </a:xfrm>
          <a:prstGeom prst="roundRect">
            <a:avLst/>
          </a:prstGeom>
          <a:solidFill>
            <a:srgbClr val="FFFF00">
              <a:alpha val="15344"/>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2"/>
                </a:solidFill>
                <a:latin typeface="Corbel" panose="020B0503020204020204" pitchFamily="34" charset="0"/>
              </a:rPr>
              <a:t>Arithmetic Approach</a:t>
            </a:r>
          </a:p>
        </p:txBody>
      </p:sp>
      <p:cxnSp>
        <p:nvCxnSpPr>
          <p:cNvPr id="159" name="Straight Connector 158">
            <a:extLst>
              <a:ext uri="{FF2B5EF4-FFF2-40B4-BE49-F238E27FC236}">
                <a16:creationId xmlns:a16="http://schemas.microsoft.com/office/drawing/2014/main" id="{2E19A856-9BD9-008E-E376-A25A62AA3246}"/>
              </a:ext>
            </a:extLst>
          </p:cNvPr>
          <p:cNvCxnSpPr>
            <a:cxnSpLocks/>
          </p:cNvCxnSpPr>
          <p:nvPr/>
        </p:nvCxnSpPr>
        <p:spPr>
          <a:xfrm flipH="1">
            <a:off x="4568513" y="2491872"/>
            <a:ext cx="3877" cy="3790727"/>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7174238-60CD-A694-D557-2CD53BFB3EA5}"/>
              </a:ext>
            </a:extLst>
          </p:cNvPr>
          <p:cNvSpPr/>
          <p:nvPr/>
        </p:nvSpPr>
        <p:spPr>
          <a:xfrm>
            <a:off x="327475" y="3732146"/>
            <a:ext cx="3910150" cy="78614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rgbClr val="D31116"/>
                </a:solidFill>
                <a:latin typeface="Cambria" panose="02040503050406030204" pitchFamily="18" charset="0"/>
              </a:rPr>
              <a:t>1)	</a:t>
            </a:r>
            <a:r>
              <a:rPr lang="en-US" sz="2000" b="1" dirty="0">
                <a:solidFill>
                  <a:srgbClr val="D31116"/>
                </a:solidFill>
                <a:latin typeface="Corbel" panose="020B0503020204020204" pitchFamily="34" charset="0"/>
              </a:rPr>
              <a:t>High memory footprint</a:t>
            </a:r>
            <a:endParaRPr lang="en-US" sz="2000" dirty="0">
              <a:solidFill>
                <a:sysClr val="windowText" lastClr="000000"/>
              </a:solidFill>
              <a:latin typeface="Corbel" panose="020B0503020204020204" pitchFamily="34" charset="0"/>
            </a:endParaRPr>
          </a:p>
        </p:txBody>
      </p:sp>
      <p:sp>
        <p:nvSpPr>
          <p:cNvPr id="22" name="Rectangle 21">
            <a:extLst>
              <a:ext uri="{FF2B5EF4-FFF2-40B4-BE49-F238E27FC236}">
                <a16:creationId xmlns:a16="http://schemas.microsoft.com/office/drawing/2014/main" id="{DB996A38-CD89-1EFB-8B59-F2D8BDAC6532}"/>
              </a:ext>
            </a:extLst>
          </p:cNvPr>
          <p:cNvSpPr/>
          <p:nvPr/>
        </p:nvSpPr>
        <p:spPr>
          <a:xfrm>
            <a:off x="4907070" y="3732773"/>
            <a:ext cx="3910150" cy="78614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6">
                    <a:lumMod val="75000"/>
                  </a:schemeClr>
                </a:solidFill>
                <a:latin typeface="Cambria" panose="02040503050406030204" pitchFamily="18" charset="0"/>
              </a:rPr>
              <a:t>1)	</a:t>
            </a:r>
            <a:r>
              <a:rPr lang="en-US" sz="2000" b="1" dirty="0">
                <a:solidFill>
                  <a:schemeClr val="accent6">
                    <a:lumMod val="75000"/>
                  </a:schemeClr>
                </a:solidFill>
                <a:latin typeface="Corbel" panose="020B0503020204020204" pitchFamily="34" charset="0"/>
              </a:rPr>
              <a:t>Low memory footprint</a:t>
            </a:r>
            <a:endParaRPr lang="en-US" sz="2000" dirty="0">
              <a:solidFill>
                <a:sysClr val="windowText" lastClr="000000"/>
              </a:solidFill>
              <a:latin typeface="Corbel" panose="020B0503020204020204" pitchFamily="34" charset="0"/>
            </a:endParaRPr>
          </a:p>
        </p:txBody>
      </p:sp>
      <p:sp>
        <p:nvSpPr>
          <p:cNvPr id="23" name="Rectangle 22">
            <a:extLst>
              <a:ext uri="{FF2B5EF4-FFF2-40B4-BE49-F238E27FC236}">
                <a16:creationId xmlns:a16="http://schemas.microsoft.com/office/drawing/2014/main" id="{AC5C5C8B-C893-1B20-5CD1-09CFCE9A5CBB}"/>
              </a:ext>
            </a:extLst>
          </p:cNvPr>
          <p:cNvSpPr/>
          <p:nvPr/>
        </p:nvSpPr>
        <p:spPr>
          <a:xfrm>
            <a:off x="315539" y="4625876"/>
            <a:ext cx="3910150" cy="78614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rgbClr val="D31116"/>
                </a:solidFill>
                <a:latin typeface="Cambria" panose="02040503050406030204" pitchFamily="18" charset="0"/>
              </a:rPr>
              <a:t>2)	</a:t>
            </a:r>
            <a:r>
              <a:rPr lang="en-US" sz="2000" b="1" dirty="0">
                <a:solidFill>
                  <a:srgbClr val="D31116"/>
                </a:solidFill>
                <a:latin typeface="Corbel" panose="020B0503020204020204" pitchFamily="34" charset="0"/>
              </a:rPr>
              <a:t>High computation cost</a:t>
            </a:r>
            <a:endParaRPr lang="en-US" sz="2000" dirty="0">
              <a:solidFill>
                <a:sysClr val="windowText" lastClr="000000"/>
              </a:solidFill>
              <a:latin typeface="Corbel" panose="020B0503020204020204" pitchFamily="34" charset="0"/>
            </a:endParaRPr>
          </a:p>
        </p:txBody>
      </p:sp>
      <p:sp>
        <p:nvSpPr>
          <p:cNvPr id="24" name="Rectangle 23">
            <a:extLst>
              <a:ext uri="{FF2B5EF4-FFF2-40B4-BE49-F238E27FC236}">
                <a16:creationId xmlns:a16="http://schemas.microsoft.com/office/drawing/2014/main" id="{5AFFB87A-8C75-FBD4-E304-C6D3E0BF0E25}"/>
              </a:ext>
            </a:extLst>
          </p:cNvPr>
          <p:cNvSpPr/>
          <p:nvPr/>
        </p:nvSpPr>
        <p:spPr>
          <a:xfrm>
            <a:off x="4902498" y="4625876"/>
            <a:ext cx="3910150" cy="78614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rgbClr val="397921"/>
                </a:solidFill>
                <a:latin typeface="Cambria" panose="02040503050406030204" pitchFamily="18" charset="0"/>
              </a:rPr>
              <a:t>2)	</a:t>
            </a:r>
            <a:r>
              <a:rPr lang="en-US" sz="2000" b="1" dirty="0">
                <a:solidFill>
                  <a:srgbClr val="397921"/>
                </a:solidFill>
                <a:latin typeface="Corbel" panose="020B0503020204020204" pitchFamily="34" charset="0"/>
              </a:rPr>
              <a:t>Low computation cost</a:t>
            </a:r>
            <a:endParaRPr lang="en-US" sz="2000" dirty="0">
              <a:solidFill>
                <a:srgbClr val="397921"/>
              </a:solidFill>
              <a:latin typeface="Corbel" panose="020B0503020204020204" pitchFamily="34" charset="0"/>
            </a:endParaRPr>
          </a:p>
        </p:txBody>
      </p:sp>
      <p:sp>
        <p:nvSpPr>
          <p:cNvPr id="26" name="TextBox 25">
            <a:extLst>
              <a:ext uri="{FF2B5EF4-FFF2-40B4-BE49-F238E27FC236}">
                <a16:creationId xmlns:a16="http://schemas.microsoft.com/office/drawing/2014/main" id="{A9865A76-3D95-2DC9-5799-FE1D2E6CDF0A}"/>
              </a:ext>
            </a:extLst>
          </p:cNvPr>
          <p:cNvSpPr txBox="1"/>
          <p:nvPr/>
        </p:nvSpPr>
        <p:spPr>
          <a:xfrm>
            <a:off x="-19141" y="3017459"/>
            <a:ext cx="4579510" cy="646331"/>
          </a:xfrm>
          <a:prstGeom prst="rect">
            <a:avLst/>
          </a:prstGeom>
          <a:noFill/>
        </p:spPr>
        <p:txBody>
          <a:bodyPr wrap="square" rtlCol="0">
            <a:spAutoFit/>
          </a:bodyPr>
          <a:lstStyle/>
          <a:p>
            <a:pPr algn="ctr"/>
            <a:r>
              <a:rPr lang="en-US" dirty="0">
                <a:latin typeface="Corbel" panose="020B0503020204020204" pitchFamily="34" charset="0"/>
              </a:rPr>
              <a:t>Encrypt </a:t>
            </a:r>
            <a:r>
              <a:rPr lang="en-US" b="1" dirty="0">
                <a:latin typeface="Corbel" panose="020B0503020204020204" pitchFamily="34" charset="0"/>
              </a:rPr>
              <a:t>individual bits </a:t>
            </a:r>
            <a:r>
              <a:rPr lang="en-US" dirty="0">
                <a:latin typeface="Corbel" panose="020B0503020204020204" pitchFamily="34" charset="0"/>
              </a:rPr>
              <a:t>and use </a:t>
            </a:r>
          </a:p>
          <a:p>
            <a:pPr algn="ctr"/>
            <a:r>
              <a:rPr lang="en-US" b="1" dirty="0">
                <a:latin typeface="Corbel" panose="020B0503020204020204" pitchFamily="34" charset="0"/>
              </a:rPr>
              <a:t>homomorphic XOR and AND operations </a:t>
            </a:r>
            <a:endParaRPr lang="en-CH" b="1" dirty="0">
              <a:latin typeface="Corbel" panose="020B0503020204020204" pitchFamily="34" charset="0"/>
            </a:endParaRPr>
          </a:p>
        </p:txBody>
      </p:sp>
      <p:sp>
        <p:nvSpPr>
          <p:cNvPr id="29" name="TextBox 28">
            <a:extLst>
              <a:ext uri="{FF2B5EF4-FFF2-40B4-BE49-F238E27FC236}">
                <a16:creationId xmlns:a16="http://schemas.microsoft.com/office/drawing/2014/main" id="{01382215-15DC-EF32-0641-6E7AA2F944EB}"/>
              </a:ext>
            </a:extLst>
          </p:cNvPr>
          <p:cNvSpPr txBox="1"/>
          <p:nvPr/>
        </p:nvSpPr>
        <p:spPr>
          <a:xfrm>
            <a:off x="4560369" y="3008849"/>
            <a:ext cx="4579510" cy="646331"/>
          </a:xfrm>
          <a:prstGeom prst="rect">
            <a:avLst/>
          </a:prstGeom>
          <a:noFill/>
        </p:spPr>
        <p:txBody>
          <a:bodyPr wrap="square" rtlCol="0">
            <a:spAutoFit/>
          </a:bodyPr>
          <a:lstStyle/>
          <a:p>
            <a:pPr algn="ctr"/>
            <a:r>
              <a:rPr lang="en-US" dirty="0">
                <a:latin typeface="Corbel" panose="020B0503020204020204" pitchFamily="34" charset="0"/>
              </a:rPr>
              <a:t>Encrypt </a:t>
            </a:r>
            <a:r>
              <a:rPr lang="en-US" b="1" dirty="0">
                <a:latin typeface="Corbel" panose="020B0503020204020204" pitchFamily="34" charset="0"/>
              </a:rPr>
              <a:t>multiple packed bits </a:t>
            </a:r>
            <a:r>
              <a:rPr lang="en-US" dirty="0">
                <a:latin typeface="Corbel" panose="020B0503020204020204" pitchFamily="34" charset="0"/>
              </a:rPr>
              <a:t>and use </a:t>
            </a:r>
          </a:p>
          <a:p>
            <a:pPr algn="ctr"/>
            <a:r>
              <a:rPr lang="en-US" b="1" dirty="0">
                <a:latin typeface="Corbel" panose="020B0503020204020204" pitchFamily="34" charset="0"/>
              </a:rPr>
              <a:t>homomorphic MUL and ADD operations </a:t>
            </a:r>
            <a:endParaRPr lang="en-CH" b="1" dirty="0">
              <a:latin typeface="Corbel" panose="020B0503020204020204" pitchFamily="34" charset="0"/>
            </a:endParaRPr>
          </a:p>
        </p:txBody>
      </p:sp>
      <p:sp>
        <p:nvSpPr>
          <p:cNvPr id="32" name="Rectangle 31">
            <a:extLst>
              <a:ext uri="{FF2B5EF4-FFF2-40B4-BE49-F238E27FC236}">
                <a16:creationId xmlns:a16="http://schemas.microsoft.com/office/drawing/2014/main" id="{8B8166BF-694D-F475-9053-D7B31570453A}"/>
              </a:ext>
            </a:extLst>
          </p:cNvPr>
          <p:cNvSpPr/>
          <p:nvPr/>
        </p:nvSpPr>
        <p:spPr>
          <a:xfrm>
            <a:off x="330882" y="5519606"/>
            <a:ext cx="3910150" cy="78614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rgbClr val="397921"/>
                </a:solidFill>
                <a:latin typeface="Cambria" panose="02040503050406030204" pitchFamily="18" charset="0"/>
              </a:rPr>
              <a:t>3)	</a:t>
            </a:r>
            <a:r>
              <a:rPr lang="en-US" sz="2000" b="1" dirty="0">
                <a:solidFill>
                  <a:srgbClr val="397921"/>
                </a:solidFill>
                <a:latin typeface="Corbel" panose="020B0503020204020204" pitchFamily="34" charset="0"/>
              </a:rPr>
              <a:t>Supports flexible query size</a:t>
            </a:r>
            <a:endParaRPr lang="en-US" sz="2000" dirty="0">
              <a:solidFill>
                <a:srgbClr val="397921"/>
              </a:solidFill>
              <a:latin typeface="Corbel" panose="020B0503020204020204" pitchFamily="34" charset="0"/>
            </a:endParaRPr>
          </a:p>
        </p:txBody>
      </p:sp>
      <p:sp>
        <p:nvSpPr>
          <p:cNvPr id="33" name="Rectangle 32">
            <a:extLst>
              <a:ext uri="{FF2B5EF4-FFF2-40B4-BE49-F238E27FC236}">
                <a16:creationId xmlns:a16="http://schemas.microsoft.com/office/drawing/2014/main" id="{367FF775-CCE0-2D4D-E4D7-A62C820BC19F}"/>
              </a:ext>
            </a:extLst>
          </p:cNvPr>
          <p:cNvSpPr/>
          <p:nvPr/>
        </p:nvSpPr>
        <p:spPr>
          <a:xfrm>
            <a:off x="4895049" y="5519606"/>
            <a:ext cx="3910150" cy="78614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rgbClr val="C00000"/>
                </a:solidFill>
                <a:latin typeface="Cambria" panose="02040503050406030204" pitchFamily="18" charset="0"/>
              </a:rPr>
              <a:t>3)	</a:t>
            </a:r>
            <a:r>
              <a:rPr lang="en-US" sz="2000" b="1" dirty="0">
                <a:solidFill>
                  <a:srgbClr val="C00000"/>
                </a:solidFill>
                <a:latin typeface="Corbel" panose="020B0503020204020204" pitchFamily="34" charset="0"/>
              </a:rPr>
              <a:t>Supports limited query size</a:t>
            </a:r>
            <a:endParaRPr lang="en-US" sz="2000" dirty="0">
              <a:solidFill>
                <a:srgbClr val="C00000"/>
              </a:solidFill>
              <a:latin typeface="Corbel" panose="020B0503020204020204" pitchFamily="34" charset="0"/>
            </a:endParaRPr>
          </a:p>
        </p:txBody>
      </p:sp>
      <p:sp>
        <p:nvSpPr>
          <p:cNvPr id="2" name="Rectangle 1">
            <a:extLst>
              <a:ext uri="{FF2B5EF4-FFF2-40B4-BE49-F238E27FC236}">
                <a16:creationId xmlns:a16="http://schemas.microsoft.com/office/drawing/2014/main" id="{64824250-70E8-A7F7-45D4-42B15897F075}"/>
              </a:ext>
            </a:extLst>
          </p:cNvPr>
          <p:cNvSpPr/>
          <p:nvPr/>
        </p:nvSpPr>
        <p:spPr>
          <a:xfrm>
            <a:off x="16825" y="3722579"/>
            <a:ext cx="9144000" cy="2645647"/>
          </a:xfrm>
          <a:prstGeom prst="rect">
            <a:avLst/>
          </a:prstGeom>
          <a:solidFill>
            <a:schemeClr val="bg1">
              <a:alpha val="9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Rounded Rectangle 2">
            <a:extLst>
              <a:ext uri="{FF2B5EF4-FFF2-40B4-BE49-F238E27FC236}">
                <a16:creationId xmlns:a16="http://schemas.microsoft.com/office/drawing/2014/main" id="{07012157-5397-2A5A-3DED-64490FEAEE84}"/>
              </a:ext>
            </a:extLst>
          </p:cNvPr>
          <p:cNvSpPr/>
          <p:nvPr/>
        </p:nvSpPr>
        <p:spPr>
          <a:xfrm>
            <a:off x="-171197" y="4383376"/>
            <a:ext cx="9463131" cy="1296548"/>
          </a:xfrm>
          <a:prstGeom prst="roundRect">
            <a:avLst>
              <a:gd name="adj" fmla="val 5607"/>
            </a:avLst>
          </a:prstGeom>
          <a:solidFill>
            <a:schemeClr val="accent6">
              <a:lumMod val="20000"/>
              <a:lumOff val="8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More detailed analysis in the paper</a:t>
            </a:r>
            <a:endParaRPr lang="en-CH" sz="2800" b="1" dirty="0">
              <a:solidFill>
                <a:schemeClr val="tx1"/>
              </a:solidFill>
              <a:latin typeface="Corbel" panose="020B0503020204020204" pitchFamily="34" charset="0"/>
            </a:endParaRPr>
          </a:p>
        </p:txBody>
      </p:sp>
    </p:spTree>
    <p:extLst>
      <p:ext uri="{BB962C8B-B14F-4D97-AF65-F5344CB8AC3E}">
        <p14:creationId xmlns:p14="http://schemas.microsoft.com/office/powerpoint/2010/main" val="309354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21" grpId="0" animBg="1"/>
      <p:bldP spid="22" grpId="0" animBg="1"/>
      <p:bldP spid="23" grpId="0" animBg="1"/>
      <p:bldP spid="24" grpId="0" animBg="1"/>
      <p:bldP spid="26" grpId="0"/>
      <p:bldP spid="29" grpId="0"/>
      <p:bldP spid="32" grpId="0" animBg="1"/>
      <p:bldP spid="33" grpId="0" animBg="1"/>
      <p:bldP spid="2" grpId="0" animBg="1"/>
      <p:bldP spid="3"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FD852-7678-7557-02F6-B232A0D291F5}"/>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DE71E018-F334-BAF2-68B8-824D4A8382F1}"/>
              </a:ext>
            </a:extLst>
          </p:cNvPr>
          <p:cNvSpPr/>
          <p:nvPr/>
        </p:nvSpPr>
        <p:spPr>
          <a:xfrm>
            <a:off x="601702" y="4290723"/>
            <a:ext cx="3737823" cy="369332"/>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4B4B6329-AD11-203B-DCE1-943E8FEE03F8}"/>
              </a:ext>
            </a:extLst>
          </p:cNvPr>
          <p:cNvSpPr/>
          <p:nvPr/>
        </p:nvSpPr>
        <p:spPr>
          <a:xfrm>
            <a:off x="601701" y="5018762"/>
            <a:ext cx="3737823" cy="369332"/>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1" name="Rectangle 20">
            <a:extLst>
              <a:ext uri="{FF2B5EF4-FFF2-40B4-BE49-F238E27FC236}">
                <a16:creationId xmlns:a16="http://schemas.microsoft.com/office/drawing/2014/main" id="{203D3583-95D8-261E-FA89-95AD2CB45797}"/>
              </a:ext>
            </a:extLst>
          </p:cNvPr>
          <p:cNvSpPr/>
          <p:nvPr/>
        </p:nvSpPr>
        <p:spPr>
          <a:xfrm>
            <a:off x="4946184" y="4280376"/>
            <a:ext cx="3966401" cy="369332"/>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249E197D-1FE0-07C9-49FB-CA0E42E2475D}"/>
              </a:ext>
            </a:extLst>
          </p:cNvPr>
          <p:cNvSpPr/>
          <p:nvPr/>
        </p:nvSpPr>
        <p:spPr>
          <a:xfrm>
            <a:off x="4934030" y="4998427"/>
            <a:ext cx="3966401" cy="369332"/>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4" name="Rectangle 33">
            <a:extLst>
              <a:ext uri="{FF2B5EF4-FFF2-40B4-BE49-F238E27FC236}">
                <a16:creationId xmlns:a16="http://schemas.microsoft.com/office/drawing/2014/main" id="{B9E31880-424D-C999-1C59-560CEFA079AF}"/>
              </a:ext>
            </a:extLst>
          </p:cNvPr>
          <p:cNvSpPr/>
          <p:nvPr/>
        </p:nvSpPr>
        <p:spPr>
          <a:xfrm>
            <a:off x="4934029" y="5522041"/>
            <a:ext cx="3966401" cy="369332"/>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Rectangle 34">
            <a:extLst>
              <a:ext uri="{FF2B5EF4-FFF2-40B4-BE49-F238E27FC236}">
                <a16:creationId xmlns:a16="http://schemas.microsoft.com/office/drawing/2014/main" id="{54ED04A0-3CE1-DC12-B0F1-9190CB6AF769}"/>
              </a:ext>
            </a:extLst>
          </p:cNvPr>
          <p:cNvSpPr/>
          <p:nvPr/>
        </p:nvSpPr>
        <p:spPr>
          <a:xfrm>
            <a:off x="601700" y="5534288"/>
            <a:ext cx="3737823" cy="369332"/>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4" name="Rectangle 3">
            <a:extLst>
              <a:ext uri="{FF2B5EF4-FFF2-40B4-BE49-F238E27FC236}">
                <a16:creationId xmlns:a16="http://schemas.microsoft.com/office/drawing/2014/main" id="{35EE38AB-0A4E-9E83-163E-F349FDCFDAAF}"/>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8AA4C845-C279-2710-DC3E-0797ADDD838D}"/>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0475FB2-C811-1FF4-7D86-BBD5ACAE237B}"/>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3F01072B-9D5F-8AF4-E343-123F7DFF0148}"/>
              </a:ext>
            </a:extLst>
          </p:cNvPr>
          <p:cNvSpPr>
            <a:spLocks noGrp="1"/>
          </p:cNvSpPr>
          <p:nvPr>
            <p:ph type="title"/>
          </p:nvPr>
        </p:nvSpPr>
        <p:spPr>
          <a:xfrm>
            <a:off x="0" y="1"/>
            <a:ext cx="9187209"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Approaches for HE-based String Matching </a:t>
            </a:r>
          </a:p>
        </p:txBody>
      </p:sp>
      <p:pic>
        <p:nvPicPr>
          <p:cNvPr id="16" name="Graphic 15">
            <a:extLst>
              <a:ext uri="{FF2B5EF4-FFF2-40B4-BE49-F238E27FC236}">
                <a16:creationId xmlns:a16="http://schemas.microsoft.com/office/drawing/2014/main" id="{F451D08D-13FB-6AAF-AAB5-A39F3B202F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42EC6F89-50D1-F3B9-12B2-E78664306FC7}"/>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110</a:t>
            </a:fld>
            <a:endParaRPr lang="en-CH" dirty="0">
              <a:latin typeface="Cambria" panose="02040503050406030204" pitchFamily="18" charset="0"/>
            </a:endParaRPr>
          </a:p>
        </p:txBody>
      </p:sp>
      <p:sp>
        <p:nvSpPr>
          <p:cNvPr id="14" name="TextBox 13">
            <a:extLst>
              <a:ext uri="{FF2B5EF4-FFF2-40B4-BE49-F238E27FC236}">
                <a16:creationId xmlns:a16="http://schemas.microsoft.com/office/drawing/2014/main" id="{81EFFAE0-F593-332E-8D69-36EFE08A3A44}"/>
              </a:ext>
            </a:extLst>
          </p:cNvPr>
          <p:cNvSpPr txBox="1"/>
          <p:nvPr/>
        </p:nvSpPr>
        <p:spPr>
          <a:xfrm>
            <a:off x="0" y="953589"/>
            <a:ext cx="9143999" cy="430887"/>
          </a:xfrm>
          <a:prstGeom prst="rect">
            <a:avLst/>
          </a:prstGeom>
          <a:noFill/>
        </p:spPr>
        <p:txBody>
          <a:bodyPr wrap="square" rtlCol="0">
            <a:spAutoFit/>
          </a:bodyPr>
          <a:lstStyle/>
          <a:p>
            <a:pPr algn="ctr"/>
            <a:r>
              <a:rPr lang="en-CH" sz="2200" dirty="0">
                <a:latin typeface="Corbel" panose="020B0503020204020204" pitchFamily="34" charset="0"/>
              </a:rPr>
              <a:t>Secure string matching using HE can be performed using two key approaches </a:t>
            </a:r>
          </a:p>
        </p:txBody>
      </p:sp>
      <p:grpSp>
        <p:nvGrpSpPr>
          <p:cNvPr id="54" name="Group 53">
            <a:extLst>
              <a:ext uri="{FF2B5EF4-FFF2-40B4-BE49-F238E27FC236}">
                <a16:creationId xmlns:a16="http://schemas.microsoft.com/office/drawing/2014/main" id="{28DC83A5-3B81-810B-5EDF-B11930C339EF}"/>
              </a:ext>
            </a:extLst>
          </p:cNvPr>
          <p:cNvGrpSpPr/>
          <p:nvPr/>
        </p:nvGrpSpPr>
        <p:grpSpPr>
          <a:xfrm>
            <a:off x="2282635" y="1358985"/>
            <a:ext cx="4579510" cy="657981"/>
            <a:chOff x="2271760" y="1358985"/>
            <a:chExt cx="4609068" cy="657981"/>
          </a:xfrm>
        </p:grpSpPr>
        <p:cxnSp>
          <p:nvCxnSpPr>
            <p:cNvPr id="48" name="Straight Connector 47">
              <a:extLst>
                <a:ext uri="{FF2B5EF4-FFF2-40B4-BE49-F238E27FC236}">
                  <a16:creationId xmlns:a16="http://schemas.microsoft.com/office/drawing/2014/main" id="{D0487279-C53A-BCC2-113C-6B8ED1EC8CD6}"/>
                </a:ext>
              </a:extLst>
            </p:cNvPr>
            <p:cNvCxnSpPr>
              <a:cxnSpLocks/>
            </p:cNvCxnSpPr>
            <p:nvPr/>
          </p:nvCxnSpPr>
          <p:spPr>
            <a:xfrm flipH="1">
              <a:off x="4571999" y="1358985"/>
              <a:ext cx="1" cy="305284"/>
            </a:xfrm>
            <a:prstGeom prst="line">
              <a:avLst/>
            </a:prstGeom>
            <a:ln w="317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608189D4-AF37-F45B-EF5D-CD72F58E7D18}"/>
                </a:ext>
              </a:extLst>
            </p:cNvPr>
            <p:cNvCxnSpPr>
              <a:cxnSpLocks/>
            </p:cNvCxnSpPr>
            <p:nvPr/>
          </p:nvCxnSpPr>
          <p:spPr>
            <a:xfrm>
              <a:off x="2271760" y="1664269"/>
              <a:ext cx="4609068" cy="0"/>
            </a:xfrm>
            <a:prstGeom prst="line">
              <a:avLst/>
            </a:prstGeom>
            <a:ln w="317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EFE9452F-C0BB-2EA9-BE5B-3F704D2A8FDA}"/>
                </a:ext>
              </a:extLst>
            </p:cNvPr>
            <p:cNvCxnSpPr/>
            <p:nvPr/>
          </p:nvCxnSpPr>
          <p:spPr>
            <a:xfrm>
              <a:off x="2277406" y="1664269"/>
              <a:ext cx="0" cy="352697"/>
            </a:xfrm>
            <a:prstGeom prst="straightConnector1">
              <a:avLst/>
            </a:prstGeom>
            <a:ln w="317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F544F61C-1374-4429-65D8-CF812504AEB8}"/>
                </a:ext>
              </a:extLst>
            </p:cNvPr>
            <p:cNvCxnSpPr/>
            <p:nvPr/>
          </p:nvCxnSpPr>
          <p:spPr>
            <a:xfrm>
              <a:off x="6876226" y="1658517"/>
              <a:ext cx="0" cy="352697"/>
            </a:xfrm>
            <a:prstGeom prst="straightConnector1">
              <a:avLst/>
            </a:prstGeom>
            <a:ln w="317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sp>
        <p:nvSpPr>
          <p:cNvPr id="57" name="Rounded Rectangle 56">
            <a:extLst>
              <a:ext uri="{FF2B5EF4-FFF2-40B4-BE49-F238E27FC236}">
                <a16:creationId xmlns:a16="http://schemas.microsoft.com/office/drawing/2014/main" id="{ED0F1502-2259-79AE-94F4-2872C7741763}"/>
              </a:ext>
            </a:extLst>
          </p:cNvPr>
          <p:cNvSpPr/>
          <p:nvPr/>
        </p:nvSpPr>
        <p:spPr>
          <a:xfrm>
            <a:off x="991282" y="2011214"/>
            <a:ext cx="2593926" cy="494414"/>
          </a:xfrm>
          <a:prstGeom prst="roundRect">
            <a:avLst/>
          </a:prstGeom>
          <a:solidFill>
            <a:srgbClr val="FFFF00">
              <a:alpha val="14597"/>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2"/>
                </a:solidFill>
                <a:latin typeface="Corbel" panose="020B0503020204020204" pitchFamily="34" charset="0"/>
              </a:rPr>
              <a:t>Boolean Approach</a:t>
            </a:r>
          </a:p>
        </p:txBody>
      </p:sp>
      <p:sp>
        <p:nvSpPr>
          <p:cNvPr id="58" name="Rounded Rectangle 57">
            <a:extLst>
              <a:ext uri="{FF2B5EF4-FFF2-40B4-BE49-F238E27FC236}">
                <a16:creationId xmlns:a16="http://schemas.microsoft.com/office/drawing/2014/main" id="{1B0ECF8F-B763-D8DB-B18C-B49ED77BFD4B}"/>
              </a:ext>
            </a:extLst>
          </p:cNvPr>
          <p:cNvSpPr/>
          <p:nvPr/>
        </p:nvSpPr>
        <p:spPr>
          <a:xfrm>
            <a:off x="5558792" y="2019164"/>
            <a:ext cx="2593926" cy="494414"/>
          </a:xfrm>
          <a:prstGeom prst="roundRect">
            <a:avLst/>
          </a:prstGeom>
          <a:solidFill>
            <a:srgbClr val="FFFF00">
              <a:alpha val="15344"/>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2"/>
                </a:solidFill>
                <a:latin typeface="Corbel" panose="020B0503020204020204" pitchFamily="34" charset="0"/>
              </a:rPr>
              <a:t>Arithmetic Approach</a:t>
            </a:r>
          </a:p>
        </p:txBody>
      </p:sp>
      <p:sp>
        <p:nvSpPr>
          <p:cNvPr id="113" name="TextBox 112">
            <a:extLst>
              <a:ext uri="{FF2B5EF4-FFF2-40B4-BE49-F238E27FC236}">
                <a16:creationId xmlns:a16="http://schemas.microsoft.com/office/drawing/2014/main" id="{79A28140-9F90-6E7E-E0DC-D4F7DB3BE012}"/>
              </a:ext>
            </a:extLst>
          </p:cNvPr>
          <p:cNvSpPr txBox="1"/>
          <p:nvPr/>
        </p:nvSpPr>
        <p:spPr>
          <a:xfrm>
            <a:off x="4561489" y="4307426"/>
            <a:ext cx="4583679" cy="369332"/>
          </a:xfrm>
          <a:prstGeom prst="rect">
            <a:avLst/>
          </a:prstGeom>
          <a:noFill/>
        </p:spPr>
        <p:txBody>
          <a:bodyPr wrap="square" rtlCol="0">
            <a:spAutoFit/>
          </a:bodyPr>
          <a:lstStyle/>
          <a:p>
            <a:r>
              <a:rPr lang="en-CH" dirty="0">
                <a:solidFill>
                  <a:schemeClr val="accent5"/>
                </a:solidFill>
                <a:latin typeface="Corbel" panose="020B0503020204020204" pitchFamily="34" charset="0"/>
              </a:rPr>
              <a:t>       Enc(P</a:t>
            </a:r>
            <a:r>
              <a:rPr lang="en-CH" baseline="-25000" dirty="0">
                <a:solidFill>
                  <a:schemeClr val="accent5"/>
                </a:solidFill>
                <a:latin typeface="Corbel" panose="020B0503020204020204" pitchFamily="34" charset="0"/>
              </a:rPr>
              <a:t>1</a:t>
            </a:r>
            <a:r>
              <a:rPr lang="en-CH" dirty="0">
                <a:solidFill>
                  <a:schemeClr val="accent5"/>
                </a:solidFill>
                <a:latin typeface="Corbel" panose="020B0503020204020204" pitchFamily="34" charset="0"/>
              </a:rPr>
              <a:t>(x))          Enc(P</a:t>
            </a:r>
            <a:r>
              <a:rPr lang="en-CH" baseline="-25000" dirty="0">
                <a:solidFill>
                  <a:schemeClr val="accent5"/>
                </a:solidFill>
                <a:latin typeface="Corbel" panose="020B0503020204020204" pitchFamily="34" charset="0"/>
              </a:rPr>
              <a:t>2</a:t>
            </a:r>
            <a:r>
              <a:rPr lang="en-CH" dirty="0">
                <a:solidFill>
                  <a:schemeClr val="accent5"/>
                </a:solidFill>
                <a:latin typeface="Corbel" panose="020B0503020204020204" pitchFamily="34" charset="0"/>
              </a:rPr>
              <a:t>(x))     …     Enc(P</a:t>
            </a:r>
            <a:r>
              <a:rPr lang="en-CH" baseline="-25000" dirty="0">
                <a:solidFill>
                  <a:schemeClr val="accent5"/>
                </a:solidFill>
                <a:latin typeface="Corbel" panose="020B0503020204020204" pitchFamily="34" charset="0"/>
              </a:rPr>
              <a:t>n</a:t>
            </a:r>
            <a:r>
              <a:rPr lang="en-CH" dirty="0">
                <a:solidFill>
                  <a:schemeClr val="accent5"/>
                </a:solidFill>
                <a:latin typeface="Corbel" panose="020B0503020204020204" pitchFamily="34" charset="0"/>
              </a:rPr>
              <a:t>(x))</a:t>
            </a:r>
          </a:p>
        </p:txBody>
      </p:sp>
      <p:sp>
        <p:nvSpPr>
          <p:cNvPr id="145" name="Oval 144">
            <a:extLst>
              <a:ext uri="{FF2B5EF4-FFF2-40B4-BE49-F238E27FC236}">
                <a16:creationId xmlns:a16="http://schemas.microsoft.com/office/drawing/2014/main" id="{783B8B6F-C7AC-B0FC-FA01-AD84A689C6FA}"/>
              </a:ext>
            </a:extLst>
          </p:cNvPr>
          <p:cNvSpPr/>
          <p:nvPr/>
        </p:nvSpPr>
        <p:spPr>
          <a:xfrm>
            <a:off x="601702" y="2843701"/>
            <a:ext cx="248332" cy="261257"/>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1"/>
                </a:solidFill>
                <a:latin typeface="Cambria" panose="02040503050406030204" pitchFamily="18" charset="0"/>
              </a:rPr>
              <a:t>1</a:t>
            </a:r>
          </a:p>
        </p:txBody>
      </p:sp>
      <p:sp>
        <p:nvSpPr>
          <p:cNvPr id="2" name="TextBox 1">
            <a:extLst>
              <a:ext uri="{FF2B5EF4-FFF2-40B4-BE49-F238E27FC236}">
                <a16:creationId xmlns:a16="http://schemas.microsoft.com/office/drawing/2014/main" id="{219A9241-79EA-E72F-13AF-9417CD557763}"/>
              </a:ext>
            </a:extLst>
          </p:cNvPr>
          <p:cNvSpPr txBox="1"/>
          <p:nvPr/>
        </p:nvSpPr>
        <p:spPr>
          <a:xfrm>
            <a:off x="0" y="2769502"/>
            <a:ext cx="4560317" cy="400110"/>
          </a:xfrm>
          <a:prstGeom prst="rect">
            <a:avLst/>
          </a:prstGeom>
          <a:noFill/>
        </p:spPr>
        <p:txBody>
          <a:bodyPr wrap="square" rtlCol="0">
            <a:spAutoFit/>
          </a:bodyPr>
          <a:lstStyle/>
          <a:p>
            <a:pPr algn="ctr"/>
            <a:r>
              <a:rPr lang="en-CH" sz="2000" dirty="0">
                <a:latin typeface="Corbel" panose="020B0503020204020204" pitchFamily="34" charset="0"/>
              </a:rPr>
              <a:t>Encrypt individual bits</a:t>
            </a:r>
            <a:endParaRPr lang="en-CH" sz="1000" dirty="0">
              <a:latin typeface="Corbel" panose="020B0503020204020204" pitchFamily="34" charset="0"/>
            </a:endParaRPr>
          </a:p>
        </p:txBody>
      </p:sp>
      <p:sp>
        <p:nvSpPr>
          <p:cNvPr id="9" name="TextBox 8">
            <a:extLst>
              <a:ext uri="{FF2B5EF4-FFF2-40B4-BE49-F238E27FC236}">
                <a16:creationId xmlns:a16="http://schemas.microsoft.com/office/drawing/2014/main" id="{9779E899-4B8A-99F6-21C8-13FA364B5A57}"/>
              </a:ext>
            </a:extLst>
          </p:cNvPr>
          <p:cNvSpPr txBox="1"/>
          <p:nvPr/>
        </p:nvSpPr>
        <p:spPr>
          <a:xfrm>
            <a:off x="4568689" y="2774272"/>
            <a:ext cx="4568111" cy="400110"/>
          </a:xfrm>
          <a:prstGeom prst="rect">
            <a:avLst/>
          </a:prstGeom>
          <a:noFill/>
        </p:spPr>
        <p:txBody>
          <a:bodyPr wrap="square" rtlCol="0">
            <a:spAutoFit/>
          </a:bodyPr>
          <a:lstStyle/>
          <a:p>
            <a:pPr algn="ctr"/>
            <a:r>
              <a:rPr lang="en-CH" sz="2000" dirty="0">
                <a:latin typeface="Corbel" panose="020B0503020204020204" pitchFamily="34" charset="0"/>
              </a:rPr>
              <a:t>Encrypt multiple packed bits</a:t>
            </a:r>
          </a:p>
        </p:txBody>
      </p:sp>
      <p:sp>
        <p:nvSpPr>
          <p:cNvPr id="10" name="Oval 9">
            <a:extLst>
              <a:ext uri="{FF2B5EF4-FFF2-40B4-BE49-F238E27FC236}">
                <a16:creationId xmlns:a16="http://schemas.microsoft.com/office/drawing/2014/main" id="{E9FA1776-AB1E-5621-3E71-5388664EC337}"/>
              </a:ext>
            </a:extLst>
          </p:cNvPr>
          <p:cNvSpPr/>
          <p:nvPr/>
        </p:nvSpPr>
        <p:spPr>
          <a:xfrm>
            <a:off x="4959014" y="2843701"/>
            <a:ext cx="248332" cy="261257"/>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1"/>
                </a:solidFill>
                <a:latin typeface="Cambria" panose="02040503050406030204" pitchFamily="18" charset="0"/>
              </a:rPr>
              <a:t>1</a:t>
            </a:r>
            <a:endParaRPr lang="en-CH" dirty="0">
              <a:solidFill>
                <a:schemeClr val="tx1"/>
              </a:solidFill>
              <a:latin typeface="Cambria" panose="02040503050406030204" pitchFamily="18" charset="0"/>
            </a:endParaRPr>
          </a:p>
        </p:txBody>
      </p:sp>
      <p:sp>
        <p:nvSpPr>
          <p:cNvPr id="3" name="TextBox 2">
            <a:extLst>
              <a:ext uri="{FF2B5EF4-FFF2-40B4-BE49-F238E27FC236}">
                <a16:creationId xmlns:a16="http://schemas.microsoft.com/office/drawing/2014/main" id="{300FBF1A-6B57-9A90-6B9F-CC9E44BB5280}"/>
              </a:ext>
            </a:extLst>
          </p:cNvPr>
          <p:cNvSpPr txBox="1"/>
          <p:nvPr/>
        </p:nvSpPr>
        <p:spPr>
          <a:xfrm>
            <a:off x="0" y="3339403"/>
            <a:ext cx="4568114" cy="707886"/>
          </a:xfrm>
          <a:prstGeom prst="rect">
            <a:avLst/>
          </a:prstGeom>
          <a:noFill/>
        </p:spPr>
        <p:txBody>
          <a:bodyPr wrap="square" rtlCol="0">
            <a:spAutoFit/>
          </a:bodyPr>
          <a:lstStyle/>
          <a:p>
            <a:pPr algn="ctr"/>
            <a:r>
              <a:rPr lang="en-CH" sz="2000" dirty="0">
                <a:solidFill>
                  <a:schemeClr val="accent5"/>
                </a:solidFill>
                <a:latin typeface="Corbel" panose="020B0503020204020204" pitchFamily="34" charset="0"/>
              </a:rPr>
              <a:t>Perform </a:t>
            </a:r>
            <a:r>
              <a:rPr lang="en-CH" sz="2000" b="1" i="1" dirty="0">
                <a:solidFill>
                  <a:schemeClr val="accent5"/>
                </a:solidFill>
                <a:latin typeface="Corbel" panose="020B0503020204020204" pitchFamily="34" charset="0"/>
              </a:rPr>
              <a:t>homomorphic </a:t>
            </a:r>
          </a:p>
          <a:p>
            <a:pPr algn="ctr"/>
            <a:r>
              <a:rPr lang="en-CH" sz="2000" b="1" i="1" dirty="0">
                <a:solidFill>
                  <a:schemeClr val="accent5"/>
                </a:solidFill>
                <a:latin typeface="Corbel" panose="020B0503020204020204" pitchFamily="34" charset="0"/>
              </a:rPr>
              <a:t>XOR and AND</a:t>
            </a:r>
            <a:r>
              <a:rPr lang="en-CH" sz="2000" dirty="0">
                <a:solidFill>
                  <a:schemeClr val="accent5"/>
                </a:solidFill>
                <a:latin typeface="Corbel" panose="020B0503020204020204" pitchFamily="34" charset="0"/>
              </a:rPr>
              <a:t> operation </a:t>
            </a:r>
            <a:endParaRPr lang="en-CH" sz="2000" dirty="0">
              <a:solidFill>
                <a:schemeClr val="accent5"/>
              </a:solidFill>
              <a:latin typeface="Cambria" panose="02040503050406030204" pitchFamily="18" charset="0"/>
            </a:endParaRPr>
          </a:p>
        </p:txBody>
      </p:sp>
      <p:sp>
        <p:nvSpPr>
          <p:cNvPr id="5" name="TextBox 4">
            <a:extLst>
              <a:ext uri="{FF2B5EF4-FFF2-40B4-BE49-F238E27FC236}">
                <a16:creationId xmlns:a16="http://schemas.microsoft.com/office/drawing/2014/main" id="{E3C865B4-E7E1-73D2-67C7-788C7B7B4FD2}"/>
              </a:ext>
            </a:extLst>
          </p:cNvPr>
          <p:cNvSpPr txBox="1"/>
          <p:nvPr/>
        </p:nvSpPr>
        <p:spPr>
          <a:xfrm>
            <a:off x="4568254" y="3329316"/>
            <a:ext cx="4575886" cy="707886"/>
          </a:xfrm>
          <a:prstGeom prst="rect">
            <a:avLst/>
          </a:prstGeom>
          <a:noFill/>
        </p:spPr>
        <p:txBody>
          <a:bodyPr wrap="square" rtlCol="0">
            <a:spAutoFit/>
          </a:bodyPr>
          <a:lstStyle/>
          <a:p>
            <a:pPr algn="ctr"/>
            <a:r>
              <a:rPr lang="en-CH" sz="2000" dirty="0">
                <a:solidFill>
                  <a:schemeClr val="accent5"/>
                </a:solidFill>
                <a:latin typeface="Corbel" panose="020B0503020204020204" pitchFamily="34" charset="0"/>
              </a:rPr>
              <a:t>Perform </a:t>
            </a:r>
            <a:r>
              <a:rPr lang="en-CH" sz="2000" b="1" i="1" dirty="0">
                <a:solidFill>
                  <a:schemeClr val="accent5"/>
                </a:solidFill>
                <a:latin typeface="Corbel" panose="020B0503020204020204" pitchFamily="34" charset="0"/>
              </a:rPr>
              <a:t>homomorphic </a:t>
            </a:r>
          </a:p>
          <a:p>
            <a:pPr algn="ctr"/>
            <a:r>
              <a:rPr lang="en-CH" sz="2000" b="1" i="1" dirty="0">
                <a:solidFill>
                  <a:schemeClr val="accent5"/>
                </a:solidFill>
                <a:latin typeface="Corbel" panose="020B0503020204020204" pitchFamily="34" charset="0"/>
              </a:rPr>
              <a:t>multiplication </a:t>
            </a:r>
            <a:r>
              <a:rPr lang="en-GB" sz="2000" b="1" i="1" dirty="0">
                <a:solidFill>
                  <a:schemeClr val="accent5"/>
                </a:solidFill>
                <a:latin typeface="Corbel" panose="020B0503020204020204" pitchFamily="34" charset="0"/>
              </a:rPr>
              <a:t>and addition </a:t>
            </a:r>
            <a:r>
              <a:rPr lang="en-GB" sz="2000" dirty="0">
                <a:solidFill>
                  <a:schemeClr val="accent5"/>
                </a:solidFill>
                <a:latin typeface="Corbel" panose="020B0503020204020204" pitchFamily="34" charset="0"/>
              </a:rPr>
              <a:t>operation</a:t>
            </a:r>
            <a:r>
              <a:rPr lang="en-CH" sz="2000" dirty="0">
                <a:solidFill>
                  <a:schemeClr val="accent5"/>
                </a:solidFill>
                <a:latin typeface="Corbel" panose="020B0503020204020204" pitchFamily="34" charset="0"/>
              </a:rPr>
              <a:t> </a:t>
            </a:r>
          </a:p>
        </p:txBody>
      </p:sp>
      <p:sp>
        <p:nvSpPr>
          <p:cNvPr id="11" name="Oval 10">
            <a:extLst>
              <a:ext uri="{FF2B5EF4-FFF2-40B4-BE49-F238E27FC236}">
                <a16:creationId xmlns:a16="http://schemas.microsoft.com/office/drawing/2014/main" id="{C82DC76E-988C-D845-1FC9-816F1DE5A44A}"/>
              </a:ext>
            </a:extLst>
          </p:cNvPr>
          <p:cNvSpPr/>
          <p:nvPr/>
        </p:nvSpPr>
        <p:spPr>
          <a:xfrm>
            <a:off x="601702" y="3408452"/>
            <a:ext cx="248332" cy="261257"/>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1"/>
                </a:solidFill>
                <a:latin typeface="Cambria" panose="02040503050406030204" pitchFamily="18" charset="0"/>
              </a:rPr>
              <a:t>2</a:t>
            </a:r>
            <a:endParaRPr lang="en-CH" dirty="0">
              <a:solidFill>
                <a:schemeClr val="tx1"/>
              </a:solidFill>
              <a:latin typeface="Cambria" panose="02040503050406030204" pitchFamily="18" charset="0"/>
            </a:endParaRPr>
          </a:p>
        </p:txBody>
      </p:sp>
      <p:sp>
        <p:nvSpPr>
          <p:cNvPr id="12" name="Oval 11">
            <a:extLst>
              <a:ext uri="{FF2B5EF4-FFF2-40B4-BE49-F238E27FC236}">
                <a16:creationId xmlns:a16="http://schemas.microsoft.com/office/drawing/2014/main" id="{CC22A9C5-112B-1531-9183-ABCF38811D64}"/>
              </a:ext>
            </a:extLst>
          </p:cNvPr>
          <p:cNvSpPr/>
          <p:nvPr/>
        </p:nvSpPr>
        <p:spPr>
          <a:xfrm>
            <a:off x="4952970" y="3408315"/>
            <a:ext cx="248332" cy="261257"/>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1"/>
                </a:solidFill>
                <a:latin typeface="Cambria" panose="02040503050406030204" pitchFamily="18" charset="0"/>
              </a:rPr>
              <a:t>2</a:t>
            </a:r>
            <a:endParaRPr lang="en-CH" dirty="0">
              <a:solidFill>
                <a:schemeClr val="tx1"/>
              </a:solidFill>
              <a:latin typeface="Cambria" panose="02040503050406030204" pitchFamily="18" charset="0"/>
            </a:endParaRPr>
          </a:p>
        </p:txBody>
      </p:sp>
      <p:sp>
        <p:nvSpPr>
          <p:cNvPr id="13" name="TextBox 12">
            <a:extLst>
              <a:ext uri="{FF2B5EF4-FFF2-40B4-BE49-F238E27FC236}">
                <a16:creationId xmlns:a16="http://schemas.microsoft.com/office/drawing/2014/main" id="{39032A71-12DF-698D-A6A5-4A9A3ECA3052}"/>
              </a:ext>
            </a:extLst>
          </p:cNvPr>
          <p:cNvSpPr txBox="1"/>
          <p:nvPr/>
        </p:nvSpPr>
        <p:spPr>
          <a:xfrm>
            <a:off x="0" y="4290723"/>
            <a:ext cx="4568120" cy="369332"/>
          </a:xfrm>
          <a:prstGeom prst="rect">
            <a:avLst/>
          </a:prstGeom>
          <a:noFill/>
        </p:spPr>
        <p:txBody>
          <a:bodyPr wrap="square" rtlCol="0">
            <a:spAutoFit/>
          </a:bodyPr>
          <a:lstStyle/>
          <a:p>
            <a:r>
              <a:rPr lang="en-CH" dirty="0">
                <a:solidFill>
                  <a:schemeClr val="accent5"/>
                </a:solidFill>
                <a:latin typeface="Corbel" panose="020B0503020204020204" pitchFamily="34" charset="0"/>
              </a:rPr>
              <a:t>              Enc(b</a:t>
            </a:r>
            <a:r>
              <a:rPr lang="en-CH" baseline="-25000" dirty="0">
                <a:solidFill>
                  <a:schemeClr val="accent5"/>
                </a:solidFill>
                <a:latin typeface="Corbel" panose="020B0503020204020204" pitchFamily="34" charset="0"/>
              </a:rPr>
              <a:t>0</a:t>
            </a:r>
            <a:r>
              <a:rPr lang="en-CH" dirty="0">
                <a:solidFill>
                  <a:schemeClr val="accent5"/>
                </a:solidFill>
                <a:latin typeface="Corbel" panose="020B0503020204020204" pitchFamily="34" charset="0"/>
              </a:rPr>
              <a:t>)          Enc(b</a:t>
            </a:r>
            <a:r>
              <a:rPr lang="en-CH" baseline="-25000" dirty="0">
                <a:solidFill>
                  <a:schemeClr val="accent5"/>
                </a:solidFill>
                <a:latin typeface="Corbel" panose="020B0503020204020204" pitchFamily="34" charset="0"/>
              </a:rPr>
              <a:t>1</a:t>
            </a:r>
            <a:r>
              <a:rPr lang="en-CH" dirty="0">
                <a:solidFill>
                  <a:schemeClr val="accent5"/>
                </a:solidFill>
                <a:latin typeface="Corbel" panose="020B0503020204020204" pitchFamily="34" charset="0"/>
              </a:rPr>
              <a:t>)         …         Enc(b</a:t>
            </a:r>
            <a:r>
              <a:rPr lang="en-CH" baseline="-25000" dirty="0">
                <a:solidFill>
                  <a:schemeClr val="accent5"/>
                </a:solidFill>
                <a:latin typeface="Corbel" panose="020B0503020204020204" pitchFamily="34" charset="0"/>
              </a:rPr>
              <a:t>n</a:t>
            </a:r>
            <a:r>
              <a:rPr lang="en-CH" dirty="0">
                <a:solidFill>
                  <a:schemeClr val="accent5"/>
                </a:solidFill>
                <a:latin typeface="Corbel" panose="020B0503020204020204" pitchFamily="34" charset="0"/>
              </a:rPr>
              <a:t>)</a:t>
            </a:r>
            <a:r>
              <a:rPr lang="en-CH" dirty="0">
                <a:solidFill>
                  <a:schemeClr val="accent5"/>
                </a:solidFill>
                <a:latin typeface="Cambria" panose="02040503050406030204" pitchFamily="18" charset="0"/>
              </a:rPr>
              <a:t>    </a:t>
            </a:r>
          </a:p>
        </p:txBody>
      </p:sp>
      <p:sp>
        <p:nvSpPr>
          <p:cNvPr id="15" name="TextBox 14">
            <a:extLst>
              <a:ext uri="{FF2B5EF4-FFF2-40B4-BE49-F238E27FC236}">
                <a16:creationId xmlns:a16="http://schemas.microsoft.com/office/drawing/2014/main" id="{005A53A7-810D-B2C4-F5F5-FDA64D098D1D}"/>
              </a:ext>
            </a:extLst>
          </p:cNvPr>
          <p:cNvSpPr txBox="1"/>
          <p:nvPr/>
        </p:nvSpPr>
        <p:spPr>
          <a:xfrm>
            <a:off x="0" y="5008228"/>
            <a:ext cx="4564250" cy="369332"/>
          </a:xfrm>
          <a:prstGeom prst="rect">
            <a:avLst/>
          </a:prstGeom>
          <a:noFill/>
        </p:spPr>
        <p:txBody>
          <a:bodyPr wrap="square" rtlCol="0">
            <a:spAutoFit/>
          </a:bodyPr>
          <a:lstStyle/>
          <a:p>
            <a:r>
              <a:rPr lang="en-CH" dirty="0">
                <a:solidFill>
                  <a:schemeClr val="accent5"/>
                </a:solidFill>
                <a:latin typeface="Corbel" panose="020B0503020204020204" pitchFamily="34" charset="0"/>
              </a:rPr>
              <a:t>              Enc(q</a:t>
            </a:r>
            <a:r>
              <a:rPr lang="en-CH" baseline="-25000" dirty="0">
                <a:solidFill>
                  <a:schemeClr val="accent5"/>
                </a:solidFill>
                <a:latin typeface="Corbel" panose="020B0503020204020204" pitchFamily="34" charset="0"/>
              </a:rPr>
              <a:t>0</a:t>
            </a:r>
            <a:r>
              <a:rPr lang="en-CH" dirty="0">
                <a:solidFill>
                  <a:schemeClr val="accent5"/>
                </a:solidFill>
                <a:latin typeface="Corbel" panose="020B0503020204020204" pitchFamily="34" charset="0"/>
              </a:rPr>
              <a:t>)          Enc(q</a:t>
            </a:r>
            <a:r>
              <a:rPr lang="en-CH" baseline="-25000" dirty="0">
                <a:solidFill>
                  <a:schemeClr val="accent5"/>
                </a:solidFill>
                <a:latin typeface="Corbel" panose="020B0503020204020204" pitchFamily="34" charset="0"/>
              </a:rPr>
              <a:t>1</a:t>
            </a:r>
            <a:r>
              <a:rPr lang="en-CH" dirty="0">
                <a:solidFill>
                  <a:schemeClr val="accent5"/>
                </a:solidFill>
                <a:latin typeface="Corbel" panose="020B0503020204020204" pitchFamily="34" charset="0"/>
              </a:rPr>
              <a:t>)         …         Enc(q</a:t>
            </a:r>
            <a:r>
              <a:rPr lang="en-CH" baseline="-25000" dirty="0">
                <a:solidFill>
                  <a:schemeClr val="accent5"/>
                </a:solidFill>
                <a:latin typeface="Corbel" panose="020B0503020204020204" pitchFamily="34" charset="0"/>
              </a:rPr>
              <a:t>n</a:t>
            </a:r>
            <a:r>
              <a:rPr lang="en-CH" dirty="0">
                <a:solidFill>
                  <a:schemeClr val="accent5"/>
                </a:solidFill>
                <a:latin typeface="Corbel" panose="020B0503020204020204" pitchFamily="34" charset="0"/>
              </a:rPr>
              <a:t>)</a:t>
            </a:r>
            <a:endParaRPr lang="en-CH" dirty="0">
              <a:solidFill>
                <a:schemeClr val="accent5"/>
              </a:solidFill>
              <a:latin typeface="Cambria" panose="02040503050406030204" pitchFamily="18" charset="0"/>
            </a:endParaRPr>
          </a:p>
        </p:txBody>
      </p:sp>
      <p:sp>
        <p:nvSpPr>
          <p:cNvPr id="18" name="TextBox 17">
            <a:extLst>
              <a:ext uri="{FF2B5EF4-FFF2-40B4-BE49-F238E27FC236}">
                <a16:creationId xmlns:a16="http://schemas.microsoft.com/office/drawing/2014/main" id="{26A2C562-E370-92FD-B1BD-FCDB85CC9B11}"/>
              </a:ext>
            </a:extLst>
          </p:cNvPr>
          <p:cNvSpPr txBox="1"/>
          <p:nvPr/>
        </p:nvSpPr>
        <p:spPr>
          <a:xfrm>
            <a:off x="4568119" y="5009021"/>
            <a:ext cx="4583683" cy="369332"/>
          </a:xfrm>
          <a:prstGeom prst="rect">
            <a:avLst/>
          </a:prstGeom>
          <a:noFill/>
        </p:spPr>
        <p:txBody>
          <a:bodyPr wrap="square" rtlCol="0">
            <a:spAutoFit/>
          </a:bodyPr>
          <a:lstStyle/>
          <a:p>
            <a:r>
              <a:rPr lang="en-CH" dirty="0">
                <a:solidFill>
                  <a:schemeClr val="accent5"/>
                </a:solidFill>
                <a:latin typeface="Corbel" panose="020B0503020204020204" pitchFamily="34" charset="0"/>
              </a:rPr>
              <a:t>       Enc(Q</a:t>
            </a:r>
            <a:r>
              <a:rPr lang="en-CH" baseline="-25000" dirty="0">
                <a:solidFill>
                  <a:schemeClr val="accent5"/>
                </a:solidFill>
                <a:latin typeface="Corbel" panose="020B0503020204020204" pitchFamily="34" charset="0"/>
              </a:rPr>
              <a:t>1</a:t>
            </a:r>
            <a:r>
              <a:rPr lang="en-CH" dirty="0">
                <a:solidFill>
                  <a:schemeClr val="accent5"/>
                </a:solidFill>
                <a:latin typeface="Corbel" panose="020B0503020204020204" pitchFamily="34" charset="0"/>
              </a:rPr>
              <a:t>(x))         Enc(Q</a:t>
            </a:r>
            <a:r>
              <a:rPr lang="en-CH" baseline="-25000" dirty="0">
                <a:solidFill>
                  <a:schemeClr val="accent5"/>
                </a:solidFill>
                <a:latin typeface="Corbel" panose="020B0503020204020204" pitchFamily="34" charset="0"/>
              </a:rPr>
              <a:t>2</a:t>
            </a:r>
            <a:r>
              <a:rPr lang="en-CH" dirty="0">
                <a:solidFill>
                  <a:schemeClr val="accent5"/>
                </a:solidFill>
                <a:latin typeface="Corbel" panose="020B0503020204020204" pitchFamily="34" charset="0"/>
              </a:rPr>
              <a:t>(x))    …     Enc(Q</a:t>
            </a:r>
            <a:r>
              <a:rPr lang="en-CH" baseline="-25000" dirty="0">
                <a:solidFill>
                  <a:schemeClr val="accent5"/>
                </a:solidFill>
                <a:latin typeface="Corbel" panose="020B0503020204020204" pitchFamily="34" charset="0"/>
              </a:rPr>
              <a:t>n</a:t>
            </a:r>
            <a:r>
              <a:rPr lang="en-CH" dirty="0">
                <a:solidFill>
                  <a:schemeClr val="accent5"/>
                </a:solidFill>
                <a:latin typeface="Corbel" panose="020B0503020204020204" pitchFamily="34" charset="0"/>
              </a:rPr>
              <a:t>(x))</a:t>
            </a:r>
            <a:endParaRPr lang="en-CH" dirty="0">
              <a:solidFill>
                <a:schemeClr val="accent5"/>
              </a:solidFill>
              <a:latin typeface="Cambria" panose="02040503050406030204" pitchFamily="18" charset="0"/>
            </a:endParaRPr>
          </a:p>
        </p:txBody>
      </p:sp>
      <p:sp>
        <p:nvSpPr>
          <p:cNvPr id="23" name="Rectangle 22">
            <a:extLst>
              <a:ext uri="{FF2B5EF4-FFF2-40B4-BE49-F238E27FC236}">
                <a16:creationId xmlns:a16="http://schemas.microsoft.com/office/drawing/2014/main" id="{8E9FA2B1-2AAD-61DA-3FA0-25B00399C6C9}"/>
              </a:ext>
            </a:extLst>
          </p:cNvPr>
          <p:cNvSpPr/>
          <p:nvPr/>
        </p:nvSpPr>
        <p:spPr>
          <a:xfrm>
            <a:off x="4941223" y="4642753"/>
            <a:ext cx="3959207" cy="355674"/>
          </a:xfrm>
          <a:prstGeom prst="rect">
            <a:avLst/>
          </a:prstGeom>
          <a:solidFill>
            <a:srgbClr val="F2F2F2">
              <a:alpha val="2599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4" name="Rectangle 23">
            <a:extLst>
              <a:ext uri="{FF2B5EF4-FFF2-40B4-BE49-F238E27FC236}">
                <a16:creationId xmlns:a16="http://schemas.microsoft.com/office/drawing/2014/main" id="{60AAB419-8D4D-421A-4B5A-19D616256268}"/>
              </a:ext>
            </a:extLst>
          </p:cNvPr>
          <p:cNvSpPr/>
          <p:nvPr/>
        </p:nvSpPr>
        <p:spPr>
          <a:xfrm>
            <a:off x="601701" y="4669377"/>
            <a:ext cx="3745017" cy="355824"/>
          </a:xfrm>
          <a:prstGeom prst="rect">
            <a:avLst/>
          </a:prstGeom>
          <a:solidFill>
            <a:srgbClr val="F2F2F2">
              <a:alpha val="2599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6" name="TextBox 25">
            <a:extLst>
              <a:ext uri="{FF2B5EF4-FFF2-40B4-BE49-F238E27FC236}">
                <a16:creationId xmlns:a16="http://schemas.microsoft.com/office/drawing/2014/main" id="{876F5899-ED07-DF83-DE52-41BB4ADC4F04}"/>
              </a:ext>
            </a:extLst>
          </p:cNvPr>
          <p:cNvSpPr txBox="1"/>
          <p:nvPr/>
        </p:nvSpPr>
        <p:spPr>
          <a:xfrm>
            <a:off x="-9566" y="4667821"/>
            <a:ext cx="4553121" cy="369332"/>
          </a:xfrm>
          <a:prstGeom prst="rect">
            <a:avLst/>
          </a:prstGeom>
          <a:noFill/>
        </p:spPr>
        <p:txBody>
          <a:bodyPr wrap="square">
            <a:spAutoFit/>
          </a:bodyPr>
          <a:lstStyle/>
          <a:p>
            <a:r>
              <a:rPr lang="en-CH" b="1" dirty="0">
                <a:latin typeface="Corbel" panose="020B0503020204020204" pitchFamily="34" charset="0"/>
              </a:rPr>
              <a:t>                  ⊕                    ⊕             </a:t>
            </a:r>
            <a:r>
              <a:rPr lang="en-CH" dirty="0">
                <a:latin typeface="Corbel" panose="020B0503020204020204" pitchFamily="34" charset="0"/>
              </a:rPr>
              <a:t>…</a:t>
            </a:r>
            <a:r>
              <a:rPr lang="en-CH" b="1" dirty="0">
                <a:latin typeface="Corbel" panose="020B0503020204020204" pitchFamily="34" charset="0"/>
              </a:rPr>
              <a:t>            ⊕</a:t>
            </a:r>
            <a:endParaRPr lang="en-CH" b="1" dirty="0"/>
          </a:p>
        </p:txBody>
      </p:sp>
      <p:sp>
        <p:nvSpPr>
          <p:cNvPr id="27" name="TextBox 26">
            <a:extLst>
              <a:ext uri="{FF2B5EF4-FFF2-40B4-BE49-F238E27FC236}">
                <a16:creationId xmlns:a16="http://schemas.microsoft.com/office/drawing/2014/main" id="{1E36C0F7-0FAF-ED1C-A99F-8279F2158ED2}"/>
              </a:ext>
            </a:extLst>
          </p:cNvPr>
          <p:cNvSpPr txBox="1"/>
          <p:nvPr/>
        </p:nvSpPr>
        <p:spPr>
          <a:xfrm>
            <a:off x="4553121" y="4659984"/>
            <a:ext cx="4612188" cy="395869"/>
          </a:xfrm>
          <a:prstGeom prst="rect">
            <a:avLst/>
          </a:prstGeom>
          <a:noFill/>
        </p:spPr>
        <p:txBody>
          <a:bodyPr wrap="square" tIns="72000" anchor="b">
            <a:spAutoFit/>
          </a:bodyPr>
          <a:lstStyle/>
          <a:p>
            <a:r>
              <a:rPr lang="en-CH" dirty="0">
                <a:latin typeface="Corbel" panose="020B0503020204020204" pitchFamily="34" charset="0"/>
              </a:rPr>
              <a:t>              ✖️                        ✖️              …           </a:t>
            </a:r>
            <a:r>
              <a:rPr lang="en-CH" b="1" dirty="0">
                <a:latin typeface="Corbel" panose="020B0503020204020204" pitchFamily="34" charset="0"/>
              </a:rPr>
              <a:t>✖️</a:t>
            </a:r>
            <a:endParaRPr lang="en-CH" dirty="0"/>
          </a:p>
        </p:txBody>
      </p:sp>
      <p:cxnSp>
        <p:nvCxnSpPr>
          <p:cNvPr id="29" name="Straight Connector 28">
            <a:extLst>
              <a:ext uri="{FF2B5EF4-FFF2-40B4-BE49-F238E27FC236}">
                <a16:creationId xmlns:a16="http://schemas.microsoft.com/office/drawing/2014/main" id="{DCADD98A-D5D4-59FC-2F8F-C91626E0CAC4}"/>
              </a:ext>
            </a:extLst>
          </p:cNvPr>
          <p:cNvCxnSpPr/>
          <p:nvPr/>
        </p:nvCxnSpPr>
        <p:spPr>
          <a:xfrm flipV="1">
            <a:off x="601701" y="5434710"/>
            <a:ext cx="3745017" cy="105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BBD4ABB-52EC-CC96-5A88-02D9B08A12B6}"/>
              </a:ext>
            </a:extLst>
          </p:cNvPr>
          <p:cNvCxnSpPr>
            <a:cxnSpLocks/>
          </p:cNvCxnSpPr>
          <p:nvPr/>
        </p:nvCxnSpPr>
        <p:spPr>
          <a:xfrm flipV="1">
            <a:off x="4934030" y="5424909"/>
            <a:ext cx="3966400" cy="210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7ED0A039-87F8-B32D-27E6-EF56BAE5B6A9}"/>
              </a:ext>
            </a:extLst>
          </p:cNvPr>
          <p:cNvSpPr txBox="1"/>
          <p:nvPr/>
        </p:nvSpPr>
        <p:spPr>
          <a:xfrm>
            <a:off x="-5666" y="5534278"/>
            <a:ext cx="4564250" cy="369332"/>
          </a:xfrm>
          <a:prstGeom prst="rect">
            <a:avLst/>
          </a:prstGeom>
          <a:noFill/>
        </p:spPr>
        <p:txBody>
          <a:bodyPr wrap="square" rtlCol="0">
            <a:spAutoFit/>
          </a:bodyPr>
          <a:lstStyle/>
          <a:p>
            <a:r>
              <a:rPr lang="en-CH" dirty="0">
                <a:solidFill>
                  <a:schemeClr val="accent5"/>
                </a:solidFill>
                <a:latin typeface="Corbel" panose="020B0503020204020204" pitchFamily="34" charset="0"/>
              </a:rPr>
              <a:t>              Enc(r</a:t>
            </a:r>
            <a:r>
              <a:rPr lang="en-CH" baseline="-25000" dirty="0">
                <a:solidFill>
                  <a:schemeClr val="accent5"/>
                </a:solidFill>
                <a:latin typeface="Corbel" panose="020B0503020204020204" pitchFamily="34" charset="0"/>
              </a:rPr>
              <a:t>0</a:t>
            </a:r>
            <a:r>
              <a:rPr lang="en-CH" dirty="0">
                <a:solidFill>
                  <a:schemeClr val="accent5"/>
                </a:solidFill>
                <a:latin typeface="Corbel" panose="020B0503020204020204" pitchFamily="34" charset="0"/>
              </a:rPr>
              <a:t>)   </a:t>
            </a:r>
            <a:r>
              <a:rPr lang="en-CH" b="1" dirty="0">
                <a:latin typeface="Corbel" panose="020B0503020204020204" pitchFamily="34" charset="0"/>
              </a:rPr>
              <a:t>&amp;</a:t>
            </a:r>
            <a:r>
              <a:rPr lang="en-CH" dirty="0">
                <a:solidFill>
                  <a:schemeClr val="accent5"/>
                </a:solidFill>
                <a:latin typeface="Corbel" panose="020B0503020204020204" pitchFamily="34" charset="0"/>
              </a:rPr>
              <a:t>     Enc(r</a:t>
            </a:r>
            <a:r>
              <a:rPr lang="en-CH" baseline="-25000" dirty="0">
                <a:solidFill>
                  <a:schemeClr val="accent5"/>
                </a:solidFill>
                <a:latin typeface="Corbel" panose="020B0503020204020204" pitchFamily="34" charset="0"/>
              </a:rPr>
              <a:t>1</a:t>
            </a:r>
            <a:r>
              <a:rPr lang="en-CH" dirty="0">
                <a:solidFill>
                  <a:schemeClr val="accent5"/>
                </a:solidFill>
                <a:latin typeface="Corbel" panose="020B0503020204020204" pitchFamily="34" charset="0"/>
              </a:rPr>
              <a:t>)  </a:t>
            </a:r>
            <a:r>
              <a:rPr lang="en-CH" b="1" dirty="0">
                <a:latin typeface="Corbel" panose="020B0503020204020204" pitchFamily="34" charset="0"/>
              </a:rPr>
              <a:t>&amp;</a:t>
            </a:r>
            <a:r>
              <a:rPr lang="en-CH" dirty="0">
                <a:solidFill>
                  <a:schemeClr val="accent5"/>
                </a:solidFill>
                <a:latin typeface="Corbel" panose="020B0503020204020204" pitchFamily="34" charset="0"/>
              </a:rPr>
              <a:t>    …   </a:t>
            </a:r>
            <a:r>
              <a:rPr lang="en-CH" b="1" dirty="0">
                <a:latin typeface="Corbel" panose="020B0503020204020204" pitchFamily="34" charset="0"/>
              </a:rPr>
              <a:t>&amp;</a:t>
            </a:r>
            <a:r>
              <a:rPr lang="en-CH" dirty="0">
                <a:solidFill>
                  <a:schemeClr val="accent5"/>
                </a:solidFill>
                <a:latin typeface="Corbel" panose="020B0503020204020204" pitchFamily="34" charset="0"/>
              </a:rPr>
              <a:t>   Enc(r</a:t>
            </a:r>
            <a:r>
              <a:rPr lang="en-CH" baseline="-25000" dirty="0">
                <a:solidFill>
                  <a:schemeClr val="accent5"/>
                </a:solidFill>
                <a:latin typeface="Corbel" panose="020B0503020204020204" pitchFamily="34" charset="0"/>
              </a:rPr>
              <a:t>n</a:t>
            </a:r>
            <a:r>
              <a:rPr lang="en-CH" dirty="0">
                <a:solidFill>
                  <a:schemeClr val="accent5"/>
                </a:solidFill>
                <a:latin typeface="Corbel" panose="020B0503020204020204" pitchFamily="34" charset="0"/>
              </a:rPr>
              <a:t>)</a:t>
            </a:r>
            <a:endParaRPr lang="en-CH" dirty="0">
              <a:solidFill>
                <a:schemeClr val="accent5"/>
              </a:solidFill>
              <a:latin typeface="Cambria" panose="02040503050406030204" pitchFamily="18" charset="0"/>
            </a:endParaRPr>
          </a:p>
        </p:txBody>
      </p:sp>
      <p:sp>
        <p:nvSpPr>
          <p:cNvPr id="33" name="TextBox 32">
            <a:extLst>
              <a:ext uri="{FF2B5EF4-FFF2-40B4-BE49-F238E27FC236}">
                <a16:creationId xmlns:a16="http://schemas.microsoft.com/office/drawing/2014/main" id="{9AEAE915-59C4-13D9-3E3D-863239E7DBAD}"/>
              </a:ext>
            </a:extLst>
          </p:cNvPr>
          <p:cNvSpPr txBox="1"/>
          <p:nvPr/>
        </p:nvSpPr>
        <p:spPr>
          <a:xfrm>
            <a:off x="4568114" y="5448899"/>
            <a:ext cx="4583683" cy="461665"/>
          </a:xfrm>
          <a:prstGeom prst="rect">
            <a:avLst/>
          </a:prstGeom>
          <a:noFill/>
        </p:spPr>
        <p:txBody>
          <a:bodyPr wrap="square" rtlCol="0">
            <a:spAutoFit/>
          </a:bodyPr>
          <a:lstStyle/>
          <a:p>
            <a:r>
              <a:rPr lang="en-CH" dirty="0">
                <a:solidFill>
                  <a:schemeClr val="accent5"/>
                </a:solidFill>
                <a:latin typeface="Corbel" panose="020B0503020204020204" pitchFamily="34" charset="0"/>
              </a:rPr>
              <a:t>       Enc(R</a:t>
            </a:r>
            <a:r>
              <a:rPr lang="en-CH" baseline="-25000" dirty="0">
                <a:solidFill>
                  <a:schemeClr val="accent5"/>
                </a:solidFill>
                <a:latin typeface="Corbel" panose="020B0503020204020204" pitchFamily="34" charset="0"/>
              </a:rPr>
              <a:t>1</a:t>
            </a:r>
            <a:r>
              <a:rPr lang="en-CH" dirty="0">
                <a:solidFill>
                  <a:schemeClr val="accent5"/>
                </a:solidFill>
                <a:latin typeface="Corbel" panose="020B0503020204020204" pitchFamily="34" charset="0"/>
              </a:rPr>
              <a:t>(x))   </a:t>
            </a:r>
            <a:r>
              <a:rPr lang="en-CH" sz="2400" b="1" dirty="0">
                <a:latin typeface="Corbel" panose="020B0503020204020204" pitchFamily="34" charset="0"/>
              </a:rPr>
              <a:t>+</a:t>
            </a:r>
            <a:r>
              <a:rPr lang="en-CH" dirty="0">
                <a:solidFill>
                  <a:schemeClr val="accent5"/>
                </a:solidFill>
                <a:latin typeface="Corbel" panose="020B0503020204020204" pitchFamily="34" charset="0"/>
              </a:rPr>
              <a:t>   Enc(R</a:t>
            </a:r>
            <a:r>
              <a:rPr lang="en-CH" baseline="-25000" dirty="0">
                <a:solidFill>
                  <a:schemeClr val="accent5"/>
                </a:solidFill>
                <a:latin typeface="Corbel" panose="020B0503020204020204" pitchFamily="34" charset="0"/>
              </a:rPr>
              <a:t>2</a:t>
            </a:r>
            <a:r>
              <a:rPr lang="en-CH" dirty="0">
                <a:solidFill>
                  <a:schemeClr val="accent5"/>
                </a:solidFill>
                <a:latin typeface="Corbel" panose="020B0503020204020204" pitchFamily="34" charset="0"/>
              </a:rPr>
              <a:t>(x)) </a:t>
            </a:r>
            <a:r>
              <a:rPr lang="en-CH" sz="2400" b="1" dirty="0">
                <a:latin typeface="Corbel" panose="020B0503020204020204" pitchFamily="34" charset="0"/>
              </a:rPr>
              <a:t>+</a:t>
            </a:r>
            <a:r>
              <a:rPr lang="en-CH" dirty="0">
                <a:solidFill>
                  <a:schemeClr val="accent5"/>
                </a:solidFill>
                <a:latin typeface="Corbel" panose="020B0503020204020204" pitchFamily="34" charset="0"/>
              </a:rPr>
              <a:t>… </a:t>
            </a:r>
            <a:r>
              <a:rPr lang="en-CH" sz="2400" b="1" dirty="0">
                <a:latin typeface="Corbel" panose="020B0503020204020204" pitchFamily="34" charset="0"/>
              </a:rPr>
              <a:t>+ </a:t>
            </a:r>
            <a:r>
              <a:rPr lang="en-CH" dirty="0">
                <a:solidFill>
                  <a:schemeClr val="accent5"/>
                </a:solidFill>
                <a:latin typeface="Corbel" panose="020B0503020204020204" pitchFamily="34" charset="0"/>
              </a:rPr>
              <a:t>Enc(R</a:t>
            </a:r>
            <a:r>
              <a:rPr lang="en-CH" baseline="-25000" dirty="0">
                <a:solidFill>
                  <a:schemeClr val="accent5"/>
                </a:solidFill>
                <a:latin typeface="Corbel" panose="020B0503020204020204" pitchFamily="34" charset="0"/>
              </a:rPr>
              <a:t>n</a:t>
            </a:r>
            <a:r>
              <a:rPr lang="en-CH" dirty="0">
                <a:solidFill>
                  <a:schemeClr val="accent5"/>
                </a:solidFill>
                <a:latin typeface="Corbel" panose="020B0503020204020204" pitchFamily="34" charset="0"/>
              </a:rPr>
              <a:t>(x))</a:t>
            </a:r>
            <a:endParaRPr lang="en-CH" dirty="0">
              <a:solidFill>
                <a:schemeClr val="accent5"/>
              </a:solidFill>
              <a:latin typeface="Cambria" panose="02040503050406030204" pitchFamily="18" charset="0"/>
            </a:endParaRPr>
          </a:p>
        </p:txBody>
      </p:sp>
      <p:cxnSp>
        <p:nvCxnSpPr>
          <p:cNvPr id="25" name="Straight Connector 24">
            <a:extLst>
              <a:ext uri="{FF2B5EF4-FFF2-40B4-BE49-F238E27FC236}">
                <a16:creationId xmlns:a16="http://schemas.microsoft.com/office/drawing/2014/main" id="{9F9D8B49-1741-4CA3-93AE-4C6AFE88502F}"/>
              </a:ext>
            </a:extLst>
          </p:cNvPr>
          <p:cNvCxnSpPr>
            <a:cxnSpLocks/>
          </p:cNvCxnSpPr>
          <p:nvPr/>
        </p:nvCxnSpPr>
        <p:spPr>
          <a:xfrm>
            <a:off x="4570449" y="2107586"/>
            <a:ext cx="0" cy="4150724"/>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6FB525A-E2F8-4661-3BA2-BC84D6B529CA}"/>
              </a:ext>
            </a:extLst>
          </p:cNvPr>
          <p:cNvSpPr txBox="1"/>
          <p:nvPr/>
        </p:nvSpPr>
        <p:spPr>
          <a:xfrm>
            <a:off x="-10903" y="5925311"/>
            <a:ext cx="4553117" cy="400110"/>
          </a:xfrm>
          <a:prstGeom prst="rect">
            <a:avLst/>
          </a:prstGeom>
          <a:noFill/>
        </p:spPr>
        <p:txBody>
          <a:bodyPr wrap="square" rtlCol="0">
            <a:spAutoFit/>
          </a:bodyPr>
          <a:lstStyle/>
          <a:p>
            <a:pPr algn="ctr"/>
            <a:r>
              <a:rPr lang="en-CH" sz="2000" b="1" dirty="0">
                <a:latin typeface="Corbel" panose="020B0503020204020204" pitchFamily="34" charset="0"/>
              </a:rPr>
              <a:t>Result</a:t>
            </a:r>
          </a:p>
        </p:txBody>
      </p:sp>
      <p:sp>
        <p:nvSpPr>
          <p:cNvPr id="31" name="TextBox 30">
            <a:extLst>
              <a:ext uri="{FF2B5EF4-FFF2-40B4-BE49-F238E27FC236}">
                <a16:creationId xmlns:a16="http://schemas.microsoft.com/office/drawing/2014/main" id="{D5DB2D4F-1A24-2460-1432-EAF33D6DE76B}"/>
              </a:ext>
            </a:extLst>
          </p:cNvPr>
          <p:cNvSpPr txBox="1"/>
          <p:nvPr/>
        </p:nvSpPr>
        <p:spPr>
          <a:xfrm>
            <a:off x="4586001" y="5911285"/>
            <a:ext cx="4553117" cy="400110"/>
          </a:xfrm>
          <a:prstGeom prst="rect">
            <a:avLst/>
          </a:prstGeom>
          <a:noFill/>
        </p:spPr>
        <p:txBody>
          <a:bodyPr wrap="square" rtlCol="0">
            <a:spAutoFit/>
          </a:bodyPr>
          <a:lstStyle/>
          <a:p>
            <a:pPr algn="ctr"/>
            <a:r>
              <a:rPr lang="en-CH" sz="2000" b="1" dirty="0">
                <a:latin typeface="Corbel" panose="020B0503020204020204" pitchFamily="34" charset="0"/>
              </a:rPr>
              <a:t>Result</a:t>
            </a:r>
          </a:p>
        </p:txBody>
      </p:sp>
    </p:spTree>
    <p:extLst>
      <p:ext uri="{BB962C8B-B14F-4D97-AF65-F5344CB8AC3E}">
        <p14:creationId xmlns:p14="http://schemas.microsoft.com/office/powerpoint/2010/main" val="37210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4" grpId="0" animBg="1"/>
      <p:bldP spid="35" grpId="0" animBg="1"/>
      <p:bldP spid="3" grpId="0"/>
      <p:bldP spid="5" grpId="0"/>
      <p:bldP spid="11" grpId="0" animBg="1"/>
      <p:bldP spid="12" grpId="0" animBg="1"/>
      <p:bldP spid="15" grpId="0"/>
      <p:bldP spid="18" grpId="0"/>
      <p:bldP spid="23" grpId="0" animBg="1"/>
      <p:bldP spid="24" grpId="0" animBg="1"/>
      <p:bldP spid="26" grpId="0"/>
      <p:bldP spid="27" grpId="0"/>
      <p:bldP spid="32" grpId="0"/>
      <p:bldP spid="33" grpId="0"/>
      <p:bldP spid="28" grpId="0"/>
      <p:bldP spid="31"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02920-DFF2-E8CF-F9FA-CAEF93B2E2BF}"/>
            </a:ext>
          </a:extLst>
        </p:cNvPr>
        <p:cNvGrpSpPr/>
        <p:nvPr/>
      </p:nvGrpSpPr>
      <p:grpSpPr>
        <a:xfrm>
          <a:off x="0" y="0"/>
          <a:ext cx="0" cy="0"/>
          <a:chOff x="0" y="0"/>
          <a:chExt cx="0" cy="0"/>
        </a:xfrm>
      </p:grpSpPr>
      <p:grpSp>
        <p:nvGrpSpPr>
          <p:cNvPr id="78" name="Group 77">
            <a:extLst>
              <a:ext uri="{FF2B5EF4-FFF2-40B4-BE49-F238E27FC236}">
                <a16:creationId xmlns:a16="http://schemas.microsoft.com/office/drawing/2014/main" id="{7B2BC211-6DE5-261A-43C6-5771CBF406A4}"/>
              </a:ext>
            </a:extLst>
          </p:cNvPr>
          <p:cNvGrpSpPr/>
          <p:nvPr/>
        </p:nvGrpSpPr>
        <p:grpSpPr>
          <a:xfrm>
            <a:off x="980362" y="4784196"/>
            <a:ext cx="2925906" cy="554372"/>
            <a:chOff x="3496187" y="2423677"/>
            <a:chExt cx="2925906" cy="554372"/>
          </a:xfrm>
        </p:grpSpPr>
        <p:sp>
          <p:nvSpPr>
            <p:cNvPr id="79" name="Oval 78">
              <a:extLst>
                <a:ext uri="{FF2B5EF4-FFF2-40B4-BE49-F238E27FC236}">
                  <a16:creationId xmlns:a16="http://schemas.microsoft.com/office/drawing/2014/main" id="{1A99E7C7-960D-45F6-97C0-0DF281A44F32}"/>
                </a:ext>
              </a:extLst>
            </p:cNvPr>
            <p:cNvSpPr/>
            <p:nvPr/>
          </p:nvSpPr>
          <p:spPr>
            <a:xfrm>
              <a:off x="3680290" y="2428079"/>
              <a:ext cx="196769" cy="219919"/>
            </a:xfrm>
            <a:prstGeom prst="ellipse">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0" name="Oval 79">
              <a:extLst>
                <a:ext uri="{FF2B5EF4-FFF2-40B4-BE49-F238E27FC236}">
                  <a16:creationId xmlns:a16="http://schemas.microsoft.com/office/drawing/2014/main" id="{C4A658B7-AA87-48BA-B35F-F52D58C5A426}"/>
                </a:ext>
              </a:extLst>
            </p:cNvPr>
            <p:cNvSpPr/>
            <p:nvPr/>
          </p:nvSpPr>
          <p:spPr>
            <a:xfrm>
              <a:off x="3937497" y="2428309"/>
              <a:ext cx="196769" cy="219919"/>
            </a:xfrm>
            <a:prstGeom prst="ellipse">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1" name="Oval 80">
              <a:extLst>
                <a:ext uri="{FF2B5EF4-FFF2-40B4-BE49-F238E27FC236}">
                  <a16:creationId xmlns:a16="http://schemas.microsoft.com/office/drawing/2014/main" id="{579719CB-B6AC-169C-1680-9319F5E08AFD}"/>
                </a:ext>
              </a:extLst>
            </p:cNvPr>
            <p:cNvSpPr/>
            <p:nvPr/>
          </p:nvSpPr>
          <p:spPr>
            <a:xfrm>
              <a:off x="6225324" y="2423677"/>
              <a:ext cx="196769" cy="219919"/>
            </a:xfrm>
            <a:prstGeom prst="ellipse">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cxnSp>
          <p:nvCxnSpPr>
            <p:cNvPr id="82" name="Straight Arrow Connector 81">
              <a:extLst>
                <a:ext uri="{FF2B5EF4-FFF2-40B4-BE49-F238E27FC236}">
                  <a16:creationId xmlns:a16="http://schemas.microsoft.com/office/drawing/2014/main" id="{266F2202-1EA6-CDE7-0755-6EF61B0366E4}"/>
                </a:ext>
              </a:extLst>
            </p:cNvPr>
            <p:cNvCxnSpPr>
              <a:cxnSpLocks/>
              <a:stCxn id="79" idx="3"/>
            </p:cNvCxnSpPr>
            <p:nvPr/>
          </p:nvCxnSpPr>
          <p:spPr>
            <a:xfrm flipH="1">
              <a:off x="3496187" y="2615792"/>
              <a:ext cx="212919" cy="362257"/>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6A3ED52E-3948-37CE-AFAF-EBE545CDAE0D}"/>
                </a:ext>
              </a:extLst>
            </p:cNvPr>
            <p:cNvCxnSpPr>
              <a:cxnSpLocks/>
              <a:stCxn id="80" idx="5"/>
            </p:cNvCxnSpPr>
            <p:nvPr/>
          </p:nvCxnSpPr>
          <p:spPr>
            <a:xfrm>
              <a:off x="4105450" y="2616022"/>
              <a:ext cx="441424" cy="350273"/>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102626D6-8F34-1C7D-74A4-D7544EE250A0}"/>
                </a:ext>
              </a:extLst>
            </p:cNvPr>
            <p:cNvCxnSpPr>
              <a:cxnSpLocks/>
              <a:stCxn id="81" idx="4"/>
            </p:cNvCxnSpPr>
            <p:nvPr/>
          </p:nvCxnSpPr>
          <p:spPr>
            <a:xfrm>
              <a:off x="6323709" y="2643596"/>
              <a:ext cx="0" cy="333571"/>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grpSp>
        <p:nvGrpSpPr>
          <p:cNvPr id="85" name="Group 84">
            <a:extLst>
              <a:ext uri="{FF2B5EF4-FFF2-40B4-BE49-F238E27FC236}">
                <a16:creationId xmlns:a16="http://schemas.microsoft.com/office/drawing/2014/main" id="{2D507281-1B36-16A1-A97C-B43B203F9DE4}"/>
              </a:ext>
            </a:extLst>
          </p:cNvPr>
          <p:cNvGrpSpPr/>
          <p:nvPr/>
        </p:nvGrpSpPr>
        <p:grpSpPr>
          <a:xfrm>
            <a:off x="5902489" y="4789495"/>
            <a:ext cx="2738684" cy="560936"/>
            <a:chOff x="3968562" y="4370923"/>
            <a:chExt cx="2738684" cy="560936"/>
          </a:xfrm>
        </p:grpSpPr>
        <p:sp>
          <p:nvSpPr>
            <p:cNvPr id="86" name="Rounded Rectangle 85">
              <a:extLst>
                <a:ext uri="{FF2B5EF4-FFF2-40B4-BE49-F238E27FC236}">
                  <a16:creationId xmlns:a16="http://schemas.microsoft.com/office/drawing/2014/main" id="{A5B2923B-DE0F-9671-607F-DA62D41A3E27}"/>
                </a:ext>
              </a:extLst>
            </p:cNvPr>
            <p:cNvSpPr/>
            <p:nvPr/>
          </p:nvSpPr>
          <p:spPr>
            <a:xfrm>
              <a:off x="3968562" y="4376157"/>
              <a:ext cx="694880" cy="206822"/>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87" name="Straight Arrow Connector 86">
              <a:extLst>
                <a:ext uri="{FF2B5EF4-FFF2-40B4-BE49-F238E27FC236}">
                  <a16:creationId xmlns:a16="http://schemas.microsoft.com/office/drawing/2014/main" id="{7C84FE40-F00A-2862-81B8-80FC09F35C51}"/>
                </a:ext>
              </a:extLst>
            </p:cNvPr>
            <p:cNvCxnSpPr>
              <a:cxnSpLocks/>
              <a:stCxn id="86" idx="2"/>
            </p:cNvCxnSpPr>
            <p:nvPr/>
          </p:nvCxnSpPr>
          <p:spPr>
            <a:xfrm flipH="1">
              <a:off x="3999651" y="4582979"/>
              <a:ext cx="316351" cy="328552"/>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65AF551B-1BDC-43C1-E233-BF023517DE3D}"/>
                </a:ext>
              </a:extLst>
            </p:cNvPr>
            <p:cNvCxnSpPr>
              <a:cxnSpLocks/>
            </p:cNvCxnSpPr>
            <p:nvPr/>
          </p:nvCxnSpPr>
          <p:spPr>
            <a:xfrm>
              <a:off x="5049023" y="4570701"/>
              <a:ext cx="0" cy="361158"/>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F865A7A2-1E24-F1F0-EB46-9CA1244311B9}"/>
                </a:ext>
              </a:extLst>
            </p:cNvPr>
            <p:cNvCxnSpPr>
              <a:cxnSpLocks/>
              <a:stCxn id="91" idx="2"/>
            </p:cNvCxnSpPr>
            <p:nvPr/>
          </p:nvCxnSpPr>
          <p:spPr>
            <a:xfrm>
              <a:off x="6361734" y="4582400"/>
              <a:ext cx="156690" cy="32717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90" name="Rounded Rectangle 89">
              <a:extLst>
                <a:ext uri="{FF2B5EF4-FFF2-40B4-BE49-F238E27FC236}">
                  <a16:creationId xmlns:a16="http://schemas.microsoft.com/office/drawing/2014/main" id="{A58CBF87-D1CC-F7C9-D4BB-9869A9CFB551}"/>
                </a:ext>
              </a:extLst>
            </p:cNvPr>
            <p:cNvSpPr/>
            <p:nvPr/>
          </p:nvSpPr>
          <p:spPr>
            <a:xfrm>
              <a:off x="4740052" y="4370923"/>
              <a:ext cx="663406" cy="206822"/>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91" name="Rounded Rectangle 90">
              <a:extLst>
                <a:ext uri="{FF2B5EF4-FFF2-40B4-BE49-F238E27FC236}">
                  <a16:creationId xmlns:a16="http://schemas.microsoft.com/office/drawing/2014/main" id="{7A8C27C4-58C9-E7D3-BBE5-F469D2980459}"/>
                </a:ext>
              </a:extLst>
            </p:cNvPr>
            <p:cNvSpPr/>
            <p:nvPr/>
          </p:nvSpPr>
          <p:spPr>
            <a:xfrm>
              <a:off x="6016221" y="4378957"/>
              <a:ext cx="691025" cy="203443"/>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4" name="Rectangle 3">
            <a:extLst>
              <a:ext uri="{FF2B5EF4-FFF2-40B4-BE49-F238E27FC236}">
                <a16:creationId xmlns:a16="http://schemas.microsoft.com/office/drawing/2014/main" id="{3ACF139A-5FC4-3B47-602D-E128A531072C}"/>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DD68A7AB-A869-FDE2-0005-13315EB594E1}"/>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A299D369-AEAE-76B5-3D08-5051FDAC972C}"/>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2580227F-E214-5CF6-0C36-627353E31662}"/>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Prior Works on HE-based String Matching</a:t>
            </a:r>
          </a:p>
        </p:txBody>
      </p:sp>
      <p:pic>
        <p:nvPicPr>
          <p:cNvPr id="16" name="Graphic 15">
            <a:extLst>
              <a:ext uri="{FF2B5EF4-FFF2-40B4-BE49-F238E27FC236}">
                <a16:creationId xmlns:a16="http://schemas.microsoft.com/office/drawing/2014/main" id="{5B7C9EDA-2B43-B6AB-2197-B7A374D384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C58726FC-7ADA-334E-F2F3-5C0A180FFD33}"/>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111</a:t>
            </a:fld>
            <a:endParaRPr lang="en-CH" dirty="0">
              <a:latin typeface="Cambria" panose="02040503050406030204" pitchFamily="18" charset="0"/>
            </a:endParaRPr>
          </a:p>
        </p:txBody>
      </p:sp>
      <p:sp>
        <p:nvSpPr>
          <p:cNvPr id="55" name="Rectangle 54">
            <a:extLst>
              <a:ext uri="{FF2B5EF4-FFF2-40B4-BE49-F238E27FC236}">
                <a16:creationId xmlns:a16="http://schemas.microsoft.com/office/drawing/2014/main" id="{F215B733-7F41-33C2-A5F6-0679E667F3A0}"/>
              </a:ext>
            </a:extLst>
          </p:cNvPr>
          <p:cNvSpPr/>
          <p:nvPr/>
        </p:nvSpPr>
        <p:spPr>
          <a:xfrm>
            <a:off x="-269899" y="963053"/>
            <a:ext cx="9683798" cy="1102272"/>
          </a:xfrm>
          <a:prstGeom prst="rect">
            <a:avLst/>
          </a:prstGeom>
          <a:solidFill>
            <a:schemeClr val="bg2"/>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66750" marR="0" lvl="0" indent="-215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srgbClr val="000CFF"/>
                </a:solidFill>
                <a:effectLst/>
                <a:uLnTx/>
                <a:uFillTx/>
                <a:latin typeface="Corbel" panose="020B0503020204020204" pitchFamily="34" charset="0"/>
                <a:cs typeface="Segoe UI" panose="020B0502040204020203" pitchFamily="34" charset="0"/>
              </a:rPr>
              <a:t>Boolean Approach</a:t>
            </a:r>
            <a:r>
              <a:rPr kumimoji="0" lang="en-US" sz="2800" b="0" i="0" u="none" strike="noStrike" kern="1200" cap="none" spc="0" normalizeH="0" baseline="0" noProof="0" dirty="0">
                <a:ln>
                  <a:noFill/>
                </a:ln>
                <a:solidFill>
                  <a:prstClr val="black"/>
                </a:solidFill>
                <a:effectLst/>
                <a:uLnTx/>
                <a:uFillTx/>
                <a:latin typeface="Corbel" panose="020B0503020204020204" pitchFamily="34" charset="0"/>
                <a:cs typeface="Segoe UI" panose="020B0502040204020203" pitchFamily="34" charset="0"/>
              </a:rPr>
              <a:t> </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a:t>
            </a:r>
            <a:r>
              <a:rPr kumimoji="0" lang="en-US" sz="1600" b="0" i="0" u="none" strike="noStrike" kern="1200" cap="none" spc="0" normalizeH="0" baseline="0" noProof="0" dirty="0" err="1">
                <a:ln>
                  <a:noFill/>
                </a:ln>
                <a:solidFill>
                  <a:srgbClr val="E7E6E6">
                    <a:lumMod val="50000"/>
                  </a:srgbClr>
                </a:solidFill>
                <a:effectLst/>
                <a:uLnTx/>
                <a:uFillTx/>
                <a:latin typeface="Corbel" panose="020B0503020204020204" pitchFamily="34" charset="0"/>
                <a:cs typeface="Segoe UI" panose="020B0502040204020203" pitchFamily="34" charset="0"/>
              </a:rPr>
              <a:t>Pradel</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 </a:t>
            </a:r>
            <a:r>
              <a:rPr kumimoji="0" lang="en-US" sz="1600" b="0" i="0" u="none" strike="noStrike" kern="1200" cap="none" spc="0" normalizeH="0" baseline="0" noProof="0" dirty="0" err="1">
                <a:ln>
                  <a:noFill/>
                </a:ln>
                <a:solidFill>
                  <a:srgbClr val="E7E6E6">
                    <a:lumMod val="50000"/>
                  </a:srgbClr>
                </a:solidFill>
                <a:effectLst/>
                <a:uLnTx/>
                <a:uFillTx/>
                <a:latin typeface="Corbel" panose="020B0503020204020204" pitchFamily="34" charset="0"/>
                <a:cs typeface="Segoe UI" panose="020B0502040204020203" pitchFamily="34" charset="0"/>
              </a:rPr>
              <a:t>TrustCom</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 2021 ; Aziz+, Information 2024]</a:t>
            </a:r>
            <a:endParaRPr kumimoji="0" lang="en-US" sz="32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endParaRPr>
          </a:p>
          <a:p>
            <a:pPr marL="666750" marR="0" lvl="0" indent="-215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sz="2800" dirty="0">
                <a:solidFill>
                  <a:srgbClr val="000CFF"/>
                </a:solidFill>
                <a:latin typeface="Corbel" panose="020B0503020204020204" pitchFamily="34" charset="0"/>
                <a:cs typeface="Segoe UI" panose="020B0502040204020203" pitchFamily="34" charset="0"/>
              </a:rPr>
              <a:t>Arithmetic Approach </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[Yasuda+, CCSW 2013 ; Kim+, TDSC 2017 ;  </a:t>
            </a:r>
            <a:r>
              <a:rPr kumimoji="0" lang="en-US" sz="1600" b="0" i="0" u="none" strike="noStrike" kern="1200" cap="none" spc="0" normalizeH="0" baseline="0" noProof="0" dirty="0" err="1">
                <a:ln>
                  <a:noFill/>
                </a:ln>
                <a:solidFill>
                  <a:srgbClr val="E7E6E6">
                    <a:lumMod val="50000"/>
                  </a:srgbClr>
                </a:solidFill>
                <a:effectLst/>
                <a:uLnTx/>
                <a:uFillTx/>
                <a:latin typeface="Corbel" panose="020B0503020204020204" pitchFamily="34" charset="0"/>
                <a:cs typeface="Segoe UI" panose="020B0502040204020203" pitchFamily="34" charset="0"/>
              </a:rPr>
              <a:t>Bonte</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 CCS 2020 ]</a:t>
            </a:r>
          </a:p>
        </p:txBody>
      </p:sp>
      <p:sp>
        <p:nvSpPr>
          <p:cNvPr id="58" name="Rectangle 57">
            <a:extLst>
              <a:ext uri="{FF2B5EF4-FFF2-40B4-BE49-F238E27FC236}">
                <a16:creationId xmlns:a16="http://schemas.microsoft.com/office/drawing/2014/main" id="{04D27ABD-D34E-7623-4F20-2C7E1388BFE5}"/>
              </a:ext>
            </a:extLst>
          </p:cNvPr>
          <p:cNvSpPr/>
          <p:nvPr/>
        </p:nvSpPr>
        <p:spPr>
          <a:xfrm>
            <a:off x="315682" y="3741488"/>
            <a:ext cx="3910150" cy="78614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2000" b="1" i="1" dirty="0">
                <a:solidFill>
                  <a:srgbClr val="FF0000"/>
                </a:solidFill>
                <a:latin typeface="Corbel" panose="020B0503020204020204" pitchFamily="34" charset="0"/>
              </a:rPr>
              <a:t>High memory footprint </a:t>
            </a:r>
            <a:r>
              <a:rPr lang="en-US" sz="2000" dirty="0">
                <a:solidFill>
                  <a:sysClr val="windowText" lastClr="000000"/>
                </a:solidFill>
                <a:latin typeface="Corbel" panose="020B0503020204020204" pitchFamily="34" charset="0"/>
              </a:rPr>
              <a:t>due to </a:t>
            </a:r>
            <a:r>
              <a:rPr lang="en-US" sz="2000" i="1" dirty="0">
                <a:solidFill>
                  <a:sysClr val="windowText" lastClr="000000"/>
                </a:solidFill>
                <a:latin typeface="Corbel" panose="020B0503020204020204" pitchFamily="34" charset="0"/>
              </a:rPr>
              <a:t>encryption of individual bits</a:t>
            </a:r>
          </a:p>
        </p:txBody>
      </p:sp>
      <p:sp>
        <p:nvSpPr>
          <p:cNvPr id="59" name="Rounded Rectangle 58">
            <a:extLst>
              <a:ext uri="{FF2B5EF4-FFF2-40B4-BE49-F238E27FC236}">
                <a16:creationId xmlns:a16="http://schemas.microsoft.com/office/drawing/2014/main" id="{FE5AD4AA-89A8-52CD-7725-80481FD28A34}"/>
              </a:ext>
            </a:extLst>
          </p:cNvPr>
          <p:cNvSpPr/>
          <p:nvPr/>
        </p:nvSpPr>
        <p:spPr>
          <a:xfrm>
            <a:off x="768528" y="2295375"/>
            <a:ext cx="3004457" cy="858884"/>
          </a:xfrm>
          <a:prstGeom prst="roundRect">
            <a:avLst/>
          </a:prstGeom>
          <a:solidFill>
            <a:srgbClr val="FFFF00">
              <a:alpha val="1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rPr>
              <a:t>Boolean</a:t>
            </a:r>
          </a:p>
          <a:p>
            <a:pPr algn="ctr"/>
            <a:r>
              <a:rPr lang="en-US" sz="2400" b="1" dirty="0">
                <a:solidFill>
                  <a:schemeClr val="tx1"/>
                </a:solidFill>
                <a:latin typeface="Corbel" panose="020B0503020204020204" pitchFamily="34" charset="0"/>
              </a:rPr>
              <a:t>Approach</a:t>
            </a:r>
          </a:p>
        </p:txBody>
      </p:sp>
      <p:sp>
        <p:nvSpPr>
          <p:cNvPr id="64" name="Rectangle 63">
            <a:extLst>
              <a:ext uri="{FF2B5EF4-FFF2-40B4-BE49-F238E27FC236}">
                <a16:creationId xmlns:a16="http://schemas.microsoft.com/office/drawing/2014/main" id="{D23CBC81-3694-84F0-428B-3B4D73B5C45B}"/>
              </a:ext>
            </a:extLst>
          </p:cNvPr>
          <p:cNvSpPr/>
          <p:nvPr/>
        </p:nvSpPr>
        <p:spPr>
          <a:xfrm>
            <a:off x="4918169" y="3741488"/>
            <a:ext cx="3910150" cy="78614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2000" b="1" i="1" dirty="0">
                <a:solidFill>
                  <a:schemeClr val="accent6">
                    <a:lumMod val="75000"/>
                  </a:schemeClr>
                </a:solidFill>
                <a:latin typeface="Corbel" panose="020B0503020204020204" pitchFamily="34" charset="0"/>
              </a:rPr>
              <a:t>Low memory footprint</a:t>
            </a:r>
            <a:r>
              <a:rPr lang="en-US" sz="2000" dirty="0">
                <a:solidFill>
                  <a:schemeClr val="accent6">
                    <a:lumMod val="75000"/>
                  </a:schemeClr>
                </a:solidFill>
                <a:latin typeface="Corbel" panose="020B0503020204020204" pitchFamily="34" charset="0"/>
              </a:rPr>
              <a:t> </a:t>
            </a:r>
            <a:r>
              <a:rPr lang="en-US" sz="2000" dirty="0">
                <a:solidFill>
                  <a:sysClr val="windowText" lastClr="000000"/>
                </a:solidFill>
                <a:latin typeface="Corbel" panose="020B0503020204020204" pitchFamily="34" charset="0"/>
              </a:rPr>
              <a:t>due to </a:t>
            </a:r>
            <a:r>
              <a:rPr lang="en-US" sz="2000" i="1" dirty="0">
                <a:solidFill>
                  <a:sysClr val="windowText" lastClr="000000"/>
                </a:solidFill>
                <a:latin typeface="Corbel" panose="020B0503020204020204" pitchFamily="34" charset="0"/>
              </a:rPr>
              <a:t>data packing mechanism</a:t>
            </a:r>
          </a:p>
        </p:txBody>
      </p:sp>
      <p:cxnSp>
        <p:nvCxnSpPr>
          <p:cNvPr id="72" name="Straight Connector 71">
            <a:extLst>
              <a:ext uri="{FF2B5EF4-FFF2-40B4-BE49-F238E27FC236}">
                <a16:creationId xmlns:a16="http://schemas.microsoft.com/office/drawing/2014/main" id="{2331EFEC-A7E2-9DF8-BA2A-963BA8C1C804}"/>
              </a:ext>
            </a:extLst>
          </p:cNvPr>
          <p:cNvCxnSpPr>
            <a:cxnSpLocks/>
          </p:cNvCxnSpPr>
          <p:nvPr/>
        </p:nvCxnSpPr>
        <p:spPr>
          <a:xfrm>
            <a:off x="4572000" y="2315390"/>
            <a:ext cx="0" cy="4150724"/>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3" name="Rounded Rectangle 72">
            <a:extLst>
              <a:ext uri="{FF2B5EF4-FFF2-40B4-BE49-F238E27FC236}">
                <a16:creationId xmlns:a16="http://schemas.microsoft.com/office/drawing/2014/main" id="{40A81A97-B258-42CC-8D11-9C796FAD2131}"/>
              </a:ext>
            </a:extLst>
          </p:cNvPr>
          <p:cNvSpPr/>
          <p:nvPr/>
        </p:nvSpPr>
        <p:spPr>
          <a:xfrm>
            <a:off x="5477690" y="2295375"/>
            <a:ext cx="3004457" cy="858884"/>
          </a:xfrm>
          <a:prstGeom prst="roundRect">
            <a:avLst/>
          </a:prstGeom>
          <a:solidFill>
            <a:srgbClr val="FFFF00">
              <a:alpha val="1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rPr>
              <a:t>Arithmetic</a:t>
            </a:r>
          </a:p>
          <a:p>
            <a:pPr algn="ctr"/>
            <a:r>
              <a:rPr lang="en-US" sz="2400" b="1" dirty="0">
                <a:solidFill>
                  <a:schemeClr val="tx1"/>
                </a:solidFill>
                <a:latin typeface="Corbel" panose="020B0503020204020204" pitchFamily="34" charset="0"/>
              </a:rPr>
              <a:t>Approach</a:t>
            </a:r>
          </a:p>
        </p:txBody>
      </p:sp>
      <p:sp>
        <p:nvSpPr>
          <p:cNvPr id="76" name="TextBox 75">
            <a:extLst>
              <a:ext uri="{FF2B5EF4-FFF2-40B4-BE49-F238E27FC236}">
                <a16:creationId xmlns:a16="http://schemas.microsoft.com/office/drawing/2014/main" id="{9755333E-E2C7-E400-6636-F301EA40A33F}"/>
              </a:ext>
            </a:extLst>
          </p:cNvPr>
          <p:cNvSpPr txBox="1"/>
          <p:nvPr/>
        </p:nvSpPr>
        <p:spPr>
          <a:xfrm>
            <a:off x="-13303" y="4703707"/>
            <a:ext cx="4568120" cy="400110"/>
          </a:xfrm>
          <a:prstGeom prst="rect">
            <a:avLst/>
          </a:prstGeom>
          <a:noFill/>
        </p:spPr>
        <p:txBody>
          <a:bodyPr wrap="square" rtlCol="0">
            <a:spAutoFit/>
          </a:bodyPr>
          <a:lstStyle/>
          <a:p>
            <a:pPr algn="ctr"/>
            <a:r>
              <a:rPr lang="en-GB" sz="2000" dirty="0">
                <a:latin typeface="Corbel" panose="020B0503020204020204" pitchFamily="34" charset="0"/>
              </a:rPr>
              <a:t>m  </a:t>
            </a:r>
            <a:r>
              <a:rPr lang="en-CH" sz="2000" dirty="0">
                <a:latin typeface="Corbel" panose="020B0503020204020204" pitchFamily="34" charset="0"/>
              </a:rPr>
              <a:t>=  </a:t>
            </a:r>
            <a:r>
              <a:rPr lang="en-CH" sz="2000" dirty="0">
                <a:latin typeface="Cambria" panose="02040503050406030204" pitchFamily="18" charset="0"/>
              </a:rPr>
              <a:t>1  1  0  1  0  1  1 . . . 1  1  0</a:t>
            </a:r>
            <a:r>
              <a:rPr lang="en-CH" sz="2000" dirty="0">
                <a:solidFill>
                  <a:schemeClr val="accent5"/>
                </a:solidFill>
                <a:latin typeface="Corbel" panose="020B0503020204020204" pitchFamily="34" charset="0"/>
              </a:rPr>
              <a:t> </a:t>
            </a:r>
          </a:p>
        </p:txBody>
      </p:sp>
      <p:sp>
        <p:nvSpPr>
          <p:cNvPr id="77" name="TextBox 76">
            <a:extLst>
              <a:ext uri="{FF2B5EF4-FFF2-40B4-BE49-F238E27FC236}">
                <a16:creationId xmlns:a16="http://schemas.microsoft.com/office/drawing/2014/main" id="{9DB61A66-B430-BD99-AF6B-414611AF8661}"/>
              </a:ext>
            </a:extLst>
          </p:cNvPr>
          <p:cNvSpPr txBox="1"/>
          <p:nvPr/>
        </p:nvSpPr>
        <p:spPr>
          <a:xfrm>
            <a:off x="4682149" y="4689640"/>
            <a:ext cx="4595541" cy="400110"/>
          </a:xfrm>
          <a:prstGeom prst="rect">
            <a:avLst/>
          </a:prstGeom>
          <a:noFill/>
        </p:spPr>
        <p:txBody>
          <a:bodyPr wrap="square" rtlCol="0">
            <a:spAutoFit/>
          </a:bodyPr>
          <a:lstStyle/>
          <a:p>
            <a:pPr algn="ctr"/>
            <a:r>
              <a:rPr lang="en-GB" sz="2000" dirty="0">
                <a:latin typeface="Corbel" panose="020B0503020204020204" pitchFamily="34" charset="0"/>
              </a:rPr>
              <a:t>m  </a:t>
            </a:r>
            <a:r>
              <a:rPr lang="en-CH" sz="2000" dirty="0">
                <a:latin typeface="Corbel" panose="020B0503020204020204" pitchFamily="34" charset="0"/>
              </a:rPr>
              <a:t>=  </a:t>
            </a:r>
            <a:r>
              <a:rPr lang="en-CH" sz="2000" dirty="0">
                <a:latin typeface="Cambria" panose="02040503050406030204" pitchFamily="18" charset="0"/>
              </a:rPr>
              <a:t>1  1  0  1  0  1  1 . . . 1  1  0</a:t>
            </a:r>
          </a:p>
        </p:txBody>
      </p:sp>
      <p:sp>
        <p:nvSpPr>
          <p:cNvPr id="92" name="TextBox 91">
            <a:extLst>
              <a:ext uri="{FF2B5EF4-FFF2-40B4-BE49-F238E27FC236}">
                <a16:creationId xmlns:a16="http://schemas.microsoft.com/office/drawing/2014/main" id="{ABD5836A-F5A7-D4D9-11E0-3B4D190BE97B}"/>
              </a:ext>
            </a:extLst>
          </p:cNvPr>
          <p:cNvSpPr txBox="1"/>
          <p:nvPr/>
        </p:nvSpPr>
        <p:spPr>
          <a:xfrm>
            <a:off x="4606899" y="5310639"/>
            <a:ext cx="4537101" cy="369332"/>
          </a:xfrm>
          <a:prstGeom prst="rect">
            <a:avLst/>
          </a:prstGeom>
          <a:noFill/>
        </p:spPr>
        <p:txBody>
          <a:bodyPr wrap="square" rtlCol="0">
            <a:spAutoFit/>
          </a:bodyPr>
          <a:lstStyle/>
          <a:p>
            <a:r>
              <a:rPr lang="en-CH" dirty="0">
                <a:solidFill>
                  <a:schemeClr val="accent5"/>
                </a:solidFill>
                <a:latin typeface="Corbel" panose="020B0503020204020204" pitchFamily="34" charset="0"/>
              </a:rPr>
              <a:t>          Enc(P</a:t>
            </a:r>
            <a:r>
              <a:rPr lang="en-CH" baseline="-25000" dirty="0">
                <a:solidFill>
                  <a:schemeClr val="accent5"/>
                </a:solidFill>
                <a:latin typeface="Corbel" panose="020B0503020204020204" pitchFamily="34" charset="0"/>
              </a:rPr>
              <a:t>1</a:t>
            </a:r>
            <a:r>
              <a:rPr lang="en-CH" dirty="0">
                <a:solidFill>
                  <a:schemeClr val="accent5"/>
                </a:solidFill>
                <a:latin typeface="Corbel" panose="020B0503020204020204" pitchFamily="34" charset="0"/>
              </a:rPr>
              <a:t>(x))      Enc(P</a:t>
            </a:r>
            <a:r>
              <a:rPr lang="en-CH" baseline="-25000" dirty="0">
                <a:solidFill>
                  <a:schemeClr val="accent5"/>
                </a:solidFill>
                <a:latin typeface="Corbel" panose="020B0503020204020204" pitchFamily="34" charset="0"/>
              </a:rPr>
              <a:t>2</a:t>
            </a:r>
            <a:r>
              <a:rPr lang="en-CH" dirty="0">
                <a:solidFill>
                  <a:schemeClr val="accent5"/>
                </a:solidFill>
                <a:latin typeface="Corbel" panose="020B0503020204020204" pitchFamily="34" charset="0"/>
              </a:rPr>
              <a:t>(x))     …     Enc(P</a:t>
            </a:r>
            <a:r>
              <a:rPr lang="en-CH" baseline="-25000" dirty="0">
                <a:solidFill>
                  <a:schemeClr val="accent5"/>
                </a:solidFill>
                <a:latin typeface="Corbel" panose="020B0503020204020204" pitchFamily="34" charset="0"/>
              </a:rPr>
              <a:t>n</a:t>
            </a:r>
            <a:r>
              <a:rPr lang="en-CH" dirty="0">
                <a:solidFill>
                  <a:schemeClr val="accent5"/>
                </a:solidFill>
                <a:latin typeface="Corbel" panose="020B0503020204020204" pitchFamily="34" charset="0"/>
              </a:rPr>
              <a:t>(x))</a:t>
            </a:r>
            <a:endParaRPr lang="en-CH" dirty="0">
              <a:solidFill>
                <a:schemeClr val="accent5"/>
              </a:solidFill>
              <a:latin typeface="Cambria" panose="02040503050406030204" pitchFamily="18" charset="0"/>
            </a:endParaRPr>
          </a:p>
        </p:txBody>
      </p:sp>
      <p:sp>
        <p:nvSpPr>
          <p:cNvPr id="93" name="TextBox 92">
            <a:extLst>
              <a:ext uri="{FF2B5EF4-FFF2-40B4-BE49-F238E27FC236}">
                <a16:creationId xmlns:a16="http://schemas.microsoft.com/office/drawing/2014/main" id="{2213036F-E39A-E603-62C2-4C37107663C8}"/>
              </a:ext>
            </a:extLst>
          </p:cNvPr>
          <p:cNvSpPr txBox="1"/>
          <p:nvPr/>
        </p:nvSpPr>
        <p:spPr>
          <a:xfrm>
            <a:off x="17457" y="5323736"/>
            <a:ext cx="4571993" cy="369332"/>
          </a:xfrm>
          <a:prstGeom prst="rect">
            <a:avLst/>
          </a:prstGeom>
          <a:noFill/>
        </p:spPr>
        <p:txBody>
          <a:bodyPr wrap="square" rtlCol="0">
            <a:spAutoFit/>
          </a:bodyPr>
          <a:lstStyle/>
          <a:p>
            <a:r>
              <a:rPr lang="en-CH" dirty="0">
                <a:solidFill>
                  <a:schemeClr val="accent5"/>
                </a:solidFill>
                <a:latin typeface="Corbel" panose="020B0503020204020204" pitchFamily="34" charset="0"/>
              </a:rPr>
              <a:t>          Enc(b</a:t>
            </a:r>
            <a:r>
              <a:rPr lang="en-CH" baseline="-25000" dirty="0">
                <a:solidFill>
                  <a:schemeClr val="accent5"/>
                </a:solidFill>
                <a:latin typeface="Corbel" panose="020B0503020204020204" pitchFamily="34" charset="0"/>
              </a:rPr>
              <a:t>0</a:t>
            </a:r>
            <a:r>
              <a:rPr lang="en-CH" dirty="0">
                <a:solidFill>
                  <a:schemeClr val="accent5"/>
                </a:solidFill>
                <a:latin typeface="Corbel" panose="020B0503020204020204" pitchFamily="34" charset="0"/>
              </a:rPr>
              <a:t>)          Enc(b</a:t>
            </a:r>
            <a:r>
              <a:rPr lang="en-CH" baseline="-25000" dirty="0">
                <a:solidFill>
                  <a:schemeClr val="accent5"/>
                </a:solidFill>
                <a:latin typeface="Corbel" panose="020B0503020204020204" pitchFamily="34" charset="0"/>
              </a:rPr>
              <a:t>1</a:t>
            </a:r>
            <a:r>
              <a:rPr lang="en-CH" dirty="0">
                <a:solidFill>
                  <a:schemeClr val="accent5"/>
                </a:solidFill>
                <a:latin typeface="Corbel" panose="020B0503020204020204" pitchFamily="34" charset="0"/>
              </a:rPr>
              <a:t>)         …         Enc(b</a:t>
            </a:r>
            <a:r>
              <a:rPr lang="en-CH" baseline="-25000" dirty="0">
                <a:solidFill>
                  <a:schemeClr val="accent5"/>
                </a:solidFill>
                <a:latin typeface="Corbel" panose="020B0503020204020204" pitchFamily="34" charset="0"/>
              </a:rPr>
              <a:t>n</a:t>
            </a:r>
            <a:r>
              <a:rPr lang="en-CH" dirty="0">
                <a:solidFill>
                  <a:schemeClr val="accent5"/>
                </a:solidFill>
                <a:latin typeface="Corbel" panose="020B0503020204020204" pitchFamily="34" charset="0"/>
              </a:rPr>
              <a:t>)</a:t>
            </a:r>
            <a:endParaRPr lang="en-CH" dirty="0">
              <a:solidFill>
                <a:schemeClr val="accent5"/>
              </a:solidFill>
              <a:latin typeface="Cambria" panose="02040503050406030204" pitchFamily="18" charset="0"/>
            </a:endParaRPr>
          </a:p>
        </p:txBody>
      </p:sp>
    </p:spTree>
    <p:extLst>
      <p:ext uri="{BB962C8B-B14F-4D97-AF65-F5344CB8AC3E}">
        <p14:creationId xmlns:p14="http://schemas.microsoft.com/office/powerpoint/2010/main" val="256126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8" grpId="0" animBg="1"/>
      <p:bldP spid="59" grpId="0" animBg="1"/>
      <p:bldP spid="64" grpId="0" animBg="1"/>
      <p:bldP spid="73" grpId="0" animBg="1"/>
      <p:bldP spid="76" grpId="0"/>
      <p:bldP spid="77" grpId="0"/>
      <p:bldP spid="92" grpId="0"/>
      <p:bldP spid="9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AB0A9-0869-07B3-854A-8794DAAA920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A831EB5-DB36-C85C-BF10-8B0433F393E2}"/>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ECDED699-3602-7426-64BB-736A7AF0FABC}"/>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6790A82-7C14-7DAA-46FE-664B7B04795A}"/>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pic>
        <p:nvPicPr>
          <p:cNvPr id="16" name="Graphic 15">
            <a:extLst>
              <a:ext uri="{FF2B5EF4-FFF2-40B4-BE49-F238E27FC236}">
                <a16:creationId xmlns:a16="http://schemas.microsoft.com/office/drawing/2014/main" id="{6249123C-B331-F465-B096-8623E3DE6A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E7FB9149-6144-D3EB-C4FC-9463D17058F0}"/>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112</a:t>
            </a:fld>
            <a:endParaRPr lang="en-CH" dirty="0">
              <a:latin typeface="Cambria" panose="02040503050406030204" pitchFamily="18" charset="0"/>
            </a:endParaRPr>
          </a:p>
        </p:txBody>
      </p:sp>
      <p:sp>
        <p:nvSpPr>
          <p:cNvPr id="59" name="Rounded Rectangle 58">
            <a:extLst>
              <a:ext uri="{FF2B5EF4-FFF2-40B4-BE49-F238E27FC236}">
                <a16:creationId xmlns:a16="http://schemas.microsoft.com/office/drawing/2014/main" id="{067DD818-8875-1C86-F3C7-8C7591965D4A}"/>
              </a:ext>
            </a:extLst>
          </p:cNvPr>
          <p:cNvSpPr/>
          <p:nvPr/>
        </p:nvSpPr>
        <p:spPr>
          <a:xfrm>
            <a:off x="768528" y="2295375"/>
            <a:ext cx="3004457" cy="858884"/>
          </a:xfrm>
          <a:prstGeom prst="roundRect">
            <a:avLst/>
          </a:prstGeom>
          <a:solidFill>
            <a:srgbClr val="FFFF00">
              <a:alpha val="1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rPr>
              <a:t>Boolean</a:t>
            </a:r>
          </a:p>
          <a:p>
            <a:pPr algn="ctr"/>
            <a:r>
              <a:rPr lang="en-US" sz="2400" b="1" dirty="0">
                <a:solidFill>
                  <a:schemeClr val="tx1"/>
                </a:solidFill>
                <a:latin typeface="Corbel" panose="020B0503020204020204" pitchFamily="34" charset="0"/>
              </a:rPr>
              <a:t>Approach</a:t>
            </a:r>
          </a:p>
        </p:txBody>
      </p:sp>
      <p:cxnSp>
        <p:nvCxnSpPr>
          <p:cNvPr id="72" name="Straight Connector 71">
            <a:extLst>
              <a:ext uri="{FF2B5EF4-FFF2-40B4-BE49-F238E27FC236}">
                <a16:creationId xmlns:a16="http://schemas.microsoft.com/office/drawing/2014/main" id="{57347F39-6D95-0224-902A-516DEAD159B1}"/>
              </a:ext>
            </a:extLst>
          </p:cNvPr>
          <p:cNvCxnSpPr>
            <a:cxnSpLocks/>
          </p:cNvCxnSpPr>
          <p:nvPr/>
        </p:nvCxnSpPr>
        <p:spPr>
          <a:xfrm>
            <a:off x="4572000" y="2315390"/>
            <a:ext cx="0" cy="4150724"/>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3" name="Rounded Rectangle 72">
            <a:extLst>
              <a:ext uri="{FF2B5EF4-FFF2-40B4-BE49-F238E27FC236}">
                <a16:creationId xmlns:a16="http://schemas.microsoft.com/office/drawing/2014/main" id="{D081BA4D-C11F-667E-C361-381D57178195}"/>
              </a:ext>
            </a:extLst>
          </p:cNvPr>
          <p:cNvSpPr/>
          <p:nvPr/>
        </p:nvSpPr>
        <p:spPr>
          <a:xfrm>
            <a:off x="5477690" y="2295375"/>
            <a:ext cx="3004457" cy="858884"/>
          </a:xfrm>
          <a:prstGeom prst="roundRect">
            <a:avLst/>
          </a:prstGeom>
          <a:solidFill>
            <a:srgbClr val="FFFF00">
              <a:alpha val="1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rPr>
              <a:t>Arithmetic</a:t>
            </a:r>
          </a:p>
          <a:p>
            <a:pPr algn="ctr"/>
            <a:r>
              <a:rPr lang="en-US" sz="2400" b="1" dirty="0">
                <a:solidFill>
                  <a:schemeClr val="tx1"/>
                </a:solidFill>
                <a:latin typeface="Corbel" panose="020B0503020204020204" pitchFamily="34" charset="0"/>
              </a:rPr>
              <a:t>Approach</a:t>
            </a:r>
          </a:p>
        </p:txBody>
      </p:sp>
      <p:sp>
        <p:nvSpPr>
          <p:cNvPr id="3" name="Rectangle 2">
            <a:extLst>
              <a:ext uri="{FF2B5EF4-FFF2-40B4-BE49-F238E27FC236}">
                <a16:creationId xmlns:a16="http://schemas.microsoft.com/office/drawing/2014/main" id="{E735C25E-734E-8985-21E7-DA9CDAFCC51F}"/>
              </a:ext>
            </a:extLst>
          </p:cNvPr>
          <p:cNvSpPr/>
          <p:nvPr/>
        </p:nvSpPr>
        <p:spPr>
          <a:xfrm>
            <a:off x="315682" y="4953104"/>
            <a:ext cx="3910150" cy="78614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2"/>
            </a:pPr>
            <a:r>
              <a:rPr lang="en-US" sz="2000" b="1" i="1" dirty="0">
                <a:solidFill>
                  <a:schemeClr val="accent6">
                    <a:lumMod val="75000"/>
                  </a:schemeClr>
                </a:solidFill>
                <a:latin typeface="Corbel" panose="020B0503020204020204" pitchFamily="34" charset="0"/>
              </a:rPr>
              <a:t>Support flexible query sizes </a:t>
            </a:r>
            <a:r>
              <a:rPr lang="en-US" sz="2000" dirty="0">
                <a:solidFill>
                  <a:schemeClr val="tx1"/>
                </a:solidFill>
                <a:latin typeface="Corbel" panose="020B0503020204020204" pitchFamily="34" charset="0"/>
              </a:rPr>
              <a:t>due to </a:t>
            </a:r>
            <a:r>
              <a:rPr lang="en-US" sz="2000" i="1" dirty="0">
                <a:solidFill>
                  <a:schemeClr val="tx1"/>
                </a:solidFill>
                <a:latin typeface="Corbel" panose="020B0503020204020204" pitchFamily="34" charset="0"/>
              </a:rPr>
              <a:t>unlimited computations</a:t>
            </a:r>
          </a:p>
        </p:txBody>
      </p:sp>
      <p:sp>
        <p:nvSpPr>
          <p:cNvPr id="10" name="Rectangle 9">
            <a:extLst>
              <a:ext uri="{FF2B5EF4-FFF2-40B4-BE49-F238E27FC236}">
                <a16:creationId xmlns:a16="http://schemas.microsoft.com/office/drawing/2014/main" id="{2F847094-7961-3C8E-DD24-7777B23C9408}"/>
              </a:ext>
            </a:extLst>
          </p:cNvPr>
          <p:cNvSpPr/>
          <p:nvPr/>
        </p:nvSpPr>
        <p:spPr>
          <a:xfrm>
            <a:off x="4918169" y="4939675"/>
            <a:ext cx="3910150" cy="78614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2"/>
            </a:pPr>
            <a:r>
              <a:rPr lang="en-US" sz="2000" b="1" i="1" dirty="0">
                <a:solidFill>
                  <a:srgbClr val="D31116"/>
                </a:solidFill>
                <a:latin typeface="Corbel" panose="020B0503020204020204" pitchFamily="34" charset="0"/>
              </a:rPr>
              <a:t>Support limited query sizes </a:t>
            </a:r>
            <a:r>
              <a:rPr lang="en-US" sz="2000" dirty="0">
                <a:solidFill>
                  <a:schemeClr val="tx1"/>
                </a:solidFill>
                <a:latin typeface="Corbel" panose="020B0503020204020204" pitchFamily="34" charset="0"/>
              </a:rPr>
              <a:t>due to </a:t>
            </a:r>
            <a:r>
              <a:rPr lang="en-US" sz="2000" i="1" dirty="0">
                <a:solidFill>
                  <a:schemeClr val="tx1"/>
                </a:solidFill>
                <a:latin typeface="Corbel" panose="020B0503020204020204" pitchFamily="34" charset="0"/>
              </a:rPr>
              <a:t>limited computations</a:t>
            </a:r>
          </a:p>
        </p:txBody>
      </p:sp>
      <p:sp>
        <p:nvSpPr>
          <p:cNvPr id="9" name="Rectangle 8">
            <a:extLst>
              <a:ext uri="{FF2B5EF4-FFF2-40B4-BE49-F238E27FC236}">
                <a16:creationId xmlns:a16="http://schemas.microsoft.com/office/drawing/2014/main" id="{C86D55CB-B183-71EA-2342-41C442BDFF7B}"/>
              </a:ext>
            </a:extLst>
          </p:cNvPr>
          <p:cNvSpPr/>
          <p:nvPr/>
        </p:nvSpPr>
        <p:spPr>
          <a:xfrm>
            <a:off x="315682" y="3741488"/>
            <a:ext cx="3910150" cy="78614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2000" b="1" i="1" dirty="0">
                <a:solidFill>
                  <a:srgbClr val="D31116"/>
                </a:solidFill>
                <a:latin typeface="Corbel" panose="020B0503020204020204" pitchFamily="34" charset="0"/>
              </a:rPr>
              <a:t>High memory footprint</a:t>
            </a:r>
            <a:r>
              <a:rPr lang="en-US" sz="2000" b="1" i="1" dirty="0">
                <a:solidFill>
                  <a:srgbClr val="FF0000"/>
                </a:solidFill>
                <a:latin typeface="Corbel" panose="020B0503020204020204" pitchFamily="34" charset="0"/>
              </a:rPr>
              <a:t> </a:t>
            </a:r>
            <a:r>
              <a:rPr lang="en-US" sz="2000" dirty="0">
                <a:solidFill>
                  <a:sysClr val="windowText" lastClr="000000"/>
                </a:solidFill>
                <a:latin typeface="Corbel" panose="020B0503020204020204" pitchFamily="34" charset="0"/>
              </a:rPr>
              <a:t>due to </a:t>
            </a:r>
            <a:r>
              <a:rPr lang="en-US" sz="2000" i="1" dirty="0">
                <a:solidFill>
                  <a:sysClr val="windowText" lastClr="000000"/>
                </a:solidFill>
                <a:latin typeface="Corbel" panose="020B0503020204020204" pitchFamily="34" charset="0"/>
              </a:rPr>
              <a:t>encryption of individual bits</a:t>
            </a:r>
          </a:p>
        </p:txBody>
      </p:sp>
      <p:sp>
        <p:nvSpPr>
          <p:cNvPr id="11" name="Rectangle 10">
            <a:extLst>
              <a:ext uri="{FF2B5EF4-FFF2-40B4-BE49-F238E27FC236}">
                <a16:creationId xmlns:a16="http://schemas.microsoft.com/office/drawing/2014/main" id="{6F07E731-A779-338C-92B8-66CD75E91BB6}"/>
              </a:ext>
            </a:extLst>
          </p:cNvPr>
          <p:cNvSpPr/>
          <p:nvPr/>
        </p:nvSpPr>
        <p:spPr>
          <a:xfrm>
            <a:off x="4918169" y="3741488"/>
            <a:ext cx="3910150" cy="78614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2000" b="1" i="1" dirty="0">
                <a:solidFill>
                  <a:schemeClr val="accent6">
                    <a:lumMod val="75000"/>
                  </a:schemeClr>
                </a:solidFill>
                <a:latin typeface="Corbel" panose="020B0503020204020204" pitchFamily="34" charset="0"/>
              </a:rPr>
              <a:t>Low memory footprint</a:t>
            </a:r>
            <a:r>
              <a:rPr lang="en-US" sz="2000" dirty="0">
                <a:solidFill>
                  <a:schemeClr val="accent6">
                    <a:lumMod val="75000"/>
                  </a:schemeClr>
                </a:solidFill>
                <a:latin typeface="Corbel" panose="020B0503020204020204" pitchFamily="34" charset="0"/>
              </a:rPr>
              <a:t> </a:t>
            </a:r>
            <a:r>
              <a:rPr lang="en-US" sz="2000" dirty="0">
                <a:solidFill>
                  <a:sysClr val="windowText" lastClr="000000"/>
                </a:solidFill>
                <a:latin typeface="Corbel" panose="020B0503020204020204" pitchFamily="34" charset="0"/>
              </a:rPr>
              <a:t>due to </a:t>
            </a:r>
            <a:r>
              <a:rPr lang="en-US" sz="2000" i="1" dirty="0">
                <a:solidFill>
                  <a:sysClr val="windowText" lastClr="000000"/>
                </a:solidFill>
                <a:latin typeface="Corbel" panose="020B0503020204020204" pitchFamily="34" charset="0"/>
              </a:rPr>
              <a:t>data packing mechanism</a:t>
            </a:r>
          </a:p>
        </p:txBody>
      </p:sp>
      <p:sp>
        <p:nvSpPr>
          <p:cNvPr id="14" name="Title 1">
            <a:extLst>
              <a:ext uri="{FF2B5EF4-FFF2-40B4-BE49-F238E27FC236}">
                <a16:creationId xmlns:a16="http://schemas.microsoft.com/office/drawing/2014/main" id="{6C2F8A02-5F70-FA40-6720-DF673DAD3145}"/>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Prior Works on HE-based String Matching</a:t>
            </a:r>
          </a:p>
        </p:txBody>
      </p:sp>
      <p:sp>
        <p:nvSpPr>
          <p:cNvPr id="15" name="Rectangle 14">
            <a:extLst>
              <a:ext uri="{FF2B5EF4-FFF2-40B4-BE49-F238E27FC236}">
                <a16:creationId xmlns:a16="http://schemas.microsoft.com/office/drawing/2014/main" id="{97F9FF7D-1788-A502-CE4D-5EF5CC1002D9}"/>
              </a:ext>
            </a:extLst>
          </p:cNvPr>
          <p:cNvSpPr/>
          <p:nvPr/>
        </p:nvSpPr>
        <p:spPr>
          <a:xfrm>
            <a:off x="-269899" y="963053"/>
            <a:ext cx="9683798" cy="1102272"/>
          </a:xfrm>
          <a:prstGeom prst="rect">
            <a:avLst/>
          </a:prstGeom>
          <a:solidFill>
            <a:schemeClr val="bg2"/>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66750" marR="0" lvl="0" indent="-215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srgbClr val="000CFF"/>
                </a:solidFill>
                <a:effectLst/>
                <a:uLnTx/>
                <a:uFillTx/>
                <a:latin typeface="Corbel" panose="020B0503020204020204" pitchFamily="34" charset="0"/>
                <a:cs typeface="Segoe UI" panose="020B0502040204020203" pitchFamily="34" charset="0"/>
              </a:rPr>
              <a:t>Boolean Approach</a:t>
            </a:r>
            <a:r>
              <a:rPr kumimoji="0" lang="en-US" sz="2800" b="0" i="0" u="none" strike="noStrike" kern="1200" cap="none" spc="0" normalizeH="0" baseline="0" noProof="0" dirty="0">
                <a:ln>
                  <a:noFill/>
                </a:ln>
                <a:solidFill>
                  <a:prstClr val="black"/>
                </a:solidFill>
                <a:effectLst/>
                <a:uLnTx/>
                <a:uFillTx/>
                <a:latin typeface="Corbel" panose="020B0503020204020204" pitchFamily="34" charset="0"/>
                <a:cs typeface="Segoe UI" panose="020B0502040204020203" pitchFamily="34" charset="0"/>
              </a:rPr>
              <a:t> </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a:t>
            </a:r>
            <a:r>
              <a:rPr kumimoji="0" lang="en-US" sz="1600" b="0" i="0" u="none" strike="noStrike" kern="1200" cap="none" spc="0" normalizeH="0" baseline="0" noProof="0" dirty="0" err="1">
                <a:ln>
                  <a:noFill/>
                </a:ln>
                <a:solidFill>
                  <a:srgbClr val="E7E6E6">
                    <a:lumMod val="50000"/>
                  </a:srgbClr>
                </a:solidFill>
                <a:effectLst/>
                <a:uLnTx/>
                <a:uFillTx/>
                <a:latin typeface="Corbel" panose="020B0503020204020204" pitchFamily="34" charset="0"/>
                <a:cs typeface="Segoe UI" panose="020B0502040204020203" pitchFamily="34" charset="0"/>
              </a:rPr>
              <a:t>Pradel</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 </a:t>
            </a:r>
            <a:r>
              <a:rPr kumimoji="0" lang="en-US" sz="1600" b="0" i="0" u="none" strike="noStrike" kern="1200" cap="none" spc="0" normalizeH="0" baseline="0" noProof="0" dirty="0" err="1">
                <a:ln>
                  <a:noFill/>
                </a:ln>
                <a:solidFill>
                  <a:srgbClr val="E7E6E6">
                    <a:lumMod val="50000"/>
                  </a:srgbClr>
                </a:solidFill>
                <a:effectLst/>
                <a:uLnTx/>
                <a:uFillTx/>
                <a:latin typeface="Corbel" panose="020B0503020204020204" pitchFamily="34" charset="0"/>
                <a:cs typeface="Segoe UI" panose="020B0502040204020203" pitchFamily="34" charset="0"/>
              </a:rPr>
              <a:t>TrustCom</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 2021 ; Aziz+, Information 2024]</a:t>
            </a:r>
            <a:endParaRPr kumimoji="0" lang="en-US" sz="32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endParaRPr>
          </a:p>
          <a:p>
            <a:pPr marL="666750" marR="0" lvl="0" indent="-215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sz="2800" dirty="0">
                <a:solidFill>
                  <a:srgbClr val="000CFF"/>
                </a:solidFill>
                <a:latin typeface="Corbel" panose="020B0503020204020204" pitchFamily="34" charset="0"/>
                <a:cs typeface="Segoe UI" panose="020B0502040204020203" pitchFamily="34" charset="0"/>
              </a:rPr>
              <a:t>Arithmetic Approach </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[Yasuda+, CCSW 2013 ; Kim+, TDSC 2017 ;  </a:t>
            </a:r>
            <a:r>
              <a:rPr kumimoji="0" lang="en-US" sz="1600" b="0" i="0" u="none" strike="noStrike" kern="1200" cap="none" spc="0" normalizeH="0" baseline="0" noProof="0" dirty="0" err="1">
                <a:ln>
                  <a:noFill/>
                </a:ln>
                <a:solidFill>
                  <a:srgbClr val="E7E6E6">
                    <a:lumMod val="50000"/>
                  </a:srgbClr>
                </a:solidFill>
                <a:effectLst/>
                <a:uLnTx/>
                <a:uFillTx/>
                <a:latin typeface="Corbel" panose="020B0503020204020204" pitchFamily="34" charset="0"/>
                <a:cs typeface="Segoe UI" panose="020B0502040204020203" pitchFamily="34" charset="0"/>
              </a:rPr>
              <a:t>Bonte</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 CCS 2020 ]</a:t>
            </a:r>
          </a:p>
        </p:txBody>
      </p:sp>
    </p:spTree>
    <p:extLst>
      <p:ext uri="{BB962C8B-B14F-4D97-AF65-F5344CB8AC3E}">
        <p14:creationId xmlns:p14="http://schemas.microsoft.com/office/powerpoint/2010/main" val="235297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4A168-81DE-A2FF-50C7-2C3C50B3602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E0F1ECE-D712-46ED-2BF0-BE95D318A0A2}"/>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Title 1">
            <a:extLst>
              <a:ext uri="{FF2B5EF4-FFF2-40B4-BE49-F238E27FC236}">
                <a16:creationId xmlns:a16="http://schemas.microsoft.com/office/drawing/2014/main" id="{96724DB5-BF4D-23C0-7DB2-A576CB3BDE7C}"/>
              </a:ext>
            </a:extLst>
          </p:cNvPr>
          <p:cNvSpPr>
            <a:spLocks noGrp="1"/>
          </p:cNvSpPr>
          <p:nvPr>
            <p:ph type="title"/>
          </p:nvPr>
        </p:nvSpPr>
        <p:spPr>
          <a:xfrm>
            <a:off x="43211" y="1"/>
            <a:ext cx="9144000" cy="841245"/>
          </a:xfrm>
        </p:spPr>
        <p:txBody>
          <a:bodyPr>
            <a:noAutofit/>
          </a:bodyPr>
          <a:lstStyle/>
          <a:p>
            <a:r>
              <a:rPr lang="en-CH" sz="3600" b="1" dirty="0">
                <a:latin typeface="Candara" panose="020E0502030303020204" pitchFamily="34" charset="0"/>
                <a:ea typeface="Tahoma" panose="020B0604030504040204" pitchFamily="34" charset="0"/>
                <a:cs typeface="Tahoma" panose="020B0604030504040204" pitchFamily="34" charset="0"/>
              </a:rPr>
              <a:t>Arithmetic Approach Performs Better</a:t>
            </a:r>
          </a:p>
        </p:txBody>
      </p:sp>
      <p:pic>
        <p:nvPicPr>
          <p:cNvPr id="16" name="Graphic 15">
            <a:extLst>
              <a:ext uri="{FF2B5EF4-FFF2-40B4-BE49-F238E27FC236}">
                <a16:creationId xmlns:a16="http://schemas.microsoft.com/office/drawing/2014/main" id="{85B0EB74-653F-A496-B000-F198850783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7E9E0435-FB49-59EE-1308-55C3987197B1}"/>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113</a:t>
            </a:fld>
            <a:endParaRPr lang="en-CH" dirty="0">
              <a:latin typeface="Cambria" panose="02040503050406030204" pitchFamily="18" charset="0"/>
            </a:endParaRPr>
          </a:p>
        </p:txBody>
      </p:sp>
      <p:grpSp>
        <p:nvGrpSpPr>
          <p:cNvPr id="30" name="Group 29">
            <a:extLst>
              <a:ext uri="{FF2B5EF4-FFF2-40B4-BE49-F238E27FC236}">
                <a16:creationId xmlns:a16="http://schemas.microsoft.com/office/drawing/2014/main" id="{D20BC29A-D58F-6BEA-4AA2-DB8703093CF2}"/>
              </a:ext>
            </a:extLst>
          </p:cNvPr>
          <p:cNvGrpSpPr>
            <a:grpSpLocks noChangeAspect="1"/>
          </p:cNvGrpSpPr>
          <p:nvPr/>
        </p:nvGrpSpPr>
        <p:grpSpPr>
          <a:xfrm>
            <a:off x="82512" y="1033437"/>
            <a:ext cx="9104699" cy="3801790"/>
            <a:chOff x="1013708" y="3417271"/>
            <a:chExt cx="6174045" cy="2578058"/>
          </a:xfrm>
        </p:grpSpPr>
        <p:pic>
          <p:nvPicPr>
            <p:cNvPr id="38" name="Picture 37">
              <a:extLst>
                <a:ext uri="{FF2B5EF4-FFF2-40B4-BE49-F238E27FC236}">
                  <a16:creationId xmlns:a16="http://schemas.microsoft.com/office/drawing/2014/main" id="{742D4D86-81E3-8552-5717-C3D7647322F7}"/>
                </a:ext>
              </a:extLst>
            </p:cNvPr>
            <p:cNvPicPr>
              <a:picLocks noChangeAspect="1"/>
            </p:cNvPicPr>
            <p:nvPr/>
          </p:nvPicPr>
          <p:blipFill>
            <a:blip r:embed="rId5"/>
            <a:srcRect l="4613" t="14610" r="194" b="12749"/>
            <a:stretch/>
          </p:blipFill>
          <p:spPr>
            <a:xfrm>
              <a:off x="1180936" y="3905634"/>
              <a:ext cx="6006817" cy="1458401"/>
            </a:xfrm>
            <a:prstGeom prst="rect">
              <a:avLst/>
            </a:prstGeom>
          </p:spPr>
        </p:pic>
        <p:sp>
          <p:nvSpPr>
            <p:cNvPr id="61" name="TextBox 60">
              <a:extLst>
                <a:ext uri="{FF2B5EF4-FFF2-40B4-BE49-F238E27FC236}">
                  <a16:creationId xmlns:a16="http://schemas.microsoft.com/office/drawing/2014/main" id="{85AFA066-9A4A-F3CD-5017-F4FAD9DDF829}"/>
                </a:ext>
              </a:extLst>
            </p:cNvPr>
            <p:cNvSpPr txBox="1"/>
            <p:nvPr/>
          </p:nvSpPr>
          <p:spPr>
            <a:xfrm rot="16200000">
              <a:off x="-14506" y="4445485"/>
              <a:ext cx="2306877" cy="250450"/>
            </a:xfrm>
            <a:prstGeom prst="rect">
              <a:avLst/>
            </a:prstGeom>
            <a:noFill/>
          </p:spPr>
          <p:txBody>
            <a:bodyPr wrap="square" rtlCol="0">
              <a:spAutoFit/>
            </a:bodyPr>
            <a:lstStyle/>
            <a:p>
              <a:pPr algn="ctr"/>
              <a:r>
                <a:rPr lang="en-CH" b="1" dirty="0">
                  <a:latin typeface="Poppins" pitchFamily="2" charset="77"/>
                  <a:ea typeface="Tahoma" panose="020B0604030504040204" pitchFamily="34" charset="0"/>
                  <a:cs typeface="Poppins" pitchFamily="2" charset="77"/>
                </a:rPr>
                <a:t>Execution Time (in s)</a:t>
              </a:r>
            </a:p>
          </p:txBody>
        </p:sp>
        <p:sp>
          <p:nvSpPr>
            <p:cNvPr id="62" name="TextBox 61">
              <a:extLst>
                <a:ext uri="{FF2B5EF4-FFF2-40B4-BE49-F238E27FC236}">
                  <a16:creationId xmlns:a16="http://schemas.microsoft.com/office/drawing/2014/main" id="{63FB97B8-F7FA-B4C0-5123-70957414C3D4}"/>
                </a:ext>
              </a:extLst>
            </p:cNvPr>
            <p:cNvSpPr txBox="1"/>
            <p:nvPr/>
          </p:nvSpPr>
          <p:spPr>
            <a:xfrm>
              <a:off x="3580326" y="5744879"/>
              <a:ext cx="1743400" cy="250450"/>
            </a:xfrm>
            <a:prstGeom prst="rect">
              <a:avLst/>
            </a:prstGeom>
            <a:noFill/>
          </p:spPr>
          <p:txBody>
            <a:bodyPr wrap="square" rtlCol="0">
              <a:spAutoFit/>
            </a:bodyPr>
            <a:lstStyle/>
            <a:p>
              <a:pPr algn="ctr"/>
              <a:r>
                <a:rPr lang="en-US" b="1" dirty="0">
                  <a:latin typeface="Poppins" pitchFamily="2" charset="77"/>
                  <a:ea typeface="Tahoma" panose="020B0604030504040204" pitchFamily="34" charset="0"/>
                  <a:cs typeface="Poppins" pitchFamily="2" charset="77"/>
                </a:rPr>
                <a:t> </a:t>
              </a:r>
              <a:r>
                <a:rPr lang="en-CH" b="1" dirty="0">
                  <a:latin typeface="Poppins" pitchFamily="2" charset="77"/>
                  <a:ea typeface="Tahoma" panose="020B0604030504040204" pitchFamily="34" charset="0"/>
                  <a:cs typeface="Poppins" pitchFamily="2" charset="77"/>
                </a:rPr>
                <a:t>Query Size (in Bits)</a:t>
              </a:r>
            </a:p>
          </p:txBody>
        </p:sp>
        <p:cxnSp>
          <p:nvCxnSpPr>
            <p:cNvPr id="63" name="Straight Arrow Connector 62">
              <a:extLst>
                <a:ext uri="{FF2B5EF4-FFF2-40B4-BE49-F238E27FC236}">
                  <a16:creationId xmlns:a16="http://schemas.microsoft.com/office/drawing/2014/main" id="{8A6F2D6D-312E-2C89-D2C1-8231D3DCCAD9}"/>
                </a:ext>
              </a:extLst>
            </p:cNvPr>
            <p:cNvCxnSpPr>
              <a:cxnSpLocks/>
              <a:stCxn id="62" idx="1"/>
            </p:cNvCxnSpPr>
            <p:nvPr/>
          </p:nvCxnSpPr>
          <p:spPr>
            <a:xfrm flipH="1">
              <a:off x="1661494" y="5870104"/>
              <a:ext cx="1918832" cy="38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62E8FA58-53EE-62E0-16FB-D02BDE82635A}"/>
                </a:ext>
              </a:extLst>
            </p:cNvPr>
            <p:cNvCxnSpPr>
              <a:cxnSpLocks/>
              <a:stCxn id="62" idx="3"/>
            </p:cNvCxnSpPr>
            <p:nvPr/>
          </p:nvCxnSpPr>
          <p:spPr>
            <a:xfrm>
              <a:off x="5323726" y="5870104"/>
              <a:ext cx="1776461" cy="73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2" name="Rectangle 31">
            <a:extLst>
              <a:ext uri="{FF2B5EF4-FFF2-40B4-BE49-F238E27FC236}">
                <a16:creationId xmlns:a16="http://schemas.microsoft.com/office/drawing/2014/main" id="{915CE8F1-5433-9677-BA24-94FEF7152005}"/>
              </a:ext>
            </a:extLst>
          </p:cNvPr>
          <p:cNvSpPr/>
          <p:nvPr/>
        </p:nvSpPr>
        <p:spPr>
          <a:xfrm>
            <a:off x="2249308" y="1395473"/>
            <a:ext cx="6542825" cy="4000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43" name="Picture 42">
            <a:extLst>
              <a:ext uri="{FF2B5EF4-FFF2-40B4-BE49-F238E27FC236}">
                <a16:creationId xmlns:a16="http://schemas.microsoft.com/office/drawing/2014/main" id="{4C2A4346-B265-10F6-1874-8E5A5418CF0D}"/>
              </a:ext>
            </a:extLst>
          </p:cNvPr>
          <p:cNvPicPr>
            <a:picLocks noChangeAspect="1"/>
          </p:cNvPicPr>
          <p:nvPr/>
        </p:nvPicPr>
        <p:blipFill>
          <a:blip r:embed="rId6"/>
          <a:srcRect l="19451" t="4447" r="7967" b="84325"/>
          <a:stretch/>
        </p:blipFill>
        <p:spPr>
          <a:xfrm>
            <a:off x="1578249" y="1088957"/>
            <a:ext cx="6993091" cy="357980"/>
          </a:xfrm>
          <a:prstGeom prst="rect">
            <a:avLst/>
          </a:prstGeom>
        </p:spPr>
      </p:pic>
      <p:sp>
        <p:nvSpPr>
          <p:cNvPr id="39" name="TextBox 38">
            <a:extLst>
              <a:ext uri="{FF2B5EF4-FFF2-40B4-BE49-F238E27FC236}">
                <a16:creationId xmlns:a16="http://schemas.microsoft.com/office/drawing/2014/main" id="{2A6FBAD2-25FA-8075-DF49-26BA54FE25C7}"/>
              </a:ext>
            </a:extLst>
          </p:cNvPr>
          <p:cNvSpPr txBox="1"/>
          <p:nvPr/>
        </p:nvSpPr>
        <p:spPr>
          <a:xfrm>
            <a:off x="1047350" y="3858125"/>
            <a:ext cx="2719763" cy="584776"/>
          </a:xfrm>
          <a:prstGeom prst="rect">
            <a:avLst/>
          </a:prstGeom>
          <a:noFill/>
        </p:spPr>
        <p:txBody>
          <a:bodyPr wrap="square" rtlCol="0">
            <a:spAutoFit/>
          </a:bodyPr>
          <a:lstStyle/>
          <a:p>
            <a:pPr algn="ctr"/>
            <a:r>
              <a:rPr lang="en-CH" sz="1600" b="1" dirty="0">
                <a:latin typeface="Poppins" pitchFamily="2" charset="77"/>
                <a:cs typeface="Poppins" pitchFamily="2" charset="77"/>
              </a:rPr>
              <a:t>Database Size </a:t>
            </a:r>
          </a:p>
          <a:p>
            <a:pPr algn="ctr"/>
            <a:r>
              <a:rPr lang="en-CH" sz="1600" b="1" dirty="0">
                <a:latin typeface="Poppins" pitchFamily="2" charset="77"/>
                <a:cs typeface="Poppins" pitchFamily="2" charset="77"/>
              </a:rPr>
              <a:t>(64 bytes)</a:t>
            </a:r>
          </a:p>
        </p:txBody>
      </p:sp>
      <p:sp>
        <p:nvSpPr>
          <p:cNvPr id="41" name="TextBox 40">
            <a:extLst>
              <a:ext uri="{FF2B5EF4-FFF2-40B4-BE49-F238E27FC236}">
                <a16:creationId xmlns:a16="http://schemas.microsoft.com/office/drawing/2014/main" id="{78CC1488-EFEC-9469-7DC6-D05048F389E5}"/>
              </a:ext>
            </a:extLst>
          </p:cNvPr>
          <p:cNvSpPr txBox="1"/>
          <p:nvPr/>
        </p:nvSpPr>
        <p:spPr>
          <a:xfrm>
            <a:off x="3793026" y="3870650"/>
            <a:ext cx="2654462" cy="584776"/>
          </a:xfrm>
          <a:prstGeom prst="rect">
            <a:avLst/>
          </a:prstGeom>
          <a:noFill/>
        </p:spPr>
        <p:txBody>
          <a:bodyPr wrap="square" rtlCol="0">
            <a:spAutoFit/>
          </a:bodyPr>
          <a:lstStyle/>
          <a:p>
            <a:pPr algn="ctr"/>
            <a:r>
              <a:rPr lang="en-CH" sz="1600" b="1" dirty="0">
                <a:latin typeface="Poppins" pitchFamily="2" charset="77"/>
                <a:cs typeface="Poppins" pitchFamily="2" charset="77"/>
              </a:rPr>
              <a:t>Database Size </a:t>
            </a:r>
          </a:p>
          <a:p>
            <a:pPr algn="ctr"/>
            <a:r>
              <a:rPr lang="en-CH" sz="1600" b="1" dirty="0">
                <a:latin typeface="Poppins" pitchFamily="2" charset="77"/>
                <a:cs typeface="Poppins" pitchFamily="2" charset="77"/>
              </a:rPr>
              <a:t>(128 bytes)</a:t>
            </a:r>
          </a:p>
        </p:txBody>
      </p:sp>
      <p:sp>
        <p:nvSpPr>
          <p:cNvPr id="42" name="TextBox 41">
            <a:extLst>
              <a:ext uri="{FF2B5EF4-FFF2-40B4-BE49-F238E27FC236}">
                <a16:creationId xmlns:a16="http://schemas.microsoft.com/office/drawing/2014/main" id="{DFCF1DAB-3E40-D151-75A1-1A07C051001E}"/>
              </a:ext>
            </a:extLst>
          </p:cNvPr>
          <p:cNvSpPr txBox="1"/>
          <p:nvPr/>
        </p:nvSpPr>
        <p:spPr>
          <a:xfrm>
            <a:off x="6489786" y="3858125"/>
            <a:ext cx="2568294" cy="584776"/>
          </a:xfrm>
          <a:prstGeom prst="rect">
            <a:avLst/>
          </a:prstGeom>
          <a:noFill/>
        </p:spPr>
        <p:txBody>
          <a:bodyPr wrap="square" rtlCol="0">
            <a:spAutoFit/>
          </a:bodyPr>
          <a:lstStyle/>
          <a:p>
            <a:pPr algn="ctr"/>
            <a:r>
              <a:rPr lang="en-CH" sz="1600" b="1" dirty="0">
                <a:latin typeface="Poppins" pitchFamily="2" charset="77"/>
                <a:cs typeface="Poppins" pitchFamily="2" charset="77"/>
              </a:rPr>
              <a:t>Database Size </a:t>
            </a:r>
          </a:p>
          <a:p>
            <a:pPr algn="ctr"/>
            <a:r>
              <a:rPr lang="en-CH" sz="1600" b="1" dirty="0">
                <a:latin typeface="Poppins" pitchFamily="2" charset="77"/>
                <a:cs typeface="Poppins" pitchFamily="2" charset="77"/>
              </a:rPr>
              <a:t>(256 bytes)</a:t>
            </a:r>
          </a:p>
        </p:txBody>
      </p:sp>
      <p:sp>
        <p:nvSpPr>
          <p:cNvPr id="54" name="TextBox 53">
            <a:extLst>
              <a:ext uri="{FF2B5EF4-FFF2-40B4-BE49-F238E27FC236}">
                <a16:creationId xmlns:a16="http://schemas.microsoft.com/office/drawing/2014/main" id="{8C49580C-45C6-1A09-F019-29AFEFFE013A}"/>
              </a:ext>
            </a:extLst>
          </p:cNvPr>
          <p:cNvSpPr txBox="1"/>
          <p:nvPr/>
        </p:nvSpPr>
        <p:spPr>
          <a:xfrm>
            <a:off x="2088579" y="1425926"/>
            <a:ext cx="6853287" cy="338554"/>
          </a:xfrm>
          <a:prstGeom prst="rect">
            <a:avLst/>
          </a:prstGeom>
          <a:noFill/>
        </p:spPr>
        <p:txBody>
          <a:bodyPr wrap="square" rtlCol="0">
            <a:spAutoFit/>
          </a:bodyPr>
          <a:lstStyle/>
          <a:p>
            <a:r>
              <a:rPr lang="en-CH" sz="1600" b="1" dirty="0">
                <a:latin typeface="Poppins" pitchFamily="2" charset="77"/>
                <a:cs typeface="Poppins" pitchFamily="2" charset="77"/>
              </a:rPr>
              <a:t>(Aziz +, Information 2024)                          (Yasuda+, CCSW 2013)      </a:t>
            </a:r>
          </a:p>
        </p:txBody>
      </p:sp>
      <p:cxnSp>
        <p:nvCxnSpPr>
          <p:cNvPr id="18" name="Straight Connector 17">
            <a:extLst>
              <a:ext uri="{FF2B5EF4-FFF2-40B4-BE49-F238E27FC236}">
                <a16:creationId xmlns:a16="http://schemas.microsoft.com/office/drawing/2014/main" id="{334CB948-89A0-985B-D90E-E95FE7D6210C}"/>
              </a:ext>
            </a:extLst>
          </p:cNvPr>
          <p:cNvCxnSpPr>
            <a:cxnSpLocks/>
          </p:cNvCxnSpPr>
          <p:nvPr/>
        </p:nvCxnSpPr>
        <p:spPr>
          <a:xfrm>
            <a:off x="3767116" y="1870956"/>
            <a:ext cx="16807" cy="2537991"/>
          </a:xfrm>
          <a:prstGeom prst="line">
            <a:avLst/>
          </a:prstGeom>
          <a:ln w="25400">
            <a:solidFill>
              <a:schemeClr val="bg2">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4EA2438-3A43-1CDA-DB2B-D2C47E3A0DB4}"/>
              </a:ext>
            </a:extLst>
          </p:cNvPr>
          <p:cNvCxnSpPr>
            <a:cxnSpLocks/>
          </p:cNvCxnSpPr>
          <p:nvPr/>
        </p:nvCxnSpPr>
        <p:spPr>
          <a:xfrm>
            <a:off x="6411090" y="1871495"/>
            <a:ext cx="25493" cy="2563832"/>
          </a:xfrm>
          <a:prstGeom prst="line">
            <a:avLst/>
          </a:prstGeom>
          <a:ln w="25400">
            <a:solidFill>
              <a:schemeClr val="bg2">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BEEF85C4-BD76-B71A-0895-29A46B94B855}"/>
              </a:ext>
            </a:extLst>
          </p:cNvPr>
          <p:cNvCxnSpPr/>
          <p:nvPr/>
        </p:nvCxnSpPr>
        <p:spPr>
          <a:xfrm>
            <a:off x="3553968" y="2138625"/>
            <a:ext cx="0" cy="803190"/>
          </a:xfrm>
          <a:prstGeom prst="straightConnector1">
            <a:avLst/>
          </a:prstGeom>
          <a:ln w="34925">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30EB02E4-462E-F018-94A8-DEDC42DE5068}"/>
              </a:ext>
            </a:extLst>
          </p:cNvPr>
          <p:cNvCxnSpPr>
            <a:cxnSpLocks/>
          </p:cNvCxnSpPr>
          <p:nvPr/>
        </p:nvCxnSpPr>
        <p:spPr>
          <a:xfrm>
            <a:off x="6190076" y="2031533"/>
            <a:ext cx="0" cy="910282"/>
          </a:xfrm>
          <a:prstGeom prst="straightConnector1">
            <a:avLst/>
          </a:prstGeom>
          <a:ln w="34925">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5D7EF87E-7FA3-73E2-F0B5-E9B8B9EBF1BC}"/>
              </a:ext>
            </a:extLst>
          </p:cNvPr>
          <p:cNvCxnSpPr>
            <a:cxnSpLocks/>
          </p:cNvCxnSpPr>
          <p:nvPr/>
        </p:nvCxnSpPr>
        <p:spPr>
          <a:xfrm>
            <a:off x="8851248" y="1920320"/>
            <a:ext cx="0" cy="1021495"/>
          </a:xfrm>
          <a:prstGeom prst="straightConnector1">
            <a:avLst/>
          </a:prstGeom>
          <a:ln w="34925">
            <a:tailEnd type="triangle"/>
          </a:ln>
        </p:spPr>
        <p:style>
          <a:lnRef idx="2">
            <a:schemeClr val="accent1"/>
          </a:lnRef>
          <a:fillRef idx="0">
            <a:schemeClr val="accent1"/>
          </a:fillRef>
          <a:effectRef idx="1">
            <a:schemeClr val="accent1"/>
          </a:effectRef>
          <a:fontRef idx="minor">
            <a:schemeClr val="tx1"/>
          </a:fontRef>
        </p:style>
      </p:cxnSp>
      <p:cxnSp>
        <p:nvCxnSpPr>
          <p:cNvPr id="2" name="Straight Connector 1">
            <a:extLst>
              <a:ext uri="{FF2B5EF4-FFF2-40B4-BE49-F238E27FC236}">
                <a16:creationId xmlns:a16="http://schemas.microsoft.com/office/drawing/2014/main" id="{36FC05AA-39E2-77A3-AF62-DE4146DF6A3F}"/>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13168616-0DFE-E4DC-1CB6-FD4A36CF9360}"/>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6" name="Rounded Rectangle 5">
            <a:extLst>
              <a:ext uri="{FF2B5EF4-FFF2-40B4-BE49-F238E27FC236}">
                <a16:creationId xmlns:a16="http://schemas.microsoft.com/office/drawing/2014/main" id="{6AEDFA86-EEB6-2420-633C-B3FDA9363BEE}"/>
              </a:ext>
            </a:extLst>
          </p:cNvPr>
          <p:cNvSpPr/>
          <p:nvPr/>
        </p:nvSpPr>
        <p:spPr>
          <a:xfrm>
            <a:off x="-124233" y="5013851"/>
            <a:ext cx="9392465" cy="1326909"/>
          </a:xfrm>
          <a:prstGeom prst="roundRect">
            <a:avLst>
              <a:gd name="adj" fmla="val 5607"/>
            </a:avLst>
          </a:prstGeom>
          <a:solidFill>
            <a:schemeClr val="accent6">
              <a:lumMod val="20000"/>
              <a:lumOff val="8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A</a:t>
            </a:r>
            <a:r>
              <a:rPr lang="en-CH" sz="2800" b="1" dirty="0">
                <a:solidFill>
                  <a:schemeClr val="tx1"/>
                </a:solidFill>
                <a:latin typeface="Corbel" panose="020B0503020204020204" pitchFamily="34" charset="0"/>
              </a:rPr>
              <a:t>rithmetic approach </a:t>
            </a:r>
            <a:r>
              <a:rPr lang="en-CH" sz="2800" b="1" i="1" dirty="0">
                <a:solidFill>
                  <a:schemeClr val="accent5"/>
                </a:solidFill>
                <a:latin typeface="Corbel" panose="020B0503020204020204" pitchFamily="34" charset="0"/>
              </a:rPr>
              <a:t>performs better</a:t>
            </a:r>
          </a:p>
          <a:p>
            <a:pPr algn="ctr"/>
            <a:r>
              <a:rPr lang="en-CH" sz="2800" b="1" i="1" dirty="0">
                <a:solidFill>
                  <a:schemeClr val="accent5"/>
                </a:solidFill>
                <a:latin typeface="Corbel" panose="020B0503020204020204" pitchFamily="34" charset="0"/>
              </a:rPr>
              <a:t>with larger database sizes</a:t>
            </a:r>
            <a:r>
              <a:rPr lang="en-CH" sz="2800" b="1" dirty="0">
                <a:solidFill>
                  <a:schemeClr val="tx1"/>
                </a:solidFill>
                <a:latin typeface="Corbel" panose="020B0503020204020204" pitchFamily="34" charset="0"/>
              </a:rPr>
              <a:t> due to fewer HE operations</a:t>
            </a:r>
          </a:p>
        </p:txBody>
      </p:sp>
    </p:spTree>
    <p:extLst>
      <p:ext uri="{BB962C8B-B14F-4D97-AF65-F5344CB8AC3E}">
        <p14:creationId xmlns:p14="http://schemas.microsoft.com/office/powerpoint/2010/main" val="346408887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8FEAE-107E-47E6-7C7D-AA9115FF8ED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82745A2-28F3-AFC7-E22E-56F785FBF63D}"/>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9ED827E5-3C8C-D8C2-4436-64FDC2056723}"/>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CD37FB49-EB70-B329-AA19-B5CAC7272B25}"/>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A80D7BFE-286F-617F-C10D-0C9FE0D01A17}"/>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Latency Breakdown of Arithmetic Approach</a:t>
            </a:r>
          </a:p>
        </p:txBody>
      </p:sp>
      <p:pic>
        <p:nvPicPr>
          <p:cNvPr id="16" name="Graphic 15">
            <a:extLst>
              <a:ext uri="{FF2B5EF4-FFF2-40B4-BE49-F238E27FC236}">
                <a16:creationId xmlns:a16="http://schemas.microsoft.com/office/drawing/2014/main" id="{8883751A-C12A-8D41-699B-E216E55829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253B8DD3-8A3D-6BAE-BD2E-A6B39F1852F9}"/>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114</a:t>
            </a:fld>
            <a:endParaRPr lang="en-CH" dirty="0">
              <a:latin typeface="Cambria" panose="02040503050406030204" pitchFamily="18" charset="0"/>
            </a:endParaRPr>
          </a:p>
        </p:txBody>
      </p:sp>
      <p:grpSp>
        <p:nvGrpSpPr>
          <p:cNvPr id="2" name="Group 1">
            <a:extLst>
              <a:ext uri="{FF2B5EF4-FFF2-40B4-BE49-F238E27FC236}">
                <a16:creationId xmlns:a16="http://schemas.microsoft.com/office/drawing/2014/main" id="{5C69890C-D856-5618-5579-DBE7E91F99EB}"/>
              </a:ext>
            </a:extLst>
          </p:cNvPr>
          <p:cNvGrpSpPr/>
          <p:nvPr/>
        </p:nvGrpSpPr>
        <p:grpSpPr>
          <a:xfrm>
            <a:off x="135990" y="2128227"/>
            <a:ext cx="7899183" cy="3318801"/>
            <a:chOff x="51902" y="1007817"/>
            <a:chExt cx="9115373" cy="3822384"/>
          </a:xfrm>
        </p:grpSpPr>
        <p:grpSp>
          <p:nvGrpSpPr>
            <p:cNvPr id="30" name="Group 29">
              <a:extLst>
                <a:ext uri="{FF2B5EF4-FFF2-40B4-BE49-F238E27FC236}">
                  <a16:creationId xmlns:a16="http://schemas.microsoft.com/office/drawing/2014/main" id="{1BAE6009-82AE-0E1D-3A62-C815A0274E59}"/>
                </a:ext>
              </a:extLst>
            </p:cNvPr>
            <p:cNvGrpSpPr>
              <a:grpSpLocks noChangeAspect="1"/>
            </p:cNvGrpSpPr>
            <p:nvPr/>
          </p:nvGrpSpPr>
          <p:grpSpPr>
            <a:xfrm>
              <a:off x="51902" y="1007817"/>
              <a:ext cx="9115373" cy="3822384"/>
              <a:chOff x="1006470" y="3417271"/>
              <a:chExt cx="6181283" cy="2592023"/>
            </a:xfrm>
          </p:grpSpPr>
          <p:pic>
            <p:nvPicPr>
              <p:cNvPr id="38" name="Picture 37">
                <a:extLst>
                  <a:ext uri="{FF2B5EF4-FFF2-40B4-BE49-F238E27FC236}">
                    <a16:creationId xmlns:a16="http://schemas.microsoft.com/office/drawing/2014/main" id="{BE32AC1B-C2D6-6FA1-673D-E01FF0EDE6E7}"/>
                  </a:ext>
                </a:extLst>
              </p:cNvPr>
              <p:cNvPicPr>
                <a:picLocks noChangeAspect="1"/>
              </p:cNvPicPr>
              <p:nvPr/>
            </p:nvPicPr>
            <p:blipFill>
              <a:blip r:embed="rId5"/>
              <a:srcRect l="4613" t="14610" r="194" b="12749"/>
              <a:stretch/>
            </p:blipFill>
            <p:spPr>
              <a:xfrm>
                <a:off x="1180936" y="3905634"/>
                <a:ext cx="6006817" cy="1458401"/>
              </a:xfrm>
              <a:prstGeom prst="rect">
                <a:avLst/>
              </a:prstGeom>
            </p:spPr>
          </p:pic>
          <p:sp>
            <p:nvSpPr>
              <p:cNvPr id="61" name="TextBox 60">
                <a:extLst>
                  <a:ext uri="{FF2B5EF4-FFF2-40B4-BE49-F238E27FC236}">
                    <a16:creationId xmlns:a16="http://schemas.microsoft.com/office/drawing/2014/main" id="{47CB53A1-7408-B964-5E42-3E7E43AE4521}"/>
                  </a:ext>
                </a:extLst>
              </p:cNvPr>
              <p:cNvSpPr txBox="1"/>
              <p:nvPr/>
            </p:nvSpPr>
            <p:spPr>
              <a:xfrm rot="16200000">
                <a:off x="-14506" y="4438247"/>
                <a:ext cx="2306877" cy="264926"/>
              </a:xfrm>
              <a:prstGeom prst="rect">
                <a:avLst/>
              </a:prstGeom>
              <a:noFill/>
            </p:spPr>
            <p:txBody>
              <a:bodyPr wrap="square" rtlCol="0">
                <a:spAutoFit/>
              </a:bodyPr>
              <a:lstStyle/>
              <a:p>
                <a:pPr algn="ctr"/>
                <a:r>
                  <a:rPr lang="en-CH" sz="1600" b="1" dirty="0">
                    <a:latin typeface="Poppins" pitchFamily="2" charset="77"/>
                    <a:ea typeface="Tahoma" panose="020B0604030504040204" pitchFamily="34" charset="0"/>
                    <a:cs typeface="Poppins" pitchFamily="2" charset="77"/>
                  </a:rPr>
                  <a:t>Execution Time (in s)</a:t>
                </a:r>
              </a:p>
            </p:txBody>
          </p:sp>
          <p:sp>
            <p:nvSpPr>
              <p:cNvPr id="62" name="TextBox 61">
                <a:extLst>
                  <a:ext uri="{FF2B5EF4-FFF2-40B4-BE49-F238E27FC236}">
                    <a16:creationId xmlns:a16="http://schemas.microsoft.com/office/drawing/2014/main" id="{8E068434-B738-7DCA-1081-BF1B56BE129D}"/>
                  </a:ext>
                </a:extLst>
              </p:cNvPr>
              <p:cNvSpPr txBox="1"/>
              <p:nvPr/>
            </p:nvSpPr>
            <p:spPr>
              <a:xfrm>
                <a:off x="3580326" y="5744879"/>
                <a:ext cx="1743400" cy="264415"/>
              </a:xfrm>
              <a:prstGeom prst="rect">
                <a:avLst/>
              </a:prstGeom>
              <a:noFill/>
            </p:spPr>
            <p:txBody>
              <a:bodyPr wrap="square" rtlCol="0">
                <a:spAutoFit/>
              </a:bodyPr>
              <a:lstStyle/>
              <a:p>
                <a:pPr algn="ctr"/>
                <a:r>
                  <a:rPr lang="en-US" sz="1600" b="1" dirty="0">
                    <a:latin typeface="Poppins" pitchFamily="2" charset="77"/>
                    <a:ea typeface="Tahoma" panose="020B0604030504040204" pitchFamily="34" charset="0"/>
                    <a:cs typeface="Poppins" pitchFamily="2" charset="77"/>
                  </a:rPr>
                  <a:t> </a:t>
                </a:r>
                <a:r>
                  <a:rPr lang="en-CH" sz="1600" b="1" dirty="0">
                    <a:latin typeface="Poppins" pitchFamily="2" charset="77"/>
                    <a:ea typeface="Tahoma" panose="020B0604030504040204" pitchFamily="34" charset="0"/>
                    <a:cs typeface="Poppins" pitchFamily="2" charset="77"/>
                  </a:rPr>
                  <a:t>Query Size (in Bits)</a:t>
                </a:r>
              </a:p>
            </p:txBody>
          </p:sp>
          <p:cxnSp>
            <p:nvCxnSpPr>
              <p:cNvPr id="63" name="Straight Arrow Connector 62">
                <a:extLst>
                  <a:ext uri="{FF2B5EF4-FFF2-40B4-BE49-F238E27FC236}">
                    <a16:creationId xmlns:a16="http://schemas.microsoft.com/office/drawing/2014/main" id="{1B35BB9B-2919-3D16-8E95-51619FF32920}"/>
                  </a:ext>
                </a:extLst>
              </p:cNvPr>
              <p:cNvCxnSpPr>
                <a:cxnSpLocks/>
                <a:stCxn id="62" idx="1"/>
              </p:cNvCxnSpPr>
              <p:nvPr/>
            </p:nvCxnSpPr>
            <p:spPr>
              <a:xfrm flipH="1" flipV="1">
                <a:off x="1661494" y="5870489"/>
                <a:ext cx="1918832" cy="659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E37AD7FD-DCBC-F86D-8187-2B84774F6A30}"/>
                  </a:ext>
                </a:extLst>
              </p:cNvPr>
              <p:cNvCxnSpPr>
                <a:cxnSpLocks/>
                <a:stCxn id="62" idx="3"/>
              </p:cNvCxnSpPr>
              <p:nvPr/>
            </p:nvCxnSpPr>
            <p:spPr>
              <a:xfrm>
                <a:off x="5323726" y="5877087"/>
                <a:ext cx="1776461" cy="38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2" name="Rectangle 31">
              <a:extLst>
                <a:ext uri="{FF2B5EF4-FFF2-40B4-BE49-F238E27FC236}">
                  <a16:creationId xmlns:a16="http://schemas.microsoft.com/office/drawing/2014/main" id="{7EB0627A-DCC4-74E8-0CA3-6FE829131EF8}"/>
                </a:ext>
              </a:extLst>
            </p:cNvPr>
            <p:cNvSpPr/>
            <p:nvPr/>
          </p:nvSpPr>
          <p:spPr>
            <a:xfrm>
              <a:off x="2229372" y="1369853"/>
              <a:ext cx="6542825" cy="4000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43" name="Picture 42">
              <a:extLst>
                <a:ext uri="{FF2B5EF4-FFF2-40B4-BE49-F238E27FC236}">
                  <a16:creationId xmlns:a16="http://schemas.microsoft.com/office/drawing/2014/main" id="{E68DCD66-9661-DBA0-9B7D-0F3F1BB8C4E6}"/>
                </a:ext>
              </a:extLst>
            </p:cNvPr>
            <p:cNvPicPr>
              <a:picLocks noChangeAspect="1"/>
            </p:cNvPicPr>
            <p:nvPr/>
          </p:nvPicPr>
          <p:blipFill>
            <a:blip r:embed="rId6"/>
            <a:srcRect l="19451" t="4447" r="7967" b="84325"/>
            <a:stretch/>
          </p:blipFill>
          <p:spPr>
            <a:xfrm>
              <a:off x="1558313" y="1063337"/>
              <a:ext cx="6993091" cy="357980"/>
            </a:xfrm>
            <a:prstGeom prst="rect">
              <a:avLst/>
            </a:prstGeom>
          </p:spPr>
        </p:pic>
        <p:sp>
          <p:nvSpPr>
            <p:cNvPr id="39" name="TextBox 38">
              <a:extLst>
                <a:ext uri="{FF2B5EF4-FFF2-40B4-BE49-F238E27FC236}">
                  <a16:creationId xmlns:a16="http://schemas.microsoft.com/office/drawing/2014/main" id="{5DAC491C-C974-6D7C-39A5-9A06716D3B74}"/>
                </a:ext>
              </a:extLst>
            </p:cNvPr>
            <p:cNvSpPr txBox="1"/>
            <p:nvPr/>
          </p:nvSpPr>
          <p:spPr>
            <a:xfrm>
              <a:off x="1027414" y="3832505"/>
              <a:ext cx="2719763" cy="602612"/>
            </a:xfrm>
            <a:prstGeom prst="rect">
              <a:avLst/>
            </a:prstGeom>
            <a:noFill/>
          </p:spPr>
          <p:txBody>
            <a:bodyPr wrap="square" rtlCol="0">
              <a:spAutoFit/>
            </a:bodyPr>
            <a:lstStyle/>
            <a:p>
              <a:pPr algn="ctr"/>
              <a:r>
                <a:rPr lang="en-CH" sz="1400" b="1" dirty="0">
                  <a:latin typeface="Poppins" pitchFamily="2" charset="77"/>
                  <a:cs typeface="Poppins" pitchFamily="2" charset="77"/>
                </a:rPr>
                <a:t>Database Size </a:t>
              </a:r>
            </a:p>
            <a:p>
              <a:pPr algn="ctr"/>
              <a:r>
                <a:rPr lang="en-CH" sz="1400" b="1" dirty="0">
                  <a:latin typeface="Poppins" pitchFamily="2" charset="77"/>
                  <a:cs typeface="Poppins" pitchFamily="2" charset="77"/>
                </a:rPr>
                <a:t>(64 bytes)</a:t>
              </a:r>
            </a:p>
          </p:txBody>
        </p:sp>
        <p:sp>
          <p:nvSpPr>
            <p:cNvPr id="41" name="TextBox 40">
              <a:extLst>
                <a:ext uri="{FF2B5EF4-FFF2-40B4-BE49-F238E27FC236}">
                  <a16:creationId xmlns:a16="http://schemas.microsoft.com/office/drawing/2014/main" id="{D2FD0F75-401B-BA81-88F4-9ADFCF2507EC}"/>
                </a:ext>
              </a:extLst>
            </p:cNvPr>
            <p:cNvSpPr txBox="1"/>
            <p:nvPr/>
          </p:nvSpPr>
          <p:spPr>
            <a:xfrm>
              <a:off x="3773090" y="3845030"/>
              <a:ext cx="2654462" cy="602612"/>
            </a:xfrm>
            <a:prstGeom prst="rect">
              <a:avLst/>
            </a:prstGeom>
            <a:noFill/>
          </p:spPr>
          <p:txBody>
            <a:bodyPr wrap="square" rtlCol="0">
              <a:spAutoFit/>
            </a:bodyPr>
            <a:lstStyle/>
            <a:p>
              <a:pPr algn="ctr"/>
              <a:r>
                <a:rPr lang="en-CH" sz="1400" b="1" dirty="0">
                  <a:latin typeface="Poppins" pitchFamily="2" charset="77"/>
                  <a:cs typeface="Poppins" pitchFamily="2" charset="77"/>
                </a:rPr>
                <a:t>Database Size </a:t>
              </a:r>
            </a:p>
            <a:p>
              <a:pPr algn="ctr"/>
              <a:r>
                <a:rPr lang="en-CH" sz="1400" b="1" dirty="0">
                  <a:latin typeface="Poppins" pitchFamily="2" charset="77"/>
                  <a:cs typeface="Poppins" pitchFamily="2" charset="77"/>
                </a:rPr>
                <a:t>(128 bytes)</a:t>
              </a:r>
            </a:p>
          </p:txBody>
        </p:sp>
        <p:sp>
          <p:nvSpPr>
            <p:cNvPr id="42" name="TextBox 41">
              <a:extLst>
                <a:ext uri="{FF2B5EF4-FFF2-40B4-BE49-F238E27FC236}">
                  <a16:creationId xmlns:a16="http://schemas.microsoft.com/office/drawing/2014/main" id="{4FFC6025-412B-90AD-FC7F-E87BF3C23CA9}"/>
                </a:ext>
              </a:extLst>
            </p:cNvPr>
            <p:cNvSpPr txBox="1"/>
            <p:nvPr/>
          </p:nvSpPr>
          <p:spPr>
            <a:xfrm>
              <a:off x="6469849" y="3832505"/>
              <a:ext cx="2568293" cy="602612"/>
            </a:xfrm>
            <a:prstGeom prst="rect">
              <a:avLst/>
            </a:prstGeom>
            <a:noFill/>
          </p:spPr>
          <p:txBody>
            <a:bodyPr wrap="square" rtlCol="0">
              <a:spAutoFit/>
            </a:bodyPr>
            <a:lstStyle/>
            <a:p>
              <a:pPr algn="ctr"/>
              <a:r>
                <a:rPr lang="en-CH" sz="1400" b="1" dirty="0">
                  <a:latin typeface="Poppins" pitchFamily="2" charset="77"/>
                  <a:cs typeface="Poppins" pitchFamily="2" charset="77"/>
                </a:rPr>
                <a:t>Database Size </a:t>
              </a:r>
            </a:p>
            <a:p>
              <a:pPr algn="ctr"/>
              <a:r>
                <a:rPr lang="en-CH" sz="1400" b="1" dirty="0">
                  <a:latin typeface="Poppins" pitchFamily="2" charset="77"/>
                  <a:cs typeface="Poppins" pitchFamily="2" charset="77"/>
                </a:rPr>
                <a:t>(256 bytes)</a:t>
              </a:r>
            </a:p>
          </p:txBody>
        </p:sp>
        <p:sp>
          <p:nvSpPr>
            <p:cNvPr id="54" name="TextBox 53">
              <a:extLst>
                <a:ext uri="{FF2B5EF4-FFF2-40B4-BE49-F238E27FC236}">
                  <a16:creationId xmlns:a16="http://schemas.microsoft.com/office/drawing/2014/main" id="{369E542E-B97A-A0BE-1911-B7F668008682}"/>
                </a:ext>
              </a:extLst>
            </p:cNvPr>
            <p:cNvSpPr txBox="1"/>
            <p:nvPr/>
          </p:nvSpPr>
          <p:spPr>
            <a:xfrm>
              <a:off x="2068643" y="1400306"/>
              <a:ext cx="6853287" cy="354478"/>
            </a:xfrm>
            <a:prstGeom prst="rect">
              <a:avLst/>
            </a:prstGeom>
            <a:noFill/>
          </p:spPr>
          <p:txBody>
            <a:bodyPr wrap="square" rtlCol="0">
              <a:spAutoFit/>
            </a:bodyPr>
            <a:lstStyle/>
            <a:p>
              <a:r>
                <a:rPr lang="en-CH" sz="1400" b="1" dirty="0">
                  <a:latin typeface="Poppins" pitchFamily="2" charset="77"/>
                  <a:cs typeface="Poppins" pitchFamily="2" charset="77"/>
                </a:rPr>
                <a:t>(Aziz +, Information 2024)                         (Yasuda+, CCSW 2013)      </a:t>
              </a:r>
            </a:p>
          </p:txBody>
        </p:sp>
        <p:cxnSp>
          <p:nvCxnSpPr>
            <p:cNvPr id="18" name="Straight Connector 17">
              <a:extLst>
                <a:ext uri="{FF2B5EF4-FFF2-40B4-BE49-F238E27FC236}">
                  <a16:creationId xmlns:a16="http://schemas.microsoft.com/office/drawing/2014/main" id="{BCDC2DDF-E2EA-A9E3-8E88-858990049567}"/>
                </a:ext>
              </a:extLst>
            </p:cNvPr>
            <p:cNvCxnSpPr>
              <a:cxnSpLocks/>
            </p:cNvCxnSpPr>
            <p:nvPr/>
          </p:nvCxnSpPr>
          <p:spPr>
            <a:xfrm>
              <a:off x="3747180" y="1845336"/>
              <a:ext cx="16807" cy="2537991"/>
            </a:xfrm>
            <a:prstGeom prst="line">
              <a:avLst/>
            </a:prstGeom>
            <a:ln w="25400">
              <a:solidFill>
                <a:schemeClr val="bg2">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A802C62-8804-97B1-59DC-B14199305B1F}"/>
                </a:ext>
              </a:extLst>
            </p:cNvPr>
            <p:cNvCxnSpPr>
              <a:cxnSpLocks/>
            </p:cNvCxnSpPr>
            <p:nvPr/>
          </p:nvCxnSpPr>
          <p:spPr>
            <a:xfrm>
              <a:off x="6391154" y="1845875"/>
              <a:ext cx="25493" cy="2563832"/>
            </a:xfrm>
            <a:prstGeom prst="line">
              <a:avLst/>
            </a:prstGeom>
            <a:ln w="25400">
              <a:solidFill>
                <a:schemeClr val="bg2">
                  <a:lumMod val="50000"/>
                </a:schemeClr>
              </a:solidFill>
              <a:prstDash val="sysDash"/>
            </a:ln>
          </p:spPr>
          <p:style>
            <a:lnRef idx="2">
              <a:schemeClr val="accent1"/>
            </a:lnRef>
            <a:fillRef idx="0">
              <a:schemeClr val="accent1"/>
            </a:fillRef>
            <a:effectRef idx="1">
              <a:schemeClr val="accent1"/>
            </a:effectRef>
            <a:fontRef idx="minor">
              <a:schemeClr val="tx1"/>
            </a:fontRef>
          </p:style>
        </p:cxnSp>
      </p:grpSp>
      <p:cxnSp>
        <p:nvCxnSpPr>
          <p:cNvPr id="5" name="Straight Connector 4">
            <a:extLst>
              <a:ext uri="{FF2B5EF4-FFF2-40B4-BE49-F238E27FC236}">
                <a16:creationId xmlns:a16="http://schemas.microsoft.com/office/drawing/2014/main" id="{68050F37-9857-C7BC-89ED-0F31AF8DC76F}"/>
              </a:ext>
            </a:extLst>
          </p:cNvPr>
          <p:cNvCxnSpPr>
            <a:cxnSpLocks/>
          </p:cNvCxnSpPr>
          <p:nvPr/>
        </p:nvCxnSpPr>
        <p:spPr>
          <a:xfrm flipV="1">
            <a:off x="7782282" y="2932158"/>
            <a:ext cx="441426" cy="899413"/>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38FE250-BE47-0D47-057D-BDCE8EB9DC26}"/>
              </a:ext>
            </a:extLst>
          </p:cNvPr>
          <p:cNvCxnSpPr>
            <a:cxnSpLocks/>
          </p:cNvCxnSpPr>
          <p:nvPr/>
        </p:nvCxnSpPr>
        <p:spPr>
          <a:xfrm>
            <a:off x="7782282" y="4273947"/>
            <a:ext cx="475846"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43F8D5F7-AF8E-56B3-3FDE-77443520AB4F}"/>
              </a:ext>
            </a:extLst>
          </p:cNvPr>
          <p:cNvGrpSpPr/>
          <p:nvPr/>
        </p:nvGrpSpPr>
        <p:grpSpPr>
          <a:xfrm>
            <a:off x="8223708" y="2701821"/>
            <a:ext cx="1021184" cy="1572126"/>
            <a:chOff x="10061802" y="928692"/>
            <a:chExt cx="4585239" cy="3015746"/>
          </a:xfrm>
        </p:grpSpPr>
        <p:sp>
          <p:nvSpPr>
            <p:cNvPr id="13" name="Rectangles 7">
              <a:extLst>
                <a:ext uri="{FF2B5EF4-FFF2-40B4-BE49-F238E27FC236}">
                  <a16:creationId xmlns:a16="http://schemas.microsoft.com/office/drawing/2014/main" id="{1D08CF7E-4559-858E-E2D2-4122BFA80A6C}"/>
                </a:ext>
              </a:extLst>
            </p:cNvPr>
            <p:cNvSpPr/>
            <p:nvPr/>
          </p:nvSpPr>
          <p:spPr>
            <a:xfrm>
              <a:off x="10061802" y="1624997"/>
              <a:ext cx="530742" cy="2319441"/>
            </a:xfrm>
            <a:prstGeom prst="rect">
              <a:avLst/>
            </a:prstGeom>
            <a:pattFill prst="wdDnDiag">
              <a:fgClr>
                <a:schemeClr val="accent2"/>
              </a:fgClr>
              <a:bgClr>
                <a:srgbClr val="FFFFFF"/>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Tahoma" panose="020B0604030504040204" pitchFamily="34" charset="0"/>
                <a:ea typeface="Tahoma" panose="020B0604030504040204" pitchFamily="34" charset="0"/>
                <a:cs typeface="Tahoma" panose="020B0604030504040204" pitchFamily="34" charset="0"/>
              </a:endParaRPr>
            </a:p>
          </p:txBody>
        </p:sp>
        <p:sp>
          <p:nvSpPr>
            <p:cNvPr id="14" name="Rectangles 10">
              <a:extLst>
                <a:ext uri="{FF2B5EF4-FFF2-40B4-BE49-F238E27FC236}">
                  <a16:creationId xmlns:a16="http://schemas.microsoft.com/office/drawing/2014/main" id="{1A16E0DA-A33D-C7D5-3554-7B1674084EC6}"/>
                </a:ext>
              </a:extLst>
            </p:cNvPr>
            <p:cNvSpPr/>
            <p:nvPr/>
          </p:nvSpPr>
          <p:spPr>
            <a:xfrm>
              <a:off x="10061802" y="1370539"/>
              <a:ext cx="530742" cy="267579"/>
            </a:xfrm>
            <a:prstGeom prst="rect">
              <a:avLst/>
            </a:prstGeom>
            <a:pattFill prst="wdDnDiag">
              <a:fgClr>
                <a:srgbClr val="156082"/>
              </a:fgClr>
              <a:bgClr>
                <a:srgbClr val="FFFFFF"/>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Tahoma" panose="020B0604030504040204" pitchFamily="34" charset="0"/>
                <a:ea typeface="Tahoma" panose="020B0604030504040204" pitchFamily="34" charset="0"/>
                <a:cs typeface="Tahoma" panose="020B0604030504040204" pitchFamily="34" charset="0"/>
              </a:endParaRPr>
            </a:p>
          </p:txBody>
        </p:sp>
        <p:sp>
          <p:nvSpPr>
            <p:cNvPr id="15" name="Right Brace 14">
              <a:extLst>
                <a:ext uri="{FF2B5EF4-FFF2-40B4-BE49-F238E27FC236}">
                  <a16:creationId xmlns:a16="http://schemas.microsoft.com/office/drawing/2014/main" id="{2BA5DF72-7250-ABF6-7D9C-576B9D3739E7}"/>
                </a:ext>
              </a:extLst>
            </p:cNvPr>
            <p:cNvSpPr/>
            <p:nvPr/>
          </p:nvSpPr>
          <p:spPr>
            <a:xfrm>
              <a:off x="10671845" y="1370538"/>
              <a:ext cx="411978" cy="267579"/>
            </a:xfrm>
            <a:prstGeom prst="rightBrace">
              <a:avLst/>
            </a:prstGeom>
          </p:spPr>
          <p:style>
            <a:lnRef idx="2">
              <a:schemeClr val="accent1"/>
            </a:lnRef>
            <a:fillRef idx="0">
              <a:schemeClr val="accent1"/>
            </a:fillRef>
            <a:effectRef idx="1">
              <a:schemeClr val="accent1"/>
            </a:effectRef>
            <a:fontRef idx="minor">
              <a:schemeClr val="tx1"/>
            </a:fontRef>
          </p:style>
          <p:txBody>
            <a:bodyPr/>
            <a:lstStyle/>
            <a:p>
              <a:endParaRPr lang="en-US" sz="1100">
                <a:latin typeface="Tahoma" panose="020B0604030504040204" pitchFamily="34" charset="0"/>
                <a:ea typeface="Tahoma" panose="020B0604030504040204" pitchFamily="34" charset="0"/>
                <a:cs typeface="Tahoma" panose="020B0604030504040204" pitchFamily="34" charset="0"/>
              </a:endParaRPr>
            </a:p>
          </p:txBody>
        </p:sp>
        <p:sp>
          <p:nvSpPr>
            <p:cNvPr id="19" name="Right Brace 18">
              <a:extLst>
                <a:ext uri="{FF2B5EF4-FFF2-40B4-BE49-F238E27FC236}">
                  <a16:creationId xmlns:a16="http://schemas.microsoft.com/office/drawing/2014/main" id="{067299FB-6EDA-0E3E-7784-C433F5A041AA}"/>
                </a:ext>
              </a:extLst>
            </p:cNvPr>
            <p:cNvSpPr/>
            <p:nvPr/>
          </p:nvSpPr>
          <p:spPr>
            <a:xfrm>
              <a:off x="10675525" y="1696808"/>
              <a:ext cx="411978" cy="2197467"/>
            </a:xfrm>
            <a:prstGeom prst="rightBrace">
              <a:avLst/>
            </a:prstGeom>
          </p:spPr>
          <p:style>
            <a:lnRef idx="2">
              <a:schemeClr val="accent1"/>
            </a:lnRef>
            <a:fillRef idx="0">
              <a:schemeClr val="accent1"/>
            </a:fillRef>
            <a:effectRef idx="1">
              <a:schemeClr val="accent1"/>
            </a:effectRef>
            <a:fontRef idx="minor">
              <a:schemeClr val="tx1"/>
            </a:fontRef>
          </p:style>
          <p:txBody>
            <a:bodyPr/>
            <a:lstStyle/>
            <a:p>
              <a:endParaRPr lang="en-US" sz="1100">
                <a:latin typeface="Tahoma" panose="020B0604030504040204" pitchFamily="34" charset="0"/>
                <a:ea typeface="Tahoma" panose="020B0604030504040204" pitchFamily="34" charset="0"/>
                <a:cs typeface="Tahoma" panose="020B0604030504040204" pitchFamily="34" charset="0"/>
              </a:endParaRPr>
            </a:p>
          </p:txBody>
        </p:sp>
        <p:sp>
          <p:nvSpPr>
            <p:cNvPr id="20" name="Text Box 15">
              <a:extLst>
                <a:ext uri="{FF2B5EF4-FFF2-40B4-BE49-F238E27FC236}">
                  <a16:creationId xmlns:a16="http://schemas.microsoft.com/office/drawing/2014/main" id="{58AD4CF5-1614-2BE1-B9D3-DFEF08E7C4F2}"/>
                </a:ext>
              </a:extLst>
            </p:cNvPr>
            <p:cNvSpPr txBox="1"/>
            <p:nvPr/>
          </p:nvSpPr>
          <p:spPr>
            <a:xfrm>
              <a:off x="10406899" y="2409650"/>
              <a:ext cx="4240142" cy="1416949"/>
            </a:xfrm>
            <a:prstGeom prst="rect">
              <a:avLst/>
            </a:prstGeom>
            <a:noFill/>
          </p:spPr>
          <p:txBody>
            <a:bodyPr wrap="square" rtlCol="0">
              <a:spAutoFit/>
            </a:bodyPr>
            <a:lstStyle/>
            <a:p>
              <a:pPr algn="ctr"/>
              <a:r>
                <a:rPr lang="en-US" sz="1400" b="1" dirty="0">
                  <a:latin typeface="Poppins" pitchFamily="2" charset="77"/>
                  <a:ea typeface="Tahoma" panose="020B0604030504040204" pitchFamily="34" charset="0"/>
                  <a:cs typeface="Poppins" pitchFamily="2" charset="77"/>
                </a:rPr>
                <a:t>Hom. Mult.       (98.2%)</a:t>
              </a:r>
            </a:p>
          </p:txBody>
        </p:sp>
        <p:sp>
          <p:nvSpPr>
            <p:cNvPr id="21" name="Text Box 16">
              <a:extLst>
                <a:ext uri="{FF2B5EF4-FFF2-40B4-BE49-F238E27FC236}">
                  <a16:creationId xmlns:a16="http://schemas.microsoft.com/office/drawing/2014/main" id="{5EFD649D-B7C7-BC32-69FA-77AAC17E9AAB}"/>
                </a:ext>
              </a:extLst>
            </p:cNvPr>
            <p:cNvSpPr txBox="1"/>
            <p:nvPr/>
          </p:nvSpPr>
          <p:spPr>
            <a:xfrm>
              <a:off x="10777267" y="928692"/>
              <a:ext cx="3360285" cy="1416949"/>
            </a:xfrm>
            <a:prstGeom prst="rect">
              <a:avLst/>
            </a:prstGeom>
            <a:noFill/>
          </p:spPr>
          <p:txBody>
            <a:bodyPr wrap="square" rtlCol="0">
              <a:spAutoFit/>
            </a:bodyPr>
            <a:lstStyle/>
            <a:p>
              <a:pPr algn="ctr"/>
              <a:r>
                <a:rPr lang="en-US" sz="1400" b="1" dirty="0">
                  <a:latin typeface="Poppins" pitchFamily="2" charset="77"/>
                  <a:ea typeface="Tahoma" panose="020B0604030504040204" pitchFamily="34" charset="0"/>
                  <a:cs typeface="Poppins" pitchFamily="2" charset="77"/>
                </a:rPr>
                <a:t>Hom. </a:t>
              </a:r>
            </a:p>
            <a:p>
              <a:pPr algn="ctr"/>
              <a:r>
                <a:rPr lang="en-US" sz="1400" b="1" dirty="0">
                  <a:latin typeface="Poppins" pitchFamily="2" charset="77"/>
                  <a:ea typeface="Tahoma" panose="020B0604030504040204" pitchFamily="34" charset="0"/>
                  <a:cs typeface="Poppins" pitchFamily="2" charset="77"/>
                </a:rPr>
                <a:t>Add.</a:t>
              </a:r>
            </a:p>
            <a:p>
              <a:pPr algn="ctr"/>
              <a:r>
                <a:rPr lang="en-US" sz="1400" b="1" dirty="0">
                  <a:latin typeface="Poppins" pitchFamily="2" charset="77"/>
                  <a:ea typeface="Tahoma" panose="020B0604030504040204" pitchFamily="34" charset="0"/>
                  <a:cs typeface="Poppins" pitchFamily="2" charset="77"/>
                </a:rPr>
                <a:t>(1.8%)</a:t>
              </a:r>
            </a:p>
          </p:txBody>
        </p:sp>
      </p:grpSp>
      <p:sp>
        <p:nvSpPr>
          <p:cNvPr id="25" name="Text Box 17">
            <a:extLst>
              <a:ext uri="{FF2B5EF4-FFF2-40B4-BE49-F238E27FC236}">
                <a16:creationId xmlns:a16="http://schemas.microsoft.com/office/drawing/2014/main" id="{A101CC92-A23C-A782-AE05-091C4EC60918}"/>
              </a:ext>
            </a:extLst>
          </p:cNvPr>
          <p:cNvSpPr txBox="1"/>
          <p:nvPr/>
        </p:nvSpPr>
        <p:spPr>
          <a:xfrm>
            <a:off x="7755342" y="4376660"/>
            <a:ext cx="1478596" cy="738664"/>
          </a:xfrm>
          <a:prstGeom prst="rect">
            <a:avLst/>
          </a:prstGeom>
          <a:noFill/>
        </p:spPr>
        <p:txBody>
          <a:bodyPr wrap="square" rtlCol="0">
            <a:spAutoFit/>
          </a:bodyPr>
          <a:lstStyle/>
          <a:p>
            <a:pPr algn="ctr"/>
            <a:r>
              <a:rPr lang="en-US" sz="1400" b="1" dirty="0">
                <a:solidFill>
                  <a:schemeClr val="tx1"/>
                </a:solidFill>
                <a:latin typeface="Poppins" pitchFamily="2" charset="77"/>
                <a:ea typeface="Tahoma" panose="020B0604030504040204" pitchFamily="34" charset="0"/>
                <a:cs typeface="Poppins" pitchFamily="2" charset="77"/>
              </a:rPr>
              <a:t>Latency </a:t>
            </a:r>
          </a:p>
          <a:p>
            <a:pPr algn="ctr"/>
            <a:r>
              <a:rPr lang="en-US" sz="1400" b="1" dirty="0">
                <a:latin typeface="Poppins" pitchFamily="2" charset="77"/>
                <a:ea typeface="Tahoma" panose="020B0604030504040204" pitchFamily="34" charset="0"/>
                <a:cs typeface="Poppins" pitchFamily="2" charset="77"/>
              </a:rPr>
              <a:t>B</a:t>
            </a:r>
            <a:r>
              <a:rPr lang="en-US" sz="1400" b="1" dirty="0">
                <a:solidFill>
                  <a:schemeClr val="tx1"/>
                </a:solidFill>
                <a:latin typeface="Poppins" pitchFamily="2" charset="77"/>
                <a:ea typeface="Tahoma" panose="020B0604030504040204" pitchFamily="34" charset="0"/>
                <a:cs typeface="Poppins" pitchFamily="2" charset="77"/>
              </a:rPr>
              <a:t>reakdown (%)</a:t>
            </a:r>
          </a:p>
        </p:txBody>
      </p:sp>
    </p:spTree>
    <p:extLst>
      <p:ext uri="{BB962C8B-B14F-4D97-AF65-F5344CB8AC3E}">
        <p14:creationId xmlns:p14="http://schemas.microsoft.com/office/powerpoint/2010/main" val="30390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9D4F5-FAA0-BF3A-D4A1-E6CBEC761A4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123E89A-62D2-3510-E296-6AF6ED93050B}"/>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5E396252-3A3F-746B-33D8-034606905F70}"/>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6CBEBD3-9878-FE9D-9A41-F7A77EA13619}"/>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pic>
        <p:nvPicPr>
          <p:cNvPr id="16" name="Graphic 15">
            <a:extLst>
              <a:ext uri="{FF2B5EF4-FFF2-40B4-BE49-F238E27FC236}">
                <a16:creationId xmlns:a16="http://schemas.microsoft.com/office/drawing/2014/main" id="{E6805193-14FE-0DC0-C4AF-0F5F4251E1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D63B14FC-36B2-C39C-915A-910AE1356ADB}"/>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115</a:t>
            </a:fld>
            <a:endParaRPr lang="en-CH" dirty="0">
              <a:latin typeface="Cambria" panose="02040503050406030204" pitchFamily="18" charset="0"/>
            </a:endParaRPr>
          </a:p>
        </p:txBody>
      </p:sp>
      <p:grpSp>
        <p:nvGrpSpPr>
          <p:cNvPr id="2" name="Group 1">
            <a:extLst>
              <a:ext uri="{FF2B5EF4-FFF2-40B4-BE49-F238E27FC236}">
                <a16:creationId xmlns:a16="http://schemas.microsoft.com/office/drawing/2014/main" id="{33E07EE6-E999-F301-AA1F-82EE8A5A7295}"/>
              </a:ext>
            </a:extLst>
          </p:cNvPr>
          <p:cNvGrpSpPr/>
          <p:nvPr/>
        </p:nvGrpSpPr>
        <p:grpSpPr>
          <a:xfrm>
            <a:off x="64988" y="1080525"/>
            <a:ext cx="7899183" cy="3318801"/>
            <a:chOff x="51902" y="1007817"/>
            <a:chExt cx="9115373" cy="3822384"/>
          </a:xfrm>
        </p:grpSpPr>
        <p:grpSp>
          <p:nvGrpSpPr>
            <p:cNvPr id="30" name="Group 29">
              <a:extLst>
                <a:ext uri="{FF2B5EF4-FFF2-40B4-BE49-F238E27FC236}">
                  <a16:creationId xmlns:a16="http://schemas.microsoft.com/office/drawing/2014/main" id="{C064D69C-02B6-C1E7-8D2E-B456712D8B5E}"/>
                </a:ext>
              </a:extLst>
            </p:cNvPr>
            <p:cNvGrpSpPr>
              <a:grpSpLocks noChangeAspect="1"/>
            </p:cNvGrpSpPr>
            <p:nvPr/>
          </p:nvGrpSpPr>
          <p:grpSpPr>
            <a:xfrm>
              <a:off x="51902" y="1007817"/>
              <a:ext cx="9115373" cy="3822384"/>
              <a:chOff x="1006470" y="3417271"/>
              <a:chExt cx="6181283" cy="2592023"/>
            </a:xfrm>
          </p:grpSpPr>
          <p:pic>
            <p:nvPicPr>
              <p:cNvPr id="38" name="Picture 37">
                <a:extLst>
                  <a:ext uri="{FF2B5EF4-FFF2-40B4-BE49-F238E27FC236}">
                    <a16:creationId xmlns:a16="http://schemas.microsoft.com/office/drawing/2014/main" id="{2F83B6F7-13E4-2E22-7A98-1ACEBE4C787E}"/>
                  </a:ext>
                </a:extLst>
              </p:cNvPr>
              <p:cNvPicPr>
                <a:picLocks noChangeAspect="1"/>
              </p:cNvPicPr>
              <p:nvPr/>
            </p:nvPicPr>
            <p:blipFill>
              <a:blip r:embed="rId5"/>
              <a:srcRect l="4613" t="14610" r="194" b="12749"/>
              <a:stretch/>
            </p:blipFill>
            <p:spPr>
              <a:xfrm>
                <a:off x="1180936" y="3905634"/>
                <a:ext cx="6006817" cy="1458401"/>
              </a:xfrm>
              <a:prstGeom prst="rect">
                <a:avLst/>
              </a:prstGeom>
            </p:spPr>
          </p:pic>
          <p:sp>
            <p:nvSpPr>
              <p:cNvPr id="61" name="TextBox 60">
                <a:extLst>
                  <a:ext uri="{FF2B5EF4-FFF2-40B4-BE49-F238E27FC236}">
                    <a16:creationId xmlns:a16="http://schemas.microsoft.com/office/drawing/2014/main" id="{CFC30B29-D7BC-6BCA-67A1-26C95D30B3D9}"/>
                  </a:ext>
                </a:extLst>
              </p:cNvPr>
              <p:cNvSpPr txBox="1"/>
              <p:nvPr/>
            </p:nvSpPr>
            <p:spPr>
              <a:xfrm rot="16200000">
                <a:off x="-14506" y="4438247"/>
                <a:ext cx="2306877" cy="264926"/>
              </a:xfrm>
              <a:prstGeom prst="rect">
                <a:avLst/>
              </a:prstGeom>
              <a:noFill/>
            </p:spPr>
            <p:txBody>
              <a:bodyPr wrap="square" rtlCol="0">
                <a:spAutoFit/>
              </a:bodyPr>
              <a:lstStyle/>
              <a:p>
                <a:pPr algn="ctr"/>
                <a:r>
                  <a:rPr lang="en-CH" sz="1600" b="1" dirty="0">
                    <a:latin typeface="Poppins" pitchFamily="2" charset="77"/>
                    <a:ea typeface="Tahoma" panose="020B0604030504040204" pitchFamily="34" charset="0"/>
                    <a:cs typeface="Poppins" pitchFamily="2" charset="77"/>
                  </a:rPr>
                  <a:t>Execution Time (in s)</a:t>
                </a:r>
              </a:p>
            </p:txBody>
          </p:sp>
          <p:sp>
            <p:nvSpPr>
              <p:cNvPr id="62" name="TextBox 61">
                <a:extLst>
                  <a:ext uri="{FF2B5EF4-FFF2-40B4-BE49-F238E27FC236}">
                    <a16:creationId xmlns:a16="http://schemas.microsoft.com/office/drawing/2014/main" id="{51C56895-BC6C-5CA6-7481-D14B27ACD26A}"/>
                  </a:ext>
                </a:extLst>
              </p:cNvPr>
              <p:cNvSpPr txBox="1"/>
              <p:nvPr/>
            </p:nvSpPr>
            <p:spPr>
              <a:xfrm>
                <a:off x="3580326" y="5744879"/>
                <a:ext cx="1743400" cy="264415"/>
              </a:xfrm>
              <a:prstGeom prst="rect">
                <a:avLst/>
              </a:prstGeom>
              <a:noFill/>
            </p:spPr>
            <p:txBody>
              <a:bodyPr wrap="square" rtlCol="0">
                <a:spAutoFit/>
              </a:bodyPr>
              <a:lstStyle/>
              <a:p>
                <a:pPr algn="ctr"/>
                <a:r>
                  <a:rPr lang="en-US" sz="1600" b="1" dirty="0">
                    <a:latin typeface="Poppins" pitchFamily="2" charset="77"/>
                    <a:ea typeface="Tahoma" panose="020B0604030504040204" pitchFamily="34" charset="0"/>
                    <a:cs typeface="Poppins" pitchFamily="2" charset="77"/>
                  </a:rPr>
                  <a:t> </a:t>
                </a:r>
                <a:r>
                  <a:rPr lang="en-CH" sz="1600" b="1" dirty="0">
                    <a:latin typeface="Poppins" pitchFamily="2" charset="77"/>
                    <a:ea typeface="Tahoma" panose="020B0604030504040204" pitchFamily="34" charset="0"/>
                    <a:cs typeface="Poppins" pitchFamily="2" charset="77"/>
                  </a:rPr>
                  <a:t>Query Size (in Bits)</a:t>
                </a:r>
              </a:p>
            </p:txBody>
          </p:sp>
          <p:cxnSp>
            <p:nvCxnSpPr>
              <p:cNvPr id="63" name="Straight Arrow Connector 62">
                <a:extLst>
                  <a:ext uri="{FF2B5EF4-FFF2-40B4-BE49-F238E27FC236}">
                    <a16:creationId xmlns:a16="http://schemas.microsoft.com/office/drawing/2014/main" id="{FB730E5E-1D1F-B2D5-5BCD-D3FE5E3FD5D6}"/>
                  </a:ext>
                </a:extLst>
              </p:cNvPr>
              <p:cNvCxnSpPr>
                <a:cxnSpLocks/>
                <a:stCxn id="62" idx="1"/>
              </p:cNvCxnSpPr>
              <p:nvPr/>
            </p:nvCxnSpPr>
            <p:spPr>
              <a:xfrm flipH="1" flipV="1">
                <a:off x="1661494" y="5870489"/>
                <a:ext cx="1918832" cy="659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88867DE3-876E-E51A-26A8-D6FF670257D2}"/>
                  </a:ext>
                </a:extLst>
              </p:cNvPr>
              <p:cNvCxnSpPr>
                <a:cxnSpLocks/>
                <a:stCxn id="62" idx="3"/>
              </p:cNvCxnSpPr>
              <p:nvPr/>
            </p:nvCxnSpPr>
            <p:spPr>
              <a:xfrm>
                <a:off x="5323726" y="5877087"/>
                <a:ext cx="1776461" cy="38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2" name="Rectangle 31">
              <a:extLst>
                <a:ext uri="{FF2B5EF4-FFF2-40B4-BE49-F238E27FC236}">
                  <a16:creationId xmlns:a16="http://schemas.microsoft.com/office/drawing/2014/main" id="{958832FB-83DB-D5EB-9BC5-B16B718C325D}"/>
                </a:ext>
              </a:extLst>
            </p:cNvPr>
            <p:cNvSpPr/>
            <p:nvPr/>
          </p:nvSpPr>
          <p:spPr>
            <a:xfrm>
              <a:off x="2229372" y="1369853"/>
              <a:ext cx="6542825" cy="4000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43" name="Picture 42">
              <a:extLst>
                <a:ext uri="{FF2B5EF4-FFF2-40B4-BE49-F238E27FC236}">
                  <a16:creationId xmlns:a16="http://schemas.microsoft.com/office/drawing/2014/main" id="{3532E597-A51C-3A7E-5987-FE899AF0793E}"/>
                </a:ext>
              </a:extLst>
            </p:cNvPr>
            <p:cNvPicPr>
              <a:picLocks noChangeAspect="1"/>
            </p:cNvPicPr>
            <p:nvPr/>
          </p:nvPicPr>
          <p:blipFill>
            <a:blip r:embed="rId6"/>
            <a:srcRect l="19451" t="4447" r="7967" b="84325"/>
            <a:stretch/>
          </p:blipFill>
          <p:spPr>
            <a:xfrm>
              <a:off x="1558313" y="1063337"/>
              <a:ext cx="6993091" cy="357980"/>
            </a:xfrm>
            <a:prstGeom prst="rect">
              <a:avLst/>
            </a:prstGeom>
          </p:spPr>
        </p:pic>
        <p:sp>
          <p:nvSpPr>
            <p:cNvPr id="39" name="TextBox 38">
              <a:extLst>
                <a:ext uri="{FF2B5EF4-FFF2-40B4-BE49-F238E27FC236}">
                  <a16:creationId xmlns:a16="http://schemas.microsoft.com/office/drawing/2014/main" id="{2E2E2926-91F0-347C-D8C1-71D0BBAD2AB7}"/>
                </a:ext>
              </a:extLst>
            </p:cNvPr>
            <p:cNvSpPr txBox="1"/>
            <p:nvPr/>
          </p:nvSpPr>
          <p:spPr>
            <a:xfrm>
              <a:off x="1027414" y="3832505"/>
              <a:ext cx="2719763" cy="602612"/>
            </a:xfrm>
            <a:prstGeom prst="rect">
              <a:avLst/>
            </a:prstGeom>
            <a:noFill/>
          </p:spPr>
          <p:txBody>
            <a:bodyPr wrap="square" rtlCol="0">
              <a:spAutoFit/>
            </a:bodyPr>
            <a:lstStyle/>
            <a:p>
              <a:pPr algn="ctr"/>
              <a:r>
                <a:rPr lang="en-CH" sz="1400" b="1" dirty="0">
                  <a:latin typeface="Poppins" pitchFamily="2" charset="77"/>
                  <a:cs typeface="Poppins" pitchFamily="2" charset="77"/>
                </a:rPr>
                <a:t>Database Size </a:t>
              </a:r>
            </a:p>
            <a:p>
              <a:pPr algn="ctr"/>
              <a:r>
                <a:rPr lang="en-CH" sz="1400" b="1" dirty="0">
                  <a:latin typeface="Poppins" pitchFamily="2" charset="77"/>
                  <a:cs typeface="Poppins" pitchFamily="2" charset="77"/>
                </a:rPr>
                <a:t>(64 bytes)</a:t>
              </a:r>
            </a:p>
          </p:txBody>
        </p:sp>
        <p:sp>
          <p:nvSpPr>
            <p:cNvPr id="41" name="TextBox 40">
              <a:extLst>
                <a:ext uri="{FF2B5EF4-FFF2-40B4-BE49-F238E27FC236}">
                  <a16:creationId xmlns:a16="http://schemas.microsoft.com/office/drawing/2014/main" id="{75C0F883-6143-3363-6282-D07BE9B41ACF}"/>
                </a:ext>
              </a:extLst>
            </p:cNvPr>
            <p:cNvSpPr txBox="1"/>
            <p:nvPr/>
          </p:nvSpPr>
          <p:spPr>
            <a:xfrm>
              <a:off x="3773090" y="3845030"/>
              <a:ext cx="2654462" cy="602612"/>
            </a:xfrm>
            <a:prstGeom prst="rect">
              <a:avLst/>
            </a:prstGeom>
            <a:noFill/>
          </p:spPr>
          <p:txBody>
            <a:bodyPr wrap="square" rtlCol="0">
              <a:spAutoFit/>
            </a:bodyPr>
            <a:lstStyle/>
            <a:p>
              <a:pPr algn="ctr"/>
              <a:r>
                <a:rPr lang="en-CH" sz="1400" b="1" dirty="0">
                  <a:latin typeface="Poppins" pitchFamily="2" charset="77"/>
                  <a:cs typeface="Poppins" pitchFamily="2" charset="77"/>
                </a:rPr>
                <a:t>Database Size </a:t>
              </a:r>
            </a:p>
            <a:p>
              <a:pPr algn="ctr"/>
              <a:r>
                <a:rPr lang="en-CH" sz="1400" b="1" dirty="0">
                  <a:latin typeface="Poppins" pitchFamily="2" charset="77"/>
                  <a:cs typeface="Poppins" pitchFamily="2" charset="77"/>
                </a:rPr>
                <a:t>(128 bytes)</a:t>
              </a:r>
            </a:p>
          </p:txBody>
        </p:sp>
        <p:sp>
          <p:nvSpPr>
            <p:cNvPr id="42" name="TextBox 41">
              <a:extLst>
                <a:ext uri="{FF2B5EF4-FFF2-40B4-BE49-F238E27FC236}">
                  <a16:creationId xmlns:a16="http://schemas.microsoft.com/office/drawing/2014/main" id="{0F187CAA-981D-2861-4E34-006183E437C2}"/>
                </a:ext>
              </a:extLst>
            </p:cNvPr>
            <p:cNvSpPr txBox="1"/>
            <p:nvPr/>
          </p:nvSpPr>
          <p:spPr>
            <a:xfrm>
              <a:off x="6469849" y="3832505"/>
              <a:ext cx="2568293" cy="602612"/>
            </a:xfrm>
            <a:prstGeom prst="rect">
              <a:avLst/>
            </a:prstGeom>
            <a:noFill/>
          </p:spPr>
          <p:txBody>
            <a:bodyPr wrap="square" rtlCol="0">
              <a:spAutoFit/>
            </a:bodyPr>
            <a:lstStyle/>
            <a:p>
              <a:pPr algn="ctr"/>
              <a:r>
                <a:rPr lang="en-CH" sz="1400" b="1" dirty="0">
                  <a:latin typeface="Poppins" pitchFamily="2" charset="77"/>
                  <a:cs typeface="Poppins" pitchFamily="2" charset="77"/>
                </a:rPr>
                <a:t>Database Size </a:t>
              </a:r>
            </a:p>
            <a:p>
              <a:pPr algn="ctr"/>
              <a:r>
                <a:rPr lang="en-CH" sz="1400" b="1" dirty="0">
                  <a:latin typeface="Poppins" pitchFamily="2" charset="77"/>
                  <a:cs typeface="Poppins" pitchFamily="2" charset="77"/>
                </a:rPr>
                <a:t>(256 bytes)</a:t>
              </a:r>
            </a:p>
          </p:txBody>
        </p:sp>
        <p:sp>
          <p:nvSpPr>
            <p:cNvPr id="54" name="TextBox 53">
              <a:extLst>
                <a:ext uri="{FF2B5EF4-FFF2-40B4-BE49-F238E27FC236}">
                  <a16:creationId xmlns:a16="http://schemas.microsoft.com/office/drawing/2014/main" id="{23E643AE-279A-8EFA-81D9-2A05A1CDC60B}"/>
                </a:ext>
              </a:extLst>
            </p:cNvPr>
            <p:cNvSpPr txBox="1"/>
            <p:nvPr/>
          </p:nvSpPr>
          <p:spPr>
            <a:xfrm>
              <a:off x="2068643" y="1400306"/>
              <a:ext cx="6853287" cy="354478"/>
            </a:xfrm>
            <a:prstGeom prst="rect">
              <a:avLst/>
            </a:prstGeom>
            <a:noFill/>
          </p:spPr>
          <p:txBody>
            <a:bodyPr wrap="square" rtlCol="0">
              <a:spAutoFit/>
            </a:bodyPr>
            <a:lstStyle/>
            <a:p>
              <a:r>
                <a:rPr lang="en-CH" sz="1400" b="1" dirty="0">
                  <a:latin typeface="Poppins" pitchFamily="2" charset="77"/>
                  <a:cs typeface="Poppins" pitchFamily="2" charset="77"/>
                </a:rPr>
                <a:t>(Aziz +, Information 2024)                         (Yasuda+, CCSW 2013)      </a:t>
              </a:r>
            </a:p>
          </p:txBody>
        </p:sp>
        <p:cxnSp>
          <p:nvCxnSpPr>
            <p:cNvPr id="18" name="Straight Connector 17">
              <a:extLst>
                <a:ext uri="{FF2B5EF4-FFF2-40B4-BE49-F238E27FC236}">
                  <a16:creationId xmlns:a16="http://schemas.microsoft.com/office/drawing/2014/main" id="{8F667B6A-1994-32A4-92B5-2BAD1AAA3B83}"/>
                </a:ext>
              </a:extLst>
            </p:cNvPr>
            <p:cNvCxnSpPr>
              <a:cxnSpLocks/>
            </p:cNvCxnSpPr>
            <p:nvPr/>
          </p:nvCxnSpPr>
          <p:spPr>
            <a:xfrm>
              <a:off x="3747180" y="1845336"/>
              <a:ext cx="16807" cy="2537991"/>
            </a:xfrm>
            <a:prstGeom prst="line">
              <a:avLst/>
            </a:prstGeom>
            <a:ln w="25400">
              <a:solidFill>
                <a:schemeClr val="bg2">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4C1DA50-774A-8060-E6B1-6E46A4632DBB}"/>
                </a:ext>
              </a:extLst>
            </p:cNvPr>
            <p:cNvCxnSpPr>
              <a:cxnSpLocks/>
            </p:cNvCxnSpPr>
            <p:nvPr/>
          </p:nvCxnSpPr>
          <p:spPr>
            <a:xfrm>
              <a:off x="6391154" y="1845875"/>
              <a:ext cx="25493" cy="2563832"/>
            </a:xfrm>
            <a:prstGeom prst="line">
              <a:avLst/>
            </a:prstGeom>
            <a:ln w="25400">
              <a:solidFill>
                <a:schemeClr val="bg2">
                  <a:lumMod val="50000"/>
                </a:schemeClr>
              </a:solidFill>
              <a:prstDash val="sysDash"/>
            </a:ln>
          </p:spPr>
          <p:style>
            <a:lnRef idx="2">
              <a:schemeClr val="accent1"/>
            </a:lnRef>
            <a:fillRef idx="0">
              <a:schemeClr val="accent1"/>
            </a:fillRef>
            <a:effectRef idx="1">
              <a:schemeClr val="accent1"/>
            </a:effectRef>
            <a:fontRef idx="minor">
              <a:schemeClr val="tx1"/>
            </a:fontRef>
          </p:style>
        </p:cxnSp>
      </p:grpSp>
      <p:cxnSp>
        <p:nvCxnSpPr>
          <p:cNvPr id="5" name="Straight Connector 4">
            <a:extLst>
              <a:ext uri="{FF2B5EF4-FFF2-40B4-BE49-F238E27FC236}">
                <a16:creationId xmlns:a16="http://schemas.microsoft.com/office/drawing/2014/main" id="{4F6EEA00-02A2-8DE1-5DC5-B1E6E79546D5}"/>
              </a:ext>
            </a:extLst>
          </p:cNvPr>
          <p:cNvCxnSpPr>
            <a:cxnSpLocks/>
          </p:cNvCxnSpPr>
          <p:nvPr/>
        </p:nvCxnSpPr>
        <p:spPr>
          <a:xfrm flipV="1">
            <a:off x="7711280" y="1873333"/>
            <a:ext cx="475846" cy="910536"/>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9A7DF08-5555-CDE6-5CF6-F95EECF0CA63}"/>
              </a:ext>
            </a:extLst>
          </p:cNvPr>
          <p:cNvCxnSpPr>
            <a:cxnSpLocks/>
          </p:cNvCxnSpPr>
          <p:nvPr/>
        </p:nvCxnSpPr>
        <p:spPr>
          <a:xfrm>
            <a:off x="7711280" y="3226245"/>
            <a:ext cx="475846"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D705B3AD-ABF0-002E-ABFD-5132D3E97012}"/>
              </a:ext>
            </a:extLst>
          </p:cNvPr>
          <p:cNvGrpSpPr/>
          <p:nvPr/>
        </p:nvGrpSpPr>
        <p:grpSpPr>
          <a:xfrm>
            <a:off x="8193802" y="1654119"/>
            <a:ext cx="1021184" cy="1572126"/>
            <a:chOff x="10061802" y="928692"/>
            <a:chExt cx="4585239" cy="3015746"/>
          </a:xfrm>
        </p:grpSpPr>
        <p:sp>
          <p:nvSpPr>
            <p:cNvPr id="13" name="Rectangles 7">
              <a:extLst>
                <a:ext uri="{FF2B5EF4-FFF2-40B4-BE49-F238E27FC236}">
                  <a16:creationId xmlns:a16="http://schemas.microsoft.com/office/drawing/2014/main" id="{FEC4A0E9-D19E-3BF8-DC28-9DCA0DE2673A}"/>
                </a:ext>
              </a:extLst>
            </p:cNvPr>
            <p:cNvSpPr/>
            <p:nvPr/>
          </p:nvSpPr>
          <p:spPr>
            <a:xfrm>
              <a:off x="10061802" y="1624997"/>
              <a:ext cx="530742" cy="2319441"/>
            </a:xfrm>
            <a:prstGeom prst="rect">
              <a:avLst/>
            </a:prstGeom>
            <a:pattFill prst="wdDnDiag">
              <a:fgClr>
                <a:schemeClr val="accent2"/>
              </a:fgClr>
              <a:bgClr>
                <a:srgbClr val="FFFFFF"/>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Tahoma" panose="020B0604030504040204" pitchFamily="34" charset="0"/>
                <a:ea typeface="Tahoma" panose="020B0604030504040204" pitchFamily="34" charset="0"/>
                <a:cs typeface="Tahoma" panose="020B0604030504040204" pitchFamily="34" charset="0"/>
              </a:endParaRPr>
            </a:p>
          </p:txBody>
        </p:sp>
        <p:sp>
          <p:nvSpPr>
            <p:cNvPr id="14" name="Rectangles 10">
              <a:extLst>
                <a:ext uri="{FF2B5EF4-FFF2-40B4-BE49-F238E27FC236}">
                  <a16:creationId xmlns:a16="http://schemas.microsoft.com/office/drawing/2014/main" id="{BCB592B2-0A08-159E-8C23-D59A4E5BE1E8}"/>
                </a:ext>
              </a:extLst>
            </p:cNvPr>
            <p:cNvSpPr/>
            <p:nvPr/>
          </p:nvSpPr>
          <p:spPr>
            <a:xfrm>
              <a:off x="10061802" y="1370539"/>
              <a:ext cx="530742" cy="267579"/>
            </a:xfrm>
            <a:prstGeom prst="rect">
              <a:avLst/>
            </a:prstGeom>
            <a:pattFill prst="wdDnDiag">
              <a:fgClr>
                <a:srgbClr val="156082"/>
              </a:fgClr>
              <a:bgClr>
                <a:srgbClr val="FFFFFF"/>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Tahoma" panose="020B0604030504040204" pitchFamily="34" charset="0"/>
                <a:ea typeface="Tahoma" panose="020B0604030504040204" pitchFamily="34" charset="0"/>
                <a:cs typeface="Tahoma" panose="020B0604030504040204" pitchFamily="34" charset="0"/>
              </a:endParaRPr>
            </a:p>
          </p:txBody>
        </p:sp>
        <p:sp>
          <p:nvSpPr>
            <p:cNvPr id="15" name="Right Brace 14">
              <a:extLst>
                <a:ext uri="{FF2B5EF4-FFF2-40B4-BE49-F238E27FC236}">
                  <a16:creationId xmlns:a16="http://schemas.microsoft.com/office/drawing/2014/main" id="{2F7107F2-C314-E371-E986-DEDF0293EFE4}"/>
                </a:ext>
              </a:extLst>
            </p:cNvPr>
            <p:cNvSpPr/>
            <p:nvPr/>
          </p:nvSpPr>
          <p:spPr>
            <a:xfrm>
              <a:off x="10671845" y="1370538"/>
              <a:ext cx="411978" cy="267579"/>
            </a:xfrm>
            <a:prstGeom prst="rightBrace">
              <a:avLst/>
            </a:prstGeom>
          </p:spPr>
          <p:style>
            <a:lnRef idx="2">
              <a:schemeClr val="accent1"/>
            </a:lnRef>
            <a:fillRef idx="0">
              <a:schemeClr val="accent1"/>
            </a:fillRef>
            <a:effectRef idx="1">
              <a:schemeClr val="accent1"/>
            </a:effectRef>
            <a:fontRef idx="minor">
              <a:schemeClr val="tx1"/>
            </a:fontRef>
          </p:style>
          <p:txBody>
            <a:bodyPr/>
            <a:lstStyle/>
            <a:p>
              <a:endParaRPr lang="en-US" sz="1100">
                <a:latin typeface="Tahoma" panose="020B0604030504040204" pitchFamily="34" charset="0"/>
                <a:ea typeface="Tahoma" panose="020B0604030504040204" pitchFamily="34" charset="0"/>
                <a:cs typeface="Tahoma" panose="020B0604030504040204" pitchFamily="34" charset="0"/>
              </a:endParaRPr>
            </a:p>
          </p:txBody>
        </p:sp>
        <p:sp>
          <p:nvSpPr>
            <p:cNvPr id="19" name="Right Brace 18">
              <a:extLst>
                <a:ext uri="{FF2B5EF4-FFF2-40B4-BE49-F238E27FC236}">
                  <a16:creationId xmlns:a16="http://schemas.microsoft.com/office/drawing/2014/main" id="{5F3F9569-CEAC-92AA-933C-FC67909ECBDE}"/>
                </a:ext>
              </a:extLst>
            </p:cNvPr>
            <p:cNvSpPr/>
            <p:nvPr/>
          </p:nvSpPr>
          <p:spPr>
            <a:xfrm>
              <a:off x="10675525" y="1696808"/>
              <a:ext cx="411978" cy="2197467"/>
            </a:xfrm>
            <a:prstGeom prst="rightBrace">
              <a:avLst/>
            </a:prstGeom>
          </p:spPr>
          <p:style>
            <a:lnRef idx="2">
              <a:schemeClr val="accent1"/>
            </a:lnRef>
            <a:fillRef idx="0">
              <a:schemeClr val="accent1"/>
            </a:fillRef>
            <a:effectRef idx="1">
              <a:schemeClr val="accent1"/>
            </a:effectRef>
            <a:fontRef idx="minor">
              <a:schemeClr val="tx1"/>
            </a:fontRef>
          </p:style>
          <p:txBody>
            <a:bodyPr/>
            <a:lstStyle/>
            <a:p>
              <a:endParaRPr lang="en-US" sz="1100">
                <a:latin typeface="Tahoma" panose="020B0604030504040204" pitchFamily="34" charset="0"/>
                <a:ea typeface="Tahoma" panose="020B0604030504040204" pitchFamily="34" charset="0"/>
                <a:cs typeface="Tahoma" panose="020B0604030504040204" pitchFamily="34" charset="0"/>
              </a:endParaRPr>
            </a:p>
          </p:txBody>
        </p:sp>
        <p:sp>
          <p:nvSpPr>
            <p:cNvPr id="20" name="Text Box 15">
              <a:extLst>
                <a:ext uri="{FF2B5EF4-FFF2-40B4-BE49-F238E27FC236}">
                  <a16:creationId xmlns:a16="http://schemas.microsoft.com/office/drawing/2014/main" id="{AB6DF5F1-C929-DDAA-7482-D43349378281}"/>
                </a:ext>
              </a:extLst>
            </p:cNvPr>
            <p:cNvSpPr txBox="1"/>
            <p:nvPr/>
          </p:nvSpPr>
          <p:spPr>
            <a:xfrm>
              <a:off x="10406899" y="2409650"/>
              <a:ext cx="4240142" cy="1416949"/>
            </a:xfrm>
            <a:prstGeom prst="rect">
              <a:avLst/>
            </a:prstGeom>
            <a:noFill/>
          </p:spPr>
          <p:txBody>
            <a:bodyPr wrap="square" rtlCol="0">
              <a:spAutoFit/>
            </a:bodyPr>
            <a:lstStyle/>
            <a:p>
              <a:pPr algn="ctr"/>
              <a:r>
                <a:rPr lang="en-US" sz="1400" b="1" dirty="0">
                  <a:latin typeface="Poppins" pitchFamily="2" charset="77"/>
                  <a:ea typeface="Tahoma" panose="020B0604030504040204" pitchFamily="34" charset="0"/>
                  <a:cs typeface="Poppins" pitchFamily="2" charset="77"/>
                </a:rPr>
                <a:t>Hom. Mult.       (98.2%)</a:t>
              </a:r>
            </a:p>
          </p:txBody>
        </p:sp>
        <p:sp>
          <p:nvSpPr>
            <p:cNvPr id="21" name="Text Box 16">
              <a:extLst>
                <a:ext uri="{FF2B5EF4-FFF2-40B4-BE49-F238E27FC236}">
                  <a16:creationId xmlns:a16="http://schemas.microsoft.com/office/drawing/2014/main" id="{4D28A58D-4DE5-116F-ADEC-81AE85DECB31}"/>
                </a:ext>
              </a:extLst>
            </p:cNvPr>
            <p:cNvSpPr txBox="1"/>
            <p:nvPr/>
          </p:nvSpPr>
          <p:spPr>
            <a:xfrm>
              <a:off x="10777267" y="928692"/>
              <a:ext cx="3360285" cy="1416949"/>
            </a:xfrm>
            <a:prstGeom prst="rect">
              <a:avLst/>
            </a:prstGeom>
            <a:noFill/>
          </p:spPr>
          <p:txBody>
            <a:bodyPr wrap="square" rtlCol="0">
              <a:spAutoFit/>
            </a:bodyPr>
            <a:lstStyle/>
            <a:p>
              <a:pPr algn="ctr"/>
              <a:r>
                <a:rPr lang="en-US" sz="1400" b="1" dirty="0">
                  <a:latin typeface="Poppins" pitchFamily="2" charset="77"/>
                  <a:ea typeface="Tahoma" panose="020B0604030504040204" pitchFamily="34" charset="0"/>
                  <a:cs typeface="Poppins" pitchFamily="2" charset="77"/>
                </a:rPr>
                <a:t>Hom. </a:t>
              </a:r>
            </a:p>
            <a:p>
              <a:pPr algn="ctr"/>
              <a:r>
                <a:rPr lang="en-US" sz="1400" b="1" dirty="0">
                  <a:latin typeface="Poppins" pitchFamily="2" charset="77"/>
                  <a:ea typeface="Tahoma" panose="020B0604030504040204" pitchFamily="34" charset="0"/>
                  <a:cs typeface="Poppins" pitchFamily="2" charset="77"/>
                </a:rPr>
                <a:t>Add.</a:t>
              </a:r>
            </a:p>
            <a:p>
              <a:pPr algn="ctr"/>
              <a:r>
                <a:rPr lang="en-US" sz="1400" b="1" dirty="0">
                  <a:latin typeface="Poppins" pitchFamily="2" charset="77"/>
                  <a:ea typeface="Tahoma" panose="020B0604030504040204" pitchFamily="34" charset="0"/>
                  <a:cs typeface="Poppins" pitchFamily="2" charset="77"/>
                </a:rPr>
                <a:t>(1.8%)</a:t>
              </a:r>
            </a:p>
          </p:txBody>
        </p:sp>
      </p:grpSp>
      <p:sp>
        <p:nvSpPr>
          <p:cNvPr id="25" name="Text Box 17">
            <a:extLst>
              <a:ext uri="{FF2B5EF4-FFF2-40B4-BE49-F238E27FC236}">
                <a16:creationId xmlns:a16="http://schemas.microsoft.com/office/drawing/2014/main" id="{DC117909-3E7A-ADAE-87C3-993650431A7B}"/>
              </a:ext>
            </a:extLst>
          </p:cNvPr>
          <p:cNvSpPr txBox="1"/>
          <p:nvPr/>
        </p:nvSpPr>
        <p:spPr>
          <a:xfrm>
            <a:off x="7684340" y="3328958"/>
            <a:ext cx="1478596" cy="738664"/>
          </a:xfrm>
          <a:prstGeom prst="rect">
            <a:avLst/>
          </a:prstGeom>
          <a:noFill/>
        </p:spPr>
        <p:txBody>
          <a:bodyPr wrap="square" rtlCol="0">
            <a:spAutoFit/>
          </a:bodyPr>
          <a:lstStyle/>
          <a:p>
            <a:pPr algn="ctr"/>
            <a:r>
              <a:rPr lang="en-US" sz="1400" b="1" dirty="0">
                <a:solidFill>
                  <a:schemeClr val="tx1"/>
                </a:solidFill>
                <a:latin typeface="Poppins" pitchFamily="2" charset="77"/>
                <a:ea typeface="Tahoma" panose="020B0604030504040204" pitchFamily="34" charset="0"/>
                <a:cs typeface="Poppins" pitchFamily="2" charset="77"/>
              </a:rPr>
              <a:t>Latency </a:t>
            </a:r>
          </a:p>
          <a:p>
            <a:pPr algn="ctr"/>
            <a:r>
              <a:rPr lang="en-US" sz="1400" b="1" dirty="0">
                <a:latin typeface="Poppins" pitchFamily="2" charset="77"/>
                <a:ea typeface="Tahoma" panose="020B0604030504040204" pitchFamily="34" charset="0"/>
                <a:cs typeface="Poppins" pitchFamily="2" charset="77"/>
              </a:rPr>
              <a:t>B</a:t>
            </a:r>
            <a:r>
              <a:rPr lang="en-US" sz="1400" b="1" dirty="0">
                <a:solidFill>
                  <a:schemeClr val="tx1"/>
                </a:solidFill>
                <a:latin typeface="Poppins" pitchFamily="2" charset="77"/>
                <a:ea typeface="Tahoma" panose="020B0604030504040204" pitchFamily="34" charset="0"/>
                <a:cs typeface="Poppins" pitchFamily="2" charset="77"/>
              </a:rPr>
              <a:t>reakdown (%)</a:t>
            </a:r>
          </a:p>
        </p:txBody>
      </p:sp>
      <p:sp>
        <p:nvSpPr>
          <p:cNvPr id="26" name="Rectangle 25">
            <a:extLst>
              <a:ext uri="{FF2B5EF4-FFF2-40B4-BE49-F238E27FC236}">
                <a16:creationId xmlns:a16="http://schemas.microsoft.com/office/drawing/2014/main" id="{76DFED34-8BA6-2431-A147-863C576B4CA2}"/>
              </a:ext>
            </a:extLst>
          </p:cNvPr>
          <p:cNvSpPr/>
          <p:nvPr/>
        </p:nvSpPr>
        <p:spPr>
          <a:xfrm>
            <a:off x="0" y="925488"/>
            <a:ext cx="7898372" cy="5624868"/>
          </a:xfrm>
          <a:prstGeom prst="rect">
            <a:avLst/>
          </a:prstGeom>
          <a:solidFill>
            <a:schemeClr val="bg1">
              <a:alpha val="7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Rounded Rectangle 23">
            <a:extLst>
              <a:ext uri="{FF2B5EF4-FFF2-40B4-BE49-F238E27FC236}">
                <a16:creationId xmlns:a16="http://schemas.microsoft.com/office/drawing/2014/main" id="{A4B2CEFE-FA26-C534-E1B2-9BE9CC143093}"/>
              </a:ext>
            </a:extLst>
          </p:cNvPr>
          <p:cNvSpPr/>
          <p:nvPr/>
        </p:nvSpPr>
        <p:spPr>
          <a:xfrm>
            <a:off x="-124233" y="4686124"/>
            <a:ext cx="9392465" cy="1490658"/>
          </a:xfrm>
          <a:prstGeom prst="roundRect">
            <a:avLst>
              <a:gd name="adj" fmla="val 5607"/>
            </a:avLst>
          </a:prstGeom>
          <a:solidFill>
            <a:schemeClr val="accent6">
              <a:lumMod val="20000"/>
              <a:lumOff val="8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Prior</a:t>
            </a:r>
            <a:r>
              <a:rPr lang="en-CH" sz="2800" b="1" dirty="0">
                <a:solidFill>
                  <a:schemeClr val="tx1"/>
                </a:solidFill>
                <a:latin typeface="Corbel" panose="020B0503020204020204" pitchFamily="34" charset="0"/>
              </a:rPr>
              <a:t> arithmetic approaches </a:t>
            </a:r>
          </a:p>
          <a:p>
            <a:pPr algn="ctr"/>
            <a:r>
              <a:rPr lang="en-CH" sz="2800" b="1" dirty="0">
                <a:solidFill>
                  <a:schemeClr val="tx1"/>
                </a:solidFill>
                <a:latin typeface="Corbel" panose="020B0503020204020204" pitchFamily="34" charset="0"/>
              </a:rPr>
              <a:t>use </a:t>
            </a:r>
            <a:r>
              <a:rPr lang="en-CH" sz="2800" b="1" i="1" dirty="0">
                <a:solidFill>
                  <a:schemeClr val="accent5"/>
                </a:solidFill>
                <a:latin typeface="Corbel" panose="020B0503020204020204" pitchFamily="34" charset="0"/>
              </a:rPr>
              <a:t>costly homomorphic multiplication operations </a:t>
            </a:r>
          </a:p>
          <a:p>
            <a:pPr algn="ctr"/>
            <a:r>
              <a:rPr lang="en-GB" sz="2800" b="1" dirty="0">
                <a:solidFill>
                  <a:schemeClr val="tx1"/>
                </a:solidFill>
                <a:latin typeface="Corbel" panose="020B0503020204020204" pitchFamily="34" charset="0"/>
              </a:rPr>
              <a:t>w</a:t>
            </a:r>
            <a:r>
              <a:rPr lang="en-CH" sz="2800" b="1" dirty="0">
                <a:solidFill>
                  <a:schemeClr val="tx1"/>
                </a:solidFill>
                <a:latin typeface="Corbel" panose="020B0503020204020204" pitchFamily="34" charset="0"/>
              </a:rPr>
              <a:t>hich limits </a:t>
            </a:r>
            <a:r>
              <a:rPr lang="en-CH" sz="2800" b="1" i="1" dirty="0">
                <a:solidFill>
                  <a:schemeClr val="accent5"/>
                </a:solidFill>
                <a:latin typeface="Corbel" panose="020B0503020204020204" pitchFamily="34" charset="0"/>
              </a:rPr>
              <a:t>the scalabilty of HE-based string matching </a:t>
            </a:r>
          </a:p>
        </p:txBody>
      </p:sp>
      <p:sp>
        <p:nvSpPr>
          <p:cNvPr id="28" name="Title 1">
            <a:extLst>
              <a:ext uri="{FF2B5EF4-FFF2-40B4-BE49-F238E27FC236}">
                <a16:creationId xmlns:a16="http://schemas.microsoft.com/office/drawing/2014/main" id="{42DEDCD1-3CCB-1EA3-6E44-817C8156E983}"/>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Key Problem (I): Complex HE Operations</a:t>
            </a:r>
          </a:p>
        </p:txBody>
      </p:sp>
    </p:spTree>
    <p:extLst>
      <p:ext uri="{BB962C8B-B14F-4D97-AF65-F5344CB8AC3E}">
        <p14:creationId xmlns:p14="http://schemas.microsoft.com/office/powerpoint/2010/main" val="83944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2C2FD-CD5C-E5A3-F38C-8387709550A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F939791-2D95-2066-4F58-5405C5806E75}"/>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46628911-73C3-8E44-2971-2C44EF32E06F}"/>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1DA6BA6-9FDA-B5A2-15AB-2AC109116C81}"/>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C2325EF2-E2D7-852B-AD48-8E5849EEDF88}"/>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Key Observation</a:t>
            </a:r>
          </a:p>
        </p:txBody>
      </p:sp>
      <p:pic>
        <p:nvPicPr>
          <p:cNvPr id="16" name="Graphic 15">
            <a:extLst>
              <a:ext uri="{FF2B5EF4-FFF2-40B4-BE49-F238E27FC236}">
                <a16:creationId xmlns:a16="http://schemas.microsoft.com/office/drawing/2014/main" id="{E49DEDFF-8A33-4DB1-59A0-4C62D07487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2C3ED23D-2CEE-A6CB-D25A-8534B540EB82}"/>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116</a:t>
            </a:fld>
            <a:endParaRPr lang="en-CH" dirty="0">
              <a:latin typeface="Cambria" panose="02040503050406030204" pitchFamily="18" charset="0"/>
            </a:endParaRPr>
          </a:p>
        </p:txBody>
      </p:sp>
      <p:sp>
        <p:nvSpPr>
          <p:cNvPr id="3" name="TextBox 2">
            <a:extLst>
              <a:ext uri="{FF2B5EF4-FFF2-40B4-BE49-F238E27FC236}">
                <a16:creationId xmlns:a16="http://schemas.microsoft.com/office/drawing/2014/main" id="{241A0610-BAAA-895C-1656-5FC2AB123360}"/>
              </a:ext>
            </a:extLst>
          </p:cNvPr>
          <p:cNvSpPr txBox="1"/>
          <p:nvPr/>
        </p:nvSpPr>
        <p:spPr>
          <a:xfrm>
            <a:off x="0" y="995967"/>
            <a:ext cx="9154203" cy="461665"/>
          </a:xfrm>
          <a:prstGeom prst="rect">
            <a:avLst/>
          </a:prstGeom>
          <a:noFill/>
        </p:spPr>
        <p:txBody>
          <a:bodyPr wrap="square" rtlCol="0">
            <a:spAutoFit/>
          </a:bodyPr>
          <a:lstStyle/>
          <a:p>
            <a:pPr algn="ctr"/>
            <a:r>
              <a:rPr lang="en-US" sz="2400" dirty="0">
                <a:latin typeface="Corbel" panose="020B0503020204020204" pitchFamily="34" charset="0"/>
                <a:ea typeface="Tahoma" panose="020B0604030504040204" pitchFamily="34" charset="0"/>
                <a:cs typeface="Tahoma" panose="020B0604030504040204" pitchFamily="34" charset="0"/>
              </a:rPr>
              <a:t>String matching can be performed using addition operation </a:t>
            </a:r>
          </a:p>
        </p:txBody>
      </p:sp>
      <p:grpSp>
        <p:nvGrpSpPr>
          <p:cNvPr id="2" name="Group 1">
            <a:extLst>
              <a:ext uri="{FF2B5EF4-FFF2-40B4-BE49-F238E27FC236}">
                <a16:creationId xmlns:a16="http://schemas.microsoft.com/office/drawing/2014/main" id="{87CD724B-8066-46B8-9097-DB550896DB21}"/>
              </a:ext>
            </a:extLst>
          </p:cNvPr>
          <p:cNvGrpSpPr/>
          <p:nvPr/>
        </p:nvGrpSpPr>
        <p:grpSpPr>
          <a:xfrm>
            <a:off x="1643475" y="2874240"/>
            <a:ext cx="5750558" cy="1384995"/>
            <a:chOff x="1189010" y="2894560"/>
            <a:chExt cx="5750558" cy="1384995"/>
          </a:xfrm>
        </p:grpSpPr>
        <p:cxnSp>
          <p:nvCxnSpPr>
            <p:cNvPr id="5" name="Straight Connector 4">
              <a:extLst>
                <a:ext uri="{FF2B5EF4-FFF2-40B4-BE49-F238E27FC236}">
                  <a16:creationId xmlns:a16="http://schemas.microsoft.com/office/drawing/2014/main" id="{EC35BE26-CF97-FDCB-BB17-EECA74E519B5}"/>
                </a:ext>
              </a:extLst>
            </p:cNvPr>
            <p:cNvCxnSpPr>
              <a:cxnSpLocks/>
            </p:cNvCxnSpPr>
            <p:nvPr/>
          </p:nvCxnSpPr>
          <p:spPr>
            <a:xfrm>
              <a:off x="3029316" y="3528214"/>
              <a:ext cx="31091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882212FA-181C-EC08-776F-C61E6E2D1C9A}"/>
                </a:ext>
              </a:extLst>
            </p:cNvPr>
            <p:cNvSpPr/>
            <p:nvPr/>
          </p:nvSpPr>
          <p:spPr>
            <a:xfrm>
              <a:off x="3042568" y="3599718"/>
              <a:ext cx="3095910" cy="245432"/>
            </a:xfrm>
            <a:prstGeom prst="rect">
              <a:avLst/>
            </a:prstGeom>
            <a:noFill/>
            <a:ln w="28575">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B7D23"/>
                </a:solidFill>
              </a:endParaRPr>
            </a:p>
          </p:txBody>
        </p:sp>
        <p:sp>
          <p:nvSpPr>
            <p:cNvPr id="11" name="TextBox 10">
              <a:extLst>
                <a:ext uri="{FF2B5EF4-FFF2-40B4-BE49-F238E27FC236}">
                  <a16:creationId xmlns:a16="http://schemas.microsoft.com/office/drawing/2014/main" id="{9EECDCE8-D4E8-62D0-C224-A0E6629E2DC7}"/>
                </a:ext>
              </a:extLst>
            </p:cNvPr>
            <p:cNvSpPr txBox="1"/>
            <p:nvPr/>
          </p:nvSpPr>
          <p:spPr>
            <a:xfrm>
              <a:off x="1189010" y="2894560"/>
              <a:ext cx="5750558" cy="1384995"/>
            </a:xfrm>
            <a:prstGeom prst="rect">
              <a:avLst/>
            </a:prstGeom>
            <a:noFill/>
          </p:spPr>
          <p:txBody>
            <a:bodyPr wrap="square" rtlCol="0">
              <a:spAutoFit/>
            </a:bodyPr>
            <a:lstStyle/>
            <a:p>
              <a:pPr algn="ctr"/>
              <a:r>
                <a:rPr lang="en-US" sz="2000" dirty="0">
                  <a:latin typeface="Cambria" panose="02040503050406030204" pitchFamily="18" charset="0"/>
                  <a:ea typeface="Tahoma" panose="020B0604030504040204" pitchFamily="34" charset="0"/>
                  <a:cs typeface="Poppins" pitchFamily="2" charset="77"/>
                </a:rPr>
                <a:t>       m</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    0 1  0 1  0 0  1 0  1 0  0 1  0 1</a:t>
              </a:r>
            </a:p>
            <a:p>
              <a:pPr algn="ctr"/>
              <a:r>
                <a:rPr lang="en-US" sz="2000" dirty="0">
                  <a:latin typeface="Cambria" panose="02040503050406030204" pitchFamily="18" charset="0"/>
                  <a:ea typeface="Tahoma" panose="020B0604030504040204" pitchFamily="34" charset="0"/>
                  <a:cs typeface="Poppins" pitchFamily="2" charset="77"/>
                </a:rPr>
                <a:t>+ ~m</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    1 0  1 0  1 1  0 1  0 1  1 0  1 0</a:t>
              </a:r>
            </a:p>
            <a:p>
              <a:pPr algn="ctr"/>
              <a:r>
                <a:rPr lang="en-US" sz="2000" dirty="0">
                  <a:latin typeface="Cambria" panose="02040503050406030204" pitchFamily="18" charset="0"/>
                  <a:ea typeface="Tahoma" panose="020B0604030504040204" pitchFamily="34" charset="0"/>
                  <a:cs typeface="Poppins" pitchFamily="2" charset="77"/>
                </a:rPr>
                <a:t>                   1 1  1 1  1 1  1 1  1 1  1 1  1 1	</a:t>
              </a:r>
              <a:endParaRPr lang="en-US" sz="2000" dirty="0">
                <a:latin typeface="Cambria" panose="02040503050406030204" pitchFamily="18" charset="0"/>
                <a:ea typeface="Tahoma" panose="020B0604030504040204" pitchFamily="34" charset="0"/>
                <a:cs typeface="Tahoma" panose="020B0604030504040204" pitchFamily="34" charset="0"/>
              </a:endParaRPr>
            </a:p>
            <a:p>
              <a:pPr algn="ctr"/>
              <a:r>
                <a:rPr lang="en-US" sz="2400" dirty="0">
                  <a:solidFill>
                    <a:srgbClr val="C00000"/>
                  </a:solidFill>
                  <a:latin typeface="Corbel" panose="020B0503020204020204" pitchFamily="34" charset="0"/>
                  <a:ea typeface="Tahoma" panose="020B0604030504040204" pitchFamily="34" charset="0"/>
                  <a:cs typeface="Tahoma" panose="020B0604030504040204" pitchFamily="34" charset="0"/>
                </a:rPr>
                <a:t> 	         Value which can be checked</a:t>
              </a:r>
              <a:endParaRPr lang="en-CH" sz="2400" dirty="0"/>
            </a:p>
          </p:txBody>
        </p:sp>
      </p:grpSp>
      <p:sp>
        <p:nvSpPr>
          <p:cNvPr id="13" name="TextBox 12">
            <a:extLst>
              <a:ext uri="{FF2B5EF4-FFF2-40B4-BE49-F238E27FC236}">
                <a16:creationId xmlns:a16="http://schemas.microsoft.com/office/drawing/2014/main" id="{F02A55E0-79D8-6137-8EA8-35E3C74431B0}"/>
              </a:ext>
            </a:extLst>
          </p:cNvPr>
          <p:cNvSpPr txBox="1"/>
          <p:nvPr/>
        </p:nvSpPr>
        <p:spPr>
          <a:xfrm>
            <a:off x="1026826" y="1673911"/>
            <a:ext cx="7090347" cy="1200329"/>
          </a:xfrm>
          <a:prstGeom prst="rect">
            <a:avLst/>
          </a:prstGeom>
          <a:noFill/>
        </p:spPr>
        <p:txBody>
          <a:bodyPr wrap="square" rtlCol="0">
            <a:spAutoFit/>
          </a:bodyPr>
          <a:lstStyle/>
          <a:p>
            <a:pPr algn="ctr"/>
            <a:r>
              <a:rPr lang="en-US" sz="2400" dirty="0">
                <a:latin typeface="Corbel" panose="020B0503020204020204" pitchFamily="34" charset="0"/>
                <a:ea typeface="Tahoma" panose="020B0604030504040204" pitchFamily="34" charset="0"/>
                <a:cs typeface="Tahoma" panose="020B0604030504040204" pitchFamily="34" charset="0"/>
              </a:rPr>
              <a:t>If we negate the data, add it to the original data,</a:t>
            </a:r>
          </a:p>
          <a:p>
            <a:pPr algn="ctr"/>
            <a:r>
              <a:rPr lang="en-US" sz="2400" dirty="0">
                <a:latin typeface="Corbel" panose="020B0503020204020204" pitchFamily="34" charset="0"/>
                <a:ea typeface="Tahoma" panose="020B0604030504040204" pitchFamily="34" charset="0"/>
                <a:cs typeface="Tahoma" panose="020B0604030504040204" pitchFamily="34" charset="0"/>
              </a:rPr>
              <a:t> we get a string of </a:t>
            </a:r>
            <a:r>
              <a:rPr lang="en-US" sz="2400" dirty="0">
                <a:latin typeface="Cambria" panose="02040503050406030204" pitchFamily="18" charset="0"/>
                <a:ea typeface="Tahoma" panose="020B0604030504040204" pitchFamily="34" charset="0"/>
                <a:cs typeface="Poppins" pitchFamily="2" charset="77"/>
              </a:rPr>
              <a:t>1 1 1 1</a:t>
            </a:r>
            <a:r>
              <a:rPr lang="en-US" sz="2400" dirty="0">
                <a:latin typeface="Cambria" panose="02040503050406030204" pitchFamily="18" charset="0"/>
                <a:ea typeface="Tahoma" panose="020B0604030504040204" pitchFamily="34" charset="0"/>
                <a:cs typeface="Tahoma" panose="020B0604030504040204" pitchFamily="34" charset="0"/>
              </a:rPr>
              <a:t>’s</a:t>
            </a:r>
          </a:p>
          <a:p>
            <a:endParaRPr lang="en-CH" sz="2400" dirty="0">
              <a:latin typeface="Corbel" panose="020B0503020204020204" pitchFamily="34" charset="0"/>
            </a:endParaRPr>
          </a:p>
        </p:txBody>
      </p:sp>
    </p:spTree>
    <p:extLst>
      <p:ext uri="{BB962C8B-B14F-4D97-AF65-F5344CB8AC3E}">
        <p14:creationId xmlns:p14="http://schemas.microsoft.com/office/powerpoint/2010/main" val="186182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allAtOnce"/>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BD2F0-B1FC-1BB0-985D-2AF24732A45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2F12889-7AB6-5797-F08F-97D53F36FB85}"/>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F1F73D9E-3AEC-04D0-324B-B379E53AE4D8}"/>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50F40D1-A5D6-D86D-23FE-D5C0AA1586E5}"/>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759D9693-2237-62AD-CD66-E0A3068164D6}"/>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Key Observation</a:t>
            </a:r>
          </a:p>
        </p:txBody>
      </p:sp>
      <p:pic>
        <p:nvPicPr>
          <p:cNvPr id="16" name="Graphic 15">
            <a:extLst>
              <a:ext uri="{FF2B5EF4-FFF2-40B4-BE49-F238E27FC236}">
                <a16:creationId xmlns:a16="http://schemas.microsoft.com/office/drawing/2014/main" id="{95422C90-2ABA-89C6-CE57-9EDB358903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0E96E92A-EC22-0608-F09E-CC72B0D85B20}"/>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117</a:t>
            </a:fld>
            <a:endParaRPr lang="en-CH" dirty="0">
              <a:latin typeface="Cambria" panose="02040503050406030204" pitchFamily="18" charset="0"/>
            </a:endParaRPr>
          </a:p>
        </p:txBody>
      </p:sp>
      <p:cxnSp>
        <p:nvCxnSpPr>
          <p:cNvPr id="9" name="Straight Connector 8">
            <a:extLst>
              <a:ext uri="{FF2B5EF4-FFF2-40B4-BE49-F238E27FC236}">
                <a16:creationId xmlns:a16="http://schemas.microsoft.com/office/drawing/2014/main" id="{3FF03E17-7DE0-1BF3-047E-3CF8A819AED8}"/>
              </a:ext>
            </a:extLst>
          </p:cNvPr>
          <p:cNvCxnSpPr>
            <a:cxnSpLocks/>
          </p:cNvCxnSpPr>
          <p:nvPr/>
        </p:nvCxnSpPr>
        <p:spPr>
          <a:xfrm>
            <a:off x="704538" y="3045256"/>
            <a:ext cx="7929796"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AB03C170-129F-5FEE-2D49-F7F6BE783CF9}"/>
              </a:ext>
            </a:extLst>
          </p:cNvPr>
          <p:cNvSpPr txBox="1"/>
          <p:nvPr/>
        </p:nvSpPr>
        <p:spPr>
          <a:xfrm>
            <a:off x="10203" y="3797779"/>
            <a:ext cx="9144000" cy="2554545"/>
          </a:xfrm>
          <a:prstGeom prst="rect">
            <a:avLst/>
          </a:prstGeom>
          <a:noFill/>
        </p:spPr>
        <p:txBody>
          <a:bodyPr wrap="square" rtlCol="0">
            <a:spAutoFit/>
          </a:bodyPr>
          <a:lstStyle/>
          <a:p>
            <a:pPr algn="ctr"/>
            <a:r>
              <a:rPr lang="en-US" sz="2000" dirty="0">
                <a:latin typeface="Cambria" panose="02040503050406030204" pitchFamily="18" charset="0"/>
                <a:ea typeface="Tahoma" panose="020B0604030504040204" pitchFamily="34" charset="0"/>
                <a:cs typeface="Poppins" pitchFamily="2" charset="77"/>
              </a:rPr>
              <a:t>       Enc( m</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cs typeface="Poppins" pitchFamily="2" charset="77"/>
              </a:rPr>
              <a:t>5</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1024 </a:t>
            </a:r>
            <a:r>
              <a:rPr lang="en-CH" sz="2000" dirty="0">
                <a:latin typeface="Cambria" panose="02040503050406030204" pitchFamily="18" charset="0"/>
                <a:cs typeface="Poppins" pitchFamily="2" charset="77"/>
              </a:rPr>
              <a:t>+ </a:t>
            </a:r>
            <a:r>
              <a:rPr lang="en-US" sz="2000" dirty="0">
                <a:latin typeface="Cambria" panose="02040503050406030204" pitchFamily="18" charset="0"/>
                <a:cs typeface="Poppins" pitchFamily="2" charset="77"/>
              </a:rPr>
              <a:t>10</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1023 </a:t>
            </a:r>
            <a:r>
              <a:rPr lang="en-CH" sz="2000" dirty="0">
                <a:latin typeface="Cambria" panose="02040503050406030204" pitchFamily="18" charset="0"/>
                <a:cs typeface="Poppins" pitchFamily="2" charset="77"/>
              </a:rPr>
              <a:t>+  …. + </a:t>
            </a:r>
            <a:r>
              <a:rPr lang="en-US" sz="2000" dirty="0">
                <a:latin typeface="Cambria" panose="02040503050406030204" pitchFamily="18" charset="0"/>
                <a:cs typeface="Poppins" pitchFamily="2" charset="77"/>
              </a:rPr>
              <a:t>19 , …)</a:t>
            </a:r>
            <a:endParaRPr lang="en-US" sz="2000" dirty="0">
              <a:latin typeface="Cambria" panose="02040503050406030204" pitchFamily="18" charset="0"/>
              <a:ea typeface="Tahoma" panose="020B0604030504040204" pitchFamily="34" charset="0"/>
              <a:cs typeface="Poppins" pitchFamily="2" charset="77"/>
            </a:endParaRPr>
          </a:p>
          <a:p>
            <a:pPr algn="ctr"/>
            <a:r>
              <a:rPr lang="en-US" sz="2000" dirty="0">
                <a:latin typeface="Cambria" panose="02040503050406030204" pitchFamily="18" charset="0"/>
                <a:ea typeface="Tahoma" panose="020B0604030504040204" pitchFamily="34" charset="0"/>
                <a:cs typeface="Poppins" pitchFamily="2" charset="77"/>
              </a:rPr>
              <a:t>+    Enc(~m</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   (6 </a:t>
            </a:r>
            <a:r>
              <a:rPr lang="en-CH" sz="2000" dirty="0">
                <a:latin typeface="Cambria" panose="02040503050406030204" pitchFamily="18" charset="0"/>
                <a:cs typeface="Poppins" pitchFamily="2" charset="77"/>
              </a:rPr>
              <a:t>x</a:t>
            </a:r>
            <a:r>
              <a:rPr lang="en-CH" sz="2000" baseline="30000" dirty="0">
                <a:latin typeface="Cambria" panose="02040503050406030204" pitchFamily="18" charset="0"/>
                <a:cs typeface="Poppins" pitchFamily="2" charset="77"/>
              </a:rPr>
              <a:t>1024 </a:t>
            </a:r>
            <a:r>
              <a:rPr lang="en-CH" sz="2000" dirty="0">
                <a:latin typeface="Cambria" panose="02040503050406030204" pitchFamily="18" charset="0"/>
                <a:cs typeface="Poppins" pitchFamily="2" charset="77"/>
              </a:rPr>
              <a:t>+ </a:t>
            </a:r>
            <a:r>
              <a:rPr lang="en-US" sz="2000" dirty="0">
                <a:latin typeface="Cambria" panose="02040503050406030204" pitchFamily="18" charset="0"/>
                <a:cs typeface="Poppins" pitchFamily="2" charset="77"/>
              </a:rPr>
              <a:t>11</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1023   </a:t>
            </a:r>
            <a:r>
              <a:rPr lang="en-CH" sz="2000" dirty="0">
                <a:latin typeface="Cambria" panose="02040503050406030204" pitchFamily="18" charset="0"/>
                <a:cs typeface="Poppins" pitchFamily="2" charset="77"/>
              </a:rPr>
              <a:t>+  …. + </a:t>
            </a:r>
            <a:r>
              <a:rPr lang="en-US" sz="2000" dirty="0">
                <a:latin typeface="Cambria" panose="02040503050406030204" pitchFamily="18" charset="0"/>
                <a:cs typeface="Poppins" pitchFamily="2" charset="77"/>
              </a:rPr>
              <a:t>3  , …)</a:t>
            </a:r>
          </a:p>
          <a:p>
            <a:pPr algn="ctr"/>
            <a:endParaRPr lang="en-US" sz="2000" dirty="0">
              <a:latin typeface="Poppins" pitchFamily="2" charset="77"/>
              <a:cs typeface="Poppins" pitchFamily="2" charset="77"/>
            </a:endParaRPr>
          </a:p>
          <a:p>
            <a:pPr algn="ctr"/>
            <a:r>
              <a:rPr lang="en-US" sz="2000" dirty="0">
                <a:latin typeface="Cambria" panose="02040503050406030204" pitchFamily="18" charset="0"/>
                <a:ea typeface="Tahoma" panose="020B0604030504040204" pitchFamily="34" charset="0"/>
                <a:cs typeface="Poppins" pitchFamily="2" charset="77"/>
              </a:rPr>
              <a:t>                                   (11 </a:t>
            </a:r>
            <a:r>
              <a:rPr lang="en-CH" sz="2000" dirty="0">
                <a:latin typeface="Cambria" panose="02040503050406030204" pitchFamily="18" charset="0"/>
                <a:cs typeface="Poppins" pitchFamily="2" charset="77"/>
              </a:rPr>
              <a:t>x</a:t>
            </a:r>
            <a:r>
              <a:rPr lang="en-CH" sz="2000" baseline="30000" dirty="0">
                <a:latin typeface="Cambria" panose="02040503050406030204" pitchFamily="18" charset="0"/>
                <a:cs typeface="Poppins" pitchFamily="2" charset="77"/>
              </a:rPr>
              <a:t>1024 </a:t>
            </a:r>
            <a:r>
              <a:rPr lang="en-CH" sz="2000" dirty="0">
                <a:latin typeface="Cambria" panose="02040503050406030204" pitchFamily="18" charset="0"/>
                <a:cs typeface="Poppins" pitchFamily="2" charset="77"/>
              </a:rPr>
              <a:t>+ </a:t>
            </a:r>
            <a:r>
              <a:rPr lang="en-US" sz="2000" dirty="0">
                <a:latin typeface="Cambria" panose="02040503050406030204" pitchFamily="18" charset="0"/>
                <a:cs typeface="Poppins" pitchFamily="2" charset="77"/>
              </a:rPr>
              <a:t>21</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1023 </a:t>
            </a:r>
            <a:r>
              <a:rPr lang="en-CH" sz="2000" dirty="0">
                <a:latin typeface="Cambria" panose="02040503050406030204" pitchFamily="18" charset="0"/>
                <a:cs typeface="Poppins" pitchFamily="2" charset="77"/>
              </a:rPr>
              <a:t>+  …. + </a:t>
            </a:r>
            <a:r>
              <a:rPr lang="en-US" sz="2000" dirty="0">
                <a:latin typeface="Cambria" panose="02040503050406030204" pitchFamily="18" charset="0"/>
                <a:cs typeface="Poppins" pitchFamily="2" charset="77"/>
              </a:rPr>
              <a:t>22 , …)</a:t>
            </a:r>
          </a:p>
          <a:p>
            <a:pPr algn="ctr"/>
            <a:endParaRPr lang="en-US" sz="2000" dirty="0">
              <a:latin typeface="Poppins" pitchFamily="2" charset="77"/>
              <a:cs typeface="Poppins" pitchFamily="2" charset="77"/>
            </a:endParaRPr>
          </a:p>
          <a:p>
            <a:pPr algn="ctr"/>
            <a:endParaRPr lang="en-US" sz="2000" dirty="0">
              <a:latin typeface="Poppins" pitchFamily="2" charset="77"/>
              <a:cs typeface="Poppins" pitchFamily="2" charset="77"/>
            </a:endParaRPr>
          </a:p>
          <a:p>
            <a:pPr algn="ctr"/>
            <a:endParaRPr lang="en-US" sz="2000" dirty="0">
              <a:latin typeface="Poppins" pitchFamily="2" charset="77"/>
              <a:cs typeface="Poppins" pitchFamily="2" charset="77"/>
            </a:endParaRPr>
          </a:p>
          <a:p>
            <a:pPr algn="ctr"/>
            <a:r>
              <a:rPr lang="en-US" sz="2000" dirty="0">
                <a:latin typeface="Poppins" pitchFamily="2" charset="77"/>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(1111…1</a:t>
            </a:r>
            <a:r>
              <a:rPr lang="en-CH" sz="2000" dirty="0">
                <a:latin typeface="Cambria" panose="02040503050406030204" pitchFamily="18" charset="0"/>
                <a:cs typeface="Poppins" pitchFamily="2" charset="77"/>
              </a:rPr>
              <a:t>x</a:t>
            </a:r>
            <a:r>
              <a:rPr lang="en-CH" sz="2000" baseline="30000" dirty="0">
                <a:latin typeface="Cambria" panose="02040503050406030204" pitchFamily="18" charset="0"/>
                <a:cs typeface="Poppins" pitchFamily="2" charset="77"/>
              </a:rPr>
              <a:t>1024 </a:t>
            </a:r>
            <a:r>
              <a:rPr lang="en-CH" sz="2000" dirty="0">
                <a:latin typeface="Cambria" panose="02040503050406030204" pitchFamily="18" charset="0"/>
                <a:cs typeface="Poppins" pitchFamily="2" charset="77"/>
              </a:rPr>
              <a:t>+ </a:t>
            </a:r>
            <a:r>
              <a:rPr lang="en-US" sz="2000" dirty="0">
                <a:latin typeface="Cambria" panose="02040503050406030204" pitchFamily="18" charset="0"/>
                <a:cs typeface="Poppins" pitchFamily="2" charset="77"/>
              </a:rPr>
              <a:t>1111…1</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1023 </a:t>
            </a:r>
            <a:r>
              <a:rPr lang="en-CH" sz="2000" dirty="0">
                <a:latin typeface="Cambria" panose="02040503050406030204" pitchFamily="18" charset="0"/>
                <a:cs typeface="Poppins" pitchFamily="2" charset="77"/>
              </a:rPr>
              <a:t>+  …. + </a:t>
            </a:r>
            <a:r>
              <a:rPr lang="en-US" sz="2000" dirty="0">
                <a:latin typeface="Cambria" panose="02040503050406030204" pitchFamily="18" charset="0"/>
                <a:cs typeface="Poppins" pitchFamily="2" charset="77"/>
              </a:rPr>
              <a:t>1111…1)</a:t>
            </a:r>
          </a:p>
        </p:txBody>
      </p:sp>
      <p:sp>
        <p:nvSpPr>
          <p:cNvPr id="22" name="TextBox 21">
            <a:extLst>
              <a:ext uri="{FF2B5EF4-FFF2-40B4-BE49-F238E27FC236}">
                <a16:creationId xmlns:a16="http://schemas.microsoft.com/office/drawing/2014/main" id="{5577F76F-11F8-BE7C-24AC-754AAB499AC9}"/>
              </a:ext>
            </a:extLst>
          </p:cNvPr>
          <p:cNvSpPr txBox="1"/>
          <p:nvPr/>
        </p:nvSpPr>
        <p:spPr>
          <a:xfrm>
            <a:off x="43211" y="3215043"/>
            <a:ext cx="9144000" cy="461665"/>
          </a:xfrm>
          <a:prstGeom prst="rect">
            <a:avLst/>
          </a:prstGeom>
          <a:noFill/>
        </p:spPr>
        <p:txBody>
          <a:bodyPr wrap="square" rtlCol="0">
            <a:spAutoFit/>
          </a:bodyPr>
          <a:lstStyle/>
          <a:p>
            <a:pPr algn="ctr"/>
            <a:r>
              <a:rPr lang="en-US" sz="2400" b="1" dirty="0">
                <a:latin typeface="Corbel" panose="020B0503020204020204" pitchFamily="34" charset="0"/>
                <a:ea typeface="Tahoma" panose="020B0604030504040204" pitchFamily="34" charset="0"/>
                <a:cs typeface="Tahoma" panose="020B0604030504040204" pitchFamily="34" charset="0"/>
              </a:rPr>
              <a:t>Secure</a:t>
            </a:r>
            <a:r>
              <a:rPr lang="en-US" sz="2400" dirty="0">
                <a:latin typeface="Corbel" panose="020B0503020204020204" pitchFamily="34" charset="0"/>
                <a:ea typeface="Tahoma" panose="020B0604030504040204" pitchFamily="34" charset="0"/>
                <a:cs typeface="Tahoma" panose="020B0604030504040204" pitchFamily="34" charset="0"/>
              </a:rPr>
              <a:t> string matching can be performed using </a:t>
            </a:r>
            <a:r>
              <a:rPr lang="en-US" sz="2400" b="1" dirty="0">
                <a:latin typeface="Corbel" panose="020B0503020204020204" pitchFamily="34" charset="0"/>
                <a:ea typeface="Tahoma" panose="020B0604030504040204" pitchFamily="34" charset="0"/>
                <a:cs typeface="Tahoma" panose="020B0604030504040204" pitchFamily="34" charset="0"/>
              </a:rPr>
              <a:t>HE addition</a:t>
            </a:r>
            <a:r>
              <a:rPr lang="en-US" sz="2400" dirty="0">
                <a:latin typeface="Corbel" panose="020B0503020204020204" pitchFamily="34" charset="0"/>
                <a:ea typeface="Tahoma" panose="020B0604030504040204" pitchFamily="34" charset="0"/>
                <a:cs typeface="Tahoma" panose="020B0604030504040204" pitchFamily="34" charset="0"/>
              </a:rPr>
              <a:t> operation </a:t>
            </a:r>
          </a:p>
        </p:txBody>
      </p:sp>
      <p:cxnSp>
        <p:nvCxnSpPr>
          <p:cNvPr id="30" name="Straight Arrow Connector 29">
            <a:extLst>
              <a:ext uri="{FF2B5EF4-FFF2-40B4-BE49-F238E27FC236}">
                <a16:creationId xmlns:a16="http://schemas.microsoft.com/office/drawing/2014/main" id="{90B7C56B-B267-4B2C-4878-B3964D275BE6}"/>
              </a:ext>
            </a:extLst>
          </p:cNvPr>
          <p:cNvCxnSpPr>
            <a:cxnSpLocks/>
            <a:stCxn id="28" idx="2"/>
            <a:endCxn id="33" idx="0"/>
          </p:cNvCxnSpPr>
          <p:nvPr/>
        </p:nvCxnSpPr>
        <p:spPr>
          <a:xfrm>
            <a:off x="5571492" y="5114481"/>
            <a:ext cx="0" cy="1616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Rounded Rectangle 32">
            <a:extLst>
              <a:ext uri="{FF2B5EF4-FFF2-40B4-BE49-F238E27FC236}">
                <a16:creationId xmlns:a16="http://schemas.microsoft.com/office/drawing/2014/main" id="{A45BFE51-0B5F-862A-D87A-188F2907456D}"/>
              </a:ext>
            </a:extLst>
          </p:cNvPr>
          <p:cNvSpPr/>
          <p:nvPr/>
        </p:nvSpPr>
        <p:spPr>
          <a:xfrm>
            <a:off x="4956895" y="5276141"/>
            <a:ext cx="1229194" cy="41422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orbel" panose="020B0503020204020204" pitchFamily="34" charset="0"/>
              </a:rPr>
              <a:t>Decrypt</a:t>
            </a:r>
          </a:p>
        </p:txBody>
      </p:sp>
      <p:cxnSp>
        <p:nvCxnSpPr>
          <p:cNvPr id="39" name="Straight Arrow Connector 38">
            <a:extLst>
              <a:ext uri="{FF2B5EF4-FFF2-40B4-BE49-F238E27FC236}">
                <a16:creationId xmlns:a16="http://schemas.microsoft.com/office/drawing/2014/main" id="{A6D11B14-EDA6-2B6F-37DB-EB9797949D10}"/>
              </a:ext>
            </a:extLst>
          </p:cNvPr>
          <p:cNvCxnSpPr>
            <a:cxnSpLocks/>
          </p:cNvCxnSpPr>
          <p:nvPr/>
        </p:nvCxnSpPr>
        <p:spPr>
          <a:xfrm>
            <a:off x="5570699" y="5690369"/>
            <a:ext cx="793" cy="1586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649ED5D8-96C2-3D48-9B02-05FCAD8CC039}"/>
              </a:ext>
            </a:extLst>
          </p:cNvPr>
          <p:cNvSpPr/>
          <p:nvPr/>
        </p:nvSpPr>
        <p:spPr>
          <a:xfrm>
            <a:off x="3784313" y="4688472"/>
            <a:ext cx="3574358" cy="426009"/>
          </a:xfrm>
          <a:prstGeom prst="rect">
            <a:avLst/>
          </a:prstGeom>
          <a:noFill/>
          <a:ln w="28575">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B7D23"/>
              </a:solidFill>
            </a:endParaRPr>
          </a:p>
        </p:txBody>
      </p:sp>
      <p:cxnSp>
        <p:nvCxnSpPr>
          <p:cNvPr id="19" name="Straight Connector 18">
            <a:extLst>
              <a:ext uri="{FF2B5EF4-FFF2-40B4-BE49-F238E27FC236}">
                <a16:creationId xmlns:a16="http://schemas.microsoft.com/office/drawing/2014/main" id="{62EB0F7A-9E5F-860E-76E8-6528EBF422B2}"/>
              </a:ext>
            </a:extLst>
          </p:cNvPr>
          <p:cNvCxnSpPr>
            <a:cxnSpLocks/>
          </p:cNvCxnSpPr>
          <p:nvPr/>
        </p:nvCxnSpPr>
        <p:spPr>
          <a:xfrm>
            <a:off x="3851899" y="4574133"/>
            <a:ext cx="340946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0D1AF977-F6F4-9A0D-0D68-61430826285A}"/>
              </a:ext>
            </a:extLst>
          </p:cNvPr>
          <p:cNvGrpSpPr/>
          <p:nvPr/>
        </p:nvGrpSpPr>
        <p:grpSpPr>
          <a:xfrm>
            <a:off x="1643475" y="1435965"/>
            <a:ext cx="5750558" cy="1384995"/>
            <a:chOff x="1189010" y="2894560"/>
            <a:chExt cx="5750558" cy="1384995"/>
          </a:xfrm>
        </p:grpSpPr>
        <p:cxnSp>
          <p:nvCxnSpPr>
            <p:cNvPr id="5" name="Straight Connector 4">
              <a:extLst>
                <a:ext uri="{FF2B5EF4-FFF2-40B4-BE49-F238E27FC236}">
                  <a16:creationId xmlns:a16="http://schemas.microsoft.com/office/drawing/2014/main" id="{5B4E2418-63B5-C6BE-F3D4-43DF30AD316F}"/>
                </a:ext>
              </a:extLst>
            </p:cNvPr>
            <p:cNvCxnSpPr>
              <a:cxnSpLocks/>
            </p:cNvCxnSpPr>
            <p:nvPr/>
          </p:nvCxnSpPr>
          <p:spPr>
            <a:xfrm>
              <a:off x="3029316" y="3528214"/>
              <a:ext cx="31091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6401992C-4B52-70D4-5001-A49E9CE4B51A}"/>
                </a:ext>
              </a:extLst>
            </p:cNvPr>
            <p:cNvSpPr/>
            <p:nvPr/>
          </p:nvSpPr>
          <p:spPr>
            <a:xfrm>
              <a:off x="3042568" y="3599718"/>
              <a:ext cx="3095910" cy="245432"/>
            </a:xfrm>
            <a:prstGeom prst="rect">
              <a:avLst/>
            </a:prstGeom>
            <a:noFill/>
            <a:ln w="28575">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B7D23"/>
                </a:solidFill>
              </a:endParaRPr>
            </a:p>
          </p:txBody>
        </p:sp>
        <p:sp>
          <p:nvSpPr>
            <p:cNvPr id="11" name="TextBox 10">
              <a:extLst>
                <a:ext uri="{FF2B5EF4-FFF2-40B4-BE49-F238E27FC236}">
                  <a16:creationId xmlns:a16="http://schemas.microsoft.com/office/drawing/2014/main" id="{B91A43DC-1638-5B83-36E8-9FB573A4ADAE}"/>
                </a:ext>
              </a:extLst>
            </p:cNvPr>
            <p:cNvSpPr txBox="1"/>
            <p:nvPr/>
          </p:nvSpPr>
          <p:spPr>
            <a:xfrm>
              <a:off x="1189010" y="2894560"/>
              <a:ext cx="5750558" cy="1384995"/>
            </a:xfrm>
            <a:prstGeom prst="rect">
              <a:avLst/>
            </a:prstGeom>
            <a:noFill/>
          </p:spPr>
          <p:txBody>
            <a:bodyPr wrap="square" rtlCol="0">
              <a:spAutoFit/>
            </a:bodyPr>
            <a:lstStyle/>
            <a:p>
              <a:pPr algn="ctr"/>
              <a:r>
                <a:rPr lang="en-US" sz="2000" dirty="0">
                  <a:latin typeface="Cambria" panose="02040503050406030204" pitchFamily="18" charset="0"/>
                  <a:ea typeface="Tahoma" panose="020B0604030504040204" pitchFamily="34" charset="0"/>
                  <a:cs typeface="Poppins" pitchFamily="2" charset="77"/>
                </a:rPr>
                <a:t>       m</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    0 1  0 1  0 0  1 0  1 0  0 1  0 1</a:t>
              </a:r>
            </a:p>
            <a:p>
              <a:pPr algn="ctr"/>
              <a:r>
                <a:rPr lang="en-US" sz="2000" dirty="0">
                  <a:latin typeface="Cambria" panose="02040503050406030204" pitchFamily="18" charset="0"/>
                  <a:ea typeface="Tahoma" panose="020B0604030504040204" pitchFamily="34" charset="0"/>
                  <a:cs typeface="Poppins" pitchFamily="2" charset="77"/>
                </a:rPr>
                <a:t>+ ~m</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    1 0  1 0  1 1  0 1  0 1  1 0  1 0</a:t>
              </a:r>
            </a:p>
            <a:p>
              <a:pPr algn="ctr"/>
              <a:r>
                <a:rPr lang="en-US" sz="2000" dirty="0">
                  <a:latin typeface="Cambria" panose="02040503050406030204" pitchFamily="18" charset="0"/>
                  <a:ea typeface="Tahoma" panose="020B0604030504040204" pitchFamily="34" charset="0"/>
                  <a:cs typeface="Poppins" pitchFamily="2" charset="77"/>
                </a:rPr>
                <a:t>                   1 1  1 1  1 1  1 1  1 1  1 1  1 1	</a:t>
              </a:r>
              <a:endParaRPr lang="en-US" sz="2000" dirty="0">
                <a:latin typeface="Cambria" panose="02040503050406030204" pitchFamily="18" charset="0"/>
                <a:ea typeface="Tahoma" panose="020B0604030504040204" pitchFamily="34" charset="0"/>
                <a:cs typeface="Tahoma" panose="020B0604030504040204" pitchFamily="34" charset="0"/>
              </a:endParaRPr>
            </a:p>
            <a:p>
              <a:pPr algn="ctr"/>
              <a:r>
                <a:rPr lang="en-US" sz="2400" dirty="0">
                  <a:solidFill>
                    <a:srgbClr val="C00000"/>
                  </a:solidFill>
                  <a:latin typeface="Corbel" panose="020B0503020204020204" pitchFamily="34" charset="0"/>
                  <a:ea typeface="Tahoma" panose="020B0604030504040204" pitchFamily="34" charset="0"/>
                  <a:cs typeface="Tahoma" panose="020B0604030504040204" pitchFamily="34" charset="0"/>
                </a:rPr>
                <a:t> 	         Value which can be checked</a:t>
              </a:r>
              <a:endParaRPr lang="en-CH" sz="2400" dirty="0"/>
            </a:p>
          </p:txBody>
        </p:sp>
      </p:grpSp>
      <p:sp>
        <p:nvSpPr>
          <p:cNvPr id="12" name="TextBox 11">
            <a:extLst>
              <a:ext uri="{FF2B5EF4-FFF2-40B4-BE49-F238E27FC236}">
                <a16:creationId xmlns:a16="http://schemas.microsoft.com/office/drawing/2014/main" id="{B0C3DC5D-A773-CFE6-50CB-27A8CC795930}"/>
              </a:ext>
            </a:extLst>
          </p:cNvPr>
          <p:cNvSpPr txBox="1"/>
          <p:nvPr/>
        </p:nvSpPr>
        <p:spPr>
          <a:xfrm>
            <a:off x="0" y="995967"/>
            <a:ext cx="9154203" cy="461665"/>
          </a:xfrm>
          <a:prstGeom prst="rect">
            <a:avLst/>
          </a:prstGeom>
          <a:noFill/>
        </p:spPr>
        <p:txBody>
          <a:bodyPr wrap="square" rtlCol="0">
            <a:spAutoFit/>
          </a:bodyPr>
          <a:lstStyle/>
          <a:p>
            <a:pPr algn="ctr"/>
            <a:r>
              <a:rPr lang="en-US" sz="2400" dirty="0">
                <a:latin typeface="Corbel" panose="020B0503020204020204" pitchFamily="34" charset="0"/>
                <a:ea typeface="Tahoma" panose="020B0604030504040204" pitchFamily="34" charset="0"/>
                <a:cs typeface="Tahoma" panose="020B0604030504040204" pitchFamily="34" charset="0"/>
              </a:rPr>
              <a:t>String matching can be performed using addition operation </a:t>
            </a:r>
          </a:p>
        </p:txBody>
      </p:sp>
    </p:spTree>
    <p:extLst>
      <p:ext uri="{BB962C8B-B14F-4D97-AF65-F5344CB8AC3E}">
        <p14:creationId xmlns:p14="http://schemas.microsoft.com/office/powerpoint/2010/main" val="277828274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250"/>
                                        <p:tgtEl>
                                          <p:spTgt spid="9"/>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3" grpId="0" animBg="1"/>
      <p:bldP spid="28"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ABDFA-CF38-3473-61A3-E64370BB445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A4257D8-7AAC-1686-8E47-FA3D3031C9BA}"/>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5EF18965-9A38-EC19-37D9-2CD82B81E177}"/>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3709A3B-D70F-F91E-1574-D517661034DE}"/>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D4EC218C-9700-1712-9E28-42D107B28B50}"/>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Key Observation</a:t>
            </a:r>
          </a:p>
        </p:txBody>
      </p:sp>
      <p:pic>
        <p:nvPicPr>
          <p:cNvPr id="16" name="Graphic 15">
            <a:extLst>
              <a:ext uri="{FF2B5EF4-FFF2-40B4-BE49-F238E27FC236}">
                <a16:creationId xmlns:a16="http://schemas.microsoft.com/office/drawing/2014/main" id="{823E2E63-92F6-28B1-A8D7-6184D972C0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C518A2EC-03FA-C45A-7BD0-62DDEBB5FF0F}"/>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118</a:t>
            </a:fld>
            <a:endParaRPr lang="en-CH" dirty="0">
              <a:latin typeface="Cambria" panose="02040503050406030204" pitchFamily="18" charset="0"/>
            </a:endParaRPr>
          </a:p>
        </p:txBody>
      </p:sp>
      <p:cxnSp>
        <p:nvCxnSpPr>
          <p:cNvPr id="9" name="Straight Connector 8">
            <a:extLst>
              <a:ext uri="{FF2B5EF4-FFF2-40B4-BE49-F238E27FC236}">
                <a16:creationId xmlns:a16="http://schemas.microsoft.com/office/drawing/2014/main" id="{1B9C2E46-194B-F088-6779-374665A3DB74}"/>
              </a:ext>
            </a:extLst>
          </p:cNvPr>
          <p:cNvCxnSpPr>
            <a:cxnSpLocks/>
          </p:cNvCxnSpPr>
          <p:nvPr/>
        </p:nvCxnSpPr>
        <p:spPr>
          <a:xfrm>
            <a:off x="704538" y="3045256"/>
            <a:ext cx="7929796"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D4B97FA-312C-FC20-21F1-571AD47F070F}"/>
              </a:ext>
            </a:extLst>
          </p:cNvPr>
          <p:cNvSpPr txBox="1"/>
          <p:nvPr/>
        </p:nvSpPr>
        <p:spPr>
          <a:xfrm>
            <a:off x="10203" y="3797779"/>
            <a:ext cx="9144000" cy="2554545"/>
          </a:xfrm>
          <a:prstGeom prst="rect">
            <a:avLst/>
          </a:prstGeom>
          <a:noFill/>
        </p:spPr>
        <p:txBody>
          <a:bodyPr wrap="square" rtlCol="0">
            <a:spAutoFit/>
          </a:bodyPr>
          <a:lstStyle/>
          <a:p>
            <a:pPr algn="ctr"/>
            <a:r>
              <a:rPr lang="en-US" sz="2000" dirty="0">
                <a:latin typeface="Cambria" panose="02040503050406030204" pitchFamily="18" charset="0"/>
                <a:ea typeface="Tahoma" panose="020B0604030504040204" pitchFamily="34" charset="0"/>
                <a:cs typeface="Poppins" pitchFamily="2" charset="77"/>
              </a:rPr>
              <a:t>       Enc( m</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cs typeface="Poppins" pitchFamily="2" charset="77"/>
              </a:rPr>
              <a:t>5</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1024 </a:t>
            </a:r>
            <a:r>
              <a:rPr lang="en-CH" sz="2000" dirty="0">
                <a:latin typeface="Cambria" panose="02040503050406030204" pitchFamily="18" charset="0"/>
                <a:cs typeface="Poppins" pitchFamily="2" charset="77"/>
              </a:rPr>
              <a:t>+ </a:t>
            </a:r>
            <a:r>
              <a:rPr lang="en-US" sz="2000" dirty="0">
                <a:latin typeface="Cambria" panose="02040503050406030204" pitchFamily="18" charset="0"/>
                <a:cs typeface="Poppins" pitchFamily="2" charset="77"/>
              </a:rPr>
              <a:t>10</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1023 </a:t>
            </a:r>
            <a:r>
              <a:rPr lang="en-CH" sz="2000" dirty="0">
                <a:latin typeface="Cambria" panose="02040503050406030204" pitchFamily="18" charset="0"/>
                <a:cs typeface="Poppins" pitchFamily="2" charset="77"/>
              </a:rPr>
              <a:t>+  …. + </a:t>
            </a:r>
            <a:r>
              <a:rPr lang="en-US" sz="2000" dirty="0">
                <a:latin typeface="Cambria" panose="02040503050406030204" pitchFamily="18" charset="0"/>
                <a:cs typeface="Poppins" pitchFamily="2" charset="77"/>
              </a:rPr>
              <a:t>19 , …)</a:t>
            </a:r>
            <a:endParaRPr lang="en-US" sz="2000" dirty="0">
              <a:latin typeface="Cambria" panose="02040503050406030204" pitchFamily="18" charset="0"/>
              <a:ea typeface="Tahoma" panose="020B0604030504040204" pitchFamily="34" charset="0"/>
              <a:cs typeface="Poppins" pitchFamily="2" charset="77"/>
            </a:endParaRPr>
          </a:p>
          <a:p>
            <a:pPr algn="ctr"/>
            <a:r>
              <a:rPr lang="en-US" sz="2000" dirty="0">
                <a:latin typeface="Cambria" panose="02040503050406030204" pitchFamily="18" charset="0"/>
                <a:ea typeface="Tahoma" panose="020B0604030504040204" pitchFamily="34" charset="0"/>
                <a:cs typeface="Poppins" pitchFamily="2" charset="77"/>
              </a:rPr>
              <a:t>+    Enc(~m</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   (6 </a:t>
            </a:r>
            <a:r>
              <a:rPr lang="en-CH" sz="2000" dirty="0">
                <a:latin typeface="Cambria" panose="02040503050406030204" pitchFamily="18" charset="0"/>
                <a:cs typeface="Poppins" pitchFamily="2" charset="77"/>
              </a:rPr>
              <a:t>x</a:t>
            </a:r>
            <a:r>
              <a:rPr lang="en-CH" sz="2000" baseline="30000" dirty="0">
                <a:latin typeface="Cambria" panose="02040503050406030204" pitchFamily="18" charset="0"/>
                <a:cs typeface="Poppins" pitchFamily="2" charset="77"/>
              </a:rPr>
              <a:t>1024 </a:t>
            </a:r>
            <a:r>
              <a:rPr lang="en-CH" sz="2000" dirty="0">
                <a:latin typeface="Cambria" panose="02040503050406030204" pitchFamily="18" charset="0"/>
                <a:cs typeface="Poppins" pitchFamily="2" charset="77"/>
              </a:rPr>
              <a:t>+ </a:t>
            </a:r>
            <a:r>
              <a:rPr lang="en-US" sz="2000" dirty="0">
                <a:latin typeface="Cambria" panose="02040503050406030204" pitchFamily="18" charset="0"/>
                <a:cs typeface="Poppins" pitchFamily="2" charset="77"/>
              </a:rPr>
              <a:t>11</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1023   </a:t>
            </a:r>
            <a:r>
              <a:rPr lang="en-CH" sz="2000" dirty="0">
                <a:latin typeface="Cambria" panose="02040503050406030204" pitchFamily="18" charset="0"/>
                <a:cs typeface="Poppins" pitchFamily="2" charset="77"/>
              </a:rPr>
              <a:t>+  …. + </a:t>
            </a:r>
            <a:r>
              <a:rPr lang="en-US" sz="2000" dirty="0">
                <a:latin typeface="Cambria" panose="02040503050406030204" pitchFamily="18" charset="0"/>
                <a:cs typeface="Poppins" pitchFamily="2" charset="77"/>
              </a:rPr>
              <a:t>3  , …)</a:t>
            </a:r>
          </a:p>
          <a:p>
            <a:pPr algn="ctr"/>
            <a:endParaRPr lang="en-US" sz="2000" dirty="0">
              <a:latin typeface="Poppins" pitchFamily="2" charset="77"/>
              <a:cs typeface="Poppins" pitchFamily="2" charset="77"/>
            </a:endParaRPr>
          </a:p>
          <a:p>
            <a:pPr algn="ctr"/>
            <a:r>
              <a:rPr lang="en-US" sz="2000" dirty="0">
                <a:latin typeface="Cambria" panose="02040503050406030204" pitchFamily="18" charset="0"/>
                <a:ea typeface="Tahoma" panose="020B0604030504040204" pitchFamily="34" charset="0"/>
                <a:cs typeface="Poppins" pitchFamily="2" charset="77"/>
              </a:rPr>
              <a:t>                                   (11 </a:t>
            </a:r>
            <a:r>
              <a:rPr lang="en-CH" sz="2000" dirty="0">
                <a:latin typeface="Cambria" panose="02040503050406030204" pitchFamily="18" charset="0"/>
                <a:cs typeface="Poppins" pitchFamily="2" charset="77"/>
              </a:rPr>
              <a:t>x</a:t>
            </a:r>
            <a:r>
              <a:rPr lang="en-CH" sz="2000" baseline="30000" dirty="0">
                <a:latin typeface="Cambria" panose="02040503050406030204" pitchFamily="18" charset="0"/>
                <a:cs typeface="Poppins" pitchFamily="2" charset="77"/>
              </a:rPr>
              <a:t>1024 </a:t>
            </a:r>
            <a:r>
              <a:rPr lang="en-CH" sz="2000" dirty="0">
                <a:latin typeface="Cambria" panose="02040503050406030204" pitchFamily="18" charset="0"/>
                <a:cs typeface="Poppins" pitchFamily="2" charset="77"/>
              </a:rPr>
              <a:t>+ </a:t>
            </a:r>
            <a:r>
              <a:rPr lang="en-US" sz="2000" dirty="0">
                <a:latin typeface="Cambria" panose="02040503050406030204" pitchFamily="18" charset="0"/>
                <a:cs typeface="Poppins" pitchFamily="2" charset="77"/>
              </a:rPr>
              <a:t>21</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1023 </a:t>
            </a:r>
            <a:r>
              <a:rPr lang="en-CH" sz="2000" dirty="0">
                <a:latin typeface="Cambria" panose="02040503050406030204" pitchFamily="18" charset="0"/>
                <a:cs typeface="Poppins" pitchFamily="2" charset="77"/>
              </a:rPr>
              <a:t>+  …. + </a:t>
            </a:r>
            <a:r>
              <a:rPr lang="en-US" sz="2000" dirty="0">
                <a:latin typeface="Cambria" panose="02040503050406030204" pitchFamily="18" charset="0"/>
                <a:cs typeface="Poppins" pitchFamily="2" charset="77"/>
              </a:rPr>
              <a:t>22 , …)</a:t>
            </a:r>
          </a:p>
          <a:p>
            <a:pPr algn="ctr"/>
            <a:endParaRPr lang="en-US" sz="2000" dirty="0">
              <a:latin typeface="Poppins" pitchFamily="2" charset="77"/>
              <a:cs typeface="Poppins" pitchFamily="2" charset="77"/>
            </a:endParaRPr>
          </a:p>
          <a:p>
            <a:pPr algn="ctr"/>
            <a:endParaRPr lang="en-US" sz="2000" dirty="0">
              <a:latin typeface="Poppins" pitchFamily="2" charset="77"/>
              <a:cs typeface="Poppins" pitchFamily="2" charset="77"/>
            </a:endParaRPr>
          </a:p>
          <a:p>
            <a:pPr algn="ctr"/>
            <a:endParaRPr lang="en-US" sz="2000" dirty="0">
              <a:latin typeface="Poppins" pitchFamily="2" charset="77"/>
              <a:cs typeface="Poppins" pitchFamily="2" charset="77"/>
            </a:endParaRPr>
          </a:p>
          <a:p>
            <a:pPr algn="ctr"/>
            <a:r>
              <a:rPr lang="en-US" sz="2000" dirty="0">
                <a:latin typeface="Poppins" pitchFamily="2" charset="77"/>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(1111…1</a:t>
            </a:r>
            <a:r>
              <a:rPr lang="en-CH" sz="2000" dirty="0">
                <a:latin typeface="Cambria" panose="02040503050406030204" pitchFamily="18" charset="0"/>
                <a:cs typeface="Poppins" pitchFamily="2" charset="77"/>
              </a:rPr>
              <a:t>x</a:t>
            </a:r>
            <a:r>
              <a:rPr lang="en-CH" sz="2000" baseline="30000" dirty="0">
                <a:latin typeface="Cambria" panose="02040503050406030204" pitchFamily="18" charset="0"/>
                <a:cs typeface="Poppins" pitchFamily="2" charset="77"/>
              </a:rPr>
              <a:t>1024 </a:t>
            </a:r>
            <a:r>
              <a:rPr lang="en-CH" sz="2000" dirty="0">
                <a:latin typeface="Cambria" panose="02040503050406030204" pitchFamily="18" charset="0"/>
                <a:cs typeface="Poppins" pitchFamily="2" charset="77"/>
              </a:rPr>
              <a:t>+ </a:t>
            </a:r>
            <a:r>
              <a:rPr lang="en-US" sz="2000" dirty="0">
                <a:latin typeface="Cambria" panose="02040503050406030204" pitchFamily="18" charset="0"/>
                <a:cs typeface="Poppins" pitchFamily="2" charset="77"/>
              </a:rPr>
              <a:t>1111…1</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1023 </a:t>
            </a:r>
            <a:r>
              <a:rPr lang="en-CH" sz="2000" dirty="0">
                <a:latin typeface="Cambria" panose="02040503050406030204" pitchFamily="18" charset="0"/>
                <a:cs typeface="Poppins" pitchFamily="2" charset="77"/>
              </a:rPr>
              <a:t>+  …. + </a:t>
            </a:r>
            <a:r>
              <a:rPr lang="en-US" sz="2000" dirty="0">
                <a:latin typeface="Cambria" panose="02040503050406030204" pitchFamily="18" charset="0"/>
                <a:cs typeface="Poppins" pitchFamily="2" charset="77"/>
              </a:rPr>
              <a:t>1111…1)</a:t>
            </a:r>
          </a:p>
        </p:txBody>
      </p:sp>
      <p:sp>
        <p:nvSpPr>
          <p:cNvPr id="22" name="TextBox 21">
            <a:extLst>
              <a:ext uri="{FF2B5EF4-FFF2-40B4-BE49-F238E27FC236}">
                <a16:creationId xmlns:a16="http://schemas.microsoft.com/office/drawing/2014/main" id="{EB0E8F6C-F9B6-D716-0FA7-38FF50A36636}"/>
              </a:ext>
            </a:extLst>
          </p:cNvPr>
          <p:cNvSpPr txBox="1"/>
          <p:nvPr/>
        </p:nvSpPr>
        <p:spPr>
          <a:xfrm>
            <a:off x="43211" y="3215043"/>
            <a:ext cx="9144000" cy="461665"/>
          </a:xfrm>
          <a:prstGeom prst="rect">
            <a:avLst/>
          </a:prstGeom>
          <a:noFill/>
        </p:spPr>
        <p:txBody>
          <a:bodyPr wrap="square" rtlCol="0">
            <a:spAutoFit/>
          </a:bodyPr>
          <a:lstStyle/>
          <a:p>
            <a:pPr algn="ctr"/>
            <a:r>
              <a:rPr lang="en-US" sz="2400" b="1" dirty="0">
                <a:latin typeface="Corbel" panose="020B0503020204020204" pitchFamily="34" charset="0"/>
                <a:ea typeface="Tahoma" panose="020B0604030504040204" pitchFamily="34" charset="0"/>
                <a:cs typeface="Tahoma" panose="020B0604030504040204" pitchFamily="34" charset="0"/>
              </a:rPr>
              <a:t>Secure</a:t>
            </a:r>
            <a:r>
              <a:rPr lang="en-US" sz="2400" dirty="0">
                <a:latin typeface="Corbel" panose="020B0503020204020204" pitchFamily="34" charset="0"/>
                <a:ea typeface="Tahoma" panose="020B0604030504040204" pitchFamily="34" charset="0"/>
                <a:cs typeface="Tahoma" panose="020B0604030504040204" pitchFamily="34" charset="0"/>
              </a:rPr>
              <a:t> string matching can be performed using </a:t>
            </a:r>
            <a:r>
              <a:rPr lang="en-US" sz="2400" b="1" dirty="0">
                <a:latin typeface="Corbel" panose="020B0503020204020204" pitchFamily="34" charset="0"/>
                <a:ea typeface="Tahoma" panose="020B0604030504040204" pitchFamily="34" charset="0"/>
                <a:cs typeface="Tahoma" panose="020B0604030504040204" pitchFamily="34" charset="0"/>
              </a:rPr>
              <a:t>HE addition</a:t>
            </a:r>
            <a:r>
              <a:rPr lang="en-US" sz="2400" dirty="0">
                <a:latin typeface="Corbel" panose="020B0503020204020204" pitchFamily="34" charset="0"/>
                <a:ea typeface="Tahoma" panose="020B0604030504040204" pitchFamily="34" charset="0"/>
                <a:cs typeface="Tahoma" panose="020B0604030504040204" pitchFamily="34" charset="0"/>
              </a:rPr>
              <a:t> operation </a:t>
            </a:r>
          </a:p>
        </p:txBody>
      </p:sp>
      <p:cxnSp>
        <p:nvCxnSpPr>
          <p:cNvPr id="30" name="Straight Arrow Connector 29">
            <a:extLst>
              <a:ext uri="{FF2B5EF4-FFF2-40B4-BE49-F238E27FC236}">
                <a16:creationId xmlns:a16="http://schemas.microsoft.com/office/drawing/2014/main" id="{E2A2C3A1-0508-C91E-9A60-206DCF029B9A}"/>
              </a:ext>
            </a:extLst>
          </p:cNvPr>
          <p:cNvCxnSpPr>
            <a:cxnSpLocks/>
            <a:stCxn id="28" idx="2"/>
            <a:endCxn id="33" idx="0"/>
          </p:cNvCxnSpPr>
          <p:nvPr/>
        </p:nvCxnSpPr>
        <p:spPr>
          <a:xfrm>
            <a:off x="5571492" y="5114481"/>
            <a:ext cx="0" cy="1616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Rounded Rectangle 32">
            <a:extLst>
              <a:ext uri="{FF2B5EF4-FFF2-40B4-BE49-F238E27FC236}">
                <a16:creationId xmlns:a16="http://schemas.microsoft.com/office/drawing/2014/main" id="{7F9CF0E5-DBEE-D4F1-14E0-25C8221A7453}"/>
              </a:ext>
            </a:extLst>
          </p:cNvPr>
          <p:cNvSpPr/>
          <p:nvPr/>
        </p:nvSpPr>
        <p:spPr>
          <a:xfrm>
            <a:off x="4956895" y="5276141"/>
            <a:ext cx="1229194" cy="41422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orbel" panose="020B0503020204020204" pitchFamily="34" charset="0"/>
              </a:rPr>
              <a:t>Decrypt</a:t>
            </a:r>
          </a:p>
        </p:txBody>
      </p:sp>
      <p:cxnSp>
        <p:nvCxnSpPr>
          <p:cNvPr id="39" name="Straight Arrow Connector 38">
            <a:extLst>
              <a:ext uri="{FF2B5EF4-FFF2-40B4-BE49-F238E27FC236}">
                <a16:creationId xmlns:a16="http://schemas.microsoft.com/office/drawing/2014/main" id="{C23CA686-8134-09BF-2B85-1364CBCFCA48}"/>
              </a:ext>
            </a:extLst>
          </p:cNvPr>
          <p:cNvCxnSpPr>
            <a:cxnSpLocks/>
          </p:cNvCxnSpPr>
          <p:nvPr/>
        </p:nvCxnSpPr>
        <p:spPr>
          <a:xfrm>
            <a:off x="5570699" y="5690369"/>
            <a:ext cx="793" cy="1586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C2AABDA8-F2C9-514A-9898-841A4D8CBD1B}"/>
              </a:ext>
            </a:extLst>
          </p:cNvPr>
          <p:cNvSpPr/>
          <p:nvPr/>
        </p:nvSpPr>
        <p:spPr>
          <a:xfrm>
            <a:off x="3784313" y="4688472"/>
            <a:ext cx="3574358" cy="426009"/>
          </a:xfrm>
          <a:prstGeom prst="rect">
            <a:avLst/>
          </a:prstGeom>
          <a:noFill/>
          <a:ln w="28575">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B7D23"/>
              </a:solidFill>
            </a:endParaRPr>
          </a:p>
        </p:txBody>
      </p:sp>
      <p:cxnSp>
        <p:nvCxnSpPr>
          <p:cNvPr id="19" name="Straight Connector 18">
            <a:extLst>
              <a:ext uri="{FF2B5EF4-FFF2-40B4-BE49-F238E27FC236}">
                <a16:creationId xmlns:a16="http://schemas.microsoft.com/office/drawing/2014/main" id="{C880D462-3670-F7D4-BA2A-AA28B7FE7203}"/>
              </a:ext>
            </a:extLst>
          </p:cNvPr>
          <p:cNvCxnSpPr>
            <a:cxnSpLocks/>
          </p:cNvCxnSpPr>
          <p:nvPr/>
        </p:nvCxnSpPr>
        <p:spPr>
          <a:xfrm>
            <a:off x="3851899" y="4574133"/>
            <a:ext cx="340946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6DF6475E-2D23-02B4-B5A4-D44F03735496}"/>
              </a:ext>
            </a:extLst>
          </p:cNvPr>
          <p:cNvGrpSpPr/>
          <p:nvPr/>
        </p:nvGrpSpPr>
        <p:grpSpPr>
          <a:xfrm>
            <a:off x="1643475" y="1435965"/>
            <a:ext cx="5750558" cy="1384995"/>
            <a:chOff x="1189010" y="2894560"/>
            <a:chExt cx="5750558" cy="1384995"/>
          </a:xfrm>
        </p:grpSpPr>
        <p:cxnSp>
          <p:nvCxnSpPr>
            <p:cNvPr id="5" name="Straight Connector 4">
              <a:extLst>
                <a:ext uri="{FF2B5EF4-FFF2-40B4-BE49-F238E27FC236}">
                  <a16:creationId xmlns:a16="http://schemas.microsoft.com/office/drawing/2014/main" id="{FD7BF265-180D-1154-8D27-2D1D0AC8AD46}"/>
                </a:ext>
              </a:extLst>
            </p:cNvPr>
            <p:cNvCxnSpPr>
              <a:cxnSpLocks/>
            </p:cNvCxnSpPr>
            <p:nvPr/>
          </p:nvCxnSpPr>
          <p:spPr>
            <a:xfrm>
              <a:off x="3029316" y="3528214"/>
              <a:ext cx="31091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FE4BF4A0-3872-5E31-63FB-C91FDA33ED35}"/>
                </a:ext>
              </a:extLst>
            </p:cNvPr>
            <p:cNvSpPr/>
            <p:nvPr/>
          </p:nvSpPr>
          <p:spPr>
            <a:xfrm>
              <a:off x="3042568" y="3599718"/>
              <a:ext cx="3095910" cy="245432"/>
            </a:xfrm>
            <a:prstGeom prst="rect">
              <a:avLst/>
            </a:prstGeom>
            <a:noFill/>
            <a:ln w="28575">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B7D23"/>
                </a:solidFill>
              </a:endParaRPr>
            </a:p>
          </p:txBody>
        </p:sp>
        <p:sp>
          <p:nvSpPr>
            <p:cNvPr id="11" name="TextBox 10">
              <a:extLst>
                <a:ext uri="{FF2B5EF4-FFF2-40B4-BE49-F238E27FC236}">
                  <a16:creationId xmlns:a16="http://schemas.microsoft.com/office/drawing/2014/main" id="{BD069886-5C1A-73D6-DF18-C6E64988AD7B}"/>
                </a:ext>
              </a:extLst>
            </p:cNvPr>
            <p:cNvSpPr txBox="1"/>
            <p:nvPr/>
          </p:nvSpPr>
          <p:spPr>
            <a:xfrm>
              <a:off x="1189010" y="2894560"/>
              <a:ext cx="5750558" cy="1384995"/>
            </a:xfrm>
            <a:prstGeom prst="rect">
              <a:avLst/>
            </a:prstGeom>
            <a:noFill/>
          </p:spPr>
          <p:txBody>
            <a:bodyPr wrap="square" rtlCol="0">
              <a:spAutoFit/>
            </a:bodyPr>
            <a:lstStyle/>
            <a:p>
              <a:pPr algn="ctr"/>
              <a:r>
                <a:rPr lang="en-US" sz="2000" dirty="0">
                  <a:latin typeface="Cambria" panose="02040503050406030204" pitchFamily="18" charset="0"/>
                  <a:ea typeface="Tahoma" panose="020B0604030504040204" pitchFamily="34" charset="0"/>
                  <a:cs typeface="Poppins" pitchFamily="2" charset="77"/>
                </a:rPr>
                <a:t>       m</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    0 1  0 1  0 0  1 0  1 0  0 1  0 1</a:t>
              </a:r>
            </a:p>
            <a:p>
              <a:pPr algn="ctr"/>
              <a:r>
                <a:rPr lang="en-US" sz="2000" dirty="0">
                  <a:latin typeface="Cambria" panose="02040503050406030204" pitchFamily="18" charset="0"/>
                  <a:ea typeface="Tahoma" panose="020B0604030504040204" pitchFamily="34" charset="0"/>
                  <a:cs typeface="Poppins" pitchFamily="2" charset="77"/>
                </a:rPr>
                <a:t>+ ~m</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    1 0  1 0  1 1  0 1  0 1  1 0  1 0</a:t>
              </a:r>
            </a:p>
            <a:p>
              <a:pPr algn="ctr"/>
              <a:r>
                <a:rPr lang="en-US" sz="2000" dirty="0">
                  <a:latin typeface="Cambria" panose="02040503050406030204" pitchFamily="18" charset="0"/>
                  <a:ea typeface="Tahoma" panose="020B0604030504040204" pitchFamily="34" charset="0"/>
                  <a:cs typeface="Poppins" pitchFamily="2" charset="77"/>
                </a:rPr>
                <a:t>                   1 1  1 1  1 1  1 1  1 1  1 1  1 1	</a:t>
              </a:r>
              <a:endParaRPr lang="en-US" sz="2000" dirty="0">
                <a:latin typeface="Cambria" panose="02040503050406030204" pitchFamily="18" charset="0"/>
                <a:ea typeface="Tahoma" panose="020B0604030504040204" pitchFamily="34" charset="0"/>
                <a:cs typeface="Tahoma" panose="020B0604030504040204" pitchFamily="34" charset="0"/>
              </a:endParaRPr>
            </a:p>
            <a:p>
              <a:pPr algn="ctr"/>
              <a:r>
                <a:rPr lang="en-US" sz="2400" dirty="0">
                  <a:solidFill>
                    <a:srgbClr val="C00000"/>
                  </a:solidFill>
                  <a:latin typeface="Corbel" panose="020B0503020204020204" pitchFamily="34" charset="0"/>
                  <a:ea typeface="Tahoma" panose="020B0604030504040204" pitchFamily="34" charset="0"/>
                  <a:cs typeface="Tahoma" panose="020B0604030504040204" pitchFamily="34" charset="0"/>
                </a:rPr>
                <a:t> 	         Value which can be checked</a:t>
              </a:r>
              <a:endParaRPr lang="en-CH" sz="2400" dirty="0"/>
            </a:p>
          </p:txBody>
        </p:sp>
      </p:grpSp>
      <p:sp>
        <p:nvSpPr>
          <p:cNvPr id="12" name="TextBox 11">
            <a:extLst>
              <a:ext uri="{FF2B5EF4-FFF2-40B4-BE49-F238E27FC236}">
                <a16:creationId xmlns:a16="http://schemas.microsoft.com/office/drawing/2014/main" id="{8B39DF55-26A0-7CF6-5DE3-CADE1DE0B4C9}"/>
              </a:ext>
            </a:extLst>
          </p:cNvPr>
          <p:cNvSpPr txBox="1"/>
          <p:nvPr/>
        </p:nvSpPr>
        <p:spPr>
          <a:xfrm>
            <a:off x="0" y="995967"/>
            <a:ext cx="9154203" cy="461665"/>
          </a:xfrm>
          <a:prstGeom prst="rect">
            <a:avLst/>
          </a:prstGeom>
          <a:noFill/>
        </p:spPr>
        <p:txBody>
          <a:bodyPr wrap="square" rtlCol="0">
            <a:spAutoFit/>
          </a:bodyPr>
          <a:lstStyle/>
          <a:p>
            <a:pPr algn="ctr"/>
            <a:r>
              <a:rPr lang="en-US" sz="2400" dirty="0">
                <a:latin typeface="Corbel" panose="020B0503020204020204" pitchFamily="34" charset="0"/>
                <a:ea typeface="Tahoma" panose="020B0604030504040204" pitchFamily="34" charset="0"/>
                <a:cs typeface="Tahoma" panose="020B0604030504040204" pitchFamily="34" charset="0"/>
              </a:rPr>
              <a:t>String matching can be performed using addition operation </a:t>
            </a:r>
          </a:p>
        </p:txBody>
      </p:sp>
      <p:sp>
        <p:nvSpPr>
          <p:cNvPr id="3" name="Rectangle 2">
            <a:extLst>
              <a:ext uri="{FF2B5EF4-FFF2-40B4-BE49-F238E27FC236}">
                <a16:creationId xmlns:a16="http://schemas.microsoft.com/office/drawing/2014/main" id="{FDB4ED75-DA62-C44E-5069-B59390CE025D}"/>
              </a:ext>
            </a:extLst>
          </p:cNvPr>
          <p:cNvSpPr/>
          <p:nvPr/>
        </p:nvSpPr>
        <p:spPr>
          <a:xfrm>
            <a:off x="5996" y="893361"/>
            <a:ext cx="9144000" cy="3596684"/>
          </a:xfrm>
          <a:prstGeom prst="rect">
            <a:avLst/>
          </a:prstGeom>
          <a:solidFill>
            <a:schemeClr val="bg1">
              <a:alpha val="92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3" name="Rounded Rectangle 12">
            <a:extLst>
              <a:ext uri="{FF2B5EF4-FFF2-40B4-BE49-F238E27FC236}">
                <a16:creationId xmlns:a16="http://schemas.microsoft.com/office/drawing/2014/main" id="{3B0DCD20-5107-5642-E5C9-598C11B6E200}"/>
              </a:ext>
            </a:extLst>
          </p:cNvPr>
          <p:cNvSpPr/>
          <p:nvPr/>
        </p:nvSpPr>
        <p:spPr>
          <a:xfrm>
            <a:off x="-154680" y="2736920"/>
            <a:ext cx="9453359" cy="1450978"/>
          </a:xfrm>
          <a:prstGeom prst="roundRect">
            <a:avLst>
              <a:gd name="adj" fmla="val 10325"/>
            </a:avLst>
          </a:prstGeom>
          <a:solidFill>
            <a:schemeClr val="accent6">
              <a:lumMod val="20000"/>
              <a:lumOff val="80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800" b="1" dirty="0">
                <a:solidFill>
                  <a:schemeClr val="tx1"/>
                </a:solidFill>
                <a:latin typeface="Corbel" panose="020B0503020204020204" pitchFamily="34" charset="0"/>
              </a:rPr>
              <a:t>This </a:t>
            </a:r>
            <a:r>
              <a:rPr lang="en-US" sz="2800" b="1" dirty="0">
                <a:solidFill>
                  <a:schemeClr val="tx1"/>
                </a:solidFill>
                <a:latin typeface="Corbel" panose="020B0503020204020204" pitchFamily="34" charset="0"/>
              </a:rPr>
              <a:t>output after homomorphic addition </a:t>
            </a:r>
          </a:p>
          <a:p>
            <a:pPr algn="ctr"/>
            <a:r>
              <a:rPr lang="en-US" sz="2800" b="1" dirty="0">
                <a:solidFill>
                  <a:schemeClr val="tx1"/>
                </a:solidFill>
                <a:latin typeface="Corbel" panose="020B0503020204020204" pitchFamily="34" charset="0"/>
              </a:rPr>
              <a:t>is an encrypted value of </a:t>
            </a:r>
            <a:r>
              <a:rPr lang="en-US" sz="2800" b="1" dirty="0">
                <a:solidFill>
                  <a:schemeClr val="tx1"/>
                </a:solidFill>
                <a:latin typeface="Cambria" panose="02040503050406030204" pitchFamily="18" charset="0"/>
              </a:rPr>
              <a:t>1111</a:t>
            </a:r>
            <a:r>
              <a:rPr lang="en-US" sz="2800" b="1" dirty="0">
                <a:solidFill>
                  <a:schemeClr val="tx1"/>
                </a:solidFill>
                <a:latin typeface="Corbel" panose="020B0503020204020204" pitchFamily="34" charset="0"/>
              </a:rPr>
              <a:t>’s</a:t>
            </a:r>
            <a:r>
              <a:rPr lang="en-US" sz="2800" b="1" i="1" dirty="0">
                <a:solidFill>
                  <a:schemeClr val="tx1"/>
                </a:solidFill>
                <a:latin typeface="Corbel" panose="020B0503020204020204" pitchFamily="34" charset="0"/>
              </a:rPr>
              <a:t> </a:t>
            </a:r>
          </a:p>
          <a:p>
            <a:pPr algn="ctr"/>
            <a:r>
              <a:rPr lang="en-US" sz="2800" b="1" i="1" dirty="0">
                <a:solidFill>
                  <a:schemeClr val="accent5"/>
                </a:solidFill>
                <a:latin typeface="Corbel" panose="020B0503020204020204" pitchFamily="34" charset="0"/>
              </a:rPr>
              <a:t>that can be used for matching</a:t>
            </a:r>
            <a:endParaRPr lang="en-CH" sz="2800" b="1" i="1" dirty="0">
              <a:solidFill>
                <a:schemeClr val="accent5"/>
              </a:solidFill>
              <a:latin typeface="Corbel" panose="020B0503020204020204" pitchFamily="34" charset="0"/>
            </a:endParaRPr>
          </a:p>
        </p:txBody>
      </p:sp>
      <p:sp>
        <p:nvSpPr>
          <p:cNvPr id="14" name="Rectangle 13">
            <a:extLst>
              <a:ext uri="{FF2B5EF4-FFF2-40B4-BE49-F238E27FC236}">
                <a16:creationId xmlns:a16="http://schemas.microsoft.com/office/drawing/2014/main" id="{F487E8E6-DE8A-2231-FA23-7B307DD1ED2F}"/>
              </a:ext>
            </a:extLst>
          </p:cNvPr>
          <p:cNvSpPr/>
          <p:nvPr/>
        </p:nvSpPr>
        <p:spPr>
          <a:xfrm>
            <a:off x="5996" y="5185666"/>
            <a:ext cx="9144000" cy="1175166"/>
          </a:xfrm>
          <a:prstGeom prst="rect">
            <a:avLst/>
          </a:prstGeom>
          <a:solidFill>
            <a:schemeClr val="bg1">
              <a:alpha val="92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27963414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EC92F-59DD-6D17-24F2-3074B6157F7C}"/>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EDE93A84-C5A5-B78A-7EB3-524B48F98619}"/>
              </a:ext>
            </a:extLst>
          </p:cNvPr>
          <p:cNvSpPr/>
          <p:nvPr/>
        </p:nvSpPr>
        <p:spPr>
          <a:xfrm>
            <a:off x="-230561" y="3978707"/>
            <a:ext cx="9687388" cy="841248"/>
          </a:xfrm>
          <a:prstGeom prst="roundRect">
            <a:avLst>
              <a:gd name="adj" fmla="val 0"/>
            </a:avLst>
          </a:prstGeom>
          <a:solidFill>
            <a:srgbClr val="FFFF00">
              <a:alpha val="13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rbel" panose="020B0503020204020204" pitchFamily="34" charset="0"/>
              </a:rPr>
              <a:t>Encode database into multiple </a:t>
            </a:r>
            <a:r>
              <a:rPr lang="en-US" sz="2000" b="1" dirty="0">
                <a:solidFill>
                  <a:schemeClr val="tx1"/>
                </a:solidFill>
                <a:latin typeface="Corbel" panose="020B0503020204020204" pitchFamily="34" charset="0"/>
              </a:rPr>
              <a:t>plaintext polynomials (P(x))</a:t>
            </a:r>
            <a:r>
              <a:rPr lang="en-US" sz="2000" dirty="0">
                <a:solidFill>
                  <a:schemeClr val="tx1"/>
                </a:solidFill>
                <a:latin typeface="Corbel" panose="020B0503020204020204" pitchFamily="34" charset="0"/>
              </a:rPr>
              <a:t> </a:t>
            </a:r>
          </a:p>
          <a:p>
            <a:pPr algn="ctr"/>
            <a:r>
              <a:rPr lang="en-US" sz="2000" dirty="0">
                <a:solidFill>
                  <a:schemeClr val="tx1"/>
                </a:solidFill>
                <a:latin typeface="Corbel" panose="020B0503020204020204" pitchFamily="34" charset="0"/>
              </a:rPr>
              <a:t>by </a:t>
            </a:r>
            <a:r>
              <a:rPr lang="en-US" sz="2000" b="1" i="1" dirty="0">
                <a:solidFill>
                  <a:schemeClr val="tx1"/>
                </a:solidFill>
                <a:latin typeface="Corbel" panose="020B0503020204020204" pitchFamily="34" charset="0"/>
              </a:rPr>
              <a:t>packing multiple bits </a:t>
            </a:r>
            <a:r>
              <a:rPr lang="en-US" sz="2000" dirty="0">
                <a:solidFill>
                  <a:schemeClr val="tx1"/>
                </a:solidFill>
                <a:latin typeface="Corbel" panose="020B0503020204020204" pitchFamily="34" charset="0"/>
              </a:rPr>
              <a:t>into a single polynomial coefficient</a:t>
            </a:r>
            <a:endParaRPr lang="en-CH" sz="2000" i="1" dirty="0">
              <a:solidFill>
                <a:schemeClr val="tx1"/>
              </a:solidFill>
              <a:latin typeface="Corbel" panose="020B0503020204020204" pitchFamily="34" charset="0"/>
            </a:endParaRPr>
          </a:p>
        </p:txBody>
      </p:sp>
      <p:sp>
        <p:nvSpPr>
          <p:cNvPr id="4" name="Rectangle 3">
            <a:extLst>
              <a:ext uri="{FF2B5EF4-FFF2-40B4-BE49-F238E27FC236}">
                <a16:creationId xmlns:a16="http://schemas.microsoft.com/office/drawing/2014/main" id="{C45E9AEB-7321-4892-EDDE-8CF37ABB8479}"/>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1AC3086D-1BAF-20BC-D5BE-C1FDADF9A36A}"/>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AB0EBDC3-3BD0-9348-F4D1-577DFC833973}"/>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E4250D48-9F12-F18E-C305-A1D604DB1B8C}"/>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Memory-Efficient Data Packing Scheme</a:t>
            </a:r>
          </a:p>
        </p:txBody>
      </p:sp>
      <p:pic>
        <p:nvPicPr>
          <p:cNvPr id="16" name="Graphic 15">
            <a:extLst>
              <a:ext uri="{FF2B5EF4-FFF2-40B4-BE49-F238E27FC236}">
                <a16:creationId xmlns:a16="http://schemas.microsoft.com/office/drawing/2014/main" id="{DC0A1F18-F2D4-BAFE-CC5F-CAEDD70960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3500593C-22A8-87BE-5C61-76BECF0C8A4B}"/>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orbel" panose="020B0503020204020204" pitchFamily="34" charset="0"/>
              </a:rPr>
              <a:pPr/>
              <a:t>119</a:t>
            </a:fld>
            <a:endParaRPr lang="en-CH" dirty="0">
              <a:latin typeface="Corbel" panose="020B0503020204020204" pitchFamily="34" charset="0"/>
            </a:endParaRPr>
          </a:p>
        </p:txBody>
      </p:sp>
      <p:sp>
        <p:nvSpPr>
          <p:cNvPr id="2" name="TextBox 1">
            <a:extLst>
              <a:ext uri="{FF2B5EF4-FFF2-40B4-BE49-F238E27FC236}">
                <a16:creationId xmlns:a16="http://schemas.microsoft.com/office/drawing/2014/main" id="{E28F894B-6A8C-CA80-942E-5DDA2776CBB6}"/>
              </a:ext>
            </a:extLst>
          </p:cNvPr>
          <p:cNvSpPr txBox="1"/>
          <p:nvPr/>
        </p:nvSpPr>
        <p:spPr>
          <a:xfrm>
            <a:off x="1437994" y="3360371"/>
            <a:ext cx="3634584" cy="506292"/>
          </a:xfrm>
          <a:prstGeom prst="rect">
            <a:avLst/>
          </a:prstGeom>
          <a:noFill/>
        </p:spPr>
        <p:txBody>
          <a:bodyPr wrap="square" rtlCol="0">
            <a:spAutoFit/>
          </a:bodyPr>
          <a:lstStyle/>
          <a:p>
            <a:pPr>
              <a:lnSpc>
                <a:spcPct val="150000"/>
              </a:lnSpc>
            </a:pPr>
            <a:r>
              <a:rPr lang="en-CH" sz="2000" dirty="0">
                <a:latin typeface="Corbel" panose="020B0503020204020204" pitchFamily="34" charset="0"/>
              </a:rPr>
              <a:t>Assume</a:t>
            </a:r>
            <a:r>
              <a:rPr lang="en-US" sz="2000" dirty="0">
                <a:latin typeface="Corbel" panose="020B0503020204020204" pitchFamily="34" charset="0"/>
              </a:rPr>
              <a:t>, </a:t>
            </a:r>
            <a:r>
              <a:rPr lang="en-US" sz="2000" b="1" dirty="0">
                <a:solidFill>
                  <a:srgbClr val="007F3E"/>
                </a:solidFill>
                <a:latin typeface="Corbel" panose="020B0503020204020204" pitchFamily="34" charset="0"/>
              </a:rPr>
              <a:t>Database</a:t>
            </a:r>
            <a:r>
              <a:rPr lang="en-CH" sz="2000" b="1" dirty="0">
                <a:solidFill>
                  <a:srgbClr val="007F3E"/>
                </a:solidFill>
                <a:latin typeface="Corbel" panose="020B0503020204020204" pitchFamily="34" charset="0"/>
              </a:rPr>
              <a:t> </a:t>
            </a:r>
            <a:r>
              <a:rPr lang="en-US" sz="2000" b="1" dirty="0">
                <a:solidFill>
                  <a:srgbClr val="007F3E"/>
                </a:solidFill>
                <a:latin typeface="Corbel" panose="020B0503020204020204" pitchFamily="34" charset="0"/>
              </a:rPr>
              <a:t>(</a:t>
            </a:r>
            <a:r>
              <a:rPr lang="en-CH" sz="2000" b="1" dirty="0">
                <a:solidFill>
                  <a:srgbClr val="007F3E"/>
                </a:solidFill>
                <a:latin typeface="Corbel" panose="020B0503020204020204" pitchFamily="34" charset="0"/>
              </a:rPr>
              <a:t>d</a:t>
            </a:r>
            <a:r>
              <a:rPr lang="en-US" sz="2000" b="1" dirty="0">
                <a:solidFill>
                  <a:srgbClr val="007F3E"/>
                </a:solidFill>
                <a:latin typeface="Corbel" panose="020B0503020204020204" pitchFamily="34" charset="0"/>
              </a:rPr>
              <a:t>)</a:t>
            </a:r>
            <a:r>
              <a:rPr lang="en-CH" sz="2000" dirty="0">
                <a:latin typeface="Corbel" panose="020B0503020204020204" pitchFamily="34" charset="0"/>
              </a:rPr>
              <a:t>  =</a:t>
            </a:r>
            <a:r>
              <a:rPr lang="en-US" sz="2000" dirty="0">
                <a:latin typeface="Corbel" panose="020B0503020204020204" pitchFamily="34" charset="0"/>
              </a:rPr>
              <a:t> </a:t>
            </a:r>
          </a:p>
        </p:txBody>
      </p:sp>
      <p:sp>
        <p:nvSpPr>
          <p:cNvPr id="9" name="TextBox 8">
            <a:extLst>
              <a:ext uri="{FF2B5EF4-FFF2-40B4-BE49-F238E27FC236}">
                <a16:creationId xmlns:a16="http://schemas.microsoft.com/office/drawing/2014/main" id="{5984F191-9C1D-555D-7121-235197DA9470}"/>
              </a:ext>
            </a:extLst>
          </p:cNvPr>
          <p:cNvSpPr txBox="1"/>
          <p:nvPr/>
        </p:nvSpPr>
        <p:spPr>
          <a:xfrm>
            <a:off x="458885" y="4932433"/>
            <a:ext cx="8068234" cy="400110"/>
          </a:xfrm>
          <a:prstGeom prst="rect">
            <a:avLst/>
          </a:prstGeom>
          <a:noFill/>
        </p:spPr>
        <p:txBody>
          <a:bodyPr wrap="none" rtlCol="0">
            <a:spAutoFit/>
          </a:bodyPr>
          <a:lstStyle/>
          <a:p>
            <a:r>
              <a:rPr lang="en-CH" dirty="0">
                <a:latin typeface="Corbel" panose="020B0503020204020204" pitchFamily="34" charset="0"/>
              </a:rPr>
              <a:t>	</a:t>
            </a:r>
            <a:r>
              <a:rPr lang="en-CH" sz="2000" dirty="0">
                <a:latin typeface="Corbel" panose="020B0503020204020204" pitchFamily="34" charset="0"/>
              </a:rPr>
              <a:t>	</a:t>
            </a:r>
            <a:r>
              <a:rPr lang="en-US" sz="2000" dirty="0">
                <a:latin typeface="Corbel" panose="020B0503020204020204" pitchFamily="34" charset="0"/>
              </a:rPr>
              <a:t>e.g., </a:t>
            </a:r>
            <a:r>
              <a:rPr lang="en-CH" sz="2000" dirty="0">
                <a:latin typeface="Corbel" panose="020B0503020204020204" pitchFamily="34" charset="0"/>
              </a:rPr>
              <a:t>P(x) =  </a:t>
            </a:r>
            <a:r>
              <a:rPr lang="en-CH" dirty="0">
                <a:latin typeface="Cambria" panose="02040503050406030204" pitchFamily="18" charset="0"/>
                <a:cs typeface="Poppins" pitchFamily="2" charset="77"/>
              </a:rPr>
              <a:t>1</a:t>
            </a:r>
            <a:r>
              <a:rPr lang="en-US" dirty="0">
                <a:latin typeface="Cambria" panose="02040503050406030204" pitchFamily="18" charset="0"/>
                <a:cs typeface="Poppins" pitchFamily="2" charset="77"/>
              </a:rPr>
              <a:t> </a:t>
            </a:r>
            <a:r>
              <a:rPr lang="en-CH" dirty="0">
                <a:latin typeface="Cambria" panose="02040503050406030204" pitchFamily="18" charset="0"/>
                <a:cs typeface="Poppins" pitchFamily="2" charset="77"/>
              </a:rPr>
              <a:t>0</a:t>
            </a:r>
            <a:r>
              <a:rPr lang="en-US" dirty="0">
                <a:latin typeface="Cambria" panose="02040503050406030204" pitchFamily="18" charset="0"/>
                <a:cs typeface="Poppins" pitchFamily="2" charset="77"/>
              </a:rPr>
              <a:t> </a:t>
            </a:r>
            <a:r>
              <a:rPr lang="en-CH" dirty="0">
                <a:latin typeface="Cambria" panose="02040503050406030204" pitchFamily="18" charset="0"/>
                <a:cs typeface="Poppins" pitchFamily="2" charset="77"/>
              </a:rPr>
              <a:t>1</a:t>
            </a:r>
            <a:r>
              <a:rPr lang="en-US" dirty="0">
                <a:latin typeface="Cambria" panose="02040503050406030204" pitchFamily="18" charset="0"/>
                <a:cs typeface="Poppins" pitchFamily="2" charset="77"/>
              </a:rPr>
              <a:t> </a:t>
            </a:r>
            <a:r>
              <a:rPr lang="en-CH" dirty="0">
                <a:latin typeface="Cambria" panose="02040503050406030204" pitchFamily="18" charset="0"/>
                <a:cs typeface="Poppins" pitchFamily="2" charset="77"/>
              </a:rPr>
              <a:t>0</a:t>
            </a:r>
            <a:r>
              <a:rPr lang="en-US" dirty="0">
                <a:latin typeface="Cambria" panose="02040503050406030204" pitchFamily="18" charset="0"/>
                <a:cs typeface="Poppins" pitchFamily="2" charset="77"/>
              </a:rPr>
              <a:t> </a:t>
            </a:r>
            <a:r>
              <a:rPr lang="en-CH" dirty="0">
                <a:latin typeface="Cambria" panose="02040503050406030204" pitchFamily="18" charset="0"/>
                <a:cs typeface="Poppins" pitchFamily="2" charset="77"/>
              </a:rPr>
              <a:t>1…1 x</a:t>
            </a:r>
            <a:r>
              <a:rPr lang="en-CH" baseline="30000" dirty="0">
                <a:latin typeface="Cambria" panose="02040503050406030204" pitchFamily="18" charset="0"/>
                <a:cs typeface="Poppins" pitchFamily="2" charset="77"/>
              </a:rPr>
              <a:t>1024 </a:t>
            </a:r>
            <a:r>
              <a:rPr lang="en-CH" dirty="0">
                <a:latin typeface="Cambria" panose="02040503050406030204" pitchFamily="18" charset="0"/>
                <a:cs typeface="Poppins" pitchFamily="2" charset="77"/>
              </a:rPr>
              <a:t>+ 1</a:t>
            </a:r>
            <a:r>
              <a:rPr lang="en-US" dirty="0">
                <a:latin typeface="Cambria" panose="02040503050406030204" pitchFamily="18" charset="0"/>
                <a:cs typeface="Poppins" pitchFamily="2" charset="77"/>
              </a:rPr>
              <a:t> </a:t>
            </a:r>
            <a:r>
              <a:rPr lang="en-CH" dirty="0">
                <a:latin typeface="Cambria" panose="02040503050406030204" pitchFamily="18" charset="0"/>
                <a:cs typeface="Poppins" pitchFamily="2" charset="77"/>
              </a:rPr>
              <a:t>0</a:t>
            </a:r>
            <a:r>
              <a:rPr lang="en-US" dirty="0">
                <a:latin typeface="Cambria" panose="02040503050406030204" pitchFamily="18" charset="0"/>
                <a:cs typeface="Poppins" pitchFamily="2" charset="77"/>
              </a:rPr>
              <a:t> </a:t>
            </a:r>
            <a:r>
              <a:rPr lang="en-CH" dirty="0">
                <a:latin typeface="Cambria" panose="02040503050406030204" pitchFamily="18" charset="0"/>
                <a:cs typeface="Poppins" pitchFamily="2" charset="77"/>
              </a:rPr>
              <a:t>0</a:t>
            </a:r>
            <a:r>
              <a:rPr lang="en-US" dirty="0">
                <a:latin typeface="Cambria" panose="02040503050406030204" pitchFamily="18" charset="0"/>
                <a:cs typeface="Poppins" pitchFamily="2" charset="77"/>
              </a:rPr>
              <a:t> </a:t>
            </a:r>
            <a:r>
              <a:rPr lang="en-CH" dirty="0">
                <a:latin typeface="Cambria" panose="02040503050406030204" pitchFamily="18" charset="0"/>
                <a:cs typeface="Poppins" pitchFamily="2" charset="77"/>
              </a:rPr>
              <a:t>1</a:t>
            </a:r>
            <a:r>
              <a:rPr lang="en-US" dirty="0">
                <a:latin typeface="Cambria" panose="02040503050406030204" pitchFamily="18" charset="0"/>
                <a:cs typeface="Poppins" pitchFamily="2" charset="77"/>
              </a:rPr>
              <a:t> </a:t>
            </a:r>
            <a:r>
              <a:rPr lang="en-CH" dirty="0">
                <a:latin typeface="Cambria" panose="02040503050406030204" pitchFamily="18" charset="0"/>
                <a:cs typeface="Poppins" pitchFamily="2" charset="77"/>
              </a:rPr>
              <a:t>0…1 x</a:t>
            </a:r>
            <a:r>
              <a:rPr lang="en-CH" baseline="30000" dirty="0">
                <a:latin typeface="Cambria" panose="02040503050406030204" pitchFamily="18" charset="0"/>
                <a:cs typeface="Poppins" pitchFamily="2" charset="77"/>
              </a:rPr>
              <a:t>1023 </a:t>
            </a:r>
            <a:r>
              <a:rPr lang="en-CH" dirty="0">
                <a:latin typeface="Cambria" panose="02040503050406030204" pitchFamily="18" charset="0"/>
                <a:cs typeface="Poppins" pitchFamily="2" charset="77"/>
              </a:rPr>
              <a:t>+  ….  +  1</a:t>
            </a:r>
            <a:r>
              <a:rPr lang="en-US" dirty="0">
                <a:latin typeface="Cambria" panose="02040503050406030204" pitchFamily="18" charset="0"/>
                <a:cs typeface="Poppins" pitchFamily="2" charset="77"/>
              </a:rPr>
              <a:t> </a:t>
            </a:r>
            <a:r>
              <a:rPr lang="en-CH" dirty="0">
                <a:latin typeface="Cambria" panose="02040503050406030204" pitchFamily="18" charset="0"/>
                <a:cs typeface="Poppins" pitchFamily="2" charset="77"/>
              </a:rPr>
              <a:t>1...1</a:t>
            </a:r>
            <a:r>
              <a:rPr lang="en-US" dirty="0">
                <a:latin typeface="Cambria" panose="02040503050406030204" pitchFamily="18" charset="0"/>
                <a:cs typeface="Poppins" pitchFamily="2" charset="77"/>
              </a:rPr>
              <a:t> </a:t>
            </a:r>
            <a:r>
              <a:rPr lang="en-CH" dirty="0">
                <a:latin typeface="Cambria" panose="02040503050406030204" pitchFamily="18" charset="0"/>
                <a:cs typeface="Poppins" pitchFamily="2" charset="77"/>
              </a:rPr>
              <a:t>0</a:t>
            </a:r>
            <a:r>
              <a:rPr lang="en-US" dirty="0">
                <a:latin typeface="Cambria" panose="02040503050406030204" pitchFamily="18" charset="0"/>
                <a:cs typeface="Poppins" pitchFamily="2" charset="77"/>
              </a:rPr>
              <a:t> </a:t>
            </a:r>
            <a:r>
              <a:rPr lang="en-CH" dirty="0">
                <a:latin typeface="Cambria" panose="02040503050406030204" pitchFamily="18" charset="0"/>
                <a:cs typeface="Poppins" pitchFamily="2" charset="77"/>
              </a:rPr>
              <a:t>1</a:t>
            </a:r>
            <a:r>
              <a:rPr lang="en-US" dirty="0">
                <a:latin typeface="Cambria" panose="02040503050406030204" pitchFamily="18" charset="0"/>
                <a:cs typeface="Poppins" pitchFamily="2" charset="77"/>
              </a:rPr>
              <a:t> </a:t>
            </a:r>
            <a:r>
              <a:rPr lang="en-CH" dirty="0">
                <a:latin typeface="Cambria" panose="02040503050406030204" pitchFamily="18" charset="0"/>
                <a:cs typeface="Poppins" pitchFamily="2" charset="77"/>
              </a:rPr>
              <a:t>0</a:t>
            </a:r>
            <a:r>
              <a:rPr lang="en-US" dirty="0">
                <a:latin typeface="Cambria" panose="02040503050406030204" pitchFamily="18" charset="0"/>
                <a:cs typeface="Poppins" pitchFamily="2" charset="77"/>
              </a:rPr>
              <a:t> </a:t>
            </a:r>
            <a:r>
              <a:rPr lang="en-CH" dirty="0">
                <a:latin typeface="Cambria" panose="02040503050406030204" pitchFamily="18" charset="0"/>
                <a:cs typeface="Poppins" pitchFamily="2" charset="77"/>
              </a:rPr>
              <a:t>1 </a:t>
            </a:r>
          </a:p>
        </p:txBody>
      </p:sp>
      <p:sp>
        <p:nvSpPr>
          <p:cNvPr id="12" name="TextBox 11">
            <a:extLst>
              <a:ext uri="{FF2B5EF4-FFF2-40B4-BE49-F238E27FC236}">
                <a16:creationId xmlns:a16="http://schemas.microsoft.com/office/drawing/2014/main" id="{B2EB6CAF-9BAF-F739-3032-121E1A354622}"/>
              </a:ext>
            </a:extLst>
          </p:cNvPr>
          <p:cNvSpPr txBox="1"/>
          <p:nvPr/>
        </p:nvSpPr>
        <p:spPr>
          <a:xfrm>
            <a:off x="4215536" y="3488951"/>
            <a:ext cx="1390124" cy="369332"/>
          </a:xfrm>
          <a:prstGeom prst="rect">
            <a:avLst/>
          </a:prstGeom>
          <a:noFill/>
        </p:spPr>
        <p:txBody>
          <a:bodyPr wrap="none" rtlCol="0">
            <a:spAutoFit/>
          </a:bodyPr>
          <a:lstStyle/>
          <a:p>
            <a:r>
              <a:rPr lang="en-CH" dirty="0">
                <a:latin typeface="Cambria" panose="02040503050406030204" pitchFamily="18" charset="0"/>
                <a:cs typeface="Poppins" pitchFamily="2" charset="77"/>
              </a:rPr>
              <a:t>1 0 1 0 1 1 1</a:t>
            </a:r>
            <a:endParaRPr lang="en-CH" dirty="0">
              <a:latin typeface="Cambria" panose="02040503050406030204" pitchFamily="18" charset="0"/>
            </a:endParaRPr>
          </a:p>
        </p:txBody>
      </p:sp>
      <p:sp>
        <p:nvSpPr>
          <p:cNvPr id="13" name="TextBox 12">
            <a:extLst>
              <a:ext uri="{FF2B5EF4-FFF2-40B4-BE49-F238E27FC236}">
                <a16:creationId xmlns:a16="http://schemas.microsoft.com/office/drawing/2014/main" id="{A9D2015D-8312-D1BF-F2DD-D4D8439D6E1C}"/>
              </a:ext>
            </a:extLst>
          </p:cNvPr>
          <p:cNvSpPr txBox="1"/>
          <p:nvPr/>
        </p:nvSpPr>
        <p:spPr>
          <a:xfrm>
            <a:off x="5452583" y="3488138"/>
            <a:ext cx="1390124" cy="369332"/>
          </a:xfrm>
          <a:prstGeom prst="rect">
            <a:avLst/>
          </a:prstGeom>
          <a:noFill/>
        </p:spPr>
        <p:txBody>
          <a:bodyPr wrap="none" rtlCol="0">
            <a:spAutoFit/>
          </a:bodyPr>
          <a:lstStyle/>
          <a:p>
            <a:r>
              <a:rPr lang="en-CH" dirty="0">
                <a:latin typeface="Cambria" panose="02040503050406030204" pitchFamily="18" charset="0"/>
                <a:cs typeface="Poppins" pitchFamily="2" charset="77"/>
              </a:rPr>
              <a:t>1 0 0 1 0 1 1</a:t>
            </a:r>
            <a:endParaRPr lang="en-CH" dirty="0">
              <a:latin typeface="Cambria" panose="02040503050406030204" pitchFamily="18" charset="0"/>
            </a:endParaRPr>
          </a:p>
        </p:txBody>
      </p:sp>
      <p:sp>
        <p:nvSpPr>
          <p:cNvPr id="14" name="TextBox 13">
            <a:extLst>
              <a:ext uri="{FF2B5EF4-FFF2-40B4-BE49-F238E27FC236}">
                <a16:creationId xmlns:a16="http://schemas.microsoft.com/office/drawing/2014/main" id="{3812E78E-89AE-A23E-6530-D8AE5B547ACD}"/>
              </a:ext>
            </a:extLst>
          </p:cNvPr>
          <p:cNvSpPr txBox="1"/>
          <p:nvPr/>
        </p:nvSpPr>
        <p:spPr>
          <a:xfrm>
            <a:off x="6682687" y="3490928"/>
            <a:ext cx="1688283" cy="369332"/>
          </a:xfrm>
          <a:prstGeom prst="rect">
            <a:avLst/>
          </a:prstGeom>
          <a:noFill/>
        </p:spPr>
        <p:txBody>
          <a:bodyPr wrap="none" rtlCol="0">
            <a:spAutoFit/>
          </a:bodyPr>
          <a:lstStyle/>
          <a:p>
            <a:r>
              <a:rPr lang="en-CH" dirty="0">
                <a:latin typeface="Cambria" panose="02040503050406030204" pitchFamily="18" charset="0"/>
                <a:cs typeface="Poppins" pitchFamily="2" charset="77"/>
              </a:rPr>
              <a:t>1 1  ...  1 0 1 0 1</a:t>
            </a:r>
            <a:endParaRPr lang="en-CH" sz="2000" dirty="0">
              <a:latin typeface="Cambria" panose="02040503050406030204" pitchFamily="18" charset="0"/>
            </a:endParaRPr>
          </a:p>
        </p:txBody>
      </p:sp>
      <p:sp>
        <p:nvSpPr>
          <p:cNvPr id="3" name="TextBox 2">
            <a:extLst>
              <a:ext uri="{FF2B5EF4-FFF2-40B4-BE49-F238E27FC236}">
                <a16:creationId xmlns:a16="http://schemas.microsoft.com/office/drawing/2014/main" id="{ECF8F22B-DF35-33CB-4C8A-D0137E7763CB}"/>
              </a:ext>
            </a:extLst>
          </p:cNvPr>
          <p:cNvSpPr txBox="1"/>
          <p:nvPr/>
        </p:nvSpPr>
        <p:spPr>
          <a:xfrm>
            <a:off x="4215536" y="3484666"/>
            <a:ext cx="1390124" cy="369332"/>
          </a:xfrm>
          <a:prstGeom prst="rect">
            <a:avLst/>
          </a:prstGeom>
          <a:noFill/>
        </p:spPr>
        <p:txBody>
          <a:bodyPr wrap="none" rtlCol="0">
            <a:spAutoFit/>
          </a:bodyPr>
          <a:lstStyle/>
          <a:p>
            <a:r>
              <a:rPr lang="en-CH" dirty="0">
                <a:latin typeface="Cambria" panose="02040503050406030204" pitchFamily="18" charset="0"/>
                <a:cs typeface="Poppins" pitchFamily="2" charset="77"/>
              </a:rPr>
              <a:t>1 0 1 0 1 1 1</a:t>
            </a:r>
            <a:endParaRPr lang="en-CH" dirty="0">
              <a:latin typeface="Cambria" panose="02040503050406030204" pitchFamily="18" charset="0"/>
            </a:endParaRPr>
          </a:p>
        </p:txBody>
      </p:sp>
      <p:sp>
        <p:nvSpPr>
          <p:cNvPr id="11" name="TextBox 10">
            <a:extLst>
              <a:ext uri="{FF2B5EF4-FFF2-40B4-BE49-F238E27FC236}">
                <a16:creationId xmlns:a16="http://schemas.microsoft.com/office/drawing/2014/main" id="{B55C2B8C-8E06-553A-F62C-D63616A8D690}"/>
              </a:ext>
            </a:extLst>
          </p:cNvPr>
          <p:cNvSpPr txBox="1"/>
          <p:nvPr/>
        </p:nvSpPr>
        <p:spPr>
          <a:xfrm>
            <a:off x="5452583" y="3484666"/>
            <a:ext cx="1390124" cy="369332"/>
          </a:xfrm>
          <a:prstGeom prst="rect">
            <a:avLst/>
          </a:prstGeom>
          <a:noFill/>
        </p:spPr>
        <p:txBody>
          <a:bodyPr wrap="none" rtlCol="0">
            <a:spAutoFit/>
          </a:bodyPr>
          <a:lstStyle/>
          <a:p>
            <a:r>
              <a:rPr lang="en-CH" dirty="0">
                <a:latin typeface="Cambria" panose="02040503050406030204" pitchFamily="18" charset="0"/>
                <a:cs typeface="Poppins" pitchFamily="2" charset="77"/>
              </a:rPr>
              <a:t>1 0 0 1 0 1 1</a:t>
            </a:r>
            <a:endParaRPr lang="en-CH" dirty="0">
              <a:latin typeface="Cambria" panose="02040503050406030204" pitchFamily="18" charset="0"/>
            </a:endParaRPr>
          </a:p>
        </p:txBody>
      </p:sp>
      <p:sp>
        <p:nvSpPr>
          <p:cNvPr id="19" name="TextBox 18">
            <a:extLst>
              <a:ext uri="{FF2B5EF4-FFF2-40B4-BE49-F238E27FC236}">
                <a16:creationId xmlns:a16="http://schemas.microsoft.com/office/drawing/2014/main" id="{72C78189-693C-60CE-1BE1-FE3997788EF2}"/>
              </a:ext>
            </a:extLst>
          </p:cNvPr>
          <p:cNvSpPr txBox="1"/>
          <p:nvPr/>
        </p:nvSpPr>
        <p:spPr>
          <a:xfrm>
            <a:off x="6682687" y="3491610"/>
            <a:ext cx="1688283" cy="369332"/>
          </a:xfrm>
          <a:prstGeom prst="rect">
            <a:avLst/>
          </a:prstGeom>
          <a:noFill/>
        </p:spPr>
        <p:txBody>
          <a:bodyPr wrap="none" rtlCol="0">
            <a:spAutoFit/>
          </a:bodyPr>
          <a:lstStyle/>
          <a:p>
            <a:r>
              <a:rPr lang="en-CH" dirty="0">
                <a:latin typeface="Cambria" panose="02040503050406030204" pitchFamily="18" charset="0"/>
                <a:cs typeface="Poppins" pitchFamily="2" charset="77"/>
              </a:rPr>
              <a:t>1 1  ...  1 0 1 0 1</a:t>
            </a:r>
            <a:endParaRPr lang="en-CH" sz="2000" dirty="0">
              <a:latin typeface="Cambria" panose="02040503050406030204" pitchFamily="18" charset="0"/>
            </a:endParaRPr>
          </a:p>
        </p:txBody>
      </p:sp>
      <p:sp>
        <p:nvSpPr>
          <p:cNvPr id="10" name="Oval 9">
            <a:extLst>
              <a:ext uri="{FF2B5EF4-FFF2-40B4-BE49-F238E27FC236}">
                <a16:creationId xmlns:a16="http://schemas.microsoft.com/office/drawing/2014/main" id="{09A8F926-B25D-AB78-447E-D438AE61F58E}"/>
              </a:ext>
            </a:extLst>
          </p:cNvPr>
          <p:cNvSpPr/>
          <p:nvPr/>
        </p:nvSpPr>
        <p:spPr>
          <a:xfrm>
            <a:off x="8409417" y="138235"/>
            <a:ext cx="520749" cy="512791"/>
          </a:xfrm>
          <a:prstGeom prst="ellipse">
            <a:avLst/>
          </a:prstGeom>
          <a:solidFill>
            <a:schemeClr val="bg2"/>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1</a:t>
            </a:r>
          </a:p>
        </p:txBody>
      </p:sp>
      <p:grpSp>
        <p:nvGrpSpPr>
          <p:cNvPr id="15" name="Group 14">
            <a:extLst>
              <a:ext uri="{FF2B5EF4-FFF2-40B4-BE49-F238E27FC236}">
                <a16:creationId xmlns:a16="http://schemas.microsoft.com/office/drawing/2014/main" id="{CE51DD01-9833-80C4-C24A-DDA80FA50480}"/>
              </a:ext>
            </a:extLst>
          </p:cNvPr>
          <p:cNvGrpSpPr/>
          <p:nvPr/>
        </p:nvGrpSpPr>
        <p:grpSpPr>
          <a:xfrm>
            <a:off x="960070" y="1106232"/>
            <a:ext cx="7449347" cy="2195355"/>
            <a:chOff x="847326" y="1340611"/>
            <a:chExt cx="7449347" cy="2195355"/>
          </a:xfrm>
        </p:grpSpPr>
        <p:sp>
          <p:nvSpPr>
            <p:cNvPr id="18" name="Rounded Rectangle 17">
              <a:extLst>
                <a:ext uri="{FF2B5EF4-FFF2-40B4-BE49-F238E27FC236}">
                  <a16:creationId xmlns:a16="http://schemas.microsoft.com/office/drawing/2014/main" id="{0189DABF-EB5E-7686-6AFD-150A6D75C426}"/>
                </a:ext>
              </a:extLst>
            </p:cNvPr>
            <p:cNvSpPr/>
            <p:nvPr/>
          </p:nvSpPr>
          <p:spPr>
            <a:xfrm>
              <a:off x="847326" y="1354651"/>
              <a:ext cx="2657616" cy="2181315"/>
            </a:xfrm>
            <a:prstGeom prst="roundRect">
              <a:avLst>
                <a:gd name="adj" fmla="val 5189"/>
              </a:avLst>
            </a:prstGeom>
            <a:solidFill>
              <a:srgbClr val="90E0EF"/>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Corbel" panose="020B0503020204020204" pitchFamily="34" charset="0"/>
                  <a:cs typeface="Dubai" panose="020B0503030403030204" pitchFamily="34" charset="-78"/>
                </a:rPr>
                <a:t>Client Machine</a:t>
              </a:r>
            </a:p>
          </p:txBody>
        </p:sp>
        <p:sp>
          <p:nvSpPr>
            <p:cNvPr id="20" name="Rounded Rectangle 19">
              <a:extLst>
                <a:ext uri="{FF2B5EF4-FFF2-40B4-BE49-F238E27FC236}">
                  <a16:creationId xmlns:a16="http://schemas.microsoft.com/office/drawing/2014/main" id="{CC1C800E-4552-A0EE-4944-0D3C690A63EC}"/>
                </a:ext>
              </a:extLst>
            </p:cNvPr>
            <p:cNvSpPr/>
            <p:nvPr/>
          </p:nvSpPr>
          <p:spPr>
            <a:xfrm>
              <a:off x="954444" y="1830109"/>
              <a:ext cx="2441345" cy="1583136"/>
            </a:xfrm>
            <a:prstGeom prst="roundRect">
              <a:avLst>
                <a:gd name="adj" fmla="val 5189"/>
              </a:avLst>
            </a:prstGeom>
            <a:solidFill>
              <a:srgbClr val="EDF6F9"/>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atin typeface="Corbel" panose="020B0503020204020204" pitchFamily="34" charset="0"/>
                <a:cs typeface="Dubai" panose="020B0503030403030204" pitchFamily="34" charset="-78"/>
              </a:endParaRPr>
            </a:p>
          </p:txBody>
        </p:sp>
        <p:sp>
          <p:nvSpPr>
            <p:cNvPr id="21" name="Rounded Rectangle 20">
              <a:extLst>
                <a:ext uri="{FF2B5EF4-FFF2-40B4-BE49-F238E27FC236}">
                  <a16:creationId xmlns:a16="http://schemas.microsoft.com/office/drawing/2014/main" id="{CA7B0389-2B85-A70F-80C8-7E38EDFAF006}"/>
                </a:ext>
              </a:extLst>
            </p:cNvPr>
            <p:cNvSpPr/>
            <p:nvPr/>
          </p:nvSpPr>
          <p:spPr>
            <a:xfrm>
              <a:off x="4394169" y="1340611"/>
              <a:ext cx="3902504" cy="2195355"/>
            </a:xfrm>
            <a:prstGeom prst="roundRect">
              <a:avLst>
                <a:gd name="adj" fmla="val 5189"/>
              </a:avLst>
            </a:prstGeom>
            <a:solidFill>
              <a:srgbClr val="FFD97D"/>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a:solidFill>
                    <a:schemeClr val="tx1"/>
                  </a:solidFill>
                  <a:latin typeface="Corbel" panose="020B0503020204020204" pitchFamily="34" charset="0"/>
                  <a:cs typeface="Dubai" panose="020B0503030403030204" pitchFamily="34" charset="-78"/>
                </a:rPr>
                <a:t>Server Machine</a:t>
              </a:r>
            </a:p>
          </p:txBody>
        </p:sp>
        <p:sp>
          <p:nvSpPr>
            <p:cNvPr id="22" name="Rounded Rectangle 21">
              <a:extLst>
                <a:ext uri="{FF2B5EF4-FFF2-40B4-BE49-F238E27FC236}">
                  <a16:creationId xmlns:a16="http://schemas.microsoft.com/office/drawing/2014/main" id="{265F4CC4-DD7A-4320-4CE3-E2AF397361FD}"/>
                </a:ext>
              </a:extLst>
            </p:cNvPr>
            <p:cNvSpPr/>
            <p:nvPr/>
          </p:nvSpPr>
          <p:spPr>
            <a:xfrm>
              <a:off x="4500389" y="1801090"/>
              <a:ext cx="3705527" cy="1583136"/>
            </a:xfrm>
            <a:prstGeom prst="roundRect">
              <a:avLst>
                <a:gd name="adj" fmla="val 5189"/>
              </a:avLst>
            </a:prstGeom>
            <a:solidFill>
              <a:srgbClr val="FFFDF7"/>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atin typeface="Corbel" panose="020B0503020204020204" pitchFamily="34" charset="0"/>
                <a:cs typeface="Dubai" panose="020B0503030403030204" pitchFamily="34" charset="-78"/>
              </a:endParaRPr>
            </a:p>
          </p:txBody>
        </p:sp>
        <p:sp>
          <p:nvSpPr>
            <p:cNvPr id="25" name="Rounded Rectangle 24">
              <a:extLst>
                <a:ext uri="{FF2B5EF4-FFF2-40B4-BE49-F238E27FC236}">
                  <a16:creationId xmlns:a16="http://schemas.microsoft.com/office/drawing/2014/main" id="{5E5B154D-270D-2F49-CBFD-6A1BD5A9D968}"/>
                </a:ext>
              </a:extLst>
            </p:cNvPr>
            <p:cNvSpPr/>
            <p:nvPr/>
          </p:nvSpPr>
          <p:spPr>
            <a:xfrm>
              <a:off x="1026547" y="2932131"/>
              <a:ext cx="2289031" cy="371973"/>
            </a:xfrm>
            <a:prstGeom prst="roundRect">
              <a:avLst>
                <a:gd name="adj" fmla="val 5189"/>
              </a:avLst>
            </a:prstGeom>
            <a:solidFill>
              <a:srgbClr val="D9ED9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tx1"/>
                  </a:solidFill>
                  <a:latin typeface="Corbel" panose="020B0503020204020204" pitchFamily="34" charset="0"/>
                  <a:cs typeface="Dubai" panose="020B0503030403030204" pitchFamily="34" charset="-78"/>
                </a:rPr>
                <a:t>Result</a:t>
              </a:r>
            </a:p>
          </p:txBody>
        </p:sp>
        <p:sp>
          <p:nvSpPr>
            <p:cNvPr id="28" name="Rounded Rectangle 27">
              <a:extLst>
                <a:ext uri="{FF2B5EF4-FFF2-40B4-BE49-F238E27FC236}">
                  <a16:creationId xmlns:a16="http://schemas.microsoft.com/office/drawing/2014/main" id="{C8404FBF-874C-A5E5-3C8B-E9E0D89F5025}"/>
                </a:ext>
              </a:extLst>
            </p:cNvPr>
            <p:cNvSpPr/>
            <p:nvPr/>
          </p:nvSpPr>
          <p:spPr>
            <a:xfrm>
              <a:off x="6799004" y="1883198"/>
              <a:ext cx="1310969" cy="1418918"/>
            </a:xfrm>
            <a:prstGeom prst="roundRect">
              <a:avLst>
                <a:gd name="adj" fmla="val 5189"/>
              </a:avLst>
            </a:prstGeom>
            <a:solidFill>
              <a:srgbClr val="FFF3B0"/>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a:solidFill>
                    <a:schemeClr val="tx1"/>
                  </a:solidFill>
                  <a:latin typeface="Corbel" panose="020B0503020204020204" pitchFamily="34" charset="0"/>
                  <a:cs typeface="Dubai" panose="020B0503030403030204" pitchFamily="34" charset="-78"/>
                </a:rPr>
                <a:t>Storage</a:t>
              </a:r>
            </a:p>
            <a:p>
              <a:pPr algn="ctr"/>
              <a:r>
                <a:rPr lang="en-US" sz="1400" b="1">
                  <a:solidFill>
                    <a:schemeClr val="tx1"/>
                  </a:solidFill>
                  <a:latin typeface="Corbel" panose="020B0503020204020204" pitchFamily="34" charset="0"/>
                  <a:cs typeface="Dubai" panose="020B0503030403030204" pitchFamily="34" charset="-78"/>
                </a:rPr>
                <a:t>(SSD)</a:t>
              </a:r>
            </a:p>
          </p:txBody>
        </p:sp>
        <p:sp>
          <p:nvSpPr>
            <p:cNvPr id="29" name="Rounded Rectangle 28">
              <a:extLst>
                <a:ext uri="{FF2B5EF4-FFF2-40B4-BE49-F238E27FC236}">
                  <a16:creationId xmlns:a16="http://schemas.microsoft.com/office/drawing/2014/main" id="{235ECF6F-C21A-7BC3-EC19-BC8D927FE365}"/>
                </a:ext>
              </a:extLst>
            </p:cNvPr>
            <p:cNvSpPr/>
            <p:nvPr/>
          </p:nvSpPr>
          <p:spPr>
            <a:xfrm>
              <a:off x="4649198" y="1916654"/>
              <a:ext cx="1227956" cy="1368519"/>
            </a:xfrm>
            <a:prstGeom prst="roundRect">
              <a:avLst>
                <a:gd name="adj" fmla="val 5189"/>
              </a:avLst>
            </a:prstGeom>
            <a:solidFill>
              <a:srgbClr val="FFF3B0"/>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a:solidFill>
                    <a:schemeClr val="tx1"/>
                  </a:solidFill>
                  <a:latin typeface="Corbel" panose="020B0503020204020204" pitchFamily="34" charset="0"/>
                  <a:cs typeface="Dubai" panose="020B0503030403030204" pitchFamily="34" charset="-78"/>
                </a:rPr>
                <a:t>CPU</a:t>
              </a:r>
            </a:p>
          </p:txBody>
        </p:sp>
        <p:cxnSp>
          <p:nvCxnSpPr>
            <p:cNvPr id="30" name="Straight Connector 29">
              <a:extLst>
                <a:ext uri="{FF2B5EF4-FFF2-40B4-BE49-F238E27FC236}">
                  <a16:creationId xmlns:a16="http://schemas.microsoft.com/office/drawing/2014/main" id="{C1F9A6D2-B86A-7285-97AF-7472B08B3C16}"/>
                </a:ext>
              </a:extLst>
            </p:cNvPr>
            <p:cNvCxnSpPr>
              <a:cxnSpLocks/>
            </p:cNvCxnSpPr>
            <p:nvPr/>
          </p:nvCxnSpPr>
          <p:spPr>
            <a:xfrm>
              <a:off x="3315579" y="2055960"/>
              <a:ext cx="1333621"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8F27DA4-1507-FF3B-CF4A-3C36F166EFCF}"/>
                </a:ext>
              </a:extLst>
            </p:cNvPr>
            <p:cNvCxnSpPr>
              <a:cxnSpLocks/>
            </p:cNvCxnSpPr>
            <p:nvPr/>
          </p:nvCxnSpPr>
          <p:spPr>
            <a:xfrm flipH="1">
              <a:off x="3315579" y="3175413"/>
              <a:ext cx="1333619" cy="7"/>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a:extLst>
                <a:ext uri="{FF2B5EF4-FFF2-40B4-BE49-F238E27FC236}">
                  <a16:creationId xmlns:a16="http://schemas.microsoft.com/office/drawing/2014/main" id="{8283891F-477D-2E8A-21B3-815CDF51E277}"/>
                </a:ext>
              </a:extLst>
            </p:cNvPr>
            <p:cNvSpPr/>
            <p:nvPr/>
          </p:nvSpPr>
          <p:spPr>
            <a:xfrm>
              <a:off x="6009661" y="1883198"/>
              <a:ext cx="656838" cy="1368519"/>
            </a:xfrm>
            <a:prstGeom prst="roundRect">
              <a:avLst>
                <a:gd name="adj" fmla="val 5189"/>
              </a:avLst>
            </a:prstGeom>
            <a:solidFill>
              <a:srgbClr val="FFF3B0"/>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Corbel" panose="020B0503020204020204" pitchFamily="34" charset="0"/>
                  <a:cs typeface="Dubai" panose="020B0503030403030204" pitchFamily="34" charset="-78"/>
                </a:rPr>
                <a:t>DRAM</a:t>
              </a:r>
            </a:p>
          </p:txBody>
        </p:sp>
        <p:cxnSp>
          <p:nvCxnSpPr>
            <p:cNvPr id="33" name="Straight Connector 32">
              <a:extLst>
                <a:ext uri="{FF2B5EF4-FFF2-40B4-BE49-F238E27FC236}">
                  <a16:creationId xmlns:a16="http://schemas.microsoft.com/office/drawing/2014/main" id="{D64CE931-48FF-F283-0085-5231887B2ACB}"/>
                </a:ext>
              </a:extLst>
            </p:cNvPr>
            <p:cNvCxnSpPr>
              <a:cxnSpLocks/>
            </p:cNvCxnSpPr>
            <p:nvPr/>
          </p:nvCxnSpPr>
          <p:spPr>
            <a:xfrm>
              <a:off x="5973324" y="3026394"/>
              <a:ext cx="7596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039789A-E26A-883E-F82F-62F53D4E5938}"/>
                </a:ext>
              </a:extLst>
            </p:cNvPr>
            <p:cNvCxnSpPr>
              <a:cxnSpLocks/>
            </p:cNvCxnSpPr>
            <p:nvPr/>
          </p:nvCxnSpPr>
          <p:spPr>
            <a:xfrm flipH="1">
              <a:off x="5877154" y="3028426"/>
              <a:ext cx="95942"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74EAC71-13E2-C7B3-ABE4-769C851B4961}"/>
                </a:ext>
              </a:extLst>
            </p:cNvPr>
            <p:cNvCxnSpPr>
              <a:cxnSpLocks/>
            </p:cNvCxnSpPr>
            <p:nvPr/>
          </p:nvCxnSpPr>
          <p:spPr>
            <a:xfrm>
              <a:off x="6666499" y="3028426"/>
              <a:ext cx="13250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6" name="Rounded Rectangle 35">
              <a:extLst>
                <a:ext uri="{FF2B5EF4-FFF2-40B4-BE49-F238E27FC236}">
                  <a16:creationId xmlns:a16="http://schemas.microsoft.com/office/drawing/2014/main" id="{8093053E-6617-A291-9614-011173EA0EF8}"/>
                </a:ext>
              </a:extLst>
            </p:cNvPr>
            <p:cNvSpPr/>
            <p:nvPr/>
          </p:nvSpPr>
          <p:spPr>
            <a:xfrm>
              <a:off x="4733418" y="2188273"/>
              <a:ext cx="1070135" cy="928636"/>
            </a:xfrm>
            <a:prstGeom prst="roundRect">
              <a:avLst>
                <a:gd name="adj" fmla="val 5189"/>
              </a:avLst>
            </a:prstGeom>
            <a:solidFill>
              <a:srgbClr val="FDE5D9"/>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Perform String Matching</a:t>
              </a:r>
            </a:p>
          </p:txBody>
        </p:sp>
        <p:sp>
          <p:nvSpPr>
            <p:cNvPr id="37" name="TextBox 36">
              <a:extLst>
                <a:ext uri="{FF2B5EF4-FFF2-40B4-BE49-F238E27FC236}">
                  <a16:creationId xmlns:a16="http://schemas.microsoft.com/office/drawing/2014/main" id="{C5D4BEAB-FBA8-039B-E5C1-749999DE05B0}"/>
                </a:ext>
              </a:extLst>
            </p:cNvPr>
            <p:cNvSpPr txBox="1"/>
            <p:nvPr/>
          </p:nvSpPr>
          <p:spPr>
            <a:xfrm>
              <a:off x="3488098" y="2915746"/>
              <a:ext cx="892160" cy="523220"/>
            </a:xfrm>
            <a:prstGeom prst="rect">
              <a:avLst/>
            </a:prstGeom>
            <a:noFill/>
          </p:spPr>
          <p:txBody>
            <a:bodyPr wrap="square" rtlCol="0">
              <a:spAutoFit/>
            </a:bodyPr>
            <a:lstStyle/>
            <a:p>
              <a:pPr algn="ctr"/>
              <a:r>
                <a:rPr lang="en-US" sz="1400" b="1" i="1" dirty="0">
                  <a:latin typeface="Corbel" panose="020B0503020204020204" pitchFamily="34" charset="0"/>
                  <a:cs typeface="Dubai" panose="020B0503030403030204" pitchFamily="34" charset="-78"/>
                </a:rPr>
                <a:t>Matched Index</a:t>
              </a:r>
            </a:p>
          </p:txBody>
        </p:sp>
        <p:sp>
          <p:nvSpPr>
            <p:cNvPr id="38" name="TextBox 37">
              <a:extLst>
                <a:ext uri="{FF2B5EF4-FFF2-40B4-BE49-F238E27FC236}">
                  <a16:creationId xmlns:a16="http://schemas.microsoft.com/office/drawing/2014/main" id="{181D604D-05ED-AF8E-3A17-7679CF8B72B4}"/>
                </a:ext>
              </a:extLst>
            </p:cNvPr>
            <p:cNvSpPr txBox="1"/>
            <p:nvPr/>
          </p:nvSpPr>
          <p:spPr>
            <a:xfrm>
              <a:off x="3448899" y="1774021"/>
              <a:ext cx="998380" cy="523220"/>
            </a:xfrm>
            <a:prstGeom prst="rect">
              <a:avLst/>
            </a:prstGeom>
            <a:noFill/>
          </p:spPr>
          <p:txBody>
            <a:bodyPr wrap="square" rtlCol="0">
              <a:spAutoFit/>
            </a:bodyPr>
            <a:lstStyle/>
            <a:p>
              <a:pPr algn="ctr"/>
              <a:r>
                <a:rPr lang="en-US" sz="1400" b="1" i="1" dirty="0">
                  <a:latin typeface="Corbel" panose="020B0503020204020204" pitchFamily="34" charset="0"/>
                  <a:cs typeface="Dubai" panose="020B0503030403030204" pitchFamily="34" charset="-78"/>
                </a:rPr>
                <a:t>Encrypted Query</a:t>
              </a:r>
            </a:p>
          </p:txBody>
        </p:sp>
      </p:grpSp>
      <p:sp>
        <p:nvSpPr>
          <p:cNvPr id="39" name="Rounded Rectangle 38">
            <a:extLst>
              <a:ext uri="{FF2B5EF4-FFF2-40B4-BE49-F238E27FC236}">
                <a16:creationId xmlns:a16="http://schemas.microsoft.com/office/drawing/2014/main" id="{6E8E3A98-E16F-63FC-D2DD-9F7B132861B8}"/>
              </a:ext>
            </a:extLst>
          </p:cNvPr>
          <p:cNvSpPr/>
          <p:nvPr/>
        </p:nvSpPr>
        <p:spPr>
          <a:xfrm>
            <a:off x="7024933" y="2177599"/>
            <a:ext cx="1070135" cy="783451"/>
          </a:xfrm>
          <a:prstGeom prst="roundRect">
            <a:avLst>
              <a:gd name="adj" fmla="val 5189"/>
            </a:avLst>
          </a:prstGeom>
          <a:solidFill>
            <a:srgbClr val="FDE5D9"/>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Encrypted Database</a:t>
            </a:r>
          </a:p>
        </p:txBody>
      </p:sp>
      <p:sp>
        <p:nvSpPr>
          <p:cNvPr id="40" name="Down Arrow 39">
            <a:extLst>
              <a:ext uri="{FF2B5EF4-FFF2-40B4-BE49-F238E27FC236}">
                <a16:creationId xmlns:a16="http://schemas.microsoft.com/office/drawing/2014/main" id="{BBC8482E-3B30-C283-2357-116D3DC40278}"/>
              </a:ext>
            </a:extLst>
          </p:cNvPr>
          <p:cNvSpPr/>
          <p:nvPr/>
        </p:nvSpPr>
        <p:spPr>
          <a:xfrm>
            <a:off x="4579117" y="5318358"/>
            <a:ext cx="182825" cy="31434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1" name="Rounded Rectangle 40">
            <a:extLst>
              <a:ext uri="{FF2B5EF4-FFF2-40B4-BE49-F238E27FC236}">
                <a16:creationId xmlns:a16="http://schemas.microsoft.com/office/drawing/2014/main" id="{B6C39DF7-D6BF-B634-351F-CA0A4404D15C}"/>
              </a:ext>
            </a:extLst>
          </p:cNvPr>
          <p:cNvSpPr/>
          <p:nvPr/>
        </p:nvSpPr>
        <p:spPr>
          <a:xfrm>
            <a:off x="4135653" y="5673794"/>
            <a:ext cx="1069752" cy="783451"/>
          </a:xfrm>
          <a:prstGeom prst="roundRect">
            <a:avLst>
              <a:gd name="adj" fmla="val 5189"/>
            </a:avLst>
          </a:prstGeom>
          <a:solidFill>
            <a:schemeClr val="accent6">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tx1"/>
                </a:solidFill>
                <a:latin typeface="Corbel" panose="020B0503020204020204" pitchFamily="34" charset="0"/>
                <a:cs typeface="Dubai" panose="020B0503030403030204" pitchFamily="34" charset="-78"/>
              </a:rPr>
              <a:t>Encrypted Database</a:t>
            </a:r>
          </a:p>
        </p:txBody>
      </p:sp>
      <p:sp>
        <p:nvSpPr>
          <p:cNvPr id="27" name="Rounded Rectangle 26">
            <a:extLst>
              <a:ext uri="{FF2B5EF4-FFF2-40B4-BE49-F238E27FC236}">
                <a16:creationId xmlns:a16="http://schemas.microsoft.com/office/drawing/2014/main" id="{59C5AF66-1B4F-4B87-BF79-FAA5467B475B}"/>
              </a:ext>
            </a:extLst>
          </p:cNvPr>
          <p:cNvSpPr/>
          <p:nvPr/>
        </p:nvSpPr>
        <p:spPr>
          <a:xfrm>
            <a:off x="1134501" y="1676401"/>
            <a:ext cx="882641" cy="875804"/>
          </a:xfrm>
          <a:prstGeom prst="roundRect">
            <a:avLst>
              <a:gd name="adj" fmla="val 5189"/>
            </a:avLst>
          </a:prstGeom>
          <a:solidFill>
            <a:srgbClr val="CAF0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tx1"/>
                </a:solidFill>
                <a:latin typeface="Corbel" panose="020B0503020204020204" pitchFamily="34" charset="0"/>
                <a:cs typeface="Dubai" panose="020B0503030403030204" pitchFamily="34" charset="-78"/>
              </a:rPr>
              <a:t>Query</a:t>
            </a:r>
          </a:p>
        </p:txBody>
      </p:sp>
      <p:sp>
        <p:nvSpPr>
          <p:cNvPr id="42" name="Rounded Rectangle 41">
            <a:extLst>
              <a:ext uri="{FF2B5EF4-FFF2-40B4-BE49-F238E27FC236}">
                <a16:creationId xmlns:a16="http://schemas.microsoft.com/office/drawing/2014/main" id="{F2CCD78B-4B84-043D-A50C-EB03E89B6FF1}"/>
              </a:ext>
            </a:extLst>
          </p:cNvPr>
          <p:cNvSpPr/>
          <p:nvPr/>
        </p:nvSpPr>
        <p:spPr>
          <a:xfrm>
            <a:off x="2266952" y="1676401"/>
            <a:ext cx="1156578" cy="895052"/>
          </a:xfrm>
          <a:prstGeom prst="roundRect">
            <a:avLst>
              <a:gd name="adj" fmla="val 5189"/>
            </a:avLst>
          </a:prstGeom>
          <a:solidFill>
            <a:srgbClr val="FFE5D9"/>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Data Packing &amp; Encryption</a:t>
            </a:r>
          </a:p>
        </p:txBody>
      </p:sp>
      <p:cxnSp>
        <p:nvCxnSpPr>
          <p:cNvPr id="43" name="Straight Arrow Connector 42">
            <a:extLst>
              <a:ext uri="{FF2B5EF4-FFF2-40B4-BE49-F238E27FC236}">
                <a16:creationId xmlns:a16="http://schemas.microsoft.com/office/drawing/2014/main" id="{BB94FC9F-F4F7-B036-D01A-5FE45BD0ECDA}"/>
              </a:ext>
            </a:extLst>
          </p:cNvPr>
          <p:cNvCxnSpPr>
            <a:cxnSpLocks/>
          </p:cNvCxnSpPr>
          <p:nvPr/>
        </p:nvCxnSpPr>
        <p:spPr>
          <a:xfrm>
            <a:off x="2017142" y="2113513"/>
            <a:ext cx="24981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12402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repeatCount="0" accel="50000" decel="50000" fill="hold" grpId="1" nodeType="clickEffect">
                                  <p:stCondLst>
                                    <p:cond delay="0"/>
                                  </p:stCondLst>
                                  <p:childTnLst>
                                    <p:animMotion origin="layout" path="M 8.33333E-7 0.00139 L -0.17795 0.2081 " pathEditMode="relative" rAng="0" ptsTypes="AA">
                                      <p:cBhvr>
                                        <p:cTn id="26" dur="500" fill="hold"/>
                                        <p:tgtEl>
                                          <p:spTgt spid="12"/>
                                        </p:tgtEl>
                                        <p:attrNameLst>
                                          <p:attrName>ppt_x</p:attrName>
                                          <p:attrName>ppt_y</p:attrName>
                                        </p:attrNameLst>
                                      </p:cBhvr>
                                      <p:rCtr x="-8906" y="10324"/>
                                    </p:animMotion>
                                  </p:childTnLst>
                                  <p:subTnLst>
                                    <p:set>
                                      <p:cBhvr override="childStyle">
                                        <p:cTn dur="1" fill="hold" display="0" masterRel="nextClick" afterEffect="1"/>
                                        <p:tgtEl>
                                          <p:spTgt spid="12"/>
                                        </p:tgtEl>
                                        <p:attrNameLst>
                                          <p:attrName>style.visibility</p:attrName>
                                        </p:attrNameLst>
                                      </p:cBhvr>
                                      <p:to>
                                        <p:strVal val="hidden"/>
                                      </p:to>
                                    </p:set>
                                  </p:subTnLst>
                                </p:cTn>
                              </p:par>
                              <p:par>
                                <p:cTn id="27" presetID="0" presetClass="path" presetSubtype="0" accel="50000" decel="50000" fill="hold" grpId="1" nodeType="withEffect">
                                  <p:stCondLst>
                                    <p:cond delay="0"/>
                                  </p:stCondLst>
                                  <p:childTnLst>
                                    <p:animMotion origin="layout" path="M -2.22222E-6 3.33333E-6 L -0.11302 0.21273 " pathEditMode="relative" rAng="0" ptsTypes="AA">
                                      <p:cBhvr>
                                        <p:cTn id="28" dur="500" fill="hold"/>
                                        <p:tgtEl>
                                          <p:spTgt spid="13"/>
                                        </p:tgtEl>
                                        <p:attrNameLst>
                                          <p:attrName>ppt_x</p:attrName>
                                          <p:attrName>ppt_y</p:attrName>
                                        </p:attrNameLst>
                                      </p:cBhvr>
                                      <p:rCtr x="-5660" y="10625"/>
                                    </p:animMotion>
                                  </p:childTnLst>
                                  <p:subTnLst>
                                    <p:set>
                                      <p:cBhvr override="childStyle">
                                        <p:cTn dur="1" fill="hold" display="0" masterRel="nextClick" afterEffect="1"/>
                                        <p:tgtEl>
                                          <p:spTgt spid="13"/>
                                        </p:tgtEl>
                                        <p:attrNameLst>
                                          <p:attrName>style.visibility</p:attrName>
                                        </p:attrNameLst>
                                      </p:cBhvr>
                                      <p:to>
                                        <p:strVal val="hidden"/>
                                      </p:to>
                                    </p:set>
                                  </p:subTnLst>
                                </p:cTn>
                              </p:par>
                              <p:par>
                                <p:cTn id="29" presetID="0" presetClass="path" presetSubtype="0" accel="50000" decel="50000" fill="hold" grpId="1" nodeType="withEffect">
                                  <p:stCondLst>
                                    <p:cond delay="0"/>
                                  </p:stCondLst>
                                  <p:childTnLst>
                                    <p:animMotion origin="layout" path="M -2.77778E-7 3.7037E-7 L 0.01875 0.21227 " pathEditMode="relative" rAng="0" ptsTypes="AA">
                                      <p:cBhvr>
                                        <p:cTn id="30" dur="500" fill="hold"/>
                                        <p:tgtEl>
                                          <p:spTgt spid="14"/>
                                        </p:tgtEl>
                                        <p:attrNameLst>
                                          <p:attrName>ppt_x</p:attrName>
                                          <p:attrName>ppt_y</p:attrName>
                                        </p:attrNameLst>
                                      </p:cBhvr>
                                      <p:rCtr x="938" y="10602"/>
                                    </p:animMotion>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grpId="1" nodeType="clickEffect">
                                  <p:stCondLst>
                                    <p:cond delay="0"/>
                                  </p:stCondLst>
                                  <p:childTnLst>
                                    <p:animMotion origin="layout" path="M -3.88889E-6 -7.40741E-7 L 0.31476 -0.50949 " pathEditMode="relative" rAng="0" ptsTypes="AA">
                                      <p:cBhvr>
                                        <p:cTn id="44" dur="500" fill="hold"/>
                                        <p:tgtEl>
                                          <p:spTgt spid="41"/>
                                        </p:tgtEl>
                                        <p:attrNameLst>
                                          <p:attrName>ppt_x</p:attrName>
                                          <p:attrName>ppt_y</p:attrName>
                                        </p:attrNameLst>
                                      </p:cBhvr>
                                      <p:rCtr x="15729" y="-25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9" grpId="0"/>
      <p:bldP spid="12" grpId="0"/>
      <p:bldP spid="12" grpId="1"/>
      <p:bldP spid="13" grpId="0"/>
      <p:bldP spid="13" grpId="1"/>
      <p:bldP spid="14" grpId="0"/>
      <p:bldP spid="14" grpId="1"/>
      <p:bldP spid="3" grpId="0"/>
      <p:bldP spid="11" grpId="0"/>
      <p:bldP spid="19" grpId="0"/>
      <p:bldP spid="40" grpId="0" animBg="1"/>
      <p:bldP spid="41" grpId="0" animBg="1"/>
      <p:bldP spid="4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A8A64-F651-EE26-DA1F-98B7ABD4FC5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DA9DA4C-2CCA-478A-D788-340829019A5D}"/>
              </a:ext>
            </a:extLst>
          </p:cNvPr>
          <p:cNvSpPr/>
          <p:nvPr/>
        </p:nvSpPr>
        <p:spPr>
          <a:xfrm>
            <a:off x="0" y="1864323"/>
            <a:ext cx="9187209" cy="1627496"/>
          </a:xfrm>
          <a:prstGeom prst="rect">
            <a:avLst/>
          </a:prstGeom>
          <a:solidFill>
            <a:schemeClr val="accent2">
              <a:lumMod val="20000"/>
              <a:lumOff val="80000"/>
              <a:alpha val="5162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Rectangle 3">
            <a:extLst>
              <a:ext uri="{FF2B5EF4-FFF2-40B4-BE49-F238E27FC236}">
                <a16:creationId xmlns:a16="http://schemas.microsoft.com/office/drawing/2014/main" id="{C908CEEE-883C-AC83-480C-F95C023BFEE0}"/>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7" name="Straight Connector 6">
            <a:extLst>
              <a:ext uri="{FF2B5EF4-FFF2-40B4-BE49-F238E27FC236}">
                <a16:creationId xmlns:a16="http://schemas.microsoft.com/office/drawing/2014/main" id="{4DABA93F-671F-111D-EBD1-1D0EBF5F2BD6}"/>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29ECAE7B-3A90-AF44-76FC-8190B9DE358A}"/>
              </a:ext>
            </a:extLst>
          </p:cNvPr>
          <p:cNvSpPr>
            <a:spLocks noGrp="1"/>
          </p:cNvSpPr>
          <p:nvPr>
            <p:ph type="title"/>
          </p:nvPr>
        </p:nvSpPr>
        <p:spPr>
          <a:xfrm>
            <a:off x="0" y="1"/>
            <a:ext cx="9187209"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Prior Works on HE-based String Matching</a:t>
            </a:r>
          </a:p>
        </p:txBody>
      </p:sp>
      <p:pic>
        <p:nvPicPr>
          <p:cNvPr id="16" name="Graphic 15">
            <a:extLst>
              <a:ext uri="{FF2B5EF4-FFF2-40B4-BE49-F238E27FC236}">
                <a16:creationId xmlns:a16="http://schemas.microsoft.com/office/drawing/2014/main" id="{227CCEC2-C664-1367-CD94-CAE033E27C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168F3934-A2C0-27D8-644A-1BEBB62850D6}"/>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12</a:t>
            </a:fld>
            <a:endParaRPr lang="en-CH" dirty="0">
              <a:latin typeface="Cambria" panose="02040503050406030204" pitchFamily="18" charset="0"/>
            </a:endParaRPr>
          </a:p>
        </p:txBody>
      </p:sp>
      <p:sp>
        <p:nvSpPr>
          <p:cNvPr id="14" name="Rounded Rectangle 13">
            <a:extLst>
              <a:ext uri="{FF2B5EF4-FFF2-40B4-BE49-F238E27FC236}">
                <a16:creationId xmlns:a16="http://schemas.microsoft.com/office/drawing/2014/main" id="{A90A34D7-609A-CC59-67D2-B140B3535BDE}"/>
              </a:ext>
            </a:extLst>
          </p:cNvPr>
          <p:cNvSpPr/>
          <p:nvPr/>
        </p:nvSpPr>
        <p:spPr>
          <a:xfrm>
            <a:off x="-159570" y="2157058"/>
            <a:ext cx="9463131" cy="1042026"/>
          </a:xfrm>
          <a:prstGeom prst="roundRect">
            <a:avLst>
              <a:gd name="adj" fmla="val 5607"/>
            </a:avLst>
          </a:prstGeom>
          <a:solidFill>
            <a:schemeClr val="bg2"/>
          </a:solidFill>
          <a:ln w="25400">
            <a:solidFill>
              <a:schemeClr val="accent1">
                <a:shade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marR="0" lvl="0" defTabSz="914400" rtl="0" eaLnBrk="1" fontAlgn="auto" latinLnBrk="0" hangingPunct="1">
              <a:lnSpc>
                <a:spcPct val="90000"/>
              </a:lnSpc>
              <a:spcBef>
                <a:spcPts val="1000"/>
              </a:spcBef>
              <a:spcAft>
                <a:spcPts val="0"/>
              </a:spcAft>
              <a:buClrTx/>
              <a:buSzTx/>
              <a:defRPr/>
            </a:pPr>
            <a:r>
              <a:rPr lang="en-US" sz="2800" dirty="0">
                <a:solidFill>
                  <a:srgbClr val="000CFF"/>
                </a:solidFill>
                <a:latin typeface="Corbel" panose="020B0503020204020204" pitchFamily="34" charset="0"/>
                <a:cs typeface="Segoe UI" panose="020B0502040204020203" pitchFamily="34" charset="0"/>
              </a:rPr>
              <a:t>Arithmetic Approach </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[Yasuda+, CCSW 2013 ; Kim+, TDSC 2017 ;  </a:t>
            </a:r>
            <a:r>
              <a:rPr kumimoji="0" lang="en-US" sz="1600" b="0" i="0" u="none" strike="noStrike" kern="1200" cap="none" spc="0" normalizeH="0" baseline="0" noProof="0" dirty="0" err="1">
                <a:ln>
                  <a:noFill/>
                </a:ln>
                <a:solidFill>
                  <a:srgbClr val="E7E6E6">
                    <a:lumMod val="50000"/>
                  </a:srgbClr>
                </a:solidFill>
                <a:effectLst/>
                <a:uLnTx/>
                <a:uFillTx/>
                <a:latin typeface="Corbel" panose="020B0503020204020204" pitchFamily="34" charset="0"/>
                <a:cs typeface="Segoe UI" panose="020B0502040204020203" pitchFamily="34" charset="0"/>
              </a:rPr>
              <a:t>Bonte</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 CCS 2020 ]</a:t>
            </a:r>
          </a:p>
        </p:txBody>
      </p:sp>
      <p:cxnSp>
        <p:nvCxnSpPr>
          <p:cNvPr id="75" name="Straight Connector 74">
            <a:extLst>
              <a:ext uri="{FF2B5EF4-FFF2-40B4-BE49-F238E27FC236}">
                <a16:creationId xmlns:a16="http://schemas.microsoft.com/office/drawing/2014/main" id="{D29C885D-E930-6B7D-25E0-CFA0F5EDB59C}"/>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2" name="Rounded Rectangle 1">
            <a:extLst>
              <a:ext uri="{FF2B5EF4-FFF2-40B4-BE49-F238E27FC236}">
                <a16:creationId xmlns:a16="http://schemas.microsoft.com/office/drawing/2014/main" id="{91C0741B-A8E3-1FDC-5DA8-75ADF6AC10D7}"/>
              </a:ext>
            </a:extLst>
          </p:cNvPr>
          <p:cNvSpPr/>
          <p:nvPr/>
        </p:nvSpPr>
        <p:spPr>
          <a:xfrm>
            <a:off x="-159571" y="3658917"/>
            <a:ext cx="9463131" cy="1042026"/>
          </a:xfrm>
          <a:prstGeom prst="roundRect">
            <a:avLst>
              <a:gd name="adj" fmla="val 5607"/>
            </a:avLst>
          </a:prstGeom>
          <a:solidFill>
            <a:schemeClr val="bg2"/>
          </a:solidFill>
          <a:ln w="25400">
            <a:solidFill>
              <a:schemeClr val="accent1">
                <a:shade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algn="ctr" defTabSz="914400">
              <a:lnSpc>
                <a:spcPct val="90000"/>
              </a:lnSpc>
              <a:spcBef>
                <a:spcPts val="1000"/>
              </a:spcBef>
              <a:defRPr/>
            </a:pPr>
            <a:r>
              <a:rPr lang="en-US" sz="2800" dirty="0">
                <a:solidFill>
                  <a:srgbClr val="000CFF"/>
                </a:solidFill>
                <a:latin typeface="Corbel" panose="020B0503020204020204" pitchFamily="34" charset="0"/>
                <a:cs typeface="Segoe UI" panose="020B0502040204020203" pitchFamily="34" charset="0"/>
              </a:rPr>
              <a:t>Boolean Approach </a:t>
            </a:r>
            <a:r>
              <a:rPr lang="en-US" sz="1600" dirty="0">
                <a:solidFill>
                  <a:srgbClr val="E7E6E6">
                    <a:lumMod val="50000"/>
                  </a:srgbClr>
                </a:solidFill>
                <a:latin typeface="Corbel" panose="020B0503020204020204" pitchFamily="34" charset="0"/>
                <a:cs typeface="Segoe UI" panose="020B0502040204020203" pitchFamily="34" charset="0"/>
              </a:rPr>
              <a:t>[</a:t>
            </a:r>
            <a:r>
              <a:rPr lang="en-US" sz="1600" dirty="0" err="1">
                <a:solidFill>
                  <a:srgbClr val="E7E6E6">
                    <a:lumMod val="50000"/>
                  </a:srgbClr>
                </a:solidFill>
                <a:latin typeface="Corbel" panose="020B0503020204020204" pitchFamily="34" charset="0"/>
                <a:cs typeface="Segoe UI" panose="020B0502040204020203" pitchFamily="34" charset="0"/>
              </a:rPr>
              <a:t>Pradel</a:t>
            </a:r>
            <a:r>
              <a:rPr lang="en-US" sz="1600" dirty="0">
                <a:solidFill>
                  <a:srgbClr val="E7E6E6">
                    <a:lumMod val="50000"/>
                  </a:srgbClr>
                </a:solidFill>
                <a:latin typeface="Corbel" panose="020B0503020204020204" pitchFamily="34" charset="0"/>
                <a:cs typeface="Segoe UI" panose="020B0502040204020203" pitchFamily="34" charset="0"/>
              </a:rPr>
              <a:t>+, </a:t>
            </a:r>
            <a:r>
              <a:rPr lang="en-US" sz="1600" dirty="0" err="1">
                <a:solidFill>
                  <a:srgbClr val="E7E6E6">
                    <a:lumMod val="50000"/>
                  </a:srgbClr>
                </a:solidFill>
                <a:latin typeface="Corbel" panose="020B0503020204020204" pitchFamily="34" charset="0"/>
                <a:cs typeface="Segoe UI" panose="020B0502040204020203" pitchFamily="34" charset="0"/>
              </a:rPr>
              <a:t>TrustCom</a:t>
            </a:r>
            <a:r>
              <a:rPr lang="en-US" sz="1600" dirty="0">
                <a:solidFill>
                  <a:srgbClr val="E7E6E6">
                    <a:lumMod val="50000"/>
                  </a:srgbClr>
                </a:solidFill>
                <a:latin typeface="Corbel" panose="020B0503020204020204" pitchFamily="34" charset="0"/>
                <a:cs typeface="Segoe UI" panose="020B0502040204020203" pitchFamily="34" charset="0"/>
              </a:rPr>
              <a:t> 2021 ; Aziz+, Information 2024]</a:t>
            </a:r>
            <a:endParaRPr lang="en-US" sz="3200" dirty="0">
              <a:solidFill>
                <a:srgbClr val="E7E6E6">
                  <a:lumMod val="50000"/>
                </a:srgbClr>
              </a:solidFill>
              <a:latin typeface="Corbel" panose="020B0503020204020204" pitchFamily="34" charset="0"/>
              <a:cs typeface="Segoe UI" panose="020B0502040204020203" pitchFamily="34" charset="0"/>
            </a:endParaRPr>
          </a:p>
        </p:txBody>
      </p:sp>
      <p:sp>
        <p:nvSpPr>
          <p:cNvPr id="6" name="Rectangle 5">
            <a:extLst>
              <a:ext uri="{FF2B5EF4-FFF2-40B4-BE49-F238E27FC236}">
                <a16:creationId xmlns:a16="http://schemas.microsoft.com/office/drawing/2014/main" id="{4CD8E6C5-F0CE-83AD-03AD-81C4780C11E1}"/>
              </a:ext>
            </a:extLst>
          </p:cNvPr>
          <p:cNvSpPr/>
          <p:nvPr/>
        </p:nvSpPr>
        <p:spPr>
          <a:xfrm>
            <a:off x="-6" y="3491818"/>
            <a:ext cx="9144000" cy="2100599"/>
          </a:xfrm>
          <a:prstGeom prst="rect">
            <a:avLst/>
          </a:prstGeom>
          <a:solidFill>
            <a:schemeClr val="bg1">
              <a:alpha val="9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47300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2" grpId="0" animBg="1"/>
      <p:bldP spid="6"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2FD37-DA9C-F178-FEF8-0C841962028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90184B3-D7DA-1743-BC62-8D48DE80A39C}"/>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AFA8051B-6F94-F80D-7E87-D11BA43902C5}"/>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09B34EB-FE9B-B1C3-9BBF-0E956D98B7CD}"/>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2D46E799-3AD0-A5A3-D648-6158BC7C9E32}"/>
              </a:ext>
            </a:extLst>
          </p:cNvPr>
          <p:cNvSpPr>
            <a:spLocks noGrp="1"/>
          </p:cNvSpPr>
          <p:nvPr>
            <p:ph type="title"/>
          </p:nvPr>
        </p:nvSpPr>
        <p:spPr>
          <a:xfrm>
            <a:off x="43211" y="1"/>
            <a:ext cx="8951086" cy="841245"/>
          </a:xfrm>
        </p:spPr>
        <p:txBody>
          <a:bodyPr>
            <a:noAutofit/>
          </a:bodyPr>
          <a:lstStyle/>
          <a:p>
            <a:r>
              <a:rPr lang="en-CH" sz="3600" b="1">
                <a:latin typeface="Corbel" panose="020B0503020204020204" pitchFamily="34" charset="0"/>
                <a:ea typeface="Tahoma" panose="020B0604030504040204" pitchFamily="34" charset="0"/>
                <a:cs typeface="Tahoma" panose="020B0604030504040204" pitchFamily="34" charset="0"/>
              </a:rPr>
              <a:t>CIPHERMATCH: Data Packing Scheme</a:t>
            </a:r>
          </a:p>
        </p:txBody>
      </p:sp>
      <p:pic>
        <p:nvPicPr>
          <p:cNvPr id="16" name="Graphic 15">
            <a:extLst>
              <a:ext uri="{FF2B5EF4-FFF2-40B4-BE49-F238E27FC236}">
                <a16:creationId xmlns:a16="http://schemas.microsoft.com/office/drawing/2014/main" id="{5E24B78D-524C-24ED-9E2D-F7D5E485FE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F82BB439-84F0-1B92-C724-2FC87B8F3389}"/>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120</a:t>
            </a:fld>
            <a:endParaRPr lang="en-CH" dirty="0">
              <a:latin typeface="Cambria" panose="02040503050406030204" pitchFamily="18" charset="0"/>
            </a:endParaRPr>
          </a:p>
        </p:txBody>
      </p:sp>
      <p:sp>
        <p:nvSpPr>
          <p:cNvPr id="10" name="Oval 9">
            <a:extLst>
              <a:ext uri="{FF2B5EF4-FFF2-40B4-BE49-F238E27FC236}">
                <a16:creationId xmlns:a16="http://schemas.microsoft.com/office/drawing/2014/main" id="{A45C9C90-93CC-AA70-8666-5A0424C848B2}"/>
              </a:ext>
            </a:extLst>
          </p:cNvPr>
          <p:cNvSpPr/>
          <p:nvPr/>
        </p:nvSpPr>
        <p:spPr>
          <a:xfrm>
            <a:off x="8409417" y="138235"/>
            <a:ext cx="520749" cy="512791"/>
          </a:xfrm>
          <a:prstGeom prst="ellipse">
            <a:avLst/>
          </a:prstGeom>
          <a:solidFill>
            <a:schemeClr val="bg2"/>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1</a:t>
            </a:r>
          </a:p>
        </p:txBody>
      </p:sp>
      <p:sp>
        <p:nvSpPr>
          <p:cNvPr id="18" name="Rounded Rectangle 17">
            <a:extLst>
              <a:ext uri="{FF2B5EF4-FFF2-40B4-BE49-F238E27FC236}">
                <a16:creationId xmlns:a16="http://schemas.microsoft.com/office/drawing/2014/main" id="{6210AFA0-E2A3-5BF8-A7E5-83F05CCF2417}"/>
              </a:ext>
            </a:extLst>
          </p:cNvPr>
          <p:cNvSpPr/>
          <p:nvPr/>
        </p:nvSpPr>
        <p:spPr>
          <a:xfrm>
            <a:off x="960070" y="1120272"/>
            <a:ext cx="2657616" cy="2181315"/>
          </a:xfrm>
          <a:prstGeom prst="roundRect">
            <a:avLst>
              <a:gd name="adj" fmla="val 5189"/>
            </a:avLst>
          </a:prstGeom>
          <a:solidFill>
            <a:srgbClr val="90E0EF"/>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Corbel" panose="020B0503020204020204" pitchFamily="34" charset="0"/>
                <a:cs typeface="Dubai" panose="020B0503030403030204" pitchFamily="34" charset="-78"/>
              </a:rPr>
              <a:t>Client Machine</a:t>
            </a:r>
          </a:p>
        </p:txBody>
      </p:sp>
      <p:sp>
        <p:nvSpPr>
          <p:cNvPr id="20" name="Rounded Rectangle 19">
            <a:extLst>
              <a:ext uri="{FF2B5EF4-FFF2-40B4-BE49-F238E27FC236}">
                <a16:creationId xmlns:a16="http://schemas.microsoft.com/office/drawing/2014/main" id="{03DB7663-3DE2-EAA1-C3FE-5818A51DBF7B}"/>
              </a:ext>
            </a:extLst>
          </p:cNvPr>
          <p:cNvSpPr/>
          <p:nvPr/>
        </p:nvSpPr>
        <p:spPr>
          <a:xfrm>
            <a:off x="1067188" y="1595730"/>
            <a:ext cx="2441345" cy="1583136"/>
          </a:xfrm>
          <a:prstGeom prst="roundRect">
            <a:avLst>
              <a:gd name="adj" fmla="val 5189"/>
            </a:avLst>
          </a:prstGeom>
          <a:solidFill>
            <a:srgbClr val="EDF6F9"/>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atin typeface="Corbel" panose="020B0503020204020204" pitchFamily="34" charset="0"/>
              <a:cs typeface="Dubai" panose="020B0503030403030204" pitchFamily="34" charset="-78"/>
            </a:endParaRPr>
          </a:p>
        </p:txBody>
      </p:sp>
      <p:sp>
        <p:nvSpPr>
          <p:cNvPr id="21" name="Rounded Rectangle 20">
            <a:extLst>
              <a:ext uri="{FF2B5EF4-FFF2-40B4-BE49-F238E27FC236}">
                <a16:creationId xmlns:a16="http://schemas.microsoft.com/office/drawing/2014/main" id="{A095BC6D-81C3-A048-B8D2-030B05D60F69}"/>
              </a:ext>
            </a:extLst>
          </p:cNvPr>
          <p:cNvSpPr/>
          <p:nvPr/>
        </p:nvSpPr>
        <p:spPr>
          <a:xfrm>
            <a:off x="4506913" y="1106232"/>
            <a:ext cx="3902504" cy="2195355"/>
          </a:xfrm>
          <a:prstGeom prst="roundRect">
            <a:avLst>
              <a:gd name="adj" fmla="val 5189"/>
            </a:avLst>
          </a:prstGeom>
          <a:solidFill>
            <a:srgbClr val="FFD97D"/>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a:solidFill>
                  <a:schemeClr val="tx1"/>
                </a:solidFill>
                <a:latin typeface="Corbel" panose="020B0503020204020204" pitchFamily="34" charset="0"/>
                <a:cs typeface="Dubai" panose="020B0503030403030204" pitchFamily="34" charset="-78"/>
              </a:rPr>
              <a:t>Server Machine</a:t>
            </a:r>
          </a:p>
        </p:txBody>
      </p:sp>
      <p:sp>
        <p:nvSpPr>
          <p:cNvPr id="22" name="Rounded Rectangle 21">
            <a:extLst>
              <a:ext uri="{FF2B5EF4-FFF2-40B4-BE49-F238E27FC236}">
                <a16:creationId xmlns:a16="http://schemas.microsoft.com/office/drawing/2014/main" id="{91D4C249-3C7D-BE50-6BB5-B5192F116984}"/>
              </a:ext>
            </a:extLst>
          </p:cNvPr>
          <p:cNvSpPr/>
          <p:nvPr/>
        </p:nvSpPr>
        <p:spPr>
          <a:xfrm>
            <a:off x="4613133" y="1566711"/>
            <a:ext cx="3705527" cy="1583136"/>
          </a:xfrm>
          <a:prstGeom prst="roundRect">
            <a:avLst>
              <a:gd name="adj" fmla="val 5189"/>
            </a:avLst>
          </a:prstGeom>
          <a:solidFill>
            <a:srgbClr val="FFFDF7"/>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atin typeface="Corbel" panose="020B0503020204020204" pitchFamily="34" charset="0"/>
              <a:cs typeface="Dubai" panose="020B0503030403030204" pitchFamily="34" charset="-78"/>
            </a:endParaRPr>
          </a:p>
        </p:txBody>
      </p:sp>
      <p:sp>
        <p:nvSpPr>
          <p:cNvPr id="25" name="Rounded Rectangle 24">
            <a:extLst>
              <a:ext uri="{FF2B5EF4-FFF2-40B4-BE49-F238E27FC236}">
                <a16:creationId xmlns:a16="http://schemas.microsoft.com/office/drawing/2014/main" id="{4ED2078E-9984-1FD9-FBA7-6E5FDC35FE7D}"/>
              </a:ext>
            </a:extLst>
          </p:cNvPr>
          <p:cNvSpPr/>
          <p:nvPr/>
        </p:nvSpPr>
        <p:spPr>
          <a:xfrm>
            <a:off x="1139291" y="2697752"/>
            <a:ext cx="2289031" cy="371973"/>
          </a:xfrm>
          <a:prstGeom prst="roundRect">
            <a:avLst>
              <a:gd name="adj" fmla="val 5189"/>
            </a:avLst>
          </a:prstGeom>
          <a:solidFill>
            <a:srgbClr val="D9ED9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tx1"/>
                </a:solidFill>
                <a:latin typeface="Corbel" panose="020B0503020204020204" pitchFamily="34" charset="0"/>
                <a:cs typeface="Dubai" panose="020B0503030403030204" pitchFamily="34" charset="-78"/>
              </a:rPr>
              <a:t>Result</a:t>
            </a:r>
          </a:p>
        </p:txBody>
      </p:sp>
      <p:sp>
        <p:nvSpPr>
          <p:cNvPr id="28" name="Rounded Rectangle 27">
            <a:extLst>
              <a:ext uri="{FF2B5EF4-FFF2-40B4-BE49-F238E27FC236}">
                <a16:creationId xmlns:a16="http://schemas.microsoft.com/office/drawing/2014/main" id="{CAE7F4DD-F16D-7959-249A-CA059CB377C9}"/>
              </a:ext>
            </a:extLst>
          </p:cNvPr>
          <p:cNvSpPr/>
          <p:nvPr/>
        </p:nvSpPr>
        <p:spPr>
          <a:xfrm>
            <a:off x="6911748" y="1648819"/>
            <a:ext cx="1310969" cy="1418918"/>
          </a:xfrm>
          <a:prstGeom prst="roundRect">
            <a:avLst>
              <a:gd name="adj" fmla="val 5189"/>
            </a:avLst>
          </a:prstGeom>
          <a:solidFill>
            <a:srgbClr val="FFF3B0"/>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a:solidFill>
                  <a:schemeClr val="tx1"/>
                </a:solidFill>
                <a:latin typeface="Corbel" panose="020B0503020204020204" pitchFamily="34" charset="0"/>
                <a:cs typeface="Dubai" panose="020B0503030403030204" pitchFamily="34" charset="-78"/>
              </a:rPr>
              <a:t>Storage</a:t>
            </a:r>
          </a:p>
          <a:p>
            <a:pPr algn="ctr"/>
            <a:r>
              <a:rPr lang="en-US" sz="1400" b="1">
                <a:solidFill>
                  <a:schemeClr val="tx1"/>
                </a:solidFill>
                <a:latin typeface="Corbel" panose="020B0503020204020204" pitchFamily="34" charset="0"/>
                <a:cs typeface="Dubai" panose="020B0503030403030204" pitchFamily="34" charset="-78"/>
              </a:rPr>
              <a:t>(SSD)</a:t>
            </a:r>
          </a:p>
        </p:txBody>
      </p:sp>
      <p:sp>
        <p:nvSpPr>
          <p:cNvPr id="29" name="Rounded Rectangle 28">
            <a:extLst>
              <a:ext uri="{FF2B5EF4-FFF2-40B4-BE49-F238E27FC236}">
                <a16:creationId xmlns:a16="http://schemas.microsoft.com/office/drawing/2014/main" id="{9147C51F-1BAC-A66A-81F6-843924FE36FC}"/>
              </a:ext>
            </a:extLst>
          </p:cNvPr>
          <p:cNvSpPr/>
          <p:nvPr/>
        </p:nvSpPr>
        <p:spPr>
          <a:xfrm>
            <a:off x="4761942" y="1682275"/>
            <a:ext cx="1227956" cy="1368519"/>
          </a:xfrm>
          <a:prstGeom prst="roundRect">
            <a:avLst>
              <a:gd name="adj" fmla="val 5189"/>
            </a:avLst>
          </a:prstGeom>
          <a:solidFill>
            <a:srgbClr val="FFF3B0"/>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a:solidFill>
                  <a:schemeClr val="tx1"/>
                </a:solidFill>
                <a:latin typeface="Corbel" panose="020B0503020204020204" pitchFamily="34" charset="0"/>
                <a:cs typeface="Dubai" panose="020B0503030403030204" pitchFamily="34" charset="-78"/>
              </a:rPr>
              <a:t>CPU</a:t>
            </a:r>
          </a:p>
        </p:txBody>
      </p:sp>
      <p:cxnSp>
        <p:nvCxnSpPr>
          <p:cNvPr id="30" name="Straight Connector 29">
            <a:extLst>
              <a:ext uri="{FF2B5EF4-FFF2-40B4-BE49-F238E27FC236}">
                <a16:creationId xmlns:a16="http://schemas.microsoft.com/office/drawing/2014/main" id="{748AB4C5-C435-6511-9964-CBB1C688DBBA}"/>
              </a:ext>
            </a:extLst>
          </p:cNvPr>
          <p:cNvCxnSpPr>
            <a:cxnSpLocks/>
          </p:cNvCxnSpPr>
          <p:nvPr/>
        </p:nvCxnSpPr>
        <p:spPr>
          <a:xfrm>
            <a:off x="3428323" y="1821581"/>
            <a:ext cx="1333621"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A73B0A0-AD7A-A5A5-15A0-DEA6B901477E}"/>
              </a:ext>
            </a:extLst>
          </p:cNvPr>
          <p:cNvCxnSpPr>
            <a:cxnSpLocks/>
          </p:cNvCxnSpPr>
          <p:nvPr/>
        </p:nvCxnSpPr>
        <p:spPr>
          <a:xfrm flipH="1">
            <a:off x="3428323" y="2941034"/>
            <a:ext cx="1333619" cy="7"/>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a:extLst>
              <a:ext uri="{FF2B5EF4-FFF2-40B4-BE49-F238E27FC236}">
                <a16:creationId xmlns:a16="http://schemas.microsoft.com/office/drawing/2014/main" id="{583DF5FA-5907-DFD0-E250-62DBD691CEEF}"/>
              </a:ext>
            </a:extLst>
          </p:cNvPr>
          <p:cNvSpPr/>
          <p:nvPr/>
        </p:nvSpPr>
        <p:spPr>
          <a:xfrm>
            <a:off x="6122405" y="1648819"/>
            <a:ext cx="656838" cy="1368519"/>
          </a:xfrm>
          <a:prstGeom prst="roundRect">
            <a:avLst>
              <a:gd name="adj" fmla="val 5189"/>
            </a:avLst>
          </a:prstGeom>
          <a:solidFill>
            <a:srgbClr val="FFF3B0"/>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Corbel" panose="020B0503020204020204" pitchFamily="34" charset="0"/>
                <a:cs typeface="Dubai" panose="020B0503030403030204" pitchFamily="34" charset="-78"/>
              </a:rPr>
              <a:t>DRAM</a:t>
            </a:r>
          </a:p>
        </p:txBody>
      </p:sp>
      <p:cxnSp>
        <p:nvCxnSpPr>
          <p:cNvPr id="33" name="Straight Connector 32">
            <a:extLst>
              <a:ext uri="{FF2B5EF4-FFF2-40B4-BE49-F238E27FC236}">
                <a16:creationId xmlns:a16="http://schemas.microsoft.com/office/drawing/2014/main" id="{02E5C123-6C37-068D-B7AE-4EBE5A1D9FEF}"/>
              </a:ext>
            </a:extLst>
          </p:cNvPr>
          <p:cNvCxnSpPr>
            <a:cxnSpLocks/>
          </p:cNvCxnSpPr>
          <p:nvPr/>
        </p:nvCxnSpPr>
        <p:spPr>
          <a:xfrm>
            <a:off x="6086068" y="2792015"/>
            <a:ext cx="7596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0DF3E0D-AD8E-DFA7-8710-E755A808CC7F}"/>
              </a:ext>
            </a:extLst>
          </p:cNvPr>
          <p:cNvCxnSpPr>
            <a:cxnSpLocks/>
          </p:cNvCxnSpPr>
          <p:nvPr/>
        </p:nvCxnSpPr>
        <p:spPr>
          <a:xfrm flipH="1">
            <a:off x="5989898" y="2794047"/>
            <a:ext cx="95942"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374FC3A-A15F-9BF9-1FBF-A8EB58E59CB5}"/>
              </a:ext>
            </a:extLst>
          </p:cNvPr>
          <p:cNvCxnSpPr>
            <a:cxnSpLocks/>
          </p:cNvCxnSpPr>
          <p:nvPr/>
        </p:nvCxnSpPr>
        <p:spPr>
          <a:xfrm>
            <a:off x="6779243" y="2794047"/>
            <a:ext cx="13250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6" name="Rounded Rectangle 35">
            <a:extLst>
              <a:ext uri="{FF2B5EF4-FFF2-40B4-BE49-F238E27FC236}">
                <a16:creationId xmlns:a16="http://schemas.microsoft.com/office/drawing/2014/main" id="{D648F371-EA79-F265-C121-0B129C20DC0D}"/>
              </a:ext>
            </a:extLst>
          </p:cNvPr>
          <p:cNvSpPr/>
          <p:nvPr/>
        </p:nvSpPr>
        <p:spPr>
          <a:xfrm>
            <a:off x="4846162" y="1953894"/>
            <a:ext cx="1070135" cy="928636"/>
          </a:xfrm>
          <a:prstGeom prst="roundRect">
            <a:avLst>
              <a:gd name="adj" fmla="val 5189"/>
            </a:avLst>
          </a:prstGeom>
          <a:solidFill>
            <a:srgbClr val="FDE5D9"/>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Perform String Matching</a:t>
            </a:r>
          </a:p>
        </p:txBody>
      </p:sp>
      <p:sp>
        <p:nvSpPr>
          <p:cNvPr id="37" name="TextBox 36">
            <a:extLst>
              <a:ext uri="{FF2B5EF4-FFF2-40B4-BE49-F238E27FC236}">
                <a16:creationId xmlns:a16="http://schemas.microsoft.com/office/drawing/2014/main" id="{D8071763-FB86-D258-0ACB-6F4C1E5999BE}"/>
              </a:ext>
            </a:extLst>
          </p:cNvPr>
          <p:cNvSpPr txBox="1"/>
          <p:nvPr/>
        </p:nvSpPr>
        <p:spPr>
          <a:xfrm>
            <a:off x="3600842" y="2681367"/>
            <a:ext cx="892160" cy="523220"/>
          </a:xfrm>
          <a:prstGeom prst="rect">
            <a:avLst/>
          </a:prstGeom>
          <a:noFill/>
        </p:spPr>
        <p:txBody>
          <a:bodyPr wrap="square" rtlCol="0">
            <a:spAutoFit/>
          </a:bodyPr>
          <a:lstStyle/>
          <a:p>
            <a:pPr algn="ctr"/>
            <a:r>
              <a:rPr lang="en-US" sz="1400" b="1" i="1" dirty="0">
                <a:latin typeface="Corbel" panose="020B0503020204020204" pitchFamily="34" charset="0"/>
                <a:cs typeface="Dubai" panose="020B0503030403030204" pitchFamily="34" charset="-78"/>
              </a:rPr>
              <a:t>Matched Index</a:t>
            </a:r>
          </a:p>
        </p:txBody>
      </p:sp>
      <p:sp>
        <p:nvSpPr>
          <p:cNvPr id="39" name="Rounded Rectangle 38">
            <a:extLst>
              <a:ext uri="{FF2B5EF4-FFF2-40B4-BE49-F238E27FC236}">
                <a16:creationId xmlns:a16="http://schemas.microsoft.com/office/drawing/2014/main" id="{1CD0B6AB-02BD-186B-023E-B2399029F715}"/>
              </a:ext>
            </a:extLst>
          </p:cNvPr>
          <p:cNvSpPr/>
          <p:nvPr/>
        </p:nvSpPr>
        <p:spPr>
          <a:xfrm>
            <a:off x="7029885" y="2181887"/>
            <a:ext cx="1070135" cy="783451"/>
          </a:xfrm>
          <a:prstGeom prst="roundRect">
            <a:avLst>
              <a:gd name="adj" fmla="val 5189"/>
            </a:avLst>
          </a:prstGeom>
          <a:solidFill>
            <a:schemeClr val="accent6">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tx1"/>
                </a:solidFill>
                <a:latin typeface="Corbel" panose="020B0503020204020204" pitchFamily="34" charset="0"/>
                <a:cs typeface="Dubai" panose="020B0503030403030204" pitchFamily="34" charset="-78"/>
              </a:rPr>
              <a:t>Encrypted Database</a:t>
            </a:r>
          </a:p>
        </p:txBody>
      </p:sp>
      <p:sp>
        <p:nvSpPr>
          <p:cNvPr id="42" name="TextBox 41">
            <a:extLst>
              <a:ext uri="{FF2B5EF4-FFF2-40B4-BE49-F238E27FC236}">
                <a16:creationId xmlns:a16="http://schemas.microsoft.com/office/drawing/2014/main" id="{512075AB-FE24-A5A7-CF80-1DC77F44D960}"/>
              </a:ext>
            </a:extLst>
          </p:cNvPr>
          <p:cNvSpPr txBox="1"/>
          <p:nvPr/>
        </p:nvSpPr>
        <p:spPr>
          <a:xfrm>
            <a:off x="5795998" y="3511694"/>
            <a:ext cx="1418978" cy="369332"/>
          </a:xfrm>
          <a:prstGeom prst="rect">
            <a:avLst/>
          </a:prstGeom>
          <a:noFill/>
        </p:spPr>
        <p:txBody>
          <a:bodyPr wrap="none" rtlCol="0">
            <a:spAutoFit/>
          </a:bodyPr>
          <a:lstStyle/>
          <a:p>
            <a:r>
              <a:rPr lang="en-CH" dirty="0">
                <a:latin typeface="Cambria" panose="02040503050406030204" pitchFamily="18" charset="0"/>
                <a:cs typeface="Poppins" pitchFamily="2" charset="77"/>
              </a:rPr>
              <a:t>0 0 0 1 1 0 0</a:t>
            </a:r>
            <a:endParaRPr lang="en-CH" dirty="0">
              <a:latin typeface="Cambria" panose="02040503050406030204" pitchFamily="18" charset="0"/>
            </a:endParaRPr>
          </a:p>
        </p:txBody>
      </p:sp>
      <p:sp>
        <p:nvSpPr>
          <p:cNvPr id="43" name="TextBox 42">
            <a:extLst>
              <a:ext uri="{FF2B5EF4-FFF2-40B4-BE49-F238E27FC236}">
                <a16:creationId xmlns:a16="http://schemas.microsoft.com/office/drawing/2014/main" id="{DF7BC93E-62B0-048D-2EC2-4E5BA93F39E6}"/>
              </a:ext>
            </a:extLst>
          </p:cNvPr>
          <p:cNvSpPr txBox="1"/>
          <p:nvPr/>
        </p:nvSpPr>
        <p:spPr>
          <a:xfrm>
            <a:off x="5795998" y="3515496"/>
            <a:ext cx="1418978" cy="369332"/>
          </a:xfrm>
          <a:prstGeom prst="rect">
            <a:avLst/>
          </a:prstGeom>
          <a:noFill/>
        </p:spPr>
        <p:txBody>
          <a:bodyPr wrap="none" rtlCol="0">
            <a:spAutoFit/>
          </a:bodyPr>
          <a:lstStyle/>
          <a:p>
            <a:r>
              <a:rPr lang="en-CH" dirty="0">
                <a:latin typeface="Cambria" panose="02040503050406030204" pitchFamily="18" charset="0"/>
                <a:cs typeface="Poppins" pitchFamily="2" charset="77"/>
              </a:rPr>
              <a:t>0 0 0 1 1 0 0</a:t>
            </a:r>
            <a:endParaRPr lang="en-CH" dirty="0">
              <a:latin typeface="Cambria" panose="02040503050406030204" pitchFamily="18" charset="0"/>
            </a:endParaRPr>
          </a:p>
        </p:txBody>
      </p:sp>
      <p:sp>
        <p:nvSpPr>
          <p:cNvPr id="44" name="TextBox 43">
            <a:extLst>
              <a:ext uri="{FF2B5EF4-FFF2-40B4-BE49-F238E27FC236}">
                <a16:creationId xmlns:a16="http://schemas.microsoft.com/office/drawing/2014/main" id="{3E04920B-E671-650D-69AE-7E1ACB169B93}"/>
              </a:ext>
            </a:extLst>
          </p:cNvPr>
          <p:cNvSpPr txBox="1"/>
          <p:nvPr/>
        </p:nvSpPr>
        <p:spPr>
          <a:xfrm>
            <a:off x="5795998" y="3509789"/>
            <a:ext cx="1418978" cy="369332"/>
          </a:xfrm>
          <a:prstGeom prst="rect">
            <a:avLst/>
          </a:prstGeom>
          <a:noFill/>
        </p:spPr>
        <p:txBody>
          <a:bodyPr wrap="none" rtlCol="0">
            <a:spAutoFit/>
          </a:bodyPr>
          <a:lstStyle/>
          <a:p>
            <a:r>
              <a:rPr lang="en-CH" dirty="0">
                <a:latin typeface="Cambria" panose="02040503050406030204" pitchFamily="18" charset="0"/>
                <a:cs typeface="Poppins" pitchFamily="2" charset="77"/>
              </a:rPr>
              <a:t>0 0 0 1 1 0 0</a:t>
            </a:r>
            <a:endParaRPr lang="en-CH" dirty="0">
              <a:latin typeface="Cambria" panose="02040503050406030204" pitchFamily="18" charset="0"/>
            </a:endParaRPr>
          </a:p>
        </p:txBody>
      </p:sp>
      <p:sp>
        <p:nvSpPr>
          <p:cNvPr id="45" name="TextBox 44">
            <a:extLst>
              <a:ext uri="{FF2B5EF4-FFF2-40B4-BE49-F238E27FC236}">
                <a16:creationId xmlns:a16="http://schemas.microsoft.com/office/drawing/2014/main" id="{D802364A-BE46-F375-FF6C-8931F169BE46}"/>
              </a:ext>
            </a:extLst>
          </p:cNvPr>
          <p:cNvSpPr txBox="1"/>
          <p:nvPr/>
        </p:nvSpPr>
        <p:spPr>
          <a:xfrm>
            <a:off x="478672" y="3376414"/>
            <a:ext cx="3415335" cy="506292"/>
          </a:xfrm>
          <a:prstGeom prst="rect">
            <a:avLst/>
          </a:prstGeom>
          <a:noFill/>
        </p:spPr>
        <p:txBody>
          <a:bodyPr wrap="square" rtlCol="0">
            <a:spAutoFit/>
          </a:bodyPr>
          <a:lstStyle/>
          <a:p>
            <a:pPr>
              <a:lnSpc>
                <a:spcPct val="150000"/>
              </a:lnSpc>
            </a:pPr>
            <a:r>
              <a:rPr lang="en-CH" sz="2000" dirty="0">
                <a:latin typeface="Corbel" panose="020B0503020204020204" pitchFamily="34" charset="0"/>
              </a:rPr>
              <a:t>Assume</a:t>
            </a:r>
            <a:r>
              <a:rPr lang="en-US" sz="2000" dirty="0">
                <a:latin typeface="Corbel" panose="020B0503020204020204" pitchFamily="34" charset="0"/>
              </a:rPr>
              <a:t>,                     </a:t>
            </a:r>
            <a:r>
              <a:rPr lang="en-US" sz="2000" b="1" dirty="0">
                <a:solidFill>
                  <a:srgbClr val="007F3E"/>
                </a:solidFill>
                <a:latin typeface="Corbel" panose="020B0503020204020204" pitchFamily="34" charset="0"/>
              </a:rPr>
              <a:t>Query (</a:t>
            </a:r>
            <a:r>
              <a:rPr lang="en-CH" sz="2000" b="1" dirty="0">
                <a:solidFill>
                  <a:srgbClr val="007F3E"/>
                </a:solidFill>
                <a:latin typeface="Corbel" panose="020B0503020204020204" pitchFamily="34" charset="0"/>
              </a:rPr>
              <a:t>q</a:t>
            </a:r>
            <a:r>
              <a:rPr lang="en-US" sz="2000" b="1" dirty="0">
                <a:solidFill>
                  <a:srgbClr val="007F3E"/>
                </a:solidFill>
                <a:latin typeface="Corbel" panose="020B0503020204020204" pitchFamily="34" charset="0"/>
              </a:rPr>
              <a:t>)</a:t>
            </a:r>
            <a:r>
              <a:rPr lang="en-CH" sz="2000" dirty="0">
                <a:latin typeface="Corbel" panose="020B0503020204020204" pitchFamily="34" charset="0"/>
              </a:rPr>
              <a:t>  =</a:t>
            </a:r>
          </a:p>
        </p:txBody>
      </p:sp>
      <p:sp>
        <p:nvSpPr>
          <p:cNvPr id="46" name="Rounded Rectangle 45">
            <a:extLst>
              <a:ext uri="{FF2B5EF4-FFF2-40B4-BE49-F238E27FC236}">
                <a16:creationId xmlns:a16="http://schemas.microsoft.com/office/drawing/2014/main" id="{B91FD319-AA2C-AE09-8F24-406A30097AE9}"/>
              </a:ext>
            </a:extLst>
          </p:cNvPr>
          <p:cNvSpPr/>
          <p:nvPr/>
        </p:nvSpPr>
        <p:spPr>
          <a:xfrm>
            <a:off x="-118699" y="4014906"/>
            <a:ext cx="9687388" cy="841248"/>
          </a:xfrm>
          <a:prstGeom prst="roundRect">
            <a:avLst>
              <a:gd name="adj" fmla="val 0"/>
            </a:avLst>
          </a:prstGeom>
          <a:solidFill>
            <a:srgbClr val="FFFF00">
              <a:alpha val="13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rbel" panose="020B0503020204020204" pitchFamily="34" charset="0"/>
              </a:rPr>
              <a:t>The query (q) is </a:t>
            </a:r>
            <a:r>
              <a:rPr lang="en-US" sz="2000" b="1" i="1" dirty="0">
                <a:solidFill>
                  <a:schemeClr val="tx1"/>
                </a:solidFill>
                <a:latin typeface="Corbel" panose="020B0503020204020204" pitchFamily="34" charset="0"/>
              </a:rPr>
              <a:t>negated, replicated </a:t>
            </a:r>
          </a:p>
          <a:p>
            <a:pPr algn="ctr"/>
            <a:r>
              <a:rPr lang="en-US" sz="2000" dirty="0">
                <a:solidFill>
                  <a:schemeClr val="tx1"/>
                </a:solidFill>
                <a:latin typeface="Corbel" panose="020B0503020204020204" pitchFamily="34" charset="0"/>
              </a:rPr>
              <a:t>and encoded into the </a:t>
            </a:r>
            <a:r>
              <a:rPr lang="en-US" sz="2000" b="1" dirty="0">
                <a:solidFill>
                  <a:schemeClr val="tx1"/>
                </a:solidFill>
                <a:latin typeface="Corbel" panose="020B0503020204020204" pitchFamily="34" charset="0"/>
              </a:rPr>
              <a:t>plaintext polynomials (Q(x)) </a:t>
            </a:r>
            <a:endParaRPr lang="en-CH" sz="2000" b="1" i="1" dirty="0">
              <a:solidFill>
                <a:schemeClr val="tx1"/>
              </a:solidFill>
              <a:latin typeface="Corbel" panose="020B0503020204020204" pitchFamily="34" charset="0"/>
            </a:endParaRPr>
          </a:p>
        </p:txBody>
      </p:sp>
      <p:sp>
        <p:nvSpPr>
          <p:cNvPr id="47" name="TextBox 46">
            <a:extLst>
              <a:ext uri="{FF2B5EF4-FFF2-40B4-BE49-F238E27FC236}">
                <a16:creationId xmlns:a16="http://schemas.microsoft.com/office/drawing/2014/main" id="{A4662D13-560E-41D9-DFF9-D48462A99E58}"/>
              </a:ext>
            </a:extLst>
          </p:cNvPr>
          <p:cNvSpPr txBox="1"/>
          <p:nvPr/>
        </p:nvSpPr>
        <p:spPr>
          <a:xfrm>
            <a:off x="3894007" y="3515496"/>
            <a:ext cx="1390124" cy="369332"/>
          </a:xfrm>
          <a:prstGeom prst="rect">
            <a:avLst/>
          </a:prstGeom>
          <a:noFill/>
        </p:spPr>
        <p:txBody>
          <a:bodyPr wrap="none" rtlCol="0">
            <a:spAutoFit/>
          </a:bodyPr>
          <a:lstStyle/>
          <a:p>
            <a:r>
              <a:rPr lang="en-CH" dirty="0">
                <a:latin typeface="Cambria" panose="02040503050406030204" pitchFamily="18" charset="0"/>
                <a:cs typeface="Poppins" pitchFamily="2" charset="77"/>
              </a:rPr>
              <a:t>1 1 1 0 0 1 1</a:t>
            </a:r>
            <a:endParaRPr lang="en-CH" dirty="0">
              <a:latin typeface="Cambria" panose="02040503050406030204" pitchFamily="18" charset="0"/>
            </a:endParaRPr>
          </a:p>
        </p:txBody>
      </p:sp>
      <p:sp>
        <p:nvSpPr>
          <p:cNvPr id="48" name="TextBox 47">
            <a:extLst>
              <a:ext uri="{FF2B5EF4-FFF2-40B4-BE49-F238E27FC236}">
                <a16:creationId xmlns:a16="http://schemas.microsoft.com/office/drawing/2014/main" id="{41224E8B-1938-9C6B-EB80-27088782C420}"/>
              </a:ext>
            </a:extLst>
          </p:cNvPr>
          <p:cNvSpPr txBox="1"/>
          <p:nvPr/>
        </p:nvSpPr>
        <p:spPr>
          <a:xfrm>
            <a:off x="5795998" y="3515670"/>
            <a:ext cx="1418978" cy="369332"/>
          </a:xfrm>
          <a:prstGeom prst="rect">
            <a:avLst/>
          </a:prstGeom>
          <a:noFill/>
        </p:spPr>
        <p:txBody>
          <a:bodyPr wrap="none" rtlCol="0">
            <a:spAutoFit/>
          </a:bodyPr>
          <a:lstStyle/>
          <a:p>
            <a:r>
              <a:rPr lang="en-CH" dirty="0">
                <a:latin typeface="Cambria" panose="02040503050406030204" pitchFamily="18" charset="0"/>
                <a:cs typeface="Poppins" pitchFamily="2" charset="77"/>
              </a:rPr>
              <a:t>0 0 0 1 1 0 0</a:t>
            </a:r>
            <a:endParaRPr lang="en-CH" dirty="0">
              <a:latin typeface="Cambria" panose="02040503050406030204" pitchFamily="18" charset="0"/>
            </a:endParaRPr>
          </a:p>
        </p:txBody>
      </p:sp>
      <p:sp>
        <p:nvSpPr>
          <p:cNvPr id="49" name="Right Arrow 48">
            <a:extLst>
              <a:ext uri="{FF2B5EF4-FFF2-40B4-BE49-F238E27FC236}">
                <a16:creationId xmlns:a16="http://schemas.microsoft.com/office/drawing/2014/main" id="{8A04B731-800C-3640-B48B-872DBC385FAB}"/>
              </a:ext>
            </a:extLst>
          </p:cNvPr>
          <p:cNvSpPr/>
          <p:nvPr/>
        </p:nvSpPr>
        <p:spPr>
          <a:xfrm flipV="1">
            <a:off x="5274048" y="3634758"/>
            <a:ext cx="495294" cy="1530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0" name="TextBox 49">
            <a:extLst>
              <a:ext uri="{FF2B5EF4-FFF2-40B4-BE49-F238E27FC236}">
                <a16:creationId xmlns:a16="http://schemas.microsoft.com/office/drawing/2014/main" id="{C9169F7C-CA92-2414-37C7-E0621C6C66EA}"/>
              </a:ext>
            </a:extLst>
          </p:cNvPr>
          <p:cNvSpPr txBox="1"/>
          <p:nvPr/>
        </p:nvSpPr>
        <p:spPr>
          <a:xfrm>
            <a:off x="643918" y="5001508"/>
            <a:ext cx="7832209" cy="400110"/>
          </a:xfrm>
          <a:prstGeom prst="rect">
            <a:avLst/>
          </a:prstGeom>
          <a:noFill/>
        </p:spPr>
        <p:txBody>
          <a:bodyPr wrap="none" rtlCol="0">
            <a:spAutoFit/>
          </a:bodyPr>
          <a:lstStyle/>
          <a:p>
            <a:r>
              <a:rPr lang="en-CH" dirty="0">
                <a:latin typeface="Corbel" panose="020B0503020204020204" pitchFamily="34" charset="0"/>
              </a:rPr>
              <a:t>	</a:t>
            </a:r>
            <a:r>
              <a:rPr lang="en-CH" sz="2000" dirty="0">
                <a:latin typeface="Corbel" panose="020B0503020204020204" pitchFamily="34" charset="0"/>
              </a:rPr>
              <a:t>	</a:t>
            </a:r>
            <a:r>
              <a:rPr lang="en-US" sz="2000" dirty="0">
                <a:latin typeface="Corbel" panose="020B0503020204020204" pitchFamily="34" charset="0"/>
              </a:rPr>
              <a:t>e.g., </a:t>
            </a:r>
            <a:r>
              <a:rPr lang="en-CH" sz="2000" dirty="0">
                <a:latin typeface="Corbel" panose="020B0503020204020204" pitchFamily="34" charset="0"/>
              </a:rPr>
              <a:t>Q(x) =  </a:t>
            </a:r>
            <a:r>
              <a:rPr lang="en-CH" dirty="0">
                <a:latin typeface="Cambria" panose="02040503050406030204" pitchFamily="18" charset="0"/>
                <a:cs typeface="Poppins" pitchFamily="2" charset="77"/>
              </a:rPr>
              <a:t>0</a:t>
            </a:r>
            <a:r>
              <a:rPr lang="en-US" dirty="0">
                <a:latin typeface="Cambria" panose="02040503050406030204" pitchFamily="18" charset="0"/>
                <a:cs typeface="Poppins" pitchFamily="2" charset="77"/>
              </a:rPr>
              <a:t> </a:t>
            </a:r>
            <a:r>
              <a:rPr lang="en-CH" dirty="0">
                <a:latin typeface="Cambria" panose="02040503050406030204" pitchFamily="18" charset="0"/>
                <a:cs typeface="Poppins" pitchFamily="2" charset="77"/>
              </a:rPr>
              <a:t>0</a:t>
            </a:r>
            <a:r>
              <a:rPr lang="en-US" dirty="0">
                <a:latin typeface="Cambria" panose="02040503050406030204" pitchFamily="18" charset="0"/>
                <a:cs typeface="Poppins" pitchFamily="2" charset="77"/>
              </a:rPr>
              <a:t> </a:t>
            </a:r>
            <a:r>
              <a:rPr lang="en-CH" dirty="0">
                <a:latin typeface="Cambria" panose="02040503050406030204" pitchFamily="18" charset="0"/>
                <a:cs typeface="Poppins" pitchFamily="2" charset="77"/>
              </a:rPr>
              <a:t>0</a:t>
            </a:r>
            <a:r>
              <a:rPr lang="en-US" dirty="0">
                <a:latin typeface="Cambria" panose="02040503050406030204" pitchFamily="18" charset="0"/>
                <a:cs typeface="Poppins" pitchFamily="2" charset="77"/>
              </a:rPr>
              <a:t> </a:t>
            </a:r>
            <a:r>
              <a:rPr lang="en-CH" dirty="0">
                <a:latin typeface="Cambria" panose="02040503050406030204" pitchFamily="18" charset="0"/>
                <a:cs typeface="Poppins" pitchFamily="2" charset="77"/>
              </a:rPr>
              <a:t>1</a:t>
            </a:r>
            <a:r>
              <a:rPr lang="en-US" dirty="0">
                <a:latin typeface="Cambria" panose="02040503050406030204" pitchFamily="18" charset="0"/>
                <a:cs typeface="Poppins" pitchFamily="2" charset="77"/>
              </a:rPr>
              <a:t> </a:t>
            </a:r>
            <a:r>
              <a:rPr lang="en-CH" dirty="0">
                <a:latin typeface="Cambria" panose="02040503050406030204" pitchFamily="18" charset="0"/>
                <a:cs typeface="Poppins" pitchFamily="2" charset="77"/>
              </a:rPr>
              <a:t>1…0 x</a:t>
            </a:r>
            <a:r>
              <a:rPr lang="en-CH" baseline="30000" dirty="0">
                <a:latin typeface="Cambria" panose="02040503050406030204" pitchFamily="18" charset="0"/>
                <a:cs typeface="Poppins" pitchFamily="2" charset="77"/>
              </a:rPr>
              <a:t>1024 </a:t>
            </a:r>
            <a:r>
              <a:rPr lang="en-CH" dirty="0">
                <a:latin typeface="Cambria" panose="02040503050406030204" pitchFamily="18" charset="0"/>
                <a:cs typeface="Poppins" pitchFamily="2" charset="77"/>
              </a:rPr>
              <a:t>+ 0 0</a:t>
            </a:r>
            <a:r>
              <a:rPr lang="en-US" dirty="0">
                <a:latin typeface="Cambria" panose="02040503050406030204" pitchFamily="18" charset="0"/>
                <a:cs typeface="Poppins" pitchFamily="2" charset="77"/>
              </a:rPr>
              <a:t> </a:t>
            </a:r>
            <a:r>
              <a:rPr lang="en-CH" dirty="0">
                <a:latin typeface="Cambria" panose="02040503050406030204" pitchFamily="18" charset="0"/>
                <a:cs typeface="Poppins" pitchFamily="2" charset="77"/>
              </a:rPr>
              <a:t>0</a:t>
            </a:r>
            <a:r>
              <a:rPr lang="en-US" dirty="0">
                <a:latin typeface="Cambria" panose="02040503050406030204" pitchFamily="18" charset="0"/>
                <a:cs typeface="Poppins" pitchFamily="2" charset="77"/>
              </a:rPr>
              <a:t> </a:t>
            </a:r>
            <a:r>
              <a:rPr lang="en-CH" dirty="0">
                <a:latin typeface="Cambria" panose="02040503050406030204" pitchFamily="18" charset="0"/>
                <a:cs typeface="Poppins" pitchFamily="2" charset="77"/>
              </a:rPr>
              <a:t>1</a:t>
            </a:r>
            <a:r>
              <a:rPr lang="en-US" dirty="0">
                <a:latin typeface="Cambria" panose="02040503050406030204" pitchFamily="18" charset="0"/>
                <a:cs typeface="Poppins" pitchFamily="2" charset="77"/>
              </a:rPr>
              <a:t> </a:t>
            </a:r>
            <a:r>
              <a:rPr lang="en-CH" dirty="0">
                <a:latin typeface="Cambria" panose="02040503050406030204" pitchFamily="18" charset="0"/>
                <a:cs typeface="Poppins" pitchFamily="2" charset="77"/>
              </a:rPr>
              <a:t>1…0 x</a:t>
            </a:r>
            <a:r>
              <a:rPr lang="en-CH" baseline="30000" dirty="0">
                <a:latin typeface="Cambria" panose="02040503050406030204" pitchFamily="18" charset="0"/>
                <a:cs typeface="Poppins" pitchFamily="2" charset="77"/>
              </a:rPr>
              <a:t>1023 </a:t>
            </a:r>
            <a:r>
              <a:rPr lang="en-CH" dirty="0">
                <a:latin typeface="Cambria" panose="02040503050406030204" pitchFamily="18" charset="0"/>
                <a:cs typeface="Poppins" pitchFamily="2" charset="77"/>
              </a:rPr>
              <a:t>+  …. +  </a:t>
            </a:r>
            <a:r>
              <a:rPr lang="en-US" dirty="0">
                <a:latin typeface="Cambria" panose="02040503050406030204" pitchFamily="18" charset="0"/>
                <a:cs typeface="Poppins" pitchFamily="2" charset="77"/>
              </a:rPr>
              <a:t>0 0 0 1 1</a:t>
            </a:r>
            <a:r>
              <a:rPr lang="en-CH" dirty="0">
                <a:latin typeface="Cambria" panose="02040503050406030204" pitchFamily="18" charset="0"/>
                <a:cs typeface="Poppins" pitchFamily="2" charset="77"/>
              </a:rPr>
              <a:t>…0 </a:t>
            </a:r>
          </a:p>
        </p:txBody>
      </p:sp>
      <p:sp>
        <p:nvSpPr>
          <p:cNvPr id="52" name="TextBox 51">
            <a:extLst>
              <a:ext uri="{FF2B5EF4-FFF2-40B4-BE49-F238E27FC236}">
                <a16:creationId xmlns:a16="http://schemas.microsoft.com/office/drawing/2014/main" id="{5E062897-53D7-795C-D543-43799E52D593}"/>
              </a:ext>
            </a:extLst>
          </p:cNvPr>
          <p:cNvSpPr txBox="1"/>
          <p:nvPr/>
        </p:nvSpPr>
        <p:spPr>
          <a:xfrm>
            <a:off x="4066241" y="5671676"/>
            <a:ext cx="1255362" cy="523220"/>
          </a:xfrm>
          <a:prstGeom prst="rect">
            <a:avLst/>
          </a:prstGeom>
          <a:noFill/>
        </p:spPr>
        <p:txBody>
          <a:bodyPr wrap="square" rtlCol="0">
            <a:spAutoFit/>
          </a:bodyPr>
          <a:lstStyle/>
          <a:p>
            <a:pPr algn="ctr"/>
            <a:r>
              <a:rPr lang="en-CH" sz="1400" b="1" i="1" dirty="0">
                <a:latin typeface="Corbel" panose="020B0503020204020204" pitchFamily="34" charset="0"/>
              </a:rPr>
              <a:t>Encrypted </a:t>
            </a:r>
          </a:p>
          <a:p>
            <a:pPr algn="ctr"/>
            <a:r>
              <a:rPr lang="en-CH" sz="1400" b="1" i="1" dirty="0">
                <a:latin typeface="Corbel" panose="020B0503020204020204" pitchFamily="34" charset="0"/>
              </a:rPr>
              <a:t>Query</a:t>
            </a:r>
          </a:p>
        </p:txBody>
      </p:sp>
      <p:sp>
        <p:nvSpPr>
          <p:cNvPr id="53" name="Down Arrow 52">
            <a:extLst>
              <a:ext uri="{FF2B5EF4-FFF2-40B4-BE49-F238E27FC236}">
                <a16:creationId xmlns:a16="http://schemas.microsoft.com/office/drawing/2014/main" id="{5B954B0A-8514-2088-19AF-DA48B687C760}"/>
              </a:ext>
            </a:extLst>
          </p:cNvPr>
          <p:cNvSpPr/>
          <p:nvPr/>
        </p:nvSpPr>
        <p:spPr>
          <a:xfrm>
            <a:off x="4579117" y="5360562"/>
            <a:ext cx="182825" cy="31434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Rounded Rectangle 1">
            <a:extLst>
              <a:ext uri="{FF2B5EF4-FFF2-40B4-BE49-F238E27FC236}">
                <a16:creationId xmlns:a16="http://schemas.microsoft.com/office/drawing/2014/main" id="{6CCF1361-1502-026F-D824-60E01B35EEDA}"/>
              </a:ext>
            </a:extLst>
          </p:cNvPr>
          <p:cNvSpPr/>
          <p:nvPr/>
        </p:nvSpPr>
        <p:spPr>
          <a:xfrm>
            <a:off x="1134502" y="1689748"/>
            <a:ext cx="882641" cy="875804"/>
          </a:xfrm>
          <a:prstGeom prst="roundRect">
            <a:avLst>
              <a:gd name="adj" fmla="val 5189"/>
            </a:avLst>
          </a:prstGeom>
          <a:solidFill>
            <a:srgbClr val="CAF0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tx1"/>
                </a:solidFill>
                <a:latin typeface="Corbel" panose="020B0503020204020204" pitchFamily="34" charset="0"/>
                <a:cs typeface="Dubai" panose="020B0503030403030204" pitchFamily="34" charset="-78"/>
              </a:rPr>
              <a:t>Query</a:t>
            </a:r>
          </a:p>
        </p:txBody>
      </p:sp>
      <p:cxnSp>
        <p:nvCxnSpPr>
          <p:cNvPr id="3" name="Straight Arrow Connector 2">
            <a:extLst>
              <a:ext uri="{FF2B5EF4-FFF2-40B4-BE49-F238E27FC236}">
                <a16:creationId xmlns:a16="http://schemas.microsoft.com/office/drawing/2014/main" id="{D208973A-07FA-9060-BAA9-0AB4FBA1BDBA}"/>
              </a:ext>
            </a:extLst>
          </p:cNvPr>
          <p:cNvCxnSpPr>
            <a:cxnSpLocks/>
          </p:cNvCxnSpPr>
          <p:nvPr/>
        </p:nvCxnSpPr>
        <p:spPr>
          <a:xfrm>
            <a:off x="2017143" y="2126860"/>
            <a:ext cx="24981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B2AF8A35-2D56-FBDB-1E49-E698B751777E}"/>
              </a:ext>
            </a:extLst>
          </p:cNvPr>
          <p:cNvSpPr/>
          <p:nvPr/>
        </p:nvSpPr>
        <p:spPr>
          <a:xfrm>
            <a:off x="2271047" y="1689351"/>
            <a:ext cx="1152483" cy="895052"/>
          </a:xfrm>
          <a:prstGeom prst="roundRect">
            <a:avLst>
              <a:gd name="adj" fmla="val 5189"/>
            </a:avLst>
          </a:prstGeom>
          <a:solidFill>
            <a:schemeClr val="accent6">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tx1"/>
                </a:solidFill>
                <a:latin typeface="Corbel" panose="020B0503020204020204" pitchFamily="34" charset="0"/>
                <a:cs typeface="Dubai" panose="020B0503030403030204" pitchFamily="34" charset="-78"/>
              </a:rPr>
              <a:t>Data Packing &amp; Encryption</a:t>
            </a:r>
          </a:p>
        </p:txBody>
      </p:sp>
    </p:spTree>
    <p:extLst>
      <p:ext uri="{BB962C8B-B14F-4D97-AF65-F5344CB8AC3E}">
        <p14:creationId xmlns:p14="http://schemas.microsoft.com/office/powerpoint/2010/main" val="417557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1.66667E-6 1.11111E-6 L -0.13212 0.21551 " pathEditMode="relative" rAng="0" ptsTypes="AA">
                                      <p:cBhvr>
                                        <p:cTn id="30" dur="500" fill="hold"/>
                                        <p:tgtEl>
                                          <p:spTgt spid="42"/>
                                        </p:tgtEl>
                                        <p:attrNameLst>
                                          <p:attrName>ppt_x</p:attrName>
                                          <p:attrName>ppt_y</p:attrName>
                                        </p:attrNameLst>
                                      </p:cBhvr>
                                      <p:rCtr x="-6615" y="10764"/>
                                    </p:animMotion>
                                  </p:childTnLst>
                                  <p:subTnLst>
                                    <p:set>
                                      <p:cBhvr override="childStyle">
                                        <p:cTn dur="1" fill="hold" display="0" masterRel="nextClick" afterEffect="1"/>
                                        <p:tgtEl>
                                          <p:spTgt spid="42"/>
                                        </p:tgtEl>
                                        <p:attrNameLst>
                                          <p:attrName>style.visibility</p:attrName>
                                        </p:attrNameLst>
                                      </p:cBhvr>
                                      <p:to>
                                        <p:strVal val="hidden"/>
                                      </p:to>
                                    </p:set>
                                  </p:subTnLst>
                                </p:cTn>
                              </p:par>
                              <p:par>
                                <p:cTn id="31" presetID="0" presetClass="path" presetSubtype="0" accel="50000" decel="50000" fill="hold" grpId="0" nodeType="withEffect">
                                  <p:stCondLst>
                                    <p:cond delay="0"/>
                                  </p:stCondLst>
                                  <p:childTnLst>
                                    <p:animMotion origin="layout" path="M 1.66667E-6 -1.85185E-6 L -0.34479 0.21551 " pathEditMode="relative" rAng="0" ptsTypes="AA">
                                      <p:cBhvr>
                                        <p:cTn id="32" dur="500" fill="hold"/>
                                        <p:tgtEl>
                                          <p:spTgt spid="43"/>
                                        </p:tgtEl>
                                        <p:attrNameLst>
                                          <p:attrName>ppt_x</p:attrName>
                                          <p:attrName>ppt_y</p:attrName>
                                        </p:attrNameLst>
                                      </p:cBhvr>
                                      <p:rCtr x="-17240" y="10764"/>
                                    </p:animMotion>
                                  </p:childTnLst>
                                  <p:subTnLst>
                                    <p:set>
                                      <p:cBhvr override="childStyle">
                                        <p:cTn dur="1" fill="hold" display="0" masterRel="nextClick" afterEffect="1"/>
                                        <p:tgtEl>
                                          <p:spTgt spid="43"/>
                                        </p:tgtEl>
                                        <p:attrNameLst>
                                          <p:attrName>style.visibility</p:attrName>
                                        </p:attrNameLst>
                                      </p:cBhvr>
                                      <p:to>
                                        <p:strVal val="hidden"/>
                                      </p:to>
                                    </p:set>
                                  </p:subTnLst>
                                </p:cTn>
                              </p:par>
                              <p:par>
                                <p:cTn id="33" presetID="0" presetClass="path" presetSubtype="0" accel="50000" decel="50000" fill="hold" grpId="0" nodeType="withEffect">
                                  <p:stCondLst>
                                    <p:cond delay="0"/>
                                  </p:stCondLst>
                                  <p:childTnLst>
                                    <p:animMotion origin="layout" path="M 1.66667E-6 -0.00209 L 0.12048 0.20486 " pathEditMode="relative" rAng="0" ptsTypes="AA">
                                      <p:cBhvr>
                                        <p:cTn id="34" dur="500" fill="hold"/>
                                        <p:tgtEl>
                                          <p:spTgt spid="44"/>
                                        </p:tgtEl>
                                        <p:attrNameLst>
                                          <p:attrName>ppt_x</p:attrName>
                                          <p:attrName>ppt_y</p:attrName>
                                        </p:attrNameLst>
                                      </p:cBhvr>
                                      <p:rCtr x="6024" y="10347"/>
                                    </p:animMotion>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0" nodeType="clickEffect">
                                  <p:stCondLst>
                                    <p:cond delay="0"/>
                                  </p:stCondLst>
                                  <p:childTnLst>
                                    <p:animMotion origin="layout" path="M -4.44444E-6 3.7037E-6 L -0.06857 -0.59954 " pathEditMode="relative" rAng="0" ptsTypes="AA">
                                      <p:cBhvr>
                                        <p:cTn id="48" dur="500" fill="hold"/>
                                        <p:tgtEl>
                                          <p:spTgt spid="52"/>
                                        </p:tgtEl>
                                        <p:attrNameLst>
                                          <p:attrName>ppt_x</p:attrName>
                                          <p:attrName>ppt_y</p:attrName>
                                        </p:attrNameLst>
                                      </p:cBhvr>
                                      <p:rCtr x="-3438" y="-29977"/>
                                    </p:animMotion>
                                  </p:childTnLst>
                                </p:cTn>
                              </p:par>
                              <p:par>
                                <p:cTn id="49" presetID="9"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dissolve">
                                      <p:cBhvr>
                                        <p:cTn id="5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P spid="43" grpId="0"/>
      <p:bldP spid="43" grpId="1"/>
      <p:bldP spid="44" grpId="0"/>
      <p:bldP spid="44" grpId="1"/>
      <p:bldP spid="45" grpId="0"/>
      <p:bldP spid="46" grpId="0" animBg="1"/>
      <p:bldP spid="47" grpId="0"/>
      <p:bldP spid="48" grpId="0"/>
      <p:bldP spid="49" grpId="0" animBg="1"/>
      <p:bldP spid="50" grpId="0"/>
      <p:bldP spid="52" grpId="0"/>
      <p:bldP spid="52" grpId="1"/>
      <p:bldP spid="53" grpId="0" animBg="1"/>
      <p:bldP spid="5"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E6F21-C3F8-BD95-9169-A1EFD3FFCC0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00864C7-45F7-C6DF-CF60-F7C2E5E73A37}"/>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C2286783-EDE3-C0B3-AFE2-000B032851B9}"/>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7B456A1-4DDE-894F-AA22-CBFF2A5E2DFD}"/>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pic>
        <p:nvPicPr>
          <p:cNvPr id="16" name="Graphic 15">
            <a:extLst>
              <a:ext uri="{FF2B5EF4-FFF2-40B4-BE49-F238E27FC236}">
                <a16:creationId xmlns:a16="http://schemas.microsoft.com/office/drawing/2014/main" id="{B54E7FFF-C6B7-D0F1-D6DF-9826D35681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7418D6E7-1FA6-9EE7-9617-39CC6BFA4B5A}"/>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121</a:t>
            </a:fld>
            <a:endParaRPr lang="en-CH" dirty="0">
              <a:latin typeface="Cambria" panose="02040503050406030204" pitchFamily="18" charset="0"/>
            </a:endParaRPr>
          </a:p>
        </p:txBody>
      </p:sp>
      <p:cxnSp>
        <p:nvCxnSpPr>
          <p:cNvPr id="9" name="Straight Connector 8">
            <a:extLst>
              <a:ext uri="{FF2B5EF4-FFF2-40B4-BE49-F238E27FC236}">
                <a16:creationId xmlns:a16="http://schemas.microsoft.com/office/drawing/2014/main" id="{5F46080D-56DC-F080-AC71-CB40868CC4D1}"/>
              </a:ext>
            </a:extLst>
          </p:cNvPr>
          <p:cNvCxnSpPr>
            <a:cxnSpLocks/>
          </p:cNvCxnSpPr>
          <p:nvPr/>
        </p:nvCxnSpPr>
        <p:spPr>
          <a:xfrm>
            <a:off x="704538" y="3045256"/>
            <a:ext cx="7929796"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D8BD8E63-60D3-92E7-3D42-AF66A8925DBB}"/>
              </a:ext>
            </a:extLst>
          </p:cNvPr>
          <p:cNvSpPr txBox="1"/>
          <p:nvPr/>
        </p:nvSpPr>
        <p:spPr>
          <a:xfrm>
            <a:off x="43211" y="3215043"/>
            <a:ext cx="9144000" cy="461665"/>
          </a:xfrm>
          <a:prstGeom prst="rect">
            <a:avLst/>
          </a:prstGeom>
          <a:noFill/>
        </p:spPr>
        <p:txBody>
          <a:bodyPr wrap="square" rtlCol="0">
            <a:spAutoFit/>
          </a:bodyPr>
          <a:lstStyle/>
          <a:p>
            <a:pPr algn="ctr"/>
            <a:r>
              <a:rPr lang="en-US" sz="2400" b="1" dirty="0">
                <a:latin typeface="Corbel" panose="020B0503020204020204" pitchFamily="34" charset="0"/>
                <a:ea typeface="Tahoma" panose="020B0604030504040204" pitchFamily="34" charset="0"/>
                <a:cs typeface="Tahoma" panose="020B0604030504040204" pitchFamily="34" charset="0"/>
              </a:rPr>
              <a:t>Secure</a:t>
            </a:r>
            <a:r>
              <a:rPr lang="en-US" sz="2400" dirty="0">
                <a:latin typeface="Corbel" panose="020B0503020204020204" pitchFamily="34" charset="0"/>
                <a:ea typeface="Tahoma" panose="020B0604030504040204" pitchFamily="34" charset="0"/>
                <a:cs typeface="Tahoma" panose="020B0604030504040204" pitchFamily="34" charset="0"/>
              </a:rPr>
              <a:t> string matching can be performed using </a:t>
            </a:r>
            <a:r>
              <a:rPr lang="en-US" sz="2400" b="1" dirty="0">
                <a:latin typeface="Corbel" panose="020B0503020204020204" pitchFamily="34" charset="0"/>
                <a:ea typeface="Tahoma" panose="020B0604030504040204" pitchFamily="34" charset="0"/>
                <a:cs typeface="Tahoma" panose="020B0604030504040204" pitchFamily="34" charset="0"/>
              </a:rPr>
              <a:t>HE addition</a:t>
            </a:r>
            <a:r>
              <a:rPr lang="en-US" sz="2400" dirty="0">
                <a:latin typeface="Corbel" panose="020B0503020204020204" pitchFamily="34" charset="0"/>
                <a:ea typeface="Tahoma" panose="020B0604030504040204" pitchFamily="34" charset="0"/>
                <a:cs typeface="Tahoma" panose="020B0604030504040204" pitchFamily="34" charset="0"/>
              </a:rPr>
              <a:t> operation </a:t>
            </a:r>
          </a:p>
        </p:txBody>
      </p:sp>
      <p:cxnSp>
        <p:nvCxnSpPr>
          <p:cNvPr id="30" name="Straight Arrow Connector 29">
            <a:extLst>
              <a:ext uri="{FF2B5EF4-FFF2-40B4-BE49-F238E27FC236}">
                <a16:creationId xmlns:a16="http://schemas.microsoft.com/office/drawing/2014/main" id="{9EE0CAED-BA37-B68E-B55F-1404BC21C881}"/>
              </a:ext>
            </a:extLst>
          </p:cNvPr>
          <p:cNvCxnSpPr>
            <a:cxnSpLocks/>
            <a:stCxn id="28" idx="2"/>
            <a:endCxn id="33" idx="0"/>
          </p:cNvCxnSpPr>
          <p:nvPr/>
        </p:nvCxnSpPr>
        <p:spPr>
          <a:xfrm flipH="1">
            <a:off x="5571492" y="5114481"/>
            <a:ext cx="16329" cy="1616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Rounded Rectangle 32">
            <a:extLst>
              <a:ext uri="{FF2B5EF4-FFF2-40B4-BE49-F238E27FC236}">
                <a16:creationId xmlns:a16="http://schemas.microsoft.com/office/drawing/2014/main" id="{7E5AFEA6-E69F-6908-53A8-8402EB59592B}"/>
              </a:ext>
            </a:extLst>
          </p:cNvPr>
          <p:cNvSpPr/>
          <p:nvPr/>
        </p:nvSpPr>
        <p:spPr>
          <a:xfrm>
            <a:off x="4956895" y="5276141"/>
            <a:ext cx="1229194" cy="41422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orbel" panose="020B0503020204020204" pitchFamily="34" charset="0"/>
              </a:rPr>
              <a:t>Decrypt</a:t>
            </a:r>
          </a:p>
        </p:txBody>
      </p:sp>
      <p:cxnSp>
        <p:nvCxnSpPr>
          <p:cNvPr id="39" name="Straight Arrow Connector 38">
            <a:extLst>
              <a:ext uri="{FF2B5EF4-FFF2-40B4-BE49-F238E27FC236}">
                <a16:creationId xmlns:a16="http://schemas.microsoft.com/office/drawing/2014/main" id="{E6A07660-8CFA-3F0D-117C-4710228898C9}"/>
              </a:ext>
            </a:extLst>
          </p:cNvPr>
          <p:cNvCxnSpPr>
            <a:cxnSpLocks/>
          </p:cNvCxnSpPr>
          <p:nvPr/>
        </p:nvCxnSpPr>
        <p:spPr>
          <a:xfrm>
            <a:off x="5570699" y="5690369"/>
            <a:ext cx="793" cy="1586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87D09938-DA30-4B7F-C662-488CFFCC87D3}"/>
              </a:ext>
            </a:extLst>
          </p:cNvPr>
          <p:cNvGrpSpPr/>
          <p:nvPr/>
        </p:nvGrpSpPr>
        <p:grpSpPr>
          <a:xfrm>
            <a:off x="10203" y="3797779"/>
            <a:ext cx="9144000" cy="2554545"/>
            <a:chOff x="10203" y="3797779"/>
            <a:chExt cx="9144000" cy="2554545"/>
          </a:xfrm>
        </p:grpSpPr>
        <p:sp>
          <p:nvSpPr>
            <p:cNvPr id="21" name="TextBox 20">
              <a:extLst>
                <a:ext uri="{FF2B5EF4-FFF2-40B4-BE49-F238E27FC236}">
                  <a16:creationId xmlns:a16="http://schemas.microsoft.com/office/drawing/2014/main" id="{1B226278-1D3E-FA30-2BAD-BAC7EF77D67A}"/>
                </a:ext>
              </a:extLst>
            </p:cNvPr>
            <p:cNvSpPr txBox="1"/>
            <p:nvPr/>
          </p:nvSpPr>
          <p:spPr>
            <a:xfrm>
              <a:off x="10203" y="3797779"/>
              <a:ext cx="9144000" cy="2554545"/>
            </a:xfrm>
            <a:prstGeom prst="rect">
              <a:avLst/>
            </a:prstGeom>
            <a:noFill/>
          </p:spPr>
          <p:txBody>
            <a:bodyPr wrap="square" rtlCol="0">
              <a:spAutoFit/>
            </a:bodyPr>
            <a:lstStyle/>
            <a:p>
              <a:pPr algn="ctr"/>
              <a:r>
                <a:rPr lang="en-US" sz="2000" dirty="0">
                  <a:latin typeface="Cambria" panose="02040503050406030204" pitchFamily="18" charset="0"/>
                  <a:ea typeface="Tahoma" panose="020B0604030504040204" pitchFamily="34" charset="0"/>
                  <a:cs typeface="Poppins" pitchFamily="2" charset="77"/>
                </a:rPr>
                <a:t>       Enc( m</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cs typeface="Poppins" pitchFamily="2" charset="77"/>
                </a:rPr>
                <a:t>5</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1024 </a:t>
              </a:r>
              <a:r>
                <a:rPr lang="en-CH" sz="2000" dirty="0">
                  <a:latin typeface="Cambria" panose="02040503050406030204" pitchFamily="18" charset="0"/>
                  <a:cs typeface="Poppins" pitchFamily="2" charset="77"/>
                </a:rPr>
                <a:t>+ </a:t>
              </a:r>
              <a:r>
                <a:rPr lang="en-US" sz="2000" dirty="0">
                  <a:latin typeface="Cambria" panose="02040503050406030204" pitchFamily="18" charset="0"/>
                  <a:cs typeface="Poppins" pitchFamily="2" charset="77"/>
                </a:rPr>
                <a:t>10</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1023 </a:t>
              </a:r>
              <a:r>
                <a:rPr lang="en-CH" sz="2000" dirty="0">
                  <a:latin typeface="Cambria" panose="02040503050406030204" pitchFamily="18" charset="0"/>
                  <a:cs typeface="Poppins" pitchFamily="2" charset="77"/>
                </a:rPr>
                <a:t>+  …. + </a:t>
              </a:r>
              <a:r>
                <a:rPr lang="en-US" sz="2000" dirty="0">
                  <a:latin typeface="Cambria" panose="02040503050406030204" pitchFamily="18" charset="0"/>
                  <a:cs typeface="Poppins" pitchFamily="2" charset="77"/>
                </a:rPr>
                <a:t>19 , …)</a:t>
              </a:r>
              <a:endParaRPr lang="en-US" sz="2000" dirty="0">
                <a:latin typeface="Cambria" panose="02040503050406030204" pitchFamily="18" charset="0"/>
                <a:ea typeface="Tahoma" panose="020B0604030504040204" pitchFamily="34" charset="0"/>
                <a:cs typeface="Poppins" pitchFamily="2" charset="77"/>
              </a:endParaRPr>
            </a:p>
            <a:p>
              <a:pPr algn="ctr"/>
              <a:r>
                <a:rPr lang="en-US" sz="2000" dirty="0">
                  <a:latin typeface="Cambria" panose="02040503050406030204" pitchFamily="18" charset="0"/>
                  <a:ea typeface="Tahoma" panose="020B0604030504040204" pitchFamily="34" charset="0"/>
                  <a:cs typeface="Poppins" pitchFamily="2" charset="77"/>
                </a:rPr>
                <a:t>+    Enc(~m</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   (6 </a:t>
              </a:r>
              <a:r>
                <a:rPr lang="en-CH" sz="2000" dirty="0">
                  <a:latin typeface="Cambria" panose="02040503050406030204" pitchFamily="18" charset="0"/>
                  <a:cs typeface="Poppins" pitchFamily="2" charset="77"/>
                </a:rPr>
                <a:t>x</a:t>
              </a:r>
              <a:r>
                <a:rPr lang="en-CH" sz="2000" baseline="30000" dirty="0">
                  <a:latin typeface="Cambria" panose="02040503050406030204" pitchFamily="18" charset="0"/>
                  <a:cs typeface="Poppins" pitchFamily="2" charset="77"/>
                </a:rPr>
                <a:t>1024 </a:t>
              </a:r>
              <a:r>
                <a:rPr lang="en-CH" sz="2000" dirty="0">
                  <a:latin typeface="Cambria" panose="02040503050406030204" pitchFamily="18" charset="0"/>
                  <a:cs typeface="Poppins" pitchFamily="2" charset="77"/>
                </a:rPr>
                <a:t>+ </a:t>
              </a:r>
              <a:r>
                <a:rPr lang="en-US" sz="2000" dirty="0">
                  <a:latin typeface="Cambria" panose="02040503050406030204" pitchFamily="18" charset="0"/>
                  <a:cs typeface="Poppins" pitchFamily="2" charset="77"/>
                </a:rPr>
                <a:t>11</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1023   </a:t>
              </a:r>
              <a:r>
                <a:rPr lang="en-CH" sz="2000" dirty="0">
                  <a:latin typeface="Cambria" panose="02040503050406030204" pitchFamily="18" charset="0"/>
                  <a:cs typeface="Poppins" pitchFamily="2" charset="77"/>
                </a:rPr>
                <a:t>+  …. + </a:t>
              </a:r>
              <a:r>
                <a:rPr lang="en-US" sz="2000" dirty="0">
                  <a:latin typeface="Cambria" panose="02040503050406030204" pitchFamily="18" charset="0"/>
                  <a:cs typeface="Poppins" pitchFamily="2" charset="77"/>
                </a:rPr>
                <a:t>3  , …)</a:t>
              </a:r>
            </a:p>
            <a:p>
              <a:pPr algn="ctr"/>
              <a:endParaRPr lang="en-US" sz="2000" dirty="0">
                <a:latin typeface="Poppins" pitchFamily="2" charset="77"/>
                <a:cs typeface="Poppins" pitchFamily="2" charset="77"/>
              </a:endParaRPr>
            </a:p>
            <a:p>
              <a:pPr algn="ctr"/>
              <a:r>
                <a:rPr lang="en-US" sz="2000" dirty="0">
                  <a:latin typeface="Cambria" panose="02040503050406030204" pitchFamily="18" charset="0"/>
                  <a:ea typeface="Tahoma" panose="020B0604030504040204" pitchFamily="34" charset="0"/>
                  <a:cs typeface="Poppins" pitchFamily="2" charset="77"/>
                </a:rPr>
                <a:t>                                    (11 </a:t>
              </a:r>
              <a:r>
                <a:rPr lang="en-CH" sz="2000" dirty="0">
                  <a:latin typeface="Cambria" panose="02040503050406030204" pitchFamily="18" charset="0"/>
                  <a:cs typeface="Poppins" pitchFamily="2" charset="77"/>
                </a:rPr>
                <a:t>x</a:t>
              </a:r>
              <a:r>
                <a:rPr lang="en-CH" sz="2000" baseline="30000" dirty="0">
                  <a:latin typeface="Cambria" panose="02040503050406030204" pitchFamily="18" charset="0"/>
                  <a:cs typeface="Poppins" pitchFamily="2" charset="77"/>
                </a:rPr>
                <a:t>1024 </a:t>
              </a:r>
              <a:r>
                <a:rPr lang="en-CH" sz="2000" dirty="0">
                  <a:latin typeface="Cambria" panose="02040503050406030204" pitchFamily="18" charset="0"/>
                  <a:cs typeface="Poppins" pitchFamily="2" charset="77"/>
                </a:rPr>
                <a:t>+ </a:t>
              </a:r>
              <a:r>
                <a:rPr lang="en-US" sz="2000" dirty="0">
                  <a:latin typeface="Cambria" panose="02040503050406030204" pitchFamily="18" charset="0"/>
                  <a:cs typeface="Poppins" pitchFamily="2" charset="77"/>
                </a:rPr>
                <a:t>21</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1023 </a:t>
              </a:r>
              <a:r>
                <a:rPr lang="en-CH" sz="2000" dirty="0">
                  <a:latin typeface="Cambria" panose="02040503050406030204" pitchFamily="18" charset="0"/>
                  <a:cs typeface="Poppins" pitchFamily="2" charset="77"/>
                </a:rPr>
                <a:t>+  …. + </a:t>
              </a:r>
              <a:r>
                <a:rPr lang="en-US" sz="2000" dirty="0">
                  <a:latin typeface="Cambria" panose="02040503050406030204" pitchFamily="18" charset="0"/>
                  <a:cs typeface="Poppins" pitchFamily="2" charset="77"/>
                </a:rPr>
                <a:t>22 , …)</a:t>
              </a:r>
            </a:p>
            <a:p>
              <a:pPr algn="ctr"/>
              <a:endParaRPr lang="en-US" sz="2000" dirty="0">
                <a:latin typeface="Poppins" pitchFamily="2" charset="77"/>
                <a:cs typeface="Poppins" pitchFamily="2" charset="77"/>
              </a:endParaRPr>
            </a:p>
            <a:p>
              <a:pPr algn="ctr"/>
              <a:endParaRPr lang="en-US" sz="2000" dirty="0">
                <a:latin typeface="Poppins" pitchFamily="2" charset="77"/>
                <a:cs typeface="Poppins" pitchFamily="2" charset="77"/>
              </a:endParaRPr>
            </a:p>
            <a:p>
              <a:pPr algn="ctr"/>
              <a:endParaRPr lang="en-US" sz="2000" dirty="0">
                <a:latin typeface="Poppins" pitchFamily="2" charset="77"/>
                <a:cs typeface="Poppins" pitchFamily="2" charset="77"/>
              </a:endParaRPr>
            </a:p>
            <a:p>
              <a:pPr algn="ctr"/>
              <a:r>
                <a:rPr lang="en-US" sz="2000" dirty="0">
                  <a:latin typeface="Poppins" pitchFamily="2" charset="77"/>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(1111…1</a:t>
              </a:r>
              <a:r>
                <a:rPr lang="en-CH" sz="2000" dirty="0">
                  <a:latin typeface="Cambria" panose="02040503050406030204" pitchFamily="18" charset="0"/>
                  <a:cs typeface="Poppins" pitchFamily="2" charset="77"/>
                </a:rPr>
                <a:t>x</a:t>
              </a:r>
              <a:r>
                <a:rPr lang="en-CH" sz="2000" baseline="30000" dirty="0">
                  <a:latin typeface="Cambria" panose="02040503050406030204" pitchFamily="18" charset="0"/>
                  <a:cs typeface="Poppins" pitchFamily="2" charset="77"/>
                </a:rPr>
                <a:t>1024 </a:t>
              </a:r>
              <a:r>
                <a:rPr lang="en-CH" sz="2000" dirty="0">
                  <a:latin typeface="Cambria" panose="02040503050406030204" pitchFamily="18" charset="0"/>
                  <a:cs typeface="Poppins" pitchFamily="2" charset="77"/>
                </a:rPr>
                <a:t>+ </a:t>
              </a:r>
              <a:r>
                <a:rPr lang="en-US" sz="2000" dirty="0">
                  <a:latin typeface="Cambria" panose="02040503050406030204" pitchFamily="18" charset="0"/>
                  <a:cs typeface="Poppins" pitchFamily="2" charset="77"/>
                </a:rPr>
                <a:t>1111…1</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1023 </a:t>
              </a:r>
              <a:r>
                <a:rPr lang="en-CH" sz="2000" dirty="0">
                  <a:latin typeface="Cambria" panose="02040503050406030204" pitchFamily="18" charset="0"/>
                  <a:cs typeface="Poppins" pitchFamily="2" charset="77"/>
                </a:rPr>
                <a:t>+  …. + </a:t>
              </a:r>
              <a:r>
                <a:rPr lang="en-US" sz="2000" dirty="0">
                  <a:latin typeface="Cambria" panose="02040503050406030204" pitchFamily="18" charset="0"/>
                  <a:cs typeface="Poppins" pitchFamily="2" charset="77"/>
                </a:rPr>
                <a:t>1111…1)</a:t>
              </a:r>
            </a:p>
          </p:txBody>
        </p:sp>
        <p:sp>
          <p:nvSpPr>
            <p:cNvPr id="28" name="Rectangle 27">
              <a:extLst>
                <a:ext uri="{FF2B5EF4-FFF2-40B4-BE49-F238E27FC236}">
                  <a16:creationId xmlns:a16="http://schemas.microsoft.com/office/drawing/2014/main" id="{869BDCD7-9AEF-FDBC-D3BF-53A7BC8227C0}"/>
                </a:ext>
              </a:extLst>
            </p:cNvPr>
            <p:cNvSpPr/>
            <p:nvPr/>
          </p:nvSpPr>
          <p:spPr>
            <a:xfrm>
              <a:off x="3800642" y="4688472"/>
              <a:ext cx="3574358" cy="426009"/>
            </a:xfrm>
            <a:prstGeom prst="rect">
              <a:avLst/>
            </a:prstGeom>
            <a:noFill/>
            <a:ln w="28575">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B7D23"/>
                </a:solidFill>
              </a:endParaRPr>
            </a:p>
          </p:txBody>
        </p:sp>
        <p:cxnSp>
          <p:nvCxnSpPr>
            <p:cNvPr id="19" name="Straight Connector 18">
              <a:extLst>
                <a:ext uri="{FF2B5EF4-FFF2-40B4-BE49-F238E27FC236}">
                  <a16:creationId xmlns:a16="http://schemas.microsoft.com/office/drawing/2014/main" id="{0E5A255C-6674-95A6-BEED-E4E9A4626F62}"/>
                </a:ext>
              </a:extLst>
            </p:cNvPr>
            <p:cNvCxnSpPr>
              <a:cxnSpLocks/>
            </p:cNvCxnSpPr>
            <p:nvPr/>
          </p:nvCxnSpPr>
          <p:spPr>
            <a:xfrm>
              <a:off x="3851899" y="4574133"/>
              <a:ext cx="340946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 name="TextBox 10">
            <a:extLst>
              <a:ext uri="{FF2B5EF4-FFF2-40B4-BE49-F238E27FC236}">
                <a16:creationId xmlns:a16="http://schemas.microsoft.com/office/drawing/2014/main" id="{316780D3-4644-E917-5499-E5C4FED20604}"/>
              </a:ext>
            </a:extLst>
          </p:cNvPr>
          <p:cNvSpPr txBox="1"/>
          <p:nvPr/>
        </p:nvSpPr>
        <p:spPr>
          <a:xfrm>
            <a:off x="1643475" y="1435965"/>
            <a:ext cx="5750558" cy="1384995"/>
          </a:xfrm>
          <a:prstGeom prst="rect">
            <a:avLst/>
          </a:prstGeom>
          <a:noFill/>
        </p:spPr>
        <p:txBody>
          <a:bodyPr wrap="square" rtlCol="0">
            <a:spAutoFit/>
          </a:bodyPr>
          <a:lstStyle/>
          <a:p>
            <a:pPr algn="ctr"/>
            <a:r>
              <a:rPr lang="en-US" sz="2000" dirty="0">
                <a:latin typeface="Cambria" panose="02040503050406030204" pitchFamily="18" charset="0"/>
                <a:ea typeface="Tahoma" panose="020B0604030504040204" pitchFamily="34" charset="0"/>
                <a:cs typeface="Poppins" pitchFamily="2" charset="77"/>
              </a:rPr>
              <a:t>       m</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    0 1  0 1  0 0  1 0  1 0  0 1  0 1</a:t>
            </a:r>
          </a:p>
          <a:p>
            <a:pPr algn="ctr"/>
            <a:r>
              <a:rPr lang="en-US" sz="2000" dirty="0">
                <a:latin typeface="Cambria" panose="02040503050406030204" pitchFamily="18" charset="0"/>
                <a:ea typeface="Tahoma" panose="020B0604030504040204" pitchFamily="34" charset="0"/>
                <a:cs typeface="Poppins" pitchFamily="2" charset="77"/>
              </a:rPr>
              <a:t>+ ~m</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    1 0  1 0  1 1  0 1  0 1  1 0  1 0</a:t>
            </a:r>
          </a:p>
          <a:p>
            <a:pPr algn="ctr"/>
            <a:r>
              <a:rPr lang="en-US" sz="2000" dirty="0">
                <a:latin typeface="Cambria" panose="02040503050406030204" pitchFamily="18" charset="0"/>
                <a:ea typeface="Tahoma" panose="020B0604030504040204" pitchFamily="34" charset="0"/>
                <a:cs typeface="Poppins" pitchFamily="2" charset="77"/>
              </a:rPr>
              <a:t>                   1 1  1 1  1 1  1 1  1 1  1 1  1 1	</a:t>
            </a:r>
            <a:endParaRPr lang="en-US" sz="2000" dirty="0">
              <a:latin typeface="Cambria" panose="02040503050406030204" pitchFamily="18" charset="0"/>
              <a:ea typeface="Tahoma" panose="020B0604030504040204" pitchFamily="34" charset="0"/>
              <a:cs typeface="Tahoma" panose="020B0604030504040204" pitchFamily="34" charset="0"/>
            </a:endParaRPr>
          </a:p>
          <a:p>
            <a:pPr algn="ctr"/>
            <a:r>
              <a:rPr lang="en-US" sz="2400" dirty="0">
                <a:solidFill>
                  <a:srgbClr val="C00000"/>
                </a:solidFill>
                <a:latin typeface="Corbel" panose="020B0503020204020204" pitchFamily="34" charset="0"/>
                <a:ea typeface="Tahoma" panose="020B0604030504040204" pitchFamily="34" charset="0"/>
                <a:cs typeface="Tahoma" panose="020B0604030504040204" pitchFamily="34" charset="0"/>
              </a:rPr>
              <a:t> 	         Value which can be checked</a:t>
            </a:r>
            <a:endParaRPr lang="en-CH" sz="2400" dirty="0"/>
          </a:p>
        </p:txBody>
      </p:sp>
      <p:sp>
        <p:nvSpPr>
          <p:cNvPr id="12" name="TextBox 11">
            <a:extLst>
              <a:ext uri="{FF2B5EF4-FFF2-40B4-BE49-F238E27FC236}">
                <a16:creationId xmlns:a16="http://schemas.microsoft.com/office/drawing/2014/main" id="{4E4FA19D-CC0E-59FD-74CA-35B3685B96B0}"/>
              </a:ext>
            </a:extLst>
          </p:cNvPr>
          <p:cNvSpPr txBox="1"/>
          <p:nvPr/>
        </p:nvSpPr>
        <p:spPr>
          <a:xfrm>
            <a:off x="0" y="995967"/>
            <a:ext cx="9154203" cy="461665"/>
          </a:xfrm>
          <a:prstGeom prst="rect">
            <a:avLst/>
          </a:prstGeom>
          <a:noFill/>
        </p:spPr>
        <p:txBody>
          <a:bodyPr wrap="square" rtlCol="0">
            <a:spAutoFit/>
          </a:bodyPr>
          <a:lstStyle/>
          <a:p>
            <a:pPr algn="ctr"/>
            <a:r>
              <a:rPr lang="en-US" sz="2400" dirty="0">
                <a:latin typeface="Corbel" panose="020B0503020204020204" pitchFamily="34" charset="0"/>
                <a:ea typeface="Tahoma" panose="020B0604030504040204" pitchFamily="34" charset="0"/>
                <a:cs typeface="Tahoma" panose="020B0604030504040204" pitchFamily="34" charset="0"/>
              </a:rPr>
              <a:t>String matching can be performed using addition operation </a:t>
            </a:r>
          </a:p>
        </p:txBody>
      </p:sp>
      <p:sp>
        <p:nvSpPr>
          <p:cNvPr id="3" name="Rectangle 2">
            <a:extLst>
              <a:ext uri="{FF2B5EF4-FFF2-40B4-BE49-F238E27FC236}">
                <a16:creationId xmlns:a16="http://schemas.microsoft.com/office/drawing/2014/main" id="{68992946-CB6B-DEE5-FBF4-0BDE793E4965}"/>
              </a:ext>
            </a:extLst>
          </p:cNvPr>
          <p:cNvSpPr/>
          <p:nvPr/>
        </p:nvSpPr>
        <p:spPr>
          <a:xfrm>
            <a:off x="5633" y="879841"/>
            <a:ext cx="9144000" cy="3596684"/>
          </a:xfrm>
          <a:prstGeom prst="rect">
            <a:avLst/>
          </a:prstGeom>
          <a:solidFill>
            <a:schemeClr val="bg1">
              <a:alpha val="92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3" name="Rounded Rectangle 12">
            <a:extLst>
              <a:ext uri="{FF2B5EF4-FFF2-40B4-BE49-F238E27FC236}">
                <a16:creationId xmlns:a16="http://schemas.microsoft.com/office/drawing/2014/main" id="{736B4111-A3EA-BA6E-E6E5-4A8843CD2BB8}"/>
              </a:ext>
            </a:extLst>
          </p:cNvPr>
          <p:cNvSpPr/>
          <p:nvPr/>
        </p:nvSpPr>
        <p:spPr>
          <a:xfrm>
            <a:off x="-154680" y="2736920"/>
            <a:ext cx="9453359" cy="1450978"/>
          </a:xfrm>
          <a:prstGeom prst="roundRect">
            <a:avLst>
              <a:gd name="adj" fmla="val 10325"/>
            </a:avLst>
          </a:prstGeom>
          <a:solidFill>
            <a:schemeClr val="accent6">
              <a:lumMod val="20000"/>
              <a:lumOff val="80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800" b="1" dirty="0">
                <a:solidFill>
                  <a:schemeClr val="tx1"/>
                </a:solidFill>
                <a:latin typeface="Corbel" panose="020B0503020204020204" pitchFamily="34" charset="0"/>
              </a:rPr>
              <a:t>This </a:t>
            </a:r>
            <a:r>
              <a:rPr lang="en-US" sz="2800" b="1" dirty="0">
                <a:solidFill>
                  <a:schemeClr val="tx1"/>
                </a:solidFill>
                <a:latin typeface="Corbel" panose="020B0503020204020204" pitchFamily="34" charset="0"/>
              </a:rPr>
              <a:t>output after homomorphic addition </a:t>
            </a:r>
          </a:p>
          <a:p>
            <a:pPr algn="ctr"/>
            <a:r>
              <a:rPr lang="en-US" sz="2800" b="1" dirty="0">
                <a:solidFill>
                  <a:schemeClr val="tx1"/>
                </a:solidFill>
                <a:latin typeface="Corbel" panose="020B0503020204020204" pitchFamily="34" charset="0"/>
              </a:rPr>
              <a:t>is an encrypted value of </a:t>
            </a:r>
            <a:r>
              <a:rPr lang="en-US" sz="2800" b="1" dirty="0">
                <a:solidFill>
                  <a:schemeClr val="tx1"/>
                </a:solidFill>
                <a:latin typeface="Cambria" panose="02040503050406030204" pitchFamily="18" charset="0"/>
              </a:rPr>
              <a:t>1111</a:t>
            </a:r>
            <a:r>
              <a:rPr lang="en-US" sz="2800" b="1" dirty="0">
                <a:solidFill>
                  <a:schemeClr val="tx1"/>
                </a:solidFill>
                <a:latin typeface="Corbel" panose="020B0503020204020204" pitchFamily="34" charset="0"/>
              </a:rPr>
              <a:t>’s</a:t>
            </a:r>
            <a:r>
              <a:rPr lang="en-US" sz="2800" b="1" i="1" dirty="0">
                <a:solidFill>
                  <a:schemeClr val="tx1"/>
                </a:solidFill>
                <a:latin typeface="Corbel" panose="020B0503020204020204" pitchFamily="34" charset="0"/>
              </a:rPr>
              <a:t> </a:t>
            </a:r>
          </a:p>
          <a:p>
            <a:pPr algn="ctr"/>
            <a:r>
              <a:rPr lang="en-US" sz="2800" b="1" i="1" dirty="0">
                <a:solidFill>
                  <a:schemeClr val="accent5"/>
                </a:solidFill>
                <a:latin typeface="Corbel" panose="020B0503020204020204" pitchFamily="34" charset="0"/>
              </a:rPr>
              <a:t>that can be used for matching</a:t>
            </a:r>
            <a:endParaRPr lang="en-CH" sz="2800" b="1" i="1" dirty="0">
              <a:solidFill>
                <a:schemeClr val="accent5"/>
              </a:solidFill>
              <a:latin typeface="Corbel" panose="020B0503020204020204" pitchFamily="34" charset="0"/>
            </a:endParaRPr>
          </a:p>
        </p:txBody>
      </p:sp>
      <p:sp>
        <p:nvSpPr>
          <p:cNvPr id="14" name="Rectangle 13">
            <a:extLst>
              <a:ext uri="{FF2B5EF4-FFF2-40B4-BE49-F238E27FC236}">
                <a16:creationId xmlns:a16="http://schemas.microsoft.com/office/drawing/2014/main" id="{ED5836A7-A0C1-81B0-26C4-F551DEDBC653}"/>
              </a:ext>
            </a:extLst>
          </p:cNvPr>
          <p:cNvSpPr/>
          <p:nvPr/>
        </p:nvSpPr>
        <p:spPr>
          <a:xfrm>
            <a:off x="-6530" y="5185666"/>
            <a:ext cx="9144000" cy="1175166"/>
          </a:xfrm>
          <a:prstGeom prst="rect">
            <a:avLst/>
          </a:prstGeom>
          <a:solidFill>
            <a:schemeClr val="bg1">
              <a:alpha val="92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4" name="Title 1">
            <a:extLst>
              <a:ext uri="{FF2B5EF4-FFF2-40B4-BE49-F238E27FC236}">
                <a16:creationId xmlns:a16="http://schemas.microsoft.com/office/drawing/2014/main" id="{BD84057A-A111-3F96-4728-6B1BC1FFCBC7}"/>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CIPHERMATCH: Identify the Match</a:t>
            </a:r>
          </a:p>
        </p:txBody>
      </p:sp>
      <p:sp>
        <p:nvSpPr>
          <p:cNvPr id="25" name="Oval 24">
            <a:extLst>
              <a:ext uri="{FF2B5EF4-FFF2-40B4-BE49-F238E27FC236}">
                <a16:creationId xmlns:a16="http://schemas.microsoft.com/office/drawing/2014/main" id="{44EFCD6B-AC8B-7D76-E910-10C89F996752}"/>
              </a:ext>
            </a:extLst>
          </p:cNvPr>
          <p:cNvSpPr/>
          <p:nvPr/>
        </p:nvSpPr>
        <p:spPr>
          <a:xfrm>
            <a:off x="8373959" y="139845"/>
            <a:ext cx="520749" cy="512791"/>
          </a:xfrm>
          <a:prstGeom prst="ellipse">
            <a:avLst/>
          </a:prstGeom>
          <a:solidFill>
            <a:schemeClr val="bg2"/>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2</a:t>
            </a:r>
          </a:p>
        </p:txBody>
      </p:sp>
    </p:spTree>
    <p:extLst>
      <p:ext uri="{BB962C8B-B14F-4D97-AF65-F5344CB8AC3E}">
        <p14:creationId xmlns:p14="http://schemas.microsoft.com/office/powerpoint/2010/main" val="125143462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EB8C1-CDC3-440C-A7A4-5D3910FC5B5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274365C-8A5D-9C80-9AE4-77FD0260C96F}"/>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ECC5C071-AF21-683F-F7CB-E7B8E429FD06}"/>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42D631A-72F7-F8E5-F46E-9167F020DFAA}"/>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A644E4C0-9E61-45FD-4269-533A1900CA51}"/>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CIPHERMATCH: Identify the Match</a:t>
            </a:r>
          </a:p>
        </p:txBody>
      </p:sp>
      <p:pic>
        <p:nvPicPr>
          <p:cNvPr id="16" name="Graphic 15">
            <a:extLst>
              <a:ext uri="{FF2B5EF4-FFF2-40B4-BE49-F238E27FC236}">
                <a16:creationId xmlns:a16="http://schemas.microsoft.com/office/drawing/2014/main" id="{2988171D-C642-97A3-27DE-B21066AD18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48FD6D51-0913-0473-4949-1D9D19806677}"/>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122</a:t>
            </a:fld>
            <a:endParaRPr lang="en-CH" dirty="0">
              <a:latin typeface="Cambria" panose="02040503050406030204" pitchFamily="18" charset="0"/>
            </a:endParaRPr>
          </a:p>
        </p:txBody>
      </p:sp>
      <p:sp>
        <p:nvSpPr>
          <p:cNvPr id="3" name="TextBox 2">
            <a:extLst>
              <a:ext uri="{FF2B5EF4-FFF2-40B4-BE49-F238E27FC236}">
                <a16:creationId xmlns:a16="http://schemas.microsoft.com/office/drawing/2014/main" id="{9FD6C8A6-016A-C7F9-2402-16B45711C93F}"/>
              </a:ext>
            </a:extLst>
          </p:cNvPr>
          <p:cNvSpPr txBox="1"/>
          <p:nvPr/>
        </p:nvSpPr>
        <p:spPr>
          <a:xfrm>
            <a:off x="43211" y="919791"/>
            <a:ext cx="9144000" cy="461665"/>
          </a:xfrm>
          <a:prstGeom prst="rect">
            <a:avLst/>
          </a:prstGeom>
          <a:noFill/>
        </p:spPr>
        <p:txBody>
          <a:bodyPr wrap="square" rtlCol="0">
            <a:spAutoFit/>
          </a:bodyPr>
          <a:lstStyle/>
          <a:p>
            <a:pPr algn="ctr"/>
            <a:r>
              <a:rPr lang="en-US" sz="2400" dirty="0">
                <a:latin typeface="Corbel" panose="020B0503020204020204" pitchFamily="34" charset="0"/>
                <a:ea typeface="Tahoma" panose="020B0604030504040204" pitchFamily="34" charset="0"/>
                <a:cs typeface="Tahoma" panose="020B0604030504040204" pitchFamily="34" charset="0"/>
              </a:rPr>
              <a:t>String matching can be performed using addition operation </a:t>
            </a:r>
          </a:p>
        </p:txBody>
      </p:sp>
      <p:sp>
        <p:nvSpPr>
          <p:cNvPr id="11" name="TextBox 10">
            <a:extLst>
              <a:ext uri="{FF2B5EF4-FFF2-40B4-BE49-F238E27FC236}">
                <a16:creationId xmlns:a16="http://schemas.microsoft.com/office/drawing/2014/main" id="{C9EFB359-73E2-3F82-9992-C16770AD087A}"/>
              </a:ext>
            </a:extLst>
          </p:cNvPr>
          <p:cNvSpPr txBox="1"/>
          <p:nvPr/>
        </p:nvSpPr>
        <p:spPr>
          <a:xfrm>
            <a:off x="0" y="1508766"/>
            <a:ext cx="9144000" cy="1446550"/>
          </a:xfrm>
          <a:prstGeom prst="rect">
            <a:avLst/>
          </a:prstGeom>
          <a:noFill/>
        </p:spPr>
        <p:txBody>
          <a:bodyPr wrap="square" rtlCol="0">
            <a:spAutoFit/>
          </a:bodyPr>
          <a:lstStyle/>
          <a:p>
            <a:pPr algn="ctr"/>
            <a:r>
              <a:rPr lang="en-US" sz="2000" dirty="0">
                <a:latin typeface="Poppins" pitchFamily="2" charset="77"/>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m</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 0 1  0 1  0 0  1 0  1 0  0 1  0 1</a:t>
            </a:r>
          </a:p>
          <a:p>
            <a:pPr algn="ctr"/>
            <a:r>
              <a:rPr lang="en-US" sz="2000" dirty="0">
                <a:latin typeface="Cambria" panose="02040503050406030204" pitchFamily="18" charset="0"/>
                <a:ea typeface="Tahoma" panose="020B0604030504040204" pitchFamily="34" charset="0"/>
                <a:cs typeface="Poppins" pitchFamily="2" charset="77"/>
              </a:rPr>
              <a:t>+  ~m</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 1 0  1 0  1  1  0 1  0 1  1 0  1 0</a:t>
            </a:r>
          </a:p>
          <a:p>
            <a:pPr algn="ctr"/>
            <a:r>
              <a:rPr lang="en-US" sz="2000" dirty="0">
                <a:latin typeface="Cambria" panose="02040503050406030204" pitchFamily="18" charset="0"/>
                <a:ea typeface="Tahoma" panose="020B0604030504040204" pitchFamily="34" charset="0"/>
                <a:cs typeface="Poppins" pitchFamily="2" charset="77"/>
              </a:rPr>
              <a:t>	         1 1 1 1  1  1  1 1 1 1   1 1  1 1</a:t>
            </a:r>
            <a:r>
              <a:rPr lang="en-US" sz="2400" dirty="0">
                <a:latin typeface="Cambria" panose="02040503050406030204" pitchFamily="18" charset="0"/>
                <a:ea typeface="Tahoma" panose="020B0604030504040204" pitchFamily="34" charset="0"/>
                <a:cs typeface="Tahoma" panose="020B0604030504040204" pitchFamily="34" charset="0"/>
              </a:rPr>
              <a:t>    </a:t>
            </a:r>
          </a:p>
          <a:p>
            <a:pPr algn="ctr"/>
            <a:r>
              <a:rPr lang="en-US" sz="2400" dirty="0">
                <a:solidFill>
                  <a:srgbClr val="C00000"/>
                </a:solidFill>
                <a:latin typeface="Corbel" panose="020B0503020204020204" pitchFamily="34" charset="0"/>
                <a:ea typeface="Tahoma" panose="020B0604030504040204" pitchFamily="34" charset="0"/>
                <a:cs typeface="Tahoma" panose="020B0604030504040204" pitchFamily="34" charset="0"/>
              </a:rPr>
              <a:t> 	         Value which can be checked</a:t>
            </a:r>
            <a:endParaRPr lang="en-CH" sz="2000" dirty="0"/>
          </a:p>
        </p:txBody>
      </p:sp>
      <p:cxnSp>
        <p:nvCxnSpPr>
          <p:cNvPr id="9" name="Straight Connector 8">
            <a:extLst>
              <a:ext uri="{FF2B5EF4-FFF2-40B4-BE49-F238E27FC236}">
                <a16:creationId xmlns:a16="http://schemas.microsoft.com/office/drawing/2014/main" id="{C9708BFE-2555-78E5-BDCF-9E1B1CF020DA}"/>
              </a:ext>
            </a:extLst>
          </p:cNvPr>
          <p:cNvCxnSpPr>
            <a:cxnSpLocks/>
          </p:cNvCxnSpPr>
          <p:nvPr/>
        </p:nvCxnSpPr>
        <p:spPr>
          <a:xfrm>
            <a:off x="704538" y="3045256"/>
            <a:ext cx="7929796"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40ED4097-1374-923C-21C6-23E21BF5503D}"/>
              </a:ext>
            </a:extLst>
          </p:cNvPr>
          <p:cNvSpPr txBox="1"/>
          <p:nvPr/>
        </p:nvSpPr>
        <p:spPr>
          <a:xfrm>
            <a:off x="43211" y="3215043"/>
            <a:ext cx="9144000" cy="461665"/>
          </a:xfrm>
          <a:prstGeom prst="rect">
            <a:avLst/>
          </a:prstGeom>
          <a:noFill/>
        </p:spPr>
        <p:txBody>
          <a:bodyPr wrap="square" rtlCol="0">
            <a:spAutoFit/>
          </a:bodyPr>
          <a:lstStyle/>
          <a:p>
            <a:pPr algn="ctr"/>
            <a:r>
              <a:rPr lang="en-US" sz="2400" b="1" dirty="0">
                <a:latin typeface="Corbel" panose="020B0503020204020204" pitchFamily="34" charset="0"/>
                <a:ea typeface="Tahoma" panose="020B0604030504040204" pitchFamily="34" charset="0"/>
                <a:cs typeface="Tahoma" panose="020B0604030504040204" pitchFamily="34" charset="0"/>
              </a:rPr>
              <a:t>Secure</a:t>
            </a:r>
            <a:r>
              <a:rPr lang="en-US" sz="2400" dirty="0">
                <a:latin typeface="Corbel" panose="020B0503020204020204" pitchFamily="34" charset="0"/>
                <a:ea typeface="Tahoma" panose="020B0604030504040204" pitchFamily="34" charset="0"/>
                <a:cs typeface="Tahoma" panose="020B0604030504040204" pitchFamily="34" charset="0"/>
              </a:rPr>
              <a:t> String matching can be performed using </a:t>
            </a:r>
            <a:r>
              <a:rPr lang="en-US" sz="2400" b="1" dirty="0">
                <a:latin typeface="Corbel" panose="020B0503020204020204" pitchFamily="34" charset="0"/>
                <a:ea typeface="Tahoma" panose="020B0604030504040204" pitchFamily="34" charset="0"/>
                <a:cs typeface="Tahoma" panose="020B0604030504040204" pitchFamily="34" charset="0"/>
              </a:rPr>
              <a:t>HE addition</a:t>
            </a:r>
            <a:r>
              <a:rPr lang="en-US" sz="2400" dirty="0">
                <a:latin typeface="Corbel" panose="020B0503020204020204" pitchFamily="34" charset="0"/>
                <a:ea typeface="Tahoma" panose="020B0604030504040204" pitchFamily="34" charset="0"/>
                <a:cs typeface="Tahoma" panose="020B0604030504040204" pitchFamily="34" charset="0"/>
              </a:rPr>
              <a:t> operation </a:t>
            </a:r>
          </a:p>
        </p:txBody>
      </p:sp>
      <p:sp>
        <p:nvSpPr>
          <p:cNvPr id="2" name="Oval 1">
            <a:extLst>
              <a:ext uri="{FF2B5EF4-FFF2-40B4-BE49-F238E27FC236}">
                <a16:creationId xmlns:a16="http://schemas.microsoft.com/office/drawing/2014/main" id="{052079EB-4905-2C03-8CD6-F5EF86E1B565}"/>
              </a:ext>
            </a:extLst>
          </p:cNvPr>
          <p:cNvSpPr/>
          <p:nvPr/>
        </p:nvSpPr>
        <p:spPr>
          <a:xfrm>
            <a:off x="8373959" y="139845"/>
            <a:ext cx="520749" cy="512791"/>
          </a:xfrm>
          <a:prstGeom prst="ellipse">
            <a:avLst/>
          </a:prstGeom>
          <a:solidFill>
            <a:schemeClr val="bg2"/>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2</a:t>
            </a:r>
          </a:p>
        </p:txBody>
      </p:sp>
      <p:cxnSp>
        <p:nvCxnSpPr>
          <p:cNvPr id="5" name="Straight Connector 4">
            <a:extLst>
              <a:ext uri="{FF2B5EF4-FFF2-40B4-BE49-F238E27FC236}">
                <a16:creationId xmlns:a16="http://schemas.microsoft.com/office/drawing/2014/main" id="{B68CDC37-C4E5-FF2F-6C0A-3464F1A13405}"/>
              </a:ext>
            </a:extLst>
          </p:cNvPr>
          <p:cNvCxnSpPr>
            <a:cxnSpLocks/>
          </p:cNvCxnSpPr>
          <p:nvPr/>
        </p:nvCxnSpPr>
        <p:spPr>
          <a:xfrm>
            <a:off x="3537317" y="2140217"/>
            <a:ext cx="31091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7E4E417B-6EB9-D5A3-2720-B0B564912B01}"/>
              </a:ext>
            </a:extLst>
          </p:cNvPr>
          <p:cNvGrpSpPr/>
          <p:nvPr/>
        </p:nvGrpSpPr>
        <p:grpSpPr>
          <a:xfrm>
            <a:off x="-657883" y="3797779"/>
            <a:ext cx="9144000" cy="2554545"/>
            <a:chOff x="5996" y="3806287"/>
            <a:chExt cx="9144000" cy="2554545"/>
          </a:xfrm>
        </p:grpSpPr>
        <p:sp>
          <p:nvSpPr>
            <p:cNvPr id="40" name="Rectangle 39">
              <a:extLst>
                <a:ext uri="{FF2B5EF4-FFF2-40B4-BE49-F238E27FC236}">
                  <a16:creationId xmlns:a16="http://schemas.microsoft.com/office/drawing/2014/main" id="{BC267A81-5CCB-FA9E-CEBB-697193C4A53F}"/>
                </a:ext>
              </a:extLst>
            </p:cNvPr>
            <p:cNvSpPr/>
            <p:nvPr/>
          </p:nvSpPr>
          <p:spPr>
            <a:xfrm>
              <a:off x="5647426" y="5965452"/>
              <a:ext cx="942046" cy="340671"/>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1" name="TextBox 20">
              <a:extLst>
                <a:ext uri="{FF2B5EF4-FFF2-40B4-BE49-F238E27FC236}">
                  <a16:creationId xmlns:a16="http://schemas.microsoft.com/office/drawing/2014/main" id="{174E5FF7-6237-F9E0-49B5-983644A9894E}"/>
                </a:ext>
              </a:extLst>
            </p:cNvPr>
            <p:cNvSpPr txBox="1"/>
            <p:nvPr/>
          </p:nvSpPr>
          <p:spPr>
            <a:xfrm>
              <a:off x="5996" y="3806287"/>
              <a:ext cx="9144000" cy="2554545"/>
            </a:xfrm>
            <a:prstGeom prst="rect">
              <a:avLst/>
            </a:prstGeom>
            <a:noFill/>
          </p:spPr>
          <p:txBody>
            <a:bodyPr wrap="square" rtlCol="0">
              <a:spAutoFit/>
            </a:bodyPr>
            <a:lstStyle/>
            <a:p>
              <a:pPr algn="ctr"/>
              <a:r>
                <a:rPr lang="en-US" sz="2000" dirty="0">
                  <a:latin typeface="Cambria" panose="02040503050406030204" pitchFamily="18" charset="0"/>
                  <a:ea typeface="Tahoma" panose="020B0604030504040204" pitchFamily="34" charset="0"/>
                  <a:cs typeface="Poppins" pitchFamily="2" charset="77"/>
                </a:rPr>
                <a:t>                             Enc( m</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cs typeface="Poppins" pitchFamily="2" charset="77"/>
                </a:rPr>
                <a:t>5</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1024 </a:t>
              </a:r>
              <a:r>
                <a:rPr lang="en-CH" sz="2000" dirty="0">
                  <a:latin typeface="Cambria" panose="02040503050406030204" pitchFamily="18" charset="0"/>
                  <a:cs typeface="Poppins" pitchFamily="2" charset="77"/>
                </a:rPr>
                <a:t>+ </a:t>
              </a:r>
              <a:r>
                <a:rPr lang="en-US" sz="2000" dirty="0">
                  <a:latin typeface="Cambria" panose="02040503050406030204" pitchFamily="18" charset="0"/>
                  <a:cs typeface="Poppins" pitchFamily="2" charset="77"/>
                </a:rPr>
                <a:t>10</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1023 </a:t>
              </a:r>
              <a:r>
                <a:rPr lang="en-CH" sz="2000" dirty="0">
                  <a:latin typeface="Cambria" panose="02040503050406030204" pitchFamily="18" charset="0"/>
                  <a:cs typeface="Poppins" pitchFamily="2" charset="77"/>
                </a:rPr>
                <a:t>+  …. + </a:t>
              </a:r>
              <a:r>
                <a:rPr lang="en-US" sz="2000" dirty="0">
                  <a:latin typeface="Cambria" panose="02040503050406030204" pitchFamily="18" charset="0"/>
                  <a:cs typeface="Poppins" pitchFamily="2" charset="77"/>
                </a:rPr>
                <a:t>19 , …)</a:t>
              </a:r>
              <a:endParaRPr lang="en-US" sz="2000" dirty="0">
                <a:latin typeface="Cambria" panose="02040503050406030204" pitchFamily="18" charset="0"/>
                <a:ea typeface="Tahoma" panose="020B0604030504040204" pitchFamily="34" charset="0"/>
                <a:cs typeface="Poppins" pitchFamily="2" charset="77"/>
              </a:endParaRPr>
            </a:p>
            <a:p>
              <a:pPr algn="ctr"/>
              <a:r>
                <a:rPr lang="en-US" sz="2000" dirty="0">
                  <a:latin typeface="Cambria" panose="02040503050406030204" pitchFamily="18" charset="0"/>
                  <a:ea typeface="Tahoma" panose="020B0604030504040204" pitchFamily="34" charset="0"/>
                  <a:cs typeface="Poppins" pitchFamily="2" charset="77"/>
                </a:rPr>
                <a:t>                         + Enc(~m</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    (6 </a:t>
              </a:r>
              <a:r>
                <a:rPr lang="en-CH" sz="2000" dirty="0">
                  <a:latin typeface="Cambria" panose="02040503050406030204" pitchFamily="18" charset="0"/>
                  <a:cs typeface="Poppins" pitchFamily="2" charset="77"/>
                </a:rPr>
                <a:t>x</a:t>
              </a:r>
              <a:r>
                <a:rPr lang="en-CH" sz="2000" baseline="30000" dirty="0">
                  <a:latin typeface="Cambria" panose="02040503050406030204" pitchFamily="18" charset="0"/>
                  <a:cs typeface="Poppins" pitchFamily="2" charset="77"/>
                </a:rPr>
                <a:t>1024 </a:t>
              </a:r>
              <a:r>
                <a:rPr lang="en-CH" sz="2000" dirty="0">
                  <a:latin typeface="Cambria" panose="02040503050406030204" pitchFamily="18" charset="0"/>
                  <a:cs typeface="Poppins" pitchFamily="2" charset="77"/>
                </a:rPr>
                <a:t>+ </a:t>
              </a:r>
              <a:r>
                <a:rPr lang="en-US" sz="2000" dirty="0">
                  <a:latin typeface="Cambria" panose="02040503050406030204" pitchFamily="18" charset="0"/>
                  <a:cs typeface="Poppins" pitchFamily="2" charset="77"/>
                </a:rPr>
                <a:t>11</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1023   </a:t>
              </a:r>
              <a:r>
                <a:rPr lang="en-CH" sz="2000" dirty="0">
                  <a:latin typeface="Cambria" panose="02040503050406030204" pitchFamily="18" charset="0"/>
                  <a:cs typeface="Poppins" pitchFamily="2" charset="77"/>
                </a:rPr>
                <a:t>+  …. + </a:t>
              </a:r>
              <a:r>
                <a:rPr lang="en-US" sz="2000" dirty="0">
                  <a:latin typeface="Cambria" panose="02040503050406030204" pitchFamily="18" charset="0"/>
                  <a:cs typeface="Poppins" pitchFamily="2" charset="77"/>
                </a:rPr>
                <a:t>3  , …)</a:t>
              </a:r>
            </a:p>
            <a:p>
              <a:pPr algn="ctr"/>
              <a:endParaRPr lang="en-US" sz="2000" dirty="0">
                <a:latin typeface="Poppins" pitchFamily="2" charset="77"/>
                <a:cs typeface="Poppins" pitchFamily="2" charset="77"/>
              </a:endParaRPr>
            </a:p>
            <a:p>
              <a:pPr algn="ctr"/>
              <a:r>
                <a:rPr lang="en-US" sz="2000" dirty="0">
                  <a:latin typeface="Cambria" panose="02040503050406030204" pitchFamily="18" charset="0"/>
                  <a:ea typeface="Tahoma" panose="020B0604030504040204" pitchFamily="34" charset="0"/>
                  <a:cs typeface="Poppins" pitchFamily="2" charset="77"/>
                </a:rPr>
                <a:t>                                                            (11 </a:t>
              </a:r>
              <a:r>
                <a:rPr lang="en-CH" sz="2000" dirty="0">
                  <a:latin typeface="Cambria" panose="02040503050406030204" pitchFamily="18" charset="0"/>
                  <a:cs typeface="Poppins" pitchFamily="2" charset="77"/>
                </a:rPr>
                <a:t>x</a:t>
              </a:r>
              <a:r>
                <a:rPr lang="en-CH" sz="2000" baseline="30000" dirty="0">
                  <a:latin typeface="Cambria" panose="02040503050406030204" pitchFamily="18" charset="0"/>
                  <a:cs typeface="Poppins" pitchFamily="2" charset="77"/>
                </a:rPr>
                <a:t>1024 </a:t>
              </a:r>
              <a:r>
                <a:rPr lang="en-CH" sz="2000" dirty="0">
                  <a:latin typeface="Cambria" panose="02040503050406030204" pitchFamily="18" charset="0"/>
                  <a:cs typeface="Poppins" pitchFamily="2" charset="77"/>
                </a:rPr>
                <a:t>+ </a:t>
              </a:r>
              <a:r>
                <a:rPr lang="en-US" sz="2000" dirty="0">
                  <a:latin typeface="Cambria" panose="02040503050406030204" pitchFamily="18" charset="0"/>
                  <a:cs typeface="Poppins" pitchFamily="2" charset="77"/>
                </a:rPr>
                <a:t>21</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1023 </a:t>
              </a:r>
              <a:r>
                <a:rPr lang="en-CH" sz="2000" dirty="0">
                  <a:latin typeface="Cambria" panose="02040503050406030204" pitchFamily="18" charset="0"/>
                  <a:cs typeface="Poppins" pitchFamily="2" charset="77"/>
                </a:rPr>
                <a:t>+  …. + </a:t>
              </a:r>
              <a:r>
                <a:rPr lang="en-US" sz="2000" dirty="0">
                  <a:latin typeface="Cambria" panose="02040503050406030204" pitchFamily="18" charset="0"/>
                  <a:cs typeface="Poppins" pitchFamily="2" charset="77"/>
                </a:rPr>
                <a:t>22 , …)</a:t>
              </a:r>
            </a:p>
            <a:p>
              <a:pPr algn="ctr"/>
              <a:endParaRPr lang="en-US" sz="2000" dirty="0">
                <a:latin typeface="Poppins" pitchFamily="2" charset="77"/>
                <a:cs typeface="Poppins" pitchFamily="2" charset="77"/>
              </a:endParaRPr>
            </a:p>
            <a:p>
              <a:pPr algn="ctr"/>
              <a:endParaRPr lang="en-US" sz="2000" dirty="0">
                <a:latin typeface="Poppins" pitchFamily="2" charset="77"/>
                <a:cs typeface="Poppins" pitchFamily="2" charset="77"/>
              </a:endParaRPr>
            </a:p>
            <a:p>
              <a:pPr algn="ctr"/>
              <a:endParaRPr lang="en-US" sz="2000" dirty="0">
                <a:latin typeface="Poppins" pitchFamily="2" charset="77"/>
                <a:cs typeface="Poppins" pitchFamily="2" charset="77"/>
              </a:endParaRPr>
            </a:p>
            <a:p>
              <a:pPr algn="ctr"/>
              <a:r>
                <a:rPr lang="en-US" sz="2000" dirty="0">
                  <a:latin typeface="Poppins" pitchFamily="2" charset="77"/>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(1010…1</a:t>
              </a:r>
              <a:r>
                <a:rPr lang="en-CH" sz="2000" dirty="0">
                  <a:latin typeface="Cambria" panose="02040503050406030204" pitchFamily="18" charset="0"/>
                  <a:cs typeface="Poppins" pitchFamily="2" charset="77"/>
                </a:rPr>
                <a:t>x</a:t>
              </a:r>
              <a:r>
                <a:rPr lang="en-CH" sz="2000" baseline="30000" dirty="0">
                  <a:latin typeface="Cambria" panose="02040503050406030204" pitchFamily="18" charset="0"/>
                  <a:cs typeface="Poppins" pitchFamily="2" charset="77"/>
                </a:rPr>
                <a:t>1024 </a:t>
              </a:r>
              <a:r>
                <a:rPr lang="en-CH" sz="2000" dirty="0">
                  <a:latin typeface="Cambria" panose="02040503050406030204" pitchFamily="18" charset="0"/>
                  <a:cs typeface="Poppins" pitchFamily="2" charset="77"/>
                </a:rPr>
                <a:t>+ </a:t>
              </a:r>
              <a:r>
                <a:rPr lang="en-US" sz="2000" dirty="0">
                  <a:latin typeface="Cambria" panose="02040503050406030204" pitchFamily="18" charset="0"/>
                  <a:cs typeface="Poppins" pitchFamily="2" charset="77"/>
                </a:rPr>
                <a:t>1111…1</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1023 </a:t>
              </a:r>
              <a:r>
                <a:rPr lang="en-CH" sz="2000" dirty="0">
                  <a:latin typeface="Cambria" panose="02040503050406030204" pitchFamily="18" charset="0"/>
                  <a:cs typeface="Poppins" pitchFamily="2" charset="77"/>
                </a:rPr>
                <a:t>+  …. + </a:t>
              </a:r>
              <a:r>
                <a:rPr lang="en-US" sz="2000" dirty="0">
                  <a:latin typeface="Cambria" panose="02040503050406030204" pitchFamily="18" charset="0"/>
                  <a:cs typeface="Poppins" pitchFamily="2" charset="77"/>
                </a:rPr>
                <a:t>1001…0)</a:t>
              </a:r>
            </a:p>
          </p:txBody>
        </p:sp>
        <p:cxnSp>
          <p:nvCxnSpPr>
            <p:cNvPr id="30" name="Straight Arrow Connector 29">
              <a:extLst>
                <a:ext uri="{FF2B5EF4-FFF2-40B4-BE49-F238E27FC236}">
                  <a16:creationId xmlns:a16="http://schemas.microsoft.com/office/drawing/2014/main" id="{B3B80FD8-231B-8BF7-8A27-EA76FD613CF1}"/>
                </a:ext>
              </a:extLst>
            </p:cNvPr>
            <p:cNvCxnSpPr>
              <a:cxnSpLocks/>
              <a:stCxn id="28" idx="2"/>
              <a:endCxn id="33" idx="0"/>
            </p:cNvCxnSpPr>
            <p:nvPr/>
          </p:nvCxnSpPr>
          <p:spPr>
            <a:xfrm flipH="1">
              <a:off x="6239720" y="5130810"/>
              <a:ext cx="3190" cy="1723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Rounded Rectangle 32">
              <a:extLst>
                <a:ext uri="{FF2B5EF4-FFF2-40B4-BE49-F238E27FC236}">
                  <a16:creationId xmlns:a16="http://schemas.microsoft.com/office/drawing/2014/main" id="{81CC69BB-8E4C-4E78-3C9C-E39CA7B118EF}"/>
                </a:ext>
              </a:extLst>
            </p:cNvPr>
            <p:cNvSpPr/>
            <p:nvPr/>
          </p:nvSpPr>
          <p:spPr>
            <a:xfrm>
              <a:off x="5625123" y="5303181"/>
              <a:ext cx="1229194" cy="41422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orbel" panose="020B0503020204020204" pitchFamily="34" charset="0"/>
                </a:rPr>
                <a:t>Decrypt</a:t>
              </a:r>
            </a:p>
          </p:txBody>
        </p:sp>
        <p:cxnSp>
          <p:nvCxnSpPr>
            <p:cNvPr id="39" name="Straight Arrow Connector 38">
              <a:extLst>
                <a:ext uri="{FF2B5EF4-FFF2-40B4-BE49-F238E27FC236}">
                  <a16:creationId xmlns:a16="http://schemas.microsoft.com/office/drawing/2014/main" id="{C1A09B5B-D4D2-8874-C404-3CD3CFC480C3}"/>
                </a:ext>
              </a:extLst>
            </p:cNvPr>
            <p:cNvCxnSpPr>
              <a:cxnSpLocks/>
            </p:cNvCxnSpPr>
            <p:nvPr/>
          </p:nvCxnSpPr>
          <p:spPr>
            <a:xfrm>
              <a:off x="6256498" y="5717409"/>
              <a:ext cx="0" cy="1769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5365951F-828F-95FF-4F38-48FE9D256A73}"/>
                </a:ext>
              </a:extLst>
            </p:cNvPr>
            <p:cNvSpPr/>
            <p:nvPr/>
          </p:nvSpPr>
          <p:spPr>
            <a:xfrm>
              <a:off x="4455731" y="4704801"/>
              <a:ext cx="3574358" cy="426009"/>
            </a:xfrm>
            <a:prstGeom prst="rect">
              <a:avLst/>
            </a:prstGeom>
            <a:noFill/>
            <a:ln w="28575">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B7D23"/>
                </a:solidFill>
              </a:endParaRPr>
            </a:p>
          </p:txBody>
        </p:sp>
        <p:cxnSp>
          <p:nvCxnSpPr>
            <p:cNvPr id="19" name="Straight Connector 18">
              <a:extLst>
                <a:ext uri="{FF2B5EF4-FFF2-40B4-BE49-F238E27FC236}">
                  <a16:creationId xmlns:a16="http://schemas.microsoft.com/office/drawing/2014/main" id="{8F15A166-830B-CED3-BFA3-1A0E4DF60E57}"/>
                </a:ext>
              </a:extLst>
            </p:cNvPr>
            <p:cNvCxnSpPr>
              <a:cxnSpLocks/>
            </p:cNvCxnSpPr>
            <p:nvPr/>
          </p:nvCxnSpPr>
          <p:spPr>
            <a:xfrm>
              <a:off x="4494452" y="4574133"/>
              <a:ext cx="340946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2" name="Rectangle 11">
            <a:extLst>
              <a:ext uri="{FF2B5EF4-FFF2-40B4-BE49-F238E27FC236}">
                <a16:creationId xmlns:a16="http://schemas.microsoft.com/office/drawing/2014/main" id="{03CBD111-BFFD-36E2-4758-B8D04E561AC2}"/>
              </a:ext>
            </a:extLst>
          </p:cNvPr>
          <p:cNvSpPr/>
          <p:nvPr/>
        </p:nvSpPr>
        <p:spPr>
          <a:xfrm>
            <a:off x="3550569" y="2232041"/>
            <a:ext cx="3095910" cy="245432"/>
          </a:xfrm>
          <a:prstGeom prst="rect">
            <a:avLst/>
          </a:prstGeom>
          <a:noFill/>
          <a:ln w="28575">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B7D23"/>
              </a:solidFill>
            </a:endParaRPr>
          </a:p>
        </p:txBody>
      </p:sp>
    </p:spTree>
    <p:extLst>
      <p:ext uri="{BB962C8B-B14F-4D97-AF65-F5344CB8AC3E}">
        <p14:creationId xmlns:p14="http://schemas.microsoft.com/office/powerpoint/2010/main" val="31433798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6924B-3A9A-090F-EFBD-C252B590381F}"/>
            </a:ext>
          </a:extLst>
        </p:cNvPr>
        <p:cNvGrpSpPr/>
        <p:nvPr/>
      </p:nvGrpSpPr>
      <p:grpSpPr>
        <a:xfrm>
          <a:off x="0" y="0"/>
          <a:ext cx="0" cy="0"/>
          <a:chOff x="0" y="0"/>
          <a:chExt cx="0" cy="0"/>
        </a:xfrm>
      </p:grpSpPr>
      <p:sp>
        <p:nvSpPr>
          <p:cNvPr id="40" name="Rectangle 39">
            <a:extLst>
              <a:ext uri="{FF2B5EF4-FFF2-40B4-BE49-F238E27FC236}">
                <a16:creationId xmlns:a16="http://schemas.microsoft.com/office/drawing/2014/main" id="{FA340C2B-22DB-4529-9099-24701F7759AA}"/>
              </a:ext>
            </a:extLst>
          </p:cNvPr>
          <p:cNvSpPr/>
          <p:nvPr/>
        </p:nvSpPr>
        <p:spPr>
          <a:xfrm>
            <a:off x="5634642" y="3144349"/>
            <a:ext cx="940050" cy="340671"/>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Rectangle 3">
            <a:extLst>
              <a:ext uri="{FF2B5EF4-FFF2-40B4-BE49-F238E27FC236}">
                <a16:creationId xmlns:a16="http://schemas.microsoft.com/office/drawing/2014/main" id="{169EF6B8-134C-77AE-969A-4A52466FA6D3}"/>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B128C56D-C408-C3EC-39B4-953464690557}"/>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67A2C0E-E7F1-E38F-FA95-780B23F861FF}"/>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4B8C7DC1-3E1E-64FA-DE64-D70D7878D9C0}"/>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CIPHERMATCH: Identify the Match</a:t>
            </a:r>
          </a:p>
        </p:txBody>
      </p:sp>
      <p:pic>
        <p:nvPicPr>
          <p:cNvPr id="16" name="Graphic 15">
            <a:extLst>
              <a:ext uri="{FF2B5EF4-FFF2-40B4-BE49-F238E27FC236}">
                <a16:creationId xmlns:a16="http://schemas.microsoft.com/office/drawing/2014/main" id="{703B18F4-10D6-4B55-ADC7-37F069694A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308803F4-CC4D-1138-F26B-4F0115374312}"/>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123</a:t>
            </a:fld>
            <a:endParaRPr lang="en-CH" dirty="0">
              <a:latin typeface="Cambria" panose="02040503050406030204" pitchFamily="18" charset="0"/>
            </a:endParaRPr>
          </a:p>
        </p:txBody>
      </p:sp>
      <p:sp>
        <p:nvSpPr>
          <p:cNvPr id="2" name="Oval 1">
            <a:extLst>
              <a:ext uri="{FF2B5EF4-FFF2-40B4-BE49-F238E27FC236}">
                <a16:creationId xmlns:a16="http://schemas.microsoft.com/office/drawing/2014/main" id="{E7381309-7064-3144-C8F7-BED5E52D4DD8}"/>
              </a:ext>
            </a:extLst>
          </p:cNvPr>
          <p:cNvSpPr/>
          <p:nvPr/>
        </p:nvSpPr>
        <p:spPr>
          <a:xfrm>
            <a:off x="8373959" y="139845"/>
            <a:ext cx="520749" cy="512791"/>
          </a:xfrm>
          <a:prstGeom prst="ellipse">
            <a:avLst/>
          </a:prstGeom>
          <a:solidFill>
            <a:schemeClr val="bg2"/>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2</a:t>
            </a:r>
          </a:p>
        </p:txBody>
      </p:sp>
      <p:cxnSp>
        <p:nvCxnSpPr>
          <p:cNvPr id="13" name="Straight Connector 12">
            <a:extLst>
              <a:ext uri="{FF2B5EF4-FFF2-40B4-BE49-F238E27FC236}">
                <a16:creationId xmlns:a16="http://schemas.microsoft.com/office/drawing/2014/main" id="{71971092-49AF-A63B-31EF-CA7467F0AF87}"/>
              </a:ext>
            </a:extLst>
          </p:cNvPr>
          <p:cNvCxnSpPr>
            <a:cxnSpLocks/>
          </p:cNvCxnSpPr>
          <p:nvPr/>
        </p:nvCxnSpPr>
        <p:spPr>
          <a:xfrm>
            <a:off x="607102" y="3743104"/>
            <a:ext cx="7929796"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6B936E58-138F-D56B-D617-4DC3238E427A}"/>
              </a:ext>
            </a:extLst>
          </p:cNvPr>
          <p:cNvSpPr txBox="1"/>
          <p:nvPr/>
        </p:nvSpPr>
        <p:spPr>
          <a:xfrm>
            <a:off x="0" y="4098789"/>
            <a:ext cx="9144000" cy="400110"/>
          </a:xfrm>
          <a:prstGeom prst="rect">
            <a:avLst/>
          </a:prstGeom>
          <a:noFill/>
        </p:spPr>
        <p:txBody>
          <a:bodyPr wrap="square">
            <a:spAutoFit/>
          </a:bodyPr>
          <a:lstStyle/>
          <a:p>
            <a:r>
              <a:rPr lang="en-CH" sz="2000" dirty="0">
                <a:latin typeface="Corbel" panose="020B0503020204020204" pitchFamily="34" charset="0"/>
              </a:rPr>
              <a:t>	 </a:t>
            </a:r>
            <a:r>
              <a:rPr lang="en-CH" sz="2000" b="1" dirty="0">
                <a:latin typeface="Corbel" panose="020B0503020204020204" pitchFamily="34" charset="0"/>
              </a:rPr>
              <a:t>Match polynomial</a:t>
            </a:r>
            <a:r>
              <a:rPr lang="en-CH" sz="2000" dirty="0">
                <a:latin typeface="Corbel" panose="020B0503020204020204" pitchFamily="34" charset="0"/>
              </a:rPr>
              <a:t>       =            </a:t>
            </a:r>
            <a:r>
              <a:rPr lang="en-CH" sz="2000" dirty="0">
                <a:latin typeface="Cambria" panose="02040503050406030204" pitchFamily="18" charset="0"/>
              </a:rPr>
              <a:t>111…11 x</a:t>
            </a:r>
            <a:r>
              <a:rPr lang="en-CH" sz="2000" baseline="30000" dirty="0">
                <a:latin typeface="Cambria" panose="02040503050406030204" pitchFamily="18" charset="0"/>
              </a:rPr>
              <a:t>1024</a:t>
            </a:r>
            <a:r>
              <a:rPr lang="en-CH" sz="2000" dirty="0">
                <a:latin typeface="Cambria" panose="02040503050406030204" pitchFamily="18" charset="0"/>
              </a:rPr>
              <a:t> + 111…11 x</a:t>
            </a:r>
            <a:r>
              <a:rPr lang="en-CH" sz="2000" baseline="30000" dirty="0">
                <a:latin typeface="Cambria" panose="02040503050406030204" pitchFamily="18" charset="0"/>
              </a:rPr>
              <a:t>1023  </a:t>
            </a:r>
            <a:r>
              <a:rPr lang="en-CH" sz="2000" dirty="0">
                <a:latin typeface="Cambria" panose="02040503050406030204" pitchFamily="18" charset="0"/>
              </a:rPr>
              <a:t>+   ….   +  111…11</a:t>
            </a:r>
          </a:p>
        </p:txBody>
      </p:sp>
      <p:cxnSp>
        <p:nvCxnSpPr>
          <p:cNvPr id="18" name="Straight Arrow Connector 17">
            <a:extLst>
              <a:ext uri="{FF2B5EF4-FFF2-40B4-BE49-F238E27FC236}">
                <a16:creationId xmlns:a16="http://schemas.microsoft.com/office/drawing/2014/main" id="{674D117A-94B0-3202-EA3B-5DF88E280B7F}"/>
              </a:ext>
            </a:extLst>
          </p:cNvPr>
          <p:cNvCxnSpPr>
            <a:cxnSpLocks/>
            <a:endCxn id="20" idx="0"/>
          </p:cNvCxnSpPr>
          <p:nvPr/>
        </p:nvCxnSpPr>
        <p:spPr>
          <a:xfrm>
            <a:off x="6287907" y="4489040"/>
            <a:ext cx="0" cy="1616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Rounded Rectangle 19">
            <a:extLst>
              <a:ext uri="{FF2B5EF4-FFF2-40B4-BE49-F238E27FC236}">
                <a16:creationId xmlns:a16="http://schemas.microsoft.com/office/drawing/2014/main" id="{CA666B1F-6B5F-3358-7D84-5509524152DB}"/>
              </a:ext>
            </a:extLst>
          </p:cNvPr>
          <p:cNvSpPr/>
          <p:nvPr/>
        </p:nvSpPr>
        <p:spPr>
          <a:xfrm>
            <a:off x="5673310" y="4650700"/>
            <a:ext cx="1229194" cy="41422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orbel" panose="020B0503020204020204" pitchFamily="34" charset="0"/>
              </a:rPr>
              <a:t>Encrypt</a:t>
            </a:r>
          </a:p>
        </p:txBody>
      </p:sp>
      <p:cxnSp>
        <p:nvCxnSpPr>
          <p:cNvPr id="23" name="Straight Arrow Connector 22">
            <a:extLst>
              <a:ext uri="{FF2B5EF4-FFF2-40B4-BE49-F238E27FC236}">
                <a16:creationId xmlns:a16="http://schemas.microsoft.com/office/drawing/2014/main" id="{344E9F1F-44E3-6E22-D5F5-CE0E8B83B083}"/>
              </a:ext>
            </a:extLst>
          </p:cNvPr>
          <p:cNvCxnSpPr>
            <a:cxnSpLocks/>
          </p:cNvCxnSpPr>
          <p:nvPr/>
        </p:nvCxnSpPr>
        <p:spPr>
          <a:xfrm>
            <a:off x="6287114" y="5064928"/>
            <a:ext cx="793" cy="1586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4BC9A952-CB86-47D0-C8A4-CEB00E039C27}"/>
              </a:ext>
            </a:extLst>
          </p:cNvPr>
          <p:cNvSpPr txBox="1"/>
          <p:nvPr/>
        </p:nvSpPr>
        <p:spPr>
          <a:xfrm>
            <a:off x="-4087" y="5262526"/>
            <a:ext cx="9144000" cy="400110"/>
          </a:xfrm>
          <a:prstGeom prst="rect">
            <a:avLst/>
          </a:prstGeom>
          <a:noFill/>
        </p:spPr>
        <p:txBody>
          <a:bodyPr wrap="square">
            <a:spAutoFit/>
          </a:bodyPr>
          <a:lstStyle/>
          <a:p>
            <a:r>
              <a:rPr lang="en-CH" sz="2000" dirty="0">
                <a:latin typeface="Corbel" panose="020B0503020204020204" pitchFamily="34" charset="0"/>
              </a:rPr>
              <a:t>	                  	</a:t>
            </a:r>
            <a:r>
              <a:rPr lang="en-CH" sz="2000" b="1" dirty="0">
                <a:latin typeface="Corbel" panose="020B0503020204020204" pitchFamily="34" charset="0"/>
              </a:rPr>
              <a:t>              Match value    </a:t>
            </a:r>
            <a:r>
              <a:rPr lang="en-CH" sz="2000" dirty="0">
                <a:latin typeface="Corbel" panose="020B0503020204020204" pitchFamily="34" charset="0"/>
              </a:rPr>
              <a:t>=    (</a:t>
            </a:r>
            <a:r>
              <a:rPr lang="en-CH" sz="2000" dirty="0">
                <a:latin typeface="Cambria" panose="02040503050406030204" pitchFamily="18" charset="0"/>
              </a:rPr>
              <a:t>91 x</a:t>
            </a:r>
            <a:r>
              <a:rPr lang="en-CH" sz="2000" baseline="30000" dirty="0">
                <a:latin typeface="Cambria" panose="02040503050406030204" pitchFamily="18" charset="0"/>
              </a:rPr>
              <a:t>1024</a:t>
            </a:r>
            <a:r>
              <a:rPr lang="en-CH" sz="2000" dirty="0">
                <a:latin typeface="Cambria" panose="02040503050406030204" pitchFamily="18" charset="0"/>
              </a:rPr>
              <a:t> + 24 x</a:t>
            </a:r>
            <a:r>
              <a:rPr lang="en-CH" sz="2000" baseline="30000" dirty="0">
                <a:latin typeface="Cambria" panose="02040503050406030204" pitchFamily="18" charset="0"/>
              </a:rPr>
              <a:t>1023</a:t>
            </a:r>
            <a:r>
              <a:rPr lang="en-CH" sz="2000" dirty="0">
                <a:latin typeface="Cambria" panose="02040503050406030204" pitchFamily="18" charset="0"/>
              </a:rPr>
              <a:t>+  …. + 32 , …)</a:t>
            </a:r>
          </a:p>
        </p:txBody>
      </p:sp>
      <p:sp>
        <p:nvSpPr>
          <p:cNvPr id="21" name="TextBox 20">
            <a:extLst>
              <a:ext uri="{FF2B5EF4-FFF2-40B4-BE49-F238E27FC236}">
                <a16:creationId xmlns:a16="http://schemas.microsoft.com/office/drawing/2014/main" id="{8E4AC18D-D9F6-4F48-AF1F-448C0A79D475}"/>
              </a:ext>
            </a:extLst>
          </p:cNvPr>
          <p:cNvSpPr txBox="1"/>
          <p:nvPr/>
        </p:nvSpPr>
        <p:spPr>
          <a:xfrm>
            <a:off x="0" y="1012622"/>
            <a:ext cx="9144000" cy="2554545"/>
          </a:xfrm>
          <a:prstGeom prst="rect">
            <a:avLst/>
          </a:prstGeom>
          <a:noFill/>
        </p:spPr>
        <p:txBody>
          <a:bodyPr wrap="square" rtlCol="0">
            <a:spAutoFit/>
          </a:bodyPr>
          <a:lstStyle/>
          <a:p>
            <a:pPr algn="ctr"/>
            <a:r>
              <a:rPr lang="en-US" sz="2000" dirty="0">
                <a:latin typeface="Cambria" panose="02040503050406030204" pitchFamily="18" charset="0"/>
                <a:ea typeface="Tahoma" panose="020B0604030504040204" pitchFamily="34" charset="0"/>
                <a:cs typeface="Poppins" pitchFamily="2" charset="77"/>
              </a:rPr>
              <a:t>                             Enc( m</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cs typeface="Poppins" pitchFamily="2" charset="77"/>
              </a:rPr>
              <a:t>5</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1024 </a:t>
            </a:r>
            <a:r>
              <a:rPr lang="en-CH" sz="2000" dirty="0">
                <a:latin typeface="Cambria" panose="02040503050406030204" pitchFamily="18" charset="0"/>
                <a:cs typeface="Poppins" pitchFamily="2" charset="77"/>
              </a:rPr>
              <a:t>+ </a:t>
            </a:r>
            <a:r>
              <a:rPr lang="en-US" sz="2000" dirty="0">
                <a:latin typeface="Cambria" panose="02040503050406030204" pitchFamily="18" charset="0"/>
                <a:cs typeface="Poppins" pitchFamily="2" charset="77"/>
              </a:rPr>
              <a:t>10</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1023 </a:t>
            </a:r>
            <a:r>
              <a:rPr lang="en-CH" sz="2000" dirty="0">
                <a:latin typeface="Cambria" panose="02040503050406030204" pitchFamily="18" charset="0"/>
                <a:cs typeface="Poppins" pitchFamily="2" charset="77"/>
              </a:rPr>
              <a:t>+  …. + </a:t>
            </a:r>
            <a:r>
              <a:rPr lang="en-US" sz="2000" dirty="0">
                <a:latin typeface="Cambria" panose="02040503050406030204" pitchFamily="18" charset="0"/>
                <a:cs typeface="Poppins" pitchFamily="2" charset="77"/>
              </a:rPr>
              <a:t>19 , …)</a:t>
            </a:r>
            <a:endParaRPr lang="en-US" sz="2000" dirty="0">
              <a:latin typeface="Cambria" panose="02040503050406030204" pitchFamily="18" charset="0"/>
              <a:ea typeface="Tahoma" panose="020B0604030504040204" pitchFamily="34" charset="0"/>
              <a:cs typeface="Poppins" pitchFamily="2" charset="77"/>
            </a:endParaRPr>
          </a:p>
          <a:p>
            <a:pPr algn="ctr"/>
            <a:r>
              <a:rPr lang="en-US" sz="2000" dirty="0">
                <a:latin typeface="Cambria" panose="02040503050406030204" pitchFamily="18" charset="0"/>
                <a:ea typeface="Tahoma" panose="020B0604030504040204" pitchFamily="34" charset="0"/>
                <a:cs typeface="Poppins" pitchFamily="2" charset="77"/>
              </a:rPr>
              <a:t>                          +Enc(~q  ) </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   (2 </a:t>
            </a:r>
            <a:r>
              <a:rPr lang="en-CH" sz="2000" dirty="0">
                <a:latin typeface="Cambria" panose="02040503050406030204" pitchFamily="18" charset="0"/>
                <a:cs typeface="Poppins" pitchFamily="2" charset="77"/>
              </a:rPr>
              <a:t>x</a:t>
            </a:r>
            <a:r>
              <a:rPr lang="en-CH" sz="2000" baseline="30000" dirty="0">
                <a:latin typeface="Cambria" panose="02040503050406030204" pitchFamily="18" charset="0"/>
                <a:cs typeface="Poppins" pitchFamily="2" charset="77"/>
              </a:rPr>
              <a:t>1024 </a:t>
            </a:r>
            <a:r>
              <a:rPr lang="en-CH" sz="2000" dirty="0">
                <a:latin typeface="Cambria" panose="02040503050406030204" pitchFamily="18" charset="0"/>
                <a:cs typeface="Poppins" pitchFamily="2" charset="77"/>
              </a:rPr>
              <a:t>+ </a:t>
            </a:r>
            <a:r>
              <a:rPr lang="en-US" sz="2000" dirty="0">
                <a:latin typeface="Cambria" panose="02040503050406030204" pitchFamily="18" charset="0"/>
                <a:cs typeface="Poppins" pitchFamily="2" charset="77"/>
              </a:rPr>
              <a:t>14</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1023   </a:t>
            </a:r>
            <a:r>
              <a:rPr lang="en-CH" sz="2000" dirty="0">
                <a:latin typeface="Cambria" panose="02040503050406030204" pitchFamily="18" charset="0"/>
                <a:cs typeface="Poppins" pitchFamily="2" charset="77"/>
              </a:rPr>
              <a:t>+  …. + </a:t>
            </a:r>
            <a:r>
              <a:rPr lang="en-US" sz="2000" dirty="0">
                <a:latin typeface="Cambria" panose="02040503050406030204" pitchFamily="18" charset="0"/>
                <a:cs typeface="Poppins" pitchFamily="2" charset="77"/>
              </a:rPr>
              <a:t>3  , …)</a:t>
            </a:r>
          </a:p>
          <a:p>
            <a:pPr algn="ctr"/>
            <a:endParaRPr lang="en-US" sz="2000" dirty="0">
              <a:latin typeface="Poppins" pitchFamily="2" charset="77"/>
              <a:cs typeface="Poppins" pitchFamily="2" charset="77"/>
            </a:endParaRPr>
          </a:p>
          <a:p>
            <a:pPr algn="ctr"/>
            <a:endParaRPr lang="en-US" sz="2000" dirty="0">
              <a:latin typeface="Poppins" pitchFamily="2" charset="77"/>
              <a:cs typeface="Poppins" pitchFamily="2" charset="77"/>
            </a:endParaRPr>
          </a:p>
          <a:p>
            <a:pPr algn="ctr"/>
            <a:endParaRPr lang="en-US" sz="2000" dirty="0">
              <a:latin typeface="Poppins" pitchFamily="2" charset="77"/>
              <a:cs typeface="Poppins" pitchFamily="2" charset="77"/>
            </a:endParaRPr>
          </a:p>
          <a:p>
            <a:pPr algn="ctr"/>
            <a:endParaRPr lang="en-US" sz="2000" dirty="0">
              <a:latin typeface="Poppins" pitchFamily="2" charset="77"/>
              <a:cs typeface="Poppins" pitchFamily="2" charset="77"/>
            </a:endParaRPr>
          </a:p>
          <a:p>
            <a:pPr algn="ctr"/>
            <a:endParaRPr lang="en-US" sz="2000" dirty="0">
              <a:latin typeface="Poppins" pitchFamily="2" charset="77"/>
              <a:cs typeface="Poppins" pitchFamily="2" charset="77"/>
            </a:endParaRPr>
          </a:p>
          <a:p>
            <a:pPr algn="ctr"/>
            <a:r>
              <a:rPr lang="en-US" sz="2000" dirty="0">
                <a:latin typeface="Cambria" panose="02040503050406030204" pitchFamily="18" charset="0"/>
                <a:ea typeface="Tahoma" panose="020B0604030504040204" pitchFamily="34" charset="0"/>
                <a:cs typeface="Poppins" pitchFamily="2" charset="77"/>
              </a:rPr>
              <a:t>                                                                  (1010…1</a:t>
            </a:r>
            <a:r>
              <a:rPr lang="en-CH" sz="2000" dirty="0">
                <a:latin typeface="Cambria" panose="02040503050406030204" pitchFamily="18" charset="0"/>
                <a:cs typeface="Poppins" pitchFamily="2" charset="77"/>
              </a:rPr>
              <a:t>x</a:t>
            </a:r>
            <a:r>
              <a:rPr lang="en-CH" sz="2000" baseline="30000" dirty="0">
                <a:latin typeface="Cambria" panose="02040503050406030204" pitchFamily="18" charset="0"/>
                <a:cs typeface="Poppins" pitchFamily="2" charset="77"/>
              </a:rPr>
              <a:t>1024 </a:t>
            </a:r>
            <a:r>
              <a:rPr lang="en-CH" sz="2000" dirty="0">
                <a:latin typeface="Cambria" panose="02040503050406030204" pitchFamily="18" charset="0"/>
                <a:cs typeface="Poppins" pitchFamily="2" charset="77"/>
              </a:rPr>
              <a:t>+ </a:t>
            </a:r>
            <a:r>
              <a:rPr lang="en-US" sz="2000" dirty="0">
                <a:latin typeface="Cambria" panose="02040503050406030204" pitchFamily="18" charset="0"/>
                <a:cs typeface="Poppins" pitchFamily="2" charset="77"/>
              </a:rPr>
              <a:t>1111…1</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1023 </a:t>
            </a:r>
            <a:r>
              <a:rPr lang="en-CH" sz="2000" dirty="0">
                <a:latin typeface="Cambria" panose="02040503050406030204" pitchFamily="18" charset="0"/>
                <a:cs typeface="Poppins" pitchFamily="2" charset="77"/>
              </a:rPr>
              <a:t>+  …. + </a:t>
            </a:r>
            <a:r>
              <a:rPr lang="en-US" sz="2000" dirty="0">
                <a:latin typeface="Cambria" panose="02040503050406030204" pitchFamily="18" charset="0"/>
                <a:cs typeface="Poppins" pitchFamily="2" charset="77"/>
              </a:rPr>
              <a:t>1001…0)</a:t>
            </a:r>
          </a:p>
        </p:txBody>
      </p:sp>
      <p:sp>
        <p:nvSpPr>
          <p:cNvPr id="25" name="TextBox 24">
            <a:extLst>
              <a:ext uri="{FF2B5EF4-FFF2-40B4-BE49-F238E27FC236}">
                <a16:creationId xmlns:a16="http://schemas.microsoft.com/office/drawing/2014/main" id="{5FC7BE88-C1C5-0150-80C8-1C54F8111692}"/>
              </a:ext>
            </a:extLst>
          </p:cNvPr>
          <p:cNvSpPr txBox="1"/>
          <p:nvPr/>
        </p:nvSpPr>
        <p:spPr>
          <a:xfrm>
            <a:off x="-23758" y="1908824"/>
            <a:ext cx="9148087" cy="400110"/>
          </a:xfrm>
          <a:prstGeom prst="rect">
            <a:avLst/>
          </a:prstGeom>
          <a:noFill/>
        </p:spPr>
        <p:txBody>
          <a:bodyPr wrap="square" rtlCol="0">
            <a:spAutoFit/>
          </a:bodyPr>
          <a:lstStyle/>
          <a:p>
            <a:pPr algn="ctr"/>
            <a:r>
              <a:rPr lang="en-US" sz="2000" b="1" dirty="0">
                <a:latin typeface="Corbel" panose="020B0503020204020204" pitchFamily="34" charset="0"/>
                <a:ea typeface="Tahoma" panose="020B0604030504040204" pitchFamily="34" charset="0"/>
                <a:cs typeface="Poppins" pitchFamily="2" charset="77"/>
              </a:rPr>
              <a:t>                                       Result  </a:t>
            </a:r>
            <a:r>
              <a:rPr lang="en-US" sz="2000" dirty="0">
                <a:latin typeface="Corbel" panose="020B0503020204020204" pitchFamily="34"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(7 </a:t>
            </a:r>
            <a:r>
              <a:rPr lang="en-CH" sz="2000" dirty="0">
                <a:latin typeface="Cambria" panose="02040503050406030204" pitchFamily="18" charset="0"/>
                <a:cs typeface="Poppins" pitchFamily="2" charset="77"/>
              </a:rPr>
              <a:t>x</a:t>
            </a:r>
            <a:r>
              <a:rPr lang="en-CH" sz="2000" baseline="30000" dirty="0">
                <a:latin typeface="Cambria" panose="02040503050406030204" pitchFamily="18" charset="0"/>
                <a:cs typeface="Poppins" pitchFamily="2" charset="77"/>
              </a:rPr>
              <a:t>1024 </a:t>
            </a:r>
            <a:r>
              <a:rPr lang="en-CH" sz="2000" dirty="0">
                <a:latin typeface="Cambria" panose="02040503050406030204" pitchFamily="18" charset="0"/>
                <a:cs typeface="Poppins" pitchFamily="2" charset="77"/>
              </a:rPr>
              <a:t>+ </a:t>
            </a:r>
            <a:r>
              <a:rPr lang="en-US" sz="2000" dirty="0">
                <a:latin typeface="Cambria" panose="02040503050406030204" pitchFamily="18" charset="0"/>
                <a:cs typeface="Poppins" pitchFamily="2" charset="77"/>
              </a:rPr>
              <a:t>24</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1023 </a:t>
            </a:r>
            <a:r>
              <a:rPr lang="en-CH" sz="2000" dirty="0">
                <a:latin typeface="Cambria" panose="02040503050406030204" pitchFamily="18" charset="0"/>
                <a:cs typeface="Poppins" pitchFamily="2" charset="77"/>
              </a:rPr>
              <a:t>+  …. + </a:t>
            </a:r>
            <a:r>
              <a:rPr lang="en-US" sz="2000" dirty="0">
                <a:latin typeface="Cambria" panose="02040503050406030204" pitchFamily="18" charset="0"/>
                <a:cs typeface="Poppins" pitchFamily="2" charset="77"/>
              </a:rPr>
              <a:t>22 , …)</a:t>
            </a:r>
            <a:endParaRPr lang="en-CH" sz="2000" dirty="0"/>
          </a:p>
        </p:txBody>
      </p:sp>
      <p:sp>
        <p:nvSpPr>
          <p:cNvPr id="27" name="TextBox 26">
            <a:extLst>
              <a:ext uri="{FF2B5EF4-FFF2-40B4-BE49-F238E27FC236}">
                <a16:creationId xmlns:a16="http://schemas.microsoft.com/office/drawing/2014/main" id="{EBA0D687-3337-6F0D-06D3-6DC21BFA16B8}"/>
              </a:ext>
            </a:extLst>
          </p:cNvPr>
          <p:cNvSpPr txBox="1"/>
          <p:nvPr/>
        </p:nvSpPr>
        <p:spPr>
          <a:xfrm>
            <a:off x="482129" y="1024010"/>
            <a:ext cx="2403039" cy="400110"/>
          </a:xfrm>
          <a:prstGeom prst="rect">
            <a:avLst/>
          </a:prstGeom>
          <a:noFill/>
        </p:spPr>
        <p:txBody>
          <a:bodyPr wrap="square" rtlCol="0">
            <a:spAutoFit/>
          </a:bodyPr>
          <a:lstStyle/>
          <a:p>
            <a:r>
              <a:rPr lang="en-CH" sz="2000" b="1" dirty="0">
                <a:latin typeface="Corbel" panose="020B0503020204020204" pitchFamily="34" charset="0"/>
              </a:rPr>
              <a:t>Encrypted Database</a:t>
            </a:r>
          </a:p>
        </p:txBody>
      </p:sp>
      <p:sp>
        <p:nvSpPr>
          <p:cNvPr id="29" name="TextBox 28">
            <a:extLst>
              <a:ext uri="{FF2B5EF4-FFF2-40B4-BE49-F238E27FC236}">
                <a16:creationId xmlns:a16="http://schemas.microsoft.com/office/drawing/2014/main" id="{0055429B-4273-430D-6F52-0997D78E229A}"/>
              </a:ext>
            </a:extLst>
          </p:cNvPr>
          <p:cNvSpPr txBox="1"/>
          <p:nvPr/>
        </p:nvSpPr>
        <p:spPr>
          <a:xfrm>
            <a:off x="482129" y="1332777"/>
            <a:ext cx="2239754" cy="400110"/>
          </a:xfrm>
          <a:prstGeom prst="rect">
            <a:avLst/>
          </a:prstGeom>
          <a:noFill/>
        </p:spPr>
        <p:txBody>
          <a:bodyPr wrap="square" rtlCol="0">
            <a:spAutoFit/>
          </a:bodyPr>
          <a:lstStyle/>
          <a:p>
            <a:r>
              <a:rPr lang="en-CH" sz="2000" b="1" dirty="0">
                <a:latin typeface="Corbel" panose="020B0503020204020204" pitchFamily="34" charset="0"/>
              </a:rPr>
              <a:t>Encrypted Query</a:t>
            </a:r>
          </a:p>
        </p:txBody>
      </p:sp>
      <p:cxnSp>
        <p:nvCxnSpPr>
          <p:cNvPr id="30" name="Straight Arrow Connector 29">
            <a:extLst>
              <a:ext uri="{FF2B5EF4-FFF2-40B4-BE49-F238E27FC236}">
                <a16:creationId xmlns:a16="http://schemas.microsoft.com/office/drawing/2014/main" id="{C3B04419-19F2-D3D8-3DA2-414E7FE1116A}"/>
              </a:ext>
            </a:extLst>
          </p:cNvPr>
          <p:cNvCxnSpPr>
            <a:cxnSpLocks/>
            <a:endCxn id="33" idx="0"/>
          </p:cNvCxnSpPr>
          <p:nvPr/>
        </p:nvCxnSpPr>
        <p:spPr>
          <a:xfrm>
            <a:off x="6249238" y="2308934"/>
            <a:ext cx="0" cy="1420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Rounded Rectangle 32">
            <a:extLst>
              <a:ext uri="{FF2B5EF4-FFF2-40B4-BE49-F238E27FC236}">
                <a16:creationId xmlns:a16="http://schemas.microsoft.com/office/drawing/2014/main" id="{643F21C6-7D25-D199-15EF-32FC32CE8CC2}"/>
              </a:ext>
            </a:extLst>
          </p:cNvPr>
          <p:cNvSpPr/>
          <p:nvPr/>
        </p:nvSpPr>
        <p:spPr>
          <a:xfrm>
            <a:off x="5634641" y="2450944"/>
            <a:ext cx="1229194" cy="41422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orbel" panose="020B0503020204020204" pitchFamily="34" charset="0"/>
              </a:rPr>
              <a:t>Decrypt</a:t>
            </a:r>
          </a:p>
        </p:txBody>
      </p:sp>
      <p:cxnSp>
        <p:nvCxnSpPr>
          <p:cNvPr id="39" name="Straight Arrow Connector 38">
            <a:extLst>
              <a:ext uri="{FF2B5EF4-FFF2-40B4-BE49-F238E27FC236}">
                <a16:creationId xmlns:a16="http://schemas.microsoft.com/office/drawing/2014/main" id="{3A98B4B5-83BB-97BF-A77F-51B106C357CB}"/>
              </a:ext>
            </a:extLst>
          </p:cNvPr>
          <p:cNvCxnSpPr>
            <a:cxnSpLocks/>
          </p:cNvCxnSpPr>
          <p:nvPr/>
        </p:nvCxnSpPr>
        <p:spPr>
          <a:xfrm>
            <a:off x="6248445" y="2865172"/>
            <a:ext cx="793" cy="1586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43E140D-7179-F8EC-0E0B-8BE661B8C132}"/>
              </a:ext>
            </a:extLst>
          </p:cNvPr>
          <p:cNvCxnSpPr>
            <a:cxnSpLocks/>
          </p:cNvCxnSpPr>
          <p:nvPr/>
        </p:nvCxnSpPr>
        <p:spPr>
          <a:xfrm>
            <a:off x="4515374" y="1748936"/>
            <a:ext cx="340946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F675D51F-74E1-FF3A-82A4-940EA59275FE}"/>
              </a:ext>
            </a:extLst>
          </p:cNvPr>
          <p:cNvSpPr/>
          <p:nvPr/>
        </p:nvSpPr>
        <p:spPr>
          <a:xfrm>
            <a:off x="4432022" y="1863275"/>
            <a:ext cx="3574358" cy="426009"/>
          </a:xfrm>
          <a:prstGeom prst="rect">
            <a:avLst/>
          </a:prstGeom>
          <a:noFill/>
          <a:ln w="28575">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B7D23"/>
              </a:solidFill>
            </a:endParaRPr>
          </a:p>
        </p:txBody>
      </p:sp>
    </p:spTree>
    <p:extLst>
      <p:ext uri="{BB962C8B-B14F-4D97-AF65-F5344CB8AC3E}">
        <p14:creationId xmlns:p14="http://schemas.microsoft.com/office/powerpoint/2010/main" val="237184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1">
                                            <p:txEl>
                                              <p:pRg st="7" end="7"/>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5" grpId="0"/>
      <p:bldP spid="20" grpId="0" animBg="1"/>
      <p:bldP spid="24" grpId="0"/>
      <p:bldP spid="25" grpId="0"/>
      <p:bldP spid="25" grpId="1"/>
      <p:bldP spid="27" grpId="0"/>
      <p:bldP spid="29" grpId="0"/>
      <p:bldP spid="33" grpId="0" animBg="1"/>
      <p:bldP spid="28"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3C00B-520F-F4E8-6479-5607B01798FA}"/>
            </a:ext>
          </a:extLst>
        </p:cNvPr>
        <p:cNvGrpSpPr/>
        <p:nvPr/>
      </p:nvGrpSpPr>
      <p:grpSpPr>
        <a:xfrm>
          <a:off x="0" y="0"/>
          <a:ext cx="0" cy="0"/>
          <a:chOff x="0" y="0"/>
          <a:chExt cx="0" cy="0"/>
        </a:xfrm>
      </p:grpSpPr>
      <p:sp>
        <p:nvSpPr>
          <p:cNvPr id="40" name="Rectangle 39">
            <a:extLst>
              <a:ext uri="{FF2B5EF4-FFF2-40B4-BE49-F238E27FC236}">
                <a16:creationId xmlns:a16="http://schemas.microsoft.com/office/drawing/2014/main" id="{3E3040A9-DCA6-3157-2903-1022C3A691F6}"/>
              </a:ext>
            </a:extLst>
          </p:cNvPr>
          <p:cNvSpPr/>
          <p:nvPr/>
        </p:nvSpPr>
        <p:spPr>
          <a:xfrm>
            <a:off x="5623624" y="3144349"/>
            <a:ext cx="957326" cy="340671"/>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Rectangle 3">
            <a:extLst>
              <a:ext uri="{FF2B5EF4-FFF2-40B4-BE49-F238E27FC236}">
                <a16:creationId xmlns:a16="http://schemas.microsoft.com/office/drawing/2014/main" id="{F8D5D968-739D-9C2C-9946-3A6AFCEFB23C}"/>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034EA96F-293F-6F7F-4EC8-5EE92337BF68}"/>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6C9DB7CA-E9DB-2D59-FFD8-57FDC7604293}"/>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9196DC81-1A6F-00B8-E913-05F704831844}"/>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CIPHERMATCH: Identify the Match</a:t>
            </a:r>
          </a:p>
        </p:txBody>
      </p:sp>
      <p:pic>
        <p:nvPicPr>
          <p:cNvPr id="16" name="Graphic 15">
            <a:extLst>
              <a:ext uri="{FF2B5EF4-FFF2-40B4-BE49-F238E27FC236}">
                <a16:creationId xmlns:a16="http://schemas.microsoft.com/office/drawing/2014/main" id="{C7256345-1C15-A017-6091-6A91E29F1B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2CCF805C-F430-7C8E-37D5-F42E14D1262A}"/>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124</a:t>
            </a:fld>
            <a:endParaRPr lang="en-CH" dirty="0">
              <a:latin typeface="Cambria" panose="02040503050406030204" pitchFamily="18" charset="0"/>
            </a:endParaRPr>
          </a:p>
        </p:txBody>
      </p:sp>
      <p:sp>
        <p:nvSpPr>
          <p:cNvPr id="2" name="Oval 1">
            <a:extLst>
              <a:ext uri="{FF2B5EF4-FFF2-40B4-BE49-F238E27FC236}">
                <a16:creationId xmlns:a16="http://schemas.microsoft.com/office/drawing/2014/main" id="{01C8BAA8-7481-F3E4-FA7C-A2C32AF92D01}"/>
              </a:ext>
            </a:extLst>
          </p:cNvPr>
          <p:cNvSpPr/>
          <p:nvPr/>
        </p:nvSpPr>
        <p:spPr>
          <a:xfrm>
            <a:off x="8373959" y="139845"/>
            <a:ext cx="520749" cy="512791"/>
          </a:xfrm>
          <a:prstGeom prst="ellipse">
            <a:avLst/>
          </a:prstGeom>
          <a:solidFill>
            <a:schemeClr val="bg2"/>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2</a:t>
            </a:r>
          </a:p>
        </p:txBody>
      </p:sp>
      <p:cxnSp>
        <p:nvCxnSpPr>
          <p:cNvPr id="13" name="Straight Connector 12">
            <a:extLst>
              <a:ext uri="{FF2B5EF4-FFF2-40B4-BE49-F238E27FC236}">
                <a16:creationId xmlns:a16="http://schemas.microsoft.com/office/drawing/2014/main" id="{AAC67BC7-D12C-6A9C-2863-13BC1DE90621}"/>
              </a:ext>
            </a:extLst>
          </p:cNvPr>
          <p:cNvCxnSpPr>
            <a:cxnSpLocks/>
          </p:cNvCxnSpPr>
          <p:nvPr/>
        </p:nvCxnSpPr>
        <p:spPr>
          <a:xfrm>
            <a:off x="607102" y="3743104"/>
            <a:ext cx="7929796"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850B6C89-3E25-4D91-DC72-524CE49ADB0A}"/>
              </a:ext>
            </a:extLst>
          </p:cNvPr>
          <p:cNvSpPr txBox="1"/>
          <p:nvPr/>
        </p:nvSpPr>
        <p:spPr>
          <a:xfrm>
            <a:off x="0" y="4098789"/>
            <a:ext cx="9144000" cy="400110"/>
          </a:xfrm>
          <a:prstGeom prst="rect">
            <a:avLst/>
          </a:prstGeom>
          <a:noFill/>
        </p:spPr>
        <p:txBody>
          <a:bodyPr wrap="square">
            <a:spAutoFit/>
          </a:bodyPr>
          <a:lstStyle/>
          <a:p>
            <a:r>
              <a:rPr lang="en-CH" sz="2000" dirty="0">
                <a:latin typeface="Corbel" panose="020B0503020204020204" pitchFamily="34" charset="0"/>
              </a:rPr>
              <a:t>	 </a:t>
            </a:r>
            <a:r>
              <a:rPr lang="en-CH" sz="2000" b="1" dirty="0">
                <a:latin typeface="Corbel" panose="020B0503020204020204" pitchFamily="34" charset="0"/>
              </a:rPr>
              <a:t>Match polynomial</a:t>
            </a:r>
            <a:r>
              <a:rPr lang="en-CH" sz="2000" dirty="0">
                <a:latin typeface="Corbel" panose="020B0503020204020204" pitchFamily="34" charset="0"/>
              </a:rPr>
              <a:t>       =            </a:t>
            </a:r>
            <a:r>
              <a:rPr lang="en-CH" sz="2000" dirty="0">
                <a:latin typeface="Cambria" panose="02040503050406030204" pitchFamily="18" charset="0"/>
              </a:rPr>
              <a:t>111…11 x</a:t>
            </a:r>
            <a:r>
              <a:rPr lang="en-CH" sz="2000" baseline="30000" dirty="0">
                <a:latin typeface="Cambria" panose="02040503050406030204" pitchFamily="18" charset="0"/>
              </a:rPr>
              <a:t>1024</a:t>
            </a:r>
            <a:r>
              <a:rPr lang="en-CH" sz="2000" dirty="0">
                <a:latin typeface="Cambria" panose="02040503050406030204" pitchFamily="18" charset="0"/>
              </a:rPr>
              <a:t> + 111…11 x</a:t>
            </a:r>
            <a:r>
              <a:rPr lang="en-CH" sz="2000" baseline="30000" dirty="0">
                <a:latin typeface="Cambria" panose="02040503050406030204" pitchFamily="18" charset="0"/>
              </a:rPr>
              <a:t>1023  </a:t>
            </a:r>
            <a:r>
              <a:rPr lang="en-CH" sz="2000" dirty="0">
                <a:latin typeface="Cambria" panose="02040503050406030204" pitchFamily="18" charset="0"/>
              </a:rPr>
              <a:t>+   ….   +  111…11</a:t>
            </a:r>
          </a:p>
        </p:txBody>
      </p:sp>
      <p:cxnSp>
        <p:nvCxnSpPr>
          <p:cNvPr id="18" name="Straight Arrow Connector 17">
            <a:extLst>
              <a:ext uri="{FF2B5EF4-FFF2-40B4-BE49-F238E27FC236}">
                <a16:creationId xmlns:a16="http://schemas.microsoft.com/office/drawing/2014/main" id="{C8AAC792-2DB0-A653-AC75-CC085A8F9B78}"/>
              </a:ext>
            </a:extLst>
          </p:cNvPr>
          <p:cNvCxnSpPr>
            <a:cxnSpLocks/>
            <a:endCxn id="20" idx="0"/>
          </p:cNvCxnSpPr>
          <p:nvPr/>
        </p:nvCxnSpPr>
        <p:spPr>
          <a:xfrm>
            <a:off x="6287907" y="4489040"/>
            <a:ext cx="0" cy="1616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Rounded Rectangle 19">
            <a:extLst>
              <a:ext uri="{FF2B5EF4-FFF2-40B4-BE49-F238E27FC236}">
                <a16:creationId xmlns:a16="http://schemas.microsoft.com/office/drawing/2014/main" id="{555AC9BD-03C5-A99E-9CE9-A94195CB76FC}"/>
              </a:ext>
            </a:extLst>
          </p:cNvPr>
          <p:cNvSpPr/>
          <p:nvPr/>
        </p:nvSpPr>
        <p:spPr>
          <a:xfrm>
            <a:off x="5673310" y="4650700"/>
            <a:ext cx="1229194" cy="41422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orbel" panose="020B0503020204020204" pitchFamily="34" charset="0"/>
              </a:rPr>
              <a:t>Encrypt</a:t>
            </a:r>
          </a:p>
        </p:txBody>
      </p:sp>
      <p:cxnSp>
        <p:nvCxnSpPr>
          <p:cNvPr id="23" name="Straight Arrow Connector 22">
            <a:extLst>
              <a:ext uri="{FF2B5EF4-FFF2-40B4-BE49-F238E27FC236}">
                <a16:creationId xmlns:a16="http://schemas.microsoft.com/office/drawing/2014/main" id="{EFBDDFD0-74F9-3595-50B2-E0CCA6A1CB73}"/>
              </a:ext>
            </a:extLst>
          </p:cNvPr>
          <p:cNvCxnSpPr>
            <a:cxnSpLocks/>
          </p:cNvCxnSpPr>
          <p:nvPr/>
        </p:nvCxnSpPr>
        <p:spPr>
          <a:xfrm>
            <a:off x="6287114" y="5064928"/>
            <a:ext cx="793" cy="1586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74B7E8CC-4E49-E0EE-111C-AEF3DBD082C5}"/>
              </a:ext>
            </a:extLst>
          </p:cNvPr>
          <p:cNvSpPr txBox="1"/>
          <p:nvPr/>
        </p:nvSpPr>
        <p:spPr>
          <a:xfrm>
            <a:off x="-4087" y="5262526"/>
            <a:ext cx="9144000" cy="400110"/>
          </a:xfrm>
          <a:prstGeom prst="rect">
            <a:avLst/>
          </a:prstGeom>
          <a:noFill/>
        </p:spPr>
        <p:txBody>
          <a:bodyPr wrap="square">
            <a:spAutoFit/>
          </a:bodyPr>
          <a:lstStyle/>
          <a:p>
            <a:r>
              <a:rPr lang="en-CH" sz="2000" dirty="0">
                <a:latin typeface="Corbel" panose="020B0503020204020204" pitchFamily="34" charset="0"/>
              </a:rPr>
              <a:t>	                  	</a:t>
            </a:r>
            <a:r>
              <a:rPr lang="en-CH" sz="2000" b="1" dirty="0">
                <a:latin typeface="Corbel" panose="020B0503020204020204" pitchFamily="34" charset="0"/>
              </a:rPr>
              <a:t>              Match value    </a:t>
            </a:r>
            <a:r>
              <a:rPr lang="en-CH" sz="2000" dirty="0">
                <a:latin typeface="Corbel" panose="020B0503020204020204" pitchFamily="34" charset="0"/>
              </a:rPr>
              <a:t>=    (</a:t>
            </a:r>
            <a:r>
              <a:rPr lang="en-CH" sz="2000" dirty="0">
                <a:latin typeface="Cambria" panose="02040503050406030204" pitchFamily="18" charset="0"/>
              </a:rPr>
              <a:t>91 x</a:t>
            </a:r>
            <a:r>
              <a:rPr lang="en-CH" sz="2000" baseline="30000" dirty="0">
                <a:latin typeface="Cambria" panose="02040503050406030204" pitchFamily="18" charset="0"/>
              </a:rPr>
              <a:t>1024</a:t>
            </a:r>
            <a:r>
              <a:rPr lang="en-CH" sz="2000" dirty="0">
                <a:latin typeface="Cambria" panose="02040503050406030204" pitchFamily="18" charset="0"/>
              </a:rPr>
              <a:t> + 24 x</a:t>
            </a:r>
            <a:r>
              <a:rPr lang="en-CH" sz="2000" baseline="30000" dirty="0">
                <a:latin typeface="Cambria" panose="02040503050406030204" pitchFamily="18" charset="0"/>
              </a:rPr>
              <a:t>1023</a:t>
            </a:r>
            <a:r>
              <a:rPr lang="en-CH" sz="2000" dirty="0">
                <a:latin typeface="Cambria" panose="02040503050406030204" pitchFamily="18" charset="0"/>
              </a:rPr>
              <a:t>+  …. + 32 , …)</a:t>
            </a:r>
          </a:p>
        </p:txBody>
      </p:sp>
      <p:grpSp>
        <p:nvGrpSpPr>
          <p:cNvPr id="32" name="Group 31">
            <a:extLst>
              <a:ext uri="{FF2B5EF4-FFF2-40B4-BE49-F238E27FC236}">
                <a16:creationId xmlns:a16="http://schemas.microsoft.com/office/drawing/2014/main" id="{15E5F8A3-8FEE-773B-4A85-8B2B7AAEFC88}"/>
              </a:ext>
            </a:extLst>
          </p:cNvPr>
          <p:cNvGrpSpPr/>
          <p:nvPr/>
        </p:nvGrpSpPr>
        <p:grpSpPr>
          <a:xfrm>
            <a:off x="-43429" y="1012622"/>
            <a:ext cx="9187429" cy="2554545"/>
            <a:chOff x="-43429" y="1012622"/>
            <a:chExt cx="9187429" cy="2554545"/>
          </a:xfrm>
        </p:grpSpPr>
        <p:grpSp>
          <p:nvGrpSpPr>
            <p:cNvPr id="31" name="Group 30">
              <a:extLst>
                <a:ext uri="{FF2B5EF4-FFF2-40B4-BE49-F238E27FC236}">
                  <a16:creationId xmlns:a16="http://schemas.microsoft.com/office/drawing/2014/main" id="{66062AD9-F298-E849-33BC-8FCEF234BF30}"/>
                </a:ext>
              </a:extLst>
            </p:cNvPr>
            <p:cNvGrpSpPr/>
            <p:nvPr/>
          </p:nvGrpSpPr>
          <p:grpSpPr>
            <a:xfrm>
              <a:off x="-43429" y="1012622"/>
              <a:ext cx="9187429" cy="2554545"/>
              <a:chOff x="-43429" y="1012622"/>
              <a:chExt cx="9187429" cy="2554545"/>
            </a:xfrm>
          </p:grpSpPr>
          <p:sp>
            <p:nvSpPr>
              <p:cNvPr id="21" name="TextBox 20">
                <a:extLst>
                  <a:ext uri="{FF2B5EF4-FFF2-40B4-BE49-F238E27FC236}">
                    <a16:creationId xmlns:a16="http://schemas.microsoft.com/office/drawing/2014/main" id="{DF7BC3B6-09E8-5870-63B5-B0183DAB993E}"/>
                  </a:ext>
                </a:extLst>
              </p:cNvPr>
              <p:cNvSpPr txBox="1"/>
              <p:nvPr/>
            </p:nvSpPr>
            <p:spPr>
              <a:xfrm>
                <a:off x="0" y="1012622"/>
                <a:ext cx="9144000" cy="2554545"/>
              </a:xfrm>
              <a:prstGeom prst="rect">
                <a:avLst/>
              </a:prstGeom>
              <a:noFill/>
            </p:spPr>
            <p:txBody>
              <a:bodyPr wrap="square" rtlCol="0">
                <a:spAutoFit/>
              </a:bodyPr>
              <a:lstStyle/>
              <a:p>
                <a:pPr algn="ctr"/>
                <a:r>
                  <a:rPr lang="en-US" sz="2000" dirty="0">
                    <a:latin typeface="Cambria" panose="02040503050406030204" pitchFamily="18" charset="0"/>
                    <a:ea typeface="Tahoma" panose="020B0604030504040204" pitchFamily="34" charset="0"/>
                    <a:cs typeface="Poppins" pitchFamily="2" charset="77"/>
                  </a:rPr>
                  <a:t>                             Enc( m</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cs typeface="Poppins" pitchFamily="2" charset="77"/>
                  </a:rPr>
                  <a:t>5</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1024 </a:t>
                </a:r>
                <a:r>
                  <a:rPr lang="en-CH" sz="2000" dirty="0">
                    <a:latin typeface="Cambria" panose="02040503050406030204" pitchFamily="18" charset="0"/>
                    <a:cs typeface="Poppins" pitchFamily="2" charset="77"/>
                  </a:rPr>
                  <a:t>+ </a:t>
                </a:r>
                <a:r>
                  <a:rPr lang="en-US" sz="2000" dirty="0">
                    <a:latin typeface="Cambria" panose="02040503050406030204" pitchFamily="18" charset="0"/>
                    <a:cs typeface="Poppins" pitchFamily="2" charset="77"/>
                  </a:rPr>
                  <a:t>10</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1023 </a:t>
                </a:r>
                <a:r>
                  <a:rPr lang="en-CH" sz="2000" dirty="0">
                    <a:latin typeface="Cambria" panose="02040503050406030204" pitchFamily="18" charset="0"/>
                    <a:cs typeface="Poppins" pitchFamily="2" charset="77"/>
                  </a:rPr>
                  <a:t>+  …. + </a:t>
                </a:r>
                <a:r>
                  <a:rPr lang="en-US" sz="2000" dirty="0">
                    <a:latin typeface="Cambria" panose="02040503050406030204" pitchFamily="18" charset="0"/>
                    <a:cs typeface="Poppins" pitchFamily="2" charset="77"/>
                  </a:rPr>
                  <a:t>19 , …)</a:t>
                </a:r>
                <a:endParaRPr lang="en-US" sz="2000" dirty="0">
                  <a:latin typeface="Cambria" panose="02040503050406030204" pitchFamily="18" charset="0"/>
                  <a:ea typeface="Tahoma" panose="020B0604030504040204" pitchFamily="34" charset="0"/>
                  <a:cs typeface="Poppins" pitchFamily="2" charset="77"/>
                </a:endParaRPr>
              </a:p>
              <a:p>
                <a:pPr algn="ctr"/>
                <a:r>
                  <a:rPr lang="en-US" sz="2000" dirty="0">
                    <a:latin typeface="Cambria" panose="02040503050406030204" pitchFamily="18" charset="0"/>
                    <a:ea typeface="Tahoma" panose="020B0604030504040204" pitchFamily="34" charset="0"/>
                    <a:cs typeface="Poppins" pitchFamily="2" charset="77"/>
                  </a:rPr>
                  <a:t>                          +Enc(~q  ) </a:t>
                </a:r>
                <a:r>
                  <a:rPr lang="en-US" sz="2000" baseline="-25000" dirty="0">
                    <a:latin typeface="Cambria" panose="02040503050406030204" pitchFamily="18"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   (2 </a:t>
                </a:r>
                <a:r>
                  <a:rPr lang="en-CH" sz="2000" dirty="0">
                    <a:latin typeface="Cambria" panose="02040503050406030204" pitchFamily="18" charset="0"/>
                    <a:cs typeface="Poppins" pitchFamily="2" charset="77"/>
                  </a:rPr>
                  <a:t>x</a:t>
                </a:r>
                <a:r>
                  <a:rPr lang="en-CH" sz="2000" baseline="30000" dirty="0">
                    <a:latin typeface="Cambria" panose="02040503050406030204" pitchFamily="18" charset="0"/>
                    <a:cs typeface="Poppins" pitchFamily="2" charset="77"/>
                  </a:rPr>
                  <a:t>1024 </a:t>
                </a:r>
                <a:r>
                  <a:rPr lang="en-CH" sz="2000" dirty="0">
                    <a:latin typeface="Cambria" panose="02040503050406030204" pitchFamily="18" charset="0"/>
                    <a:cs typeface="Poppins" pitchFamily="2" charset="77"/>
                  </a:rPr>
                  <a:t>+ </a:t>
                </a:r>
                <a:r>
                  <a:rPr lang="en-US" sz="2000" dirty="0">
                    <a:latin typeface="Cambria" panose="02040503050406030204" pitchFamily="18" charset="0"/>
                    <a:cs typeface="Poppins" pitchFamily="2" charset="77"/>
                  </a:rPr>
                  <a:t>14</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1023   </a:t>
                </a:r>
                <a:r>
                  <a:rPr lang="en-CH" sz="2000" dirty="0">
                    <a:latin typeface="Cambria" panose="02040503050406030204" pitchFamily="18" charset="0"/>
                    <a:cs typeface="Poppins" pitchFamily="2" charset="77"/>
                  </a:rPr>
                  <a:t>+  …. + </a:t>
                </a:r>
                <a:r>
                  <a:rPr lang="en-US" sz="2000" dirty="0">
                    <a:latin typeface="Cambria" panose="02040503050406030204" pitchFamily="18" charset="0"/>
                    <a:cs typeface="Poppins" pitchFamily="2" charset="77"/>
                  </a:rPr>
                  <a:t>3  , …)</a:t>
                </a:r>
              </a:p>
              <a:p>
                <a:pPr algn="ctr"/>
                <a:endParaRPr lang="en-US" sz="2000" dirty="0">
                  <a:latin typeface="Poppins" pitchFamily="2" charset="77"/>
                  <a:cs typeface="Poppins" pitchFamily="2" charset="77"/>
                </a:endParaRPr>
              </a:p>
              <a:p>
                <a:pPr algn="ctr"/>
                <a:endParaRPr lang="en-US" sz="2000" dirty="0">
                  <a:latin typeface="Poppins" pitchFamily="2" charset="77"/>
                  <a:cs typeface="Poppins" pitchFamily="2" charset="77"/>
                </a:endParaRPr>
              </a:p>
              <a:p>
                <a:pPr algn="ctr"/>
                <a:endParaRPr lang="en-US" sz="2000" dirty="0">
                  <a:latin typeface="Poppins" pitchFamily="2" charset="77"/>
                  <a:cs typeface="Poppins" pitchFamily="2" charset="77"/>
                </a:endParaRPr>
              </a:p>
              <a:p>
                <a:pPr algn="ctr"/>
                <a:endParaRPr lang="en-US" sz="2000" dirty="0">
                  <a:latin typeface="Poppins" pitchFamily="2" charset="77"/>
                  <a:cs typeface="Poppins" pitchFamily="2" charset="77"/>
                </a:endParaRPr>
              </a:p>
              <a:p>
                <a:pPr algn="ctr"/>
                <a:endParaRPr lang="en-US" sz="2000" dirty="0">
                  <a:latin typeface="Poppins" pitchFamily="2" charset="77"/>
                  <a:cs typeface="Poppins" pitchFamily="2" charset="77"/>
                </a:endParaRPr>
              </a:p>
              <a:p>
                <a:pPr algn="ctr"/>
                <a:r>
                  <a:rPr lang="en-US" sz="2000" dirty="0">
                    <a:latin typeface="Cambria" panose="02040503050406030204" pitchFamily="18" charset="0"/>
                    <a:ea typeface="Tahoma" panose="020B0604030504040204" pitchFamily="34" charset="0"/>
                    <a:cs typeface="Poppins" pitchFamily="2" charset="77"/>
                  </a:rPr>
                  <a:t>                                                                  (1010…1</a:t>
                </a:r>
                <a:r>
                  <a:rPr lang="en-CH" sz="2000" dirty="0">
                    <a:latin typeface="Cambria" panose="02040503050406030204" pitchFamily="18" charset="0"/>
                    <a:cs typeface="Poppins" pitchFamily="2" charset="77"/>
                  </a:rPr>
                  <a:t>x</a:t>
                </a:r>
                <a:r>
                  <a:rPr lang="en-CH" sz="2000" baseline="30000" dirty="0">
                    <a:latin typeface="Cambria" panose="02040503050406030204" pitchFamily="18" charset="0"/>
                    <a:cs typeface="Poppins" pitchFamily="2" charset="77"/>
                  </a:rPr>
                  <a:t>1024 </a:t>
                </a:r>
                <a:r>
                  <a:rPr lang="en-CH" sz="2000" dirty="0">
                    <a:latin typeface="Cambria" panose="02040503050406030204" pitchFamily="18" charset="0"/>
                    <a:cs typeface="Poppins" pitchFamily="2" charset="77"/>
                  </a:rPr>
                  <a:t>+ </a:t>
                </a:r>
                <a:r>
                  <a:rPr lang="en-US" sz="2000" dirty="0">
                    <a:latin typeface="Cambria" panose="02040503050406030204" pitchFamily="18" charset="0"/>
                    <a:cs typeface="Poppins" pitchFamily="2" charset="77"/>
                  </a:rPr>
                  <a:t>1111…1</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1023 </a:t>
                </a:r>
                <a:r>
                  <a:rPr lang="en-CH" sz="2000" dirty="0">
                    <a:latin typeface="Cambria" panose="02040503050406030204" pitchFamily="18" charset="0"/>
                    <a:cs typeface="Poppins" pitchFamily="2" charset="77"/>
                  </a:rPr>
                  <a:t>+  …. + </a:t>
                </a:r>
                <a:r>
                  <a:rPr lang="en-US" sz="2000" dirty="0">
                    <a:latin typeface="Cambria" panose="02040503050406030204" pitchFamily="18" charset="0"/>
                    <a:cs typeface="Poppins" pitchFamily="2" charset="77"/>
                  </a:rPr>
                  <a:t>1001…0)</a:t>
                </a:r>
              </a:p>
            </p:txBody>
          </p:sp>
          <p:sp>
            <p:nvSpPr>
              <p:cNvPr id="25" name="TextBox 24">
                <a:extLst>
                  <a:ext uri="{FF2B5EF4-FFF2-40B4-BE49-F238E27FC236}">
                    <a16:creationId xmlns:a16="http://schemas.microsoft.com/office/drawing/2014/main" id="{BABF7DE5-A7EB-1DFC-6C62-6791ABB8B15A}"/>
                  </a:ext>
                </a:extLst>
              </p:cNvPr>
              <p:cNvSpPr txBox="1"/>
              <p:nvPr/>
            </p:nvSpPr>
            <p:spPr>
              <a:xfrm>
                <a:off x="-43429" y="1908824"/>
                <a:ext cx="9148087" cy="400110"/>
              </a:xfrm>
              <a:prstGeom prst="rect">
                <a:avLst/>
              </a:prstGeom>
              <a:noFill/>
            </p:spPr>
            <p:txBody>
              <a:bodyPr wrap="square" rtlCol="0">
                <a:spAutoFit/>
              </a:bodyPr>
              <a:lstStyle/>
              <a:p>
                <a:pPr algn="ctr"/>
                <a:r>
                  <a:rPr lang="en-US" sz="2000" b="1" dirty="0">
                    <a:latin typeface="Corbel" panose="020B0503020204020204" pitchFamily="34" charset="0"/>
                    <a:ea typeface="Tahoma" panose="020B0604030504040204" pitchFamily="34" charset="0"/>
                    <a:cs typeface="Poppins" pitchFamily="2" charset="77"/>
                  </a:rPr>
                  <a:t>                                        Result  </a:t>
                </a:r>
                <a:r>
                  <a:rPr lang="en-US" sz="2000" dirty="0">
                    <a:latin typeface="Corbel" panose="020B0503020204020204" pitchFamily="34"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(7 </a:t>
                </a:r>
                <a:r>
                  <a:rPr lang="en-CH" sz="2000" dirty="0">
                    <a:latin typeface="Cambria" panose="02040503050406030204" pitchFamily="18" charset="0"/>
                    <a:cs typeface="Poppins" pitchFamily="2" charset="77"/>
                  </a:rPr>
                  <a:t>x</a:t>
                </a:r>
                <a:r>
                  <a:rPr lang="en-CH" sz="2000" baseline="30000" dirty="0">
                    <a:latin typeface="Cambria" panose="02040503050406030204" pitchFamily="18" charset="0"/>
                    <a:cs typeface="Poppins" pitchFamily="2" charset="77"/>
                  </a:rPr>
                  <a:t>1024 </a:t>
                </a:r>
                <a:r>
                  <a:rPr lang="en-CH" sz="2000" dirty="0">
                    <a:latin typeface="Cambria" panose="02040503050406030204" pitchFamily="18" charset="0"/>
                    <a:cs typeface="Poppins" pitchFamily="2" charset="77"/>
                  </a:rPr>
                  <a:t>+ </a:t>
                </a:r>
                <a:r>
                  <a:rPr lang="en-US" sz="2000" dirty="0">
                    <a:latin typeface="Cambria" panose="02040503050406030204" pitchFamily="18" charset="0"/>
                    <a:cs typeface="Poppins" pitchFamily="2" charset="77"/>
                  </a:rPr>
                  <a:t>24</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1023 </a:t>
                </a:r>
                <a:r>
                  <a:rPr lang="en-CH" sz="2000" dirty="0">
                    <a:latin typeface="Cambria" panose="02040503050406030204" pitchFamily="18" charset="0"/>
                    <a:cs typeface="Poppins" pitchFamily="2" charset="77"/>
                  </a:rPr>
                  <a:t>+  …. + </a:t>
                </a:r>
                <a:r>
                  <a:rPr lang="en-US" sz="2000" dirty="0">
                    <a:latin typeface="Cambria" panose="02040503050406030204" pitchFamily="18" charset="0"/>
                    <a:cs typeface="Poppins" pitchFamily="2" charset="77"/>
                  </a:rPr>
                  <a:t>22 , …)</a:t>
                </a:r>
                <a:endParaRPr lang="en-CH" sz="2000" dirty="0"/>
              </a:p>
            </p:txBody>
          </p:sp>
          <p:sp>
            <p:nvSpPr>
              <p:cNvPr id="27" name="TextBox 26">
                <a:extLst>
                  <a:ext uri="{FF2B5EF4-FFF2-40B4-BE49-F238E27FC236}">
                    <a16:creationId xmlns:a16="http://schemas.microsoft.com/office/drawing/2014/main" id="{18F56D6F-E112-507B-5C27-947022943F95}"/>
                  </a:ext>
                </a:extLst>
              </p:cNvPr>
              <p:cNvSpPr txBox="1"/>
              <p:nvPr/>
            </p:nvSpPr>
            <p:spPr>
              <a:xfrm>
                <a:off x="482129" y="1024010"/>
                <a:ext cx="2403039" cy="400110"/>
              </a:xfrm>
              <a:prstGeom prst="rect">
                <a:avLst/>
              </a:prstGeom>
              <a:noFill/>
            </p:spPr>
            <p:txBody>
              <a:bodyPr wrap="square" rtlCol="0">
                <a:spAutoFit/>
              </a:bodyPr>
              <a:lstStyle/>
              <a:p>
                <a:r>
                  <a:rPr lang="en-CH" sz="2000" b="1" dirty="0">
                    <a:latin typeface="Corbel" panose="020B0503020204020204" pitchFamily="34" charset="0"/>
                  </a:rPr>
                  <a:t>Encrypted Database</a:t>
                </a:r>
              </a:p>
            </p:txBody>
          </p:sp>
          <p:sp>
            <p:nvSpPr>
              <p:cNvPr id="29" name="TextBox 28">
                <a:extLst>
                  <a:ext uri="{FF2B5EF4-FFF2-40B4-BE49-F238E27FC236}">
                    <a16:creationId xmlns:a16="http://schemas.microsoft.com/office/drawing/2014/main" id="{F04D3693-69FB-260B-4B26-94CE1E46B90B}"/>
                  </a:ext>
                </a:extLst>
              </p:cNvPr>
              <p:cNvSpPr txBox="1"/>
              <p:nvPr/>
            </p:nvSpPr>
            <p:spPr>
              <a:xfrm>
                <a:off x="482129" y="1332777"/>
                <a:ext cx="2239754" cy="400110"/>
              </a:xfrm>
              <a:prstGeom prst="rect">
                <a:avLst/>
              </a:prstGeom>
              <a:noFill/>
            </p:spPr>
            <p:txBody>
              <a:bodyPr wrap="square" rtlCol="0">
                <a:spAutoFit/>
              </a:bodyPr>
              <a:lstStyle/>
              <a:p>
                <a:r>
                  <a:rPr lang="en-CH" sz="2000" b="1" dirty="0">
                    <a:latin typeface="Corbel" panose="020B0503020204020204" pitchFamily="34" charset="0"/>
                  </a:rPr>
                  <a:t>Encrypted Query</a:t>
                </a:r>
              </a:p>
            </p:txBody>
          </p:sp>
        </p:grpSp>
        <p:cxnSp>
          <p:nvCxnSpPr>
            <p:cNvPr id="30" name="Straight Arrow Connector 29">
              <a:extLst>
                <a:ext uri="{FF2B5EF4-FFF2-40B4-BE49-F238E27FC236}">
                  <a16:creationId xmlns:a16="http://schemas.microsoft.com/office/drawing/2014/main" id="{0F6D86C3-763D-99D2-0124-E51BCAD79F54}"/>
                </a:ext>
              </a:extLst>
            </p:cNvPr>
            <p:cNvCxnSpPr>
              <a:cxnSpLocks/>
              <a:endCxn id="33" idx="0"/>
            </p:cNvCxnSpPr>
            <p:nvPr/>
          </p:nvCxnSpPr>
          <p:spPr>
            <a:xfrm>
              <a:off x="6249238" y="2308934"/>
              <a:ext cx="0" cy="1420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Rounded Rectangle 32">
              <a:extLst>
                <a:ext uri="{FF2B5EF4-FFF2-40B4-BE49-F238E27FC236}">
                  <a16:creationId xmlns:a16="http://schemas.microsoft.com/office/drawing/2014/main" id="{208C0DEF-648A-BD07-70BF-FACDDDA3D32B}"/>
                </a:ext>
              </a:extLst>
            </p:cNvPr>
            <p:cNvSpPr/>
            <p:nvPr/>
          </p:nvSpPr>
          <p:spPr>
            <a:xfrm>
              <a:off x="5634641" y="2450944"/>
              <a:ext cx="1229194" cy="41422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orbel" panose="020B0503020204020204" pitchFamily="34" charset="0"/>
                </a:rPr>
                <a:t>Decrypt</a:t>
              </a:r>
            </a:p>
          </p:txBody>
        </p:sp>
        <p:cxnSp>
          <p:nvCxnSpPr>
            <p:cNvPr id="39" name="Straight Arrow Connector 38">
              <a:extLst>
                <a:ext uri="{FF2B5EF4-FFF2-40B4-BE49-F238E27FC236}">
                  <a16:creationId xmlns:a16="http://schemas.microsoft.com/office/drawing/2014/main" id="{230DCBA4-7AE7-6463-A22A-7CA9897378A5}"/>
                </a:ext>
              </a:extLst>
            </p:cNvPr>
            <p:cNvCxnSpPr>
              <a:cxnSpLocks/>
            </p:cNvCxnSpPr>
            <p:nvPr/>
          </p:nvCxnSpPr>
          <p:spPr>
            <a:xfrm>
              <a:off x="6248445" y="2865172"/>
              <a:ext cx="793" cy="1586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D97C2ABF-B169-E9EC-BBD3-0D857A0FBBF7}"/>
                </a:ext>
              </a:extLst>
            </p:cNvPr>
            <p:cNvSpPr/>
            <p:nvPr/>
          </p:nvSpPr>
          <p:spPr>
            <a:xfrm>
              <a:off x="4432022" y="1863275"/>
              <a:ext cx="3574358" cy="426009"/>
            </a:xfrm>
            <a:prstGeom prst="rect">
              <a:avLst/>
            </a:prstGeom>
            <a:noFill/>
            <a:ln w="28575">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B7D23"/>
                </a:solidFill>
              </a:endParaRPr>
            </a:p>
          </p:txBody>
        </p:sp>
        <p:cxnSp>
          <p:nvCxnSpPr>
            <p:cNvPr id="19" name="Straight Connector 18">
              <a:extLst>
                <a:ext uri="{FF2B5EF4-FFF2-40B4-BE49-F238E27FC236}">
                  <a16:creationId xmlns:a16="http://schemas.microsoft.com/office/drawing/2014/main" id="{5C0E72B3-4609-9139-447B-733681B8908C}"/>
                </a:ext>
              </a:extLst>
            </p:cNvPr>
            <p:cNvCxnSpPr>
              <a:cxnSpLocks/>
            </p:cNvCxnSpPr>
            <p:nvPr/>
          </p:nvCxnSpPr>
          <p:spPr>
            <a:xfrm>
              <a:off x="4515374" y="1748936"/>
              <a:ext cx="340946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 name="TextBox 4">
            <a:extLst>
              <a:ext uri="{FF2B5EF4-FFF2-40B4-BE49-F238E27FC236}">
                <a16:creationId xmlns:a16="http://schemas.microsoft.com/office/drawing/2014/main" id="{B48116B6-848E-60C3-9A90-F2E6F251E6F1}"/>
              </a:ext>
            </a:extLst>
          </p:cNvPr>
          <p:cNvSpPr txBox="1"/>
          <p:nvPr/>
        </p:nvSpPr>
        <p:spPr>
          <a:xfrm>
            <a:off x="-43429" y="1911591"/>
            <a:ext cx="9148087" cy="400110"/>
          </a:xfrm>
          <a:prstGeom prst="rect">
            <a:avLst/>
          </a:prstGeom>
          <a:noFill/>
        </p:spPr>
        <p:txBody>
          <a:bodyPr wrap="square" rtlCol="0">
            <a:spAutoFit/>
          </a:bodyPr>
          <a:lstStyle/>
          <a:p>
            <a:pPr algn="ctr"/>
            <a:r>
              <a:rPr lang="en-US" sz="2000" b="1" dirty="0">
                <a:latin typeface="Corbel" panose="020B0503020204020204" pitchFamily="34" charset="0"/>
                <a:ea typeface="Tahoma" panose="020B0604030504040204" pitchFamily="34" charset="0"/>
                <a:cs typeface="Poppins" pitchFamily="2" charset="77"/>
              </a:rPr>
              <a:t>                                        Result  </a:t>
            </a:r>
            <a:r>
              <a:rPr lang="en-US" sz="2000" dirty="0">
                <a:latin typeface="Corbel" panose="020B0503020204020204" pitchFamily="34"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(7 </a:t>
            </a:r>
            <a:r>
              <a:rPr lang="en-CH" sz="2000" dirty="0">
                <a:latin typeface="Cambria" panose="02040503050406030204" pitchFamily="18" charset="0"/>
                <a:cs typeface="Poppins" pitchFamily="2" charset="77"/>
              </a:rPr>
              <a:t>x</a:t>
            </a:r>
            <a:r>
              <a:rPr lang="en-CH" sz="2000" baseline="30000" dirty="0">
                <a:latin typeface="Cambria" panose="02040503050406030204" pitchFamily="18" charset="0"/>
                <a:cs typeface="Poppins" pitchFamily="2" charset="77"/>
              </a:rPr>
              <a:t>1024 </a:t>
            </a:r>
            <a:r>
              <a:rPr lang="en-CH" sz="2000" dirty="0">
                <a:latin typeface="Cambria" panose="02040503050406030204" pitchFamily="18" charset="0"/>
                <a:cs typeface="Poppins" pitchFamily="2" charset="77"/>
              </a:rPr>
              <a:t>+ </a:t>
            </a:r>
            <a:r>
              <a:rPr lang="en-US" sz="2000" dirty="0">
                <a:latin typeface="Cambria" panose="02040503050406030204" pitchFamily="18" charset="0"/>
                <a:cs typeface="Poppins" pitchFamily="2" charset="77"/>
              </a:rPr>
              <a:t>24</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1023 </a:t>
            </a:r>
            <a:r>
              <a:rPr lang="en-CH" sz="2000" dirty="0">
                <a:latin typeface="Cambria" panose="02040503050406030204" pitchFamily="18" charset="0"/>
                <a:cs typeface="Poppins" pitchFamily="2" charset="77"/>
              </a:rPr>
              <a:t>+  …. + </a:t>
            </a:r>
            <a:r>
              <a:rPr lang="en-US" sz="2000" dirty="0">
                <a:latin typeface="Cambria" panose="02040503050406030204" pitchFamily="18" charset="0"/>
                <a:cs typeface="Poppins" pitchFamily="2" charset="77"/>
              </a:rPr>
              <a:t>22 , …)</a:t>
            </a:r>
            <a:endParaRPr lang="en-CH" sz="2000" dirty="0"/>
          </a:p>
        </p:txBody>
      </p:sp>
    </p:spTree>
    <p:extLst>
      <p:ext uri="{BB962C8B-B14F-4D97-AF65-F5344CB8AC3E}">
        <p14:creationId xmlns:p14="http://schemas.microsoft.com/office/powerpoint/2010/main" val="265250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with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2"/>
                                        </p:tgtEl>
                                      </p:cBhvr>
                                    </p:animEffect>
                                    <p:set>
                                      <p:cBhvr>
                                        <p:cTn id="25" dur="1" fill="hold">
                                          <p:stCondLst>
                                            <p:cond delay="499"/>
                                          </p:stCondLst>
                                        </p:cTn>
                                        <p:tgtEl>
                                          <p:spTgt spid="3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40"/>
                                        </p:tgtEl>
                                      </p:cBhvr>
                                    </p:animEffect>
                                    <p:set>
                                      <p:cBhvr>
                                        <p:cTn id="28"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5" grpId="0"/>
      <p:bldP spid="20"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FAAFB-9C65-64F3-9DCA-A8B1315C0FE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6B651A7-9349-3A1F-7CC2-71ED78BC83D1}"/>
              </a:ext>
            </a:extLst>
          </p:cNvPr>
          <p:cNvSpPr/>
          <p:nvPr/>
        </p:nvSpPr>
        <p:spPr>
          <a:xfrm>
            <a:off x="4944238" y="4027894"/>
            <a:ext cx="378372" cy="40011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F7AB1A6E-C020-48A9-3A9B-513692CB80E6}"/>
              </a:ext>
            </a:extLst>
          </p:cNvPr>
          <p:cNvSpPr/>
          <p:nvPr/>
        </p:nvSpPr>
        <p:spPr>
          <a:xfrm>
            <a:off x="4934607" y="2472121"/>
            <a:ext cx="378372" cy="40011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Rectangle 3">
            <a:extLst>
              <a:ext uri="{FF2B5EF4-FFF2-40B4-BE49-F238E27FC236}">
                <a16:creationId xmlns:a16="http://schemas.microsoft.com/office/drawing/2014/main" id="{BDA98450-9C5C-EEA2-7B6B-3763C6F99D6D}"/>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113B07F0-BBA4-2638-D8C0-E2CF58026D5A}"/>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0548A8B-6DCB-A8BE-F93F-9FA495F2E89D}"/>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67E23560-600F-AD4B-9689-C810CE817BBD}"/>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CIPHERMATCH: Identify the Match</a:t>
            </a:r>
          </a:p>
        </p:txBody>
      </p:sp>
      <p:pic>
        <p:nvPicPr>
          <p:cNvPr id="16" name="Graphic 15">
            <a:extLst>
              <a:ext uri="{FF2B5EF4-FFF2-40B4-BE49-F238E27FC236}">
                <a16:creationId xmlns:a16="http://schemas.microsoft.com/office/drawing/2014/main" id="{0FD8C13A-A2E0-F69B-3F1D-8659FD0972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C469D28B-EC49-2BE3-B939-C99FF21F2696}"/>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125</a:t>
            </a:fld>
            <a:endParaRPr lang="en-CH" dirty="0">
              <a:latin typeface="Cambria" panose="02040503050406030204" pitchFamily="18" charset="0"/>
            </a:endParaRPr>
          </a:p>
        </p:txBody>
      </p:sp>
      <p:sp>
        <p:nvSpPr>
          <p:cNvPr id="2" name="Oval 1">
            <a:extLst>
              <a:ext uri="{FF2B5EF4-FFF2-40B4-BE49-F238E27FC236}">
                <a16:creationId xmlns:a16="http://schemas.microsoft.com/office/drawing/2014/main" id="{B3F12902-C1CC-4DC8-79B1-3B933930942E}"/>
              </a:ext>
            </a:extLst>
          </p:cNvPr>
          <p:cNvSpPr/>
          <p:nvPr/>
        </p:nvSpPr>
        <p:spPr>
          <a:xfrm>
            <a:off x="8373959" y="139845"/>
            <a:ext cx="520749" cy="512791"/>
          </a:xfrm>
          <a:prstGeom prst="ellipse">
            <a:avLst/>
          </a:prstGeom>
          <a:solidFill>
            <a:schemeClr val="bg2"/>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2</a:t>
            </a:r>
          </a:p>
        </p:txBody>
      </p:sp>
      <p:cxnSp>
        <p:nvCxnSpPr>
          <p:cNvPr id="12" name="Straight Arrow Connector 11">
            <a:extLst>
              <a:ext uri="{FF2B5EF4-FFF2-40B4-BE49-F238E27FC236}">
                <a16:creationId xmlns:a16="http://schemas.microsoft.com/office/drawing/2014/main" id="{DD0CF80B-0DB6-CED8-899B-D2618E5AF0C5}"/>
              </a:ext>
            </a:extLst>
          </p:cNvPr>
          <p:cNvCxnSpPr>
            <a:cxnSpLocks/>
          </p:cNvCxnSpPr>
          <p:nvPr/>
        </p:nvCxnSpPr>
        <p:spPr>
          <a:xfrm>
            <a:off x="5127460" y="2872231"/>
            <a:ext cx="0" cy="3035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9FF15110-6F30-C2C0-AABD-0EA55FA3CCC3}"/>
              </a:ext>
            </a:extLst>
          </p:cNvPr>
          <p:cNvCxnSpPr>
            <a:cxnSpLocks/>
          </p:cNvCxnSpPr>
          <p:nvPr/>
        </p:nvCxnSpPr>
        <p:spPr>
          <a:xfrm flipH="1" flipV="1">
            <a:off x="5127460" y="3695928"/>
            <a:ext cx="1527" cy="3319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Rounded Rectangle 28">
            <a:extLst>
              <a:ext uri="{FF2B5EF4-FFF2-40B4-BE49-F238E27FC236}">
                <a16:creationId xmlns:a16="http://schemas.microsoft.com/office/drawing/2014/main" id="{89AFB33A-CB1A-376E-B884-D81C5C3ABA0C}"/>
              </a:ext>
            </a:extLst>
          </p:cNvPr>
          <p:cNvSpPr/>
          <p:nvPr/>
        </p:nvSpPr>
        <p:spPr>
          <a:xfrm>
            <a:off x="4412512" y="3236096"/>
            <a:ext cx="1467293" cy="40011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orbel" panose="020B0503020204020204" pitchFamily="34" charset="0"/>
              </a:rPr>
              <a:t>Compare</a:t>
            </a:r>
          </a:p>
        </p:txBody>
      </p:sp>
      <p:cxnSp>
        <p:nvCxnSpPr>
          <p:cNvPr id="32" name="Straight Arrow Connector 31">
            <a:extLst>
              <a:ext uri="{FF2B5EF4-FFF2-40B4-BE49-F238E27FC236}">
                <a16:creationId xmlns:a16="http://schemas.microsoft.com/office/drawing/2014/main" id="{BDC1890C-022A-C5B7-7102-298C8867ACFC}"/>
              </a:ext>
            </a:extLst>
          </p:cNvPr>
          <p:cNvCxnSpPr>
            <a:stCxn id="29" idx="3"/>
          </p:cNvCxnSpPr>
          <p:nvPr/>
        </p:nvCxnSpPr>
        <p:spPr>
          <a:xfrm flipV="1">
            <a:off x="5879805" y="3429000"/>
            <a:ext cx="839047" cy="71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3AACDCB3-F450-80C2-E68A-B0840671F98E}"/>
              </a:ext>
            </a:extLst>
          </p:cNvPr>
          <p:cNvSpPr txBox="1"/>
          <p:nvPr/>
        </p:nvSpPr>
        <p:spPr>
          <a:xfrm>
            <a:off x="6788426" y="3251485"/>
            <a:ext cx="1888435" cy="400110"/>
          </a:xfrm>
          <a:prstGeom prst="rect">
            <a:avLst/>
          </a:prstGeom>
          <a:noFill/>
        </p:spPr>
        <p:txBody>
          <a:bodyPr wrap="square" rtlCol="0">
            <a:spAutoFit/>
          </a:bodyPr>
          <a:lstStyle/>
          <a:p>
            <a:r>
              <a:rPr lang="en-CH" sz="2000" b="1" dirty="0">
                <a:latin typeface="Corbel" panose="020B0503020204020204" pitchFamily="34" charset="0"/>
              </a:rPr>
              <a:t>Generate Index</a:t>
            </a:r>
          </a:p>
        </p:txBody>
      </p:sp>
      <p:sp>
        <p:nvSpPr>
          <p:cNvPr id="35" name="Rounded Rectangle 34">
            <a:extLst>
              <a:ext uri="{FF2B5EF4-FFF2-40B4-BE49-F238E27FC236}">
                <a16:creationId xmlns:a16="http://schemas.microsoft.com/office/drawing/2014/main" id="{8B55804B-CE81-3B1A-C2B1-CBA85E63AE02}"/>
              </a:ext>
            </a:extLst>
          </p:cNvPr>
          <p:cNvSpPr/>
          <p:nvPr/>
        </p:nvSpPr>
        <p:spPr>
          <a:xfrm>
            <a:off x="-271694" y="4840346"/>
            <a:ext cx="9687388" cy="841248"/>
          </a:xfrm>
          <a:prstGeom prst="roundRect">
            <a:avLst>
              <a:gd name="adj" fmla="val 0"/>
            </a:avLst>
          </a:prstGeom>
          <a:solidFill>
            <a:srgbClr val="FFFF00">
              <a:alpha val="13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rbel" panose="020B0503020204020204" pitchFamily="34" charset="0"/>
              </a:rPr>
              <a:t>Compare the </a:t>
            </a:r>
            <a:r>
              <a:rPr lang="en-US" sz="2000" b="1" i="1" dirty="0">
                <a:solidFill>
                  <a:schemeClr val="tx1"/>
                </a:solidFill>
                <a:latin typeface="Corbel" panose="020B0503020204020204" pitchFamily="34" charset="0"/>
              </a:rPr>
              <a:t>match value </a:t>
            </a:r>
            <a:endParaRPr lang="en-CH" sz="2000" b="1" i="1" dirty="0">
              <a:solidFill>
                <a:schemeClr val="tx1"/>
              </a:solidFill>
              <a:latin typeface="Corbel" panose="020B0503020204020204" pitchFamily="34" charset="0"/>
            </a:endParaRPr>
          </a:p>
        </p:txBody>
      </p:sp>
      <p:sp>
        <p:nvSpPr>
          <p:cNvPr id="10" name="TextBox 9">
            <a:extLst>
              <a:ext uri="{FF2B5EF4-FFF2-40B4-BE49-F238E27FC236}">
                <a16:creationId xmlns:a16="http://schemas.microsoft.com/office/drawing/2014/main" id="{E4226914-28DA-C06A-3078-AFF6D46ACE92}"/>
              </a:ext>
            </a:extLst>
          </p:cNvPr>
          <p:cNvSpPr txBox="1"/>
          <p:nvPr/>
        </p:nvSpPr>
        <p:spPr>
          <a:xfrm>
            <a:off x="-526280" y="2472145"/>
            <a:ext cx="9148087" cy="400110"/>
          </a:xfrm>
          <a:prstGeom prst="rect">
            <a:avLst/>
          </a:prstGeom>
          <a:noFill/>
        </p:spPr>
        <p:txBody>
          <a:bodyPr wrap="square" rtlCol="0">
            <a:spAutoFit/>
          </a:bodyPr>
          <a:lstStyle/>
          <a:p>
            <a:pPr algn="ctr"/>
            <a:r>
              <a:rPr lang="en-US" sz="2000" b="1" dirty="0">
                <a:latin typeface="Corbel" panose="020B0503020204020204" pitchFamily="34" charset="0"/>
                <a:ea typeface="Tahoma" panose="020B0604030504040204" pitchFamily="34" charset="0"/>
                <a:cs typeface="Poppins" pitchFamily="2" charset="77"/>
              </a:rPr>
              <a:t>                                        Result  </a:t>
            </a:r>
            <a:r>
              <a:rPr lang="en-US" sz="2000" dirty="0">
                <a:latin typeface="Corbel" panose="020B0503020204020204" pitchFamily="34" charset="0"/>
                <a:ea typeface="Tahoma" panose="020B0604030504040204" pitchFamily="34" charset="0"/>
                <a:cs typeface="Poppins" pitchFamily="2" charset="77"/>
              </a:rPr>
              <a:t>=    </a:t>
            </a:r>
            <a:r>
              <a:rPr lang="en-US" sz="2000" dirty="0">
                <a:latin typeface="Cambria" panose="02040503050406030204" pitchFamily="18" charset="0"/>
                <a:ea typeface="Tahoma" panose="020B0604030504040204" pitchFamily="34" charset="0"/>
                <a:cs typeface="Poppins" pitchFamily="2" charset="77"/>
              </a:rPr>
              <a:t>(7 </a:t>
            </a:r>
            <a:r>
              <a:rPr lang="en-CH" sz="2000" dirty="0">
                <a:latin typeface="Cambria" panose="02040503050406030204" pitchFamily="18" charset="0"/>
                <a:cs typeface="Poppins" pitchFamily="2" charset="77"/>
              </a:rPr>
              <a:t>x</a:t>
            </a:r>
            <a:r>
              <a:rPr lang="en-CH" sz="2000" baseline="30000" dirty="0">
                <a:latin typeface="Cambria" panose="02040503050406030204" pitchFamily="18" charset="0"/>
                <a:cs typeface="Poppins" pitchFamily="2" charset="77"/>
              </a:rPr>
              <a:t>1024 </a:t>
            </a:r>
            <a:r>
              <a:rPr lang="en-CH" sz="2000" dirty="0">
                <a:latin typeface="Cambria" panose="02040503050406030204" pitchFamily="18" charset="0"/>
                <a:cs typeface="Poppins" pitchFamily="2" charset="77"/>
              </a:rPr>
              <a:t>+ </a:t>
            </a:r>
            <a:r>
              <a:rPr lang="en-US" sz="2000" dirty="0">
                <a:latin typeface="Cambria" panose="02040503050406030204" pitchFamily="18" charset="0"/>
                <a:cs typeface="Poppins" pitchFamily="2" charset="77"/>
              </a:rPr>
              <a:t>24</a:t>
            </a:r>
            <a:r>
              <a:rPr lang="en-CH" sz="2000" dirty="0">
                <a:latin typeface="Cambria" panose="02040503050406030204" pitchFamily="18" charset="0"/>
                <a:cs typeface="Poppins" pitchFamily="2" charset="77"/>
              </a:rPr>
              <a:t> x</a:t>
            </a:r>
            <a:r>
              <a:rPr lang="en-CH" sz="2000" baseline="30000" dirty="0">
                <a:latin typeface="Cambria" panose="02040503050406030204" pitchFamily="18" charset="0"/>
                <a:cs typeface="Poppins" pitchFamily="2" charset="77"/>
              </a:rPr>
              <a:t>1023 </a:t>
            </a:r>
            <a:r>
              <a:rPr lang="en-CH" sz="2000" dirty="0">
                <a:latin typeface="Cambria" panose="02040503050406030204" pitchFamily="18" charset="0"/>
                <a:cs typeface="Poppins" pitchFamily="2" charset="77"/>
              </a:rPr>
              <a:t>+  …. + </a:t>
            </a:r>
            <a:r>
              <a:rPr lang="en-US" sz="2000" dirty="0">
                <a:latin typeface="Cambria" panose="02040503050406030204" pitchFamily="18" charset="0"/>
                <a:cs typeface="Poppins" pitchFamily="2" charset="77"/>
              </a:rPr>
              <a:t>22 , …)</a:t>
            </a:r>
            <a:endParaRPr lang="en-CH" sz="2000" dirty="0"/>
          </a:p>
        </p:txBody>
      </p:sp>
      <p:sp>
        <p:nvSpPr>
          <p:cNvPr id="13" name="TextBox 12">
            <a:extLst>
              <a:ext uri="{FF2B5EF4-FFF2-40B4-BE49-F238E27FC236}">
                <a16:creationId xmlns:a16="http://schemas.microsoft.com/office/drawing/2014/main" id="{C5F4B731-DE7E-17F0-395A-EEFDD5F8D19F}"/>
              </a:ext>
            </a:extLst>
          </p:cNvPr>
          <p:cNvSpPr txBox="1"/>
          <p:nvPr/>
        </p:nvSpPr>
        <p:spPr>
          <a:xfrm>
            <a:off x="-691984" y="4023684"/>
            <a:ext cx="9144000" cy="400110"/>
          </a:xfrm>
          <a:prstGeom prst="rect">
            <a:avLst/>
          </a:prstGeom>
          <a:noFill/>
        </p:spPr>
        <p:txBody>
          <a:bodyPr wrap="square">
            <a:spAutoFit/>
          </a:bodyPr>
          <a:lstStyle/>
          <a:p>
            <a:r>
              <a:rPr lang="en-CH" sz="2000" dirty="0">
                <a:latin typeface="Corbel" panose="020B0503020204020204" pitchFamily="34" charset="0"/>
              </a:rPr>
              <a:t>	                  	</a:t>
            </a:r>
            <a:r>
              <a:rPr lang="en-CH" sz="2000" b="1" dirty="0">
                <a:latin typeface="Corbel" panose="020B0503020204020204" pitchFamily="34" charset="0"/>
              </a:rPr>
              <a:t>              Match value    </a:t>
            </a:r>
            <a:r>
              <a:rPr lang="en-CH" sz="2000" dirty="0">
                <a:latin typeface="Corbel" panose="020B0503020204020204" pitchFamily="34" charset="0"/>
              </a:rPr>
              <a:t>=    (</a:t>
            </a:r>
            <a:r>
              <a:rPr lang="en-CH" sz="2000" dirty="0">
                <a:latin typeface="Cambria" panose="02040503050406030204" pitchFamily="18" charset="0"/>
              </a:rPr>
              <a:t>91 x</a:t>
            </a:r>
            <a:r>
              <a:rPr lang="en-CH" sz="2000" baseline="30000" dirty="0">
                <a:latin typeface="Cambria" panose="02040503050406030204" pitchFamily="18" charset="0"/>
              </a:rPr>
              <a:t>1024</a:t>
            </a:r>
            <a:r>
              <a:rPr lang="en-CH" sz="2000" dirty="0">
                <a:latin typeface="Cambria" panose="02040503050406030204" pitchFamily="18" charset="0"/>
              </a:rPr>
              <a:t> + 24 x</a:t>
            </a:r>
            <a:r>
              <a:rPr lang="en-CH" sz="2000" baseline="30000" dirty="0">
                <a:latin typeface="Cambria" panose="02040503050406030204" pitchFamily="18" charset="0"/>
              </a:rPr>
              <a:t>1023</a:t>
            </a:r>
            <a:r>
              <a:rPr lang="en-CH" sz="2000" dirty="0">
                <a:latin typeface="Cambria" panose="02040503050406030204" pitchFamily="18" charset="0"/>
              </a:rPr>
              <a:t>+  …. + 32 , …)</a:t>
            </a:r>
          </a:p>
        </p:txBody>
      </p:sp>
    </p:spTree>
    <p:extLst>
      <p:ext uri="{BB962C8B-B14F-4D97-AF65-F5344CB8AC3E}">
        <p14:creationId xmlns:p14="http://schemas.microsoft.com/office/powerpoint/2010/main" val="187029117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29" grpId="0" animBg="1"/>
      <p:bldP spid="34" grpId="0"/>
      <p:bldP spid="35"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4F6C5-6E80-1E11-87AC-9759FCFCAFC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F366E33-08A3-1ED8-6B52-3C549561FD2D}"/>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22B90838-EF5D-8253-C816-AA2CEFDEA8BA}"/>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0545897-D27F-189C-695E-C8474B34C88C}"/>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C0F7B9B2-4F3F-A1DD-48FD-645F26BC04AD}"/>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Qualitative Analysis of Prior Work </a:t>
            </a:r>
          </a:p>
        </p:txBody>
      </p:sp>
      <p:pic>
        <p:nvPicPr>
          <p:cNvPr id="16" name="Graphic 15">
            <a:extLst>
              <a:ext uri="{FF2B5EF4-FFF2-40B4-BE49-F238E27FC236}">
                <a16:creationId xmlns:a16="http://schemas.microsoft.com/office/drawing/2014/main" id="{E38FC622-D77E-7619-8335-2E265A52DB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BDF5CC49-5B2A-DC3E-65B4-B4D323EE4F7D}"/>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126</a:t>
            </a:fld>
            <a:endParaRPr lang="en-CH" dirty="0">
              <a:latin typeface="Cambria" panose="02040503050406030204" pitchFamily="18" charset="0"/>
            </a:endParaRPr>
          </a:p>
        </p:txBody>
      </p:sp>
      <p:pic>
        <p:nvPicPr>
          <p:cNvPr id="5" name="Picture 4" descr="A table with text and numbers&#10;&#10;AI-generated content may be incorrect.">
            <a:extLst>
              <a:ext uri="{FF2B5EF4-FFF2-40B4-BE49-F238E27FC236}">
                <a16:creationId xmlns:a16="http://schemas.microsoft.com/office/drawing/2014/main" id="{7991FC3D-7C10-1CCF-BCB7-9E29E71F376B}"/>
              </a:ext>
            </a:extLst>
          </p:cNvPr>
          <p:cNvPicPr>
            <a:picLocks noChangeAspect="1"/>
          </p:cNvPicPr>
          <p:nvPr/>
        </p:nvPicPr>
        <p:blipFill>
          <a:blip r:embed="rId5"/>
          <a:stretch>
            <a:fillRect/>
          </a:stretch>
        </p:blipFill>
        <p:spPr>
          <a:xfrm>
            <a:off x="525000" y="1511489"/>
            <a:ext cx="7867408" cy="4020159"/>
          </a:xfrm>
          <a:prstGeom prst="rect">
            <a:avLst/>
          </a:prstGeom>
        </p:spPr>
      </p:pic>
      <p:pic>
        <p:nvPicPr>
          <p:cNvPr id="14" name="Picture 13" descr="A diagram of a computer system&#10;&#10;AI-generated content may be incorrect.">
            <a:extLst>
              <a:ext uri="{FF2B5EF4-FFF2-40B4-BE49-F238E27FC236}">
                <a16:creationId xmlns:a16="http://schemas.microsoft.com/office/drawing/2014/main" id="{79FB2C93-B2BC-5942-09A3-FF11D54894E5}"/>
              </a:ext>
            </a:extLst>
          </p:cNvPr>
          <p:cNvPicPr>
            <a:picLocks noChangeAspect="1"/>
          </p:cNvPicPr>
          <p:nvPr/>
        </p:nvPicPr>
        <p:blipFill>
          <a:blip r:embed="rId6"/>
          <a:stretch>
            <a:fillRect/>
          </a:stretch>
        </p:blipFill>
        <p:spPr>
          <a:xfrm>
            <a:off x="1568450" y="1530350"/>
            <a:ext cx="6007100" cy="3797300"/>
          </a:xfrm>
          <a:prstGeom prst="rect">
            <a:avLst/>
          </a:prstGeom>
        </p:spPr>
      </p:pic>
    </p:spTree>
    <p:extLst>
      <p:ext uri="{BB962C8B-B14F-4D97-AF65-F5344CB8AC3E}">
        <p14:creationId xmlns:p14="http://schemas.microsoft.com/office/powerpoint/2010/main" val="415906831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E1527-C265-0ED0-A0C2-726EFA98556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4E1F573-1BDE-56C5-6A46-D9BC9353584F}"/>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2CE98544-BC38-BF2B-F18E-3ABC6B2CD0CF}"/>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B4E9F98-93D0-CBA7-EB80-28B76EC8520B}"/>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55923EFE-2975-EA70-B99F-35F6B135CA17}"/>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System-Level Overview of CIPHERMATCH</a:t>
            </a:r>
          </a:p>
        </p:txBody>
      </p:sp>
      <p:pic>
        <p:nvPicPr>
          <p:cNvPr id="16" name="Graphic 15">
            <a:extLst>
              <a:ext uri="{FF2B5EF4-FFF2-40B4-BE49-F238E27FC236}">
                <a16:creationId xmlns:a16="http://schemas.microsoft.com/office/drawing/2014/main" id="{46C9B1B5-C967-1EEF-2E2A-F35D8F2F49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B9C246AC-7C12-E092-5218-34BF0FCF0C24}"/>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127</a:t>
            </a:fld>
            <a:endParaRPr lang="en-CH" dirty="0">
              <a:latin typeface="Cambria" panose="02040503050406030204" pitchFamily="18" charset="0"/>
            </a:endParaRPr>
          </a:p>
        </p:txBody>
      </p:sp>
      <p:pic>
        <p:nvPicPr>
          <p:cNvPr id="14" name="Picture 13" descr="A diagram of a computer system&#10;&#10;AI-generated content may be incorrect.">
            <a:extLst>
              <a:ext uri="{FF2B5EF4-FFF2-40B4-BE49-F238E27FC236}">
                <a16:creationId xmlns:a16="http://schemas.microsoft.com/office/drawing/2014/main" id="{7E8E10BB-7642-8596-D990-5F09449ECA62}"/>
              </a:ext>
            </a:extLst>
          </p:cNvPr>
          <p:cNvPicPr>
            <a:picLocks noChangeAspect="1"/>
          </p:cNvPicPr>
          <p:nvPr/>
        </p:nvPicPr>
        <p:blipFill>
          <a:blip r:embed="rId5"/>
          <a:stretch>
            <a:fillRect/>
          </a:stretch>
        </p:blipFill>
        <p:spPr>
          <a:xfrm>
            <a:off x="755808" y="1201737"/>
            <a:ext cx="7632383" cy="4824699"/>
          </a:xfrm>
          <a:prstGeom prst="rect">
            <a:avLst/>
          </a:prstGeom>
        </p:spPr>
      </p:pic>
    </p:spTree>
    <p:extLst>
      <p:ext uri="{BB962C8B-B14F-4D97-AF65-F5344CB8AC3E}">
        <p14:creationId xmlns:p14="http://schemas.microsoft.com/office/powerpoint/2010/main" val="289309180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2B9CB-665A-5150-6321-F76D5B07EDE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B569729-7322-DB85-588D-4AAB0DE2A1D2}"/>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D2736DD5-A9C0-E442-B323-2DB3BB731735}"/>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77DC757-79C9-7AEA-ABBE-F145341C1037}"/>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BAB21DF6-640E-D9DB-CAD8-86B20E2DF911}"/>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Evaluation Configuration</a:t>
            </a:r>
          </a:p>
        </p:txBody>
      </p:sp>
      <p:pic>
        <p:nvPicPr>
          <p:cNvPr id="16" name="Graphic 15">
            <a:extLst>
              <a:ext uri="{FF2B5EF4-FFF2-40B4-BE49-F238E27FC236}">
                <a16:creationId xmlns:a16="http://schemas.microsoft.com/office/drawing/2014/main" id="{93A5A456-34D1-E05D-2FF8-D1C5A22B95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BBE78C7C-EA09-700B-4433-311CC3BAD1ED}"/>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128</a:t>
            </a:fld>
            <a:endParaRPr lang="en-CH" dirty="0">
              <a:latin typeface="Cambria" panose="02040503050406030204" pitchFamily="18" charset="0"/>
            </a:endParaRPr>
          </a:p>
        </p:txBody>
      </p:sp>
      <p:pic>
        <p:nvPicPr>
          <p:cNvPr id="3" name="Picture 2" descr="A table with text and numbers&#10;&#10;AI-generated content may be incorrect.">
            <a:extLst>
              <a:ext uri="{FF2B5EF4-FFF2-40B4-BE49-F238E27FC236}">
                <a16:creationId xmlns:a16="http://schemas.microsoft.com/office/drawing/2014/main" id="{05588BC0-9E3E-0F71-748B-EEAE53BCACE6}"/>
              </a:ext>
            </a:extLst>
          </p:cNvPr>
          <p:cNvPicPr>
            <a:picLocks noChangeAspect="1"/>
          </p:cNvPicPr>
          <p:nvPr/>
        </p:nvPicPr>
        <p:blipFill>
          <a:blip r:embed="rId5"/>
          <a:stretch>
            <a:fillRect/>
          </a:stretch>
        </p:blipFill>
        <p:spPr>
          <a:xfrm>
            <a:off x="1585054" y="2025650"/>
            <a:ext cx="5867400" cy="2463800"/>
          </a:xfrm>
          <a:prstGeom prst="rect">
            <a:avLst/>
          </a:prstGeom>
        </p:spPr>
      </p:pic>
    </p:spTree>
    <p:extLst>
      <p:ext uri="{BB962C8B-B14F-4D97-AF65-F5344CB8AC3E}">
        <p14:creationId xmlns:p14="http://schemas.microsoft.com/office/powerpoint/2010/main" val="294900236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B78FE-01D1-E4E0-CCE7-A74DF7F2493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363F257-6F79-868A-EC64-DD7A13C979EB}"/>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B4972CC7-153D-12EB-95C2-F8A5C21B6158}"/>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26DEB6F-82C2-DBD0-2F84-CDF3B410557F}"/>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1E6AA624-BF88-0FE2-1B63-E533CC69D178}"/>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Evaluation Configuration</a:t>
            </a:r>
          </a:p>
        </p:txBody>
      </p:sp>
      <p:pic>
        <p:nvPicPr>
          <p:cNvPr id="16" name="Graphic 15">
            <a:extLst>
              <a:ext uri="{FF2B5EF4-FFF2-40B4-BE49-F238E27FC236}">
                <a16:creationId xmlns:a16="http://schemas.microsoft.com/office/drawing/2014/main" id="{DABB9192-52A1-5A0D-4998-ACE8395F3D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4D9F81E7-0B68-279C-A8A8-2FADFD34C625}"/>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129</a:t>
            </a:fld>
            <a:endParaRPr lang="en-CH" dirty="0">
              <a:latin typeface="Cambria" panose="02040503050406030204" pitchFamily="18" charset="0"/>
            </a:endParaRPr>
          </a:p>
        </p:txBody>
      </p:sp>
      <p:pic>
        <p:nvPicPr>
          <p:cNvPr id="5" name="Picture 4" descr="A table with text and numbers&#10;&#10;AI-generated content may be incorrect.">
            <a:extLst>
              <a:ext uri="{FF2B5EF4-FFF2-40B4-BE49-F238E27FC236}">
                <a16:creationId xmlns:a16="http://schemas.microsoft.com/office/drawing/2014/main" id="{55AF7AF9-BF25-ED09-F18B-960EF2F1EF99}"/>
              </a:ext>
            </a:extLst>
          </p:cNvPr>
          <p:cNvPicPr>
            <a:picLocks noChangeAspect="1"/>
          </p:cNvPicPr>
          <p:nvPr/>
        </p:nvPicPr>
        <p:blipFill>
          <a:blip r:embed="rId5"/>
          <a:stretch>
            <a:fillRect/>
          </a:stretch>
        </p:blipFill>
        <p:spPr>
          <a:xfrm>
            <a:off x="1798638" y="890013"/>
            <a:ext cx="5803900" cy="5562600"/>
          </a:xfrm>
          <a:prstGeom prst="rect">
            <a:avLst/>
          </a:prstGeom>
        </p:spPr>
      </p:pic>
    </p:spTree>
    <p:extLst>
      <p:ext uri="{BB962C8B-B14F-4D97-AF65-F5344CB8AC3E}">
        <p14:creationId xmlns:p14="http://schemas.microsoft.com/office/powerpoint/2010/main" val="318371348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E11B7-F37E-D6FC-FBAC-AA19380D179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6AF7BBF-A4E5-F933-5032-80452F6FE3CF}"/>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92DF7D69-773B-AAE6-2144-0075C696A911}"/>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4ECBF33-DFE1-DDD5-1ED0-90CDFFE41192}"/>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B051FD5A-DE01-6220-509C-8BA8242109E1}"/>
              </a:ext>
            </a:extLst>
          </p:cNvPr>
          <p:cNvSpPr>
            <a:spLocks noGrp="1"/>
          </p:cNvSpPr>
          <p:nvPr>
            <p:ph type="title"/>
          </p:nvPr>
        </p:nvSpPr>
        <p:spPr>
          <a:xfrm>
            <a:off x="0" y="1"/>
            <a:ext cx="9187209"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Approaches to HE-based String Matching </a:t>
            </a:r>
          </a:p>
        </p:txBody>
      </p:sp>
      <p:pic>
        <p:nvPicPr>
          <p:cNvPr id="16" name="Graphic 15">
            <a:extLst>
              <a:ext uri="{FF2B5EF4-FFF2-40B4-BE49-F238E27FC236}">
                <a16:creationId xmlns:a16="http://schemas.microsoft.com/office/drawing/2014/main" id="{613B875F-B35E-0FB2-95F7-26E8703387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25AF64E7-6369-262D-846A-E8B829D60390}"/>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13</a:t>
            </a:fld>
            <a:endParaRPr lang="en-CH" dirty="0">
              <a:latin typeface="Cambria" panose="02040503050406030204" pitchFamily="18" charset="0"/>
            </a:endParaRPr>
          </a:p>
        </p:txBody>
      </p:sp>
      <p:sp>
        <p:nvSpPr>
          <p:cNvPr id="14" name="TextBox 13">
            <a:extLst>
              <a:ext uri="{FF2B5EF4-FFF2-40B4-BE49-F238E27FC236}">
                <a16:creationId xmlns:a16="http://schemas.microsoft.com/office/drawing/2014/main" id="{00D3956D-CE3A-549B-975E-4B10F59156EF}"/>
              </a:ext>
            </a:extLst>
          </p:cNvPr>
          <p:cNvSpPr txBox="1"/>
          <p:nvPr/>
        </p:nvSpPr>
        <p:spPr>
          <a:xfrm>
            <a:off x="-3877" y="1076656"/>
            <a:ext cx="9143999" cy="430887"/>
          </a:xfrm>
          <a:prstGeom prst="rect">
            <a:avLst/>
          </a:prstGeom>
          <a:noFill/>
        </p:spPr>
        <p:txBody>
          <a:bodyPr wrap="square" rtlCol="0">
            <a:spAutoFit/>
          </a:bodyPr>
          <a:lstStyle/>
          <a:p>
            <a:pPr algn="ctr"/>
            <a:r>
              <a:rPr lang="en-CH" sz="2200" dirty="0">
                <a:latin typeface="Corbel" panose="020B0503020204020204" pitchFamily="34" charset="0"/>
              </a:rPr>
              <a:t>Secure string matching using HE can be performed using </a:t>
            </a:r>
            <a:r>
              <a:rPr lang="en-CH" sz="2200" b="1" dirty="0">
                <a:latin typeface="Corbel" panose="020B0503020204020204" pitchFamily="34" charset="0"/>
              </a:rPr>
              <a:t>two</a:t>
            </a:r>
            <a:r>
              <a:rPr lang="en-CH" sz="2200" dirty="0">
                <a:latin typeface="Corbel" panose="020B0503020204020204" pitchFamily="34" charset="0"/>
              </a:rPr>
              <a:t> key approaches </a:t>
            </a:r>
          </a:p>
        </p:txBody>
      </p:sp>
      <p:grpSp>
        <p:nvGrpSpPr>
          <p:cNvPr id="54" name="Group 53">
            <a:extLst>
              <a:ext uri="{FF2B5EF4-FFF2-40B4-BE49-F238E27FC236}">
                <a16:creationId xmlns:a16="http://schemas.microsoft.com/office/drawing/2014/main" id="{71EAEF3B-F39E-C73F-4702-54069AF305A8}"/>
              </a:ext>
            </a:extLst>
          </p:cNvPr>
          <p:cNvGrpSpPr/>
          <p:nvPr/>
        </p:nvGrpSpPr>
        <p:grpSpPr>
          <a:xfrm>
            <a:off x="2282635" y="1554015"/>
            <a:ext cx="4579510" cy="872595"/>
            <a:chOff x="2271760" y="1144371"/>
            <a:chExt cx="4609068" cy="872595"/>
          </a:xfrm>
        </p:grpSpPr>
        <p:cxnSp>
          <p:nvCxnSpPr>
            <p:cNvPr id="48" name="Straight Connector 47">
              <a:extLst>
                <a:ext uri="{FF2B5EF4-FFF2-40B4-BE49-F238E27FC236}">
                  <a16:creationId xmlns:a16="http://schemas.microsoft.com/office/drawing/2014/main" id="{7E454E16-65DA-65EF-AE49-29F0E2A61880}"/>
                </a:ext>
              </a:extLst>
            </p:cNvPr>
            <p:cNvCxnSpPr>
              <a:cxnSpLocks/>
            </p:cNvCxnSpPr>
            <p:nvPr/>
          </p:nvCxnSpPr>
          <p:spPr>
            <a:xfrm>
              <a:off x="4571999" y="1144371"/>
              <a:ext cx="0" cy="519898"/>
            </a:xfrm>
            <a:prstGeom prst="line">
              <a:avLst/>
            </a:prstGeom>
            <a:ln w="317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04585170-0CED-D0AF-DDE9-C1EDB22E6712}"/>
                </a:ext>
              </a:extLst>
            </p:cNvPr>
            <p:cNvCxnSpPr>
              <a:cxnSpLocks/>
            </p:cNvCxnSpPr>
            <p:nvPr/>
          </p:nvCxnSpPr>
          <p:spPr>
            <a:xfrm>
              <a:off x="2271760" y="1664269"/>
              <a:ext cx="4609068" cy="0"/>
            </a:xfrm>
            <a:prstGeom prst="line">
              <a:avLst/>
            </a:prstGeom>
            <a:ln w="317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CDAA2FE6-1016-8D8B-8047-8D4B0209E8F5}"/>
                </a:ext>
              </a:extLst>
            </p:cNvPr>
            <p:cNvCxnSpPr/>
            <p:nvPr/>
          </p:nvCxnSpPr>
          <p:spPr>
            <a:xfrm>
              <a:off x="2277406" y="1664269"/>
              <a:ext cx="0" cy="352697"/>
            </a:xfrm>
            <a:prstGeom prst="straightConnector1">
              <a:avLst/>
            </a:prstGeom>
            <a:ln w="317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3E838035-A515-645A-2C8C-6A943357174D}"/>
                </a:ext>
              </a:extLst>
            </p:cNvPr>
            <p:cNvCxnSpPr/>
            <p:nvPr/>
          </p:nvCxnSpPr>
          <p:spPr>
            <a:xfrm>
              <a:off x="6876226" y="1658517"/>
              <a:ext cx="0" cy="352697"/>
            </a:xfrm>
            <a:prstGeom prst="straightConnector1">
              <a:avLst/>
            </a:prstGeom>
            <a:ln w="317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sp>
        <p:nvSpPr>
          <p:cNvPr id="57" name="Rounded Rectangle 56">
            <a:extLst>
              <a:ext uri="{FF2B5EF4-FFF2-40B4-BE49-F238E27FC236}">
                <a16:creationId xmlns:a16="http://schemas.microsoft.com/office/drawing/2014/main" id="{204E796B-BA91-641C-53B6-7AD7153335B6}"/>
              </a:ext>
            </a:extLst>
          </p:cNvPr>
          <p:cNvSpPr/>
          <p:nvPr/>
        </p:nvSpPr>
        <p:spPr>
          <a:xfrm>
            <a:off x="991282" y="2420858"/>
            <a:ext cx="2593926" cy="494414"/>
          </a:xfrm>
          <a:prstGeom prst="roundRect">
            <a:avLst/>
          </a:prstGeom>
          <a:solidFill>
            <a:srgbClr val="FFFF00">
              <a:alpha val="14597"/>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2"/>
                </a:solidFill>
                <a:latin typeface="Corbel" panose="020B0503020204020204" pitchFamily="34" charset="0"/>
              </a:rPr>
              <a:t>Boolean Approach</a:t>
            </a:r>
          </a:p>
        </p:txBody>
      </p:sp>
      <p:sp>
        <p:nvSpPr>
          <p:cNvPr id="58" name="Rounded Rectangle 57">
            <a:extLst>
              <a:ext uri="{FF2B5EF4-FFF2-40B4-BE49-F238E27FC236}">
                <a16:creationId xmlns:a16="http://schemas.microsoft.com/office/drawing/2014/main" id="{7B06A21B-66FC-E4E8-70B3-E1B48254B581}"/>
              </a:ext>
            </a:extLst>
          </p:cNvPr>
          <p:cNvSpPr/>
          <p:nvPr/>
        </p:nvSpPr>
        <p:spPr>
          <a:xfrm>
            <a:off x="5558792" y="2428808"/>
            <a:ext cx="2593926" cy="494414"/>
          </a:xfrm>
          <a:prstGeom prst="roundRect">
            <a:avLst/>
          </a:prstGeom>
          <a:solidFill>
            <a:srgbClr val="FFFF00">
              <a:alpha val="15344"/>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2"/>
                </a:solidFill>
                <a:latin typeface="Corbel" panose="020B0503020204020204" pitchFamily="34" charset="0"/>
              </a:rPr>
              <a:t>Arithmetic Approach</a:t>
            </a:r>
          </a:p>
        </p:txBody>
      </p:sp>
      <p:cxnSp>
        <p:nvCxnSpPr>
          <p:cNvPr id="159" name="Straight Connector 158">
            <a:extLst>
              <a:ext uri="{FF2B5EF4-FFF2-40B4-BE49-F238E27FC236}">
                <a16:creationId xmlns:a16="http://schemas.microsoft.com/office/drawing/2014/main" id="{E06CB463-E68B-2A18-5258-1FD86B490F1D}"/>
              </a:ext>
            </a:extLst>
          </p:cNvPr>
          <p:cNvCxnSpPr>
            <a:cxnSpLocks/>
          </p:cNvCxnSpPr>
          <p:nvPr/>
        </p:nvCxnSpPr>
        <p:spPr>
          <a:xfrm flipH="1">
            <a:off x="4568513" y="2491872"/>
            <a:ext cx="3877" cy="3790727"/>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22C68A2-28CF-7713-30FB-0C9A8604131B}"/>
              </a:ext>
            </a:extLst>
          </p:cNvPr>
          <p:cNvSpPr/>
          <p:nvPr/>
        </p:nvSpPr>
        <p:spPr>
          <a:xfrm>
            <a:off x="327475" y="3732146"/>
            <a:ext cx="3910150" cy="78614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rgbClr val="D31116"/>
                </a:solidFill>
                <a:latin typeface="Cambria" panose="02040503050406030204" pitchFamily="18" charset="0"/>
              </a:rPr>
              <a:t>1)	</a:t>
            </a:r>
            <a:r>
              <a:rPr lang="en-US" sz="2000" b="1" dirty="0">
                <a:solidFill>
                  <a:srgbClr val="D31116"/>
                </a:solidFill>
                <a:latin typeface="Corbel" panose="020B0503020204020204" pitchFamily="34" charset="0"/>
              </a:rPr>
              <a:t>High memory footprint</a:t>
            </a:r>
            <a:endParaRPr lang="en-US" sz="2000" dirty="0">
              <a:solidFill>
                <a:sysClr val="windowText" lastClr="000000"/>
              </a:solidFill>
              <a:latin typeface="Corbel" panose="020B0503020204020204" pitchFamily="34" charset="0"/>
            </a:endParaRPr>
          </a:p>
        </p:txBody>
      </p:sp>
      <p:sp>
        <p:nvSpPr>
          <p:cNvPr id="22" name="Rectangle 21">
            <a:extLst>
              <a:ext uri="{FF2B5EF4-FFF2-40B4-BE49-F238E27FC236}">
                <a16:creationId xmlns:a16="http://schemas.microsoft.com/office/drawing/2014/main" id="{485DCCF2-8FBD-1E39-7926-0827B5836914}"/>
              </a:ext>
            </a:extLst>
          </p:cNvPr>
          <p:cNvSpPr/>
          <p:nvPr/>
        </p:nvSpPr>
        <p:spPr>
          <a:xfrm>
            <a:off x="4907070" y="3732773"/>
            <a:ext cx="3910150" cy="78614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6">
                    <a:lumMod val="75000"/>
                  </a:schemeClr>
                </a:solidFill>
                <a:latin typeface="Cambria" panose="02040503050406030204" pitchFamily="18" charset="0"/>
              </a:rPr>
              <a:t>1)	</a:t>
            </a:r>
            <a:r>
              <a:rPr lang="en-US" sz="2000" b="1" dirty="0">
                <a:solidFill>
                  <a:schemeClr val="accent6">
                    <a:lumMod val="75000"/>
                  </a:schemeClr>
                </a:solidFill>
                <a:latin typeface="Corbel" panose="020B0503020204020204" pitchFamily="34" charset="0"/>
              </a:rPr>
              <a:t>Low memory footprint</a:t>
            </a:r>
            <a:endParaRPr lang="en-US" sz="2000" dirty="0">
              <a:solidFill>
                <a:sysClr val="windowText" lastClr="000000"/>
              </a:solidFill>
              <a:latin typeface="Corbel" panose="020B0503020204020204" pitchFamily="34" charset="0"/>
            </a:endParaRPr>
          </a:p>
        </p:txBody>
      </p:sp>
      <p:sp>
        <p:nvSpPr>
          <p:cNvPr id="23" name="Rectangle 22">
            <a:extLst>
              <a:ext uri="{FF2B5EF4-FFF2-40B4-BE49-F238E27FC236}">
                <a16:creationId xmlns:a16="http://schemas.microsoft.com/office/drawing/2014/main" id="{FE13A770-577F-B240-40F6-9F79953AD2B6}"/>
              </a:ext>
            </a:extLst>
          </p:cNvPr>
          <p:cNvSpPr/>
          <p:nvPr/>
        </p:nvSpPr>
        <p:spPr>
          <a:xfrm>
            <a:off x="315539" y="4625876"/>
            <a:ext cx="3910150" cy="78614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rgbClr val="D31116"/>
                </a:solidFill>
                <a:latin typeface="Cambria" panose="02040503050406030204" pitchFamily="18" charset="0"/>
              </a:rPr>
              <a:t>2)	</a:t>
            </a:r>
            <a:r>
              <a:rPr lang="en-US" sz="2000" b="1" dirty="0">
                <a:solidFill>
                  <a:srgbClr val="D31116"/>
                </a:solidFill>
                <a:latin typeface="Corbel" panose="020B0503020204020204" pitchFamily="34" charset="0"/>
              </a:rPr>
              <a:t>High computation cost</a:t>
            </a:r>
            <a:endParaRPr lang="en-US" sz="2000" dirty="0">
              <a:solidFill>
                <a:sysClr val="windowText" lastClr="000000"/>
              </a:solidFill>
              <a:latin typeface="Corbel" panose="020B0503020204020204" pitchFamily="34" charset="0"/>
            </a:endParaRPr>
          </a:p>
        </p:txBody>
      </p:sp>
      <p:sp>
        <p:nvSpPr>
          <p:cNvPr id="24" name="Rectangle 23">
            <a:extLst>
              <a:ext uri="{FF2B5EF4-FFF2-40B4-BE49-F238E27FC236}">
                <a16:creationId xmlns:a16="http://schemas.microsoft.com/office/drawing/2014/main" id="{DDFCC94D-4C96-A168-CEB5-D3245141A0E9}"/>
              </a:ext>
            </a:extLst>
          </p:cNvPr>
          <p:cNvSpPr/>
          <p:nvPr/>
        </p:nvSpPr>
        <p:spPr>
          <a:xfrm>
            <a:off x="4902498" y="4625876"/>
            <a:ext cx="3910150" cy="78614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rgbClr val="397921"/>
                </a:solidFill>
                <a:latin typeface="Cambria" panose="02040503050406030204" pitchFamily="18" charset="0"/>
              </a:rPr>
              <a:t>2)	</a:t>
            </a:r>
            <a:r>
              <a:rPr lang="en-US" sz="2000" b="1" dirty="0">
                <a:solidFill>
                  <a:srgbClr val="397921"/>
                </a:solidFill>
                <a:latin typeface="Corbel" panose="020B0503020204020204" pitchFamily="34" charset="0"/>
              </a:rPr>
              <a:t>Low computation cost</a:t>
            </a:r>
            <a:endParaRPr lang="en-US" sz="2000" dirty="0">
              <a:solidFill>
                <a:srgbClr val="397921"/>
              </a:solidFill>
              <a:latin typeface="Corbel" panose="020B0503020204020204" pitchFamily="34" charset="0"/>
            </a:endParaRPr>
          </a:p>
        </p:txBody>
      </p:sp>
      <p:sp>
        <p:nvSpPr>
          <p:cNvPr id="26" name="TextBox 25">
            <a:extLst>
              <a:ext uri="{FF2B5EF4-FFF2-40B4-BE49-F238E27FC236}">
                <a16:creationId xmlns:a16="http://schemas.microsoft.com/office/drawing/2014/main" id="{8C6F8DB2-0B52-453B-2CF5-EDFFF3CE0ECE}"/>
              </a:ext>
            </a:extLst>
          </p:cNvPr>
          <p:cNvSpPr txBox="1"/>
          <p:nvPr/>
        </p:nvSpPr>
        <p:spPr>
          <a:xfrm>
            <a:off x="-19141" y="3017459"/>
            <a:ext cx="4579510" cy="646331"/>
          </a:xfrm>
          <a:prstGeom prst="rect">
            <a:avLst/>
          </a:prstGeom>
          <a:noFill/>
        </p:spPr>
        <p:txBody>
          <a:bodyPr wrap="square" rtlCol="0">
            <a:spAutoFit/>
          </a:bodyPr>
          <a:lstStyle/>
          <a:p>
            <a:pPr algn="ctr"/>
            <a:r>
              <a:rPr lang="en-US" dirty="0">
                <a:latin typeface="Corbel" panose="020B0503020204020204" pitchFamily="34" charset="0"/>
              </a:rPr>
              <a:t>Encrypt </a:t>
            </a:r>
            <a:r>
              <a:rPr lang="en-US" b="1" dirty="0">
                <a:latin typeface="Corbel" panose="020B0503020204020204" pitchFamily="34" charset="0"/>
              </a:rPr>
              <a:t>individual bits </a:t>
            </a:r>
            <a:r>
              <a:rPr lang="en-US" dirty="0">
                <a:latin typeface="Corbel" panose="020B0503020204020204" pitchFamily="34" charset="0"/>
              </a:rPr>
              <a:t>and use </a:t>
            </a:r>
          </a:p>
          <a:p>
            <a:pPr algn="ctr"/>
            <a:r>
              <a:rPr lang="en-US" b="1" dirty="0">
                <a:latin typeface="Corbel" panose="020B0503020204020204" pitchFamily="34" charset="0"/>
              </a:rPr>
              <a:t>homomorphic XOR and AND operations </a:t>
            </a:r>
            <a:endParaRPr lang="en-CH" b="1" dirty="0">
              <a:latin typeface="Corbel" panose="020B0503020204020204" pitchFamily="34" charset="0"/>
            </a:endParaRPr>
          </a:p>
        </p:txBody>
      </p:sp>
      <p:sp>
        <p:nvSpPr>
          <p:cNvPr id="29" name="TextBox 28">
            <a:extLst>
              <a:ext uri="{FF2B5EF4-FFF2-40B4-BE49-F238E27FC236}">
                <a16:creationId xmlns:a16="http://schemas.microsoft.com/office/drawing/2014/main" id="{AA62684F-7BED-F9C2-9327-FD175B552ACC}"/>
              </a:ext>
            </a:extLst>
          </p:cNvPr>
          <p:cNvSpPr txBox="1"/>
          <p:nvPr/>
        </p:nvSpPr>
        <p:spPr>
          <a:xfrm>
            <a:off x="4560369" y="3008849"/>
            <a:ext cx="4579510" cy="646331"/>
          </a:xfrm>
          <a:prstGeom prst="rect">
            <a:avLst/>
          </a:prstGeom>
          <a:noFill/>
        </p:spPr>
        <p:txBody>
          <a:bodyPr wrap="square" rtlCol="0">
            <a:spAutoFit/>
          </a:bodyPr>
          <a:lstStyle/>
          <a:p>
            <a:pPr algn="ctr"/>
            <a:r>
              <a:rPr lang="en-US" dirty="0">
                <a:latin typeface="Corbel" panose="020B0503020204020204" pitchFamily="34" charset="0"/>
              </a:rPr>
              <a:t>Encrypt </a:t>
            </a:r>
            <a:r>
              <a:rPr lang="en-US" b="1" dirty="0">
                <a:latin typeface="Corbel" panose="020B0503020204020204" pitchFamily="34" charset="0"/>
              </a:rPr>
              <a:t>multiple packed bits </a:t>
            </a:r>
            <a:r>
              <a:rPr lang="en-US" dirty="0">
                <a:latin typeface="Corbel" panose="020B0503020204020204" pitchFamily="34" charset="0"/>
              </a:rPr>
              <a:t>and use </a:t>
            </a:r>
          </a:p>
          <a:p>
            <a:pPr algn="ctr"/>
            <a:r>
              <a:rPr lang="en-US" b="1" dirty="0">
                <a:latin typeface="Corbel" panose="020B0503020204020204" pitchFamily="34" charset="0"/>
              </a:rPr>
              <a:t>homomorphic MUL and ADD operations </a:t>
            </a:r>
            <a:endParaRPr lang="en-CH" b="1" dirty="0">
              <a:latin typeface="Corbel" panose="020B0503020204020204" pitchFamily="34" charset="0"/>
            </a:endParaRPr>
          </a:p>
        </p:txBody>
      </p:sp>
      <p:sp>
        <p:nvSpPr>
          <p:cNvPr id="32" name="Rectangle 31">
            <a:extLst>
              <a:ext uri="{FF2B5EF4-FFF2-40B4-BE49-F238E27FC236}">
                <a16:creationId xmlns:a16="http://schemas.microsoft.com/office/drawing/2014/main" id="{EF5AD5FF-7E28-A8A6-67B7-AC51E195A3FB}"/>
              </a:ext>
            </a:extLst>
          </p:cNvPr>
          <p:cNvSpPr/>
          <p:nvPr/>
        </p:nvSpPr>
        <p:spPr>
          <a:xfrm>
            <a:off x="330882" y="5519606"/>
            <a:ext cx="3910150" cy="78614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rgbClr val="397921"/>
                </a:solidFill>
                <a:latin typeface="Cambria" panose="02040503050406030204" pitchFamily="18" charset="0"/>
              </a:rPr>
              <a:t>3)	</a:t>
            </a:r>
            <a:r>
              <a:rPr lang="en-US" sz="2000" b="1" dirty="0">
                <a:solidFill>
                  <a:srgbClr val="397921"/>
                </a:solidFill>
                <a:latin typeface="Corbel" panose="020B0503020204020204" pitchFamily="34" charset="0"/>
              </a:rPr>
              <a:t>Supports flexible query size</a:t>
            </a:r>
            <a:endParaRPr lang="en-US" sz="2000" dirty="0">
              <a:solidFill>
                <a:srgbClr val="397921"/>
              </a:solidFill>
              <a:latin typeface="Corbel" panose="020B0503020204020204" pitchFamily="34" charset="0"/>
            </a:endParaRPr>
          </a:p>
        </p:txBody>
      </p:sp>
      <p:sp>
        <p:nvSpPr>
          <p:cNvPr id="33" name="Rectangle 32">
            <a:extLst>
              <a:ext uri="{FF2B5EF4-FFF2-40B4-BE49-F238E27FC236}">
                <a16:creationId xmlns:a16="http://schemas.microsoft.com/office/drawing/2014/main" id="{46777A83-6A6C-4433-1C40-84CEEB1F28A8}"/>
              </a:ext>
            </a:extLst>
          </p:cNvPr>
          <p:cNvSpPr/>
          <p:nvPr/>
        </p:nvSpPr>
        <p:spPr>
          <a:xfrm>
            <a:off x="4895049" y="5519606"/>
            <a:ext cx="3910150" cy="78614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rgbClr val="C00000"/>
                </a:solidFill>
                <a:latin typeface="Cambria" panose="02040503050406030204" pitchFamily="18" charset="0"/>
              </a:rPr>
              <a:t>3)	</a:t>
            </a:r>
            <a:r>
              <a:rPr lang="en-US" sz="2000" b="1" dirty="0">
                <a:solidFill>
                  <a:srgbClr val="C00000"/>
                </a:solidFill>
                <a:latin typeface="Corbel" panose="020B0503020204020204" pitchFamily="34" charset="0"/>
              </a:rPr>
              <a:t>Supports limited query size</a:t>
            </a:r>
            <a:endParaRPr lang="en-US" sz="2000" dirty="0">
              <a:solidFill>
                <a:srgbClr val="C00000"/>
              </a:solidFill>
              <a:latin typeface="Corbel" panose="020B0503020204020204" pitchFamily="34" charset="0"/>
            </a:endParaRPr>
          </a:p>
        </p:txBody>
      </p:sp>
    </p:spTree>
    <p:extLst>
      <p:ext uri="{BB962C8B-B14F-4D97-AF65-F5344CB8AC3E}">
        <p14:creationId xmlns:p14="http://schemas.microsoft.com/office/powerpoint/2010/main" val="2590988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43E51-F061-98A7-E595-3B192D5E45E6}"/>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B003BE49-E73A-DD3F-4618-178D25D5246A}"/>
              </a:ext>
            </a:extLst>
          </p:cNvPr>
          <p:cNvGrpSpPr/>
          <p:nvPr/>
        </p:nvGrpSpPr>
        <p:grpSpPr>
          <a:xfrm>
            <a:off x="2448644" y="3026871"/>
            <a:ext cx="5383918" cy="578317"/>
            <a:chOff x="2732040" y="4370923"/>
            <a:chExt cx="5383918" cy="578317"/>
          </a:xfrm>
        </p:grpSpPr>
        <p:sp>
          <p:nvSpPr>
            <p:cNvPr id="10" name="Rounded Rectangle 9">
              <a:extLst>
                <a:ext uri="{FF2B5EF4-FFF2-40B4-BE49-F238E27FC236}">
                  <a16:creationId xmlns:a16="http://schemas.microsoft.com/office/drawing/2014/main" id="{6D115068-3B88-FFB7-AD3B-5380F8A97774}"/>
                </a:ext>
              </a:extLst>
            </p:cNvPr>
            <p:cNvSpPr/>
            <p:nvPr/>
          </p:nvSpPr>
          <p:spPr>
            <a:xfrm>
              <a:off x="3736313" y="4376157"/>
              <a:ext cx="927129" cy="192057"/>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8" name="Rounded Rectangle 17">
              <a:extLst>
                <a:ext uri="{FF2B5EF4-FFF2-40B4-BE49-F238E27FC236}">
                  <a16:creationId xmlns:a16="http://schemas.microsoft.com/office/drawing/2014/main" id="{0B836901-8A34-63C6-C9D0-21B696DC8ABD}"/>
                </a:ext>
              </a:extLst>
            </p:cNvPr>
            <p:cNvSpPr/>
            <p:nvPr/>
          </p:nvSpPr>
          <p:spPr>
            <a:xfrm>
              <a:off x="5938731" y="4378957"/>
              <a:ext cx="927122" cy="191744"/>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1" name="Straight Arrow Connector 10">
              <a:extLst>
                <a:ext uri="{FF2B5EF4-FFF2-40B4-BE49-F238E27FC236}">
                  <a16:creationId xmlns:a16="http://schemas.microsoft.com/office/drawing/2014/main" id="{EF19572F-335F-ECE0-4139-453A84A37904}"/>
                </a:ext>
              </a:extLst>
            </p:cNvPr>
            <p:cNvCxnSpPr>
              <a:cxnSpLocks/>
              <a:stCxn id="10" idx="2"/>
            </p:cNvCxnSpPr>
            <p:nvPr/>
          </p:nvCxnSpPr>
          <p:spPr>
            <a:xfrm flipH="1">
              <a:off x="2732040" y="4568214"/>
              <a:ext cx="1467838" cy="336529"/>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B7DFF01-75BC-10B3-180A-3BA258772662}"/>
                </a:ext>
              </a:extLst>
            </p:cNvPr>
            <p:cNvCxnSpPr>
              <a:cxnSpLocks/>
            </p:cNvCxnSpPr>
            <p:nvPr/>
          </p:nvCxnSpPr>
          <p:spPr>
            <a:xfrm>
              <a:off x="5157509" y="4570701"/>
              <a:ext cx="0" cy="361158"/>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E716E4B-85E2-1F10-848A-8EB285212843}"/>
                </a:ext>
              </a:extLst>
            </p:cNvPr>
            <p:cNvCxnSpPr>
              <a:cxnSpLocks/>
              <a:stCxn id="18" idx="2"/>
            </p:cNvCxnSpPr>
            <p:nvPr/>
          </p:nvCxnSpPr>
          <p:spPr>
            <a:xfrm>
              <a:off x="6402292" y="4570701"/>
              <a:ext cx="1713666" cy="378539"/>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5" name="Rounded Rectangle 14">
              <a:extLst>
                <a:ext uri="{FF2B5EF4-FFF2-40B4-BE49-F238E27FC236}">
                  <a16:creationId xmlns:a16="http://schemas.microsoft.com/office/drawing/2014/main" id="{2867B09A-5127-E25F-39FC-EE04DD9E8F86}"/>
                </a:ext>
              </a:extLst>
            </p:cNvPr>
            <p:cNvSpPr/>
            <p:nvPr/>
          </p:nvSpPr>
          <p:spPr>
            <a:xfrm>
              <a:off x="4709055" y="4370923"/>
              <a:ext cx="927123" cy="192057"/>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 </a:t>
              </a:r>
            </a:p>
          </p:txBody>
        </p:sp>
      </p:grpSp>
      <p:sp>
        <p:nvSpPr>
          <p:cNvPr id="4" name="Rectangle 3">
            <a:extLst>
              <a:ext uri="{FF2B5EF4-FFF2-40B4-BE49-F238E27FC236}">
                <a16:creationId xmlns:a16="http://schemas.microsoft.com/office/drawing/2014/main" id="{EAFFA39B-F7E4-E527-995C-330F04FD77D4}"/>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1FB7953C-312E-53A3-DA66-4CDFB2FAE201}"/>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646BE649-F15C-3F4F-C03C-B26F2D41C6FE}"/>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F00F4936-7202-AB01-458C-2CEB5A55E400}"/>
              </a:ext>
            </a:extLst>
          </p:cNvPr>
          <p:cNvSpPr>
            <a:spLocks noGrp="1"/>
          </p:cNvSpPr>
          <p:nvPr>
            <p:ph type="title"/>
          </p:nvPr>
        </p:nvSpPr>
        <p:spPr>
          <a:xfrm>
            <a:off x="0" y="1"/>
            <a:ext cx="9187209"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Arithmetic Approach </a:t>
            </a:r>
          </a:p>
        </p:txBody>
      </p:sp>
      <p:pic>
        <p:nvPicPr>
          <p:cNvPr id="16" name="Graphic 15">
            <a:extLst>
              <a:ext uri="{FF2B5EF4-FFF2-40B4-BE49-F238E27FC236}">
                <a16:creationId xmlns:a16="http://schemas.microsoft.com/office/drawing/2014/main" id="{8CF0313B-E08C-91AA-799B-CFAF61F1BD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427FFDA9-4E19-4DFC-8C6B-244BFA6AA8AE}"/>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14</a:t>
            </a:fld>
            <a:endParaRPr lang="en-CH" dirty="0">
              <a:latin typeface="Cambria" panose="02040503050406030204" pitchFamily="18" charset="0"/>
            </a:endParaRPr>
          </a:p>
        </p:txBody>
      </p:sp>
      <p:sp>
        <p:nvSpPr>
          <p:cNvPr id="58" name="Rounded Rectangle 57">
            <a:extLst>
              <a:ext uri="{FF2B5EF4-FFF2-40B4-BE49-F238E27FC236}">
                <a16:creationId xmlns:a16="http://schemas.microsoft.com/office/drawing/2014/main" id="{46CF3A8D-6613-68A7-F84B-F1A3E4A60EFC}"/>
              </a:ext>
            </a:extLst>
          </p:cNvPr>
          <p:cNvSpPr/>
          <p:nvPr/>
        </p:nvSpPr>
        <p:spPr>
          <a:xfrm>
            <a:off x="2983282" y="992902"/>
            <a:ext cx="3177435" cy="640823"/>
          </a:xfrm>
          <a:prstGeom prst="roundRect">
            <a:avLst/>
          </a:prstGeom>
          <a:solidFill>
            <a:srgbClr val="FFFF00">
              <a:alpha val="15344"/>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2"/>
                </a:solidFill>
                <a:latin typeface="Corbel" panose="020B0503020204020204" pitchFamily="34" charset="0"/>
              </a:rPr>
              <a:t>Arithmetic Approach</a:t>
            </a:r>
          </a:p>
        </p:txBody>
      </p:sp>
      <p:sp>
        <p:nvSpPr>
          <p:cNvPr id="2" name="TextBox 1">
            <a:extLst>
              <a:ext uri="{FF2B5EF4-FFF2-40B4-BE49-F238E27FC236}">
                <a16:creationId xmlns:a16="http://schemas.microsoft.com/office/drawing/2014/main" id="{DD24D3A0-B3D3-A6A4-EFB2-F0CF1B493E7F}"/>
              </a:ext>
            </a:extLst>
          </p:cNvPr>
          <p:cNvSpPr txBox="1"/>
          <p:nvPr/>
        </p:nvSpPr>
        <p:spPr>
          <a:xfrm>
            <a:off x="-202394" y="1785378"/>
            <a:ext cx="9187208" cy="400110"/>
          </a:xfrm>
          <a:prstGeom prst="rect">
            <a:avLst/>
          </a:prstGeom>
          <a:noFill/>
        </p:spPr>
        <p:txBody>
          <a:bodyPr wrap="square" rtlCol="0">
            <a:spAutoFit/>
          </a:bodyPr>
          <a:lstStyle/>
          <a:p>
            <a:pPr marL="457200" indent="-457200" algn="ctr">
              <a:buFont typeface="+mj-lt"/>
              <a:buAutoNum type="arabicPeriod"/>
            </a:pPr>
            <a:r>
              <a:rPr lang="en-CH" sz="2000" dirty="0">
                <a:latin typeface="Corbel" panose="020B0503020204020204" pitchFamily="34" charset="0"/>
              </a:rPr>
              <a:t>Encrypt </a:t>
            </a:r>
            <a:r>
              <a:rPr lang="en-CH" sz="2000" b="1" dirty="0">
                <a:latin typeface="Corbel" panose="020B0503020204020204" pitchFamily="34" charset="0"/>
              </a:rPr>
              <a:t>multiple packed bits</a:t>
            </a:r>
            <a:endParaRPr lang="en-CH" sz="2000" b="1" dirty="0">
              <a:latin typeface="Cambria" panose="02040503050406030204" pitchFamily="18" charset="0"/>
            </a:endParaRPr>
          </a:p>
        </p:txBody>
      </p:sp>
      <p:sp>
        <p:nvSpPr>
          <p:cNvPr id="5" name="TextBox 4">
            <a:extLst>
              <a:ext uri="{FF2B5EF4-FFF2-40B4-BE49-F238E27FC236}">
                <a16:creationId xmlns:a16="http://schemas.microsoft.com/office/drawing/2014/main" id="{4081573F-CE07-9095-1342-D4319D07DDE9}"/>
              </a:ext>
            </a:extLst>
          </p:cNvPr>
          <p:cNvSpPr txBox="1"/>
          <p:nvPr/>
        </p:nvSpPr>
        <p:spPr>
          <a:xfrm>
            <a:off x="2107150" y="2929416"/>
            <a:ext cx="4568120" cy="400110"/>
          </a:xfrm>
          <a:prstGeom prst="rect">
            <a:avLst/>
          </a:prstGeom>
          <a:noFill/>
        </p:spPr>
        <p:txBody>
          <a:bodyPr wrap="square" rtlCol="0">
            <a:spAutoFit/>
          </a:bodyPr>
          <a:lstStyle/>
          <a:p>
            <a:pPr algn="ctr"/>
            <a:r>
              <a:rPr lang="en-US" sz="2000" dirty="0">
                <a:latin typeface="Corbel" panose="020B0503020204020204" pitchFamily="34" charset="0"/>
              </a:rPr>
              <a:t>Database </a:t>
            </a:r>
            <a:r>
              <a:rPr lang="en-CH" sz="2000" dirty="0">
                <a:latin typeface="Corbel" panose="020B0503020204020204" pitchFamily="34" charset="0"/>
              </a:rPr>
              <a:t>=  </a:t>
            </a:r>
            <a:r>
              <a:rPr lang="en-CH" sz="2000" dirty="0">
                <a:latin typeface="Cambria" panose="02040503050406030204" pitchFamily="18" charset="0"/>
              </a:rPr>
              <a:t>1  1 … 0  1  0 … 1 . . . 1  1 … 0</a:t>
            </a:r>
          </a:p>
        </p:txBody>
      </p:sp>
      <p:grpSp>
        <p:nvGrpSpPr>
          <p:cNvPr id="46" name="Group 45">
            <a:extLst>
              <a:ext uri="{FF2B5EF4-FFF2-40B4-BE49-F238E27FC236}">
                <a16:creationId xmlns:a16="http://schemas.microsoft.com/office/drawing/2014/main" id="{14D94F32-9CDB-D156-FC9C-4F009DDF015E}"/>
              </a:ext>
            </a:extLst>
          </p:cNvPr>
          <p:cNvGrpSpPr/>
          <p:nvPr/>
        </p:nvGrpSpPr>
        <p:grpSpPr>
          <a:xfrm>
            <a:off x="3603206" y="3476197"/>
            <a:ext cx="2266143" cy="584775"/>
            <a:chOff x="481510" y="4216845"/>
            <a:chExt cx="6069485" cy="584775"/>
          </a:xfrm>
        </p:grpSpPr>
        <p:sp>
          <p:nvSpPr>
            <p:cNvPr id="47" name="Rounded Rectangle 46">
              <a:extLst>
                <a:ext uri="{FF2B5EF4-FFF2-40B4-BE49-F238E27FC236}">
                  <a16:creationId xmlns:a16="http://schemas.microsoft.com/office/drawing/2014/main" id="{1ED5E975-2466-A18D-F907-6EFE7ABEE9E7}"/>
                </a:ext>
              </a:extLst>
            </p:cNvPr>
            <p:cNvSpPr/>
            <p:nvPr/>
          </p:nvSpPr>
          <p:spPr>
            <a:xfrm>
              <a:off x="481510" y="4447367"/>
              <a:ext cx="6069477" cy="300287"/>
            </a:xfrm>
            <a:prstGeom prst="roundRect">
              <a:avLst>
                <a:gd name="adj" fmla="val 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49" name="Rounded Rectangle 48">
              <a:extLst>
                <a:ext uri="{FF2B5EF4-FFF2-40B4-BE49-F238E27FC236}">
                  <a16:creationId xmlns:a16="http://schemas.microsoft.com/office/drawing/2014/main" id="{AF79377F-9BC3-EB16-D5DE-E19BC0683964}"/>
                </a:ext>
              </a:extLst>
            </p:cNvPr>
            <p:cNvSpPr/>
            <p:nvPr/>
          </p:nvSpPr>
          <p:spPr>
            <a:xfrm>
              <a:off x="484698" y="4453025"/>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a:t>
              </a:r>
            </a:p>
          </p:txBody>
        </p:sp>
        <p:sp>
          <p:nvSpPr>
            <p:cNvPr id="51" name="TextBox 50">
              <a:extLst>
                <a:ext uri="{FF2B5EF4-FFF2-40B4-BE49-F238E27FC236}">
                  <a16:creationId xmlns:a16="http://schemas.microsoft.com/office/drawing/2014/main" id="{BC4464A2-0C95-BEE1-AB6C-BC9EC62DDAEC}"/>
                </a:ext>
              </a:extLst>
            </p:cNvPr>
            <p:cNvSpPr txBox="1"/>
            <p:nvPr/>
          </p:nvSpPr>
          <p:spPr>
            <a:xfrm>
              <a:off x="3730352" y="4216845"/>
              <a:ext cx="868819" cy="584775"/>
            </a:xfrm>
            <a:prstGeom prst="rect">
              <a:avLst/>
            </a:prstGeom>
            <a:noFill/>
          </p:spPr>
          <p:txBody>
            <a:bodyPr wrap="square" rtlCol="0">
              <a:spAutoFit/>
            </a:bodyPr>
            <a:lstStyle/>
            <a:p>
              <a:r>
                <a:rPr lang="en-CH" sz="3200" dirty="0"/>
                <a:t>…</a:t>
              </a:r>
            </a:p>
          </p:txBody>
        </p:sp>
        <p:sp>
          <p:nvSpPr>
            <p:cNvPr id="55" name="Rounded Rectangle 54">
              <a:extLst>
                <a:ext uri="{FF2B5EF4-FFF2-40B4-BE49-F238E27FC236}">
                  <a16:creationId xmlns:a16="http://schemas.microsoft.com/office/drawing/2014/main" id="{27A9AE1C-0E1E-7885-9A0E-CAA344230640}"/>
                </a:ext>
              </a:extLst>
            </p:cNvPr>
            <p:cNvSpPr/>
            <p:nvPr/>
          </p:nvSpPr>
          <p:spPr>
            <a:xfrm>
              <a:off x="2119401" y="4452444"/>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0</a:t>
              </a:r>
            </a:p>
          </p:txBody>
        </p:sp>
        <p:sp>
          <p:nvSpPr>
            <p:cNvPr id="59" name="Rounded Rectangle 58">
              <a:extLst>
                <a:ext uri="{FF2B5EF4-FFF2-40B4-BE49-F238E27FC236}">
                  <a16:creationId xmlns:a16="http://schemas.microsoft.com/office/drawing/2014/main" id="{C002A55F-AD45-B59D-EE01-053D69645C9F}"/>
                </a:ext>
              </a:extLst>
            </p:cNvPr>
            <p:cNvSpPr/>
            <p:nvPr/>
          </p:nvSpPr>
          <p:spPr>
            <a:xfrm>
              <a:off x="4961761" y="4448220"/>
              <a:ext cx="1589234"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a:t>
              </a:r>
            </a:p>
          </p:txBody>
        </p:sp>
      </p:grpSp>
      <p:grpSp>
        <p:nvGrpSpPr>
          <p:cNvPr id="62" name="Group 61">
            <a:extLst>
              <a:ext uri="{FF2B5EF4-FFF2-40B4-BE49-F238E27FC236}">
                <a16:creationId xmlns:a16="http://schemas.microsoft.com/office/drawing/2014/main" id="{13143190-763F-8AC3-67D2-B1DA33554B0E}"/>
              </a:ext>
            </a:extLst>
          </p:cNvPr>
          <p:cNvGrpSpPr/>
          <p:nvPr/>
        </p:nvGrpSpPr>
        <p:grpSpPr>
          <a:xfrm>
            <a:off x="6573283" y="3449942"/>
            <a:ext cx="2266143" cy="584775"/>
            <a:chOff x="481510" y="4216845"/>
            <a:chExt cx="6069485" cy="584775"/>
          </a:xfrm>
        </p:grpSpPr>
        <p:sp>
          <p:nvSpPr>
            <p:cNvPr id="63" name="Rounded Rectangle 62">
              <a:extLst>
                <a:ext uri="{FF2B5EF4-FFF2-40B4-BE49-F238E27FC236}">
                  <a16:creationId xmlns:a16="http://schemas.microsoft.com/office/drawing/2014/main" id="{6932ACA3-A371-1321-591C-D71F49041F5B}"/>
                </a:ext>
              </a:extLst>
            </p:cNvPr>
            <p:cNvSpPr/>
            <p:nvPr/>
          </p:nvSpPr>
          <p:spPr>
            <a:xfrm>
              <a:off x="481510" y="4447367"/>
              <a:ext cx="6069477" cy="300287"/>
            </a:xfrm>
            <a:prstGeom prst="roundRect">
              <a:avLst>
                <a:gd name="adj" fmla="val 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28" name="Rounded Rectangle 127">
              <a:extLst>
                <a:ext uri="{FF2B5EF4-FFF2-40B4-BE49-F238E27FC236}">
                  <a16:creationId xmlns:a16="http://schemas.microsoft.com/office/drawing/2014/main" id="{574970D5-894B-F012-5788-D619AE012DD1}"/>
                </a:ext>
              </a:extLst>
            </p:cNvPr>
            <p:cNvSpPr/>
            <p:nvPr/>
          </p:nvSpPr>
          <p:spPr>
            <a:xfrm>
              <a:off x="484698" y="4453025"/>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a:t>
              </a:r>
            </a:p>
          </p:txBody>
        </p:sp>
        <p:sp>
          <p:nvSpPr>
            <p:cNvPr id="129" name="TextBox 128">
              <a:extLst>
                <a:ext uri="{FF2B5EF4-FFF2-40B4-BE49-F238E27FC236}">
                  <a16:creationId xmlns:a16="http://schemas.microsoft.com/office/drawing/2014/main" id="{D40F5A6C-AC60-A761-A1CE-7D636CB63708}"/>
                </a:ext>
              </a:extLst>
            </p:cNvPr>
            <p:cNvSpPr txBox="1"/>
            <p:nvPr/>
          </p:nvSpPr>
          <p:spPr>
            <a:xfrm>
              <a:off x="3730352" y="4216845"/>
              <a:ext cx="868819" cy="584775"/>
            </a:xfrm>
            <a:prstGeom prst="rect">
              <a:avLst/>
            </a:prstGeom>
            <a:noFill/>
          </p:spPr>
          <p:txBody>
            <a:bodyPr wrap="square" rtlCol="0">
              <a:spAutoFit/>
            </a:bodyPr>
            <a:lstStyle/>
            <a:p>
              <a:r>
                <a:rPr lang="en-CH" sz="3200" dirty="0"/>
                <a:t>…</a:t>
              </a:r>
            </a:p>
          </p:txBody>
        </p:sp>
        <p:sp>
          <p:nvSpPr>
            <p:cNvPr id="130" name="Rounded Rectangle 129">
              <a:extLst>
                <a:ext uri="{FF2B5EF4-FFF2-40B4-BE49-F238E27FC236}">
                  <a16:creationId xmlns:a16="http://schemas.microsoft.com/office/drawing/2014/main" id="{2BF4FF1D-1083-6B31-0833-4AF4BE16CDCF}"/>
                </a:ext>
              </a:extLst>
            </p:cNvPr>
            <p:cNvSpPr/>
            <p:nvPr/>
          </p:nvSpPr>
          <p:spPr>
            <a:xfrm>
              <a:off x="2119401" y="4452444"/>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a:t>
              </a:r>
            </a:p>
          </p:txBody>
        </p:sp>
        <p:sp>
          <p:nvSpPr>
            <p:cNvPr id="131" name="Rounded Rectangle 130">
              <a:extLst>
                <a:ext uri="{FF2B5EF4-FFF2-40B4-BE49-F238E27FC236}">
                  <a16:creationId xmlns:a16="http://schemas.microsoft.com/office/drawing/2014/main" id="{E325E05F-E4DE-5BB9-4375-9AD9AD321724}"/>
                </a:ext>
              </a:extLst>
            </p:cNvPr>
            <p:cNvSpPr/>
            <p:nvPr/>
          </p:nvSpPr>
          <p:spPr>
            <a:xfrm>
              <a:off x="4961761" y="4448220"/>
              <a:ext cx="1589234"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0</a:t>
              </a:r>
            </a:p>
          </p:txBody>
        </p:sp>
      </p:grpSp>
      <p:sp>
        <p:nvSpPr>
          <p:cNvPr id="132" name="TextBox 131">
            <a:extLst>
              <a:ext uri="{FF2B5EF4-FFF2-40B4-BE49-F238E27FC236}">
                <a16:creationId xmlns:a16="http://schemas.microsoft.com/office/drawing/2014/main" id="{977114EA-579B-833D-CEAE-F8E639899000}"/>
              </a:ext>
            </a:extLst>
          </p:cNvPr>
          <p:cNvSpPr txBox="1"/>
          <p:nvPr/>
        </p:nvSpPr>
        <p:spPr>
          <a:xfrm>
            <a:off x="5992558" y="3476196"/>
            <a:ext cx="324388" cy="584775"/>
          </a:xfrm>
          <a:prstGeom prst="rect">
            <a:avLst/>
          </a:prstGeom>
          <a:noFill/>
        </p:spPr>
        <p:txBody>
          <a:bodyPr wrap="square" rtlCol="0">
            <a:spAutoFit/>
          </a:bodyPr>
          <a:lstStyle/>
          <a:p>
            <a:r>
              <a:rPr lang="en-CH" sz="3200" dirty="0"/>
              <a:t>…</a:t>
            </a:r>
          </a:p>
        </p:txBody>
      </p:sp>
      <p:grpSp>
        <p:nvGrpSpPr>
          <p:cNvPr id="133" name="Group 132">
            <a:extLst>
              <a:ext uri="{FF2B5EF4-FFF2-40B4-BE49-F238E27FC236}">
                <a16:creationId xmlns:a16="http://schemas.microsoft.com/office/drawing/2014/main" id="{C1D212FF-6A2B-95C7-EAFA-96B30C96EAE8}"/>
              </a:ext>
            </a:extLst>
          </p:cNvPr>
          <p:cNvGrpSpPr/>
          <p:nvPr/>
        </p:nvGrpSpPr>
        <p:grpSpPr>
          <a:xfrm>
            <a:off x="857925" y="4630946"/>
            <a:ext cx="2266140" cy="627383"/>
            <a:chOff x="450501" y="5478662"/>
            <a:chExt cx="8219290" cy="814358"/>
          </a:xfrm>
        </p:grpSpPr>
        <p:sp>
          <p:nvSpPr>
            <p:cNvPr id="134" name="Rectangle 133">
              <a:extLst>
                <a:ext uri="{FF2B5EF4-FFF2-40B4-BE49-F238E27FC236}">
                  <a16:creationId xmlns:a16="http://schemas.microsoft.com/office/drawing/2014/main" id="{97AE914D-036C-4F41-5FDE-004515C89A11}"/>
                </a:ext>
              </a:extLst>
            </p:cNvPr>
            <p:cNvSpPr/>
            <p:nvPr/>
          </p:nvSpPr>
          <p:spPr>
            <a:xfrm>
              <a:off x="450501" y="5679536"/>
              <a:ext cx="8216102" cy="613484"/>
            </a:xfrm>
            <a:prstGeom prst="rect">
              <a:avLst/>
            </a:prstGeom>
            <a:solidFill>
              <a:schemeClr val="bg2"/>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CH" dirty="0">
                <a:solidFill>
                  <a:schemeClr val="tx1"/>
                </a:solidFill>
                <a:latin typeface="Corbel" panose="020B0503020204020204" pitchFamily="34" charset="0"/>
              </a:endParaRPr>
            </a:p>
          </p:txBody>
        </p:sp>
        <p:grpSp>
          <p:nvGrpSpPr>
            <p:cNvPr id="135" name="Group 134">
              <a:extLst>
                <a:ext uri="{FF2B5EF4-FFF2-40B4-BE49-F238E27FC236}">
                  <a16:creationId xmlns:a16="http://schemas.microsoft.com/office/drawing/2014/main" id="{C04F2BB9-DF14-C56C-9718-054BDE11944E}"/>
                </a:ext>
              </a:extLst>
            </p:cNvPr>
            <p:cNvGrpSpPr/>
            <p:nvPr/>
          </p:nvGrpSpPr>
          <p:grpSpPr>
            <a:xfrm>
              <a:off x="453689" y="5478662"/>
              <a:ext cx="8216102" cy="646930"/>
              <a:chOff x="481510" y="4102836"/>
              <a:chExt cx="8216102" cy="646930"/>
            </a:xfrm>
          </p:grpSpPr>
          <p:sp>
            <p:nvSpPr>
              <p:cNvPr id="136" name="Rounded Rectangle 135">
                <a:extLst>
                  <a:ext uri="{FF2B5EF4-FFF2-40B4-BE49-F238E27FC236}">
                    <a16:creationId xmlns:a16="http://schemas.microsoft.com/office/drawing/2014/main" id="{78784543-8281-739F-1728-BC401FA49EBA}"/>
                  </a:ext>
                </a:extLst>
              </p:cNvPr>
              <p:cNvSpPr/>
              <p:nvPr/>
            </p:nvSpPr>
            <p:spPr>
              <a:xfrm>
                <a:off x="481510" y="4447366"/>
                <a:ext cx="8212914" cy="302400"/>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37" name="Rounded Rectangle 136">
                <a:extLst>
                  <a:ext uri="{FF2B5EF4-FFF2-40B4-BE49-F238E27FC236}">
                    <a16:creationId xmlns:a16="http://schemas.microsoft.com/office/drawing/2014/main" id="{B6D6DDFD-60D3-9536-ABC9-383E83BB1E26}"/>
                  </a:ext>
                </a:extLst>
              </p:cNvPr>
              <p:cNvSpPr/>
              <p:nvPr/>
            </p:nvSpPr>
            <p:spPr>
              <a:xfrm>
                <a:off x="484698" y="4453025"/>
                <a:ext cx="215008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32</a:t>
                </a:r>
              </a:p>
            </p:txBody>
          </p:sp>
          <p:sp>
            <p:nvSpPr>
              <p:cNvPr id="138" name="TextBox 137">
                <a:extLst>
                  <a:ext uri="{FF2B5EF4-FFF2-40B4-BE49-F238E27FC236}">
                    <a16:creationId xmlns:a16="http://schemas.microsoft.com/office/drawing/2014/main" id="{5824AE9D-DEC4-26B9-4EB4-11F6BB41CFA1}"/>
                  </a:ext>
                </a:extLst>
              </p:cNvPr>
              <p:cNvSpPr txBox="1"/>
              <p:nvPr/>
            </p:nvSpPr>
            <p:spPr>
              <a:xfrm>
                <a:off x="4781275" y="4102836"/>
                <a:ext cx="868819" cy="584775"/>
              </a:xfrm>
              <a:prstGeom prst="rect">
                <a:avLst/>
              </a:prstGeom>
              <a:noFill/>
            </p:spPr>
            <p:txBody>
              <a:bodyPr wrap="square" rtlCol="0">
                <a:spAutoFit/>
              </a:bodyPr>
              <a:lstStyle/>
              <a:p>
                <a:r>
                  <a:rPr lang="en-CH" sz="3200" dirty="0"/>
                  <a:t>…</a:t>
                </a:r>
              </a:p>
            </p:txBody>
          </p:sp>
          <p:sp>
            <p:nvSpPr>
              <p:cNvPr id="139" name="Rounded Rectangle 138">
                <a:extLst>
                  <a:ext uri="{FF2B5EF4-FFF2-40B4-BE49-F238E27FC236}">
                    <a16:creationId xmlns:a16="http://schemas.microsoft.com/office/drawing/2014/main" id="{66A49567-A22F-E40B-FF47-0835ECE1862B}"/>
                  </a:ext>
                </a:extLst>
              </p:cNvPr>
              <p:cNvSpPr/>
              <p:nvPr/>
            </p:nvSpPr>
            <p:spPr>
              <a:xfrm>
                <a:off x="2653282" y="4452829"/>
                <a:ext cx="215214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21</a:t>
                </a:r>
              </a:p>
            </p:txBody>
          </p:sp>
          <p:sp>
            <p:nvSpPr>
              <p:cNvPr id="141" name="Rounded Rectangle 140">
                <a:extLst>
                  <a:ext uri="{FF2B5EF4-FFF2-40B4-BE49-F238E27FC236}">
                    <a16:creationId xmlns:a16="http://schemas.microsoft.com/office/drawing/2014/main" id="{3CEA4F34-4CCB-0C5B-0847-CD7E40D49068}"/>
                  </a:ext>
                </a:extLst>
              </p:cNvPr>
              <p:cNvSpPr/>
              <p:nvPr/>
            </p:nvSpPr>
            <p:spPr>
              <a:xfrm>
                <a:off x="6545481" y="4448850"/>
                <a:ext cx="2152131"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67</a:t>
                </a:r>
              </a:p>
            </p:txBody>
          </p:sp>
        </p:grpSp>
      </p:grpSp>
      <p:grpSp>
        <p:nvGrpSpPr>
          <p:cNvPr id="142" name="Group 141">
            <a:extLst>
              <a:ext uri="{FF2B5EF4-FFF2-40B4-BE49-F238E27FC236}">
                <a16:creationId xmlns:a16="http://schemas.microsoft.com/office/drawing/2014/main" id="{EA24BA5C-4643-0B19-F439-73818B5E0731}"/>
              </a:ext>
            </a:extLst>
          </p:cNvPr>
          <p:cNvGrpSpPr/>
          <p:nvPr/>
        </p:nvGrpSpPr>
        <p:grpSpPr>
          <a:xfrm>
            <a:off x="857925" y="3472260"/>
            <a:ext cx="2266143" cy="584775"/>
            <a:chOff x="481510" y="4216845"/>
            <a:chExt cx="6069485" cy="584775"/>
          </a:xfrm>
        </p:grpSpPr>
        <p:sp>
          <p:nvSpPr>
            <p:cNvPr id="143" name="Rounded Rectangle 142">
              <a:extLst>
                <a:ext uri="{FF2B5EF4-FFF2-40B4-BE49-F238E27FC236}">
                  <a16:creationId xmlns:a16="http://schemas.microsoft.com/office/drawing/2014/main" id="{D0F98D21-1A91-C01D-DCF8-23E656AE4B52}"/>
                </a:ext>
              </a:extLst>
            </p:cNvPr>
            <p:cNvSpPr/>
            <p:nvPr/>
          </p:nvSpPr>
          <p:spPr>
            <a:xfrm>
              <a:off x="481510" y="4447367"/>
              <a:ext cx="6069477" cy="300287"/>
            </a:xfrm>
            <a:prstGeom prst="roundRect">
              <a:avLst>
                <a:gd name="adj" fmla="val 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44" name="Rounded Rectangle 143">
              <a:extLst>
                <a:ext uri="{FF2B5EF4-FFF2-40B4-BE49-F238E27FC236}">
                  <a16:creationId xmlns:a16="http://schemas.microsoft.com/office/drawing/2014/main" id="{D365FF4F-89A6-38D1-9425-E92577025EA3}"/>
                </a:ext>
              </a:extLst>
            </p:cNvPr>
            <p:cNvSpPr/>
            <p:nvPr/>
          </p:nvSpPr>
          <p:spPr>
            <a:xfrm>
              <a:off x="484698" y="4453025"/>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a:t>
              </a:r>
            </a:p>
          </p:txBody>
        </p:sp>
        <p:sp>
          <p:nvSpPr>
            <p:cNvPr id="145" name="TextBox 144">
              <a:extLst>
                <a:ext uri="{FF2B5EF4-FFF2-40B4-BE49-F238E27FC236}">
                  <a16:creationId xmlns:a16="http://schemas.microsoft.com/office/drawing/2014/main" id="{B5F9C40D-731F-F476-1ACD-C202AA1B7DA7}"/>
                </a:ext>
              </a:extLst>
            </p:cNvPr>
            <p:cNvSpPr txBox="1"/>
            <p:nvPr/>
          </p:nvSpPr>
          <p:spPr>
            <a:xfrm>
              <a:off x="3730352" y="4216845"/>
              <a:ext cx="868819" cy="584775"/>
            </a:xfrm>
            <a:prstGeom prst="rect">
              <a:avLst/>
            </a:prstGeom>
            <a:noFill/>
          </p:spPr>
          <p:txBody>
            <a:bodyPr wrap="square" rtlCol="0">
              <a:spAutoFit/>
            </a:bodyPr>
            <a:lstStyle/>
            <a:p>
              <a:r>
                <a:rPr lang="en-CH" sz="3200" dirty="0"/>
                <a:t>…</a:t>
              </a:r>
            </a:p>
          </p:txBody>
        </p:sp>
        <p:sp>
          <p:nvSpPr>
            <p:cNvPr id="146" name="Rounded Rectangle 145">
              <a:extLst>
                <a:ext uri="{FF2B5EF4-FFF2-40B4-BE49-F238E27FC236}">
                  <a16:creationId xmlns:a16="http://schemas.microsoft.com/office/drawing/2014/main" id="{E64A789E-89BD-1A33-D3AA-B113E1C83076}"/>
                </a:ext>
              </a:extLst>
            </p:cNvPr>
            <p:cNvSpPr/>
            <p:nvPr/>
          </p:nvSpPr>
          <p:spPr>
            <a:xfrm>
              <a:off x="2119401" y="4452444"/>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a:t>
              </a:r>
            </a:p>
          </p:txBody>
        </p:sp>
        <p:sp>
          <p:nvSpPr>
            <p:cNvPr id="147" name="Rounded Rectangle 146">
              <a:extLst>
                <a:ext uri="{FF2B5EF4-FFF2-40B4-BE49-F238E27FC236}">
                  <a16:creationId xmlns:a16="http://schemas.microsoft.com/office/drawing/2014/main" id="{C72E0E1D-9CA7-CEFC-D554-45796B236474}"/>
                </a:ext>
              </a:extLst>
            </p:cNvPr>
            <p:cNvSpPr/>
            <p:nvPr/>
          </p:nvSpPr>
          <p:spPr>
            <a:xfrm>
              <a:off x="4961761" y="4448220"/>
              <a:ext cx="1589234"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0</a:t>
              </a:r>
            </a:p>
          </p:txBody>
        </p:sp>
      </p:grpSp>
      <p:grpSp>
        <p:nvGrpSpPr>
          <p:cNvPr id="166" name="Group 165">
            <a:extLst>
              <a:ext uri="{FF2B5EF4-FFF2-40B4-BE49-F238E27FC236}">
                <a16:creationId xmlns:a16="http://schemas.microsoft.com/office/drawing/2014/main" id="{020DAEDA-C048-F1A2-120F-54CCFE7EC956}"/>
              </a:ext>
            </a:extLst>
          </p:cNvPr>
          <p:cNvGrpSpPr/>
          <p:nvPr/>
        </p:nvGrpSpPr>
        <p:grpSpPr>
          <a:xfrm>
            <a:off x="3602937" y="4630946"/>
            <a:ext cx="2266140" cy="627383"/>
            <a:chOff x="450501" y="5478662"/>
            <a:chExt cx="8219290" cy="814358"/>
          </a:xfrm>
        </p:grpSpPr>
        <p:sp>
          <p:nvSpPr>
            <p:cNvPr id="167" name="Rectangle 166">
              <a:extLst>
                <a:ext uri="{FF2B5EF4-FFF2-40B4-BE49-F238E27FC236}">
                  <a16:creationId xmlns:a16="http://schemas.microsoft.com/office/drawing/2014/main" id="{5B187AAC-2033-AD84-3B67-14D0DA3E60E2}"/>
                </a:ext>
              </a:extLst>
            </p:cNvPr>
            <p:cNvSpPr/>
            <p:nvPr/>
          </p:nvSpPr>
          <p:spPr>
            <a:xfrm>
              <a:off x="450501" y="5679536"/>
              <a:ext cx="8216102" cy="613484"/>
            </a:xfrm>
            <a:prstGeom prst="rect">
              <a:avLst/>
            </a:prstGeom>
            <a:solidFill>
              <a:schemeClr val="bg2"/>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CH" dirty="0">
                <a:solidFill>
                  <a:schemeClr val="tx1"/>
                </a:solidFill>
                <a:latin typeface="Corbel" panose="020B0503020204020204" pitchFamily="34" charset="0"/>
              </a:endParaRPr>
            </a:p>
          </p:txBody>
        </p:sp>
        <p:grpSp>
          <p:nvGrpSpPr>
            <p:cNvPr id="168" name="Group 167">
              <a:extLst>
                <a:ext uri="{FF2B5EF4-FFF2-40B4-BE49-F238E27FC236}">
                  <a16:creationId xmlns:a16="http://schemas.microsoft.com/office/drawing/2014/main" id="{921E22D4-C907-862B-C9AA-29F664A70D76}"/>
                </a:ext>
              </a:extLst>
            </p:cNvPr>
            <p:cNvGrpSpPr/>
            <p:nvPr/>
          </p:nvGrpSpPr>
          <p:grpSpPr>
            <a:xfrm>
              <a:off x="453689" y="5478662"/>
              <a:ext cx="8216102" cy="646930"/>
              <a:chOff x="481510" y="4102836"/>
              <a:chExt cx="8216102" cy="646930"/>
            </a:xfrm>
          </p:grpSpPr>
          <p:sp>
            <p:nvSpPr>
              <p:cNvPr id="169" name="Rounded Rectangle 168">
                <a:extLst>
                  <a:ext uri="{FF2B5EF4-FFF2-40B4-BE49-F238E27FC236}">
                    <a16:creationId xmlns:a16="http://schemas.microsoft.com/office/drawing/2014/main" id="{C8C41844-A9FE-990A-1866-FC16918C53FF}"/>
                  </a:ext>
                </a:extLst>
              </p:cNvPr>
              <p:cNvSpPr/>
              <p:nvPr/>
            </p:nvSpPr>
            <p:spPr>
              <a:xfrm>
                <a:off x="481510" y="4447366"/>
                <a:ext cx="8212914" cy="302400"/>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70" name="Rounded Rectangle 169">
                <a:extLst>
                  <a:ext uri="{FF2B5EF4-FFF2-40B4-BE49-F238E27FC236}">
                    <a16:creationId xmlns:a16="http://schemas.microsoft.com/office/drawing/2014/main" id="{87965C51-42A6-7BE5-E2D8-8601B6EB6213}"/>
                  </a:ext>
                </a:extLst>
              </p:cNvPr>
              <p:cNvSpPr/>
              <p:nvPr/>
            </p:nvSpPr>
            <p:spPr>
              <a:xfrm>
                <a:off x="484698" y="4453025"/>
                <a:ext cx="215008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44</a:t>
                </a:r>
              </a:p>
            </p:txBody>
          </p:sp>
          <p:sp>
            <p:nvSpPr>
              <p:cNvPr id="171" name="TextBox 170">
                <a:extLst>
                  <a:ext uri="{FF2B5EF4-FFF2-40B4-BE49-F238E27FC236}">
                    <a16:creationId xmlns:a16="http://schemas.microsoft.com/office/drawing/2014/main" id="{912B7103-88F5-2A21-006E-451C504A9729}"/>
                  </a:ext>
                </a:extLst>
              </p:cNvPr>
              <p:cNvSpPr txBox="1"/>
              <p:nvPr/>
            </p:nvSpPr>
            <p:spPr>
              <a:xfrm>
                <a:off x="4781275" y="4102836"/>
                <a:ext cx="868819" cy="584775"/>
              </a:xfrm>
              <a:prstGeom prst="rect">
                <a:avLst/>
              </a:prstGeom>
              <a:noFill/>
            </p:spPr>
            <p:txBody>
              <a:bodyPr wrap="square" rtlCol="0">
                <a:spAutoFit/>
              </a:bodyPr>
              <a:lstStyle/>
              <a:p>
                <a:r>
                  <a:rPr lang="en-CH" sz="3200" dirty="0"/>
                  <a:t>…</a:t>
                </a:r>
              </a:p>
            </p:txBody>
          </p:sp>
          <p:sp>
            <p:nvSpPr>
              <p:cNvPr id="172" name="Rounded Rectangle 171">
                <a:extLst>
                  <a:ext uri="{FF2B5EF4-FFF2-40B4-BE49-F238E27FC236}">
                    <a16:creationId xmlns:a16="http://schemas.microsoft.com/office/drawing/2014/main" id="{4F487279-1001-E4C1-7F95-55117E82D831}"/>
                  </a:ext>
                </a:extLst>
              </p:cNvPr>
              <p:cNvSpPr/>
              <p:nvPr/>
            </p:nvSpPr>
            <p:spPr>
              <a:xfrm>
                <a:off x="2653282" y="4452829"/>
                <a:ext cx="215214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97</a:t>
                </a:r>
              </a:p>
            </p:txBody>
          </p:sp>
          <p:sp>
            <p:nvSpPr>
              <p:cNvPr id="173" name="Rounded Rectangle 172">
                <a:extLst>
                  <a:ext uri="{FF2B5EF4-FFF2-40B4-BE49-F238E27FC236}">
                    <a16:creationId xmlns:a16="http://schemas.microsoft.com/office/drawing/2014/main" id="{672C56C7-ED95-88FE-3C92-804E34A3C035}"/>
                  </a:ext>
                </a:extLst>
              </p:cNvPr>
              <p:cNvSpPr/>
              <p:nvPr/>
            </p:nvSpPr>
            <p:spPr>
              <a:xfrm>
                <a:off x="6545481" y="4448850"/>
                <a:ext cx="2152131"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68</a:t>
                </a:r>
              </a:p>
            </p:txBody>
          </p:sp>
        </p:grpSp>
      </p:grpSp>
      <p:grpSp>
        <p:nvGrpSpPr>
          <p:cNvPr id="174" name="Group 173">
            <a:extLst>
              <a:ext uri="{FF2B5EF4-FFF2-40B4-BE49-F238E27FC236}">
                <a16:creationId xmlns:a16="http://schemas.microsoft.com/office/drawing/2014/main" id="{8D27712E-BAD2-0338-85D3-5BA707E1EF1D}"/>
              </a:ext>
            </a:extLst>
          </p:cNvPr>
          <p:cNvGrpSpPr/>
          <p:nvPr/>
        </p:nvGrpSpPr>
        <p:grpSpPr>
          <a:xfrm>
            <a:off x="6573283" y="4596750"/>
            <a:ext cx="2266140" cy="627383"/>
            <a:chOff x="450501" y="5478662"/>
            <a:chExt cx="8219290" cy="814358"/>
          </a:xfrm>
        </p:grpSpPr>
        <p:sp>
          <p:nvSpPr>
            <p:cNvPr id="175" name="Rectangle 174">
              <a:extLst>
                <a:ext uri="{FF2B5EF4-FFF2-40B4-BE49-F238E27FC236}">
                  <a16:creationId xmlns:a16="http://schemas.microsoft.com/office/drawing/2014/main" id="{9D208D1C-3481-F4A2-3DC7-1B605FA8A1FE}"/>
                </a:ext>
              </a:extLst>
            </p:cNvPr>
            <p:cNvSpPr/>
            <p:nvPr/>
          </p:nvSpPr>
          <p:spPr>
            <a:xfrm>
              <a:off x="450501" y="5679536"/>
              <a:ext cx="8216102" cy="613484"/>
            </a:xfrm>
            <a:prstGeom prst="rect">
              <a:avLst/>
            </a:prstGeom>
            <a:solidFill>
              <a:schemeClr val="bg2"/>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CH" dirty="0">
                <a:solidFill>
                  <a:schemeClr val="tx1"/>
                </a:solidFill>
                <a:latin typeface="Corbel" panose="020B0503020204020204" pitchFamily="34" charset="0"/>
              </a:endParaRPr>
            </a:p>
          </p:txBody>
        </p:sp>
        <p:grpSp>
          <p:nvGrpSpPr>
            <p:cNvPr id="176" name="Group 175">
              <a:extLst>
                <a:ext uri="{FF2B5EF4-FFF2-40B4-BE49-F238E27FC236}">
                  <a16:creationId xmlns:a16="http://schemas.microsoft.com/office/drawing/2014/main" id="{0B22E51B-E2EB-5004-D014-03E2513AA1AC}"/>
                </a:ext>
              </a:extLst>
            </p:cNvPr>
            <p:cNvGrpSpPr/>
            <p:nvPr/>
          </p:nvGrpSpPr>
          <p:grpSpPr>
            <a:xfrm>
              <a:off x="453689" y="5478662"/>
              <a:ext cx="8216102" cy="646930"/>
              <a:chOff x="481510" y="4102836"/>
              <a:chExt cx="8216102" cy="646930"/>
            </a:xfrm>
          </p:grpSpPr>
          <p:sp>
            <p:nvSpPr>
              <p:cNvPr id="177" name="Rounded Rectangle 176">
                <a:extLst>
                  <a:ext uri="{FF2B5EF4-FFF2-40B4-BE49-F238E27FC236}">
                    <a16:creationId xmlns:a16="http://schemas.microsoft.com/office/drawing/2014/main" id="{CE001F99-7F93-45AF-1651-0AA5E632A130}"/>
                  </a:ext>
                </a:extLst>
              </p:cNvPr>
              <p:cNvSpPr/>
              <p:nvPr/>
            </p:nvSpPr>
            <p:spPr>
              <a:xfrm>
                <a:off x="481510" y="4447366"/>
                <a:ext cx="8212914" cy="302400"/>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78" name="Rounded Rectangle 177">
                <a:extLst>
                  <a:ext uri="{FF2B5EF4-FFF2-40B4-BE49-F238E27FC236}">
                    <a16:creationId xmlns:a16="http://schemas.microsoft.com/office/drawing/2014/main" id="{FA2F5F03-A5E6-9FEC-B294-935DB755B7E5}"/>
                  </a:ext>
                </a:extLst>
              </p:cNvPr>
              <p:cNvSpPr/>
              <p:nvPr/>
            </p:nvSpPr>
            <p:spPr>
              <a:xfrm>
                <a:off x="484698" y="4453025"/>
                <a:ext cx="215008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41</a:t>
                </a:r>
              </a:p>
            </p:txBody>
          </p:sp>
          <p:sp>
            <p:nvSpPr>
              <p:cNvPr id="179" name="TextBox 178">
                <a:extLst>
                  <a:ext uri="{FF2B5EF4-FFF2-40B4-BE49-F238E27FC236}">
                    <a16:creationId xmlns:a16="http://schemas.microsoft.com/office/drawing/2014/main" id="{09B33FFE-9DE3-E954-319F-C6EC2E57F7D1}"/>
                  </a:ext>
                </a:extLst>
              </p:cNvPr>
              <p:cNvSpPr txBox="1"/>
              <p:nvPr/>
            </p:nvSpPr>
            <p:spPr>
              <a:xfrm>
                <a:off x="4781275" y="4102836"/>
                <a:ext cx="868819" cy="584775"/>
              </a:xfrm>
              <a:prstGeom prst="rect">
                <a:avLst/>
              </a:prstGeom>
              <a:noFill/>
            </p:spPr>
            <p:txBody>
              <a:bodyPr wrap="square" rtlCol="0">
                <a:spAutoFit/>
              </a:bodyPr>
              <a:lstStyle/>
              <a:p>
                <a:r>
                  <a:rPr lang="en-CH" sz="3200" dirty="0"/>
                  <a:t>…</a:t>
                </a:r>
              </a:p>
            </p:txBody>
          </p:sp>
          <p:sp>
            <p:nvSpPr>
              <p:cNvPr id="180" name="Rounded Rectangle 179">
                <a:extLst>
                  <a:ext uri="{FF2B5EF4-FFF2-40B4-BE49-F238E27FC236}">
                    <a16:creationId xmlns:a16="http://schemas.microsoft.com/office/drawing/2014/main" id="{0ECF396C-AF80-D6B1-18EA-0B9725A4B21C}"/>
                  </a:ext>
                </a:extLst>
              </p:cNvPr>
              <p:cNvSpPr/>
              <p:nvPr/>
            </p:nvSpPr>
            <p:spPr>
              <a:xfrm>
                <a:off x="2653282" y="4452829"/>
                <a:ext cx="215214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52</a:t>
                </a:r>
              </a:p>
            </p:txBody>
          </p:sp>
          <p:sp>
            <p:nvSpPr>
              <p:cNvPr id="181" name="Rounded Rectangle 180">
                <a:extLst>
                  <a:ext uri="{FF2B5EF4-FFF2-40B4-BE49-F238E27FC236}">
                    <a16:creationId xmlns:a16="http://schemas.microsoft.com/office/drawing/2014/main" id="{D02E749F-EE50-66D0-6E90-C8BAD8B30357}"/>
                  </a:ext>
                </a:extLst>
              </p:cNvPr>
              <p:cNvSpPr/>
              <p:nvPr/>
            </p:nvSpPr>
            <p:spPr>
              <a:xfrm>
                <a:off x="6545481" y="4448850"/>
                <a:ext cx="2152131"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94</a:t>
                </a:r>
              </a:p>
            </p:txBody>
          </p:sp>
        </p:grpSp>
      </p:grpSp>
      <p:sp>
        <p:nvSpPr>
          <p:cNvPr id="182" name="TextBox 181">
            <a:extLst>
              <a:ext uri="{FF2B5EF4-FFF2-40B4-BE49-F238E27FC236}">
                <a16:creationId xmlns:a16="http://schemas.microsoft.com/office/drawing/2014/main" id="{F87F7126-B0DA-3BAB-9B81-C11310F0FD6A}"/>
              </a:ext>
            </a:extLst>
          </p:cNvPr>
          <p:cNvSpPr txBox="1"/>
          <p:nvPr/>
        </p:nvSpPr>
        <p:spPr>
          <a:xfrm>
            <a:off x="6009020" y="4593118"/>
            <a:ext cx="324388" cy="584775"/>
          </a:xfrm>
          <a:prstGeom prst="rect">
            <a:avLst/>
          </a:prstGeom>
          <a:noFill/>
        </p:spPr>
        <p:txBody>
          <a:bodyPr wrap="square" rtlCol="0">
            <a:spAutoFit/>
          </a:bodyPr>
          <a:lstStyle/>
          <a:p>
            <a:r>
              <a:rPr lang="en-CH" sz="3200" dirty="0"/>
              <a:t>…</a:t>
            </a:r>
          </a:p>
        </p:txBody>
      </p:sp>
      <p:sp>
        <p:nvSpPr>
          <p:cNvPr id="184" name="Down Arrow 183">
            <a:extLst>
              <a:ext uri="{FF2B5EF4-FFF2-40B4-BE49-F238E27FC236}">
                <a16:creationId xmlns:a16="http://schemas.microsoft.com/office/drawing/2014/main" id="{1AE805DB-6115-ABEB-3AD3-9CDDBA5FDDF6}"/>
              </a:ext>
            </a:extLst>
          </p:cNvPr>
          <p:cNvSpPr/>
          <p:nvPr/>
        </p:nvSpPr>
        <p:spPr>
          <a:xfrm>
            <a:off x="1864977" y="4048404"/>
            <a:ext cx="251155" cy="444475"/>
          </a:xfrm>
          <a:prstGeom prst="down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5" name="Down Arrow 184">
            <a:extLst>
              <a:ext uri="{FF2B5EF4-FFF2-40B4-BE49-F238E27FC236}">
                <a16:creationId xmlns:a16="http://schemas.microsoft.com/office/drawing/2014/main" id="{374AFC88-593F-76AC-087B-D1F69F9E2D57}"/>
              </a:ext>
            </a:extLst>
          </p:cNvPr>
          <p:cNvSpPr/>
          <p:nvPr/>
        </p:nvSpPr>
        <p:spPr>
          <a:xfrm>
            <a:off x="4682529" y="4062827"/>
            <a:ext cx="251155" cy="444475"/>
          </a:xfrm>
          <a:prstGeom prst="down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6" name="Down Arrow 185">
            <a:extLst>
              <a:ext uri="{FF2B5EF4-FFF2-40B4-BE49-F238E27FC236}">
                <a16:creationId xmlns:a16="http://schemas.microsoft.com/office/drawing/2014/main" id="{84C2DB45-176C-9449-EB04-61E2ECAB8FC6}"/>
              </a:ext>
            </a:extLst>
          </p:cNvPr>
          <p:cNvSpPr/>
          <p:nvPr/>
        </p:nvSpPr>
        <p:spPr>
          <a:xfrm>
            <a:off x="7652606" y="4031741"/>
            <a:ext cx="251155" cy="444475"/>
          </a:xfrm>
          <a:prstGeom prst="down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8" name="Right Brace 197">
            <a:extLst>
              <a:ext uri="{FF2B5EF4-FFF2-40B4-BE49-F238E27FC236}">
                <a16:creationId xmlns:a16="http://schemas.microsoft.com/office/drawing/2014/main" id="{1FAF0092-EA37-E389-32BD-A263B9B1852B}"/>
              </a:ext>
            </a:extLst>
          </p:cNvPr>
          <p:cNvSpPr/>
          <p:nvPr/>
        </p:nvSpPr>
        <p:spPr>
          <a:xfrm rot="16200000">
            <a:off x="1045581" y="4532495"/>
            <a:ext cx="232969" cy="592799"/>
          </a:xfrm>
          <a:prstGeom prst="rightBrace">
            <a:avLst>
              <a:gd name="adj1" fmla="val 8333"/>
              <a:gd name="adj2" fmla="val 48809"/>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H">
              <a:solidFill>
                <a:schemeClr val="accent1"/>
              </a:solidFill>
            </a:endParaRPr>
          </a:p>
        </p:txBody>
      </p:sp>
      <p:sp>
        <p:nvSpPr>
          <p:cNvPr id="200" name="Right Brace 199">
            <a:extLst>
              <a:ext uri="{FF2B5EF4-FFF2-40B4-BE49-F238E27FC236}">
                <a16:creationId xmlns:a16="http://schemas.microsoft.com/office/drawing/2014/main" id="{FC3F6EDC-22C6-57A4-C894-E74DB61C6E72}"/>
              </a:ext>
            </a:extLst>
          </p:cNvPr>
          <p:cNvSpPr/>
          <p:nvPr/>
        </p:nvSpPr>
        <p:spPr>
          <a:xfrm rot="5400000">
            <a:off x="1035286" y="3762259"/>
            <a:ext cx="248286" cy="606406"/>
          </a:xfrm>
          <a:prstGeom prst="rightBrace">
            <a:avLst>
              <a:gd name="adj1" fmla="val 8333"/>
              <a:gd name="adj2" fmla="val 51213"/>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H">
              <a:solidFill>
                <a:schemeClr val="accent1"/>
              </a:solidFill>
            </a:endParaRPr>
          </a:p>
        </p:txBody>
      </p:sp>
      <p:sp>
        <p:nvSpPr>
          <p:cNvPr id="201" name="TextBox 200">
            <a:extLst>
              <a:ext uri="{FF2B5EF4-FFF2-40B4-BE49-F238E27FC236}">
                <a16:creationId xmlns:a16="http://schemas.microsoft.com/office/drawing/2014/main" id="{B47B9573-82D1-23DF-32A3-351C44DF7B4C}"/>
              </a:ext>
            </a:extLst>
          </p:cNvPr>
          <p:cNvSpPr txBox="1"/>
          <p:nvPr/>
        </p:nvSpPr>
        <p:spPr>
          <a:xfrm>
            <a:off x="921717" y="4116779"/>
            <a:ext cx="1526927" cy="369332"/>
          </a:xfrm>
          <a:prstGeom prst="rect">
            <a:avLst/>
          </a:prstGeom>
          <a:noFill/>
        </p:spPr>
        <p:txBody>
          <a:bodyPr wrap="square" rtlCol="0">
            <a:spAutoFit/>
          </a:bodyPr>
          <a:lstStyle/>
          <a:p>
            <a:r>
              <a:rPr lang="en-CH" dirty="0">
                <a:solidFill>
                  <a:schemeClr val="accent1"/>
                </a:solidFill>
                <a:latin typeface="Cambria" panose="02040503050406030204" pitchFamily="18" charset="0"/>
              </a:rPr>
              <a:t>1</a:t>
            </a:r>
            <a:r>
              <a:rPr lang="en-CH" dirty="0">
                <a:solidFill>
                  <a:schemeClr val="accent1"/>
                </a:solidFill>
                <a:latin typeface="Corbel" panose="020B0503020204020204" pitchFamily="34" charset="0"/>
              </a:rPr>
              <a:t> bit</a:t>
            </a:r>
          </a:p>
        </p:txBody>
      </p:sp>
      <p:sp>
        <p:nvSpPr>
          <p:cNvPr id="202" name="TextBox 201">
            <a:extLst>
              <a:ext uri="{FF2B5EF4-FFF2-40B4-BE49-F238E27FC236}">
                <a16:creationId xmlns:a16="http://schemas.microsoft.com/office/drawing/2014/main" id="{A14DB5A7-42B0-9781-3AA2-DECD36D58F70}"/>
              </a:ext>
            </a:extLst>
          </p:cNvPr>
          <p:cNvSpPr txBox="1"/>
          <p:nvPr/>
        </p:nvSpPr>
        <p:spPr>
          <a:xfrm>
            <a:off x="796601" y="4437559"/>
            <a:ext cx="861457" cy="369332"/>
          </a:xfrm>
          <a:prstGeom prst="rect">
            <a:avLst/>
          </a:prstGeom>
          <a:noFill/>
        </p:spPr>
        <p:txBody>
          <a:bodyPr wrap="square" rtlCol="0">
            <a:spAutoFit/>
          </a:bodyPr>
          <a:lstStyle/>
          <a:p>
            <a:r>
              <a:rPr lang="en-CH" dirty="0">
                <a:solidFill>
                  <a:schemeClr val="accent1"/>
                </a:solidFill>
                <a:latin typeface="Cambria" panose="02040503050406030204" pitchFamily="18" charset="0"/>
              </a:rPr>
              <a:t>32</a:t>
            </a:r>
            <a:r>
              <a:rPr lang="en-CH" dirty="0">
                <a:solidFill>
                  <a:schemeClr val="accent1"/>
                </a:solidFill>
                <a:latin typeface="Corbel" panose="020B0503020204020204" pitchFamily="34" charset="0"/>
              </a:rPr>
              <a:t> bits</a:t>
            </a:r>
          </a:p>
        </p:txBody>
      </p:sp>
      <p:sp>
        <p:nvSpPr>
          <p:cNvPr id="3" name="Right Brace 2">
            <a:extLst>
              <a:ext uri="{FF2B5EF4-FFF2-40B4-BE49-F238E27FC236}">
                <a16:creationId xmlns:a16="http://schemas.microsoft.com/office/drawing/2014/main" id="{B0CC65AE-C0D0-63CE-F058-C6484E699577}"/>
              </a:ext>
            </a:extLst>
          </p:cNvPr>
          <p:cNvSpPr/>
          <p:nvPr/>
        </p:nvSpPr>
        <p:spPr>
          <a:xfrm rot="16200000">
            <a:off x="1855503" y="2481886"/>
            <a:ext cx="248987" cy="2266139"/>
          </a:xfrm>
          <a:prstGeom prst="rightBrace">
            <a:avLst>
              <a:gd name="adj1" fmla="val 8333"/>
              <a:gd name="adj2" fmla="val 51213"/>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H">
              <a:solidFill>
                <a:schemeClr val="accent1"/>
              </a:solidFill>
            </a:endParaRPr>
          </a:p>
        </p:txBody>
      </p:sp>
      <p:sp>
        <p:nvSpPr>
          <p:cNvPr id="14" name="TextBox 13">
            <a:extLst>
              <a:ext uri="{FF2B5EF4-FFF2-40B4-BE49-F238E27FC236}">
                <a16:creationId xmlns:a16="http://schemas.microsoft.com/office/drawing/2014/main" id="{8F5A4BB0-A2E7-82BB-6F3F-FD048D01F564}"/>
              </a:ext>
            </a:extLst>
          </p:cNvPr>
          <p:cNvSpPr txBox="1"/>
          <p:nvPr/>
        </p:nvSpPr>
        <p:spPr>
          <a:xfrm>
            <a:off x="1203863" y="3185528"/>
            <a:ext cx="1792524" cy="369332"/>
          </a:xfrm>
          <a:prstGeom prst="rect">
            <a:avLst/>
          </a:prstGeom>
          <a:noFill/>
        </p:spPr>
        <p:txBody>
          <a:bodyPr wrap="square" rtlCol="0">
            <a:spAutoFit/>
          </a:bodyPr>
          <a:lstStyle/>
          <a:p>
            <a:r>
              <a:rPr lang="en-CH" dirty="0">
                <a:solidFill>
                  <a:schemeClr val="accent1"/>
                </a:solidFill>
                <a:latin typeface="Cambria" panose="02040503050406030204" pitchFamily="18" charset="0"/>
              </a:rPr>
              <a:t>1024 elements</a:t>
            </a:r>
            <a:endParaRPr lang="en-CH" dirty="0">
              <a:solidFill>
                <a:schemeClr val="accent1"/>
              </a:solidFill>
              <a:latin typeface="Corbel" panose="020B0503020204020204" pitchFamily="34" charset="0"/>
            </a:endParaRPr>
          </a:p>
        </p:txBody>
      </p:sp>
      <p:sp>
        <p:nvSpPr>
          <p:cNvPr id="19" name="Right Brace 18">
            <a:extLst>
              <a:ext uri="{FF2B5EF4-FFF2-40B4-BE49-F238E27FC236}">
                <a16:creationId xmlns:a16="http://schemas.microsoft.com/office/drawing/2014/main" id="{E83514D0-29A6-ED43-F25B-77E01E26455A}"/>
              </a:ext>
            </a:extLst>
          </p:cNvPr>
          <p:cNvSpPr/>
          <p:nvPr/>
        </p:nvSpPr>
        <p:spPr>
          <a:xfrm rot="5400000">
            <a:off x="1855503" y="4247488"/>
            <a:ext cx="248987" cy="2266139"/>
          </a:xfrm>
          <a:prstGeom prst="rightBrace">
            <a:avLst>
              <a:gd name="adj1" fmla="val 8333"/>
              <a:gd name="adj2" fmla="val 51213"/>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H">
              <a:solidFill>
                <a:schemeClr val="accent1"/>
              </a:solidFill>
            </a:endParaRPr>
          </a:p>
        </p:txBody>
      </p:sp>
      <p:sp>
        <p:nvSpPr>
          <p:cNvPr id="20" name="TextBox 19">
            <a:extLst>
              <a:ext uri="{FF2B5EF4-FFF2-40B4-BE49-F238E27FC236}">
                <a16:creationId xmlns:a16="http://schemas.microsoft.com/office/drawing/2014/main" id="{5BF94487-7DC8-7ECF-BF58-6C9E15F0E8AB}"/>
              </a:ext>
            </a:extLst>
          </p:cNvPr>
          <p:cNvSpPr txBox="1"/>
          <p:nvPr/>
        </p:nvSpPr>
        <p:spPr>
          <a:xfrm>
            <a:off x="1148030" y="5454657"/>
            <a:ext cx="1792524" cy="369332"/>
          </a:xfrm>
          <a:prstGeom prst="rect">
            <a:avLst/>
          </a:prstGeom>
          <a:noFill/>
        </p:spPr>
        <p:txBody>
          <a:bodyPr wrap="square" rtlCol="0">
            <a:spAutoFit/>
          </a:bodyPr>
          <a:lstStyle/>
          <a:p>
            <a:r>
              <a:rPr lang="en-CH" dirty="0">
                <a:solidFill>
                  <a:schemeClr val="accent1"/>
                </a:solidFill>
                <a:latin typeface="Cambria" panose="02040503050406030204" pitchFamily="18" charset="0"/>
              </a:rPr>
              <a:t>2048 elements</a:t>
            </a:r>
            <a:endParaRPr lang="en-CH" dirty="0">
              <a:solidFill>
                <a:schemeClr val="accent1"/>
              </a:solidFill>
              <a:latin typeface="Corbel" panose="020B0503020204020204" pitchFamily="34" charset="0"/>
            </a:endParaRPr>
          </a:p>
        </p:txBody>
      </p:sp>
      <p:sp>
        <p:nvSpPr>
          <p:cNvPr id="21" name="TextBox 20">
            <a:extLst>
              <a:ext uri="{FF2B5EF4-FFF2-40B4-BE49-F238E27FC236}">
                <a16:creationId xmlns:a16="http://schemas.microsoft.com/office/drawing/2014/main" id="{ADF6DD27-86D9-9911-E77C-6E4371EB48AF}"/>
              </a:ext>
            </a:extLst>
          </p:cNvPr>
          <p:cNvSpPr txBox="1"/>
          <p:nvPr/>
        </p:nvSpPr>
        <p:spPr>
          <a:xfrm>
            <a:off x="1263624" y="6519018"/>
            <a:ext cx="7530444" cy="307777"/>
          </a:xfrm>
          <a:prstGeom prst="rect">
            <a:avLst/>
          </a:prstGeom>
          <a:noFill/>
        </p:spPr>
        <p:txBody>
          <a:bodyPr wrap="square" rtlCol="0">
            <a:spAutoFit/>
          </a:bodyPr>
          <a:lstStyle/>
          <a:p>
            <a:r>
              <a:rPr lang="en-CH" sz="1400" dirty="0">
                <a:solidFill>
                  <a:schemeClr val="bg2">
                    <a:lumMod val="75000"/>
                  </a:schemeClr>
                </a:solidFill>
                <a:latin typeface="Corbel" panose="020B0503020204020204" pitchFamily="34" charset="0"/>
              </a:rPr>
              <a:t>Yasuda et </a:t>
            </a:r>
            <a:r>
              <a:rPr lang="en-GB" sz="1400" dirty="0">
                <a:solidFill>
                  <a:schemeClr val="bg2">
                    <a:lumMod val="75000"/>
                  </a:schemeClr>
                </a:solidFill>
                <a:latin typeface="Corbel" panose="020B0503020204020204" pitchFamily="34" charset="0"/>
              </a:rPr>
              <a:t>a</a:t>
            </a:r>
            <a:r>
              <a:rPr lang="en-CH" sz="1400" dirty="0">
                <a:solidFill>
                  <a:schemeClr val="bg2">
                    <a:lumMod val="75000"/>
                  </a:schemeClr>
                </a:solidFill>
                <a:latin typeface="Corbel" panose="020B0503020204020204" pitchFamily="34" charset="0"/>
              </a:rPr>
              <a:t>l. </a:t>
            </a:r>
            <a:r>
              <a:rPr lang="en-GB" sz="1400" dirty="0">
                <a:solidFill>
                  <a:schemeClr val="bg2">
                    <a:lumMod val="75000"/>
                  </a:schemeClr>
                </a:solidFill>
                <a:effectLst/>
                <a:latin typeface="Corbel" panose="020B0503020204020204" pitchFamily="34" charset="0"/>
              </a:rPr>
              <a:t>“Secure Pattern Matching Using Somewhat Homomorphic Encryption,” in CCSW, 2013</a:t>
            </a:r>
          </a:p>
        </p:txBody>
      </p:sp>
    </p:spTree>
    <p:extLst>
      <p:ext uri="{BB962C8B-B14F-4D97-AF65-F5344CB8AC3E}">
        <p14:creationId xmlns:p14="http://schemas.microsoft.com/office/powerpoint/2010/main" val="411290460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32" grpId="0"/>
      <p:bldP spid="182" grpId="0"/>
      <p:bldP spid="184" grpId="0" animBg="1"/>
      <p:bldP spid="185" grpId="0" animBg="1"/>
      <p:bldP spid="186" grpId="0" animBg="1"/>
      <p:bldP spid="198" grpId="0" animBg="1"/>
      <p:bldP spid="200" grpId="0" animBg="1"/>
      <p:bldP spid="201" grpId="0"/>
      <p:bldP spid="202" grpId="0"/>
      <p:bldP spid="3" grpId="0" animBg="1"/>
      <p:bldP spid="14" grpId="0"/>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FE47D-D0F8-5C5D-CB53-5CBE0439288A}"/>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033CC73B-6CBD-841E-38B0-B408059977C3}"/>
              </a:ext>
            </a:extLst>
          </p:cNvPr>
          <p:cNvGrpSpPr/>
          <p:nvPr/>
        </p:nvGrpSpPr>
        <p:grpSpPr>
          <a:xfrm>
            <a:off x="2448644" y="3026871"/>
            <a:ext cx="5383918" cy="578317"/>
            <a:chOff x="2732040" y="4370923"/>
            <a:chExt cx="5383918" cy="578317"/>
          </a:xfrm>
        </p:grpSpPr>
        <p:sp>
          <p:nvSpPr>
            <p:cNvPr id="10" name="Rounded Rectangle 9">
              <a:extLst>
                <a:ext uri="{FF2B5EF4-FFF2-40B4-BE49-F238E27FC236}">
                  <a16:creationId xmlns:a16="http://schemas.microsoft.com/office/drawing/2014/main" id="{3DAF24B6-5692-4EF3-8164-9B2FC9D34E7C}"/>
                </a:ext>
              </a:extLst>
            </p:cNvPr>
            <p:cNvSpPr/>
            <p:nvPr/>
          </p:nvSpPr>
          <p:spPr>
            <a:xfrm>
              <a:off x="3736313" y="4376157"/>
              <a:ext cx="927129" cy="192057"/>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8" name="Rounded Rectangle 17">
              <a:extLst>
                <a:ext uri="{FF2B5EF4-FFF2-40B4-BE49-F238E27FC236}">
                  <a16:creationId xmlns:a16="http://schemas.microsoft.com/office/drawing/2014/main" id="{7662CEB8-1FFD-DA60-B156-43EB2E24216C}"/>
                </a:ext>
              </a:extLst>
            </p:cNvPr>
            <p:cNvSpPr/>
            <p:nvPr/>
          </p:nvSpPr>
          <p:spPr>
            <a:xfrm>
              <a:off x="5938731" y="4378957"/>
              <a:ext cx="927122" cy="191744"/>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1" name="Straight Arrow Connector 10">
              <a:extLst>
                <a:ext uri="{FF2B5EF4-FFF2-40B4-BE49-F238E27FC236}">
                  <a16:creationId xmlns:a16="http://schemas.microsoft.com/office/drawing/2014/main" id="{C3345D4B-A1EC-62CD-ED07-CF721784CD12}"/>
                </a:ext>
              </a:extLst>
            </p:cNvPr>
            <p:cNvCxnSpPr>
              <a:cxnSpLocks/>
              <a:stCxn id="10" idx="2"/>
            </p:cNvCxnSpPr>
            <p:nvPr/>
          </p:nvCxnSpPr>
          <p:spPr>
            <a:xfrm flipH="1">
              <a:off x="2732040" y="4568214"/>
              <a:ext cx="1467838" cy="336529"/>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0032AE1C-68C7-D966-3005-4BD05DDB9953}"/>
                </a:ext>
              </a:extLst>
            </p:cNvPr>
            <p:cNvCxnSpPr>
              <a:cxnSpLocks/>
            </p:cNvCxnSpPr>
            <p:nvPr/>
          </p:nvCxnSpPr>
          <p:spPr>
            <a:xfrm>
              <a:off x="5157509" y="4570701"/>
              <a:ext cx="0" cy="361158"/>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CF7A182B-12AD-5482-2BB9-8C92AD0EE5C5}"/>
                </a:ext>
              </a:extLst>
            </p:cNvPr>
            <p:cNvCxnSpPr>
              <a:cxnSpLocks/>
              <a:stCxn id="18" idx="2"/>
            </p:cNvCxnSpPr>
            <p:nvPr/>
          </p:nvCxnSpPr>
          <p:spPr>
            <a:xfrm>
              <a:off x="6402292" y="4570701"/>
              <a:ext cx="1713666" cy="378539"/>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5" name="Rounded Rectangle 14">
              <a:extLst>
                <a:ext uri="{FF2B5EF4-FFF2-40B4-BE49-F238E27FC236}">
                  <a16:creationId xmlns:a16="http://schemas.microsoft.com/office/drawing/2014/main" id="{82E17301-9B7E-AFE6-ED00-5549E6D30F98}"/>
                </a:ext>
              </a:extLst>
            </p:cNvPr>
            <p:cNvSpPr/>
            <p:nvPr/>
          </p:nvSpPr>
          <p:spPr>
            <a:xfrm>
              <a:off x="4709055" y="4370923"/>
              <a:ext cx="927123" cy="192057"/>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 </a:t>
              </a:r>
            </a:p>
          </p:txBody>
        </p:sp>
      </p:grpSp>
      <p:sp>
        <p:nvSpPr>
          <p:cNvPr id="4" name="Rectangle 3">
            <a:extLst>
              <a:ext uri="{FF2B5EF4-FFF2-40B4-BE49-F238E27FC236}">
                <a16:creationId xmlns:a16="http://schemas.microsoft.com/office/drawing/2014/main" id="{88B6671D-3C25-942F-0E3C-1EFAE70A7413}"/>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F5F0D037-A1F9-575A-770D-E5BEADCCB08B}"/>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94F2653-6E76-0663-D3A4-F31617784D0F}"/>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63E20767-B3F9-C2B3-6EA4-FC6ABFB086FF}"/>
              </a:ext>
            </a:extLst>
          </p:cNvPr>
          <p:cNvSpPr>
            <a:spLocks noGrp="1"/>
          </p:cNvSpPr>
          <p:nvPr>
            <p:ph type="title"/>
          </p:nvPr>
        </p:nvSpPr>
        <p:spPr>
          <a:xfrm>
            <a:off x="0" y="1"/>
            <a:ext cx="9187209"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Arithmetic Approach </a:t>
            </a:r>
          </a:p>
        </p:txBody>
      </p:sp>
      <p:pic>
        <p:nvPicPr>
          <p:cNvPr id="16" name="Graphic 15">
            <a:extLst>
              <a:ext uri="{FF2B5EF4-FFF2-40B4-BE49-F238E27FC236}">
                <a16:creationId xmlns:a16="http://schemas.microsoft.com/office/drawing/2014/main" id="{EE91D5C4-0A36-BCDF-42C8-3F2E043BB4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FA4CF6AE-85FC-F7A6-A289-B743877D3A5D}"/>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15</a:t>
            </a:fld>
            <a:endParaRPr lang="en-CH" dirty="0">
              <a:latin typeface="Cambria" panose="02040503050406030204" pitchFamily="18" charset="0"/>
            </a:endParaRPr>
          </a:p>
        </p:txBody>
      </p:sp>
      <p:sp>
        <p:nvSpPr>
          <p:cNvPr id="58" name="Rounded Rectangle 57">
            <a:extLst>
              <a:ext uri="{FF2B5EF4-FFF2-40B4-BE49-F238E27FC236}">
                <a16:creationId xmlns:a16="http://schemas.microsoft.com/office/drawing/2014/main" id="{D80687DA-FB64-8EC7-7648-77070FBBAE5D}"/>
              </a:ext>
            </a:extLst>
          </p:cNvPr>
          <p:cNvSpPr/>
          <p:nvPr/>
        </p:nvSpPr>
        <p:spPr>
          <a:xfrm>
            <a:off x="2983282" y="992902"/>
            <a:ext cx="3177435" cy="640823"/>
          </a:xfrm>
          <a:prstGeom prst="roundRect">
            <a:avLst/>
          </a:prstGeom>
          <a:solidFill>
            <a:srgbClr val="FFFF00">
              <a:alpha val="15344"/>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2"/>
                </a:solidFill>
                <a:latin typeface="Corbel" panose="020B0503020204020204" pitchFamily="34" charset="0"/>
              </a:rPr>
              <a:t>Arithmetic Approach</a:t>
            </a:r>
          </a:p>
        </p:txBody>
      </p:sp>
      <p:sp>
        <p:nvSpPr>
          <p:cNvPr id="2" name="TextBox 1">
            <a:extLst>
              <a:ext uri="{FF2B5EF4-FFF2-40B4-BE49-F238E27FC236}">
                <a16:creationId xmlns:a16="http://schemas.microsoft.com/office/drawing/2014/main" id="{E162A892-443C-E694-2CEF-67AA3402B110}"/>
              </a:ext>
            </a:extLst>
          </p:cNvPr>
          <p:cNvSpPr txBox="1"/>
          <p:nvPr/>
        </p:nvSpPr>
        <p:spPr>
          <a:xfrm>
            <a:off x="-202394" y="1785378"/>
            <a:ext cx="9187208" cy="400110"/>
          </a:xfrm>
          <a:prstGeom prst="rect">
            <a:avLst/>
          </a:prstGeom>
          <a:noFill/>
        </p:spPr>
        <p:txBody>
          <a:bodyPr wrap="square" rtlCol="0">
            <a:spAutoFit/>
          </a:bodyPr>
          <a:lstStyle/>
          <a:p>
            <a:pPr marL="457200" indent="-457200" algn="ctr">
              <a:buFont typeface="+mj-lt"/>
              <a:buAutoNum type="arabicPeriod"/>
            </a:pPr>
            <a:r>
              <a:rPr lang="en-CH" sz="2000" dirty="0">
                <a:latin typeface="Corbel" panose="020B0503020204020204" pitchFamily="34" charset="0"/>
              </a:rPr>
              <a:t>Encrypt </a:t>
            </a:r>
            <a:r>
              <a:rPr lang="en-CH" sz="2000" b="1" dirty="0">
                <a:latin typeface="Corbel" panose="020B0503020204020204" pitchFamily="34" charset="0"/>
              </a:rPr>
              <a:t>multiple packed bits</a:t>
            </a:r>
            <a:endParaRPr lang="en-CH" sz="2000" b="1" dirty="0">
              <a:latin typeface="Cambria" panose="02040503050406030204" pitchFamily="18" charset="0"/>
            </a:endParaRPr>
          </a:p>
        </p:txBody>
      </p:sp>
      <p:sp>
        <p:nvSpPr>
          <p:cNvPr id="5" name="TextBox 4">
            <a:extLst>
              <a:ext uri="{FF2B5EF4-FFF2-40B4-BE49-F238E27FC236}">
                <a16:creationId xmlns:a16="http://schemas.microsoft.com/office/drawing/2014/main" id="{D7085EE3-D1DE-ED02-D091-CFD0CACCDA66}"/>
              </a:ext>
            </a:extLst>
          </p:cNvPr>
          <p:cNvSpPr txBox="1"/>
          <p:nvPr/>
        </p:nvSpPr>
        <p:spPr>
          <a:xfrm>
            <a:off x="2107150" y="2929416"/>
            <a:ext cx="4568120" cy="400110"/>
          </a:xfrm>
          <a:prstGeom prst="rect">
            <a:avLst/>
          </a:prstGeom>
          <a:noFill/>
        </p:spPr>
        <p:txBody>
          <a:bodyPr wrap="square" rtlCol="0">
            <a:spAutoFit/>
          </a:bodyPr>
          <a:lstStyle/>
          <a:p>
            <a:pPr algn="ctr"/>
            <a:r>
              <a:rPr lang="en-US" sz="2000" dirty="0">
                <a:latin typeface="Corbel" panose="020B0503020204020204" pitchFamily="34" charset="0"/>
              </a:rPr>
              <a:t>Database </a:t>
            </a:r>
            <a:r>
              <a:rPr lang="en-CH" sz="2000" dirty="0">
                <a:latin typeface="Corbel" panose="020B0503020204020204" pitchFamily="34" charset="0"/>
              </a:rPr>
              <a:t>=  </a:t>
            </a:r>
            <a:r>
              <a:rPr lang="en-CH" sz="2000" dirty="0">
                <a:latin typeface="Cambria" panose="02040503050406030204" pitchFamily="18" charset="0"/>
              </a:rPr>
              <a:t>1  1 … 0  1  0 … 1 . . . 1  1 … 0</a:t>
            </a:r>
          </a:p>
        </p:txBody>
      </p:sp>
      <p:grpSp>
        <p:nvGrpSpPr>
          <p:cNvPr id="46" name="Group 45">
            <a:extLst>
              <a:ext uri="{FF2B5EF4-FFF2-40B4-BE49-F238E27FC236}">
                <a16:creationId xmlns:a16="http://schemas.microsoft.com/office/drawing/2014/main" id="{3B34C8B6-5BE3-10F1-B3A3-22280E80351F}"/>
              </a:ext>
            </a:extLst>
          </p:cNvPr>
          <p:cNvGrpSpPr/>
          <p:nvPr/>
        </p:nvGrpSpPr>
        <p:grpSpPr>
          <a:xfrm>
            <a:off x="3603206" y="3476197"/>
            <a:ext cx="2266143" cy="584775"/>
            <a:chOff x="481510" y="4216845"/>
            <a:chExt cx="6069485" cy="584775"/>
          </a:xfrm>
        </p:grpSpPr>
        <p:sp>
          <p:nvSpPr>
            <p:cNvPr id="47" name="Rounded Rectangle 46">
              <a:extLst>
                <a:ext uri="{FF2B5EF4-FFF2-40B4-BE49-F238E27FC236}">
                  <a16:creationId xmlns:a16="http://schemas.microsoft.com/office/drawing/2014/main" id="{9079BC38-8888-6DD4-E5EA-53DA2BAD4328}"/>
                </a:ext>
              </a:extLst>
            </p:cNvPr>
            <p:cNvSpPr/>
            <p:nvPr/>
          </p:nvSpPr>
          <p:spPr>
            <a:xfrm>
              <a:off x="481510" y="4447367"/>
              <a:ext cx="6069477" cy="300287"/>
            </a:xfrm>
            <a:prstGeom prst="roundRect">
              <a:avLst>
                <a:gd name="adj" fmla="val 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49" name="Rounded Rectangle 48">
              <a:extLst>
                <a:ext uri="{FF2B5EF4-FFF2-40B4-BE49-F238E27FC236}">
                  <a16:creationId xmlns:a16="http://schemas.microsoft.com/office/drawing/2014/main" id="{A611CD10-7142-6166-341B-1EF00DE8D8FC}"/>
                </a:ext>
              </a:extLst>
            </p:cNvPr>
            <p:cNvSpPr/>
            <p:nvPr/>
          </p:nvSpPr>
          <p:spPr>
            <a:xfrm>
              <a:off x="484698" y="4453025"/>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a:t>
              </a:r>
            </a:p>
          </p:txBody>
        </p:sp>
        <p:sp>
          <p:nvSpPr>
            <p:cNvPr id="51" name="TextBox 50">
              <a:extLst>
                <a:ext uri="{FF2B5EF4-FFF2-40B4-BE49-F238E27FC236}">
                  <a16:creationId xmlns:a16="http://schemas.microsoft.com/office/drawing/2014/main" id="{FC76C791-0F23-278E-ED5E-46E43181FE51}"/>
                </a:ext>
              </a:extLst>
            </p:cNvPr>
            <p:cNvSpPr txBox="1"/>
            <p:nvPr/>
          </p:nvSpPr>
          <p:spPr>
            <a:xfrm>
              <a:off x="3730352" y="4216845"/>
              <a:ext cx="868819" cy="584775"/>
            </a:xfrm>
            <a:prstGeom prst="rect">
              <a:avLst/>
            </a:prstGeom>
            <a:noFill/>
          </p:spPr>
          <p:txBody>
            <a:bodyPr wrap="square" rtlCol="0">
              <a:spAutoFit/>
            </a:bodyPr>
            <a:lstStyle/>
            <a:p>
              <a:r>
                <a:rPr lang="en-CH" sz="3200" dirty="0"/>
                <a:t>…</a:t>
              </a:r>
            </a:p>
          </p:txBody>
        </p:sp>
        <p:sp>
          <p:nvSpPr>
            <p:cNvPr id="55" name="Rounded Rectangle 54">
              <a:extLst>
                <a:ext uri="{FF2B5EF4-FFF2-40B4-BE49-F238E27FC236}">
                  <a16:creationId xmlns:a16="http://schemas.microsoft.com/office/drawing/2014/main" id="{B7CBE078-F0DA-E123-48F3-C724CAE21786}"/>
                </a:ext>
              </a:extLst>
            </p:cNvPr>
            <p:cNvSpPr/>
            <p:nvPr/>
          </p:nvSpPr>
          <p:spPr>
            <a:xfrm>
              <a:off x="2119401" y="4452444"/>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0</a:t>
              </a:r>
            </a:p>
          </p:txBody>
        </p:sp>
        <p:sp>
          <p:nvSpPr>
            <p:cNvPr id="59" name="Rounded Rectangle 58">
              <a:extLst>
                <a:ext uri="{FF2B5EF4-FFF2-40B4-BE49-F238E27FC236}">
                  <a16:creationId xmlns:a16="http://schemas.microsoft.com/office/drawing/2014/main" id="{7DC0AF6E-47E8-C2EB-EBEF-DFF319A4A5C0}"/>
                </a:ext>
              </a:extLst>
            </p:cNvPr>
            <p:cNvSpPr/>
            <p:nvPr/>
          </p:nvSpPr>
          <p:spPr>
            <a:xfrm>
              <a:off x="4961761" y="4448220"/>
              <a:ext cx="1589234"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a:t>
              </a:r>
            </a:p>
          </p:txBody>
        </p:sp>
      </p:grpSp>
      <p:grpSp>
        <p:nvGrpSpPr>
          <p:cNvPr id="62" name="Group 61">
            <a:extLst>
              <a:ext uri="{FF2B5EF4-FFF2-40B4-BE49-F238E27FC236}">
                <a16:creationId xmlns:a16="http://schemas.microsoft.com/office/drawing/2014/main" id="{301ED339-10A8-E427-D196-627544383896}"/>
              </a:ext>
            </a:extLst>
          </p:cNvPr>
          <p:cNvGrpSpPr/>
          <p:nvPr/>
        </p:nvGrpSpPr>
        <p:grpSpPr>
          <a:xfrm>
            <a:off x="6573283" y="3449942"/>
            <a:ext cx="2266143" cy="584775"/>
            <a:chOff x="481510" y="4216845"/>
            <a:chExt cx="6069485" cy="584775"/>
          </a:xfrm>
        </p:grpSpPr>
        <p:sp>
          <p:nvSpPr>
            <p:cNvPr id="63" name="Rounded Rectangle 62">
              <a:extLst>
                <a:ext uri="{FF2B5EF4-FFF2-40B4-BE49-F238E27FC236}">
                  <a16:creationId xmlns:a16="http://schemas.microsoft.com/office/drawing/2014/main" id="{0F5DB718-7DDE-D8A7-F896-1920B09A4431}"/>
                </a:ext>
              </a:extLst>
            </p:cNvPr>
            <p:cNvSpPr/>
            <p:nvPr/>
          </p:nvSpPr>
          <p:spPr>
            <a:xfrm>
              <a:off x="481510" y="4447367"/>
              <a:ext cx="6069477" cy="300287"/>
            </a:xfrm>
            <a:prstGeom prst="roundRect">
              <a:avLst>
                <a:gd name="adj" fmla="val 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28" name="Rounded Rectangle 127">
              <a:extLst>
                <a:ext uri="{FF2B5EF4-FFF2-40B4-BE49-F238E27FC236}">
                  <a16:creationId xmlns:a16="http://schemas.microsoft.com/office/drawing/2014/main" id="{7386B557-5AF0-029F-A853-52B6D6B3318F}"/>
                </a:ext>
              </a:extLst>
            </p:cNvPr>
            <p:cNvSpPr/>
            <p:nvPr/>
          </p:nvSpPr>
          <p:spPr>
            <a:xfrm>
              <a:off x="484698" y="4453025"/>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a:t>
              </a:r>
            </a:p>
          </p:txBody>
        </p:sp>
        <p:sp>
          <p:nvSpPr>
            <p:cNvPr id="129" name="TextBox 128">
              <a:extLst>
                <a:ext uri="{FF2B5EF4-FFF2-40B4-BE49-F238E27FC236}">
                  <a16:creationId xmlns:a16="http://schemas.microsoft.com/office/drawing/2014/main" id="{FFE636DE-1E30-83FE-7329-659DD08FA042}"/>
                </a:ext>
              </a:extLst>
            </p:cNvPr>
            <p:cNvSpPr txBox="1"/>
            <p:nvPr/>
          </p:nvSpPr>
          <p:spPr>
            <a:xfrm>
              <a:off x="3730352" y="4216845"/>
              <a:ext cx="868819" cy="584775"/>
            </a:xfrm>
            <a:prstGeom prst="rect">
              <a:avLst/>
            </a:prstGeom>
            <a:noFill/>
          </p:spPr>
          <p:txBody>
            <a:bodyPr wrap="square" rtlCol="0">
              <a:spAutoFit/>
            </a:bodyPr>
            <a:lstStyle/>
            <a:p>
              <a:r>
                <a:rPr lang="en-CH" sz="3200" dirty="0"/>
                <a:t>…</a:t>
              </a:r>
            </a:p>
          </p:txBody>
        </p:sp>
        <p:sp>
          <p:nvSpPr>
            <p:cNvPr id="130" name="Rounded Rectangle 129">
              <a:extLst>
                <a:ext uri="{FF2B5EF4-FFF2-40B4-BE49-F238E27FC236}">
                  <a16:creationId xmlns:a16="http://schemas.microsoft.com/office/drawing/2014/main" id="{ADC37DC7-7166-C719-4FDA-ACB413FDB7D3}"/>
                </a:ext>
              </a:extLst>
            </p:cNvPr>
            <p:cNvSpPr/>
            <p:nvPr/>
          </p:nvSpPr>
          <p:spPr>
            <a:xfrm>
              <a:off x="2119401" y="4452444"/>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a:t>
              </a:r>
            </a:p>
          </p:txBody>
        </p:sp>
        <p:sp>
          <p:nvSpPr>
            <p:cNvPr id="131" name="Rounded Rectangle 130">
              <a:extLst>
                <a:ext uri="{FF2B5EF4-FFF2-40B4-BE49-F238E27FC236}">
                  <a16:creationId xmlns:a16="http://schemas.microsoft.com/office/drawing/2014/main" id="{04C90C87-BEDB-C42E-E8E5-84DE34DEBB4A}"/>
                </a:ext>
              </a:extLst>
            </p:cNvPr>
            <p:cNvSpPr/>
            <p:nvPr/>
          </p:nvSpPr>
          <p:spPr>
            <a:xfrm>
              <a:off x="4961761" y="4448220"/>
              <a:ext cx="1589234"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0</a:t>
              </a:r>
            </a:p>
          </p:txBody>
        </p:sp>
      </p:grpSp>
      <p:sp>
        <p:nvSpPr>
          <p:cNvPr id="132" name="TextBox 131">
            <a:extLst>
              <a:ext uri="{FF2B5EF4-FFF2-40B4-BE49-F238E27FC236}">
                <a16:creationId xmlns:a16="http://schemas.microsoft.com/office/drawing/2014/main" id="{8EDF43CE-D97F-95E3-BB62-4262F92C83E4}"/>
              </a:ext>
            </a:extLst>
          </p:cNvPr>
          <p:cNvSpPr txBox="1"/>
          <p:nvPr/>
        </p:nvSpPr>
        <p:spPr>
          <a:xfrm>
            <a:off x="5992558" y="3476196"/>
            <a:ext cx="324388" cy="584775"/>
          </a:xfrm>
          <a:prstGeom prst="rect">
            <a:avLst/>
          </a:prstGeom>
          <a:noFill/>
        </p:spPr>
        <p:txBody>
          <a:bodyPr wrap="square" rtlCol="0">
            <a:spAutoFit/>
          </a:bodyPr>
          <a:lstStyle/>
          <a:p>
            <a:r>
              <a:rPr lang="en-CH" sz="3200" dirty="0"/>
              <a:t>…</a:t>
            </a:r>
          </a:p>
        </p:txBody>
      </p:sp>
      <p:grpSp>
        <p:nvGrpSpPr>
          <p:cNvPr id="133" name="Group 132">
            <a:extLst>
              <a:ext uri="{FF2B5EF4-FFF2-40B4-BE49-F238E27FC236}">
                <a16:creationId xmlns:a16="http://schemas.microsoft.com/office/drawing/2014/main" id="{EF627F70-89F9-E767-5E0C-4F4EC9EFCE0B}"/>
              </a:ext>
            </a:extLst>
          </p:cNvPr>
          <p:cNvGrpSpPr/>
          <p:nvPr/>
        </p:nvGrpSpPr>
        <p:grpSpPr>
          <a:xfrm>
            <a:off x="857925" y="4397869"/>
            <a:ext cx="2266140" cy="627383"/>
            <a:chOff x="450501" y="5478662"/>
            <a:chExt cx="8219290" cy="814358"/>
          </a:xfrm>
        </p:grpSpPr>
        <p:sp>
          <p:nvSpPr>
            <p:cNvPr id="134" name="Rectangle 133">
              <a:extLst>
                <a:ext uri="{FF2B5EF4-FFF2-40B4-BE49-F238E27FC236}">
                  <a16:creationId xmlns:a16="http://schemas.microsoft.com/office/drawing/2014/main" id="{D04DBC06-0364-58A3-3C72-D3F48376EFAF}"/>
                </a:ext>
              </a:extLst>
            </p:cNvPr>
            <p:cNvSpPr/>
            <p:nvPr/>
          </p:nvSpPr>
          <p:spPr>
            <a:xfrm>
              <a:off x="450501" y="5679536"/>
              <a:ext cx="8216102" cy="613484"/>
            </a:xfrm>
            <a:prstGeom prst="rect">
              <a:avLst/>
            </a:prstGeom>
            <a:solidFill>
              <a:schemeClr val="bg2"/>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CH" dirty="0">
                <a:solidFill>
                  <a:schemeClr val="tx1"/>
                </a:solidFill>
                <a:latin typeface="Corbel" panose="020B0503020204020204" pitchFamily="34" charset="0"/>
              </a:endParaRPr>
            </a:p>
          </p:txBody>
        </p:sp>
        <p:grpSp>
          <p:nvGrpSpPr>
            <p:cNvPr id="135" name="Group 134">
              <a:extLst>
                <a:ext uri="{FF2B5EF4-FFF2-40B4-BE49-F238E27FC236}">
                  <a16:creationId xmlns:a16="http://schemas.microsoft.com/office/drawing/2014/main" id="{67263DCC-5D08-DFC7-B390-60EAB42ABCDA}"/>
                </a:ext>
              </a:extLst>
            </p:cNvPr>
            <p:cNvGrpSpPr/>
            <p:nvPr/>
          </p:nvGrpSpPr>
          <p:grpSpPr>
            <a:xfrm>
              <a:off x="453689" y="5478662"/>
              <a:ext cx="8216102" cy="646930"/>
              <a:chOff x="481510" y="4102836"/>
              <a:chExt cx="8216102" cy="646930"/>
            </a:xfrm>
          </p:grpSpPr>
          <p:sp>
            <p:nvSpPr>
              <p:cNvPr id="136" name="Rounded Rectangle 135">
                <a:extLst>
                  <a:ext uri="{FF2B5EF4-FFF2-40B4-BE49-F238E27FC236}">
                    <a16:creationId xmlns:a16="http://schemas.microsoft.com/office/drawing/2014/main" id="{A5B31D72-DF5F-CE21-E762-F1CA3ABBD7CB}"/>
                  </a:ext>
                </a:extLst>
              </p:cNvPr>
              <p:cNvSpPr/>
              <p:nvPr/>
            </p:nvSpPr>
            <p:spPr>
              <a:xfrm>
                <a:off x="481510" y="4447366"/>
                <a:ext cx="8212914" cy="302400"/>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37" name="Rounded Rectangle 136">
                <a:extLst>
                  <a:ext uri="{FF2B5EF4-FFF2-40B4-BE49-F238E27FC236}">
                    <a16:creationId xmlns:a16="http://schemas.microsoft.com/office/drawing/2014/main" id="{114ADD58-A321-82F3-7F18-98D7B2D6C682}"/>
                  </a:ext>
                </a:extLst>
              </p:cNvPr>
              <p:cNvSpPr/>
              <p:nvPr/>
            </p:nvSpPr>
            <p:spPr>
              <a:xfrm>
                <a:off x="484698" y="4453025"/>
                <a:ext cx="215008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32</a:t>
                </a:r>
              </a:p>
            </p:txBody>
          </p:sp>
          <p:sp>
            <p:nvSpPr>
              <p:cNvPr id="138" name="TextBox 137">
                <a:extLst>
                  <a:ext uri="{FF2B5EF4-FFF2-40B4-BE49-F238E27FC236}">
                    <a16:creationId xmlns:a16="http://schemas.microsoft.com/office/drawing/2014/main" id="{7C8FAE9D-1A61-85E6-1AAE-3A20E9D599F4}"/>
                  </a:ext>
                </a:extLst>
              </p:cNvPr>
              <p:cNvSpPr txBox="1"/>
              <p:nvPr/>
            </p:nvSpPr>
            <p:spPr>
              <a:xfrm>
                <a:off x="4781275" y="4102836"/>
                <a:ext cx="868819" cy="584775"/>
              </a:xfrm>
              <a:prstGeom prst="rect">
                <a:avLst/>
              </a:prstGeom>
              <a:noFill/>
            </p:spPr>
            <p:txBody>
              <a:bodyPr wrap="square" rtlCol="0">
                <a:spAutoFit/>
              </a:bodyPr>
              <a:lstStyle/>
              <a:p>
                <a:r>
                  <a:rPr lang="en-CH" sz="3200" dirty="0"/>
                  <a:t>…</a:t>
                </a:r>
              </a:p>
            </p:txBody>
          </p:sp>
          <p:sp>
            <p:nvSpPr>
              <p:cNvPr id="139" name="Rounded Rectangle 138">
                <a:extLst>
                  <a:ext uri="{FF2B5EF4-FFF2-40B4-BE49-F238E27FC236}">
                    <a16:creationId xmlns:a16="http://schemas.microsoft.com/office/drawing/2014/main" id="{5DE16EC2-34F1-21E8-6D8A-B4E7D376916D}"/>
                  </a:ext>
                </a:extLst>
              </p:cNvPr>
              <p:cNvSpPr/>
              <p:nvPr/>
            </p:nvSpPr>
            <p:spPr>
              <a:xfrm>
                <a:off x="2653282" y="4452829"/>
                <a:ext cx="215214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21</a:t>
                </a:r>
              </a:p>
            </p:txBody>
          </p:sp>
          <p:sp>
            <p:nvSpPr>
              <p:cNvPr id="141" name="Rounded Rectangle 140">
                <a:extLst>
                  <a:ext uri="{FF2B5EF4-FFF2-40B4-BE49-F238E27FC236}">
                    <a16:creationId xmlns:a16="http://schemas.microsoft.com/office/drawing/2014/main" id="{286D388B-E30B-38FE-E068-EC2EEF91497E}"/>
                  </a:ext>
                </a:extLst>
              </p:cNvPr>
              <p:cNvSpPr/>
              <p:nvPr/>
            </p:nvSpPr>
            <p:spPr>
              <a:xfrm>
                <a:off x="6545481" y="4448850"/>
                <a:ext cx="2152131"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67</a:t>
                </a:r>
              </a:p>
            </p:txBody>
          </p:sp>
        </p:grpSp>
      </p:grpSp>
      <p:grpSp>
        <p:nvGrpSpPr>
          <p:cNvPr id="142" name="Group 141">
            <a:extLst>
              <a:ext uri="{FF2B5EF4-FFF2-40B4-BE49-F238E27FC236}">
                <a16:creationId xmlns:a16="http://schemas.microsoft.com/office/drawing/2014/main" id="{DEA367A3-3323-2078-8927-4255353EF548}"/>
              </a:ext>
            </a:extLst>
          </p:cNvPr>
          <p:cNvGrpSpPr/>
          <p:nvPr/>
        </p:nvGrpSpPr>
        <p:grpSpPr>
          <a:xfrm>
            <a:off x="857925" y="3472260"/>
            <a:ext cx="2266143" cy="584775"/>
            <a:chOff x="481510" y="4216845"/>
            <a:chExt cx="6069485" cy="584775"/>
          </a:xfrm>
        </p:grpSpPr>
        <p:sp>
          <p:nvSpPr>
            <p:cNvPr id="143" name="Rounded Rectangle 142">
              <a:extLst>
                <a:ext uri="{FF2B5EF4-FFF2-40B4-BE49-F238E27FC236}">
                  <a16:creationId xmlns:a16="http://schemas.microsoft.com/office/drawing/2014/main" id="{5A1CAAD1-7533-4DFB-E4D1-E4CE5E1C84AB}"/>
                </a:ext>
              </a:extLst>
            </p:cNvPr>
            <p:cNvSpPr/>
            <p:nvPr/>
          </p:nvSpPr>
          <p:spPr>
            <a:xfrm>
              <a:off x="481510" y="4447367"/>
              <a:ext cx="6069477" cy="300287"/>
            </a:xfrm>
            <a:prstGeom prst="roundRect">
              <a:avLst>
                <a:gd name="adj" fmla="val 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44" name="Rounded Rectangle 143">
              <a:extLst>
                <a:ext uri="{FF2B5EF4-FFF2-40B4-BE49-F238E27FC236}">
                  <a16:creationId xmlns:a16="http://schemas.microsoft.com/office/drawing/2014/main" id="{D117ED2F-895A-7240-E727-AA9BC66B431F}"/>
                </a:ext>
              </a:extLst>
            </p:cNvPr>
            <p:cNvSpPr/>
            <p:nvPr/>
          </p:nvSpPr>
          <p:spPr>
            <a:xfrm>
              <a:off x="484698" y="4453025"/>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a:t>
              </a:r>
            </a:p>
          </p:txBody>
        </p:sp>
        <p:sp>
          <p:nvSpPr>
            <p:cNvPr id="145" name="TextBox 144">
              <a:extLst>
                <a:ext uri="{FF2B5EF4-FFF2-40B4-BE49-F238E27FC236}">
                  <a16:creationId xmlns:a16="http://schemas.microsoft.com/office/drawing/2014/main" id="{D96941E5-B070-44C7-B567-A223ED29283D}"/>
                </a:ext>
              </a:extLst>
            </p:cNvPr>
            <p:cNvSpPr txBox="1"/>
            <p:nvPr/>
          </p:nvSpPr>
          <p:spPr>
            <a:xfrm>
              <a:off x="3730352" y="4216845"/>
              <a:ext cx="868819" cy="584775"/>
            </a:xfrm>
            <a:prstGeom prst="rect">
              <a:avLst/>
            </a:prstGeom>
            <a:noFill/>
          </p:spPr>
          <p:txBody>
            <a:bodyPr wrap="square" rtlCol="0">
              <a:spAutoFit/>
            </a:bodyPr>
            <a:lstStyle/>
            <a:p>
              <a:r>
                <a:rPr lang="en-CH" sz="3200" dirty="0"/>
                <a:t>…</a:t>
              </a:r>
            </a:p>
          </p:txBody>
        </p:sp>
        <p:sp>
          <p:nvSpPr>
            <p:cNvPr id="146" name="Rounded Rectangle 145">
              <a:extLst>
                <a:ext uri="{FF2B5EF4-FFF2-40B4-BE49-F238E27FC236}">
                  <a16:creationId xmlns:a16="http://schemas.microsoft.com/office/drawing/2014/main" id="{78106119-54D5-BF17-1D96-84DF7C399A5F}"/>
                </a:ext>
              </a:extLst>
            </p:cNvPr>
            <p:cNvSpPr/>
            <p:nvPr/>
          </p:nvSpPr>
          <p:spPr>
            <a:xfrm>
              <a:off x="2119401" y="4452444"/>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a:t>
              </a:r>
            </a:p>
          </p:txBody>
        </p:sp>
        <p:sp>
          <p:nvSpPr>
            <p:cNvPr id="147" name="Rounded Rectangle 146">
              <a:extLst>
                <a:ext uri="{FF2B5EF4-FFF2-40B4-BE49-F238E27FC236}">
                  <a16:creationId xmlns:a16="http://schemas.microsoft.com/office/drawing/2014/main" id="{E2AC2B8C-134C-3D55-0461-1D90EFC41B62}"/>
                </a:ext>
              </a:extLst>
            </p:cNvPr>
            <p:cNvSpPr/>
            <p:nvPr/>
          </p:nvSpPr>
          <p:spPr>
            <a:xfrm>
              <a:off x="4961761" y="4448220"/>
              <a:ext cx="1589234"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0</a:t>
              </a:r>
            </a:p>
          </p:txBody>
        </p:sp>
      </p:grpSp>
      <p:grpSp>
        <p:nvGrpSpPr>
          <p:cNvPr id="166" name="Group 165">
            <a:extLst>
              <a:ext uri="{FF2B5EF4-FFF2-40B4-BE49-F238E27FC236}">
                <a16:creationId xmlns:a16="http://schemas.microsoft.com/office/drawing/2014/main" id="{803D5D02-2F42-5411-D8B0-0099958D48A9}"/>
              </a:ext>
            </a:extLst>
          </p:cNvPr>
          <p:cNvGrpSpPr/>
          <p:nvPr/>
        </p:nvGrpSpPr>
        <p:grpSpPr>
          <a:xfrm>
            <a:off x="3602937" y="4397869"/>
            <a:ext cx="2266140" cy="627383"/>
            <a:chOff x="450501" y="5478662"/>
            <a:chExt cx="8219290" cy="814358"/>
          </a:xfrm>
        </p:grpSpPr>
        <p:sp>
          <p:nvSpPr>
            <p:cNvPr id="167" name="Rectangle 166">
              <a:extLst>
                <a:ext uri="{FF2B5EF4-FFF2-40B4-BE49-F238E27FC236}">
                  <a16:creationId xmlns:a16="http://schemas.microsoft.com/office/drawing/2014/main" id="{D04DF564-3580-73C8-D993-6A3DBFEABF86}"/>
                </a:ext>
              </a:extLst>
            </p:cNvPr>
            <p:cNvSpPr/>
            <p:nvPr/>
          </p:nvSpPr>
          <p:spPr>
            <a:xfrm>
              <a:off x="450501" y="5679536"/>
              <a:ext cx="8216102" cy="613484"/>
            </a:xfrm>
            <a:prstGeom prst="rect">
              <a:avLst/>
            </a:prstGeom>
            <a:solidFill>
              <a:schemeClr val="bg2"/>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CH" dirty="0">
                <a:solidFill>
                  <a:schemeClr val="tx1"/>
                </a:solidFill>
                <a:latin typeface="Corbel" panose="020B0503020204020204" pitchFamily="34" charset="0"/>
              </a:endParaRPr>
            </a:p>
          </p:txBody>
        </p:sp>
        <p:grpSp>
          <p:nvGrpSpPr>
            <p:cNvPr id="168" name="Group 167">
              <a:extLst>
                <a:ext uri="{FF2B5EF4-FFF2-40B4-BE49-F238E27FC236}">
                  <a16:creationId xmlns:a16="http://schemas.microsoft.com/office/drawing/2014/main" id="{14213549-FB64-5A92-70F3-036F9EAFDD0C}"/>
                </a:ext>
              </a:extLst>
            </p:cNvPr>
            <p:cNvGrpSpPr/>
            <p:nvPr/>
          </p:nvGrpSpPr>
          <p:grpSpPr>
            <a:xfrm>
              <a:off x="453689" y="5478662"/>
              <a:ext cx="8216102" cy="646930"/>
              <a:chOff x="481510" y="4102836"/>
              <a:chExt cx="8216102" cy="646930"/>
            </a:xfrm>
          </p:grpSpPr>
          <p:sp>
            <p:nvSpPr>
              <p:cNvPr id="169" name="Rounded Rectangle 168">
                <a:extLst>
                  <a:ext uri="{FF2B5EF4-FFF2-40B4-BE49-F238E27FC236}">
                    <a16:creationId xmlns:a16="http://schemas.microsoft.com/office/drawing/2014/main" id="{2B26D02B-A049-B8F3-E4D1-87AD7066A046}"/>
                  </a:ext>
                </a:extLst>
              </p:cNvPr>
              <p:cNvSpPr/>
              <p:nvPr/>
            </p:nvSpPr>
            <p:spPr>
              <a:xfrm>
                <a:off x="481510" y="4447366"/>
                <a:ext cx="8212914" cy="302400"/>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70" name="Rounded Rectangle 169">
                <a:extLst>
                  <a:ext uri="{FF2B5EF4-FFF2-40B4-BE49-F238E27FC236}">
                    <a16:creationId xmlns:a16="http://schemas.microsoft.com/office/drawing/2014/main" id="{13D6A764-9E81-72FC-0500-E10CFE6E7208}"/>
                  </a:ext>
                </a:extLst>
              </p:cNvPr>
              <p:cNvSpPr/>
              <p:nvPr/>
            </p:nvSpPr>
            <p:spPr>
              <a:xfrm>
                <a:off x="484698" y="4453025"/>
                <a:ext cx="215008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44</a:t>
                </a:r>
              </a:p>
            </p:txBody>
          </p:sp>
          <p:sp>
            <p:nvSpPr>
              <p:cNvPr id="171" name="TextBox 170">
                <a:extLst>
                  <a:ext uri="{FF2B5EF4-FFF2-40B4-BE49-F238E27FC236}">
                    <a16:creationId xmlns:a16="http://schemas.microsoft.com/office/drawing/2014/main" id="{979DDF2F-30B6-20B1-08C2-3C5FDBDEC93F}"/>
                  </a:ext>
                </a:extLst>
              </p:cNvPr>
              <p:cNvSpPr txBox="1"/>
              <p:nvPr/>
            </p:nvSpPr>
            <p:spPr>
              <a:xfrm>
                <a:off x="4781275" y="4102836"/>
                <a:ext cx="868819" cy="584775"/>
              </a:xfrm>
              <a:prstGeom prst="rect">
                <a:avLst/>
              </a:prstGeom>
              <a:noFill/>
            </p:spPr>
            <p:txBody>
              <a:bodyPr wrap="square" rtlCol="0">
                <a:spAutoFit/>
              </a:bodyPr>
              <a:lstStyle/>
              <a:p>
                <a:r>
                  <a:rPr lang="en-CH" sz="3200" dirty="0"/>
                  <a:t>…</a:t>
                </a:r>
              </a:p>
            </p:txBody>
          </p:sp>
          <p:sp>
            <p:nvSpPr>
              <p:cNvPr id="172" name="Rounded Rectangle 171">
                <a:extLst>
                  <a:ext uri="{FF2B5EF4-FFF2-40B4-BE49-F238E27FC236}">
                    <a16:creationId xmlns:a16="http://schemas.microsoft.com/office/drawing/2014/main" id="{C8257EA3-858B-5312-41BE-A0CF4404F52C}"/>
                  </a:ext>
                </a:extLst>
              </p:cNvPr>
              <p:cNvSpPr/>
              <p:nvPr/>
            </p:nvSpPr>
            <p:spPr>
              <a:xfrm>
                <a:off x="2653282" y="4452829"/>
                <a:ext cx="215214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97</a:t>
                </a:r>
              </a:p>
            </p:txBody>
          </p:sp>
          <p:sp>
            <p:nvSpPr>
              <p:cNvPr id="173" name="Rounded Rectangle 172">
                <a:extLst>
                  <a:ext uri="{FF2B5EF4-FFF2-40B4-BE49-F238E27FC236}">
                    <a16:creationId xmlns:a16="http://schemas.microsoft.com/office/drawing/2014/main" id="{EA454567-5FD6-4D28-7C93-C9891EF7FE27}"/>
                  </a:ext>
                </a:extLst>
              </p:cNvPr>
              <p:cNvSpPr/>
              <p:nvPr/>
            </p:nvSpPr>
            <p:spPr>
              <a:xfrm>
                <a:off x="6545481" y="4448850"/>
                <a:ext cx="2152131"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68</a:t>
                </a:r>
              </a:p>
            </p:txBody>
          </p:sp>
        </p:grpSp>
      </p:grpSp>
      <p:grpSp>
        <p:nvGrpSpPr>
          <p:cNvPr id="174" name="Group 173">
            <a:extLst>
              <a:ext uri="{FF2B5EF4-FFF2-40B4-BE49-F238E27FC236}">
                <a16:creationId xmlns:a16="http://schemas.microsoft.com/office/drawing/2014/main" id="{AD21C02E-A2E6-E3AA-85D8-3A03D23069B6}"/>
              </a:ext>
            </a:extLst>
          </p:cNvPr>
          <p:cNvGrpSpPr/>
          <p:nvPr/>
        </p:nvGrpSpPr>
        <p:grpSpPr>
          <a:xfrm>
            <a:off x="6573283" y="4363673"/>
            <a:ext cx="2266140" cy="627383"/>
            <a:chOff x="450501" y="5478662"/>
            <a:chExt cx="8219290" cy="814358"/>
          </a:xfrm>
        </p:grpSpPr>
        <p:sp>
          <p:nvSpPr>
            <p:cNvPr id="175" name="Rectangle 174">
              <a:extLst>
                <a:ext uri="{FF2B5EF4-FFF2-40B4-BE49-F238E27FC236}">
                  <a16:creationId xmlns:a16="http://schemas.microsoft.com/office/drawing/2014/main" id="{9DF1EBCA-C5ED-A1CC-6ECA-3549E7E39C89}"/>
                </a:ext>
              </a:extLst>
            </p:cNvPr>
            <p:cNvSpPr/>
            <p:nvPr/>
          </p:nvSpPr>
          <p:spPr>
            <a:xfrm>
              <a:off x="450501" y="5679536"/>
              <a:ext cx="8216102" cy="613484"/>
            </a:xfrm>
            <a:prstGeom prst="rect">
              <a:avLst/>
            </a:prstGeom>
            <a:solidFill>
              <a:schemeClr val="bg2"/>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CH" dirty="0">
                <a:solidFill>
                  <a:schemeClr val="tx1"/>
                </a:solidFill>
                <a:latin typeface="Corbel" panose="020B0503020204020204" pitchFamily="34" charset="0"/>
              </a:endParaRPr>
            </a:p>
          </p:txBody>
        </p:sp>
        <p:grpSp>
          <p:nvGrpSpPr>
            <p:cNvPr id="176" name="Group 175">
              <a:extLst>
                <a:ext uri="{FF2B5EF4-FFF2-40B4-BE49-F238E27FC236}">
                  <a16:creationId xmlns:a16="http://schemas.microsoft.com/office/drawing/2014/main" id="{87C02A34-E2D4-3518-BA3E-907D5842B5B9}"/>
                </a:ext>
              </a:extLst>
            </p:cNvPr>
            <p:cNvGrpSpPr/>
            <p:nvPr/>
          </p:nvGrpSpPr>
          <p:grpSpPr>
            <a:xfrm>
              <a:off x="453689" y="5478662"/>
              <a:ext cx="8216102" cy="646930"/>
              <a:chOff x="481510" y="4102836"/>
              <a:chExt cx="8216102" cy="646930"/>
            </a:xfrm>
          </p:grpSpPr>
          <p:sp>
            <p:nvSpPr>
              <p:cNvPr id="177" name="Rounded Rectangle 176">
                <a:extLst>
                  <a:ext uri="{FF2B5EF4-FFF2-40B4-BE49-F238E27FC236}">
                    <a16:creationId xmlns:a16="http://schemas.microsoft.com/office/drawing/2014/main" id="{915EA6BC-1DF1-85A1-5FFF-D744EEB5875F}"/>
                  </a:ext>
                </a:extLst>
              </p:cNvPr>
              <p:cNvSpPr/>
              <p:nvPr/>
            </p:nvSpPr>
            <p:spPr>
              <a:xfrm>
                <a:off x="481510" y="4447366"/>
                <a:ext cx="8212914" cy="302400"/>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78" name="Rounded Rectangle 177">
                <a:extLst>
                  <a:ext uri="{FF2B5EF4-FFF2-40B4-BE49-F238E27FC236}">
                    <a16:creationId xmlns:a16="http://schemas.microsoft.com/office/drawing/2014/main" id="{867BC94F-0AE8-8697-2A14-CBFE29D89DAE}"/>
                  </a:ext>
                </a:extLst>
              </p:cNvPr>
              <p:cNvSpPr/>
              <p:nvPr/>
            </p:nvSpPr>
            <p:spPr>
              <a:xfrm>
                <a:off x="484698" y="4453025"/>
                <a:ext cx="215008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41</a:t>
                </a:r>
              </a:p>
            </p:txBody>
          </p:sp>
          <p:sp>
            <p:nvSpPr>
              <p:cNvPr id="179" name="TextBox 178">
                <a:extLst>
                  <a:ext uri="{FF2B5EF4-FFF2-40B4-BE49-F238E27FC236}">
                    <a16:creationId xmlns:a16="http://schemas.microsoft.com/office/drawing/2014/main" id="{75DCF89E-FF08-7C31-1A6E-5067A4AAC82A}"/>
                  </a:ext>
                </a:extLst>
              </p:cNvPr>
              <p:cNvSpPr txBox="1"/>
              <p:nvPr/>
            </p:nvSpPr>
            <p:spPr>
              <a:xfrm>
                <a:off x="4781275" y="4102836"/>
                <a:ext cx="868819" cy="584775"/>
              </a:xfrm>
              <a:prstGeom prst="rect">
                <a:avLst/>
              </a:prstGeom>
              <a:noFill/>
            </p:spPr>
            <p:txBody>
              <a:bodyPr wrap="square" rtlCol="0">
                <a:spAutoFit/>
              </a:bodyPr>
              <a:lstStyle/>
              <a:p>
                <a:r>
                  <a:rPr lang="en-CH" sz="3200" dirty="0"/>
                  <a:t>…</a:t>
                </a:r>
              </a:p>
            </p:txBody>
          </p:sp>
          <p:sp>
            <p:nvSpPr>
              <p:cNvPr id="180" name="Rounded Rectangle 179">
                <a:extLst>
                  <a:ext uri="{FF2B5EF4-FFF2-40B4-BE49-F238E27FC236}">
                    <a16:creationId xmlns:a16="http://schemas.microsoft.com/office/drawing/2014/main" id="{19401BD7-D5A8-12FF-3C48-3D0ACD27333E}"/>
                  </a:ext>
                </a:extLst>
              </p:cNvPr>
              <p:cNvSpPr/>
              <p:nvPr/>
            </p:nvSpPr>
            <p:spPr>
              <a:xfrm>
                <a:off x="2653282" y="4452829"/>
                <a:ext cx="215214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52</a:t>
                </a:r>
              </a:p>
            </p:txBody>
          </p:sp>
          <p:sp>
            <p:nvSpPr>
              <p:cNvPr id="181" name="Rounded Rectangle 180">
                <a:extLst>
                  <a:ext uri="{FF2B5EF4-FFF2-40B4-BE49-F238E27FC236}">
                    <a16:creationId xmlns:a16="http://schemas.microsoft.com/office/drawing/2014/main" id="{F8BD960A-8201-5892-D0D0-BEAD492AC93D}"/>
                  </a:ext>
                </a:extLst>
              </p:cNvPr>
              <p:cNvSpPr/>
              <p:nvPr/>
            </p:nvSpPr>
            <p:spPr>
              <a:xfrm>
                <a:off x="6545481" y="4448850"/>
                <a:ext cx="2152131"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94</a:t>
                </a:r>
              </a:p>
            </p:txBody>
          </p:sp>
        </p:grpSp>
      </p:grpSp>
      <p:sp>
        <p:nvSpPr>
          <p:cNvPr id="182" name="TextBox 181">
            <a:extLst>
              <a:ext uri="{FF2B5EF4-FFF2-40B4-BE49-F238E27FC236}">
                <a16:creationId xmlns:a16="http://schemas.microsoft.com/office/drawing/2014/main" id="{12968720-EEF5-FE10-0C62-35C3B3E28B5F}"/>
              </a:ext>
            </a:extLst>
          </p:cNvPr>
          <p:cNvSpPr txBox="1"/>
          <p:nvPr/>
        </p:nvSpPr>
        <p:spPr>
          <a:xfrm>
            <a:off x="6009020" y="4360041"/>
            <a:ext cx="324388" cy="584775"/>
          </a:xfrm>
          <a:prstGeom prst="rect">
            <a:avLst/>
          </a:prstGeom>
          <a:noFill/>
        </p:spPr>
        <p:txBody>
          <a:bodyPr wrap="square" rtlCol="0">
            <a:spAutoFit/>
          </a:bodyPr>
          <a:lstStyle/>
          <a:p>
            <a:r>
              <a:rPr lang="en-CH" sz="3200" dirty="0"/>
              <a:t>…</a:t>
            </a:r>
          </a:p>
        </p:txBody>
      </p:sp>
      <p:sp>
        <p:nvSpPr>
          <p:cNvPr id="184" name="Down Arrow 183">
            <a:extLst>
              <a:ext uri="{FF2B5EF4-FFF2-40B4-BE49-F238E27FC236}">
                <a16:creationId xmlns:a16="http://schemas.microsoft.com/office/drawing/2014/main" id="{189810B4-8DFD-37A6-CEDB-28AFBF9B29A5}"/>
              </a:ext>
            </a:extLst>
          </p:cNvPr>
          <p:cNvSpPr/>
          <p:nvPr/>
        </p:nvSpPr>
        <p:spPr>
          <a:xfrm>
            <a:off x="1864977" y="4048404"/>
            <a:ext cx="251155" cy="444475"/>
          </a:xfrm>
          <a:prstGeom prst="down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5" name="Down Arrow 184">
            <a:extLst>
              <a:ext uri="{FF2B5EF4-FFF2-40B4-BE49-F238E27FC236}">
                <a16:creationId xmlns:a16="http://schemas.microsoft.com/office/drawing/2014/main" id="{738B1F43-C1DD-7C4C-E25B-FD6F09C098DF}"/>
              </a:ext>
            </a:extLst>
          </p:cNvPr>
          <p:cNvSpPr/>
          <p:nvPr/>
        </p:nvSpPr>
        <p:spPr>
          <a:xfrm>
            <a:off x="4682529" y="4062827"/>
            <a:ext cx="251155" cy="444475"/>
          </a:xfrm>
          <a:prstGeom prst="down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6" name="Down Arrow 185">
            <a:extLst>
              <a:ext uri="{FF2B5EF4-FFF2-40B4-BE49-F238E27FC236}">
                <a16:creationId xmlns:a16="http://schemas.microsoft.com/office/drawing/2014/main" id="{3E3E7B2B-1952-2047-8CAD-22E1C47C8CDA}"/>
              </a:ext>
            </a:extLst>
          </p:cNvPr>
          <p:cNvSpPr/>
          <p:nvPr/>
        </p:nvSpPr>
        <p:spPr>
          <a:xfrm>
            <a:off x="7652606" y="4031741"/>
            <a:ext cx="251155" cy="444475"/>
          </a:xfrm>
          <a:prstGeom prst="down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2" name="Rounded Rectangle 191">
            <a:extLst>
              <a:ext uri="{FF2B5EF4-FFF2-40B4-BE49-F238E27FC236}">
                <a16:creationId xmlns:a16="http://schemas.microsoft.com/office/drawing/2014/main" id="{FDC1C0EA-5244-35C7-37E5-16E78824D137}"/>
              </a:ext>
            </a:extLst>
          </p:cNvPr>
          <p:cNvSpPr/>
          <p:nvPr/>
        </p:nvSpPr>
        <p:spPr>
          <a:xfrm>
            <a:off x="1940249" y="5222019"/>
            <a:ext cx="2033516" cy="365124"/>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128</a:t>
            </a:r>
            <a:r>
              <a:rPr lang="en-CH" b="1" dirty="0">
                <a:solidFill>
                  <a:schemeClr val="tx1"/>
                </a:solidFill>
              </a:rPr>
              <a:t> </a:t>
            </a:r>
            <a:r>
              <a:rPr lang="en-CH" b="1" dirty="0">
                <a:solidFill>
                  <a:schemeClr val="tx1"/>
                </a:solidFill>
                <a:latin typeface="Corbel" panose="020B0503020204020204" pitchFamily="34" charset="0"/>
              </a:rPr>
              <a:t>bytes</a:t>
            </a:r>
          </a:p>
        </p:txBody>
      </p:sp>
      <p:sp>
        <p:nvSpPr>
          <p:cNvPr id="193" name="Rounded Rectangle 192">
            <a:extLst>
              <a:ext uri="{FF2B5EF4-FFF2-40B4-BE49-F238E27FC236}">
                <a16:creationId xmlns:a16="http://schemas.microsoft.com/office/drawing/2014/main" id="{8B90655A-7D7C-E742-33ED-9819799F6B5A}"/>
              </a:ext>
            </a:extLst>
          </p:cNvPr>
          <p:cNvSpPr/>
          <p:nvPr/>
        </p:nvSpPr>
        <p:spPr>
          <a:xfrm>
            <a:off x="445819" y="5682685"/>
            <a:ext cx="5022376" cy="365124"/>
          </a:xfrm>
          <a:prstGeom prst="roundRect">
            <a:avLst/>
          </a:prstGeom>
          <a:solidFill>
            <a:srgbClr val="FF0000">
              <a:alpha val="44373"/>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8</a:t>
            </a:r>
            <a:r>
              <a:rPr lang="en-CH" b="1" dirty="0">
                <a:solidFill>
                  <a:schemeClr val="tx1"/>
                </a:solidFill>
              </a:rPr>
              <a:t> </a:t>
            </a:r>
            <a:r>
              <a:rPr lang="en-CH" b="1" dirty="0">
                <a:solidFill>
                  <a:schemeClr val="tx1"/>
                </a:solidFill>
                <a:latin typeface="Corbel" panose="020B0503020204020204" pitchFamily="34" charset="0"/>
              </a:rPr>
              <a:t>Kilobytes</a:t>
            </a:r>
          </a:p>
        </p:txBody>
      </p:sp>
      <p:sp>
        <p:nvSpPr>
          <p:cNvPr id="194" name="TextBox 193">
            <a:extLst>
              <a:ext uri="{FF2B5EF4-FFF2-40B4-BE49-F238E27FC236}">
                <a16:creationId xmlns:a16="http://schemas.microsoft.com/office/drawing/2014/main" id="{43889000-8077-AD52-90BE-353A1119EFD7}"/>
              </a:ext>
            </a:extLst>
          </p:cNvPr>
          <p:cNvSpPr txBox="1"/>
          <p:nvPr/>
        </p:nvSpPr>
        <p:spPr>
          <a:xfrm>
            <a:off x="5827736" y="5219915"/>
            <a:ext cx="2950040" cy="369332"/>
          </a:xfrm>
          <a:prstGeom prst="rect">
            <a:avLst/>
          </a:prstGeom>
          <a:noFill/>
        </p:spPr>
        <p:txBody>
          <a:bodyPr wrap="square" rtlCol="0">
            <a:spAutoFit/>
          </a:bodyPr>
          <a:lstStyle/>
          <a:p>
            <a:r>
              <a:rPr lang="en-CH" b="1" dirty="0">
                <a:latin typeface="Corbel" panose="020B0503020204020204" pitchFamily="34" charset="0"/>
              </a:rPr>
              <a:t>Conventional database size</a:t>
            </a:r>
          </a:p>
        </p:txBody>
      </p:sp>
      <p:sp>
        <p:nvSpPr>
          <p:cNvPr id="195" name="TextBox 194">
            <a:extLst>
              <a:ext uri="{FF2B5EF4-FFF2-40B4-BE49-F238E27FC236}">
                <a16:creationId xmlns:a16="http://schemas.microsoft.com/office/drawing/2014/main" id="{AC1C9A5D-12D5-CEEA-A350-D557CF563E0D}"/>
              </a:ext>
            </a:extLst>
          </p:cNvPr>
          <p:cNvSpPr txBox="1"/>
          <p:nvPr/>
        </p:nvSpPr>
        <p:spPr>
          <a:xfrm>
            <a:off x="6020928" y="5806147"/>
            <a:ext cx="3166281" cy="369332"/>
          </a:xfrm>
          <a:prstGeom prst="rect">
            <a:avLst/>
          </a:prstGeom>
          <a:noFill/>
        </p:spPr>
        <p:txBody>
          <a:bodyPr wrap="square" rtlCol="0">
            <a:spAutoFit/>
          </a:bodyPr>
          <a:lstStyle/>
          <a:p>
            <a:r>
              <a:rPr lang="en-CH" b="1" dirty="0">
                <a:latin typeface="Corbel" panose="020B0503020204020204" pitchFamily="34" charset="0"/>
              </a:rPr>
              <a:t>Encrypted database size</a:t>
            </a:r>
          </a:p>
        </p:txBody>
      </p:sp>
      <p:sp>
        <p:nvSpPr>
          <p:cNvPr id="196" name="Right Brace 195">
            <a:extLst>
              <a:ext uri="{FF2B5EF4-FFF2-40B4-BE49-F238E27FC236}">
                <a16:creationId xmlns:a16="http://schemas.microsoft.com/office/drawing/2014/main" id="{B1BAFF1F-6DC2-A16B-A859-EB6A94F35DDF}"/>
              </a:ext>
            </a:extLst>
          </p:cNvPr>
          <p:cNvSpPr/>
          <p:nvPr/>
        </p:nvSpPr>
        <p:spPr>
          <a:xfrm rot="5400000">
            <a:off x="2842634" y="3609334"/>
            <a:ext cx="228742" cy="5022375"/>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H"/>
          </a:p>
        </p:txBody>
      </p:sp>
      <p:sp>
        <p:nvSpPr>
          <p:cNvPr id="197" name="TextBox 196">
            <a:extLst>
              <a:ext uri="{FF2B5EF4-FFF2-40B4-BE49-F238E27FC236}">
                <a16:creationId xmlns:a16="http://schemas.microsoft.com/office/drawing/2014/main" id="{5ACEA526-DC8E-DCEE-9682-A5C76F0DEFBA}"/>
              </a:ext>
            </a:extLst>
          </p:cNvPr>
          <p:cNvSpPr txBox="1"/>
          <p:nvPr/>
        </p:nvSpPr>
        <p:spPr>
          <a:xfrm>
            <a:off x="2646519" y="6150615"/>
            <a:ext cx="620974" cy="369332"/>
          </a:xfrm>
          <a:prstGeom prst="rect">
            <a:avLst/>
          </a:prstGeom>
          <a:noFill/>
        </p:spPr>
        <p:txBody>
          <a:bodyPr wrap="square" rtlCol="0">
            <a:spAutoFit/>
          </a:bodyPr>
          <a:lstStyle/>
          <a:p>
            <a:r>
              <a:rPr lang="en-CH" b="1" dirty="0">
                <a:solidFill>
                  <a:srgbClr val="FF0000"/>
                </a:solidFill>
                <a:latin typeface="Cambria" panose="02040503050406030204" pitchFamily="18" charset="0"/>
              </a:rPr>
              <a:t>64x</a:t>
            </a:r>
          </a:p>
        </p:txBody>
      </p:sp>
      <p:sp>
        <p:nvSpPr>
          <p:cNvPr id="19" name="TextBox 18">
            <a:extLst>
              <a:ext uri="{FF2B5EF4-FFF2-40B4-BE49-F238E27FC236}">
                <a16:creationId xmlns:a16="http://schemas.microsoft.com/office/drawing/2014/main" id="{CA38BCD8-88B2-D75E-9F10-6CEF8D5C8799}"/>
              </a:ext>
            </a:extLst>
          </p:cNvPr>
          <p:cNvSpPr txBox="1"/>
          <p:nvPr/>
        </p:nvSpPr>
        <p:spPr>
          <a:xfrm>
            <a:off x="1263624" y="6519018"/>
            <a:ext cx="7530444" cy="307777"/>
          </a:xfrm>
          <a:prstGeom prst="rect">
            <a:avLst/>
          </a:prstGeom>
          <a:noFill/>
        </p:spPr>
        <p:txBody>
          <a:bodyPr wrap="square" rtlCol="0">
            <a:spAutoFit/>
          </a:bodyPr>
          <a:lstStyle/>
          <a:p>
            <a:r>
              <a:rPr lang="en-CH" sz="1400" dirty="0">
                <a:solidFill>
                  <a:schemeClr val="bg2">
                    <a:lumMod val="75000"/>
                  </a:schemeClr>
                </a:solidFill>
                <a:latin typeface="Corbel" panose="020B0503020204020204" pitchFamily="34" charset="0"/>
              </a:rPr>
              <a:t>Yasuda et </a:t>
            </a:r>
            <a:r>
              <a:rPr lang="en-GB" sz="1400" dirty="0">
                <a:solidFill>
                  <a:schemeClr val="bg2">
                    <a:lumMod val="75000"/>
                  </a:schemeClr>
                </a:solidFill>
                <a:latin typeface="Corbel" panose="020B0503020204020204" pitchFamily="34" charset="0"/>
              </a:rPr>
              <a:t>a</a:t>
            </a:r>
            <a:r>
              <a:rPr lang="en-CH" sz="1400" dirty="0">
                <a:solidFill>
                  <a:schemeClr val="bg2">
                    <a:lumMod val="75000"/>
                  </a:schemeClr>
                </a:solidFill>
                <a:latin typeface="Corbel" panose="020B0503020204020204" pitchFamily="34" charset="0"/>
              </a:rPr>
              <a:t>l. </a:t>
            </a:r>
            <a:r>
              <a:rPr lang="en-GB" sz="1400" dirty="0">
                <a:solidFill>
                  <a:schemeClr val="bg2">
                    <a:lumMod val="75000"/>
                  </a:schemeClr>
                </a:solidFill>
                <a:effectLst/>
                <a:latin typeface="Corbel" panose="020B0503020204020204" pitchFamily="34" charset="0"/>
              </a:rPr>
              <a:t>“Secure Pattern Matching Using Somewhat Homomorphic Encryption,” in CCSW, 2013</a:t>
            </a:r>
          </a:p>
        </p:txBody>
      </p:sp>
    </p:spTree>
    <p:extLst>
      <p:ext uri="{BB962C8B-B14F-4D97-AF65-F5344CB8AC3E}">
        <p14:creationId xmlns:p14="http://schemas.microsoft.com/office/powerpoint/2010/main" val="388435191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animBg="1"/>
      <p:bldP spid="193" grpId="0" animBg="1"/>
      <p:bldP spid="194" grpId="0"/>
      <p:bldP spid="195" grpId="0"/>
      <p:bldP spid="196" grpId="0" animBg="1"/>
      <p:bldP spid="1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3BD58-DD6D-328A-000F-2FD07C0A4DF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382708C-7C74-31B2-7624-7D26B47E964F}"/>
              </a:ext>
            </a:extLst>
          </p:cNvPr>
          <p:cNvSpPr/>
          <p:nvPr/>
        </p:nvSpPr>
        <p:spPr>
          <a:xfrm>
            <a:off x="0" y="4187624"/>
            <a:ext cx="9187208" cy="945445"/>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rbel" panose="020B0503020204020204" pitchFamily="34" charset="0"/>
              </a:rPr>
              <a:t>      Encrypted Database</a:t>
            </a: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p:txBody>
      </p:sp>
      <p:sp>
        <p:nvSpPr>
          <p:cNvPr id="4" name="Rectangle 3">
            <a:extLst>
              <a:ext uri="{FF2B5EF4-FFF2-40B4-BE49-F238E27FC236}">
                <a16:creationId xmlns:a16="http://schemas.microsoft.com/office/drawing/2014/main" id="{474E8D8D-D00E-24DB-C42F-AFF598B3C59A}"/>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082FE495-3B1A-4D91-83A2-4E5A754AA31D}"/>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29F4DB4-1A4D-738A-57BF-E1E69540C00C}"/>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FB00B94E-4ABE-8C86-4EE4-8D500B4881D6}"/>
              </a:ext>
            </a:extLst>
          </p:cNvPr>
          <p:cNvSpPr>
            <a:spLocks noGrp="1"/>
          </p:cNvSpPr>
          <p:nvPr>
            <p:ph type="title"/>
          </p:nvPr>
        </p:nvSpPr>
        <p:spPr>
          <a:xfrm>
            <a:off x="0" y="1"/>
            <a:ext cx="9187209"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Arithmetic Approach </a:t>
            </a:r>
          </a:p>
        </p:txBody>
      </p:sp>
      <p:pic>
        <p:nvPicPr>
          <p:cNvPr id="16" name="Graphic 15">
            <a:extLst>
              <a:ext uri="{FF2B5EF4-FFF2-40B4-BE49-F238E27FC236}">
                <a16:creationId xmlns:a16="http://schemas.microsoft.com/office/drawing/2014/main" id="{28A64E9E-862C-3D8B-C2E9-1436691526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0EC0ACC1-024C-4EB6-26EF-9039AF3CC101}"/>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16</a:t>
            </a:fld>
            <a:endParaRPr lang="en-CH" dirty="0">
              <a:latin typeface="Cambria" panose="02040503050406030204" pitchFamily="18" charset="0"/>
            </a:endParaRPr>
          </a:p>
        </p:txBody>
      </p:sp>
      <p:sp>
        <p:nvSpPr>
          <p:cNvPr id="58" name="Rounded Rectangle 57">
            <a:extLst>
              <a:ext uri="{FF2B5EF4-FFF2-40B4-BE49-F238E27FC236}">
                <a16:creationId xmlns:a16="http://schemas.microsoft.com/office/drawing/2014/main" id="{109E8FAD-89B9-FB85-E07C-9936E530A971}"/>
              </a:ext>
            </a:extLst>
          </p:cNvPr>
          <p:cNvSpPr/>
          <p:nvPr/>
        </p:nvSpPr>
        <p:spPr>
          <a:xfrm>
            <a:off x="2983282" y="992902"/>
            <a:ext cx="3177435" cy="640823"/>
          </a:xfrm>
          <a:prstGeom prst="roundRect">
            <a:avLst/>
          </a:prstGeom>
          <a:solidFill>
            <a:srgbClr val="FFFF00">
              <a:alpha val="15344"/>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2"/>
                </a:solidFill>
                <a:latin typeface="Corbel" panose="020B0503020204020204" pitchFamily="34" charset="0"/>
              </a:rPr>
              <a:t>Arithmetic Approach</a:t>
            </a:r>
          </a:p>
        </p:txBody>
      </p:sp>
      <p:sp>
        <p:nvSpPr>
          <p:cNvPr id="2" name="TextBox 1">
            <a:extLst>
              <a:ext uri="{FF2B5EF4-FFF2-40B4-BE49-F238E27FC236}">
                <a16:creationId xmlns:a16="http://schemas.microsoft.com/office/drawing/2014/main" id="{5E1496E0-2C9B-ECA1-DAE6-70F4E72DA22D}"/>
              </a:ext>
            </a:extLst>
          </p:cNvPr>
          <p:cNvSpPr txBox="1"/>
          <p:nvPr/>
        </p:nvSpPr>
        <p:spPr>
          <a:xfrm>
            <a:off x="-202394" y="1785378"/>
            <a:ext cx="9187208" cy="400110"/>
          </a:xfrm>
          <a:prstGeom prst="rect">
            <a:avLst/>
          </a:prstGeom>
          <a:noFill/>
        </p:spPr>
        <p:txBody>
          <a:bodyPr wrap="square" rtlCol="0">
            <a:spAutoFit/>
          </a:bodyPr>
          <a:lstStyle/>
          <a:p>
            <a:pPr marL="457200" indent="-457200" algn="ctr">
              <a:buFont typeface="+mj-lt"/>
              <a:buAutoNum type="arabicPeriod"/>
            </a:pPr>
            <a:r>
              <a:rPr lang="en-CH" sz="2000" dirty="0">
                <a:latin typeface="Corbel" panose="020B0503020204020204" pitchFamily="34" charset="0"/>
              </a:rPr>
              <a:t>Encrypt </a:t>
            </a:r>
            <a:r>
              <a:rPr lang="en-CH" sz="2000" b="1" dirty="0">
                <a:latin typeface="Corbel" panose="020B0503020204020204" pitchFamily="34" charset="0"/>
              </a:rPr>
              <a:t>multiple packed bits</a:t>
            </a:r>
            <a:endParaRPr lang="en-CH" sz="2000" b="1" dirty="0">
              <a:latin typeface="Cambria" panose="02040503050406030204" pitchFamily="18" charset="0"/>
            </a:endParaRPr>
          </a:p>
        </p:txBody>
      </p:sp>
      <p:sp>
        <p:nvSpPr>
          <p:cNvPr id="26" name="TextBox 25">
            <a:extLst>
              <a:ext uri="{FF2B5EF4-FFF2-40B4-BE49-F238E27FC236}">
                <a16:creationId xmlns:a16="http://schemas.microsoft.com/office/drawing/2014/main" id="{A8E32946-210C-8A84-ACAA-D040A0948F13}"/>
              </a:ext>
            </a:extLst>
          </p:cNvPr>
          <p:cNvSpPr txBox="1"/>
          <p:nvPr/>
        </p:nvSpPr>
        <p:spPr>
          <a:xfrm>
            <a:off x="-180790" y="2265504"/>
            <a:ext cx="9144000" cy="400110"/>
          </a:xfrm>
          <a:prstGeom prst="rect">
            <a:avLst/>
          </a:prstGeom>
          <a:noFill/>
        </p:spPr>
        <p:txBody>
          <a:bodyPr wrap="square" rtlCol="0">
            <a:spAutoFit/>
          </a:bodyPr>
          <a:lstStyle/>
          <a:p>
            <a:pPr marL="457200" indent="-457200" algn="ctr">
              <a:buFont typeface="+mj-lt"/>
              <a:buAutoNum type="arabicPeriod" startAt="2"/>
            </a:pPr>
            <a:r>
              <a:rPr lang="en-CH" sz="2000" dirty="0">
                <a:solidFill>
                  <a:schemeClr val="accent5"/>
                </a:solidFill>
                <a:latin typeface="Corbel" panose="020B0503020204020204" pitchFamily="34" charset="0"/>
              </a:rPr>
              <a:t>Perform </a:t>
            </a:r>
            <a:r>
              <a:rPr lang="en-CH" sz="2000" b="1" dirty="0">
                <a:solidFill>
                  <a:schemeClr val="accent5"/>
                </a:solidFill>
                <a:latin typeface="Corbel" panose="020B0503020204020204" pitchFamily="34" charset="0"/>
              </a:rPr>
              <a:t>homomorphic MUL </a:t>
            </a:r>
            <a:r>
              <a:rPr lang="en-GB" sz="2000" b="1" dirty="0">
                <a:solidFill>
                  <a:schemeClr val="accent5"/>
                </a:solidFill>
                <a:latin typeface="Corbel" panose="020B0503020204020204" pitchFamily="34" charset="0"/>
              </a:rPr>
              <a:t>and ADD </a:t>
            </a:r>
            <a:r>
              <a:rPr lang="en-GB" sz="2000" dirty="0">
                <a:solidFill>
                  <a:schemeClr val="accent5"/>
                </a:solidFill>
                <a:latin typeface="Corbel" panose="020B0503020204020204" pitchFamily="34" charset="0"/>
              </a:rPr>
              <a:t>operations</a:t>
            </a:r>
            <a:r>
              <a:rPr lang="en-CH" sz="2000" dirty="0">
                <a:solidFill>
                  <a:schemeClr val="accent5"/>
                </a:solidFill>
                <a:latin typeface="Corbel" panose="020B0503020204020204" pitchFamily="34" charset="0"/>
              </a:rPr>
              <a:t> </a:t>
            </a:r>
          </a:p>
        </p:txBody>
      </p:sp>
      <p:grpSp>
        <p:nvGrpSpPr>
          <p:cNvPr id="46" name="Group 45">
            <a:extLst>
              <a:ext uri="{FF2B5EF4-FFF2-40B4-BE49-F238E27FC236}">
                <a16:creationId xmlns:a16="http://schemas.microsoft.com/office/drawing/2014/main" id="{A3E939BD-D2FE-D03E-9E3B-1F700540D09E}"/>
              </a:ext>
            </a:extLst>
          </p:cNvPr>
          <p:cNvGrpSpPr/>
          <p:nvPr/>
        </p:nvGrpSpPr>
        <p:grpSpPr>
          <a:xfrm>
            <a:off x="3603206" y="3476197"/>
            <a:ext cx="2266143" cy="584775"/>
            <a:chOff x="481510" y="4216845"/>
            <a:chExt cx="6069485" cy="584775"/>
          </a:xfrm>
        </p:grpSpPr>
        <p:sp>
          <p:nvSpPr>
            <p:cNvPr id="47" name="Rounded Rectangle 46">
              <a:extLst>
                <a:ext uri="{FF2B5EF4-FFF2-40B4-BE49-F238E27FC236}">
                  <a16:creationId xmlns:a16="http://schemas.microsoft.com/office/drawing/2014/main" id="{5921196B-B665-64CF-5D6F-E984B9DAC82C}"/>
                </a:ext>
              </a:extLst>
            </p:cNvPr>
            <p:cNvSpPr/>
            <p:nvPr/>
          </p:nvSpPr>
          <p:spPr>
            <a:xfrm>
              <a:off x="481510" y="4447367"/>
              <a:ext cx="6069477" cy="300287"/>
            </a:xfrm>
            <a:prstGeom prst="roundRect">
              <a:avLst>
                <a:gd name="adj" fmla="val 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49" name="Rounded Rectangle 48">
              <a:extLst>
                <a:ext uri="{FF2B5EF4-FFF2-40B4-BE49-F238E27FC236}">
                  <a16:creationId xmlns:a16="http://schemas.microsoft.com/office/drawing/2014/main" id="{66FBDB72-228C-18AB-1415-1C5D12FA5D30}"/>
                </a:ext>
              </a:extLst>
            </p:cNvPr>
            <p:cNvSpPr/>
            <p:nvPr/>
          </p:nvSpPr>
          <p:spPr>
            <a:xfrm>
              <a:off x="484698" y="4453025"/>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a:t>
              </a:r>
            </a:p>
          </p:txBody>
        </p:sp>
        <p:sp>
          <p:nvSpPr>
            <p:cNvPr id="51" name="TextBox 50">
              <a:extLst>
                <a:ext uri="{FF2B5EF4-FFF2-40B4-BE49-F238E27FC236}">
                  <a16:creationId xmlns:a16="http://schemas.microsoft.com/office/drawing/2014/main" id="{24E6B7D2-D56E-8C3B-150B-DE5D7EBB9E08}"/>
                </a:ext>
              </a:extLst>
            </p:cNvPr>
            <p:cNvSpPr txBox="1"/>
            <p:nvPr/>
          </p:nvSpPr>
          <p:spPr>
            <a:xfrm>
              <a:off x="3730352" y="4216845"/>
              <a:ext cx="868819" cy="584775"/>
            </a:xfrm>
            <a:prstGeom prst="rect">
              <a:avLst/>
            </a:prstGeom>
            <a:noFill/>
          </p:spPr>
          <p:txBody>
            <a:bodyPr wrap="square" rtlCol="0">
              <a:spAutoFit/>
            </a:bodyPr>
            <a:lstStyle/>
            <a:p>
              <a:r>
                <a:rPr lang="en-CH" sz="3200" dirty="0"/>
                <a:t>…</a:t>
              </a:r>
            </a:p>
          </p:txBody>
        </p:sp>
        <p:sp>
          <p:nvSpPr>
            <p:cNvPr id="55" name="Rounded Rectangle 54">
              <a:extLst>
                <a:ext uri="{FF2B5EF4-FFF2-40B4-BE49-F238E27FC236}">
                  <a16:creationId xmlns:a16="http://schemas.microsoft.com/office/drawing/2014/main" id="{B19157CF-5230-2829-E1DB-43DE41A1909A}"/>
                </a:ext>
              </a:extLst>
            </p:cNvPr>
            <p:cNvSpPr/>
            <p:nvPr/>
          </p:nvSpPr>
          <p:spPr>
            <a:xfrm>
              <a:off x="2119401" y="4452444"/>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0</a:t>
              </a:r>
            </a:p>
          </p:txBody>
        </p:sp>
        <p:sp>
          <p:nvSpPr>
            <p:cNvPr id="59" name="Rounded Rectangle 58">
              <a:extLst>
                <a:ext uri="{FF2B5EF4-FFF2-40B4-BE49-F238E27FC236}">
                  <a16:creationId xmlns:a16="http://schemas.microsoft.com/office/drawing/2014/main" id="{8DE59C62-3480-A745-BC47-50E3EE3445C7}"/>
                </a:ext>
              </a:extLst>
            </p:cNvPr>
            <p:cNvSpPr/>
            <p:nvPr/>
          </p:nvSpPr>
          <p:spPr>
            <a:xfrm>
              <a:off x="4961761" y="4448220"/>
              <a:ext cx="1589234"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a:t>
              </a:r>
            </a:p>
          </p:txBody>
        </p:sp>
      </p:grpSp>
      <p:grpSp>
        <p:nvGrpSpPr>
          <p:cNvPr id="62" name="Group 61">
            <a:extLst>
              <a:ext uri="{FF2B5EF4-FFF2-40B4-BE49-F238E27FC236}">
                <a16:creationId xmlns:a16="http://schemas.microsoft.com/office/drawing/2014/main" id="{1075A009-BD1B-BBB8-AB57-F0DC14A2108D}"/>
              </a:ext>
            </a:extLst>
          </p:cNvPr>
          <p:cNvGrpSpPr/>
          <p:nvPr/>
        </p:nvGrpSpPr>
        <p:grpSpPr>
          <a:xfrm>
            <a:off x="6573283" y="3449942"/>
            <a:ext cx="2266143" cy="584775"/>
            <a:chOff x="481510" y="4216845"/>
            <a:chExt cx="6069485" cy="584775"/>
          </a:xfrm>
        </p:grpSpPr>
        <p:sp>
          <p:nvSpPr>
            <p:cNvPr id="63" name="Rounded Rectangle 62">
              <a:extLst>
                <a:ext uri="{FF2B5EF4-FFF2-40B4-BE49-F238E27FC236}">
                  <a16:creationId xmlns:a16="http://schemas.microsoft.com/office/drawing/2014/main" id="{336BDF4B-AC65-7E50-40E1-62B41D6F680A}"/>
                </a:ext>
              </a:extLst>
            </p:cNvPr>
            <p:cNvSpPr/>
            <p:nvPr/>
          </p:nvSpPr>
          <p:spPr>
            <a:xfrm>
              <a:off x="481510" y="4447367"/>
              <a:ext cx="6069477" cy="300287"/>
            </a:xfrm>
            <a:prstGeom prst="roundRect">
              <a:avLst>
                <a:gd name="adj" fmla="val 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28" name="Rounded Rectangle 127">
              <a:extLst>
                <a:ext uri="{FF2B5EF4-FFF2-40B4-BE49-F238E27FC236}">
                  <a16:creationId xmlns:a16="http://schemas.microsoft.com/office/drawing/2014/main" id="{F6A024C6-7E17-067F-E0B0-6552EC30840C}"/>
                </a:ext>
              </a:extLst>
            </p:cNvPr>
            <p:cNvSpPr/>
            <p:nvPr/>
          </p:nvSpPr>
          <p:spPr>
            <a:xfrm>
              <a:off x="484698" y="4453025"/>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a:t>
              </a:r>
            </a:p>
          </p:txBody>
        </p:sp>
        <p:sp>
          <p:nvSpPr>
            <p:cNvPr id="129" name="TextBox 128">
              <a:extLst>
                <a:ext uri="{FF2B5EF4-FFF2-40B4-BE49-F238E27FC236}">
                  <a16:creationId xmlns:a16="http://schemas.microsoft.com/office/drawing/2014/main" id="{C1DBB352-2E65-B25A-0D4A-3F8FD577F1BB}"/>
                </a:ext>
              </a:extLst>
            </p:cNvPr>
            <p:cNvSpPr txBox="1"/>
            <p:nvPr/>
          </p:nvSpPr>
          <p:spPr>
            <a:xfrm>
              <a:off x="3730352" y="4216845"/>
              <a:ext cx="868819" cy="584775"/>
            </a:xfrm>
            <a:prstGeom prst="rect">
              <a:avLst/>
            </a:prstGeom>
            <a:noFill/>
          </p:spPr>
          <p:txBody>
            <a:bodyPr wrap="square" rtlCol="0">
              <a:spAutoFit/>
            </a:bodyPr>
            <a:lstStyle/>
            <a:p>
              <a:r>
                <a:rPr lang="en-CH" sz="3200" dirty="0"/>
                <a:t>…</a:t>
              </a:r>
            </a:p>
          </p:txBody>
        </p:sp>
        <p:sp>
          <p:nvSpPr>
            <p:cNvPr id="130" name="Rounded Rectangle 129">
              <a:extLst>
                <a:ext uri="{FF2B5EF4-FFF2-40B4-BE49-F238E27FC236}">
                  <a16:creationId xmlns:a16="http://schemas.microsoft.com/office/drawing/2014/main" id="{5C4BBFAE-776B-A774-29B3-D04CB9294941}"/>
                </a:ext>
              </a:extLst>
            </p:cNvPr>
            <p:cNvSpPr/>
            <p:nvPr/>
          </p:nvSpPr>
          <p:spPr>
            <a:xfrm>
              <a:off x="2119401" y="4452444"/>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a:t>
              </a:r>
            </a:p>
          </p:txBody>
        </p:sp>
        <p:sp>
          <p:nvSpPr>
            <p:cNvPr id="131" name="Rounded Rectangle 130">
              <a:extLst>
                <a:ext uri="{FF2B5EF4-FFF2-40B4-BE49-F238E27FC236}">
                  <a16:creationId xmlns:a16="http://schemas.microsoft.com/office/drawing/2014/main" id="{9310DB87-35B3-8AD5-5F4D-BE67C98B6066}"/>
                </a:ext>
              </a:extLst>
            </p:cNvPr>
            <p:cNvSpPr/>
            <p:nvPr/>
          </p:nvSpPr>
          <p:spPr>
            <a:xfrm>
              <a:off x="4961761" y="4448220"/>
              <a:ext cx="1589234"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0</a:t>
              </a:r>
            </a:p>
          </p:txBody>
        </p:sp>
      </p:grpSp>
      <p:sp>
        <p:nvSpPr>
          <p:cNvPr id="132" name="TextBox 131">
            <a:extLst>
              <a:ext uri="{FF2B5EF4-FFF2-40B4-BE49-F238E27FC236}">
                <a16:creationId xmlns:a16="http://schemas.microsoft.com/office/drawing/2014/main" id="{4A185549-95B8-5A45-F3A8-7DA997583BFA}"/>
              </a:ext>
            </a:extLst>
          </p:cNvPr>
          <p:cNvSpPr txBox="1"/>
          <p:nvPr/>
        </p:nvSpPr>
        <p:spPr>
          <a:xfrm>
            <a:off x="5983425" y="3476196"/>
            <a:ext cx="324388" cy="584775"/>
          </a:xfrm>
          <a:prstGeom prst="rect">
            <a:avLst/>
          </a:prstGeom>
          <a:noFill/>
        </p:spPr>
        <p:txBody>
          <a:bodyPr wrap="square" rtlCol="0">
            <a:spAutoFit/>
          </a:bodyPr>
          <a:lstStyle/>
          <a:p>
            <a:r>
              <a:rPr lang="en-CH" sz="3200" dirty="0"/>
              <a:t>…</a:t>
            </a:r>
          </a:p>
        </p:txBody>
      </p:sp>
      <p:grpSp>
        <p:nvGrpSpPr>
          <p:cNvPr id="133" name="Group 132">
            <a:extLst>
              <a:ext uri="{FF2B5EF4-FFF2-40B4-BE49-F238E27FC236}">
                <a16:creationId xmlns:a16="http://schemas.microsoft.com/office/drawing/2014/main" id="{5F807B2F-E6C6-A1FA-A77F-454CAB95BF51}"/>
              </a:ext>
            </a:extLst>
          </p:cNvPr>
          <p:cNvGrpSpPr/>
          <p:nvPr/>
        </p:nvGrpSpPr>
        <p:grpSpPr>
          <a:xfrm>
            <a:off x="857925" y="4397869"/>
            <a:ext cx="2266140" cy="627383"/>
            <a:chOff x="450501" y="5478662"/>
            <a:chExt cx="8219290" cy="814358"/>
          </a:xfrm>
        </p:grpSpPr>
        <p:sp>
          <p:nvSpPr>
            <p:cNvPr id="134" name="Rectangle 133">
              <a:extLst>
                <a:ext uri="{FF2B5EF4-FFF2-40B4-BE49-F238E27FC236}">
                  <a16:creationId xmlns:a16="http://schemas.microsoft.com/office/drawing/2014/main" id="{0DABF5FA-F35B-26AF-6BD1-2C8B770A2A66}"/>
                </a:ext>
              </a:extLst>
            </p:cNvPr>
            <p:cNvSpPr/>
            <p:nvPr/>
          </p:nvSpPr>
          <p:spPr>
            <a:xfrm>
              <a:off x="450501" y="5679536"/>
              <a:ext cx="8216102" cy="61348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CH" dirty="0">
                <a:solidFill>
                  <a:schemeClr val="tx1"/>
                </a:solidFill>
                <a:latin typeface="Corbel" panose="020B0503020204020204" pitchFamily="34" charset="0"/>
              </a:endParaRPr>
            </a:p>
          </p:txBody>
        </p:sp>
        <p:grpSp>
          <p:nvGrpSpPr>
            <p:cNvPr id="135" name="Group 134">
              <a:extLst>
                <a:ext uri="{FF2B5EF4-FFF2-40B4-BE49-F238E27FC236}">
                  <a16:creationId xmlns:a16="http://schemas.microsoft.com/office/drawing/2014/main" id="{BC1E0932-29F4-C667-635A-712E85CAE882}"/>
                </a:ext>
              </a:extLst>
            </p:cNvPr>
            <p:cNvGrpSpPr/>
            <p:nvPr/>
          </p:nvGrpSpPr>
          <p:grpSpPr>
            <a:xfrm>
              <a:off x="453689" y="5478662"/>
              <a:ext cx="8216102" cy="646930"/>
              <a:chOff x="481510" y="4102836"/>
              <a:chExt cx="8216102" cy="646930"/>
            </a:xfrm>
          </p:grpSpPr>
          <p:sp>
            <p:nvSpPr>
              <p:cNvPr id="136" name="Rounded Rectangle 135">
                <a:extLst>
                  <a:ext uri="{FF2B5EF4-FFF2-40B4-BE49-F238E27FC236}">
                    <a16:creationId xmlns:a16="http://schemas.microsoft.com/office/drawing/2014/main" id="{C48EE57E-A274-A56B-925A-1EC8904940E3}"/>
                  </a:ext>
                </a:extLst>
              </p:cNvPr>
              <p:cNvSpPr/>
              <p:nvPr/>
            </p:nvSpPr>
            <p:spPr>
              <a:xfrm>
                <a:off x="481510" y="4447366"/>
                <a:ext cx="8212914" cy="302400"/>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37" name="Rounded Rectangle 136">
                <a:extLst>
                  <a:ext uri="{FF2B5EF4-FFF2-40B4-BE49-F238E27FC236}">
                    <a16:creationId xmlns:a16="http://schemas.microsoft.com/office/drawing/2014/main" id="{D964744C-DCC3-3058-9B56-5971842AF751}"/>
                  </a:ext>
                </a:extLst>
              </p:cNvPr>
              <p:cNvSpPr/>
              <p:nvPr/>
            </p:nvSpPr>
            <p:spPr>
              <a:xfrm>
                <a:off x="484698" y="4453025"/>
                <a:ext cx="215008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32</a:t>
                </a:r>
              </a:p>
            </p:txBody>
          </p:sp>
          <p:sp>
            <p:nvSpPr>
              <p:cNvPr id="138" name="TextBox 137">
                <a:extLst>
                  <a:ext uri="{FF2B5EF4-FFF2-40B4-BE49-F238E27FC236}">
                    <a16:creationId xmlns:a16="http://schemas.microsoft.com/office/drawing/2014/main" id="{AAEBF42C-34EF-94C9-9E3D-8B37A0D9E76E}"/>
                  </a:ext>
                </a:extLst>
              </p:cNvPr>
              <p:cNvSpPr txBox="1"/>
              <p:nvPr/>
            </p:nvSpPr>
            <p:spPr>
              <a:xfrm>
                <a:off x="4781275" y="4102836"/>
                <a:ext cx="868819" cy="584775"/>
              </a:xfrm>
              <a:prstGeom prst="rect">
                <a:avLst/>
              </a:prstGeom>
              <a:noFill/>
            </p:spPr>
            <p:txBody>
              <a:bodyPr wrap="square" rtlCol="0">
                <a:spAutoFit/>
              </a:bodyPr>
              <a:lstStyle/>
              <a:p>
                <a:r>
                  <a:rPr lang="en-CH" sz="3200" dirty="0"/>
                  <a:t>…</a:t>
                </a:r>
              </a:p>
            </p:txBody>
          </p:sp>
          <p:sp>
            <p:nvSpPr>
              <p:cNvPr id="139" name="Rounded Rectangle 138">
                <a:extLst>
                  <a:ext uri="{FF2B5EF4-FFF2-40B4-BE49-F238E27FC236}">
                    <a16:creationId xmlns:a16="http://schemas.microsoft.com/office/drawing/2014/main" id="{EFA98189-CEFB-F1AB-CF4E-FF1AE02DDEA3}"/>
                  </a:ext>
                </a:extLst>
              </p:cNvPr>
              <p:cNvSpPr/>
              <p:nvPr/>
            </p:nvSpPr>
            <p:spPr>
              <a:xfrm>
                <a:off x="2653282" y="4452829"/>
                <a:ext cx="215214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21</a:t>
                </a:r>
              </a:p>
            </p:txBody>
          </p:sp>
          <p:sp>
            <p:nvSpPr>
              <p:cNvPr id="141" name="Rounded Rectangle 140">
                <a:extLst>
                  <a:ext uri="{FF2B5EF4-FFF2-40B4-BE49-F238E27FC236}">
                    <a16:creationId xmlns:a16="http://schemas.microsoft.com/office/drawing/2014/main" id="{CD8F994F-5401-7142-1CEF-872E6B4385EB}"/>
                  </a:ext>
                </a:extLst>
              </p:cNvPr>
              <p:cNvSpPr/>
              <p:nvPr/>
            </p:nvSpPr>
            <p:spPr>
              <a:xfrm>
                <a:off x="6545481" y="4448850"/>
                <a:ext cx="2152131"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67</a:t>
                </a:r>
              </a:p>
            </p:txBody>
          </p:sp>
        </p:grpSp>
      </p:grpSp>
      <p:grpSp>
        <p:nvGrpSpPr>
          <p:cNvPr id="142" name="Group 141">
            <a:extLst>
              <a:ext uri="{FF2B5EF4-FFF2-40B4-BE49-F238E27FC236}">
                <a16:creationId xmlns:a16="http://schemas.microsoft.com/office/drawing/2014/main" id="{D9842E97-CAC4-9587-C8B5-24D67E6F2AFB}"/>
              </a:ext>
            </a:extLst>
          </p:cNvPr>
          <p:cNvGrpSpPr/>
          <p:nvPr/>
        </p:nvGrpSpPr>
        <p:grpSpPr>
          <a:xfrm>
            <a:off x="857925" y="3472260"/>
            <a:ext cx="2266143" cy="584775"/>
            <a:chOff x="481510" y="4216845"/>
            <a:chExt cx="6069485" cy="584775"/>
          </a:xfrm>
        </p:grpSpPr>
        <p:sp>
          <p:nvSpPr>
            <p:cNvPr id="143" name="Rounded Rectangle 142">
              <a:extLst>
                <a:ext uri="{FF2B5EF4-FFF2-40B4-BE49-F238E27FC236}">
                  <a16:creationId xmlns:a16="http://schemas.microsoft.com/office/drawing/2014/main" id="{0370F43D-D3A3-ED0B-4875-A90F0C73EFBE}"/>
                </a:ext>
              </a:extLst>
            </p:cNvPr>
            <p:cNvSpPr/>
            <p:nvPr/>
          </p:nvSpPr>
          <p:spPr>
            <a:xfrm>
              <a:off x="481510" y="4447367"/>
              <a:ext cx="6069477" cy="300287"/>
            </a:xfrm>
            <a:prstGeom prst="roundRect">
              <a:avLst>
                <a:gd name="adj" fmla="val 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44" name="Rounded Rectangle 143">
              <a:extLst>
                <a:ext uri="{FF2B5EF4-FFF2-40B4-BE49-F238E27FC236}">
                  <a16:creationId xmlns:a16="http://schemas.microsoft.com/office/drawing/2014/main" id="{32420510-79DF-E178-9AAA-3AE5F16E73B0}"/>
                </a:ext>
              </a:extLst>
            </p:cNvPr>
            <p:cNvSpPr/>
            <p:nvPr/>
          </p:nvSpPr>
          <p:spPr>
            <a:xfrm>
              <a:off x="484698" y="4453025"/>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a:t>
              </a:r>
            </a:p>
          </p:txBody>
        </p:sp>
        <p:sp>
          <p:nvSpPr>
            <p:cNvPr id="145" name="TextBox 144">
              <a:extLst>
                <a:ext uri="{FF2B5EF4-FFF2-40B4-BE49-F238E27FC236}">
                  <a16:creationId xmlns:a16="http://schemas.microsoft.com/office/drawing/2014/main" id="{728313C1-8C19-9A41-A964-7EEC43768812}"/>
                </a:ext>
              </a:extLst>
            </p:cNvPr>
            <p:cNvSpPr txBox="1"/>
            <p:nvPr/>
          </p:nvSpPr>
          <p:spPr>
            <a:xfrm>
              <a:off x="3730352" y="4216845"/>
              <a:ext cx="868819" cy="584775"/>
            </a:xfrm>
            <a:prstGeom prst="rect">
              <a:avLst/>
            </a:prstGeom>
            <a:noFill/>
          </p:spPr>
          <p:txBody>
            <a:bodyPr wrap="square" rtlCol="0">
              <a:spAutoFit/>
            </a:bodyPr>
            <a:lstStyle/>
            <a:p>
              <a:r>
                <a:rPr lang="en-CH" sz="3200" dirty="0"/>
                <a:t>…</a:t>
              </a:r>
            </a:p>
          </p:txBody>
        </p:sp>
        <p:sp>
          <p:nvSpPr>
            <p:cNvPr id="146" name="Rounded Rectangle 145">
              <a:extLst>
                <a:ext uri="{FF2B5EF4-FFF2-40B4-BE49-F238E27FC236}">
                  <a16:creationId xmlns:a16="http://schemas.microsoft.com/office/drawing/2014/main" id="{DCA9C2E2-B642-F8D5-25A3-51354654F1CE}"/>
                </a:ext>
              </a:extLst>
            </p:cNvPr>
            <p:cNvSpPr/>
            <p:nvPr/>
          </p:nvSpPr>
          <p:spPr>
            <a:xfrm>
              <a:off x="2119401" y="4452444"/>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a:t>
              </a:r>
            </a:p>
          </p:txBody>
        </p:sp>
        <p:sp>
          <p:nvSpPr>
            <p:cNvPr id="147" name="Rounded Rectangle 146">
              <a:extLst>
                <a:ext uri="{FF2B5EF4-FFF2-40B4-BE49-F238E27FC236}">
                  <a16:creationId xmlns:a16="http://schemas.microsoft.com/office/drawing/2014/main" id="{50861D9D-5302-6CA3-9362-BB43AF29095E}"/>
                </a:ext>
              </a:extLst>
            </p:cNvPr>
            <p:cNvSpPr/>
            <p:nvPr/>
          </p:nvSpPr>
          <p:spPr>
            <a:xfrm>
              <a:off x="4961761" y="4448220"/>
              <a:ext cx="1589234"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0</a:t>
              </a:r>
            </a:p>
          </p:txBody>
        </p:sp>
      </p:grpSp>
      <p:grpSp>
        <p:nvGrpSpPr>
          <p:cNvPr id="166" name="Group 165">
            <a:extLst>
              <a:ext uri="{FF2B5EF4-FFF2-40B4-BE49-F238E27FC236}">
                <a16:creationId xmlns:a16="http://schemas.microsoft.com/office/drawing/2014/main" id="{6D4F5E92-F16A-B1E9-FF61-15F2C40C0709}"/>
              </a:ext>
            </a:extLst>
          </p:cNvPr>
          <p:cNvGrpSpPr/>
          <p:nvPr/>
        </p:nvGrpSpPr>
        <p:grpSpPr>
          <a:xfrm>
            <a:off x="3602937" y="4397869"/>
            <a:ext cx="2266140" cy="627383"/>
            <a:chOff x="450501" y="5478662"/>
            <a:chExt cx="8219290" cy="814358"/>
          </a:xfrm>
        </p:grpSpPr>
        <p:sp>
          <p:nvSpPr>
            <p:cNvPr id="167" name="Rectangle 166">
              <a:extLst>
                <a:ext uri="{FF2B5EF4-FFF2-40B4-BE49-F238E27FC236}">
                  <a16:creationId xmlns:a16="http://schemas.microsoft.com/office/drawing/2014/main" id="{108DCB7D-7996-6D24-A890-BD8CA1D6A190}"/>
                </a:ext>
              </a:extLst>
            </p:cNvPr>
            <p:cNvSpPr/>
            <p:nvPr/>
          </p:nvSpPr>
          <p:spPr>
            <a:xfrm>
              <a:off x="450501" y="5679536"/>
              <a:ext cx="8216102" cy="61348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CH" dirty="0">
                <a:solidFill>
                  <a:schemeClr val="tx1"/>
                </a:solidFill>
                <a:latin typeface="Corbel" panose="020B0503020204020204" pitchFamily="34" charset="0"/>
              </a:endParaRPr>
            </a:p>
          </p:txBody>
        </p:sp>
        <p:grpSp>
          <p:nvGrpSpPr>
            <p:cNvPr id="168" name="Group 167">
              <a:extLst>
                <a:ext uri="{FF2B5EF4-FFF2-40B4-BE49-F238E27FC236}">
                  <a16:creationId xmlns:a16="http://schemas.microsoft.com/office/drawing/2014/main" id="{B4C6FF6F-1427-51D5-86AC-E554A468EE04}"/>
                </a:ext>
              </a:extLst>
            </p:cNvPr>
            <p:cNvGrpSpPr/>
            <p:nvPr/>
          </p:nvGrpSpPr>
          <p:grpSpPr>
            <a:xfrm>
              <a:off x="453689" y="5478662"/>
              <a:ext cx="8216102" cy="646930"/>
              <a:chOff x="481510" y="4102836"/>
              <a:chExt cx="8216102" cy="646930"/>
            </a:xfrm>
          </p:grpSpPr>
          <p:sp>
            <p:nvSpPr>
              <p:cNvPr id="169" name="Rounded Rectangle 168">
                <a:extLst>
                  <a:ext uri="{FF2B5EF4-FFF2-40B4-BE49-F238E27FC236}">
                    <a16:creationId xmlns:a16="http://schemas.microsoft.com/office/drawing/2014/main" id="{28870F1C-8D08-FFC1-627B-CCE5C070115E}"/>
                  </a:ext>
                </a:extLst>
              </p:cNvPr>
              <p:cNvSpPr/>
              <p:nvPr/>
            </p:nvSpPr>
            <p:spPr>
              <a:xfrm>
                <a:off x="481510" y="4447366"/>
                <a:ext cx="8212914" cy="302400"/>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70" name="Rounded Rectangle 169">
                <a:extLst>
                  <a:ext uri="{FF2B5EF4-FFF2-40B4-BE49-F238E27FC236}">
                    <a16:creationId xmlns:a16="http://schemas.microsoft.com/office/drawing/2014/main" id="{4B889B93-3010-F88A-EC82-639A47B443B6}"/>
                  </a:ext>
                </a:extLst>
              </p:cNvPr>
              <p:cNvSpPr/>
              <p:nvPr/>
            </p:nvSpPr>
            <p:spPr>
              <a:xfrm>
                <a:off x="484698" y="4453025"/>
                <a:ext cx="215008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44</a:t>
                </a:r>
              </a:p>
            </p:txBody>
          </p:sp>
          <p:sp>
            <p:nvSpPr>
              <p:cNvPr id="171" name="TextBox 170">
                <a:extLst>
                  <a:ext uri="{FF2B5EF4-FFF2-40B4-BE49-F238E27FC236}">
                    <a16:creationId xmlns:a16="http://schemas.microsoft.com/office/drawing/2014/main" id="{AFE4BC02-BA7A-6004-6F7B-E3482DF3A49C}"/>
                  </a:ext>
                </a:extLst>
              </p:cNvPr>
              <p:cNvSpPr txBox="1"/>
              <p:nvPr/>
            </p:nvSpPr>
            <p:spPr>
              <a:xfrm>
                <a:off x="4781275" y="4102836"/>
                <a:ext cx="868819" cy="584775"/>
              </a:xfrm>
              <a:prstGeom prst="rect">
                <a:avLst/>
              </a:prstGeom>
              <a:noFill/>
            </p:spPr>
            <p:txBody>
              <a:bodyPr wrap="square" rtlCol="0">
                <a:spAutoFit/>
              </a:bodyPr>
              <a:lstStyle/>
              <a:p>
                <a:r>
                  <a:rPr lang="en-CH" sz="3200" dirty="0"/>
                  <a:t>…</a:t>
                </a:r>
              </a:p>
            </p:txBody>
          </p:sp>
          <p:sp>
            <p:nvSpPr>
              <p:cNvPr id="172" name="Rounded Rectangle 171">
                <a:extLst>
                  <a:ext uri="{FF2B5EF4-FFF2-40B4-BE49-F238E27FC236}">
                    <a16:creationId xmlns:a16="http://schemas.microsoft.com/office/drawing/2014/main" id="{C9C4AA04-3720-8125-C438-9C5F437F7203}"/>
                  </a:ext>
                </a:extLst>
              </p:cNvPr>
              <p:cNvSpPr/>
              <p:nvPr/>
            </p:nvSpPr>
            <p:spPr>
              <a:xfrm>
                <a:off x="2653282" y="4452829"/>
                <a:ext cx="215214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97</a:t>
                </a:r>
              </a:p>
            </p:txBody>
          </p:sp>
          <p:sp>
            <p:nvSpPr>
              <p:cNvPr id="173" name="Rounded Rectangle 172">
                <a:extLst>
                  <a:ext uri="{FF2B5EF4-FFF2-40B4-BE49-F238E27FC236}">
                    <a16:creationId xmlns:a16="http://schemas.microsoft.com/office/drawing/2014/main" id="{79BB2A2B-C822-D8EA-CF5D-49F36F3200E2}"/>
                  </a:ext>
                </a:extLst>
              </p:cNvPr>
              <p:cNvSpPr/>
              <p:nvPr/>
            </p:nvSpPr>
            <p:spPr>
              <a:xfrm>
                <a:off x="6545481" y="4448850"/>
                <a:ext cx="2152131"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68</a:t>
                </a:r>
              </a:p>
            </p:txBody>
          </p:sp>
        </p:grpSp>
      </p:grpSp>
      <p:grpSp>
        <p:nvGrpSpPr>
          <p:cNvPr id="174" name="Group 173">
            <a:extLst>
              <a:ext uri="{FF2B5EF4-FFF2-40B4-BE49-F238E27FC236}">
                <a16:creationId xmlns:a16="http://schemas.microsoft.com/office/drawing/2014/main" id="{3D9C79EC-F86A-36B5-CA39-1C1139F4B222}"/>
              </a:ext>
            </a:extLst>
          </p:cNvPr>
          <p:cNvGrpSpPr/>
          <p:nvPr/>
        </p:nvGrpSpPr>
        <p:grpSpPr>
          <a:xfrm>
            <a:off x="6573283" y="4363673"/>
            <a:ext cx="2266140" cy="627383"/>
            <a:chOff x="450501" y="5478662"/>
            <a:chExt cx="8219290" cy="814358"/>
          </a:xfrm>
        </p:grpSpPr>
        <p:sp>
          <p:nvSpPr>
            <p:cNvPr id="175" name="Rectangle 174">
              <a:extLst>
                <a:ext uri="{FF2B5EF4-FFF2-40B4-BE49-F238E27FC236}">
                  <a16:creationId xmlns:a16="http://schemas.microsoft.com/office/drawing/2014/main" id="{E1BF1675-4FD0-7A59-651F-B366958BCF61}"/>
                </a:ext>
              </a:extLst>
            </p:cNvPr>
            <p:cNvSpPr/>
            <p:nvPr/>
          </p:nvSpPr>
          <p:spPr>
            <a:xfrm>
              <a:off x="450501" y="5679536"/>
              <a:ext cx="8216102" cy="61348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CH" dirty="0">
                <a:solidFill>
                  <a:schemeClr val="tx1"/>
                </a:solidFill>
                <a:latin typeface="Corbel" panose="020B0503020204020204" pitchFamily="34" charset="0"/>
              </a:endParaRPr>
            </a:p>
          </p:txBody>
        </p:sp>
        <p:grpSp>
          <p:nvGrpSpPr>
            <p:cNvPr id="176" name="Group 175">
              <a:extLst>
                <a:ext uri="{FF2B5EF4-FFF2-40B4-BE49-F238E27FC236}">
                  <a16:creationId xmlns:a16="http://schemas.microsoft.com/office/drawing/2014/main" id="{75DC94AB-4C1C-613E-3FF7-11C3A6E0310E}"/>
                </a:ext>
              </a:extLst>
            </p:cNvPr>
            <p:cNvGrpSpPr/>
            <p:nvPr/>
          </p:nvGrpSpPr>
          <p:grpSpPr>
            <a:xfrm>
              <a:off x="453689" y="5478662"/>
              <a:ext cx="8216102" cy="646930"/>
              <a:chOff x="481510" y="4102836"/>
              <a:chExt cx="8216102" cy="646930"/>
            </a:xfrm>
          </p:grpSpPr>
          <p:sp>
            <p:nvSpPr>
              <p:cNvPr id="177" name="Rounded Rectangle 176">
                <a:extLst>
                  <a:ext uri="{FF2B5EF4-FFF2-40B4-BE49-F238E27FC236}">
                    <a16:creationId xmlns:a16="http://schemas.microsoft.com/office/drawing/2014/main" id="{8883283C-363A-0A95-FD82-D7DEEEF0B61C}"/>
                  </a:ext>
                </a:extLst>
              </p:cNvPr>
              <p:cNvSpPr/>
              <p:nvPr/>
            </p:nvSpPr>
            <p:spPr>
              <a:xfrm>
                <a:off x="481510" y="4447366"/>
                <a:ext cx="8212914" cy="302400"/>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78" name="Rounded Rectangle 177">
                <a:extLst>
                  <a:ext uri="{FF2B5EF4-FFF2-40B4-BE49-F238E27FC236}">
                    <a16:creationId xmlns:a16="http://schemas.microsoft.com/office/drawing/2014/main" id="{58447C5D-E642-C774-206E-BD6131748B35}"/>
                  </a:ext>
                </a:extLst>
              </p:cNvPr>
              <p:cNvSpPr/>
              <p:nvPr/>
            </p:nvSpPr>
            <p:spPr>
              <a:xfrm>
                <a:off x="484698" y="4453025"/>
                <a:ext cx="215008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41</a:t>
                </a:r>
              </a:p>
            </p:txBody>
          </p:sp>
          <p:sp>
            <p:nvSpPr>
              <p:cNvPr id="179" name="TextBox 178">
                <a:extLst>
                  <a:ext uri="{FF2B5EF4-FFF2-40B4-BE49-F238E27FC236}">
                    <a16:creationId xmlns:a16="http://schemas.microsoft.com/office/drawing/2014/main" id="{77299F4B-0206-BF37-7523-1BA94D7BB0E7}"/>
                  </a:ext>
                </a:extLst>
              </p:cNvPr>
              <p:cNvSpPr txBox="1"/>
              <p:nvPr/>
            </p:nvSpPr>
            <p:spPr>
              <a:xfrm>
                <a:off x="4781275" y="4102836"/>
                <a:ext cx="868819" cy="584775"/>
              </a:xfrm>
              <a:prstGeom prst="rect">
                <a:avLst/>
              </a:prstGeom>
              <a:noFill/>
            </p:spPr>
            <p:txBody>
              <a:bodyPr wrap="square" rtlCol="0">
                <a:spAutoFit/>
              </a:bodyPr>
              <a:lstStyle/>
              <a:p>
                <a:r>
                  <a:rPr lang="en-CH" sz="3200" dirty="0"/>
                  <a:t>…</a:t>
                </a:r>
              </a:p>
            </p:txBody>
          </p:sp>
          <p:sp>
            <p:nvSpPr>
              <p:cNvPr id="180" name="Rounded Rectangle 179">
                <a:extLst>
                  <a:ext uri="{FF2B5EF4-FFF2-40B4-BE49-F238E27FC236}">
                    <a16:creationId xmlns:a16="http://schemas.microsoft.com/office/drawing/2014/main" id="{C5A81C87-6500-CACD-5577-ACE8FF23D687}"/>
                  </a:ext>
                </a:extLst>
              </p:cNvPr>
              <p:cNvSpPr/>
              <p:nvPr/>
            </p:nvSpPr>
            <p:spPr>
              <a:xfrm>
                <a:off x="2653282" y="4452829"/>
                <a:ext cx="215214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52</a:t>
                </a:r>
              </a:p>
            </p:txBody>
          </p:sp>
          <p:sp>
            <p:nvSpPr>
              <p:cNvPr id="181" name="Rounded Rectangle 180">
                <a:extLst>
                  <a:ext uri="{FF2B5EF4-FFF2-40B4-BE49-F238E27FC236}">
                    <a16:creationId xmlns:a16="http://schemas.microsoft.com/office/drawing/2014/main" id="{20D47732-003C-FEAC-2A3A-EF2D97FA17E9}"/>
                  </a:ext>
                </a:extLst>
              </p:cNvPr>
              <p:cNvSpPr/>
              <p:nvPr/>
            </p:nvSpPr>
            <p:spPr>
              <a:xfrm>
                <a:off x="6545481" y="4448850"/>
                <a:ext cx="2152131"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94</a:t>
                </a:r>
              </a:p>
            </p:txBody>
          </p:sp>
        </p:grpSp>
      </p:grpSp>
      <p:sp>
        <p:nvSpPr>
          <p:cNvPr id="182" name="TextBox 181">
            <a:extLst>
              <a:ext uri="{FF2B5EF4-FFF2-40B4-BE49-F238E27FC236}">
                <a16:creationId xmlns:a16="http://schemas.microsoft.com/office/drawing/2014/main" id="{FBF930EA-FFCF-80AF-484F-3240A860BF7F}"/>
              </a:ext>
            </a:extLst>
          </p:cNvPr>
          <p:cNvSpPr txBox="1"/>
          <p:nvPr/>
        </p:nvSpPr>
        <p:spPr>
          <a:xfrm>
            <a:off x="5987008" y="4360041"/>
            <a:ext cx="324388" cy="584775"/>
          </a:xfrm>
          <a:prstGeom prst="rect">
            <a:avLst/>
          </a:prstGeom>
          <a:noFill/>
        </p:spPr>
        <p:txBody>
          <a:bodyPr wrap="square" rtlCol="0">
            <a:spAutoFit/>
          </a:bodyPr>
          <a:lstStyle/>
          <a:p>
            <a:r>
              <a:rPr lang="en-CH" sz="3200" dirty="0"/>
              <a:t>…</a:t>
            </a:r>
          </a:p>
        </p:txBody>
      </p:sp>
      <p:sp>
        <p:nvSpPr>
          <p:cNvPr id="14" name="Rectangle 13">
            <a:extLst>
              <a:ext uri="{FF2B5EF4-FFF2-40B4-BE49-F238E27FC236}">
                <a16:creationId xmlns:a16="http://schemas.microsoft.com/office/drawing/2014/main" id="{D7054351-B880-56A4-7621-05044925549C}"/>
              </a:ext>
            </a:extLst>
          </p:cNvPr>
          <p:cNvSpPr/>
          <p:nvPr/>
        </p:nvSpPr>
        <p:spPr>
          <a:xfrm>
            <a:off x="-43208" y="5436559"/>
            <a:ext cx="9187208" cy="945445"/>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rbel" panose="020B0503020204020204" pitchFamily="34" charset="0"/>
              </a:rPr>
              <a:t>      Encrypted Query</a:t>
            </a: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p:txBody>
      </p:sp>
      <p:grpSp>
        <p:nvGrpSpPr>
          <p:cNvPr id="19" name="Group 18">
            <a:extLst>
              <a:ext uri="{FF2B5EF4-FFF2-40B4-BE49-F238E27FC236}">
                <a16:creationId xmlns:a16="http://schemas.microsoft.com/office/drawing/2014/main" id="{79A23481-8210-AD2F-8F32-FD2A44065C33}"/>
              </a:ext>
            </a:extLst>
          </p:cNvPr>
          <p:cNvGrpSpPr/>
          <p:nvPr/>
        </p:nvGrpSpPr>
        <p:grpSpPr>
          <a:xfrm>
            <a:off x="814717" y="5646804"/>
            <a:ext cx="2266140" cy="627383"/>
            <a:chOff x="450501" y="5478662"/>
            <a:chExt cx="8219290" cy="814358"/>
          </a:xfrm>
        </p:grpSpPr>
        <p:sp>
          <p:nvSpPr>
            <p:cNvPr id="20" name="Rectangle 19">
              <a:extLst>
                <a:ext uri="{FF2B5EF4-FFF2-40B4-BE49-F238E27FC236}">
                  <a16:creationId xmlns:a16="http://schemas.microsoft.com/office/drawing/2014/main" id="{BB521532-F770-5D73-5648-73FB0B96E04F}"/>
                </a:ext>
              </a:extLst>
            </p:cNvPr>
            <p:cNvSpPr/>
            <p:nvPr/>
          </p:nvSpPr>
          <p:spPr>
            <a:xfrm>
              <a:off x="450501" y="5679536"/>
              <a:ext cx="8216102" cy="61348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CH" dirty="0">
                <a:solidFill>
                  <a:schemeClr val="tx1"/>
                </a:solidFill>
                <a:latin typeface="Corbel" panose="020B0503020204020204" pitchFamily="34" charset="0"/>
              </a:endParaRPr>
            </a:p>
          </p:txBody>
        </p:sp>
        <p:grpSp>
          <p:nvGrpSpPr>
            <p:cNvPr id="21" name="Group 20">
              <a:extLst>
                <a:ext uri="{FF2B5EF4-FFF2-40B4-BE49-F238E27FC236}">
                  <a16:creationId xmlns:a16="http://schemas.microsoft.com/office/drawing/2014/main" id="{5952920F-623C-6DD1-C893-0A05B0A0D797}"/>
                </a:ext>
              </a:extLst>
            </p:cNvPr>
            <p:cNvGrpSpPr/>
            <p:nvPr/>
          </p:nvGrpSpPr>
          <p:grpSpPr>
            <a:xfrm>
              <a:off x="453689" y="5478662"/>
              <a:ext cx="8216102" cy="646930"/>
              <a:chOff x="481510" y="4102836"/>
              <a:chExt cx="8216102" cy="646930"/>
            </a:xfrm>
          </p:grpSpPr>
          <p:sp>
            <p:nvSpPr>
              <p:cNvPr id="22" name="Rounded Rectangle 21">
                <a:extLst>
                  <a:ext uri="{FF2B5EF4-FFF2-40B4-BE49-F238E27FC236}">
                    <a16:creationId xmlns:a16="http://schemas.microsoft.com/office/drawing/2014/main" id="{B0A80E67-04D0-408A-9280-E83339751159}"/>
                  </a:ext>
                </a:extLst>
              </p:cNvPr>
              <p:cNvSpPr/>
              <p:nvPr/>
            </p:nvSpPr>
            <p:spPr>
              <a:xfrm>
                <a:off x="481510" y="4447366"/>
                <a:ext cx="8212914" cy="302400"/>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23" name="Rounded Rectangle 22">
                <a:extLst>
                  <a:ext uri="{FF2B5EF4-FFF2-40B4-BE49-F238E27FC236}">
                    <a16:creationId xmlns:a16="http://schemas.microsoft.com/office/drawing/2014/main" id="{26179E4A-AD17-5BBA-E5F3-CEE1AEF601C7}"/>
                  </a:ext>
                </a:extLst>
              </p:cNvPr>
              <p:cNvSpPr/>
              <p:nvPr/>
            </p:nvSpPr>
            <p:spPr>
              <a:xfrm>
                <a:off x="484698" y="4453025"/>
                <a:ext cx="215008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21</a:t>
                </a:r>
              </a:p>
            </p:txBody>
          </p:sp>
          <p:sp>
            <p:nvSpPr>
              <p:cNvPr id="24" name="TextBox 23">
                <a:extLst>
                  <a:ext uri="{FF2B5EF4-FFF2-40B4-BE49-F238E27FC236}">
                    <a16:creationId xmlns:a16="http://schemas.microsoft.com/office/drawing/2014/main" id="{38FAA4B2-2D95-F4EE-245E-8F9DE77084E1}"/>
                  </a:ext>
                </a:extLst>
              </p:cNvPr>
              <p:cNvSpPr txBox="1"/>
              <p:nvPr/>
            </p:nvSpPr>
            <p:spPr>
              <a:xfrm>
                <a:off x="4781275" y="4102836"/>
                <a:ext cx="868819" cy="584775"/>
              </a:xfrm>
              <a:prstGeom prst="rect">
                <a:avLst/>
              </a:prstGeom>
              <a:noFill/>
            </p:spPr>
            <p:txBody>
              <a:bodyPr wrap="square" rtlCol="0">
                <a:spAutoFit/>
              </a:bodyPr>
              <a:lstStyle/>
              <a:p>
                <a:r>
                  <a:rPr lang="en-CH" sz="3200" dirty="0"/>
                  <a:t>…</a:t>
                </a:r>
              </a:p>
            </p:txBody>
          </p:sp>
          <p:sp>
            <p:nvSpPr>
              <p:cNvPr id="25" name="Rounded Rectangle 24">
                <a:extLst>
                  <a:ext uri="{FF2B5EF4-FFF2-40B4-BE49-F238E27FC236}">
                    <a16:creationId xmlns:a16="http://schemas.microsoft.com/office/drawing/2014/main" id="{AC730108-7A34-ED80-9A75-31EDCEC3F768}"/>
                  </a:ext>
                </a:extLst>
              </p:cNvPr>
              <p:cNvSpPr/>
              <p:nvPr/>
            </p:nvSpPr>
            <p:spPr>
              <a:xfrm>
                <a:off x="2653282" y="4452829"/>
                <a:ext cx="215214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23</a:t>
                </a:r>
              </a:p>
            </p:txBody>
          </p:sp>
          <p:sp>
            <p:nvSpPr>
              <p:cNvPr id="27" name="Rounded Rectangle 26">
                <a:extLst>
                  <a:ext uri="{FF2B5EF4-FFF2-40B4-BE49-F238E27FC236}">
                    <a16:creationId xmlns:a16="http://schemas.microsoft.com/office/drawing/2014/main" id="{B4E4E0A5-4A6B-B267-EDC8-E7A0B4BB4903}"/>
                  </a:ext>
                </a:extLst>
              </p:cNvPr>
              <p:cNvSpPr/>
              <p:nvPr/>
            </p:nvSpPr>
            <p:spPr>
              <a:xfrm>
                <a:off x="6545481" y="4448850"/>
                <a:ext cx="2152131"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57</a:t>
                </a:r>
              </a:p>
            </p:txBody>
          </p:sp>
        </p:grpSp>
      </p:grpSp>
      <p:grpSp>
        <p:nvGrpSpPr>
          <p:cNvPr id="28" name="Group 27">
            <a:extLst>
              <a:ext uri="{FF2B5EF4-FFF2-40B4-BE49-F238E27FC236}">
                <a16:creationId xmlns:a16="http://schemas.microsoft.com/office/drawing/2014/main" id="{A21FFFEE-0795-B718-4EB2-4EC5945F4407}"/>
              </a:ext>
            </a:extLst>
          </p:cNvPr>
          <p:cNvGrpSpPr/>
          <p:nvPr/>
        </p:nvGrpSpPr>
        <p:grpSpPr>
          <a:xfrm>
            <a:off x="3559729" y="5646804"/>
            <a:ext cx="2266140" cy="627383"/>
            <a:chOff x="450501" y="5478662"/>
            <a:chExt cx="8219290" cy="814358"/>
          </a:xfrm>
        </p:grpSpPr>
        <p:sp>
          <p:nvSpPr>
            <p:cNvPr id="29" name="Rectangle 28">
              <a:extLst>
                <a:ext uri="{FF2B5EF4-FFF2-40B4-BE49-F238E27FC236}">
                  <a16:creationId xmlns:a16="http://schemas.microsoft.com/office/drawing/2014/main" id="{5553BD0A-515B-AD0C-4F68-A2A1C9B761F8}"/>
                </a:ext>
              </a:extLst>
            </p:cNvPr>
            <p:cNvSpPr/>
            <p:nvPr/>
          </p:nvSpPr>
          <p:spPr>
            <a:xfrm>
              <a:off x="450501" y="5679536"/>
              <a:ext cx="8216102" cy="61348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CH" dirty="0">
                <a:solidFill>
                  <a:schemeClr val="tx1"/>
                </a:solidFill>
                <a:latin typeface="Corbel" panose="020B0503020204020204" pitchFamily="34" charset="0"/>
              </a:endParaRPr>
            </a:p>
          </p:txBody>
        </p:sp>
        <p:grpSp>
          <p:nvGrpSpPr>
            <p:cNvPr id="30" name="Group 29">
              <a:extLst>
                <a:ext uri="{FF2B5EF4-FFF2-40B4-BE49-F238E27FC236}">
                  <a16:creationId xmlns:a16="http://schemas.microsoft.com/office/drawing/2014/main" id="{A94441D8-2169-D83A-C174-1B687A88CD9D}"/>
                </a:ext>
              </a:extLst>
            </p:cNvPr>
            <p:cNvGrpSpPr/>
            <p:nvPr/>
          </p:nvGrpSpPr>
          <p:grpSpPr>
            <a:xfrm>
              <a:off x="453689" y="5478662"/>
              <a:ext cx="8216102" cy="646930"/>
              <a:chOff x="481510" y="4102836"/>
              <a:chExt cx="8216102" cy="646930"/>
            </a:xfrm>
          </p:grpSpPr>
          <p:sp>
            <p:nvSpPr>
              <p:cNvPr id="31" name="Rounded Rectangle 30">
                <a:extLst>
                  <a:ext uri="{FF2B5EF4-FFF2-40B4-BE49-F238E27FC236}">
                    <a16:creationId xmlns:a16="http://schemas.microsoft.com/office/drawing/2014/main" id="{871127B6-80C7-5895-7DA8-94A3EAD5B30E}"/>
                  </a:ext>
                </a:extLst>
              </p:cNvPr>
              <p:cNvSpPr/>
              <p:nvPr/>
            </p:nvSpPr>
            <p:spPr>
              <a:xfrm>
                <a:off x="481510" y="4447366"/>
                <a:ext cx="8212914" cy="302400"/>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32" name="Rounded Rectangle 31">
                <a:extLst>
                  <a:ext uri="{FF2B5EF4-FFF2-40B4-BE49-F238E27FC236}">
                    <a16:creationId xmlns:a16="http://schemas.microsoft.com/office/drawing/2014/main" id="{22DC95F0-779F-E507-630E-EDB0BBC44E48}"/>
                  </a:ext>
                </a:extLst>
              </p:cNvPr>
              <p:cNvSpPr/>
              <p:nvPr/>
            </p:nvSpPr>
            <p:spPr>
              <a:xfrm>
                <a:off x="484698" y="4453025"/>
                <a:ext cx="215008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21</a:t>
                </a:r>
              </a:p>
            </p:txBody>
          </p:sp>
          <p:sp>
            <p:nvSpPr>
              <p:cNvPr id="33" name="TextBox 32">
                <a:extLst>
                  <a:ext uri="{FF2B5EF4-FFF2-40B4-BE49-F238E27FC236}">
                    <a16:creationId xmlns:a16="http://schemas.microsoft.com/office/drawing/2014/main" id="{9BDDF941-60AA-AFA5-D338-1F33D9741E83}"/>
                  </a:ext>
                </a:extLst>
              </p:cNvPr>
              <p:cNvSpPr txBox="1"/>
              <p:nvPr/>
            </p:nvSpPr>
            <p:spPr>
              <a:xfrm>
                <a:off x="4781275" y="4102836"/>
                <a:ext cx="868819" cy="584775"/>
              </a:xfrm>
              <a:prstGeom prst="rect">
                <a:avLst/>
              </a:prstGeom>
              <a:noFill/>
            </p:spPr>
            <p:txBody>
              <a:bodyPr wrap="square" rtlCol="0">
                <a:spAutoFit/>
              </a:bodyPr>
              <a:lstStyle/>
              <a:p>
                <a:r>
                  <a:rPr lang="en-CH" sz="3200" dirty="0"/>
                  <a:t>…</a:t>
                </a:r>
              </a:p>
            </p:txBody>
          </p:sp>
          <p:sp>
            <p:nvSpPr>
              <p:cNvPr id="34" name="Rounded Rectangle 33">
                <a:extLst>
                  <a:ext uri="{FF2B5EF4-FFF2-40B4-BE49-F238E27FC236}">
                    <a16:creationId xmlns:a16="http://schemas.microsoft.com/office/drawing/2014/main" id="{AA5941CA-1CCB-BFD2-0FBC-8120C22FE13B}"/>
                  </a:ext>
                </a:extLst>
              </p:cNvPr>
              <p:cNvSpPr/>
              <p:nvPr/>
            </p:nvSpPr>
            <p:spPr>
              <a:xfrm>
                <a:off x="2653282" y="4452829"/>
                <a:ext cx="215214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23</a:t>
                </a:r>
              </a:p>
            </p:txBody>
          </p:sp>
          <p:sp>
            <p:nvSpPr>
              <p:cNvPr id="36" name="Rounded Rectangle 35">
                <a:extLst>
                  <a:ext uri="{FF2B5EF4-FFF2-40B4-BE49-F238E27FC236}">
                    <a16:creationId xmlns:a16="http://schemas.microsoft.com/office/drawing/2014/main" id="{DB84C564-90FF-B798-8F89-D7E1D5115CF5}"/>
                  </a:ext>
                </a:extLst>
              </p:cNvPr>
              <p:cNvSpPr/>
              <p:nvPr/>
            </p:nvSpPr>
            <p:spPr>
              <a:xfrm>
                <a:off x="6545481" y="4448850"/>
                <a:ext cx="2152131"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57</a:t>
                </a:r>
              </a:p>
            </p:txBody>
          </p:sp>
        </p:grpSp>
      </p:grpSp>
      <p:grpSp>
        <p:nvGrpSpPr>
          <p:cNvPr id="37" name="Group 36">
            <a:extLst>
              <a:ext uri="{FF2B5EF4-FFF2-40B4-BE49-F238E27FC236}">
                <a16:creationId xmlns:a16="http://schemas.microsoft.com/office/drawing/2014/main" id="{46510477-2E79-E0FE-CFD5-9B8545FD6D7C}"/>
              </a:ext>
            </a:extLst>
          </p:cNvPr>
          <p:cNvGrpSpPr/>
          <p:nvPr/>
        </p:nvGrpSpPr>
        <p:grpSpPr>
          <a:xfrm>
            <a:off x="6530075" y="5612608"/>
            <a:ext cx="2266140" cy="627383"/>
            <a:chOff x="450501" y="5478662"/>
            <a:chExt cx="8219290" cy="814358"/>
          </a:xfrm>
        </p:grpSpPr>
        <p:sp>
          <p:nvSpPr>
            <p:cNvPr id="38" name="Rectangle 37">
              <a:extLst>
                <a:ext uri="{FF2B5EF4-FFF2-40B4-BE49-F238E27FC236}">
                  <a16:creationId xmlns:a16="http://schemas.microsoft.com/office/drawing/2014/main" id="{A3C8E497-154D-CBF2-8B90-2EF2EF963FBC}"/>
                </a:ext>
              </a:extLst>
            </p:cNvPr>
            <p:cNvSpPr/>
            <p:nvPr/>
          </p:nvSpPr>
          <p:spPr>
            <a:xfrm>
              <a:off x="450501" y="5679536"/>
              <a:ext cx="8216102" cy="61348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CH" dirty="0">
                <a:solidFill>
                  <a:schemeClr val="tx1"/>
                </a:solidFill>
                <a:latin typeface="Corbel" panose="020B0503020204020204" pitchFamily="34" charset="0"/>
              </a:endParaRPr>
            </a:p>
          </p:txBody>
        </p:sp>
        <p:grpSp>
          <p:nvGrpSpPr>
            <p:cNvPr id="39" name="Group 38">
              <a:extLst>
                <a:ext uri="{FF2B5EF4-FFF2-40B4-BE49-F238E27FC236}">
                  <a16:creationId xmlns:a16="http://schemas.microsoft.com/office/drawing/2014/main" id="{31EF4647-4C5E-1B81-FCA6-D45984FFF4F4}"/>
                </a:ext>
              </a:extLst>
            </p:cNvPr>
            <p:cNvGrpSpPr/>
            <p:nvPr/>
          </p:nvGrpSpPr>
          <p:grpSpPr>
            <a:xfrm>
              <a:off x="453689" y="5478662"/>
              <a:ext cx="8216102" cy="646930"/>
              <a:chOff x="481510" y="4102836"/>
              <a:chExt cx="8216102" cy="646930"/>
            </a:xfrm>
          </p:grpSpPr>
          <p:sp>
            <p:nvSpPr>
              <p:cNvPr id="40" name="Rounded Rectangle 39">
                <a:extLst>
                  <a:ext uri="{FF2B5EF4-FFF2-40B4-BE49-F238E27FC236}">
                    <a16:creationId xmlns:a16="http://schemas.microsoft.com/office/drawing/2014/main" id="{E30A4F29-11EF-31CE-FD62-67D1A8746BCF}"/>
                  </a:ext>
                </a:extLst>
              </p:cNvPr>
              <p:cNvSpPr/>
              <p:nvPr/>
            </p:nvSpPr>
            <p:spPr>
              <a:xfrm>
                <a:off x="481510" y="4447366"/>
                <a:ext cx="8212914" cy="302400"/>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41" name="Rounded Rectangle 40">
                <a:extLst>
                  <a:ext uri="{FF2B5EF4-FFF2-40B4-BE49-F238E27FC236}">
                    <a16:creationId xmlns:a16="http://schemas.microsoft.com/office/drawing/2014/main" id="{DFAB360A-0D0D-32F7-5397-82058B271713}"/>
                  </a:ext>
                </a:extLst>
              </p:cNvPr>
              <p:cNvSpPr/>
              <p:nvPr/>
            </p:nvSpPr>
            <p:spPr>
              <a:xfrm>
                <a:off x="484698" y="4453025"/>
                <a:ext cx="215008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21</a:t>
                </a:r>
              </a:p>
            </p:txBody>
          </p:sp>
          <p:sp>
            <p:nvSpPr>
              <p:cNvPr id="42" name="TextBox 41">
                <a:extLst>
                  <a:ext uri="{FF2B5EF4-FFF2-40B4-BE49-F238E27FC236}">
                    <a16:creationId xmlns:a16="http://schemas.microsoft.com/office/drawing/2014/main" id="{12963470-277C-1852-04B9-205832D370E2}"/>
                  </a:ext>
                </a:extLst>
              </p:cNvPr>
              <p:cNvSpPr txBox="1"/>
              <p:nvPr/>
            </p:nvSpPr>
            <p:spPr>
              <a:xfrm>
                <a:off x="4781275" y="4102836"/>
                <a:ext cx="868819" cy="584775"/>
              </a:xfrm>
              <a:prstGeom prst="rect">
                <a:avLst/>
              </a:prstGeom>
              <a:noFill/>
            </p:spPr>
            <p:txBody>
              <a:bodyPr wrap="square" rtlCol="0">
                <a:spAutoFit/>
              </a:bodyPr>
              <a:lstStyle/>
              <a:p>
                <a:r>
                  <a:rPr lang="en-CH" sz="3200" dirty="0"/>
                  <a:t>…</a:t>
                </a:r>
              </a:p>
            </p:txBody>
          </p:sp>
          <p:sp>
            <p:nvSpPr>
              <p:cNvPr id="43" name="Rounded Rectangle 42">
                <a:extLst>
                  <a:ext uri="{FF2B5EF4-FFF2-40B4-BE49-F238E27FC236}">
                    <a16:creationId xmlns:a16="http://schemas.microsoft.com/office/drawing/2014/main" id="{17D35F59-0D72-9D3D-A5A2-5E8D972E332D}"/>
                  </a:ext>
                </a:extLst>
              </p:cNvPr>
              <p:cNvSpPr/>
              <p:nvPr/>
            </p:nvSpPr>
            <p:spPr>
              <a:xfrm>
                <a:off x="2653282" y="4452829"/>
                <a:ext cx="215214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23</a:t>
                </a:r>
              </a:p>
            </p:txBody>
          </p:sp>
          <p:sp>
            <p:nvSpPr>
              <p:cNvPr id="44" name="Rounded Rectangle 43">
                <a:extLst>
                  <a:ext uri="{FF2B5EF4-FFF2-40B4-BE49-F238E27FC236}">
                    <a16:creationId xmlns:a16="http://schemas.microsoft.com/office/drawing/2014/main" id="{FD918DE6-7F21-1C93-918C-832DDC7E8EA7}"/>
                  </a:ext>
                </a:extLst>
              </p:cNvPr>
              <p:cNvSpPr/>
              <p:nvPr/>
            </p:nvSpPr>
            <p:spPr>
              <a:xfrm>
                <a:off x="6545481" y="4448850"/>
                <a:ext cx="2152131"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57</a:t>
                </a:r>
              </a:p>
            </p:txBody>
          </p:sp>
        </p:grpSp>
      </p:grpSp>
      <p:sp>
        <p:nvSpPr>
          <p:cNvPr id="45" name="TextBox 44">
            <a:extLst>
              <a:ext uri="{FF2B5EF4-FFF2-40B4-BE49-F238E27FC236}">
                <a16:creationId xmlns:a16="http://schemas.microsoft.com/office/drawing/2014/main" id="{D78AA2C4-C872-8994-A812-EB5A43B5EA13}"/>
              </a:ext>
            </a:extLst>
          </p:cNvPr>
          <p:cNvSpPr txBox="1"/>
          <p:nvPr/>
        </p:nvSpPr>
        <p:spPr>
          <a:xfrm>
            <a:off x="5982437" y="5608976"/>
            <a:ext cx="324388" cy="584775"/>
          </a:xfrm>
          <a:prstGeom prst="rect">
            <a:avLst/>
          </a:prstGeom>
          <a:noFill/>
        </p:spPr>
        <p:txBody>
          <a:bodyPr wrap="square" rtlCol="0">
            <a:spAutoFit/>
          </a:bodyPr>
          <a:lstStyle/>
          <a:p>
            <a:r>
              <a:rPr lang="en-CH" sz="3200" dirty="0"/>
              <a:t>…</a:t>
            </a:r>
          </a:p>
        </p:txBody>
      </p:sp>
      <p:grpSp>
        <p:nvGrpSpPr>
          <p:cNvPr id="48" name="Group 47">
            <a:extLst>
              <a:ext uri="{FF2B5EF4-FFF2-40B4-BE49-F238E27FC236}">
                <a16:creationId xmlns:a16="http://schemas.microsoft.com/office/drawing/2014/main" id="{0A44DB60-92E9-B8E9-0B7F-DA87C4A866F0}"/>
              </a:ext>
            </a:extLst>
          </p:cNvPr>
          <p:cNvGrpSpPr/>
          <p:nvPr/>
        </p:nvGrpSpPr>
        <p:grpSpPr>
          <a:xfrm>
            <a:off x="2448644" y="3026871"/>
            <a:ext cx="5383918" cy="578317"/>
            <a:chOff x="2732040" y="4370923"/>
            <a:chExt cx="5383918" cy="578317"/>
          </a:xfrm>
        </p:grpSpPr>
        <p:sp>
          <p:nvSpPr>
            <p:cNvPr id="50" name="Rounded Rectangle 49">
              <a:extLst>
                <a:ext uri="{FF2B5EF4-FFF2-40B4-BE49-F238E27FC236}">
                  <a16:creationId xmlns:a16="http://schemas.microsoft.com/office/drawing/2014/main" id="{C710FF37-3A4B-FD73-EBEE-89770E7C1F68}"/>
                </a:ext>
              </a:extLst>
            </p:cNvPr>
            <p:cNvSpPr/>
            <p:nvPr/>
          </p:nvSpPr>
          <p:spPr>
            <a:xfrm>
              <a:off x="3736313" y="4376157"/>
              <a:ext cx="927129" cy="192057"/>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52" name="Rounded Rectangle 51">
              <a:extLst>
                <a:ext uri="{FF2B5EF4-FFF2-40B4-BE49-F238E27FC236}">
                  <a16:creationId xmlns:a16="http://schemas.microsoft.com/office/drawing/2014/main" id="{9AA60225-5538-B83C-C4FE-8E67F5BDE3B8}"/>
                </a:ext>
              </a:extLst>
            </p:cNvPr>
            <p:cNvSpPr/>
            <p:nvPr/>
          </p:nvSpPr>
          <p:spPr>
            <a:xfrm>
              <a:off x="5938731" y="4378957"/>
              <a:ext cx="927122" cy="191744"/>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53" name="Straight Arrow Connector 52">
              <a:extLst>
                <a:ext uri="{FF2B5EF4-FFF2-40B4-BE49-F238E27FC236}">
                  <a16:creationId xmlns:a16="http://schemas.microsoft.com/office/drawing/2014/main" id="{0CCA631A-C11A-D45E-EEC7-0AC07F51F15F}"/>
                </a:ext>
              </a:extLst>
            </p:cNvPr>
            <p:cNvCxnSpPr>
              <a:cxnSpLocks/>
              <a:stCxn id="50" idx="2"/>
            </p:cNvCxnSpPr>
            <p:nvPr/>
          </p:nvCxnSpPr>
          <p:spPr>
            <a:xfrm flipH="1">
              <a:off x="2732040" y="4568214"/>
              <a:ext cx="1467838" cy="336529"/>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6B1566F8-A209-42B2-4829-218B87060B80}"/>
                </a:ext>
              </a:extLst>
            </p:cNvPr>
            <p:cNvCxnSpPr>
              <a:cxnSpLocks/>
            </p:cNvCxnSpPr>
            <p:nvPr/>
          </p:nvCxnSpPr>
          <p:spPr>
            <a:xfrm>
              <a:off x="5157509" y="4570701"/>
              <a:ext cx="0" cy="361158"/>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B4F9E21C-3B5C-C5EF-5849-573B96D329AB}"/>
                </a:ext>
              </a:extLst>
            </p:cNvPr>
            <p:cNvCxnSpPr>
              <a:cxnSpLocks/>
              <a:stCxn id="52" idx="2"/>
            </p:cNvCxnSpPr>
            <p:nvPr/>
          </p:nvCxnSpPr>
          <p:spPr>
            <a:xfrm>
              <a:off x="6402292" y="4570701"/>
              <a:ext cx="1713666" cy="378539"/>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57" name="Rounded Rectangle 56">
              <a:extLst>
                <a:ext uri="{FF2B5EF4-FFF2-40B4-BE49-F238E27FC236}">
                  <a16:creationId xmlns:a16="http://schemas.microsoft.com/office/drawing/2014/main" id="{F91019A0-EAB8-470B-8A6A-4F562A8D9A10}"/>
                </a:ext>
              </a:extLst>
            </p:cNvPr>
            <p:cNvSpPr/>
            <p:nvPr/>
          </p:nvSpPr>
          <p:spPr>
            <a:xfrm>
              <a:off x="4709055" y="4370923"/>
              <a:ext cx="927123" cy="192057"/>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 </a:t>
              </a:r>
            </a:p>
          </p:txBody>
        </p:sp>
      </p:grpSp>
      <p:sp>
        <p:nvSpPr>
          <p:cNvPr id="60" name="TextBox 59">
            <a:extLst>
              <a:ext uri="{FF2B5EF4-FFF2-40B4-BE49-F238E27FC236}">
                <a16:creationId xmlns:a16="http://schemas.microsoft.com/office/drawing/2014/main" id="{B87B49AE-5BB8-DD74-4044-0441C4C6773A}"/>
              </a:ext>
            </a:extLst>
          </p:cNvPr>
          <p:cNvSpPr txBox="1"/>
          <p:nvPr/>
        </p:nvSpPr>
        <p:spPr>
          <a:xfrm>
            <a:off x="2107150" y="2929416"/>
            <a:ext cx="4568120" cy="400110"/>
          </a:xfrm>
          <a:prstGeom prst="rect">
            <a:avLst/>
          </a:prstGeom>
          <a:noFill/>
        </p:spPr>
        <p:txBody>
          <a:bodyPr wrap="square" rtlCol="0">
            <a:spAutoFit/>
          </a:bodyPr>
          <a:lstStyle/>
          <a:p>
            <a:pPr algn="ctr"/>
            <a:r>
              <a:rPr lang="en-US" sz="2000" dirty="0">
                <a:latin typeface="Corbel" panose="020B0503020204020204" pitchFamily="34" charset="0"/>
              </a:rPr>
              <a:t>Database </a:t>
            </a:r>
            <a:r>
              <a:rPr lang="en-CH" sz="2000" dirty="0">
                <a:latin typeface="Corbel" panose="020B0503020204020204" pitchFamily="34" charset="0"/>
              </a:rPr>
              <a:t>=  </a:t>
            </a:r>
            <a:r>
              <a:rPr lang="en-CH" sz="2000" dirty="0">
                <a:latin typeface="Cambria" panose="02040503050406030204" pitchFamily="18" charset="0"/>
              </a:rPr>
              <a:t>1  1 … 0  1  0 … 1 . . . 1  1 … 0</a:t>
            </a:r>
          </a:p>
        </p:txBody>
      </p:sp>
      <p:sp>
        <p:nvSpPr>
          <p:cNvPr id="9" name="TextBox 8">
            <a:extLst>
              <a:ext uri="{FF2B5EF4-FFF2-40B4-BE49-F238E27FC236}">
                <a16:creationId xmlns:a16="http://schemas.microsoft.com/office/drawing/2014/main" id="{02A37D0B-EC78-37F7-DE38-5F2087EA4F09}"/>
              </a:ext>
            </a:extLst>
          </p:cNvPr>
          <p:cNvSpPr txBox="1"/>
          <p:nvPr/>
        </p:nvSpPr>
        <p:spPr>
          <a:xfrm>
            <a:off x="1263624" y="6519018"/>
            <a:ext cx="7530444" cy="307777"/>
          </a:xfrm>
          <a:prstGeom prst="rect">
            <a:avLst/>
          </a:prstGeom>
          <a:noFill/>
        </p:spPr>
        <p:txBody>
          <a:bodyPr wrap="square" rtlCol="0">
            <a:spAutoFit/>
          </a:bodyPr>
          <a:lstStyle/>
          <a:p>
            <a:r>
              <a:rPr lang="en-CH" sz="1400" dirty="0">
                <a:solidFill>
                  <a:schemeClr val="bg2">
                    <a:lumMod val="75000"/>
                  </a:schemeClr>
                </a:solidFill>
                <a:latin typeface="Corbel" panose="020B0503020204020204" pitchFamily="34" charset="0"/>
              </a:rPr>
              <a:t>Yasuda et </a:t>
            </a:r>
            <a:r>
              <a:rPr lang="en-GB" sz="1400" dirty="0">
                <a:solidFill>
                  <a:schemeClr val="bg2">
                    <a:lumMod val="75000"/>
                  </a:schemeClr>
                </a:solidFill>
                <a:latin typeface="Corbel" panose="020B0503020204020204" pitchFamily="34" charset="0"/>
              </a:rPr>
              <a:t>a</a:t>
            </a:r>
            <a:r>
              <a:rPr lang="en-CH" sz="1400" dirty="0">
                <a:solidFill>
                  <a:schemeClr val="bg2">
                    <a:lumMod val="75000"/>
                  </a:schemeClr>
                </a:solidFill>
                <a:latin typeface="Corbel" panose="020B0503020204020204" pitchFamily="34" charset="0"/>
              </a:rPr>
              <a:t>l. </a:t>
            </a:r>
            <a:r>
              <a:rPr lang="en-GB" sz="1400" dirty="0">
                <a:solidFill>
                  <a:schemeClr val="bg2">
                    <a:lumMod val="75000"/>
                  </a:schemeClr>
                </a:solidFill>
                <a:effectLst/>
                <a:latin typeface="Corbel" panose="020B0503020204020204" pitchFamily="34" charset="0"/>
              </a:rPr>
              <a:t>“Secure Pattern Matching Using Somewhat Homomorphic Encryption,” in CCSW, 2013</a:t>
            </a:r>
          </a:p>
        </p:txBody>
      </p:sp>
    </p:spTree>
    <p:extLst>
      <p:ext uri="{BB962C8B-B14F-4D97-AF65-F5344CB8AC3E}">
        <p14:creationId xmlns:p14="http://schemas.microsoft.com/office/powerpoint/2010/main" val="335567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p:bldP spid="14" grpId="0" animBg="1"/>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274A0-2062-D457-261E-FEF2297AB52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6B6C646-EC90-FAD0-0CB9-F8F00E6CE910}"/>
              </a:ext>
            </a:extLst>
          </p:cNvPr>
          <p:cNvSpPr/>
          <p:nvPr/>
        </p:nvSpPr>
        <p:spPr>
          <a:xfrm>
            <a:off x="0" y="3157357"/>
            <a:ext cx="9187208" cy="674096"/>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p:txBody>
      </p:sp>
      <p:sp>
        <p:nvSpPr>
          <p:cNvPr id="4" name="Rectangle 3">
            <a:extLst>
              <a:ext uri="{FF2B5EF4-FFF2-40B4-BE49-F238E27FC236}">
                <a16:creationId xmlns:a16="http://schemas.microsoft.com/office/drawing/2014/main" id="{A1D21316-B1CA-204C-0E87-82722FFD68FD}"/>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B3C67112-E2CC-220C-12C9-66252E8A3A1D}"/>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5CC60C7-7A1F-908B-56F0-48C88A30D9BC}"/>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968CEFA0-5852-63F4-39E1-CE7BDD76B248}"/>
              </a:ext>
            </a:extLst>
          </p:cNvPr>
          <p:cNvSpPr>
            <a:spLocks noGrp="1"/>
          </p:cNvSpPr>
          <p:nvPr>
            <p:ph type="title"/>
          </p:nvPr>
        </p:nvSpPr>
        <p:spPr>
          <a:xfrm>
            <a:off x="0" y="1"/>
            <a:ext cx="9187209"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Arithmetic Approach </a:t>
            </a:r>
          </a:p>
        </p:txBody>
      </p:sp>
      <p:pic>
        <p:nvPicPr>
          <p:cNvPr id="16" name="Graphic 15">
            <a:extLst>
              <a:ext uri="{FF2B5EF4-FFF2-40B4-BE49-F238E27FC236}">
                <a16:creationId xmlns:a16="http://schemas.microsoft.com/office/drawing/2014/main" id="{23CFB970-798D-2CA8-8E72-5303BC854E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DABC494A-E08A-DD61-7CB9-45E047453FBD}"/>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17</a:t>
            </a:fld>
            <a:endParaRPr lang="en-CH" dirty="0">
              <a:latin typeface="Cambria" panose="02040503050406030204" pitchFamily="18" charset="0"/>
            </a:endParaRPr>
          </a:p>
        </p:txBody>
      </p:sp>
      <p:sp>
        <p:nvSpPr>
          <p:cNvPr id="58" name="Rounded Rectangle 57">
            <a:extLst>
              <a:ext uri="{FF2B5EF4-FFF2-40B4-BE49-F238E27FC236}">
                <a16:creationId xmlns:a16="http://schemas.microsoft.com/office/drawing/2014/main" id="{6553199F-C8BF-F2B7-2045-D8CEA60F360E}"/>
              </a:ext>
            </a:extLst>
          </p:cNvPr>
          <p:cNvSpPr/>
          <p:nvPr/>
        </p:nvSpPr>
        <p:spPr>
          <a:xfrm>
            <a:off x="2983282" y="992902"/>
            <a:ext cx="3177435" cy="640823"/>
          </a:xfrm>
          <a:prstGeom prst="roundRect">
            <a:avLst/>
          </a:prstGeom>
          <a:solidFill>
            <a:srgbClr val="FFFF00">
              <a:alpha val="15344"/>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2"/>
                </a:solidFill>
                <a:latin typeface="Corbel" panose="020B0503020204020204" pitchFamily="34" charset="0"/>
              </a:rPr>
              <a:t>Arithmetic Approach</a:t>
            </a:r>
          </a:p>
        </p:txBody>
      </p:sp>
      <p:grpSp>
        <p:nvGrpSpPr>
          <p:cNvPr id="133" name="Group 132">
            <a:extLst>
              <a:ext uri="{FF2B5EF4-FFF2-40B4-BE49-F238E27FC236}">
                <a16:creationId xmlns:a16="http://schemas.microsoft.com/office/drawing/2014/main" id="{B2FFB328-2D0D-DE65-635D-89F045901E27}"/>
              </a:ext>
            </a:extLst>
          </p:cNvPr>
          <p:cNvGrpSpPr/>
          <p:nvPr/>
        </p:nvGrpSpPr>
        <p:grpSpPr>
          <a:xfrm>
            <a:off x="857925" y="3096253"/>
            <a:ext cx="2266140" cy="627383"/>
            <a:chOff x="450501" y="5478662"/>
            <a:chExt cx="8219290" cy="814358"/>
          </a:xfrm>
        </p:grpSpPr>
        <p:sp>
          <p:nvSpPr>
            <p:cNvPr id="134" name="Rectangle 133">
              <a:extLst>
                <a:ext uri="{FF2B5EF4-FFF2-40B4-BE49-F238E27FC236}">
                  <a16:creationId xmlns:a16="http://schemas.microsoft.com/office/drawing/2014/main" id="{B3F89B4D-415C-5C7D-61F6-EDD2880458F3}"/>
                </a:ext>
              </a:extLst>
            </p:cNvPr>
            <p:cNvSpPr/>
            <p:nvPr/>
          </p:nvSpPr>
          <p:spPr>
            <a:xfrm>
              <a:off x="450501" y="5679536"/>
              <a:ext cx="8216102" cy="61348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CH" dirty="0">
                <a:solidFill>
                  <a:schemeClr val="tx1"/>
                </a:solidFill>
                <a:latin typeface="Corbel" panose="020B0503020204020204" pitchFamily="34" charset="0"/>
              </a:endParaRPr>
            </a:p>
          </p:txBody>
        </p:sp>
        <p:grpSp>
          <p:nvGrpSpPr>
            <p:cNvPr id="135" name="Group 134">
              <a:extLst>
                <a:ext uri="{FF2B5EF4-FFF2-40B4-BE49-F238E27FC236}">
                  <a16:creationId xmlns:a16="http://schemas.microsoft.com/office/drawing/2014/main" id="{49D9DA8B-C10C-703D-FF83-ABEFDA32723B}"/>
                </a:ext>
              </a:extLst>
            </p:cNvPr>
            <p:cNvGrpSpPr/>
            <p:nvPr/>
          </p:nvGrpSpPr>
          <p:grpSpPr>
            <a:xfrm>
              <a:off x="453689" y="5478662"/>
              <a:ext cx="8216102" cy="646930"/>
              <a:chOff x="481510" y="4102836"/>
              <a:chExt cx="8216102" cy="646930"/>
            </a:xfrm>
          </p:grpSpPr>
          <p:sp>
            <p:nvSpPr>
              <p:cNvPr id="136" name="Rounded Rectangle 135">
                <a:extLst>
                  <a:ext uri="{FF2B5EF4-FFF2-40B4-BE49-F238E27FC236}">
                    <a16:creationId xmlns:a16="http://schemas.microsoft.com/office/drawing/2014/main" id="{FE986DA0-A128-E92D-05F2-4D852DB70E72}"/>
                  </a:ext>
                </a:extLst>
              </p:cNvPr>
              <p:cNvSpPr/>
              <p:nvPr/>
            </p:nvSpPr>
            <p:spPr>
              <a:xfrm>
                <a:off x="481510" y="4447366"/>
                <a:ext cx="8212914" cy="302400"/>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37" name="Rounded Rectangle 136">
                <a:extLst>
                  <a:ext uri="{FF2B5EF4-FFF2-40B4-BE49-F238E27FC236}">
                    <a16:creationId xmlns:a16="http://schemas.microsoft.com/office/drawing/2014/main" id="{B9B9AB70-F7C4-0647-FD5C-F6EC24AF5C0D}"/>
                  </a:ext>
                </a:extLst>
              </p:cNvPr>
              <p:cNvSpPr/>
              <p:nvPr/>
            </p:nvSpPr>
            <p:spPr>
              <a:xfrm>
                <a:off x="484698" y="4453025"/>
                <a:ext cx="215008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32</a:t>
                </a:r>
              </a:p>
            </p:txBody>
          </p:sp>
          <p:sp>
            <p:nvSpPr>
              <p:cNvPr id="138" name="TextBox 137">
                <a:extLst>
                  <a:ext uri="{FF2B5EF4-FFF2-40B4-BE49-F238E27FC236}">
                    <a16:creationId xmlns:a16="http://schemas.microsoft.com/office/drawing/2014/main" id="{733ADBBE-D83F-20AF-ED8F-2D055B62E89D}"/>
                  </a:ext>
                </a:extLst>
              </p:cNvPr>
              <p:cNvSpPr txBox="1"/>
              <p:nvPr/>
            </p:nvSpPr>
            <p:spPr>
              <a:xfrm>
                <a:off x="4781275" y="4102836"/>
                <a:ext cx="868819" cy="584775"/>
              </a:xfrm>
              <a:prstGeom prst="rect">
                <a:avLst/>
              </a:prstGeom>
              <a:noFill/>
            </p:spPr>
            <p:txBody>
              <a:bodyPr wrap="square" rtlCol="0">
                <a:spAutoFit/>
              </a:bodyPr>
              <a:lstStyle/>
              <a:p>
                <a:r>
                  <a:rPr lang="en-CH" sz="3200" dirty="0"/>
                  <a:t>…</a:t>
                </a:r>
              </a:p>
            </p:txBody>
          </p:sp>
          <p:sp>
            <p:nvSpPr>
              <p:cNvPr id="139" name="Rounded Rectangle 138">
                <a:extLst>
                  <a:ext uri="{FF2B5EF4-FFF2-40B4-BE49-F238E27FC236}">
                    <a16:creationId xmlns:a16="http://schemas.microsoft.com/office/drawing/2014/main" id="{377192DC-374A-1B8F-1365-D78E0D9EDC55}"/>
                  </a:ext>
                </a:extLst>
              </p:cNvPr>
              <p:cNvSpPr/>
              <p:nvPr/>
            </p:nvSpPr>
            <p:spPr>
              <a:xfrm>
                <a:off x="2653282" y="4452829"/>
                <a:ext cx="215214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21</a:t>
                </a:r>
              </a:p>
            </p:txBody>
          </p:sp>
          <p:sp>
            <p:nvSpPr>
              <p:cNvPr id="141" name="Rounded Rectangle 140">
                <a:extLst>
                  <a:ext uri="{FF2B5EF4-FFF2-40B4-BE49-F238E27FC236}">
                    <a16:creationId xmlns:a16="http://schemas.microsoft.com/office/drawing/2014/main" id="{EFBD512F-8994-2C4E-2100-5EF759BBCE61}"/>
                  </a:ext>
                </a:extLst>
              </p:cNvPr>
              <p:cNvSpPr/>
              <p:nvPr/>
            </p:nvSpPr>
            <p:spPr>
              <a:xfrm>
                <a:off x="6545481" y="4448850"/>
                <a:ext cx="2152131"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67</a:t>
                </a:r>
              </a:p>
            </p:txBody>
          </p:sp>
        </p:grpSp>
      </p:grpSp>
      <p:grpSp>
        <p:nvGrpSpPr>
          <p:cNvPr id="166" name="Group 165">
            <a:extLst>
              <a:ext uri="{FF2B5EF4-FFF2-40B4-BE49-F238E27FC236}">
                <a16:creationId xmlns:a16="http://schemas.microsoft.com/office/drawing/2014/main" id="{1A803F28-7212-8630-ADC4-724C7CABC02E}"/>
              </a:ext>
            </a:extLst>
          </p:cNvPr>
          <p:cNvGrpSpPr/>
          <p:nvPr/>
        </p:nvGrpSpPr>
        <p:grpSpPr>
          <a:xfrm>
            <a:off x="3602937" y="3096253"/>
            <a:ext cx="2266140" cy="627383"/>
            <a:chOff x="450501" y="5478662"/>
            <a:chExt cx="8219290" cy="814358"/>
          </a:xfrm>
        </p:grpSpPr>
        <p:sp>
          <p:nvSpPr>
            <p:cNvPr id="167" name="Rectangle 166">
              <a:extLst>
                <a:ext uri="{FF2B5EF4-FFF2-40B4-BE49-F238E27FC236}">
                  <a16:creationId xmlns:a16="http://schemas.microsoft.com/office/drawing/2014/main" id="{0FCDBB55-54DD-77F3-3E1F-5610909E62FE}"/>
                </a:ext>
              </a:extLst>
            </p:cNvPr>
            <p:cNvSpPr/>
            <p:nvPr/>
          </p:nvSpPr>
          <p:spPr>
            <a:xfrm>
              <a:off x="450501" y="5679536"/>
              <a:ext cx="8216102" cy="61348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CH" dirty="0">
                <a:solidFill>
                  <a:schemeClr val="tx1"/>
                </a:solidFill>
                <a:latin typeface="Corbel" panose="020B0503020204020204" pitchFamily="34" charset="0"/>
              </a:endParaRPr>
            </a:p>
          </p:txBody>
        </p:sp>
        <p:grpSp>
          <p:nvGrpSpPr>
            <p:cNvPr id="168" name="Group 167">
              <a:extLst>
                <a:ext uri="{FF2B5EF4-FFF2-40B4-BE49-F238E27FC236}">
                  <a16:creationId xmlns:a16="http://schemas.microsoft.com/office/drawing/2014/main" id="{94078E4F-B814-C8F2-AB57-64C0BAC80C03}"/>
                </a:ext>
              </a:extLst>
            </p:cNvPr>
            <p:cNvGrpSpPr/>
            <p:nvPr/>
          </p:nvGrpSpPr>
          <p:grpSpPr>
            <a:xfrm>
              <a:off x="453689" y="5478662"/>
              <a:ext cx="8216102" cy="646930"/>
              <a:chOff x="481510" y="4102836"/>
              <a:chExt cx="8216102" cy="646930"/>
            </a:xfrm>
          </p:grpSpPr>
          <p:sp>
            <p:nvSpPr>
              <p:cNvPr id="169" name="Rounded Rectangle 168">
                <a:extLst>
                  <a:ext uri="{FF2B5EF4-FFF2-40B4-BE49-F238E27FC236}">
                    <a16:creationId xmlns:a16="http://schemas.microsoft.com/office/drawing/2014/main" id="{9F488393-A363-E082-825A-9B59B5155C34}"/>
                  </a:ext>
                </a:extLst>
              </p:cNvPr>
              <p:cNvSpPr/>
              <p:nvPr/>
            </p:nvSpPr>
            <p:spPr>
              <a:xfrm>
                <a:off x="481510" y="4447366"/>
                <a:ext cx="8212914" cy="302400"/>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70" name="Rounded Rectangle 169">
                <a:extLst>
                  <a:ext uri="{FF2B5EF4-FFF2-40B4-BE49-F238E27FC236}">
                    <a16:creationId xmlns:a16="http://schemas.microsoft.com/office/drawing/2014/main" id="{81EF15A0-F4F9-C9B7-6212-C66F837E7EFA}"/>
                  </a:ext>
                </a:extLst>
              </p:cNvPr>
              <p:cNvSpPr/>
              <p:nvPr/>
            </p:nvSpPr>
            <p:spPr>
              <a:xfrm>
                <a:off x="484698" y="4453025"/>
                <a:ext cx="215008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44</a:t>
                </a:r>
              </a:p>
            </p:txBody>
          </p:sp>
          <p:sp>
            <p:nvSpPr>
              <p:cNvPr id="171" name="TextBox 170">
                <a:extLst>
                  <a:ext uri="{FF2B5EF4-FFF2-40B4-BE49-F238E27FC236}">
                    <a16:creationId xmlns:a16="http://schemas.microsoft.com/office/drawing/2014/main" id="{A0A7A9B1-2D17-31F5-303A-1400FC6C06A6}"/>
                  </a:ext>
                </a:extLst>
              </p:cNvPr>
              <p:cNvSpPr txBox="1"/>
              <p:nvPr/>
            </p:nvSpPr>
            <p:spPr>
              <a:xfrm>
                <a:off x="4781275" y="4102836"/>
                <a:ext cx="868819" cy="584775"/>
              </a:xfrm>
              <a:prstGeom prst="rect">
                <a:avLst/>
              </a:prstGeom>
              <a:noFill/>
            </p:spPr>
            <p:txBody>
              <a:bodyPr wrap="square" rtlCol="0">
                <a:spAutoFit/>
              </a:bodyPr>
              <a:lstStyle/>
              <a:p>
                <a:r>
                  <a:rPr lang="en-CH" sz="3200" dirty="0"/>
                  <a:t>…</a:t>
                </a:r>
              </a:p>
            </p:txBody>
          </p:sp>
          <p:sp>
            <p:nvSpPr>
              <p:cNvPr id="172" name="Rounded Rectangle 171">
                <a:extLst>
                  <a:ext uri="{FF2B5EF4-FFF2-40B4-BE49-F238E27FC236}">
                    <a16:creationId xmlns:a16="http://schemas.microsoft.com/office/drawing/2014/main" id="{3F233B90-1F00-934E-5626-ECAE6D628D19}"/>
                  </a:ext>
                </a:extLst>
              </p:cNvPr>
              <p:cNvSpPr/>
              <p:nvPr/>
            </p:nvSpPr>
            <p:spPr>
              <a:xfrm>
                <a:off x="2653282" y="4452829"/>
                <a:ext cx="215214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97</a:t>
                </a:r>
              </a:p>
            </p:txBody>
          </p:sp>
          <p:sp>
            <p:nvSpPr>
              <p:cNvPr id="173" name="Rounded Rectangle 172">
                <a:extLst>
                  <a:ext uri="{FF2B5EF4-FFF2-40B4-BE49-F238E27FC236}">
                    <a16:creationId xmlns:a16="http://schemas.microsoft.com/office/drawing/2014/main" id="{C7654C58-8271-DDC4-5AF4-8CF168B22DCD}"/>
                  </a:ext>
                </a:extLst>
              </p:cNvPr>
              <p:cNvSpPr/>
              <p:nvPr/>
            </p:nvSpPr>
            <p:spPr>
              <a:xfrm>
                <a:off x="6545481" y="4448850"/>
                <a:ext cx="2152131"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68</a:t>
                </a:r>
              </a:p>
            </p:txBody>
          </p:sp>
        </p:grpSp>
      </p:grpSp>
      <p:grpSp>
        <p:nvGrpSpPr>
          <p:cNvPr id="174" name="Group 173">
            <a:extLst>
              <a:ext uri="{FF2B5EF4-FFF2-40B4-BE49-F238E27FC236}">
                <a16:creationId xmlns:a16="http://schemas.microsoft.com/office/drawing/2014/main" id="{86AB12AE-0AF1-FE97-D6E9-1EFD8567C3C2}"/>
              </a:ext>
            </a:extLst>
          </p:cNvPr>
          <p:cNvGrpSpPr/>
          <p:nvPr/>
        </p:nvGrpSpPr>
        <p:grpSpPr>
          <a:xfrm>
            <a:off x="6569867" y="3105963"/>
            <a:ext cx="2266140" cy="627383"/>
            <a:chOff x="450501" y="5478662"/>
            <a:chExt cx="8219290" cy="814358"/>
          </a:xfrm>
        </p:grpSpPr>
        <p:sp>
          <p:nvSpPr>
            <p:cNvPr id="175" name="Rectangle 174">
              <a:extLst>
                <a:ext uri="{FF2B5EF4-FFF2-40B4-BE49-F238E27FC236}">
                  <a16:creationId xmlns:a16="http://schemas.microsoft.com/office/drawing/2014/main" id="{044AA933-3262-556B-3184-F104CB1D8964}"/>
                </a:ext>
              </a:extLst>
            </p:cNvPr>
            <p:cNvSpPr/>
            <p:nvPr/>
          </p:nvSpPr>
          <p:spPr>
            <a:xfrm>
              <a:off x="450501" y="5679536"/>
              <a:ext cx="8216102" cy="61348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CH" dirty="0">
                <a:solidFill>
                  <a:schemeClr val="tx1"/>
                </a:solidFill>
                <a:latin typeface="Corbel" panose="020B0503020204020204" pitchFamily="34" charset="0"/>
              </a:endParaRPr>
            </a:p>
          </p:txBody>
        </p:sp>
        <p:grpSp>
          <p:nvGrpSpPr>
            <p:cNvPr id="176" name="Group 175">
              <a:extLst>
                <a:ext uri="{FF2B5EF4-FFF2-40B4-BE49-F238E27FC236}">
                  <a16:creationId xmlns:a16="http://schemas.microsoft.com/office/drawing/2014/main" id="{C068C377-ECB5-7962-2894-B8742A042EB5}"/>
                </a:ext>
              </a:extLst>
            </p:cNvPr>
            <p:cNvGrpSpPr/>
            <p:nvPr/>
          </p:nvGrpSpPr>
          <p:grpSpPr>
            <a:xfrm>
              <a:off x="453689" y="5478662"/>
              <a:ext cx="8216102" cy="646930"/>
              <a:chOff x="481510" y="4102836"/>
              <a:chExt cx="8216102" cy="646930"/>
            </a:xfrm>
          </p:grpSpPr>
          <p:sp>
            <p:nvSpPr>
              <p:cNvPr id="177" name="Rounded Rectangle 176">
                <a:extLst>
                  <a:ext uri="{FF2B5EF4-FFF2-40B4-BE49-F238E27FC236}">
                    <a16:creationId xmlns:a16="http://schemas.microsoft.com/office/drawing/2014/main" id="{74A90D73-2CD2-A11B-FD2D-750E3FE998E9}"/>
                  </a:ext>
                </a:extLst>
              </p:cNvPr>
              <p:cNvSpPr/>
              <p:nvPr/>
            </p:nvSpPr>
            <p:spPr>
              <a:xfrm>
                <a:off x="481510" y="4447366"/>
                <a:ext cx="8212914" cy="302400"/>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78" name="Rounded Rectangle 177">
                <a:extLst>
                  <a:ext uri="{FF2B5EF4-FFF2-40B4-BE49-F238E27FC236}">
                    <a16:creationId xmlns:a16="http://schemas.microsoft.com/office/drawing/2014/main" id="{32944555-704A-0EE1-7C41-94BA659268C9}"/>
                  </a:ext>
                </a:extLst>
              </p:cNvPr>
              <p:cNvSpPr/>
              <p:nvPr/>
            </p:nvSpPr>
            <p:spPr>
              <a:xfrm>
                <a:off x="484698" y="4453025"/>
                <a:ext cx="215008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41</a:t>
                </a:r>
              </a:p>
            </p:txBody>
          </p:sp>
          <p:sp>
            <p:nvSpPr>
              <p:cNvPr id="179" name="TextBox 178">
                <a:extLst>
                  <a:ext uri="{FF2B5EF4-FFF2-40B4-BE49-F238E27FC236}">
                    <a16:creationId xmlns:a16="http://schemas.microsoft.com/office/drawing/2014/main" id="{BAB041DD-6532-6A76-C079-80FFB9A73550}"/>
                  </a:ext>
                </a:extLst>
              </p:cNvPr>
              <p:cNvSpPr txBox="1"/>
              <p:nvPr/>
            </p:nvSpPr>
            <p:spPr>
              <a:xfrm>
                <a:off x="4781275" y="4102836"/>
                <a:ext cx="868819" cy="584775"/>
              </a:xfrm>
              <a:prstGeom prst="rect">
                <a:avLst/>
              </a:prstGeom>
              <a:noFill/>
            </p:spPr>
            <p:txBody>
              <a:bodyPr wrap="square" rtlCol="0">
                <a:spAutoFit/>
              </a:bodyPr>
              <a:lstStyle/>
              <a:p>
                <a:r>
                  <a:rPr lang="en-CH" sz="3200" dirty="0"/>
                  <a:t>…</a:t>
                </a:r>
              </a:p>
            </p:txBody>
          </p:sp>
          <p:sp>
            <p:nvSpPr>
              <p:cNvPr id="180" name="Rounded Rectangle 179">
                <a:extLst>
                  <a:ext uri="{FF2B5EF4-FFF2-40B4-BE49-F238E27FC236}">
                    <a16:creationId xmlns:a16="http://schemas.microsoft.com/office/drawing/2014/main" id="{847DFB68-B045-5D16-3395-9B209E140793}"/>
                  </a:ext>
                </a:extLst>
              </p:cNvPr>
              <p:cNvSpPr/>
              <p:nvPr/>
            </p:nvSpPr>
            <p:spPr>
              <a:xfrm>
                <a:off x="2653282" y="4452829"/>
                <a:ext cx="215214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52</a:t>
                </a:r>
              </a:p>
            </p:txBody>
          </p:sp>
          <p:sp>
            <p:nvSpPr>
              <p:cNvPr id="181" name="Rounded Rectangle 180">
                <a:extLst>
                  <a:ext uri="{FF2B5EF4-FFF2-40B4-BE49-F238E27FC236}">
                    <a16:creationId xmlns:a16="http://schemas.microsoft.com/office/drawing/2014/main" id="{6B5248C2-D485-95B7-21CE-6B4FED5D46A6}"/>
                  </a:ext>
                </a:extLst>
              </p:cNvPr>
              <p:cNvSpPr/>
              <p:nvPr/>
            </p:nvSpPr>
            <p:spPr>
              <a:xfrm>
                <a:off x="6545481" y="4448850"/>
                <a:ext cx="2152131"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94</a:t>
                </a:r>
              </a:p>
            </p:txBody>
          </p:sp>
        </p:grpSp>
      </p:grpSp>
      <p:sp>
        <p:nvSpPr>
          <p:cNvPr id="182" name="TextBox 181">
            <a:extLst>
              <a:ext uri="{FF2B5EF4-FFF2-40B4-BE49-F238E27FC236}">
                <a16:creationId xmlns:a16="http://schemas.microsoft.com/office/drawing/2014/main" id="{4E34EBFC-9822-C19F-DB74-F2DC501038A7}"/>
              </a:ext>
            </a:extLst>
          </p:cNvPr>
          <p:cNvSpPr txBox="1"/>
          <p:nvPr/>
        </p:nvSpPr>
        <p:spPr>
          <a:xfrm>
            <a:off x="5957504" y="3058425"/>
            <a:ext cx="324388" cy="584775"/>
          </a:xfrm>
          <a:prstGeom prst="rect">
            <a:avLst/>
          </a:prstGeom>
          <a:noFill/>
        </p:spPr>
        <p:txBody>
          <a:bodyPr wrap="square" rtlCol="0">
            <a:spAutoFit/>
          </a:bodyPr>
          <a:lstStyle/>
          <a:p>
            <a:r>
              <a:rPr lang="en-CH" sz="3200" dirty="0"/>
              <a:t>…</a:t>
            </a:r>
          </a:p>
        </p:txBody>
      </p:sp>
      <p:sp>
        <p:nvSpPr>
          <p:cNvPr id="183" name="TextBox 182">
            <a:extLst>
              <a:ext uri="{FF2B5EF4-FFF2-40B4-BE49-F238E27FC236}">
                <a16:creationId xmlns:a16="http://schemas.microsoft.com/office/drawing/2014/main" id="{77C9F097-234B-4767-550F-8B943ACC02C7}"/>
              </a:ext>
            </a:extLst>
          </p:cNvPr>
          <p:cNvSpPr txBox="1"/>
          <p:nvPr/>
        </p:nvSpPr>
        <p:spPr>
          <a:xfrm>
            <a:off x="5959659" y="3695380"/>
            <a:ext cx="324388" cy="584775"/>
          </a:xfrm>
          <a:prstGeom prst="rect">
            <a:avLst/>
          </a:prstGeom>
          <a:noFill/>
        </p:spPr>
        <p:txBody>
          <a:bodyPr wrap="square" rtlCol="0">
            <a:spAutoFit/>
          </a:bodyPr>
          <a:lstStyle/>
          <a:p>
            <a:r>
              <a:rPr lang="en-CH" sz="3200" dirty="0"/>
              <a:t>…</a:t>
            </a:r>
          </a:p>
        </p:txBody>
      </p:sp>
      <p:sp>
        <p:nvSpPr>
          <p:cNvPr id="14" name="Rectangle 13">
            <a:extLst>
              <a:ext uri="{FF2B5EF4-FFF2-40B4-BE49-F238E27FC236}">
                <a16:creationId xmlns:a16="http://schemas.microsoft.com/office/drawing/2014/main" id="{C8307ED6-B45C-9739-FB37-71DA33FCE31B}"/>
              </a:ext>
            </a:extLst>
          </p:cNvPr>
          <p:cNvSpPr/>
          <p:nvPr/>
        </p:nvSpPr>
        <p:spPr>
          <a:xfrm>
            <a:off x="-43208" y="4390384"/>
            <a:ext cx="9187208" cy="690004"/>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p:txBody>
      </p:sp>
      <p:grpSp>
        <p:nvGrpSpPr>
          <p:cNvPr id="19" name="Group 18">
            <a:extLst>
              <a:ext uri="{FF2B5EF4-FFF2-40B4-BE49-F238E27FC236}">
                <a16:creationId xmlns:a16="http://schemas.microsoft.com/office/drawing/2014/main" id="{715DECA2-77A6-8C58-E5FE-B22D6C06F034}"/>
              </a:ext>
            </a:extLst>
          </p:cNvPr>
          <p:cNvGrpSpPr/>
          <p:nvPr/>
        </p:nvGrpSpPr>
        <p:grpSpPr>
          <a:xfrm>
            <a:off x="814717" y="4345188"/>
            <a:ext cx="2266140" cy="627383"/>
            <a:chOff x="450501" y="5478662"/>
            <a:chExt cx="8219290" cy="814358"/>
          </a:xfrm>
        </p:grpSpPr>
        <p:sp>
          <p:nvSpPr>
            <p:cNvPr id="20" name="Rectangle 19">
              <a:extLst>
                <a:ext uri="{FF2B5EF4-FFF2-40B4-BE49-F238E27FC236}">
                  <a16:creationId xmlns:a16="http://schemas.microsoft.com/office/drawing/2014/main" id="{3BF32637-F245-C5EA-C64C-4B95D004C7FB}"/>
                </a:ext>
              </a:extLst>
            </p:cNvPr>
            <p:cNvSpPr/>
            <p:nvPr/>
          </p:nvSpPr>
          <p:spPr>
            <a:xfrm>
              <a:off x="450501" y="5679536"/>
              <a:ext cx="8216102" cy="61348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CH" dirty="0">
                <a:solidFill>
                  <a:schemeClr val="tx1"/>
                </a:solidFill>
                <a:latin typeface="Corbel" panose="020B0503020204020204" pitchFamily="34" charset="0"/>
              </a:endParaRPr>
            </a:p>
          </p:txBody>
        </p:sp>
        <p:grpSp>
          <p:nvGrpSpPr>
            <p:cNvPr id="21" name="Group 20">
              <a:extLst>
                <a:ext uri="{FF2B5EF4-FFF2-40B4-BE49-F238E27FC236}">
                  <a16:creationId xmlns:a16="http://schemas.microsoft.com/office/drawing/2014/main" id="{67A62F35-B056-9055-81CC-BEB2CB2BCEF7}"/>
                </a:ext>
              </a:extLst>
            </p:cNvPr>
            <p:cNvGrpSpPr/>
            <p:nvPr/>
          </p:nvGrpSpPr>
          <p:grpSpPr>
            <a:xfrm>
              <a:off x="453689" y="5478662"/>
              <a:ext cx="8216102" cy="646930"/>
              <a:chOff x="481510" y="4102836"/>
              <a:chExt cx="8216102" cy="646930"/>
            </a:xfrm>
          </p:grpSpPr>
          <p:sp>
            <p:nvSpPr>
              <p:cNvPr id="22" name="Rounded Rectangle 21">
                <a:extLst>
                  <a:ext uri="{FF2B5EF4-FFF2-40B4-BE49-F238E27FC236}">
                    <a16:creationId xmlns:a16="http://schemas.microsoft.com/office/drawing/2014/main" id="{AB06B8A3-F8AA-68C8-260E-15F6BD29E65D}"/>
                  </a:ext>
                </a:extLst>
              </p:cNvPr>
              <p:cNvSpPr/>
              <p:nvPr/>
            </p:nvSpPr>
            <p:spPr>
              <a:xfrm>
                <a:off x="481510" y="4447366"/>
                <a:ext cx="8212914" cy="302400"/>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23" name="Rounded Rectangle 22">
                <a:extLst>
                  <a:ext uri="{FF2B5EF4-FFF2-40B4-BE49-F238E27FC236}">
                    <a16:creationId xmlns:a16="http://schemas.microsoft.com/office/drawing/2014/main" id="{2DE34AC6-0F88-F4A8-C72D-93423FA32D9E}"/>
                  </a:ext>
                </a:extLst>
              </p:cNvPr>
              <p:cNvSpPr/>
              <p:nvPr/>
            </p:nvSpPr>
            <p:spPr>
              <a:xfrm>
                <a:off x="484698" y="4453025"/>
                <a:ext cx="215008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21</a:t>
                </a:r>
              </a:p>
            </p:txBody>
          </p:sp>
          <p:sp>
            <p:nvSpPr>
              <p:cNvPr id="24" name="TextBox 23">
                <a:extLst>
                  <a:ext uri="{FF2B5EF4-FFF2-40B4-BE49-F238E27FC236}">
                    <a16:creationId xmlns:a16="http://schemas.microsoft.com/office/drawing/2014/main" id="{D26ACB35-C014-BDC3-1B08-4F5F6FE86158}"/>
                  </a:ext>
                </a:extLst>
              </p:cNvPr>
              <p:cNvSpPr txBox="1"/>
              <p:nvPr/>
            </p:nvSpPr>
            <p:spPr>
              <a:xfrm>
                <a:off x="4781275" y="4102836"/>
                <a:ext cx="868819" cy="584775"/>
              </a:xfrm>
              <a:prstGeom prst="rect">
                <a:avLst/>
              </a:prstGeom>
              <a:noFill/>
            </p:spPr>
            <p:txBody>
              <a:bodyPr wrap="square" rtlCol="0">
                <a:spAutoFit/>
              </a:bodyPr>
              <a:lstStyle/>
              <a:p>
                <a:r>
                  <a:rPr lang="en-CH" sz="3200" dirty="0"/>
                  <a:t>…</a:t>
                </a:r>
              </a:p>
            </p:txBody>
          </p:sp>
          <p:sp>
            <p:nvSpPr>
              <p:cNvPr id="25" name="Rounded Rectangle 24">
                <a:extLst>
                  <a:ext uri="{FF2B5EF4-FFF2-40B4-BE49-F238E27FC236}">
                    <a16:creationId xmlns:a16="http://schemas.microsoft.com/office/drawing/2014/main" id="{9A88A5FD-5CA2-9714-DBE7-8DC48F2CA975}"/>
                  </a:ext>
                </a:extLst>
              </p:cNvPr>
              <p:cNvSpPr/>
              <p:nvPr/>
            </p:nvSpPr>
            <p:spPr>
              <a:xfrm>
                <a:off x="2653282" y="4452829"/>
                <a:ext cx="215214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23</a:t>
                </a:r>
              </a:p>
            </p:txBody>
          </p:sp>
          <p:sp>
            <p:nvSpPr>
              <p:cNvPr id="27" name="Rounded Rectangle 26">
                <a:extLst>
                  <a:ext uri="{FF2B5EF4-FFF2-40B4-BE49-F238E27FC236}">
                    <a16:creationId xmlns:a16="http://schemas.microsoft.com/office/drawing/2014/main" id="{24DA5EF2-60A3-708E-03E4-1A529267E053}"/>
                  </a:ext>
                </a:extLst>
              </p:cNvPr>
              <p:cNvSpPr/>
              <p:nvPr/>
            </p:nvSpPr>
            <p:spPr>
              <a:xfrm>
                <a:off x="6545481" y="4448850"/>
                <a:ext cx="2152131"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57</a:t>
                </a:r>
              </a:p>
            </p:txBody>
          </p:sp>
        </p:grpSp>
      </p:grpSp>
      <p:grpSp>
        <p:nvGrpSpPr>
          <p:cNvPr id="28" name="Group 27">
            <a:extLst>
              <a:ext uri="{FF2B5EF4-FFF2-40B4-BE49-F238E27FC236}">
                <a16:creationId xmlns:a16="http://schemas.microsoft.com/office/drawing/2014/main" id="{A4EE94A9-E30A-E861-1075-52DD82681380}"/>
              </a:ext>
            </a:extLst>
          </p:cNvPr>
          <p:cNvGrpSpPr/>
          <p:nvPr/>
        </p:nvGrpSpPr>
        <p:grpSpPr>
          <a:xfrm>
            <a:off x="3559729" y="4345188"/>
            <a:ext cx="2266140" cy="627383"/>
            <a:chOff x="450501" y="5478662"/>
            <a:chExt cx="8219290" cy="814358"/>
          </a:xfrm>
        </p:grpSpPr>
        <p:sp>
          <p:nvSpPr>
            <p:cNvPr id="29" name="Rectangle 28">
              <a:extLst>
                <a:ext uri="{FF2B5EF4-FFF2-40B4-BE49-F238E27FC236}">
                  <a16:creationId xmlns:a16="http://schemas.microsoft.com/office/drawing/2014/main" id="{1FBEA853-D77E-B7B5-9354-CB4B3B699AEA}"/>
                </a:ext>
              </a:extLst>
            </p:cNvPr>
            <p:cNvSpPr/>
            <p:nvPr/>
          </p:nvSpPr>
          <p:spPr>
            <a:xfrm>
              <a:off x="450501" y="5679536"/>
              <a:ext cx="8216102" cy="61348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CH" dirty="0">
                <a:solidFill>
                  <a:schemeClr val="tx1"/>
                </a:solidFill>
                <a:latin typeface="Corbel" panose="020B0503020204020204" pitchFamily="34" charset="0"/>
              </a:endParaRPr>
            </a:p>
          </p:txBody>
        </p:sp>
        <p:grpSp>
          <p:nvGrpSpPr>
            <p:cNvPr id="30" name="Group 29">
              <a:extLst>
                <a:ext uri="{FF2B5EF4-FFF2-40B4-BE49-F238E27FC236}">
                  <a16:creationId xmlns:a16="http://schemas.microsoft.com/office/drawing/2014/main" id="{7E5CF9C5-24C8-1139-9F1E-5029D57F6CB5}"/>
                </a:ext>
              </a:extLst>
            </p:cNvPr>
            <p:cNvGrpSpPr/>
            <p:nvPr/>
          </p:nvGrpSpPr>
          <p:grpSpPr>
            <a:xfrm>
              <a:off x="453689" y="5478662"/>
              <a:ext cx="8216102" cy="646930"/>
              <a:chOff x="481510" y="4102836"/>
              <a:chExt cx="8216102" cy="646930"/>
            </a:xfrm>
          </p:grpSpPr>
          <p:sp>
            <p:nvSpPr>
              <p:cNvPr id="31" name="Rounded Rectangle 30">
                <a:extLst>
                  <a:ext uri="{FF2B5EF4-FFF2-40B4-BE49-F238E27FC236}">
                    <a16:creationId xmlns:a16="http://schemas.microsoft.com/office/drawing/2014/main" id="{15150D09-7628-F48A-A357-F3D58D6D08BC}"/>
                  </a:ext>
                </a:extLst>
              </p:cNvPr>
              <p:cNvSpPr/>
              <p:nvPr/>
            </p:nvSpPr>
            <p:spPr>
              <a:xfrm>
                <a:off x="481510" y="4447366"/>
                <a:ext cx="8212914" cy="302400"/>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32" name="Rounded Rectangle 31">
                <a:extLst>
                  <a:ext uri="{FF2B5EF4-FFF2-40B4-BE49-F238E27FC236}">
                    <a16:creationId xmlns:a16="http://schemas.microsoft.com/office/drawing/2014/main" id="{65E44DAD-56C6-AF3D-333F-CCE93163618E}"/>
                  </a:ext>
                </a:extLst>
              </p:cNvPr>
              <p:cNvSpPr/>
              <p:nvPr/>
            </p:nvSpPr>
            <p:spPr>
              <a:xfrm>
                <a:off x="484698" y="4453025"/>
                <a:ext cx="215008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21</a:t>
                </a:r>
              </a:p>
            </p:txBody>
          </p:sp>
          <p:sp>
            <p:nvSpPr>
              <p:cNvPr id="33" name="TextBox 32">
                <a:extLst>
                  <a:ext uri="{FF2B5EF4-FFF2-40B4-BE49-F238E27FC236}">
                    <a16:creationId xmlns:a16="http://schemas.microsoft.com/office/drawing/2014/main" id="{5EE7FB05-5CD3-A51D-A7AE-03CB599C4888}"/>
                  </a:ext>
                </a:extLst>
              </p:cNvPr>
              <p:cNvSpPr txBox="1"/>
              <p:nvPr/>
            </p:nvSpPr>
            <p:spPr>
              <a:xfrm>
                <a:off x="4781275" y="4102836"/>
                <a:ext cx="868819" cy="584775"/>
              </a:xfrm>
              <a:prstGeom prst="rect">
                <a:avLst/>
              </a:prstGeom>
              <a:noFill/>
            </p:spPr>
            <p:txBody>
              <a:bodyPr wrap="square" rtlCol="0">
                <a:spAutoFit/>
              </a:bodyPr>
              <a:lstStyle/>
              <a:p>
                <a:r>
                  <a:rPr lang="en-CH" sz="3200" dirty="0"/>
                  <a:t>…</a:t>
                </a:r>
              </a:p>
            </p:txBody>
          </p:sp>
          <p:sp>
            <p:nvSpPr>
              <p:cNvPr id="34" name="Rounded Rectangle 33">
                <a:extLst>
                  <a:ext uri="{FF2B5EF4-FFF2-40B4-BE49-F238E27FC236}">
                    <a16:creationId xmlns:a16="http://schemas.microsoft.com/office/drawing/2014/main" id="{D798D78B-774C-4D97-CA3B-829C1E3344C3}"/>
                  </a:ext>
                </a:extLst>
              </p:cNvPr>
              <p:cNvSpPr/>
              <p:nvPr/>
            </p:nvSpPr>
            <p:spPr>
              <a:xfrm>
                <a:off x="2653282" y="4452829"/>
                <a:ext cx="215214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23</a:t>
                </a:r>
              </a:p>
            </p:txBody>
          </p:sp>
          <p:sp>
            <p:nvSpPr>
              <p:cNvPr id="36" name="Rounded Rectangle 35">
                <a:extLst>
                  <a:ext uri="{FF2B5EF4-FFF2-40B4-BE49-F238E27FC236}">
                    <a16:creationId xmlns:a16="http://schemas.microsoft.com/office/drawing/2014/main" id="{D1A4E693-3D7F-6E4C-201C-445ECE9D33FC}"/>
                  </a:ext>
                </a:extLst>
              </p:cNvPr>
              <p:cNvSpPr/>
              <p:nvPr/>
            </p:nvSpPr>
            <p:spPr>
              <a:xfrm>
                <a:off x="6545481" y="4448850"/>
                <a:ext cx="2152131"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57</a:t>
                </a:r>
              </a:p>
            </p:txBody>
          </p:sp>
        </p:grpSp>
      </p:grpSp>
      <p:grpSp>
        <p:nvGrpSpPr>
          <p:cNvPr id="37" name="Group 36">
            <a:extLst>
              <a:ext uri="{FF2B5EF4-FFF2-40B4-BE49-F238E27FC236}">
                <a16:creationId xmlns:a16="http://schemas.microsoft.com/office/drawing/2014/main" id="{0DD2FF7F-A52E-AE78-ED81-C41D18C7D968}"/>
              </a:ext>
            </a:extLst>
          </p:cNvPr>
          <p:cNvGrpSpPr/>
          <p:nvPr/>
        </p:nvGrpSpPr>
        <p:grpSpPr>
          <a:xfrm>
            <a:off x="6530075" y="4310992"/>
            <a:ext cx="2266140" cy="627383"/>
            <a:chOff x="450501" y="5478662"/>
            <a:chExt cx="8219290" cy="814358"/>
          </a:xfrm>
        </p:grpSpPr>
        <p:sp>
          <p:nvSpPr>
            <p:cNvPr id="38" name="Rectangle 37">
              <a:extLst>
                <a:ext uri="{FF2B5EF4-FFF2-40B4-BE49-F238E27FC236}">
                  <a16:creationId xmlns:a16="http://schemas.microsoft.com/office/drawing/2014/main" id="{4BF331D9-8D9B-8B6F-1291-F27B9269A0B7}"/>
                </a:ext>
              </a:extLst>
            </p:cNvPr>
            <p:cNvSpPr/>
            <p:nvPr/>
          </p:nvSpPr>
          <p:spPr>
            <a:xfrm>
              <a:off x="450501" y="5679536"/>
              <a:ext cx="8216102" cy="61348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CH" dirty="0">
                <a:solidFill>
                  <a:schemeClr val="tx1"/>
                </a:solidFill>
                <a:latin typeface="Corbel" panose="020B0503020204020204" pitchFamily="34" charset="0"/>
              </a:endParaRPr>
            </a:p>
          </p:txBody>
        </p:sp>
        <p:grpSp>
          <p:nvGrpSpPr>
            <p:cNvPr id="39" name="Group 38">
              <a:extLst>
                <a:ext uri="{FF2B5EF4-FFF2-40B4-BE49-F238E27FC236}">
                  <a16:creationId xmlns:a16="http://schemas.microsoft.com/office/drawing/2014/main" id="{924D97A6-C341-0274-7163-42915BF0BE3F}"/>
                </a:ext>
              </a:extLst>
            </p:cNvPr>
            <p:cNvGrpSpPr/>
            <p:nvPr/>
          </p:nvGrpSpPr>
          <p:grpSpPr>
            <a:xfrm>
              <a:off x="453689" y="5478662"/>
              <a:ext cx="8216102" cy="646930"/>
              <a:chOff x="481510" y="4102836"/>
              <a:chExt cx="8216102" cy="646930"/>
            </a:xfrm>
          </p:grpSpPr>
          <p:sp>
            <p:nvSpPr>
              <p:cNvPr id="40" name="Rounded Rectangle 39">
                <a:extLst>
                  <a:ext uri="{FF2B5EF4-FFF2-40B4-BE49-F238E27FC236}">
                    <a16:creationId xmlns:a16="http://schemas.microsoft.com/office/drawing/2014/main" id="{081F194F-901F-4294-DE92-3871B5BBAD60}"/>
                  </a:ext>
                </a:extLst>
              </p:cNvPr>
              <p:cNvSpPr/>
              <p:nvPr/>
            </p:nvSpPr>
            <p:spPr>
              <a:xfrm>
                <a:off x="481510" y="4447366"/>
                <a:ext cx="8212914" cy="302400"/>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41" name="Rounded Rectangle 40">
                <a:extLst>
                  <a:ext uri="{FF2B5EF4-FFF2-40B4-BE49-F238E27FC236}">
                    <a16:creationId xmlns:a16="http://schemas.microsoft.com/office/drawing/2014/main" id="{F2847916-512D-E02B-4CE7-AA86699D5076}"/>
                  </a:ext>
                </a:extLst>
              </p:cNvPr>
              <p:cNvSpPr/>
              <p:nvPr/>
            </p:nvSpPr>
            <p:spPr>
              <a:xfrm>
                <a:off x="484698" y="4453025"/>
                <a:ext cx="215008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21</a:t>
                </a:r>
              </a:p>
            </p:txBody>
          </p:sp>
          <p:sp>
            <p:nvSpPr>
              <p:cNvPr id="42" name="TextBox 41">
                <a:extLst>
                  <a:ext uri="{FF2B5EF4-FFF2-40B4-BE49-F238E27FC236}">
                    <a16:creationId xmlns:a16="http://schemas.microsoft.com/office/drawing/2014/main" id="{BCE3B8FC-97DD-0751-9BAE-307A96A79DE0}"/>
                  </a:ext>
                </a:extLst>
              </p:cNvPr>
              <p:cNvSpPr txBox="1"/>
              <p:nvPr/>
            </p:nvSpPr>
            <p:spPr>
              <a:xfrm>
                <a:off x="4781275" y="4102836"/>
                <a:ext cx="868819" cy="584775"/>
              </a:xfrm>
              <a:prstGeom prst="rect">
                <a:avLst/>
              </a:prstGeom>
              <a:noFill/>
            </p:spPr>
            <p:txBody>
              <a:bodyPr wrap="square" rtlCol="0">
                <a:spAutoFit/>
              </a:bodyPr>
              <a:lstStyle/>
              <a:p>
                <a:r>
                  <a:rPr lang="en-CH" sz="3200" dirty="0"/>
                  <a:t>…</a:t>
                </a:r>
              </a:p>
            </p:txBody>
          </p:sp>
          <p:sp>
            <p:nvSpPr>
              <p:cNvPr id="43" name="Rounded Rectangle 42">
                <a:extLst>
                  <a:ext uri="{FF2B5EF4-FFF2-40B4-BE49-F238E27FC236}">
                    <a16:creationId xmlns:a16="http://schemas.microsoft.com/office/drawing/2014/main" id="{F44EDC06-191F-F184-7B15-2324B3FDF88E}"/>
                  </a:ext>
                </a:extLst>
              </p:cNvPr>
              <p:cNvSpPr/>
              <p:nvPr/>
            </p:nvSpPr>
            <p:spPr>
              <a:xfrm>
                <a:off x="2653282" y="4452829"/>
                <a:ext cx="215214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23</a:t>
                </a:r>
              </a:p>
            </p:txBody>
          </p:sp>
          <p:sp>
            <p:nvSpPr>
              <p:cNvPr id="44" name="Rounded Rectangle 43">
                <a:extLst>
                  <a:ext uri="{FF2B5EF4-FFF2-40B4-BE49-F238E27FC236}">
                    <a16:creationId xmlns:a16="http://schemas.microsoft.com/office/drawing/2014/main" id="{1D8375FE-EDBF-516D-B549-B0FA9878C443}"/>
                  </a:ext>
                </a:extLst>
              </p:cNvPr>
              <p:cNvSpPr/>
              <p:nvPr/>
            </p:nvSpPr>
            <p:spPr>
              <a:xfrm>
                <a:off x="6545481" y="4448850"/>
                <a:ext cx="2152131"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57</a:t>
                </a:r>
              </a:p>
            </p:txBody>
          </p:sp>
        </p:grpSp>
      </p:grpSp>
      <p:sp>
        <p:nvSpPr>
          <p:cNvPr id="45" name="TextBox 44">
            <a:extLst>
              <a:ext uri="{FF2B5EF4-FFF2-40B4-BE49-F238E27FC236}">
                <a16:creationId xmlns:a16="http://schemas.microsoft.com/office/drawing/2014/main" id="{0BF4397A-8761-17C0-FA0A-76B02EF5F4D0}"/>
              </a:ext>
            </a:extLst>
          </p:cNvPr>
          <p:cNvSpPr txBox="1"/>
          <p:nvPr/>
        </p:nvSpPr>
        <p:spPr>
          <a:xfrm>
            <a:off x="5965812" y="4307360"/>
            <a:ext cx="324388" cy="584775"/>
          </a:xfrm>
          <a:prstGeom prst="rect">
            <a:avLst/>
          </a:prstGeom>
          <a:noFill/>
        </p:spPr>
        <p:txBody>
          <a:bodyPr wrap="square" rtlCol="0">
            <a:spAutoFit/>
          </a:bodyPr>
          <a:lstStyle/>
          <a:p>
            <a:r>
              <a:rPr lang="en-CH" sz="3200" dirty="0"/>
              <a:t>…</a:t>
            </a:r>
          </a:p>
        </p:txBody>
      </p:sp>
      <p:cxnSp>
        <p:nvCxnSpPr>
          <p:cNvPr id="50" name="Straight Connector 49">
            <a:extLst>
              <a:ext uri="{FF2B5EF4-FFF2-40B4-BE49-F238E27FC236}">
                <a16:creationId xmlns:a16="http://schemas.microsoft.com/office/drawing/2014/main" id="{613C8532-C75C-D4E8-0321-B482C827CDE9}"/>
              </a:ext>
            </a:extLst>
          </p:cNvPr>
          <p:cNvCxnSpPr/>
          <p:nvPr/>
        </p:nvCxnSpPr>
        <p:spPr>
          <a:xfrm>
            <a:off x="0" y="5212080"/>
            <a:ext cx="9144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2" name="Rectangle 51">
            <a:extLst>
              <a:ext uri="{FF2B5EF4-FFF2-40B4-BE49-F238E27FC236}">
                <a16:creationId xmlns:a16="http://schemas.microsoft.com/office/drawing/2014/main" id="{14A4BB4A-4E39-6EF1-DDD2-3D1942AAEE9D}"/>
              </a:ext>
            </a:extLst>
          </p:cNvPr>
          <p:cNvSpPr/>
          <p:nvPr/>
        </p:nvSpPr>
        <p:spPr>
          <a:xfrm>
            <a:off x="0" y="5339535"/>
            <a:ext cx="9187208" cy="945445"/>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rbel" panose="020B0503020204020204" pitchFamily="34" charset="0"/>
              </a:rPr>
              <a:t>      Encrypted Result</a:t>
            </a: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p:txBody>
      </p:sp>
      <p:grpSp>
        <p:nvGrpSpPr>
          <p:cNvPr id="53" name="Group 52">
            <a:extLst>
              <a:ext uri="{FF2B5EF4-FFF2-40B4-BE49-F238E27FC236}">
                <a16:creationId xmlns:a16="http://schemas.microsoft.com/office/drawing/2014/main" id="{A61184AF-6EB7-B56C-01A4-AF3A9D984E82}"/>
              </a:ext>
            </a:extLst>
          </p:cNvPr>
          <p:cNvGrpSpPr/>
          <p:nvPr/>
        </p:nvGrpSpPr>
        <p:grpSpPr>
          <a:xfrm>
            <a:off x="857925" y="5549780"/>
            <a:ext cx="2266140" cy="627383"/>
            <a:chOff x="450501" y="5478662"/>
            <a:chExt cx="8219290" cy="814358"/>
          </a:xfrm>
        </p:grpSpPr>
        <p:sp>
          <p:nvSpPr>
            <p:cNvPr id="54" name="Rectangle 53">
              <a:extLst>
                <a:ext uri="{FF2B5EF4-FFF2-40B4-BE49-F238E27FC236}">
                  <a16:creationId xmlns:a16="http://schemas.microsoft.com/office/drawing/2014/main" id="{2FEBEEE6-54B1-3004-F94F-83E3B2D3FCEE}"/>
                </a:ext>
              </a:extLst>
            </p:cNvPr>
            <p:cNvSpPr/>
            <p:nvPr/>
          </p:nvSpPr>
          <p:spPr>
            <a:xfrm>
              <a:off x="450501" y="5679536"/>
              <a:ext cx="8216102" cy="61348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CH" dirty="0">
                <a:solidFill>
                  <a:schemeClr val="tx1"/>
                </a:solidFill>
                <a:latin typeface="Corbel" panose="020B0503020204020204" pitchFamily="34" charset="0"/>
              </a:endParaRPr>
            </a:p>
          </p:txBody>
        </p:sp>
        <p:grpSp>
          <p:nvGrpSpPr>
            <p:cNvPr id="56" name="Group 55">
              <a:extLst>
                <a:ext uri="{FF2B5EF4-FFF2-40B4-BE49-F238E27FC236}">
                  <a16:creationId xmlns:a16="http://schemas.microsoft.com/office/drawing/2014/main" id="{185E1727-9FAE-0EE1-53AE-7C716E43E9D9}"/>
                </a:ext>
              </a:extLst>
            </p:cNvPr>
            <p:cNvGrpSpPr/>
            <p:nvPr/>
          </p:nvGrpSpPr>
          <p:grpSpPr>
            <a:xfrm>
              <a:off x="453689" y="5478662"/>
              <a:ext cx="8216102" cy="646930"/>
              <a:chOff x="481510" y="4102836"/>
              <a:chExt cx="8216102" cy="646930"/>
            </a:xfrm>
          </p:grpSpPr>
          <p:sp>
            <p:nvSpPr>
              <p:cNvPr id="57" name="Rounded Rectangle 56">
                <a:extLst>
                  <a:ext uri="{FF2B5EF4-FFF2-40B4-BE49-F238E27FC236}">
                    <a16:creationId xmlns:a16="http://schemas.microsoft.com/office/drawing/2014/main" id="{2E90AE3F-8CB1-963B-F6E8-A7C584C1885A}"/>
                  </a:ext>
                </a:extLst>
              </p:cNvPr>
              <p:cNvSpPr/>
              <p:nvPr/>
            </p:nvSpPr>
            <p:spPr>
              <a:xfrm>
                <a:off x="481510" y="4447366"/>
                <a:ext cx="8212914" cy="302400"/>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60" name="Rounded Rectangle 59">
                <a:extLst>
                  <a:ext uri="{FF2B5EF4-FFF2-40B4-BE49-F238E27FC236}">
                    <a16:creationId xmlns:a16="http://schemas.microsoft.com/office/drawing/2014/main" id="{83D1D0CA-7CE5-6B1C-C226-A4E46DCD6875}"/>
                  </a:ext>
                </a:extLst>
              </p:cNvPr>
              <p:cNvSpPr/>
              <p:nvPr/>
            </p:nvSpPr>
            <p:spPr>
              <a:xfrm>
                <a:off x="484698" y="4453025"/>
                <a:ext cx="215008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49</a:t>
                </a:r>
              </a:p>
            </p:txBody>
          </p:sp>
          <p:sp>
            <p:nvSpPr>
              <p:cNvPr id="61" name="TextBox 60">
                <a:extLst>
                  <a:ext uri="{FF2B5EF4-FFF2-40B4-BE49-F238E27FC236}">
                    <a16:creationId xmlns:a16="http://schemas.microsoft.com/office/drawing/2014/main" id="{BD4A6D47-FADA-7C9B-8568-691500FD0E22}"/>
                  </a:ext>
                </a:extLst>
              </p:cNvPr>
              <p:cNvSpPr txBox="1"/>
              <p:nvPr/>
            </p:nvSpPr>
            <p:spPr>
              <a:xfrm>
                <a:off x="4781275" y="4102836"/>
                <a:ext cx="868819" cy="584775"/>
              </a:xfrm>
              <a:prstGeom prst="rect">
                <a:avLst/>
              </a:prstGeom>
              <a:noFill/>
            </p:spPr>
            <p:txBody>
              <a:bodyPr wrap="square" rtlCol="0">
                <a:spAutoFit/>
              </a:bodyPr>
              <a:lstStyle/>
              <a:p>
                <a:r>
                  <a:rPr lang="en-CH" sz="3200" dirty="0"/>
                  <a:t>…</a:t>
                </a:r>
              </a:p>
            </p:txBody>
          </p:sp>
          <p:sp>
            <p:nvSpPr>
              <p:cNvPr id="140" name="Rounded Rectangle 139">
                <a:extLst>
                  <a:ext uri="{FF2B5EF4-FFF2-40B4-BE49-F238E27FC236}">
                    <a16:creationId xmlns:a16="http://schemas.microsoft.com/office/drawing/2014/main" id="{7A079239-A8D0-EC7A-D2D1-B4027FA511D9}"/>
                  </a:ext>
                </a:extLst>
              </p:cNvPr>
              <p:cNvSpPr/>
              <p:nvPr/>
            </p:nvSpPr>
            <p:spPr>
              <a:xfrm>
                <a:off x="2653282" y="4452829"/>
                <a:ext cx="215214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51</a:t>
                </a:r>
              </a:p>
            </p:txBody>
          </p:sp>
          <p:sp>
            <p:nvSpPr>
              <p:cNvPr id="148" name="Rounded Rectangle 147">
                <a:extLst>
                  <a:ext uri="{FF2B5EF4-FFF2-40B4-BE49-F238E27FC236}">
                    <a16:creationId xmlns:a16="http://schemas.microsoft.com/office/drawing/2014/main" id="{BAA2270B-8326-878C-E9D8-802AF437B8A1}"/>
                  </a:ext>
                </a:extLst>
              </p:cNvPr>
              <p:cNvSpPr/>
              <p:nvPr/>
            </p:nvSpPr>
            <p:spPr>
              <a:xfrm>
                <a:off x="6545481" y="4448850"/>
                <a:ext cx="2152131"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49</a:t>
                </a:r>
              </a:p>
            </p:txBody>
          </p:sp>
        </p:grpSp>
      </p:grpSp>
      <p:grpSp>
        <p:nvGrpSpPr>
          <p:cNvPr id="149" name="Group 148">
            <a:extLst>
              <a:ext uri="{FF2B5EF4-FFF2-40B4-BE49-F238E27FC236}">
                <a16:creationId xmlns:a16="http://schemas.microsoft.com/office/drawing/2014/main" id="{A37D8A52-5BC6-3FB9-F473-6D90D5AF3B35}"/>
              </a:ext>
            </a:extLst>
          </p:cNvPr>
          <p:cNvGrpSpPr/>
          <p:nvPr/>
        </p:nvGrpSpPr>
        <p:grpSpPr>
          <a:xfrm>
            <a:off x="3602937" y="5549780"/>
            <a:ext cx="2266140" cy="627383"/>
            <a:chOff x="450501" y="5478662"/>
            <a:chExt cx="8219290" cy="814358"/>
          </a:xfrm>
        </p:grpSpPr>
        <p:sp>
          <p:nvSpPr>
            <p:cNvPr id="150" name="Rectangle 149">
              <a:extLst>
                <a:ext uri="{FF2B5EF4-FFF2-40B4-BE49-F238E27FC236}">
                  <a16:creationId xmlns:a16="http://schemas.microsoft.com/office/drawing/2014/main" id="{350E196A-56DF-23DB-E958-F75CEA088CE5}"/>
                </a:ext>
              </a:extLst>
            </p:cNvPr>
            <p:cNvSpPr/>
            <p:nvPr/>
          </p:nvSpPr>
          <p:spPr>
            <a:xfrm>
              <a:off x="450501" y="5679536"/>
              <a:ext cx="8216102" cy="61348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CH" dirty="0">
                <a:solidFill>
                  <a:schemeClr val="tx1"/>
                </a:solidFill>
                <a:latin typeface="Corbel" panose="020B0503020204020204" pitchFamily="34" charset="0"/>
              </a:endParaRPr>
            </a:p>
          </p:txBody>
        </p:sp>
        <p:grpSp>
          <p:nvGrpSpPr>
            <p:cNvPr id="151" name="Group 150">
              <a:extLst>
                <a:ext uri="{FF2B5EF4-FFF2-40B4-BE49-F238E27FC236}">
                  <a16:creationId xmlns:a16="http://schemas.microsoft.com/office/drawing/2014/main" id="{E21B26F4-3CE6-8906-4067-73E59DCD2C42}"/>
                </a:ext>
              </a:extLst>
            </p:cNvPr>
            <p:cNvGrpSpPr/>
            <p:nvPr/>
          </p:nvGrpSpPr>
          <p:grpSpPr>
            <a:xfrm>
              <a:off x="453689" y="5478662"/>
              <a:ext cx="8216102" cy="646930"/>
              <a:chOff x="481510" y="4102836"/>
              <a:chExt cx="8216102" cy="646930"/>
            </a:xfrm>
          </p:grpSpPr>
          <p:sp>
            <p:nvSpPr>
              <p:cNvPr id="152" name="Rounded Rectangle 151">
                <a:extLst>
                  <a:ext uri="{FF2B5EF4-FFF2-40B4-BE49-F238E27FC236}">
                    <a16:creationId xmlns:a16="http://schemas.microsoft.com/office/drawing/2014/main" id="{341E914C-C75C-9BD3-2826-9E36924BD4AD}"/>
                  </a:ext>
                </a:extLst>
              </p:cNvPr>
              <p:cNvSpPr/>
              <p:nvPr/>
            </p:nvSpPr>
            <p:spPr>
              <a:xfrm>
                <a:off x="481510" y="4447366"/>
                <a:ext cx="8212914" cy="302400"/>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53" name="Rounded Rectangle 152">
                <a:extLst>
                  <a:ext uri="{FF2B5EF4-FFF2-40B4-BE49-F238E27FC236}">
                    <a16:creationId xmlns:a16="http://schemas.microsoft.com/office/drawing/2014/main" id="{BEAEBDD5-B916-DDD3-3BAF-1A5DC8FC0BF6}"/>
                  </a:ext>
                </a:extLst>
              </p:cNvPr>
              <p:cNvSpPr/>
              <p:nvPr/>
            </p:nvSpPr>
            <p:spPr>
              <a:xfrm>
                <a:off x="484698" y="4453025"/>
                <a:ext cx="215008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32</a:t>
                </a:r>
              </a:p>
            </p:txBody>
          </p:sp>
          <p:sp>
            <p:nvSpPr>
              <p:cNvPr id="154" name="TextBox 153">
                <a:extLst>
                  <a:ext uri="{FF2B5EF4-FFF2-40B4-BE49-F238E27FC236}">
                    <a16:creationId xmlns:a16="http://schemas.microsoft.com/office/drawing/2014/main" id="{37929DE7-EC91-56D9-8BCF-FC1D4F8D0ACB}"/>
                  </a:ext>
                </a:extLst>
              </p:cNvPr>
              <p:cNvSpPr txBox="1"/>
              <p:nvPr/>
            </p:nvSpPr>
            <p:spPr>
              <a:xfrm>
                <a:off x="4781275" y="4102836"/>
                <a:ext cx="868819" cy="584775"/>
              </a:xfrm>
              <a:prstGeom prst="rect">
                <a:avLst/>
              </a:prstGeom>
              <a:noFill/>
            </p:spPr>
            <p:txBody>
              <a:bodyPr wrap="square" rtlCol="0">
                <a:spAutoFit/>
              </a:bodyPr>
              <a:lstStyle/>
              <a:p>
                <a:r>
                  <a:rPr lang="en-CH" sz="3200" dirty="0"/>
                  <a:t>…</a:t>
                </a:r>
              </a:p>
            </p:txBody>
          </p:sp>
          <p:sp>
            <p:nvSpPr>
              <p:cNvPr id="155" name="Rounded Rectangle 154">
                <a:extLst>
                  <a:ext uri="{FF2B5EF4-FFF2-40B4-BE49-F238E27FC236}">
                    <a16:creationId xmlns:a16="http://schemas.microsoft.com/office/drawing/2014/main" id="{30E95FD0-FA6D-CB9C-6672-8D856F654F36}"/>
                  </a:ext>
                </a:extLst>
              </p:cNvPr>
              <p:cNvSpPr/>
              <p:nvPr/>
            </p:nvSpPr>
            <p:spPr>
              <a:xfrm>
                <a:off x="2653282" y="4452829"/>
                <a:ext cx="215214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65</a:t>
                </a:r>
              </a:p>
            </p:txBody>
          </p:sp>
          <p:sp>
            <p:nvSpPr>
              <p:cNvPr id="156" name="Rounded Rectangle 155">
                <a:extLst>
                  <a:ext uri="{FF2B5EF4-FFF2-40B4-BE49-F238E27FC236}">
                    <a16:creationId xmlns:a16="http://schemas.microsoft.com/office/drawing/2014/main" id="{F84B80EA-7527-482E-2EFE-D3C041A275EF}"/>
                  </a:ext>
                </a:extLst>
              </p:cNvPr>
              <p:cNvSpPr/>
              <p:nvPr/>
            </p:nvSpPr>
            <p:spPr>
              <a:xfrm>
                <a:off x="6545481" y="4448850"/>
                <a:ext cx="2152131"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28</a:t>
                </a:r>
              </a:p>
            </p:txBody>
          </p:sp>
        </p:grpSp>
      </p:grpSp>
      <p:grpSp>
        <p:nvGrpSpPr>
          <p:cNvPr id="157" name="Group 156">
            <a:extLst>
              <a:ext uri="{FF2B5EF4-FFF2-40B4-BE49-F238E27FC236}">
                <a16:creationId xmlns:a16="http://schemas.microsoft.com/office/drawing/2014/main" id="{82C2A669-FB60-FCE8-4915-A570441F14EB}"/>
              </a:ext>
            </a:extLst>
          </p:cNvPr>
          <p:cNvGrpSpPr/>
          <p:nvPr/>
        </p:nvGrpSpPr>
        <p:grpSpPr>
          <a:xfrm>
            <a:off x="6573283" y="5515584"/>
            <a:ext cx="2266140" cy="627383"/>
            <a:chOff x="450501" y="5478662"/>
            <a:chExt cx="8219289" cy="814358"/>
          </a:xfrm>
        </p:grpSpPr>
        <p:sp>
          <p:nvSpPr>
            <p:cNvPr id="158" name="Rectangle 157">
              <a:extLst>
                <a:ext uri="{FF2B5EF4-FFF2-40B4-BE49-F238E27FC236}">
                  <a16:creationId xmlns:a16="http://schemas.microsoft.com/office/drawing/2014/main" id="{2578AA80-13A4-AB0D-35C4-5258F7B39DB9}"/>
                </a:ext>
              </a:extLst>
            </p:cNvPr>
            <p:cNvSpPr/>
            <p:nvPr/>
          </p:nvSpPr>
          <p:spPr>
            <a:xfrm>
              <a:off x="450501" y="5679536"/>
              <a:ext cx="8216102" cy="61348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CH" dirty="0">
                <a:solidFill>
                  <a:schemeClr val="tx1"/>
                </a:solidFill>
                <a:latin typeface="Corbel" panose="020B0503020204020204" pitchFamily="34" charset="0"/>
              </a:endParaRPr>
            </a:p>
          </p:txBody>
        </p:sp>
        <p:grpSp>
          <p:nvGrpSpPr>
            <p:cNvPr id="159" name="Group 158">
              <a:extLst>
                <a:ext uri="{FF2B5EF4-FFF2-40B4-BE49-F238E27FC236}">
                  <a16:creationId xmlns:a16="http://schemas.microsoft.com/office/drawing/2014/main" id="{17A3AE67-E93C-83EA-A7D5-5D8F747ADE5D}"/>
                </a:ext>
              </a:extLst>
            </p:cNvPr>
            <p:cNvGrpSpPr/>
            <p:nvPr/>
          </p:nvGrpSpPr>
          <p:grpSpPr>
            <a:xfrm>
              <a:off x="453689" y="5478662"/>
              <a:ext cx="8216101" cy="646930"/>
              <a:chOff x="481510" y="4102836"/>
              <a:chExt cx="8216101" cy="646930"/>
            </a:xfrm>
          </p:grpSpPr>
          <p:sp>
            <p:nvSpPr>
              <p:cNvPr id="160" name="Rounded Rectangle 159">
                <a:extLst>
                  <a:ext uri="{FF2B5EF4-FFF2-40B4-BE49-F238E27FC236}">
                    <a16:creationId xmlns:a16="http://schemas.microsoft.com/office/drawing/2014/main" id="{A0562623-7864-F56D-F1AE-99ABE2EFBD6E}"/>
                  </a:ext>
                </a:extLst>
              </p:cNvPr>
              <p:cNvSpPr/>
              <p:nvPr/>
            </p:nvSpPr>
            <p:spPr>
              <a:xfrm>
                <a:off x="481510" y="4447366"/>
                <a:ext cx="8212914" cy="302400"/>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61" name="Rounded Rectangle 160">
                <a:extLst>
                  <a:ext uri="{FF2B5EF4-FFF2-40B4-BE49-F238E27FC236}">
                    <a16:creationId xmlns:a16="http://schemas.microsoft.com/office/drawing/2014/main" id="{36FD3D13-F645-98A5-7FD5-806281A5D117}"/>
                  </a:ext>
                </a:extLst>
              </p:cNvPr>
              <p:cNvSpPr/>
              <p:nvPr/>
            </p:nvSpPr>
            <p:spPr>
              <a:xfrm>
                <a:off x="484698" y="4453025"/>
                <a:ext cx="215008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81</a:t>
                </a:r>
              </a:p>
            </p:txBody>
          </p:sp>
          <p:sp>
            <p:nvSpPr>
              <p:cNvPr id="162" name="TextBox 161">
                <a:extLst>
                  <a:ext uri="{FF2B5EF4-FFF2-40B4-BE49-F238E27FC236}">
                    <a16:creationId xmlns:a16="http://schemas.microsoft.com/office/drawing/2014/main" id="{F41FAE54-9592-390A-0D17-3C8BE506CE72}"/>
                  </a:ext>
                </a:extLst>
              </p:cNvPr>
              <p:cNvSpPr txBox="1"/>
              <p:nvPr/>
            </p:nvSpPr>
            <p:spPr>
              <a:xfrm>
                <a:off x="4781275" y="4102836"/>
                <a:ext cx="868819" cy="584775"/>
              </a:xfrm>
              <a:prstGeom prst="rect">
                <a:avLst/>
              </a:prstGeom>
              <a:noFill/>
            </p:spPr>
            <p:txBody>
              <a:bodyPr wrap="square" rtlCol="0">
                <a:spAutoFit/>
              </a:bodyPr>
              <a:lstStyle/>
              <a:p>
                <a:r>
                  <a:rPr lang="en-CH" sz="3200" dirty="0"/>
                  <a:t>…</a:t>
                </a:r>
              </a:p>
            </p:txBody>
          </p:sp>
          <p:sp>
            <p:nvSpPr>
              <p:cNvPr id="163" name="Rounded Rectangle 162">
                <a:extLst>
                  <a:ext uri="{FF2B5EF4-FFF2-40B4-BE49-F238E27FC236}">
                    <a16:creationId xmlns:a16="http://schemas.microsoft.com/office/drawing/2014/main" id="{DB7B1B2E-F3F8-D6B3-E0DC-FFC867CEF448}"/>
                  </a:ext>
                </a:extLst>
              </p:cNvPr>
              <p:cNvSpPr/>
              <p:nvPr/>
            </p:nvSpPr>
            <p:spPr>
              <a:xfrm>
                <a:off x="2653282" y="4452829"/>
                <a:ext cx="2152142"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56</a:t>
                </a:r>
              </a:p>
            </p:txBody>
          </p:sp>
          <p:sp>
            <p:nvSpPr>
              <p:cNvPr id="164" name="Rounded Rectangle 163">
                <a:extLst>
                  <a:ext uri="{FF2B5EF4-FFF2-40B4-BE49-F238E27FC236}">
                    <a16:creationId xmlns:a16="http://schemas.microsoft.com/office/drawing/2014/main" id="{D3618C35-7554-ACD7-5B68-3B06E6F841C0}"/>
                  </a:ext>
                </a:extLst>
              </p:cNvPr>
              <p:cNvSpPr/>
              <p:nvPr/>
            </p:nvSpPr>
            <p:spPr>
              <a:xfrm>
                <a:off x="6545480" y="4448850"/>
                <a:ext cx="2152131"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63</a:t>
                </a:r>
              </a:p>
            </p:txBody>
          </p:sp>
        </p:grpSp>
      </p:grpSp>
      <p:sp>
        <p:nvSpPr>
          <p:cNvPr id="165" name="TextBox 164">
            <a:extLst>
              <a:ext uri="{FF2B5EF4-FFF2-40B4-BE49-F238E27FC236}">
                <a16:creationId xmlns:a16="http://schemas.microsoft.com/office/drawing/2014/main" id="{4BC28FA4-2CAF-8635-620F-6F228A10B867}"/>
              </a:ext>
            </a:extLst>
          </p:cNvPr>
          <p:cNvSpPr txBox="1"/>
          <p:nvPr/>
        </p:nvSpPr>
        <p:spPr>
          <a:xfrm>
            <a:off x="5965478" y="5511952"/>
            <a:ext cx="836364" cy="584775"/>
          </a:xfrm>
          <a:prstGeom prst="rect">
            <a:avLst/>
          </a:prstGeom>
          <a:noFill/>
        </p:spPr>
        <p:txBody>
          <a:bodyPr wrap="square" rtlCol="0">
            <a:spAutoFit/>
          </a:bodyPr>
          <a:lstStyle/>
          <a:p>
            <a:r>
              <a:rPr lang="en-CH" sz="3200" dirty="0"/>
              <a:t>...</a:t>
            </a:r>
          </a:p>
        </p:txBody>
      </p:sp>
      <p:sp>
        <p:nvSpPr>
          <p:cNvPr id="5" name="Rounded Rectangle 4">
            <a:extLst>
              <a:ext uri="{FF2B5EF4-FFF2-40B4-BE49-F238E27FC236}">
                <a16:creationId xmlns:a16="http://schemas.microsoft.com/office/drawing/2014/main" id="{B1E48623-0049-8E32-A1C1-5B5B1EE30664}"/>
              </a:ext>
            </a:extLst>
          </p:cNvPr>
          <p:cNvSpPr/>
          <p:nvPr/>
        </p:nvSpPr>
        <p:spPr>
          <a:xfrm>
            <a:off x="1315310" y="3929138"/>
            <a:ext cx="1197668" cy="327080"/>
          </a:xfrm>
          <a:prstGeom prst="roundRect">
            <a:avLst>
              <a:gd name="adj" fmla="val 0"/>
            </a:avLst>
          </a:prstGeom>
          <a:solidFill>
            <a:schemeClr val="accent1">
              <a:alpha val="1973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orbel" panose="020B0503020204020204" pitchFamily="34" charset="0"/>
              </a:rPr>
              <a:t>Hom. Op.</a:t>
            </a:r>
          </a:p>
        </p:txBody>
      </p:sp>
      <p:sp>
        <p:nvSpPr>
          <p:cNvPr id="9" name="Rounded Rectangle 8">
            <a:extLst>
              <a:ext uri="{FF2B5EF4-FFF2-40B4-BE49-F238E27FC236}">
                <a16:creationId xmlns:a16="http://schemas.microsoft.com/office/drawing/2014/main" id="{AAC9AE33-7CD2-6684-DED7-1AAD4C160927}"/>
              </a:ext>
            </a:extLst>
          </p:cNvPr>
          <p:cNvSpPr/>
          <p:nvPr/>
        </p:nvSpPr>
        <p:spPr>
          <a:xfrm>
            <a:off x="4079702" y="3929026"/>
            <a:ext cx="1197668" cy="327080"/>
          </a:xfrm>
          <a:prstGeom prst="roundRect">
            <a:avLst>
              <a:gd name="adj" fmla="val 0"/>
            </a:avLst>
          </a:prstGeom>
          <a:solidFill>
            <a:schemeClr val="accent1">
              <a:alpha val="1973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orbel" panose="020B0503020204020204" pitchFamily="34" charset="0"/>
              </a:rPr>
              <a:t>Hom. Op.</a:t>
            </a:r>
          </a:p>
        </p:txBody>
      </p:sp>
      <p:sp>
        <p:nvSpPr>
          <p:cNvPr id="10" name="Rounded Rectangle 9">
            <a:extLst>
              <a:ext uri="{FF2B5EF4-FFF2-40B4-BE49-F238E27FC236}">
                <a16:creationId xmlns:a16="http://schemas.microsoft.com/office/drawing/2014/main" id="{22E502AD-BB92-C60E-59FC-1806BC6494A7}"/>
              </a:ext>
            </a:extLst>
          </p:cNvPr>
          <p:cNvSpPr/>
          <p:nvPr/>
        </p:nvSpPr>
        <p:spPr>
          <a:xfrm>
            <a:off x="7061185" y="3918403"/>
            <a:ext cx="1228895" cy="357833"/>
          </a:xfrm>
          <a:prstGeom prst="roundRect">
            <a:avLst>
              <a:gd name="adj" fmla="val 0"/>
            </a:avLst>
          </a:prstGeom>
          <a:solidFill>
            <a:schemeClr val="accent1">
              <a:alpha val="1973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orbel" panose="020B0503020204020204" pitchFamily="34" charset="0"/>
              </a:rPr>
              <a:t>Hom. Op.</a:t>
            </a:r>
          </a:p>
        </p:txBody>
      </p:sp>
      <p:sp>
        <p:nvSpPr>
          <p:cNvPr id="11" name="TextBox 10">
            <a:extLst>
              <a:ext uri="{FF2B5EF4-FFF2-40B4-BE49-F238E27FC236}">
                <a16:creationId xmlns:a16="http://schemas.microsoft.com/office/drawing/2014/main" id="{AA8E5226-48D9-1820-715C-E50DCE4EA72B}"/>
              </a:ext>
            </a:extLst>
          </p:cNvPr>
          <p:cNvSpPr txBox="1"/>
          <p:nvPr/>
        </p:nvSpPr>
        <p:spPr>
          <a:xfrm>
            <a:off x="-202394" y="1785378"/>
            <a:ext cx="9187208" cy="400110"/>
          </a:xfrm>
          <a:prstGeom prst="rect">
            <a:avLst/>
          </a:prstGeom>
          <a:noFill/>
        </p:spPr>
        <p:txBody>
          <a:bodyPr wrap="square" rtlCol="0">
            <a:spAutoFit/>
          </a:bodyPr>
          <a:lstStyle/>
          <a:p>
            <a:pPr marL="457200" indent="-457200" algn="ctr">
              <a:buFont typeface="+mj-lt"/>
              <a:buAutoNum type="arabicPeriod"/>
            </a:pPr>
            <a:r>
              <a:rPr lang="en-CH" sz="2000" dirty="0">
                <a:latin typeface="Corbel" panose="020B0503020204020204" pitchFamily="34" charset="0"/>
              </a:rPr>
              <a:t>Encrypt </a:t>
            </a:r>
            <a:r>
              <a:rPr lang="en-CH" sz="2000" b="1" dirty="0">
                <a:latin typeface="Corbel" panose="020B0503020204020204" pitchFamily="34" charset="0"/>
              </a:rPr>
              <a:t>multiple packed bits</a:t>
            </a:r>
            <a:endParaRPr lang="en-CH" sz="2000" b="1" dirty="0">
              <a:latin typeface="Cambria" panose="02040503050406030204" pitchFamily="18" charset="0"/>
            </a:endParaRPr>
          </a:p>
        </p:txBody>
      </p:sp>
      <p:sp>
        <p:nvSpPr>
          <p:cNvPr id="12" name="TextBox 11">
            <a:extLst>
              <a:ext uri="{FF2B5EF4-FFF2-40B4-BE49-F238E27FC236}">
                <a16:creationId xmlns:a16="http://schemas.microsoft.com/office/drawing/2014/main" id="{6B08F689-E91F-270C-2908-378250BCB4E1}"/>
              </a:ext>
            </a:extLst>
          </p:cNvPr>
          <p:cNvSpPr txBox="1"/>
          <p:nvPr/>
        </p:nvSpPr>
        <p:spPr>
          <a:xfrm>
            <a:off x="-180790" y="2265504"/>
            <a:ext cx="9144000" cy="400110"/>
          </a:xfrm>
          <a:prstGeom prst="rect">
            <a:avLst/>
          </a:prstGeom>
          <a:noFill/>
        </p:spPr>
        <p:txBody>
          <a:bodyPr wrap="square" rtlCol="0">
            <a:spAutoFit/>
          </a:bodyPr>
          <a:lstStyle/>
          <a:p>
            <a:pPr marL="457200" indent="-457200" algn="ctr">
              <a:buFont typeface="+mj-lt"/>
              <a:buAutoNum type="arabicPeriod" startAt="2"/>
            </a:pPr>
            <a:r>
              <a:rPr lang="en-CH" sz="2000" dirty="0">
                <a:solidFill>
                  <a:schemeClr val="accent5"/>
                </a:solidFill>
                <a:latin typeface="Corbel" panose="020B0503020204020204" pitchFamily="34" charset="0"/>
              </a:rPr>
              <a:t>Perform </a:t>
            </a:r>
            <a:r>
              <a:rPr lang="en-CH" sz="2000" b="1" dirty="0">
                <a:solidFill>
                  <a:schemeClr val="accent5"/>
                </a:solidFill>
                <a:latin typeface="Corbel" panose="020B0503020204020204" pitchFamily="34" charset="0"/>
              </a:rPr>
              <a:t>homomorphic MUL </a:t>
            </a:r>
            <a:r>
              <a:rPr lang="en-GB" sz="2000" b="1" dirty="0">
                <a:solidFill>
                  <a:schemeClr val="accent5"/>
                </a:solidFill>
                <a:latin typeface="Corbel" panose="020B0503020204020204" pitchFamily="34" charset="0"/>
              </a:rPr>
              <a:t>and ADD </a:t>
            </a:r>
            <a:r>
              <a:rPr lang="en-GB" sz="2000" dirty="0">
                <a:solidFill>
                  <a:schemeClr val="accent5"/>
                </a:solidFill>
                <a:latin typeface="Corbel" panose="020B0503020204020204" pitchFamily="34" charset="0"/>
              </a:rPr>
              <a:t>operations</a:t>
            </a:r>
            <a:r>
              <a:rPr lang="en-CH" sz="2000" dirty="0">
                <a:solidFill>
                  <a:schemeClr val="accent5"/>
                </a:solidFill>
                <a:latin typeface="Corbel" panose="020B0503020204020204" pitchFamily="34" charset="0"/>
              </a:rPr>
              <a:t> </a:t>
            </a:r>
          </a:p>
        </p:txBody>
      </p:sp>
      <p:cxnSp>
        <p:nvCxnSpPr>
          <p:cNvPr id="15" name="Straight Arrow Connector 14">
            <a:extLst>
              <a:ext uri="{FF2B5EF4-FFF2-40B4-BE49-F238E27FC236}">
                <a16:creationId xmlns:a16="http://schemas.microsoft.com/office/drawing/2014/main" id="{7560AA6C-DBEA-F379-A596-71B984F5C4B2}"/>
              </a:ext>
            </a:extLst>
          </p:cNvPr>
          <p:cNvCxnSpPr>
            <a:cxnSpLocks/>
          </p:cNvCxnSpPr>
          <p:nvPr/>
        </p:nvCxnSpPr>
        <p:spPr>
          <a:xfrm flipV="1">
            <a:off x="1914144" y="4256789"/>
            <a:ext cx="0" cy="2217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98A43BFD-B24E-0D67-466C-421CAA4A1671}"/>
              </a:ext>
            </a:extLst>
          </p:cNvPr>
          <p:cNvCxnSpPr>
            <a:cxnSpLocks/>
          </p:cNvCxnSpPr>
          <p:nvPr/>
        </p:nvCxnSpPr>
        <p:spPr>
          <a:xfrm flipV="1">
            <a:off x="4692286" y="4280981"/>
            <a:ext cx="73" cy="2138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C4BAB5E8-4FD6-FCF8-CBF5-355865254276}"/>
              </a:ext>
            </a:extLst>
          </p:cNvPr>
          <p:cNvCxnSpPr>
            <a:cxnSpLocks/>
          </p:cNvCxnSpPr>
          <p:nvPr/>
        </p:nvCxnSpPr>
        <p:spPr>
          <a:xfrm flipV="1">
            <a:off x="7705913" y="4270832"/>
            <a:ext cx="73" cy="2138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B4903FF7-4093-5E9C-9B99-C6924BBE665B}"/>
              </a:ext>
            </a:extLst>
          </p:cNvPr>
          <p:cNvCxnSpPr>
            <a:cxnSpLocks/>
          </p:cNvCxnSpPr>
          <p:nvPr/>
        </p:nvCxnSpPr>
        <p:spPr>
          <a:xfrm>
            <a:off x="1906058" y="3740723"/>
            <a:ext cx="0" cy="1776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BDEFBA73-9B1D-28DB-486C-DBAE708C5E8D}"/>
              </a:ext>
            </a:extLst>
          </p:cNvPr>
          <p:cNvCxnSpPr>
            <a:cxnSpLocks/>
          </p:cNvCxnSpPr>
          <p:nvPr/>
        </p:nvCxnSpPr>
        <p:spPr>
          <a:xfrm>
            <a:off x="4681721" y="3751346"/>
            <a:ext cx="0" cy="1776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BF0A964B-FC68-07CE-22A2-5D3AD11980DA}"/>
              </a:ext>
            </a:extLst>
          </p:cNvPr>
          <p:cNvCxnSpPr>
            <a:cxnSpLocks/>
          </p:cNvCxnSpPr>
          <p:nvPr/>
        </p:nvCxnSpPr>
        <p:spPr>
          <a:xfrm>
            <a:off x="7705912" y="3740723"/>
            <a:ext cx="0" cy="1776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9" name="Elbow Connector 128">
            <a:extLst>
              <a:ext uri="{FF2B5EF4-FFF2-40B4-BE49-F238E27FC236}">
                <a16:creationId xmlns:a16="http://schemas.microsoft.com/office/drawing/2014/main" id="{48FDE37F-06FC-17AD-AD09-05515A1CBEC9}"/>
              </a:ext>
            </a:extLst>
          </p:cNvPr>
          <p:cNvCxnSpPr>
            <a:stCxn id="5" idx="1"/>
            <a:endCxn id="60" idx="1"/>
          </p:cNvCxnSpPr>
          <p:nvPr/>
        </p:nvCxnSpPr>
        <p:spPr>
          <a:xfrm rot="10800000" flipV="1">
            <a:off x="859684" y="4092678"/>
            <a:ext cx="455627" cy="1840032"/>
          </a:xfrm>
          <a:prstGeom prst="bentConnector3">
            <a:avLst>
              <a:gd name="adj1" fmla="val 15017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1" name="Elbow Connector 130">
            <a:extLst>
              <a:ext uri="{FF2B5EF4-FFF2-40B4-BE49-F238E27FC236}">
                <a16:creationId xmlns:a16="http://schemas.microsoft.com/office/drawing/2014/main" id="{5E4F53A0-2349-5CF2-E842-E4618370B361}"/>
              </a:ext>
            </a:extLst>
          </p:cNvPr>
          <p:cNvCxnSpPr/>
          <p:nvPr/>
        </p:nvCxnSpPr>
        <p:spPr>
          <a:xfrm rot="10800000" flipV="1">
            <a:off x="3620289" y="4083276"/>
            <a:ext cx="455627" cy="1840032"/>
          </a:xfrm>
          <a:prstGeom prst="bentConnector3">
            <a:avLst>
              <a:gd name="adj1" fmla="val 15017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2" name="Elbow Connector 131">
            <a:extLst>
              <a:ext uri="{FF2B5EF4-FFF2-40B4-BE49-F238E27FC236}">
                <a16:creationId xmlns:a16="http://schemas.microsoft.com/office/drawing/2014/main" id="{00994DBE-FC5C-CDD7-96EC-329D23756FD0}"/>
              </a:ext>
            </a:extLst>
          </p:cNvPr>
          <p:cNvCxnSpPr>
            <a:cxnSpLocks/>
          </p:cNvCxnSpPr>
          <p:nvPr/>
        </p:nvCxnSpPr>
        <p:spPr>
          <a:xfrm rot="10800000" flipV="1">
            <a:off x="6587832" y="4100816"/>
            <a:ext cx="455627" cy="1840032"/>
          </a:xfrm>
          <a:prstGeom prst="bentConnector3">
            <a:avLst>
              <a:gd name="adj1" fmla="val 131900"/>
            </a:avLst>
          </a:prstGeom>
          <a:ln>
            <a:tailEnd type="triangle"/>
          </a:ln>
        </p:spPr>
        <p:style>
          <a:lnRef idx="2">
            <a:schemeClr val="accent1"/>
          </a:lnRef>
          <a:fillRef idx="0">
            <a:schemeClr val="accent1"/>
          </a:fillRef>
          <a:effectRef idx="1">
            <a:schemeClr val="accent1"/>
          </a:effectRef>
          <a:fontRef idx="minor">
            <a:schemeClr val="tx1"/>
          </a:fontRef>
        </p:style>
      </p:cxnSp>
      <p:sp>
        <p:nvSpPr>
          <p:cNvPr id="185" name="TextBox 184">
            <a:extLst>
              <a:ext uri="{FF2B5EF4-FFF2-40B4-BE49-F238E27FC236}">
                <a16:creationId xmlns:a16="http://schemas.microsoft.com/office/drawing/2014/main" id="{AC5EFA41-F37C-C2CD-3E8B-451360E7EB44}"/>
              </a:ext>
            </a:extLst>
          </p:cNvPr>
          <p:cNvSpPr txBox="1"/>
          <p:nvPr/>
        </p:nvSpPr>
        <p:spPr>
          <a:xfrm>
            <a:off x="1263624" y="6519018"/>
            <a:ext cx="7530444" cy="307777"/>
          </a:xfrm>
          <a:prstGeom prst="rect">
            <a:avLst/>
          </a:prstGeom>
          <a:noFill/>
        </p:spPr>
        <p:txBody>
          <a:bodyPr wrap="square" rtlCol="0">
            <a:spAutoFit/>
          </a:bodyPr>
          <a:lstStyle/>
          <a:p>
            <a:r>
              <a:rPr lang="en-CH" sz="1400" dirty="0">
                <a:solidFill>
                  <a:schemeClr val="bg2">
                    <a:lumMod val="75000"/>
                  </a:schemeClr>
                </a:solidFill>
                <a:latin typeface="Corbel" panose="020B0503020204020204" pitchFamily="34" charset="0"/>
              </a:rPr>
              <a:t>Yasuda et </a:t>
            </a:r>
            <a:r>
              <a:rPr lang="en-GB" sz="1400" dirty="0">
                <a:solidFill>
                  <a:schemeClr val="bg2">
                    <a:lumMod val="75000"/>
                  </a:schemeClr>
                </a:solidFill>
                <a:latin typeface="Corbel" panose="020B0503020204020204" pitchFamily="34" charset="0"/>
              </a:rPr>
              <a:t>a</a:t>
            </a:r>
            <a:r>
              <a:rPr lang="en-CH" sz="1400" dirty="0">
                <a:solidFill>
                  <a:schemeClr val="bg2">
                    <a:lumMod val="75000"/>
                  </a:schemeClr>
                </a:solidFill>
                <a:latin typeface="Corbel" panose="020B0503020204020204" pitchFamily="34" charset="0"/>
              </a:rPr>
              <a:t>l. </a:t>
            </a:r>
            <a:r>
              <a:rPr lang="en-GB" sz="1400" dirty="0">
                <a:solidFill>
                  <a:schemeClr val="bg2">
                    <a:lumMod val="75000"/>
                  </a:schemeClr>
                </a:solidFill>
                <a:effectLst/>
                <a:latin typeface="Corbel" panose="020B0503020204020204" pitchFamily="34" charset="0"/>
              </a:rPr>
              <a:t>“Secure Pattern Matching Using Somewhat Homomorphic Encryption,” in CCSW, 2013</a:t>
            </a:r>
          </a:p>
        </p:txBody>
      </p:sp>
    </p:spTree>
    <p:extLst>
      <p:ext uri="{BB962C8B-B14F-4D97-AF65-F5344CB8AC3E}">
        <p14:creationId xmlns:p14="http://schemas.microsoft.com/office/powerpoint/2010/main" val="525178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4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P spid="52" grpId="0" animBg="1"/>
      <p:bldP spid="165" grpId="0"/>
      <p:bldP spid="5" grpId="0" animBg="1"/>
      <p:bldP spid="9" grpId="0" animBg="1"/>
      <p:bldP spid="10"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FC342-8320-425F-C528-E4C5597D8F3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240D251-91ED-48B2-E0A0-51A60AD6C1CC}"/>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7" name="Straight Connector 6">
            <a:extLst>
              <a:ext uri="{FF2B5EF4-FFF2-40B4-BE49-F238E27FC236}">
                <a16:creationId xmlns:a16="http://schemas.microsoft.com/office/drawing/2014/main" id="{7CD131B1-D6BD-2D83-E43A-15E9448263EC}"/>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38E217D8-2247-AA47-1001-D2347A9A5A91}"/>
              </a:ext>
            </a:extLst>
          </p:cNvPr>
          <p:cNvSpPr>
            <a:spLocks noGrp="1"/>
          </p:cNvSpPr>
          <p:nvPr>
            <p:ph type="title"/>
          </p:nvPr>
        </p:nvSpPr>
        <p:spPr>
          <a:xfrm>
            <a:off x="0" y="1"/>
            <a:ext cx="9187209"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Execution Time of Arithmetic Approach </a:t>
            </a:r>
          </a:p>
        </p:txBody>
      </p:sp>
      <p:pic>
        <p:nvPicPr>
          <p:cNvPr id="16" name="Graphic 15">
            <a:extLst>
              <a:ext uri="{FF2B5EF4-FFF2-40B4-BE49-F238E27FC236}">
                <a16:creationId xmlns:a16="http://schemas.microsoft.com/office/drawing/2014/main" id="{E207D995-E77A-689A-6FD8-8E366E25B5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799139E1-AF48-C778-4A4B-BB0252D8401D}"/>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18</a:t>
            </a:fld>
            <a:endParaRPr lang="en-CH" dirty="0">
              <a:latin typeface="Cambria" panose="02040503050406030204" pitchFamily="18" charset="0"/>
            </a:endParaRPr>
          </a:p>
        </p:txBody>
      </p:sp>
      <p:sp>
        <p:nvSpPr>
          <p:cNvPr id="14" name="Rounded Rectangle 13">
            <a:extLst>
              <a:ext uri="{FF2B5EF4-FFF2-40B4-BE49-F238E27FC236}">
                <a16:creationId xmlns:a16="http://schemas.microsoft.com/office/drawing/2014/main" id="{9C4A221D-3D10-83F2-6FAD-A9CCDD3AFC3E}"/>
              </a:ext>
            </a:extLst>
          </p:cNvPr>
          <p:cNvSpPr/>
          <p:nvPr/>
        </p:nvSpPr>
        <p:spPr>
          <a:xfrm>
            <a:off x="-159566" y="1212957"/>
            <a:ext cx="9463131" cy="1042026"/>
          </a:xfrm>
          <a:prstGeom prst="roundRect">
            <a:avLst>
              <a:gd name="adj" fmla="val 5607"/>
            </a:avLst>
          </a:prstGeom>
          <a:solidFill>
            <a:schemeClr val="bg2"/>
          </a:soli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marR="0" lvl="0" algn="ctr" defTabSz="914400" rtl="0" eaLnBrk="1" fontAlgn="auto" latinLnBrk="0" hangingPunct="1">
              <a:lnSpc>
                <a:spcPct val="90000"/>
              </a:lnSpc>
              <a:spcBef>
                <a:spcPts val="1000"/>
              </a:spcBef>
              <a:spcAft>
                <a:spcPts val="0"/>
              </a:spcAft>
              <a:buClrTx/>
              <a:buSzTx/>
              <a:defRPr/>
            </a:pPr>
            <a:r>
              <a:rPr lang="en-US" sz="2800" dirty="0">
                <a:solidFill>
                  <a:srgbClr val="000CFF"/>
                </a:solidFill>
                <a:latin typeface="Corbel" panose="020B0503020204020204" pitchFamily="34" charset="0"/>
                <a:cs typeface="Segoe UI" panose="020B0502040204020203" pitchFamily="34" charset="0"/>
              </a:rPr>
              <a:t>Arithmetic Approach </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[Yasuda+, CCSW 2013 ; Kim+, TDSC 2017 ;  </a:t>
            </a:r>
            <a:r>
              <a:rPr kumimoji="0" lang="en-US" sz="1600" b="0" i="0" u="none" strike="noStrike" kern="1200" cap="none" spc="0" normalizeH="0" baseline="0" noProof="0" dirty="0" err="1">
                <a:ln>
                  <a:noFill/>
                </a:ln>
                <a:solidFill>
                  <a:srgbClr val="E7E6E6">
                    <a:lumMod val="50000"/>
                  </a:srgbClr>
                </a:solidFill>
                <a:effectLst/>
                <a:uLnTx/>
                <a:uFillTx/>
                <a:latin typeface="Corbel" panose="020B0503020204020204" pitchFamily="34" charset="0"/>
                <a:cs typeface="Segoe UI" panose="020B0502040204020203" pitchFamily="34" charset="0"/>
              </a:rPr>
              <a:t>Bonte</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 CCS 2020 ]</a:t>
            </a:r>
          </a:p>
        </p:txBody>
      </p:sp>
      <p:sp>
        <p:nvSpPr>
          <p:cNvPr id="19" name="Rounded Rectangle 18">
            <a:extLst>
              <a:ext uri="{FF2B5EF4-FFF2-40B4-BE49-F238E27FC236}">
                <a16:creationId xmlns:a16="http://schemas.microsoft.com/office/drawing/2014/main" id="{C6B10BE9-C000-241B-7D32-2B9470E2DF81}"/>
              </a:ext>
            </a:extLst>
          </p:cNvPr>
          <p:cNvSpPr/>
          <p:nvPr/>
        </p:nvSpPr>
        <p:spPr>
          <a:xfrm>
            <a:off x="464024" y="3447860"/>
            <a:ext cx="8215952" cy="365124"/>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TextBox 21">
            <a:extLst>
              <a:ext uri="{FF2B5EF4-FFF2-40B4-BE49-F238E27FC236}">
                <a16:creationId xmlns:a16="http://schemas.microsoft.com/office/drawing/2014/main" id="{572C04A0-C6CA-E973-D2DF-FC2B15D1B9F5}"/>
              </a:ext>
            </a:extLst>
          </p:cNvPr>
          <p:cNvSpPr txBox="1"/>
          <p:nvPr/>
        </p:nvSpPr>
        <p:spPr>
          <a:xfrm>
            <a:off x="2183924" y="2702373"/>
            <a:ext cx="4845962" cy="646331"/>
          </a:xfrm>
          <a:prstGeom prst="rect">
            <a:avLst/>
          </a:prstGeom>
          <a:noFill/>
          <a:ln w="25400">
            <a:solidFill>
              <a:schemeClr val="bg2">
                <a:lumMod val="90000"/>
              </a:schemeClr>
            </a:solidFill>
          </a:ln>
        </p:spPr>
        <p:txBody>
          <a:bodyPr wrap="square" rtlCol="0">
            <a:spAutoFit/>
          </a:bodyPr>
          <a:lstStyle/>
          <a:p>
            <a:pPr algn="ctr"/>
            <a:r>
              <a:rPr lang="en-CH" dirty="0">
                <a:latin typeface="Corbel" panose="020B0503020204020204" pitchFamily="34" charset="0"/>
              </a:rPr>
              <a:t>Total </a:t>
            </a:r>
            <a:r>
              <a:rPr lang="en-CH" b="1" dirty="0">
                <a:latin typeface="Corbel" panose="020B0503020204020204" pitchFamily="34" charset="0"/>
              </a:rPr>
              <a:t>execution time of</a:t>
            </a:r>
            <a:r>
              <a:rPr lang="en-CH" dirty="0">
                <a:latin typeface="Corbel" panose="020B0503020204020204" pitchFamily="34" charset="0"/>
              </a:rPr>
              <a:t> </a:t>
            </a:r>
            <a:r>
              <a:rPr lang="en-CH" b="1" dirty="0">
                <a:latin typeface="Corbel" panose="020B0503020204020204" pitchFamily="34" charset="0"/>
              </a:rPr>
              <a:t>[</a:t>
            </a:r>
            <a:r>
              <a:rPr lang="en-US" b="1" dirty="0">
                <a:latin typeface="Corbel" panose="020B0503020204020204" pitchFamily="34" charset="0"/>
                <a:cs typeface="Segoe UI" panose="020B0502040204020203" pitchFamily="34" charset="0"/>
              </a:rPr>
              <a:t>Yasuda+, CCSW </a:t>
            </a:r>
            <a:r>
              <a:rPr lang="en-US" b="1" dirty="0">
                <a:latin typeface="Cambria" panose="02040503050406030204" pitchFamily="18" charset="0"/>
                <a:cs typeface="Segoe UI" panose="020B0502040204020203" pitchFamily="34" charset="0"/>
              </a:rPr>
              <a:t>2013</a:t>
            </a:r>
            <a:r>
              <a:rPr lang="en-US" b="1" dirty="0">
                <a:latin typeface="Corbel" panose="020B0503020204020204" pitchFamily="34" charset="0"/>
                <a:cs typeface="Segoe UI" panose="020B0502040204020203" pitchFamily="34" charset="0"/>
              </a:rPr>
              <a:t>]</a:t>
            </a:r>
            <a:r>
              <a:rPr lang="en-CH" b="1" dirty="0">
                <a:latin typeface="Corbel" panose="020B0503020204020204" pitchFamily="34" charset="0"/>
              </a:rPr>
              <a:t> </a:t>
            </a:r>
          </a:p>
          <a:p>
            <a:pPr algn="ctr"/>
            <a:r>
              <a:rPr lang="en-CH" dirty="0">
                <a:latin typeface="Corbel" panose="020B0503020204020204" pitchFamily="34" charset="0"/>
              </a:rPr>
              <a:t>to perform secure string matching</a:t>
            </a:r>
          </a:p>
        </p:txBody>
      </p:sp>
      <p:sp>
        <p:nvSpPr>
          <p:cNvPr id="47" name="TextBox 46">
            <a:extLst>
              <a:ext uri="{FF2B5EF4-FFF2-40B4-BE49-F238E27FC236}">
                <a16:creationId xmlns:a16="http://schemas.microsoft.com/office/drawing/2014/main" id="{1AA48A9D-2773-9056-2D8C-9B269FB812C7}"/>
              </a:ext>
            </a:extLst>
          </p:cNvPr>
          <p:cNvSpPr txBox="1"/>
          <p:nvPr/>
        </p:nvSpPr>
        <p:spPr>
          <a:xfrm>
            <a:off x="313899" y="3920319"/>
            <a:ext cx="545910" cy="369332"/>
          </a:xfrm>
          <a:prstGeom prst="rect">
            <a:avLst/>
          </a:prstGeom>
          <a:noFill/>
        </p:spPr>
        <p:txBody>
          <a:bodyPr wrap="square" rtlCol="0">
            <a:spAutoFit/>
          </a:bodyPr>
          <a:lstStyle/>
          <a:p>
            <a:r>
              <a:rPr lang="en-CH" dirty="0">
                <a:latin typeface="Cambria" panose="02040503050406030204" pitchFamily="18" charset="0"/>
              </a:rPr>
              <a:t>0</a:t>
            </a:r>
            <a:r>
              <a:rPr lang="en-CH" dirty="0">
                <a:latin typeface="Corbel" panose="020B0503020204020204" pitchFamily="34" charset="0"/>
              </a:rPr>
              <a:t>%</a:t>
            </a:r>
          </a:p>
        </p:txBody>
      </p:sp>
      <p:sp>
        <p:nvSpPr>
          <p:cNvPr id="48" name="TextBox 47">
            <a:extLst>
              <a:ext uri="{FF2B5EF4-FFF2-40B4-BE49-F238E27FC236}">
                <a16:creationId xmlns:a16="http://schemas.microsoft.com/office/drawing/2014/main" id="{41902EFD-289A-B577-D09C-98A9B79E5B69}"/>
              </a:ext>
            </a:extLst>
          </p:cNvPr>
          <p:cNvSpPr txBox="1"/>
          <p:nvPr/>
        </p:nvSpPr>
        <p:spPr>
          <a:xfrm>
            <a:off x="8079456" y="3920319"/>
            <a:ext cx="750645" cy="369332"/>
          </a:xfrm>
          <a:prstGeom prst="rect">
            <a:avLst/>
          </a:prstGeom>
          <a:noFill/>
        </p:spPr>
        <p:txBody>
          <a:bodyPr wrap="square" rtlCol="0">
            <a:spAutoFit/>
          </a:bodyPr>
          <a:lstStyle/>
          <a:p>
            <a:r>
              <a:rPr lang="en-CH" dirty="0">
                <a:latin typeface="Cambria" panose="02040503050406030204" pitchFamily="18" charset="0"/>
              </a:rPr>
              <a:t>100</a:t>
            </a:r>
            <a:r>
              <a:rPr lang="en-CH" dirty="0">
                <a:latin typeface="Corbel" panose="020B0503020204020204" pitchFamily="34" charset="0"/>
              </a:rPr>
              <a:t>%</a:t>
            </a:r>
          </a:p>
        </p:txBody>
      </p:sp>
      <p:cxnSp>
        <p:nvCxnSpPr>
          <p:cNvPr id="59" name="Straight Arrow Connector 58">
            <a:extLst>
              <a:ext uri="{FF2B5EF4-FFF2-40B4-BE49-F238E27FC236}">
                <a16:creationId xmlns:a16="http://schemas.microsoft.com/office/drawing/2014/main" id="{393FB9F0-6EAD-3C3F-9169-02951661D55C}"/>
              </a:ext>
            </a:extLst>
          </p:cNvPr>
          <p:cNvCxnSpPr>
            <a:cxnSpLocks/>
            <a:stCxn id="22" idx="1"/>
          </p:cNvCxnSpPr>
          <p:nvPr/>
        </p:nvCxnSpPr>
        <p:spPr>
          <a:xfrm flipH="1" flipV="1">
            <a:off x="464024" y="3025538"/>
            <a:ext cx="1719900"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5A46179E-F076-23A2-246F-6C1BD2285067}"/>
              </a:ext>
            </a:extLst>
          </p:cNvPr>
          <p:cNvCxnSpPr>
            <a:cxnSpLocks/>
            <a:stCxn id="22" idx="3"/>
          </p:cNvCxnSpPr>
          <p:nvPr/>
        </p:nvCxnSpPr>
        <p:spPr>
          <a:xfrm flipV="1">
            <a:off x="7029886" y="3025538"/>
            <a:ext cx="1650090"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4" name="Rounded Rectangle 63">
            <a:extLst>
              <a:ext uri="{FF2B5EF4-FFF2-40B4-BE49-F238E27FC236}">
                <a16:creationId xmlns:a16="http://schemas.microsoft.com/office/drawing/2014/main" id="{CE78A08C-70CC-528F-80C5-ADCDD348B5FB}"/>
              </a:ext>
            </a:extLst>
          </p:cNvPr>
          <p:cNvSpPr/>
          <p:nvPr/>
        </p:nvSpPr>
        <p:spPr>
          <a:xfrm>
            <a:off x="464023" y="3446630"/>
            <a:ext cx="7233313" cy="365124"/>
          </a:xfrm>
          <a:prstGeom prst="roundRect">
            <a:avLst/>
          </a:prstGeom>
          <a:pattFill prst="openDmnd">
            <a:fgClr>
              <a:srgbClr val="FF0000"/>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5" name="Rounded Rectangle 64">
            <a:extLst>
              <a:ext uri="{FF2B5EF4-FFF2-40B4-BE49-F238E27FC236}">
                <a16:creationId xmlns:a16="http://schemas.microsoft.com/office/drawing/2014/main" id="{F353DBDE-A87C-FE7C-7169-E0D0DEFD5329}"/>
              </a:ext>
            </a:extLst>
          </p:cNvPr>
          <p:cNvSpPr/>
          <p:nvPr/>
        </p:nvSpPr>
        <p:spPr>
          <a:xfrm>
            <a:off x="7697336" y="3446630"/>
            <a:ext cx="982641" cy="365124"/>
          </a:xfrm>
          <a:prstGeom prst="roundRect">
            <a:avLst/>
          </a:prstGeom>
          <a:pattFill prst="trellis">
            <a:fgClr>
              <a:schemeClr val="accent3">
                <a:lumMod val="20000"/>
                <a:lumOff val="80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7" name="Straight Connector 66">
            <a:extLst>
              <a:ext uri="{FF2B5EF4-FFF2-40B4-BE49-F238E27FC236}">
                <a16:creationId xmlns:a16="http://schemas.microsoft.com/office/drawing/2014/main" id="{9FA39065-3DEA-C7BE-52C5-00BA926FE93F}"/>
              </a:ext>
            </a:extLst>
          </p:cNvPr>
          <p:cNvCxnSpPr/>
          <p:nvPr/>
        </p:nvCxnSpPr>
        <p:spPr>
          <a:xfrm>
            <a:off x="7697336" y="3179925"/>
            <a:ext cx="0" cy="925060"/>
          </a:xfrm>
          <a:prstGeom prst="line">
            <a:avLst/>
          </a:prstGeom>
          <a:ln w="444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Curved Connector 68">
            <a:extLst>
              <a:ext uri="{FF2B5EF4-FFF2-40B4-BE49-F238E27FC236}">
                <a16:creationId xmlns:a16="http://schemas.microsoft.com/office/drawing/2014/main" id="{AE71533A-568C-57B2-C948-286265CA4E23}"/>
              </a:ext>
            </a:extLst>
          </p:cNvPr>
          <p:cNvCxnSpPr>
            <a:cxnSpLocks/>
            <a:stCxn id="71" idx="3"/>
          </p:cNvCxnSpPr>
          <p:nvPr/>
        </p:nvCxnSpPr>
        <p:spPr>
          <a:xfrm flipV="1">
            <a:off x="7152996" y="3920319"/>
            <a:ext cx="544340" cy="447992"/>
          </a:xfrm>
          <a:prstGeom prst="curvedConnector3">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1" name="Rounded Rectangle 70">
            <a:extLst>
              <a:ext uri="{FF2B5EF4-FFF2-40B4-BE49-F238E27FC236}">
                <a16:creationId xmlns:a16="http://schemas.microsoft.com/office/drawing/2014/main" id="{DF6C88D0-4553-AA31-2A79-A75D30038C65}"/>
              </a:ext>
            </a:extLst>
          </p:cNvPr>
          <p:cNvSpPr/>
          <p:nvPr/>
        </p:nvSpPr>
        <p:spPr>
          <a:xfrm>
            <a:off x="2183923" y="4143090"/>
            <a:ext cx="4969073" cy="450441"/>
          </a:xfrm>
          <a:prstGeom prst="roundRect">
            <a:avLst/>
          </a:prstGeom>
          <a:solidFill>
            <a:srgbClr val="FFFF00">
              <a:alpha val="1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98</a:t>
            </a:r>
            <a:r>
              <a:rPr lang="en-CH" b="1" dirty="0">
                <a:solidFill>
                  <a:schemeClr val="tx1"/>
                </a:solidFill>
                <a:latin typeface="Corbel" panose="020B0503020204020204" pitchFamily="34" charset="0"/>
              </a:rPr>
              <a:t>% </a:t>
            </a:r>
            <a:r>
              <a:rPr lang="en-CH" dirty="0">
                <a:solidFill>
                  <a:schemeClr val="tx1"/>
                </a:solidFill>
                <a:latin typeface="Corbel" panose="020B0503020204020204" pitchFamily="34" charset="0"/>
              </a:rPr>
              <a:t>of total time = </a:t>
            </a:r>
            <a:r>
              <a:rPr lang="en-CH" b="1" dirty="0">
                <a:solidFill>
                  <a:schemeClr val="tx1"/>
                </a:solidFill>
                <a:latin typeface="Corbel" panose="020B0503020204020204" pitchFamily="34" charset="0"/>
              </a:rPr>
              <a:t>homomorphic multiplication</a:t>
            </a:r>
          </a:p>
        </p:txBody>
      </p:sp>
      <p:sp>
        <p:nvSpPr>
          <p:cNvPr id="73" name="TextBox 72">
            <a:extLst>
              <a:ext uri="{FF2B5EF4-FFF2-40B4-BE49-F238E27FC236}">
                <a16:creationId xmlns:a16="http://schemas.microsoft.com/office/drawing/2014/main" id="{9B236923-480A-97B4-44B0-1287D2655A75}"/>
              </a:ext>
            </a:extLst>
          </p:cNvPr>
          <p:cNvSpPr txBox="1"/>
          <p:nvPr/>
        </p:nvSpPr>
        <p:spPr>
          <a:xfrm>
            <a:off x="7425166" y="4074705"/>
            <a:ext cx="750645" cy="369332"/>
          </a:xfrm>
          <a:prstGeom prst="rect">
            <a:avLst/>
          </a:prstGeom>
          <a:noFill/>
        </p:spPr>
        <p:txBody>
          <a:bodyPr wrap="square" rtlCol="0">
            <a:spAutoFit/>
          </a:bodyPr>
          <a:lstStyle/>
          <a:p>
            <a:r>
              <a:rPr lang="en-CH" dirty="0">
                <a:latin typeface="Cambria" panose="02040503050406030204" pitchFamily="18" charset="0"/>
              </a:rPr>
              <a:t>98</a:t>
            </a:r>
            <a:r>
              <a:rPr lang="en-CH" dirty="0">
                <a:latin typeface="Corbel" panose="020B0503020204020204" pitchFamily="34" charset="0"/>
              </a:rPr>
              <a:t>%</a:t>
            </a:r>
          </a:p>
        </p:txBody>
      </p:sp>
      <p:sp>
        <p:nvSpPr>
          <p:cNvPr id="74" name="Rectangle 73">
            <a:extLst>
              <a:ext uri="{FF2B5EF4-FFF2-40B4-BE49-F238E27FC236}">
                <a16:creationId xmlns:a16="http://schemas.microsoft.com/office/drawing/2014/main" id="{9E353D65-8146-5B63-211F-4E075AEFDED8}"/>
              </a:ext>
            </a:extLst>
          </p:cNvPr>
          <p:cNvSpPr/>
          <p:nvPr/>
        </p:nvSpPr>
        <p:spPr>
          <a:xfrm>
            <a:off x="447889" y="4923637"/>
            <a:ext cx="8441140" cy="78911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latin typeface="Corbel" panose="020B0503020204020204" pitchFamily="34" charset="0"/>
              </a:rPr>
              <a:t>Homomorphic multiplication is </a:t>
            </a:r>
            <a:r>
              <a:rPr lang="en-US" sz="2000" b="1" dirty="0">
                <a:solidFill>
                  <a:srgbClr val="FF0000"/>
                </a:solidFill>
                <a:latin typeface="Cambria" panose="02040503050406030204" pitchFamily="18" charset="0"/>
              </a:rPr>
              <a:t>100</a:t>
            </a:r>
            <a:r>
              <a:rPr lang="en-US" sz="2000" b="1" dirty="0">
                <a:solidFill>
                  <a:srgbClr val="FF0000"/>
                </a:solidFill>
                <a:latin typeface="Corbel" panose="020B0503020204020204" pitchFamily="34" charset="0"/>
              </a:rPr>
              <a:t>x slower</a:t>
            </a:r>
            <a:r>
              <a:rPr lang="en-US" sz="2000" b="1" dirty="0">
                <a:solidFill>
                  <a:sysClr val="windowText" lastClr="000000"/>
                </a:solidFill>
                <a:latin typeface="Corbel" panose="020B0503020204020204" pitchFamily="34" charset="0"/>
              </a:rPr>
              <a:t> </a:t>
            </a:r>
            <a:r>
              <a:rPr lang="en-US" sz="2000" dirty="0">
                <a:solidFill>
                  <a:sysClr val="windowText" lastClr="000000"/>
                </a:solidFill>
                <a:latin typeface="Corbel" panose="020B0503020204020204" pitchFamily="34" charset="0"/>
              </a:rPr>
              <a:t>than homomorphic addition</a:t>
            </a:r>
          </a:p>
          <a:p>
            <a:pPr algn="ctr"/>
            <a:r>
              <a:rPr lang="en-US" sz="2000" dirty="0">
                <a:solidFill>
                  <a:sysClr val="windowText" lastClr="000000"/>
                </a:solidFill>
                <a:latin typeface="Corbel" panose="020B0503020204020204" pitchFamily="34" charset="0"/>
              </a:rPr>
              <a:t>on a CPU-system</a:t>
            </a:r>
          </a:p>
        </p:txBody>
      </p:sp>
      <p:cxnSp>
        <p:nvCxnSpPr>
          <p:cNvPr id="75" name="Straight Connector 74">
            <a:extLst>
              <a:ext uri="{FF2B5EF4-FFF2-40B4-BE49-F238E27FC236}">
                <a16:creationId xmlns:a16="http://schemas.microsoft.com/office/drawing/2014/main" id="{8E987731-2D5B-A395-6C35-6A818D30D9CA}"/>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018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2" grpId="0" animBg="1"/>
      <p:bldP spid="47" grpId="0"/>
      <p:bldP spid="48" grpId="0"/>
      <p:bldP spid="64" grpId="0" animBg="1"/>
      <p:bldP spid="65" grpId="0" animBg="1"/>
      <p:bldP spid="71" grpId="0" animBg="1"/>
      <p:bldP spid="73" grpId="0"/>
      <p:bldP spid="7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02DE4-C70A-3352-D706-B9D93189665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D53D34E-CD87-2253-F8E7-CE839C93A820}"/>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7" name="Straight Connector 6">
            <a:extLst>
              <a:ext uri="{FF2B5EF4-FFF2-40B4-BE49-F238E27FC236}">
                <a16:creationId xmlns:a16="http://schemas.microsoft.com/office/drawing/2014/main" id="{9EF9B549-3F1B-5731-716C-17C310EA92D9}"/>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3E94593F-D8BD-8863-5B1E-33D8A41767EF}"/>
              </a:ext>
            </a:extLst>
          </p:cNvPr>
          <p:cNvSpPr>
            <a:spLocks noGrp="1"/>
          </p:cNvSpPr>
          <p:nvPr>
            <p:ph type="title"/>
          </p:nvPr>
        </p:nvSpPr>
        <p:spPr>
          <a:xfrm>
            <a:off x="0" y="1"/>
            <a:ext cx="9187209"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Key Problem </a:t>
            </a:r>
            <a:r>
              <a:rPr lang="en-CH" sz="3600" b="1">
                <a:latin typeface="Corbel" panose="020B0503020204020204" pitchFamily="34" charset="0"/>
                <a:ea typeface="Tahoma" panose="020B0604030504040204" pitchFamily="34" charset="0"/>
                <a:cs typeface="Tahoma" panose="020B0604030504040204" pitchFamily="34" charset="0"/>
              </a:rPr>
              <a:t>(I): </a:t>
            </a:r>
            <a:r>
              <a:rPr lang="en-CH" sz="3600" b="1" dirty="0">
                <a:latin typeface="Corbel" panose="020B0503020204020204" pitchFamily="34" charset="0"/>
                <a:ea typeface="Tahoma" panose="020B0604030504040204" pitchFamily="34" charset="0"/>
                <a:cs typeface="Tahoma" panose="020B0604030504040204" pitchFamily="34" charset="0"/>
              </a:rPr>
              <a:t>Homomorphic multiplication</a:t>
            </a:r>
          </a:p>
        </p:txBody>
      </p:sp>
      <p:pic>
        <p:nvPicPr>
          <p:cNvPr id="16" name="Graphic 15">
            <a:extLst>
              <a:ext uri="{FF2B5EF4-FFF2-40B4-BE49-F238E27FC236}">
                <a16:creationId xmlns:a16="http://schemas.microsoft.com/office/drawing/2014/main" id="{5D75E423-5C39-8268-29E9-9607CC098D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2F7F9AE0-C048-D413-6245-869F2145151D}"/>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19</a:t>
            </a:fld>
            <a:endParaRPr lang="en-CH" dirty="0">
              <a:latin typeface="Cambria" panose="02040503050406030204" pitchFamily="18" charset="0"/>
            </a:endParaRPr>
          </a:p>
        </p:txBody>
      </p:sp>
      <p:sp>
        <p:nvSpPr>
          <p:cNvPr id="14" name="Rounded Rectangle 13">
            <a:extLst>
              <a:ext uri="{FF2B5EF4-FFF2-40B4-BE49-F238E27FC236}">
                <a16:creationId xmlns:a16="http://schemas.microsoft.com/office/drawing/2014/main" id="{372BB443-05EA-1E01-49E0-6028A9F47328}"/>
              </a:ext>
            </a:extLst>
          </p:cNvPr>
          <p:cNvSpPr/>
          <p:nvPr/>
        </p:nvSpPr>
        <p:spPr>
          <a:xfrm>
            <a:off x="-159568" y="1181330"/>
            <a:ext cx="9463131" cy="1042026"/>
          </a:xfrm>
          <a:prstGeom prst="roundRect">
            <a:avLst>
              <a:gd name="adj" fmla="val 5607"/>
            </a:avLst>
          </a:prstGeom>
          <a:solidFill>
            <a:schemeClr val="bg2"/>
          </a:soli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marR="0" lvl="0" algn="ctr" defTabSz="914400" rtl="0" eaLnBrk="1" fontAlgn="auto" latinLnBrk="0" hangingPunct="1">
              <a:lnSpc>
                <a:spcPct val="90000"/>
              </a:lnSpc>
              <a:spcBef>
                <a:spcPts val="1000"/>
              </a:spcBef>
              <a:spcAft>
                <a:spcPts val="0"/>
              </a:spcAft>
              <a:buClrTx/>
              <a:buSzTx/>
              <a:defRPr/>
            </a:pPr>
            <a:r>
              <a:rPr lang="en-US" sz="2800" dirty="0">
                <a:solidFill>
                  <a:srgbClr val="000CFF"/>
                </a:solidFill>
                <a:latin typeface="Corbel" panose="020B0503020204020204" pitchFamily="34" charset="0"/>
                <a:cs typeface="Segoe UI" panose="020B0502040204020203" pitchFamily="34" charset="0"/>
              </a:rPr>
              <a:t>Arithmetic Approach </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[Yasuda+, CCSW 2013 ; Kim+, TDSC 2017 ;  </a:t>
            </a:r>
            <a:r>
              <a:rPr kumimoji="0" lang="en-US" sz="1600" b="0" i="0" u="none" strike="noStrike" kern="1200" cap="none" spc="0" normalizeH="0" baseline="0" noProof="0" dirty="0" err="1">
                <a:ln>
                  <a:noFill/>
                </a:ln>
                <a:solidFill>
                  <a:srgbClr val="E7E6E6">
                    <a:lumMod val="50000"/>
                  </a:srgbClr>
                </a:solidFill>
                <a:effectLst/>
                <a:uLnTx/>
                <a:uFillTx/>
                <a:latin typeface="Corbel" panose="020B0503020204020204" pitchFamily="34" charset="0"/>
                <a:cs typeface="Segoe UI" panose="020B0502040204020203" pitchFamily="34" charset="0"/>
              </a:rPr>
              <a:t>Bonte</a:t>
            </a:r>
            <a:r>
              <a:rPr kumimoji="0" lang="en-US" sz="1600" b="0" i="0" u="none" strike="noStrike" kern="1200" cap="none" spc="0" normalizeH="0" baseline="0" noProof="0" dirty="0">
                <a:ln>
                  <a:noFill/>
                </a:ln>
                <a:solidFill>
                  <a:srgbClr val="E7E6E6">
                    <a:lumMod val="50000"/>
                  </a:srgbClr>
                </a:solidFill>
                <a:effectLst/>
                <a:uLnTx/>
                <a:uFillTx/>
                <a:latin typeface="Corbel" panose="020B0503020204020204" pitchFamily="34" charset="0"/>
                <a:cs typeface="Segoe UI" panose="020B0502040204020203" pitchFamily="34" charset="0"/>
              </a:rPr>
              <a:t>+, CCS 2020 ]</a:t>
            </a:r>
          </a:p>
        </p:txBody>
      </p:sp>
      <p:sp>
        <p:nvSpPr>
          <p:cNvPr id="19" name="Rounded Rectangle 18">
            <a:extLst>
              <a:ext uri="{FF2B5EF4-FFF2-40B4-BE49-F238E27FC236}">
                <a16:creationId xmlns:a16="http://schemas.microsoft.com/office/drawing/2014/main" id="{AB088664-7633-7DE5-FF33-92446BA4800A}"/>
              </a:ext>
            </a:extLst>
          </p:cNvPr>
          <p:cNvSpPr/>
          <p:nvPr/>
        </p:nvSpPr>
        <p:spPr>
          <a:xfrm>
            <a:off x="464024" y="3447860"/>
            <a:ext cx="8215952" cy="365124"/>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TextBox 21">
            <a:extLst>
              <a:ext uri="{FF2B5EF4-FFF2-40B4-BE49-F238E27FC236}">
                <a16:creationId xmlns:a16="http://schemas.microsoft.com/office/drawing/2014/main" id="{83ACA9EA-F413-E947-70F6-5155DD0409A4}"/>
              </a:ext>
            </a:extLst>
          </p:cNvPr>
          <p:cNvSpPr txBox="1"/>
          <p:nvPr/>
        </p:nvSpPr>
        <p:spPr>
          <a:xfrm>
            <a:off x="2307036" y="2702373"/>
            <a:ext cx="4722849" cy="646331"/>
          </a:xfrm>
          <a:prstGeom prst="rect">
            <a:avLst/>
          </a:prstGeom>
          <a:noFill/>
          <a:ln w="25400">
            <a:solidFill>
              <a:schemeClr val="bg2">
                <a:lumMod val="90000"/>
              </a:schemeClr>
            </a:solidFill>
          </a:ln>
        </p:spPr>
        <p:txBody>
          <a:bodyPr wrap="square" rtlCol="0">
            <a:spAutoFit/>
          </a:bodyPr>
          <a:lstStyle/>
          <a:p>
            <a:pPr algn="ctr"/>
            <a:r>
              <a:rPr lang="en-CH" dirty="0">
                <a:latin typeface="Corbel" panose="020B0503020204020204" pitchFamily="34" charset="0"/>
              </a:rPr>
              <a:t>Total execution time of </a:t>
            </a:r>
            <a:r>
              <a:rPr lang="en-CH" b="1" dirty="0">
                <a:latin typeface="Corbel" panose="020B0503020204020204" pitchFamily="34" charset="0"/>
              </a:rPr>
              <a:t>[</a:t>
            </a:r>
            <a:r>
              <a:rPr lang="en-US" b="1" dirty="0">
                <a:latin typeface="Corbel" panose="020B0503020204020204" pitchFamily="34" charset="0"/>
                <a:cs typeface="Segoe UI" panose="020B0502040204020203" pitchFamily="34" charset="0"/>
              </a:rPr>
              <a:t>Yasuda+, CCSW 2013]</a:t>
            </a:r>
            <a:r>
              <a:rPr lang="en-CH" b="1" dirty="0">
                <a:latin typeface="Corbel" panose="020B0503020204020204" pitchFamily="34" charset="0"/>
              </a:rPr>
              <a:t> </a:t>
            </a:r>
          </a:p>
          <a:p>
            <a:pPr algn="ctr"/>
            <a:r>
              <a:rPr lang="en-CH" dirty="0">
                <a:latin typeface="Corbel" panose="020B0503020204020204" pitchFamily="34" charset="0"/>
              </a:rPr>
              <a:t>to perform secure string matching</a:t>
            </a:r>
          </a:p>
        </p:txBody>
      </p:sp>
      <p:sp>
        <p:nvSpPr>
          <p:cNvPr id="47" name="TextBox 46">
            <a:extLst>
              <a:ext uri="{FF2B5EF4-FFF2-40B4-BE49-F238E27FC236}">
                <a16:creationId xmlns:a16="http://schemas.microsoft.com/office/drawing/2014/main" id="{A62A45A5-BCA3-DAF8-8544-A73ECD4C58D5}"/>
              </a:ext>
            </a:extLst>
          </p:cNvPr>
          <p:cNvSpPr txBox="1"/>
          <p:nvPr/>
        </p:nvSpPr>
        <p:spPr>
          <a:xfrm>
            <a:off x="313899" y="3920319"/>
            <a:ext cx="545910" cy="369332"/>
          </a:xfrm>
          <a:prstGeom prst="rect">
            <a:avLst/>
          </a:prstGeom>
          <a:noFill/>
        </p:spPr>
        <p:txBody>
          <a:bodyPr wrap="square" rtlCol="0">
            <a:spAutoFit/>
          </a:bodyPr>
          <a:lstStyle/>
          <a:p>
            <a:r>
              <a:rPr lang="en-CH" dirty="0">
                <a:latin typeface="Cambria" panose="02040503050406030204" pitchFamily="18" charset="0"/>
              </a:rPr>
              <a:t>0</a:t>
            </a:r>
            <a:r>
              <a:rPr lang="en-CH" dirty="0">
                <a:latin typeface="Corbel" panose="020B0503020204020204" pitchFamily="34" charset="0"/>
              </a:rPr>
              <a:t>%</a:t>
            </a:r>
          </a:p>
        </p:txBody>
      </p:sp>
      <p:sp>
        <p:nvSpPr>
          <p:cNvPr id="48" name="TextBox 47">
            <a:extLst>
              <a:ext uri="{FF2B5EF4-FFF2-40B4-BE49-F238E27FC236}">
                <a16:creationId xmlns:a16="http://schemas.microsoft.com/office/drawing/2014/main" id="{40AE5BA7-44CA-BBB8-D95D-255F778A38CE}"/>
              </a:ext>
            </a:extLst>
          </p:cNvPr>
          <p:cNvSpPr txBox="1"/>
          <p:nvPr/>
        </p:nvSpPr>
        <p:spPr>
          <a:xfrm>
            <a:off x="8079456" y="3920319"/>
            <a:ext cx="750645" cy="369332"/>
          </a:xfrm>
          <a:prstGeom prst="rect">
            <a:avLst/>
          </a:prstGeom>
          <a:noFill/>
        </p:spPr>
        <p:txBody>
          <a:bodyPr wrap="square" rtlCol="0">
            <a:spAutoFit/>
          </a:bodyPr>
          <a:lstStyle/>
          <a:p>
            <a:r>
              <a:rPr lang="en-CH" dirty="0">
                <a:latin typeface="Cambria" panose="02040503050406030204" pitchFamily="18" charset="0"/>
              </a:rPr>
              <a:t>100</a:t>
            </a:r>
            <a:r>
              <a:rPr lang="en-CH" dirty="0">
                <a:latin typeface="Corbel" panose="020B0503020204020204" pitchFamily="34" charset="0"/>
              </a:rPr>
              <a:t>%</a:t>
            </a:r>
          </a:p>
        </p:txBody>
      </p:sp>
      <p:cxnSp>
        <p:nvCxnSpPr>
          <p:cNvPr id="59" name="Straight Arrow Connector 58">
            <a:extLst>
              <a:ext uri="{FF2B5EF4-FFF2-40B4-BE49-F238E27FC236}">
                <a16:creationId xmlns:a16="http://schemas.microsoft.com/office/drawing/2014/main" id="{7C8E4DCB-B2C3-1449-22C8-A37FFBCE1399}"/>
              </a:ext>
            </a:extLst>
          </p:cNvPr>
          <p:cNvCxnSpPr>
            <a:cxnSpLocks/>
            <a:stCxn id="22" idx="1"/>
          </p:cNvCxnSpPr>
          <p:nvPr/>
        </p:nvCxnSpPr>
        <p:spPr>
          <a:xfrm flipH="1" flipV="1">
            <a:off x="464024" y="3025538"/>
            <a:ext cx="1843012"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2CB89EC5-7402-6F9F-E9E1-701568BE881C}"/>
              </a:ext>
            </a:extLst>
          </p:cNvPr>
          <p:cNvCxnSpPr>
            <a:cxnSpLocks/>
            <a:stCxn id="22" idx="3"/>
          </p:cNvCxnSpPr>
          <p:nvPr/>
        </p:nvCxnSpPr>
        <p:spPr>
          <a:xfrm flipV="1">
            <a:off x="7029885" y="3025538"/>
            <a:ext cx="1650091"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4" name="Rounded Rectangle 63">
            <a:extLst>
              <a:ext uri="{FF2B5EF4-FFF2-40B4-BE49-F238E27FC236}">
                <a16:creationId xmlns:a16="http://schemas.microsoft.com/office/drawing/2014/main" id="{B9A4A035-D9CE-3535-F26E-C12B4C7C8248}"/>
              </a:ext>
            </a:extLst>
          </p:cNvPr>
          <p:cNvSpPr/>
          <p:nvPr/>
        </p:nvSpPr>
        <p:spPr>
          <a:xfrm>
            <a:off x="464023" y="3446630"/>
            <a:ext cx="7233313" cy="365124"/>
          </a:xfrm>
          <a:prstGeom prst="roundRect">
            <a:avLst/>
          </a:prstGeom>
          <a:pattFill prst="openDmnd">
            <a:fgClr>
              <a:srgbClr val="8D171A"/>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5" name="Rounded Rectangle 64">
            <a:extLst>
              <a:ext uri="{FF2B5EF4-FFF2-40B4-BE49-F238E27FC236}">
                <a16:creationId xmlns:a16="http://schemas.microsoft.com/office/drawing/2014/main" id="{1D8B0FA4-6BA5-0A2B-7707-CAE1EED15C6E}"/>
              </a:ext>
            </a:extLst>
          </p:cNvPr>
          <p:cNvSpPr/>
          <p:nvPr/>
        </p:nvSpPr>
        <p:spPr>
          <a:xfrm>
            <a:off x="7697336" y="3446630"/>
            <a:ext cx="982641" cy="365124"/>
          </a:xfrm>
          <a:prstGeom prst="roundRect">
            <a:avLst/>
          </a:prstGeom>
          <a:pattFill prst="trellis">
            <a:fgClr>
              <a:schemeClr val="accent3">
                <a:lumMod val="20000"/>
                <a:lumOff val="80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7" name="Straight Connector 66">
            <a:extLst>
              <a:ext uri="{FF2B5EF4-FFF2-40B4-BE49-F238E27FC236}">
                <a16:creationId xmlns:a16="http://schemas.microsoft.com/office/drawing/2014/main" id="{8BDC82E5-2382-1414-61C6-A5B4F46D84CC}"/>
              </a:ext>
            </a:extLst>
          </p:cNvPr>
          <p:cNvCxnSpPr/>
          <p:nvPr/>
        </p:nvCxnSpPr>
        <p:spPr>
          <a:xfrm>
            <a:off x="7697336" y="3179925"/>
            <a:ext cx="0" cy="925060"/>
          </a:xfrm>
          <a:prstGeom prst="line">
            <a:avLst/>
          </a:prstGeom>
          <a:ln w="444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Curved Connector 68">
            <a:extLst>
              <a:ext uri="{FF2B5EF4-FFF2-40B4-BE49-F238E27FC236}">
                <a16:creationId xmlns:a16="http://schemas.microsoft.com/office/drawing/2014/main" id="{ED6BA363-4D4E-0F3F-86AB-4D18E9A62D52}"/>
              </a:ext>
            </a:extLst>
          </p:cNvPr>
          <p:cNvCxnSpPr>
            <a:cxnSpLocks/>
            <a:stCxn id="71" idx="3"/>
          </p:cNvCxnSpPr>
          <p:nvPr/>
        </p:nvCxnSpPr>
        <p:spPr>
          <a:xfrm flipV="1">
            <a:off x="7152996" y="3920319"/>
            <a:ext cx="544340" cy="447992"/>
          </a:xfrm>
          <a:prstGeom prst="curvedConnector3">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1" name="Rounded Rectangle 70">
            <a:extLst>
              <a:ext uri="{FF2B5EF4-FFF2-40B4-BE49-F238E27FC236}">
                <a16:creationId xmlns:a16="http://schemas.microsoft.com/office/drawing/2014/main" id="{363EA97C-7548-579A-E2E3-284F85B3C618}"/>
              </a:ext>
            </a:extLst>
          </p:cNvPr>
          <p:cNvSpPr/>
          <p:nvPr/>
        </p:nvSpPr>
        <p:spPr>
          <a:xfrm>
            <a:off x="2183923" y="4143090"/>
            <a:ext cx="4969073" cy="450441"/>
          </a:xfrm>
          <a:prstGeom prst="roundRect">
            <a:avLst/>
          </a:prstGeom>
          <a:solidFill>
            <a:srgbClr val="FFFF00">
              <a:alpha val="1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98</a:t>
            </a:r>
            <a:r>
              <a:rPr lang="en-CH" b="1" dirty="0">
                <a:solidFill>
                  <a:schemeClr val="tx1"/>
                </a:solidFill>
                <a:latin typeface="Corbel" panose="020B0503020204020204" pitchFamily="34" charset="0"/>
              </a:rPr>
              <a:t>% </a:t>
            </a:r>
            <a:r>
              <a:rPr lang="en-CH" dirty="0">
                <a:solidFill>
                  <a:schemeClr val="tx1"/>
                </a:solidFill>
                <a:latin typeface="Corbel" panose="020B0503020204020204" pitchFamily="34" charset="0"/>
              </a:rPr>
              <a:t>of total time = </a:t>
            </a:r>
            <a:r>
              <a:rPr lang="en-CH" b="1" dirty="0">
                <a:solidFill>
                  <a:schemeClr val="tx1"/>
                </a:solidFill>
                <a:latin typeface="Corbel" panose="020B0503020204020204" pitchFamily="34" charset="0"/>
              </a:rPr>
              <a:t>homomorphic multiplication</a:t>
            </a:r>
          </a:p>
        </p:txBody>
      </p:sp>
      <p:sp>
        <p:nvSpPr>
          <p:cNvPr id="73" name="TextBox 72">
            <a:extLst>
              <a:ext uri="{FF2B5EF4-FFF2-40B4-BE49-F238E27FC236}">
                <a16:creationId xmlns:a16="http://schemas.microsoft.com/office/drawing/2014/main" id="{80513E6D-B3AA-B26B-D2AD-20620F7CAD74}"/>
              </a:ext>
            </a:extLst>
          </p:cNvPr>
          <p:cNvSpPr txBox="1"/>
          <p:nvPr/>
        </p:nvSpPr>
        <p:spPr>
          <a:xfrm>
            <a:off x="7425166" y="4074705"/>
            <a:ext cx="750645" cy="369332"/>
          </a:xfrm>
          <a:prstGeom prst="rect">
            <a:avLst/>
          </a:prstGeom>
          <a:noFill/>
        </p:spPr>
        <p:txBody>
          <a:bodyPr wrap="square" rtlCol="0">
            <a:spAutoFit/>
          </a:bodyPr>
          <a:lstStyle/>
          <a:p>
            <a:r>
              <a:rPr lang="en-CH" dirty="0">
                <a:latin typeface="Cambria" panose="02040503050406030204" pitchFamily="18" charset="0"/>
              </a:rPr>
              <a:t>98</a:t>
            </a:r>
            <a:r>
              <a:rPr lang="en-CH" dirty="0">
                <a:latin typeface="Corbel" panose="020B0503020204020204" pitchFamily="34" charset="0"/>
              </a:rPr>
              <a:t>%</a:t>
            </a:r>
          </a:p>
        </p:txBody>
      </p:sp>
      <p:sp>
        <p:nvSpPr>
          <p:cNvPr id="74" name="Rectangle 73">
            <a:extLst>
              <a:ext uri="{FF2B5EF4-FFF2-40B4-BE49-F238E27FC236}">
                <a16:creationId xmlns:a16="http://schemas.microsoft.com/office/drawing/2014/main" id="{09155758-38B5-58ED-58B3-6F0E3451D690}"/>
              </a:ext>
            </a:extLst>
          </p:cNvPr>
          <p:cNvSpPr/>
          <p:nvPr/>
        </p:nvSpPr>
        <p:spPr>
          <a:xfrm>
            <a:off x="447889" y="4882095"/>
            <a:ext cx="8441140" cy="78911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latin typeface="Corbel" panose="020B0503020204020204" pitchFamily="34" charset="0"/>
              </a:rPr>
              <a:t>Homomorphic multiplication is </a:t>
            </a:r>
            <a:r>
              <a:rPr lang="en-US" sz="2000" b="1" dirty="0">
                <a:solidFill>
                  <a:srgbClr val="FF0000"/>
                </a:solidFill>
                <a:latin typeface="Cambria" panose="02040503050406030204" pitchFamily="18" charset="0"/>
              </a:rPr>
              <a:t>100</a:t>
            </a:r>
            <a:r>
              <a:rPr lang="en-US" sz="2000" b="1" dirty="0">
                <a:solidFill>
                  <a:srgbClr val="FF0000"/>
                </a:solidFill>
                <a:latin typeface="Corbel" panose="020B0503020204020204" pitchFamily="34" charset="0"/>
              </a:rPr>
              <a:t>x slower</a:t>
            </a:r>
            <a:r>
              <a:rPr lang="en-US" sz="2000" b="1" dirty="0">
                <a:solidFill>
                  <a:sysClr val="windowText" lastClr="000000"/>
                </a:solidFill>
                <a:latin typeface="Corbel" panose="020B0503020204020204" pitchFamily="34" charset="0"/>
              </a:rPr>
              <a:t> </a:t>
            </a:r>
            <a:r>
              <a:rPr lang="en-US" sz="2000" dirty="0">
                <a:solidFill>
                  <a:sysClr val="windowText" lastClr="000000"/>
                </a:solidFill>
                <a:latin typeface="Corbel" panose="020B0503020204020204" pitchFamily="34" charset="0"/>
              </a:rPr>
              <a:t>than homomorphic addition</a:t>
            </a:r>
          </a:p>
        </p:txBody>
      </p:sp>
      <p:cxnSp>
        <p:nvCxnSpPr>
          <p:cNvPr id="75" name="Straight Connector 74">
            <a:extLst>
              <a:ext uri="{FF2B5EF4-FFF2-40B4-BE49-F238E27FC236}">
                <a16:creationId xmlns:a16="http://schemas.microsoft.com/office/drawing/2014/main" id="{19FC95F1-3669-C29B-A2D5-E35B827C59E0}"/>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C57DDADA-30FF-1853-9517-C8AFA1DA1CF5}"/>
              </a:ext>
            </a:extLst>
          </p:cNvPr>
          <p:cNvSpPr/>
          <p:nvPr/>
        </p:nvSpPr>
        <p:spPr>
          <a:xfrm>
            <a:off x="1" y="880435"/>
            <a:ext cx="9144000" cy="5624868"/>
          </a:xfrm>
          <a:prstGeom prst="rect">
            <a:avLst/>
          </a:prstGeom>
          <a:solidFill>
            <a:schemeClr val="bg1">
              <a:alpha val="9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Rounded Rectangle 2">
            <a:extLst>
              <a:ext uri="{FF2B5EF4-FFF2-40B4-BE49-F238E27FC236}">
                <a16:creationId xmlns:a16="http://schemas.microsoft.com/office/drawing/2014/main" id="{9FEFE25C-816A-C77E-6EBA-D0703AE5EACF}"/>
              </a:ext>
            </a:extLst>
          </p:cNvPr>
          <p:cNvSpPr/>
          <p:nvPr/>
        </p:nvSpPr>
        <p:spPr>
          <a:xfrm>
            <a:off x="-159567" y="2676919"/>
            <a:ext cx="9463131" cy="1710138"/>
          </a:xfrm>
          <a:prstGeom prst="roundRect">
            <a:avLst>
              <a:gd name="adj" fmla="val 5607"/>
            </a:avLst>
          </a:prstGeom>
          <a:solidFill>
            <a:schemeClr val="accent6">
              <a:lumMod val="20000"/>
              <a:lumOff val="8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H</a:t>
            </a:r>
            <a:r>
              <a:rPr lang="en-CH" sz="2800" b="1" dirty="0">
                <a:solidFill>
                  <a:schemeClr val="tx1"/>
                </a:solidFill>
                <a:latin typeface="Corbel" panose="020B0503020204020204" pitchFamily="34" charset="0"/>
              </a:rPr>
              <a:t>omomorphic multiplication </a:t>
            </a:r>
            <a:r>
              <a:rPr lang="en-CH" sz="2800" b="1" dirty="0">
                <a:solidFill>
                  <a:schemeClr val="accent5"/>
                </a:solidFill>
                <a:latin typeface="Corbel" panose="020B0503020204020204" pitchFamily="34" charset="0"/>
              </a:rPr>
              <a:t>limits scalability</a:t>
            </a:r>
          </a:p>
          <a:p>
            <a:pPr algn="ctr"/>
            <a:r>
              <a:rPr lang="en-CH" sz="2800" b="1" dirty="0">
                <a:solidFill>
                  <a:schemeClr val="tx1"/>
                </a:solidFill>
                <a:latin typeface="Corbel" panose="020B0503020204020204" pitchFamily="34" charset="0"/>
              </a:rPr>
              <a:t> of HE-based string matching algorithm</a:t>
            </a:r>
          </a:p>
        </p:txBody>
      </p:sp>
    </p:spTree>
    <p:extLst>
      <p:ext uri="{BB962C8B-B14F-4D97-AF65-F5344CB8AC3E}">
        <p14:creationId xmlns:p14="http://schemas.microsoft.com/office/powerpoint/2010/main" val="4263152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26B6E9-2F17-9C37-17EC-BDF90089C1A1}"/>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700"/>
          </a:p>
        </p:txBody>
      </p:sp>
      <p:cxnSp>
        <p:nvCxnSpPr>
          <p:cNvPr id="6" name="Straight Connector 5">
            <a:extLst>
              <a:ext uri="{FF2B5EF4-FFF2-40B4-BE49-F238E27FC236}">
                <a16:creationId xmlns:a16="http://schemas.microsoft.com/office/drawing/2014/main" id="{E511B441-9462-2746-D488-D92F0E4D404B}"/>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BCC6664C-616E-0B1F-8FDE-2CBD0478D62C}"/>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21D658A1-B159-A8C9-5065-B9411CD1B123}"/>
              </a:ext>
            </a:extLst>
          </p:cNvPr>
          <p:cNvSpPr>
            <a:spLocks noGrp="1"/>
          </p:cNvSpPr>
          <p:nvPr>
            <p:ph type="title"/>
          </p:nvPr>
        </p:nvSpPr>
        <p:spPr>
          <a:xfrm>
            <a:off x="43211" y="1"/>
            <a:ext cx="7886700"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Executive Summary</a:t>
            </a:r>
          </a:p>
        </p:txBody>
      </p:sp>
      <p:sp>
        <p:nvSpPr>
          <p:cNvPr id="9" name="Content Placeholder 2">
            <a:extLst>
              <a:ext uri="{FF2B5EF4-FFF2-40B4-BE49-F238E27FC236}">
                <a16:creationId xmlns:a16="http://schemas.microsoft.com/office/drawing/2014/main" id="{D71A8811-34BE-9953-918B-4CB221798CA6}"/>
              </a:ext>
            </a:extLst>
          </p:cNvPr>
          <p:cNvSpPr txBox="1">
            <a:spLocks/>
          </p:cNvSpPr>
          <p:nvPr/>
        </p:nvSpPr>
        <p:spPr>
          <a:xfrm>
            <a:off x="40028" y="1040442"/>
            <a:ext cx="9047257" cy="1175798"/>
          </a:xfrm>
          <a:prstGeom prst="roundRect">
            <a:avLst>
              <a:gd name="adj" fmla="val 986"/>
            </a:avLst>
          </a:prstGeom>
          <a:solidFill>
            <a:schemeClr val="accent2">
              <a:lumMod val="20000"/>
              <a:lumOff val="80000"/>
              <a:alpha val="50196"/>
            </a:schemeClr>
          </a:solidFill>
          <a:ln w="19050">
            <a:noFill/>
          </a:ln>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orbel" panose="020B0503020204020204" pitchFamily="34" charset="0"/>
                <a:ea typeface="NanumGothic" panose="020D0604000000000000" pitchFamily="34" charset="-127"/>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orbel" panose="020B0503020204020204" pitchFamily="34" charset="0"/>
                <a:ea typeface="NanumGothic" panose="020D0604000000000000" pitchFamily="34" charset="-127"/>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100"/>
              </a:spcBef>
              <a:buNone/>
            </a:pPr>
            <a:r>
              <a:rPr lang="en-CH" sz="1700" b="1" u="sng" dirty="0">
                <a:solidFill>
                  <a:srgbClr val="D31116"/>
                </a:solidFill>
              </a:rPr>
              <a:t>Problem</a:t>
            </a:r>
            <a:r>
              <a:rPr lang="en-CH" sz="1700" b="1" dirty="0">
                <a:solidFill>
                  <a:srgbClr val="D31116"/>
                </a:solidFill>
              </a:rPr>
              <a:t>: </a:t>
            </a:r>
            <a:r>
              <a:rPr lang="en-CH" sz="1700" dirty="0"/>
              <a:t>Secure exact string matching using homomorphic encryption (HE) lacks scalability </a:t>
            </a:r>
          </a:p>
          <a:p>
            <a:pPr marL="0" indent="0">
              <a:lnSpc>
                <a:spcPct val="100000"/>
              </a:lnSpc>
              <a:spcBef>
                <a:spcPts val="100"/>
              </a:spcBef>
              <a:buNone/>
            </a:pPr>
            <a:r>
              <a:rPr lang="en-CH" sz="1700" dirty="0"/>
              <a:t>due to performance bottlenecks in </a:t>
            </a:r>
            <a:r>
              <a:rPr lang="en-CH" sz="1700" b="1" dirty="0"/>
              <a:t>two key areas</a:t>
            </a:r>
            <a:r>
              <a:rPr lang="en-CH" sz="1700" dirty="0"/>
              <a:t>: </a:t>
            </a:r>
          </a:p>
          <a:p>
            <a:pPr marL="0" indent="0">
              <a:lnSpc>
                <a:spcPct val="100000"/>
              </a:lnSpc>
              <a:spcBef>
                <a:spcPts val="100"/>
              </a:spcBef>
              <a:buNone/>
            </a:pPr>
            <a:r>
              <a:rPr lang="en-US" sz="1700" dirty="0"/>
              <a:t>a)    </a:t>
            </a:r>
            <a:r>
              <a:rPr lang="en-US" sz="1700" b="1" dirty="0">
                <a:solidFill>
                  <a:srgbClr val="D31116"/>
                </a:solidFill>
              </a:rPr>
              <a:t>Use of </a:t>
            </a:r>
            <a:r>
              <a:rPr lang="en-CH" sz="1700" b="1" dirty="0">
                <a:solidFill>
                  <a:srgbClr val="D31116"/>
                </a:solidFill>
              </a:rPr>
              <a:t>complex homomorphic multiplication</a:t>
            </a:r>
            <a:r>
              <a:rPr lang="en-CH" sz="1700" dirty="0"/>
              <a:t> resulting in high computation cost</a:t>
            </a:r>
          </a:p>
          <a:p>
            <a:pPr marL="0" indent="0">
              <a:lnSpc>
                <a:spcPct val="100000"/>
              </a:lnSpc>
              <a:spcBef>
                <a:spcPts val="100"/>
              </a:spcBef>
              <a:buNone/>
            </a:pPr>
            <a:r>
              <a:rPr lang="en-CH" sz="1700" dirty="0"/>
              <a:t>b)    </a:t>
            </a:r>
            <a:r>
              <a:rPr lang="en-CH" sz="1700" b="1" dirty="0">
                <a:solidFill>
                  <a:srgbClr val="D31116"/>
                </a:solidFill>
              </a:rPr>
              <a:t>Data movement bottleneck </a:t>
            </a:r>
            <a:r>
              <a:rPr lang="en-CH" sz="1700" dirty="0"/>
              <a:t>from large encrypted database stored in solid-state drive (SSD)</a:t>
            </a:r>
            <a:endParaRPr lang="en-CH" sz="1700" b="1" i="1" dirty="0"/>
          </a:p>
        </p:txBody>
      </p:sp>
      <p:sp>
        <p:nvSpPr>
          <p:cNvPr id="11" name="Content Placeholder 2">
            <a:extLst>
              <a:ext uri="{FF2B5EF4-FFF2-40B4-BE49-F238E27FC236}">
                <a16:creationId xmlns:a16="http://schemas.microsoft.com/office/drawing/2014/main" id="{770785A3-C807-4F3A-56ED-59E0F9ECDD5F}"/>
              </a:ext>
            </a:extLst>
          </p:cNvPr>
          <p:cNvSpPr txBox="1">
            <a:spLocks/>
          </p:cNvSpPr>
          <p:nvPr/>
        </p:nvSpPr>
        <p:spPr>
          <a:xfrm>
            <a:off x="28576" y="3967392"/>
            <a:ext cx="9047257" cy="1331590"/>
          </a:xfrm>
          <a:prstGeom prst="roundRect">
            <a:avLst>
              <a:gd name="adj" fmla="val 2717"/>
            </a:avLst>
          </a:prstGeom>
          <a:solidFill>
            <a:schemeClr val="tx2">
              <a:lumMod val="10000"/>
              <a:lumOff val="90000"/>
              <a:alpha val="41569"/>
            </a:schemeClr>
          </a:solidFill>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None/>
            </a:pPr>
            <a:r>
              <a:rPr lang="en-CH" sz="1700" b="1" u="sng" dirty="0">
                <a:solidFill>
                  <a:schemeClr val="accent4">
                    <a:lumMod val="75000"/>
                  </a:schemeClr>
                </a:solidFill>
              </a:rPr>
              <a:t>CIPHERMATCH</a:t>
            </a:r>
            <a:r>
              <a:rPr lang="en-CH" sz="1700" b="1" dirty="0">
                <a:solidFill>
                  <a:schemeClr val="accent4">
                    <a:lumMod val="75000"/>
                  </a:schemeClr>
                </a:solidFill>
              </a:rPr>
              <a:t>: A new algorithm-hardware co-design</a:t>
            </a:r>
            <a:r>
              <a:rPr lang="en-CH" sz="1700" b="1" dirty="0"/>
              <a:t> </a:t>
            </a:r>
          </a:p>
          <a:p>
            <a:pPr marL="0" indent="0">
              <a:spcBef>
                <a:spcPts val="200"/>
              </a:spcBef>
              <a:buNone/>
            </a:pPr>
            <a:r>
              <a:rPr lang="en-CH" sz="1700" dirty="0"/>
              <a:t>that significantly improves the performance of HE-based secure </a:t>
            </a:r>
            <a:r>
              <a:rPr lang="en-CH" sz="1700" i="1" dirty="0"/>
              <a:t>exact</a:t>
            </a:r>
            <a:r>
              <a:rPr lang="en-CH" sz="1700" dirty="0"/>
              <a:t> string matching by </a:t>
            </a:r>
          </a:p>
          <a:p>
            <a:pPr marL="0" indent="0">
              <a:spcBef>
                <a:spcPts val="200"/>
              </a:spcBef>
              <a:buNone/>
            </a:pPr>
            <a:r>
              <a:rPr lang="en-GB" sz="1700" dirty="0"/>
              <a:t>a)    </a:t>
            </a:r>
            <a:r>
              <a:rPr lang="en-GB" sz="1700" b="1" dirty="0">
                <a:solidFill>
                  <a:schemeClr val="accent1"/>
                </a:solidFill>
              </a:rPr>
              <a:t>using </a:t>
            </a:r>
            <a:r>
              <a:rPr lang="en-GB" sz="1700" b="1" i="1" dirty="0">
                <a:solidFill>
                  <a:schemeClr val="accent1"/>
                </a:solidFill>
              </a:rPr>
              <a:t>only</a:t>
            </a:r>
            <a:r>
              <a:rPr lang="en-GB" sz="1700" b="1" dirty="0">
                <a:solidFill>
                  <a:schemeClr val="accent1"/>
                </a:solidFill>
              </a:rPr>
              <a:t> homomorphic addition</a:t>
            </a:r>
            <a:r>
              <a:rPr lang="en-GB" sz="1700" dirty="0">
                <a:solidFill>
                  <a:schemeClr val="accent1"/>
                </a:solidFill>
              </a:rPr>
              <a:t> </a:t>
            </a:r>
            <a:r>
              <a:rPr lang="en-GB" sz="1700" dirty="0"/>
              <a:t>to </a:t>
            </a:r>
            <a:r>
              <a:rPr lang="en-US" sz="1700" dirty="0"/>
              <a:t>reduce the high computation cost </a:t>
            </a:r>
            <a:endParaRPr lang="en-GB" sz="1700" dirty="0"/>
          </a:p>
          <a:p>
            <a:pPr marL="0" indent="0">
              <a:spcBef>
                <a:spcPts val="200"/>
              </a:spcBef>
              <a:buNone/>
            </a:pPr>
            <a:r>
              <a:rPr lang="en-GB" sz="1700" dirty="0"/>
              <a:t>b)</a:t>
            </a:r>
            <a:r>
              <a:rPr lang="en-GB" sz="1700" b="1" dirty="0">
                <a:solidFill>
                  <a:schemeClr val="accent1"/>
                </a:solidFill>
              </a:rPr>
              <a:t>    </a:t>
            </a:r>
            <a:r>
              <a:rPr lang="en-CH" sz="1700" b="1" dirty="0">
                <a:solidFill>
                  <a:schemeClr val="accent1"/>
                </a:solidFill>
              </a:rPr>
              <a:t>optimizing</a:t>
            </a:r>
            <a:r>
              <a:rPr lang="en-CH" sz="1700" b="1" dirty="0"/>
              <a:t> </a:t>
            </a:r>
            <a:r>
              <a:rPr lang="en-CH" sz="1700" dirty="0"/>
              <a:t>the </a:t>
            </a:r>
            <a:r>
              <a:rPr lang="en-CH" sz="1700" b="1" dirty="0">
                <a:solidFill>
                  <a:schemeClr val="accent1"/>
                </a:solidFill>
              </a:rPr>
              <a:t>data packing scheme </a:t>
            </a:r>
            <a:r>
              <a:rPr lang="en-CH" sz="1700" dirty="0"/>
              <a:t>to reduce memory footprint</a:t>
            </a:r>
          </a:p>
          <a:p>
            <a:pPr marL="0" indent="0">
              <a:spcBef>
                <a:spcPts val="200"/>
              </a:spcBef>
              <a:buNone/>
            </a:pPr>
            <a:r>
              <a:rPr lang="en-GB" sz="1700" dirty="0"/>
              <a:t>c)    </a:t>
            </a:r>
            <a:r>
              <a:rPr lang="en-CH" sz="1700" b="1" dirty="0">
                <a:solidFill>
                  <a:schemeClr val="accent1"/>
                </a:solidFill>
              </a:rPr>
              <a:t>designing</a:t>
            </a:r>
            <a:r>
              <a:rPr lang="en-CH" sz="1700" dirty="0"/>
              <a:t> a new </a:t>
            </a:r>
            <a:r>
              <a:rPr lang="en-CH" sz="1700" b="1" dirty="0">
                <a:solidFill>
                  <a:schemeClr val="accent1"/>
                </a:solidFill>
              </a:rPr>
              <a:t>in-flash-processing (IFP) architecture </a:t>
            </a:r>
            <a:r>
              <a:rPr lang="en-CH" sz="1700" dirty="0"/>
              <a:t>to reduce data movement</a:t>
            </a:r>
            <a:r>
              <a:rPr lang="en-CH" sz="1700" b="1" dirty="0"/>
              <a:t>  </a:t>
            </a:r>
          </a:p>
        </p:txBody>
      </p:sp>
      <p:sp>
        <p:nvSpPr>
          <p:cNvPr id="12" name="Content Placeholder 2">
            <a:extLst>
              <a:ext uri="{FF2B5EF4-FFF2-40B4-BE49-F238E27FC236}">
                <a16:creationId xmlns:a16="http://schemas.microsoft.com/office/drawing/2014/main" id="{9E65CC76-06B7-6F58-D8D1-679AA3CEB1A7}"/>
              </a:ext>
            </a:extLst>
          </p:cNvPr>
          <p:cNvSpPr txBox="1">
            <a:spLocks/>
          </p:cNvSpPr>
          <p:nvPr/>
        </p:nvSpPr>
        <p:spPr>
          <a:xfrm>
            <a:off x="25223" y="5462817"/>
            <a:ext cx="9054250" cy="795338"/>
          </a:xfrm>
          <a:prstGeom prst="roundRect">
            <a:avLst>
              <a:gd name="adj" fmla="val 2425"/>
            </a:avLst>
          </a:prstGeom>
          <a:solidFill>
            <a:schemeClr val="bg2">
              <a:alpha val="39000"/>
            </a:schemeClr>
          </a:solidFill>
          <a:ln w="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
              </a:spcBef>
              <a:buNone/>
            </a:pPr>
            <a:r>
              <a:rPr lang="en-CH" sz="1700" b="1" u="sng" dirty="0"/>
              <a:t>Key Results</a:t>
            </a:r>
            <a:r>
              <a:rPr lang="en-CH" sz="1700" b="1" dirty="0"/>
              <a:t>: </a:t>
            </a:r>
          </a:p>
          <a:p>
            <a:pPr marL="342900" indent="-342900">
              <a:spcBef>
                <a:spcPts val="100"/>
              </a:spcBef>
              <a:buFont typeface="+mj-lt"/>
              <a:buAutoNum type="alphaLcParenR"/>
            </a:pPr>
            <a:r>
              <a:rPr lang="en-GB" sz="1700" dirty="0"/>
              <a:t>CIPHERMATCH algorithm: </a:t>
            </a:r>
            <a:r>
              <a:rPr lang="en-GB" sz="1700" b="1" dirty="0">
                <a:latin typeface="Cambria" panose="02040503050406030204" pitchFamily="18" charset="0"/>
              </a:rPr>
              <a:t>42.9x </a:t>
            </a:r>
            <a:r>
              <a:rPr lang="en-GB" sz="1700" b="1" dirty="0"/>
              <a:t>speedup</a:t>
            </a:r>
            <a:r>
              <a:rPr lang="en-GB" sz="1700" dirty="0"/>
              <a:t> &amp; </a:t>
            </a:r>
            <a:r>
              <a:rPr lang="en-GB" sz="1700" b="1" dirty="0">
                <a:latin typeface="Cambria" panose="02040503050406030204" pitchFamily="18" charset="0"/>
              </a:rPr>
              <a:t>39.4x</a:t>
            </a:r>
            <a:r>
              <a:rPr lang="en-GB" sz="1700" b="1" dirty="0"/>
              <a:t> energy savings </a:t>
            </a:r>
            <a:r>
              <a:rPr lang="en-GB" sz="1700" dirty="0"/>
              <a:t>than best software</a:t>
            </a:r>
          </a:p>
          <a:p>
            <a:pPr marL="342900" indent="-342900">
              <a:spcBef>
                <a:spcPts val="100"/>
              </a:spcBef>
              <a:buFont typeface="+mj-lt"/>
              <a:buAutoNum type="alphaLcParenR"/>
            </a:pPr>
            <a:r>
              <a:rPr lang="en-GB" sz="1700" dirty="0"/>
              <a:t>CIPHERMATCH with IFP: </a:t>
            </a:r>
            <a:r>
              <a:rPr lang="en-GB" sz="1700" b="1" dirty="0">
                <a:latin typeface="Cambria" panose="02040503050406030204" pitchFamily="18" charset="0"/>
              </a:rPr>
              <a:t>136.9x</a:t>
            </a:r>
            <a:r>
              <a:rPr lang="en-GB" sz="1700" b="1" dirty="0"/>
              <a:t> speedup</a:t>
            </a:r>
            <a:r>
              <a:rPr lang="en-GB" sz="1700" b="1" i="1" dirty="0"/>
              <a:t> </a:t>
            </a:r>
            <a:r>
              <a:rPr lang="en-GB" sz="1700" dirty="0"/>
              <a:t>&amp; </a:t>
            </a:r>
            <a:r>
              <a:rPr lang="en-GB" sz="1700" b="1" dirty="0">
                <a:latin typeface="Cambria" panose="02040503050406030204" pitchFamily="18" charset="0"/>
              </a:rPr>
              <a:t>256.4x </a:t>
            </a:r>
            <a:r>
              <a:rPr lang="en-GB" sz="1700" b="1" dirty="0"/>
              <a:t>energy savings </a:t>
            </a:r>
            <a:r>
              <a:rPr lang="en-GB" sz="1700" dirty="0"/>
              <a:t>over CM-SW</a:t>
            </a:r>
          </a:p>
        </p:txBody>
      </p:sp>
      <p:sp>
        <p:nvSpPr>
          <p:cNvPr id="13" name="Content Placeholder 7">
            <a:extLst>
              <a:ext uri="{FF2B5EF4-FFF2-40B4-BE49-F238E27FC236}">
                <a16:creationId xmlns:a16="http://schemas.microsoft.com/office/drawing/2014/main" id="{41682642-33D0-0854-9D5B-EFD607315ADB}"/>
              </a:ext>
            </a:extLst>
          </p:cNvPr>
          <p:cNvSpPr txBox="1">
            <a:spLocks/>
          </p:cNvSpPr>
          <p:nvPr/>
        </p:nvSpPr>
        <p:spPr>
          <a:xfrm>
            <a:off x="32216" y="3166477"/>
            <a:ext cx="9047257" cy="633722"/>
          </a:xfrm>
          <a:prstGeom prst="roundRect">
            <a:avLst>
              <a:gd name="adj" fmla="val 1720"/>
            </a:avLst>
          </a:prstGeom>
          <a:solidFill>
            <a:schemeClr val="accent2">
              <a:lumMod val="20000"/>
              <a:lumOff val="80000"/>
              <a:alpha val="34118"/>
            </a:schemeClr>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orbel" panose="020B0503020204020204" pitchFamily="34" charset="0"/>
                <a:ea typeface="NanumGothic" panose="020D0604000000000000" pitchFamily="34" charset="-127"/>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orbel" panose="020B0503020204020204" pitchFamily="34" charset="0"/>
                <a:ea typeface="NanumGothic" panose="020D0604000000000000" pitchFamily="34" charset="-127"/>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CH" sz="1700" b="1" u="sng" dirty="0">
                <a:solidFill>
                  <a:schemeClr val="accent2"/>
                </a:solidFill>
              </a:rPr>
              <a:t>Key Idea</a:t>
            </a:r>
            <a:r>
              <a:rPr lang="en-CH" sz="1700" b="1" u="sng" dirty="0">
                <a:solidFill>
                  <a:schemeClr val="accent2"/>
                </a:solidFill>
                <a:latin typeface="Cambria" panose="02040503050406030204" pitchFamily="18" charset="0"/>
              </a:rPr>
              <a:t>:</a:t>
            </a:r>
            <a:r>
              <a:rPr lang="en-CH" sz="1700" b="1" dirty="0">
                <a:solidFill>
                  <a:schemeClr val="accent2"/>
                </a:solidFill>
                <a:latin typeface="Cambria" panose="02040503050406030204" pitchFamily="18" charset="0"/>
              </a:rPr>
              <a:t> </a:t>
            </a:r>
            <a:r>
              <a:rPr lang="en-CH" sz="1700" dirty="0"/>
              <a:t>Use</a:t>
            </a:r>
            <a:r>
              <a:rPr lang="en-CH" sz="1700" b="1" dirty="0"/>
              <a:t> </a:t>
            </a:r>
            <a:r>
              <a:rPr lang="en-CH" sz="1700" dirty="0"/>
              <a:t>(a) </a:t>
            </a:r>
            <a:r>
              <a:rPr lang="en-CH" sz="1700" b="1" i="1" dirty="0">
                <a:solidFill>
                  <a:schemeClr val="accent2"/>
                </a:solidFill>
              </a:rPr>
              <a:t>only</a:t>
            </a:r>
            <a:r>
              <a:rPr lang="en-CH" sz="1700" dirty="0"/>
              <a:t> </a:t>
            </a:r>
            <a:r>
              <a:rPr lang="en-CH" sz="1700" b="1" dirty="0">
                <a:solidFill>
                  <a:schemeClr val="accent2"/>
                </a:solidFill>
              </a:rPr>
              <a:t>homomorphic addition </a:t>
            </a:r>
            <a:r>
              <a:rPr lang="en-CH" sz="1700" dirty="0"/>
              <a:t>and</a:t>
            </a:r>
            <a:r>
              <a:rPr lang="en-CH" sz="1700" b="1" dirty="0">
                <a:solidFill>
                  <a:schemeClr val="accent2"/>
                </a:solidFill>
              </a:rPr>
              <a:t> </a:t>
            </a:r>
            <a:r>
              <a:rPr lang="en-CH" sz="1700" dirty="0"/>
              <a:t>(b) </a:t>
            </a:r>
            <a:r>
              <a:rPr lang="en-CH" sz="1700" b="1" dirty="0">
                <a:solidFill>
                  <a:schemeClr val="accent2"/>
                </a:solidFill>
              </a:rPr>
              <a:t>perform in-flash processing </a:t>
            </a:r>
            <a:r>
              <a:rPr lang="en-CH" sz="1700" dirty="0"/>
              <a:t>by</a:t>
            </a:r>
            <a:r>
              <a:rPr lang="en-CH" sz="1700" b="1" dirty="0">
                <a:solidFill>
                  <a:schemeClr val="accent2"/>
                </a:solidFill>
              </a:rPr>
              <a:t> </a:t>
            </a:r>
            <a:r>
              <a:rPr lang="en-GB" sz="1700" dirty="0"/>
              <a:t>exploiting the </a:t>
            </a:r>
            <a:r>
              <a:rPr lang="en-GB" sz="1700" b="1" dirty="0">
                <a:solidFill>
                  <a:schemeClr val="accent2"/>
                </a:solidFill>
              </a:rPr>
              <a:t>operational principles of NAND-flash memory </a:t>
            </a:r>
            <a:r>
              <a:rPr lang="en-GB" sz="1700" dirty="0"/>
              <a:t>to accelerate secure </a:t>
            </a:r>
            <a:r>
              <a:rPr lang="en-GB" sz="1700" b="1" i="1" dirty="0">
                <a:solidFill>
                  <a:schemeClr val="accent2"/>
                </a:solidFill>
              </a:rPr>
              <a:t>exact</a:t>
            </a:r>
            <a:r>
              <a:rPr lang="en-GB" sz="1700" dirty="0"/>
              <a:t> string matching</a:t>
            </a:r>
            <a:endParaRPr lang="en-CH" sz="1700" b="1" dirty="0">
              <a:solidFill>
                <a:schemeClr val="accent2"/>
              </a:solidFill>
            </a:endParaRPr>
          </a:p>
        </p:txBody>
      </p:sp>
      <p:sp>
        <p:nvSpPr>
          <p:cNvPr id="15" name="Content Placeholder 2">
            <a:extLst>
              <a:ext uri="{FF2B5EF4-FFF2-40B4-BE49-F238E27FC236}">
                <a16:creationId xmlns:a16="http://schemas.microsoft.com/office/drawing/2014/main" id="{C9F6D1A6-8627-EEBA-E639-49DE1E2F05E9}"/>
              </a:ext>
            </a:extLst>
          </p:cNvPr>
          <p:cNvSpPr txBox="1">
            <a:spLocks/>
          </p:cNvSpPr>
          <p:nvPr/>
        </p:nvSpPr>
        <p:spPr>
          <a:xfrm>
            <a:off x="25223" y="2374497"/>
            <a:ext cx="9065144" cy="633722"/>
          </a:xfrm>
          <a:prstGeom prst="roundRect">
            <a:avLst>
              <a:gd name="adj" fmla="val 2717"/>
            </a:avLst>
          </a:prstGeom>
          <a:solidFill>
            <a:schemeClr val="accent5">
              <a:lumMod val="20000"/>
              <a:lumOff val="80000"/>
              <a:alpha val="12984"/>
            </a:schemeClr>
          </a:solidFill>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
              </a:spcBef>
              <a:buNone/>
            </a:pPr>
            <a:r>
              <a:rPr lang="en-GB" sz="1700" b="1" u="sng" dirty="0">
                <a:solidFill>
                  <a:schemeClr val="accent5"/>
                </a:solidFill>
              </a:rPr>
              <a:t>Goal:</a:t>
            </a:r>
            <a:r>
              <a:rPr lang="en-GB" sz="1700" b="1" dirty="0">
                <a:solidFill>
                  <a:schemeClr val="accent5"/>
                </a:solidFill>
              </a:rPr>
              <a:t> </a:t>
            </a:r>
            <a:r>
              <a:rPr lang="en-GB" sz="1700" dirty="0"/>
              <a:t>Develop an </a:t>
            </a:r>
            <a:r>
              <a:rPr lang="en-GB" sz="1700" b="1" dirty="0">
                <a:solidFill>
                  <a:schemeClr val="accent5"/>
                </a:solidFill>
              </a:rPr>
              <a:t>algorithm-hardware co-design </a:t>
            </a:r>
            <a:r>
              <a:rPr lang="en-GB" sz="1700" dirty="0"/>
              <a:t>to provide </a:t>
            </a:r>
            <a:r>
              <a:rPr lang="en-GB" sz="1700" b="1" dirty="0">
                <a:solidFill>
                  <a:schemeClr val="accent5"/>
                </a:solidFill>
              </a:rPr>
              <a:t>scalable, parallelizable </a:t>
            </a:r>
          </a:p>
          <a:p>
            <a:pPr marL="0" indent="0">
              <a:spcBef>
                <a:spcPts val="100"/>
              </a:spcBef>
              <a:buNone/>
            </a:pPr>
            <a:r>
              <a:rPr lang="en-GB" sz="1700" b="1" dirty="0">
                <a:solidFill>
                  <a:schemeClr val="accent5"/>
                </a:solidFill>
              </a:rPr>
              <a:t>and efficient </a:t>
            </a:r>
            <a:r>
              <a:rPr lang="en-GB" sz="1700" dirty="0"/>
              <a:t>HE-based secure </a:t>
            </a:r>
            <a:r>
              <a:rPr lang="en-GB" sz="1700" b="1" i="1" dirty="0">
                <a:solidFill>
                  <a:schemeClr val="accent5"/>
                </a:solidFill>
              </a:rPr>
              <a:t>exact</a:t>
            </a:r>
            <a:r>
              <a:rPr lang="en-GB" sz="1700" dirty="0"/>
              <a:t> string-matching  </a:t>
            </a:r>
            <a:endParaRPr lang="en-GB" sz="1700" b="1" i="1" dirty="0">
              <a:solidFill>
                <a:schemeClr val="accent5"/>
              </a:solidFill>
            </a:endParaRPr>
          </a:p>
        </p:txBody>
      </p:sp>
      <p:pic>
        <p:nvPicPr>
          <p:cNvPr id="16" name="Graphic 15">
            <a:extLst>
              <a:ext uri="{FF2B5EF4-FFF2-40B4-BE49-F238E27FC236}">
                <a16:creationId xmlns:a16="http://schemas.microsoft.com/office/drawing/2014/main" id="{8ED3863F-DC41-6D60-E934-A865FAA8C9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3BA76ABD-F344-B9D1-1AE1-00E262BBB288}"/>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2</a:t>
            </a:fld>
            <a:endParaRPr lang="en-CH" dirty="0">
              <a:latin typeface="Cambria" panose="02040503050406030204" pitchFamily="18" charset="0"/>
            </a:endParaRPr>
          </a:p>
        </p:txBody>
      </p:sp>
    </p:spTree>
    <p:extLst>
      <p:ext uri="{BB962C8B-B14F-4D97-AF65-F5344CB8AC3E}">
        <p14:creationId xmlns:p14="http://schemas.microsoft.com/office/powerpoint/2010/main" val="150588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bg/>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bg/>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
                                            <p:txEl>
                                              <p:pRg st="0" end="0"/>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animBg="1"/>
      <p:bldP spid="11" grpId="0" uiExpand="1" build="allAtOnce" animBg="1"/>
      <p:bldP spid="12" grpId="0" uiExpand="1" build="allAtOnce" animBg="1"/>
      <p:bldP spid="13" grpId="0" uiExpand="1" build="allAtOnce" animBg="1"/>
      <p:bldP spid="15" grpId="0" uiExpan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F5F11-BB4E-BCF2-798F-1FD3DA50B66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5C219D4-15D4-13E4-B2D1-EE3278ADD3B4}"/>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C82677EC-FD4A-09D7-E47F-F158958F382F}"/>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8A36A06-3312-7E4C-6B84-0FBA1FC77C3B}"/>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pic>
        <p:nvPicPr>
          <p:cNvPr id="16" name="Graphic 15">
            <a:extLst>
              <a:ext uri="{FF2B5EF4-FFF2-40B4-BE49-F238E27FC236}">
                <a16:creationId xmlns:a16="http://schemas.microsoft.com/office/drawing/2014/main" id="{5B9C72E4-A10C-0F21-DBAF-46327997AC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30BEB4BA-5411-1B93-02F3-B8C1DA2AD969}"/>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20</a:t>
            </a:fld>
            <a:endParaRPr lang="en-CH" dirty="0">
              <a:latin typeface="Cambria" panose="02040503050406030204" pitchFamily="18" charset="0"/>
            </a:endParaRPr>
          </a:p>
        </p:txBody>
      </p:sp>
      <p:sp>
        <p:nvSpPr>
          <p:cNvPr id="11" name="Rounded Rectangle 10">
            <a:extLst>
              <a:ext uri="{FF2B5EF4-FFF2-40B4-BE49-F238E27FC236}">
                <a16:creationId xmlns:a16="http://schemas.microsoft.com/office/drawing/2014/main" id="{BAAEE4DD-97FC-9E7A-432C-9DBAA8D1FEE6}"/>
              </a:ext>
            </a:extLst>
          </p:cNvPr>
          <p:cNvSpPr/>
          <p:nvPr/>
        </p:nvSpPr>
        <p:spPr>
          <a:xfrm>
            <a:off x="-124233" y="951762"/>
            <a:ext cx="9392465" cy="1133749"/>
          </a:xfrm>
          <a:prstGeom prst="roundRect">
            <a:avLst>
              <a:gd name="adj" fmla="val 5607"/>
            </a:avLst>
          </a:prstGeom>
          <a:solidFill>
            <a:schemeClr val="accent2">
              <a:lumMod val="20000"/>
              <a:lumOff val="8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rbel" panose="020B0503020204020204" pitchFamily="34" charset="0"/>
              </a:rPr>
              <a:t>Databases are </a:t>
            </a:r>
            <a:r>
              <a:rPr lang="en-US" sz="2800" b="1" dirty="0">
                <a:solidFill>
                  <a:srgbClr val="C00000"/>
                </a:solidFill>
                <a:latin typeface="Corbel" panose="020B0503020204020204" pitchFamily="34" charset="0"/>
              </a:rPr>
              <a:t>large</a:t>
            </a:r>
            <a:r>
              <a:rPr lang="en-US" sz="2800" dirty="0">
                <a:solidFill>
                  <a:schemeClr val="tx1"/>
                </a:solidFill>
                <a:latin typeface="Corbel" panose="020B0503020204020204" pitchFamily="34" charset="0"/>
              </a:rPr>
              <a:t> and </a:t>
            </a:r>
            <a:r>
              <a:rPr lang="en-US" sz="2800" b="1" dirty="0">
                <a:solidFill>
                  <a:srgbClr val="C00000"/>
                </a:solidFill>
                <a:latin typeface="Corbel" panose="020B0503020204020204" pitchFamily="34" charset="0"/>
              </a:rPr>
              <a:t>stored in SSDs </a:t>
            </a:r>
            <a:endParaRPr lang="en-CH" sz="2800" b="1" dirty="0">
              <a:solidFill>
                <a:srgbClr val="C00000"/>
              </a:solidFill>
              <a:latin typeface="Corbel" panose="020B0503020204020204" pitchFamily="34" charset="0"/>
            </a:endParaRPr>
          </a:p>
        </p:txBody>
      </p:sp>
      <p:sp>
        <p:nvSpPr>
          <p:cNvPr id="5" name="Title 1">
            <a:extLst>
              <a:ext uri="{FF2B5EF4-FFF2-40B4-BE49-F238E27FC236}">
                <a16:creationId xmlns:a16="http://schemas.microsoft.com/office/drawing/2014/main" id="{1E2E270F-2D83-C35E-CBA2-D52E8B2F6C61}"/>
              </a:ext>
            </a:extLst>
          </p:cNvPr>
          <p:cNvSpPr txBox="1">
            <a:spLocks/>
          </p:cNvSpPr>
          <p:nvPr/>
        </p:nvSpPr>
        <p:spPr>
          <a:xfrm>
            <a:off x="-11382" y="1"/>
            <a:ext cx="9225021" cy="841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H" sz="3600" b="1" dirty="0">
                <a:latin typeface="Corbel" panose="020B0503020204020204" pitchFamily="34" charset="0"/>
                <a:ea typeface="Tahoma" panose="020B0604030504040204" pitchFamily="34" charset="0"/>
                <a:cs typeface="Tahoma" panose="020B0604030504040204" pitchFamily="34" charset="0"/>
              </a:rPr>
              <a:t>Databases are Stored in Storage (SSD)  </a:t>
            </a:r>
          </a:p>
        </p:txBody>
      </p:sp>
      <p:sp>
        <p:nvSpPr>
          <p:cNvPr id="14" name="Rounded Rectangle 13">
            <a:extLst>
              <a:ext uri="{FF2B5EF4-FFF2-40B4-BE49-F238E27FC236}">
                <a16:creationId xmlns:a16="http://schemas.microsoft.com/office/drawing/2014/main" id="{C3088123-7003-6A4F-0183-89E53667DD68}"/>
              </a:ext>
            </a:extLst>
          </p:cNvPr>
          <p:cNvSpPr/>
          <p:nvPr/>
        </p:nvSpPr>
        <p:spPr>
          <a:xfrm>
            <a:off x="835343" y="3778519"/>
            <a:ext cx="2879550" cy="2238233"/>
          </a:xfrm>
          <a:prstGeom prst="roundRect">
            <a:avLst>
              <a:gd name="adj" fmla="val 5189"/>
            </a:avLst>
          </a:prstGeom>
          <a:solidFill>
            <a:schemeClr val="bg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latin typeface="Corbel" panose="020B0503020204020204" pitchFamily="34" charset="0"/>
              </a:rPr>
              <a:t>Solid-State Drive</a:t>
            </a:r>
            <a:r>
              <a:rPr lang="en-US" sz="2400" b="1" dirty="0">
                <a:solidFill>
                  <a:schemeClr val="tx1"/>
                </a:solidFill>
                <a:latin typeface="Corbel" panose="020B0503020204020204" pitchFamily="34" charset="0"/>
                <a:cs typeface="Dubai" panose="020B0503030403030204" pitchFamily="34" charset="-78"/>
              </a:rPr>
              <a:t> (SSD)</a:t>
            </a:r>
          </a:p>
        </p:txBody>
      </p:sp>
      <p:sp>
        <p:nvSpPr>
          <p:cNvPr id="15" name="Rounded Rectangle 14">
            <a:extLst>
              <a:ext uri="{FF2B5EF4-FFF2-40B4-BE49-F238E27FC236}">
                <a16:creationId xmlns:a16="http://schemas.microsoft.com/office/drawing/2014/main" id="{551D2435-C0F2-7E6E-1D8B-2EC3CCBF5C36}"/>
              </a:ext>
            </a:extLst>
          </p:cNvPr>
          <p:cNvSpPr/>
          <p:nvPr/>
        </p:nvSpPr>
        <p:spPr>
          <a:xfrm>
            <a:off x="1300384" y="4988563"/>
            <a:ext cx="1949468" cy="777309"/>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cs typeface="Dubai" panose="020B0503030403030204" pitchFamily="34" charset="-78"/>
              </a:rPr>
              <a:t>Database</a:t>
            </a:r>
          </a:p>
        </p:txBody>
      </p:sp>
      <p:sp>
        <p:nvSpPr>
          <p:cNvPr id="18" name="Rounded Rectangle 17">
            <a:extLst>
              <a:ext uri="{FF2B5EF4-FFF2-40B4-BE49-F238E27FC236}">
                <a16:creationId xmlns:a16="http://schemas.microsoft.com/office/drawing/2014/main" id="{1A0839CD-0CF7-E606-F18E-8F879D9A2626}"/>
              </a:ext>
            </a:extLst>
          </p:cNvPr>
          <p:cNvSpPr/>
          <p:nvPr/>
        </p:nvSpPr>
        <p:spPr>
          <a:xfrm>
            <a:off x="-124234" y="2196025"/>
            <a:ext cx="9392465" cy="1133750"/>
          </a:xfrm>
          <a:prstGeom prst="roundRect">
            <a:avLst>
              <a:gd name="adj" fmla="val 5607"/>
            </a:avLst>
          </a:prstGeom>
          <a:solidFill>
            <a:srgbClr val="FFFF00">
              <a:alpha val="13000"/>
            </a:srgb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orbel" panose="020B0503020204020204" pitchFamily="34" charset="0"/>
              </a:rPr>
              <a:t>Homomorphic encryption </a:t>
            </a:r>
          </a:p>
          <a:p>
            <a:pPr algn="ctr"/>
            <a:r>
              <a:rPr lang="en-CH" sz="2800" b="1" dirty="0">
                <a:solidFill>
                  <a:srgbClr val="C00000"/>
                </a:solidFill>
                <a:latin typeface="Corbel" panose="020B0503020204020204" pitchFamily="34" charset="0"/>
              </a:rPr>
              <a:t>further increases </a:t>
            </a:r>
            <a:r>
              <a:rPr lang="en-CH" sz="2800" dirty="0">
                <a:solidFill>
                  <a:schemeClr val="tx1"/>
                </a:solidFill>
                <a:latin typeface="Corbel" panose="020B0503020204020204" pitchFamily="34" charset="0"/>
              </a:rPr>
              <a:t>the database size</a:t>
            </a:r>
          </a:p>
        </p:txBody>
      </p:sp>
      <p:sp>
        <p:nvSpPr>
          <p:cNvPr id="19" name="Rounded Rectangle 18">
            <a:extLst>
              <a:ext uri="{FF2B5EF4-FFF2-40B4-BE49-F238E27FC236}">
                <a16:creationId xmlns:a16="http://schemas.microsoft.com/office/drawing/2014/main" id="{550AFC26-0A18-8AC1-6259-8473F73B58C7}"/>
              </a:ext>
            </a:extLst>
          </p:cNvPr>
          <p:cNvSpPr/>
          <p:nvPr/>
        </p:nvSpPr>
        <p:spPr>
          <a:xfrm>
            <a:off x="5429110" y="3778519"/>
            <a:ext cx="2879547" cy="2238233"/>
          </a:xfrm>
          <a:prstGeom prst="roundRect">
            <a:avLst>
              <a:gd name="adj" fmla="val 5189"/>
            </a:avLst>
          </a:prstGeom>
          <a:solidFill>
            <a:schemeClr val="bg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latin typeface="Corbel" panose="020B0503020204020204" pitchFamily="34" charset="0"/>
              </a:rPr>
              <a:t>Solid-State Drive</a:t>
            </a:r>
            <a:r>
              <a:rPr lang="en-US" sz="2400" b="1" dirty="0">
                <a:solidFill>
                  <a:schemeClr val="tx1"/>
                </a:solidFill>
                <a:latin typeface="Corbel" panose="020B0503020204020204" pitchFamily="34" charset="0"/>
                <a:cs typeface="Dubai" panose="020B0503030403030204" pitchFamily="34" charset="-78"/>
              </a:rPr>
              <a:t> (SSD)</a:t>
            </a:r>
          </a:p>
        </p:txBody>
      </p:sp>
      <p:sp>
        <p:nvSpPr>
          <p:cNvPr id="20" name="Rounded Rectangle 19">
            <a:extLst>
              <a:ext uri="{FF2B5EF4-FFF2-40B4-BE49-F238E27FC236}">
                <a16:creationId xmlns:a16="http://schemas.microsoft.com/office/drawing/2014/main" id="{C54AA993-807A-11C5-A8CA-F5B26358C5F6}"/>
              </a:ext>
            </a:extLst>
          </p:cNvPr>
          <p:cNvSpPr/>
          <p:nvPr/>
        </p:nvSpPr>
        <p:spPr>
          <a:xfrm>
            <a:off x="5620113" y="4664112"/>
            <a:ext cx="2497540" cy="1242126"/>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orbel" panose="020B0503020204020204" pitchFamily="34" charset="0"/>
                <a:cs typeface="Dubai" panose="020B0503030403030204" pitchFamily="34" charset="-78"/>
              </a:rPr>
              <a:t>Encrypted</a:t>
            </a:r>
          </a:p>
          <a:p>
            <a:pPr algn="ctr"/>
            <a:r>
              <a:rPr lang="en-US" sz="2400" b="1" dirty="0">
                <a:solidFill>
                  <a:srgbClr val="FF0000"/>
                </a:solidFill>
                <a:latin typeface="Corbel" panose="020B0503020204020204" pitchFamily="34" charset="0"/>
                <a:cs typeface="Dubai" panose="020B0503030403030204" pitchFamily="34" charset="-78"/>
              </a:rPr>
              <a:t>Database</a:t>
            </a:r>
          </a:p>
        </p:txBody>
      </p:sp>
      <p:sp>
        <p:nvSpPr>
          <p:cNvPr id="21" name="Right Arrow 20">
            <a:extLst>
              <a:ext uri="{FF2B5EF4-FFF2-40B4-BE49-F238E27FC236}">
                <a16:creationId xmlns:a16="http://schemas.microsoft.com/office/drawing/2014/main" id="{DC16F057-4DFD-95BA-11F5-C37ED6411ABF}"/>
              </a:ext>
            </a:extLst>
          </p:cNvPr>
          <p:cNvSpPr/>
          <p:nvPr/>
        </p:nvSpPr>
        <p:spPr>
          <a:xfrm>
            <a:off x="3927920" y="5186148"/>
            <a:ext cx="1310186" cy="382137"/>
          </a:xfrm>
          <a:prstGeom prst="right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28601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8" grpId="0" animBg="1"/>
      <p:bldP spid="19" grpId="0" animBg="1"/>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FE126-F269-001B-051B-F20D75F89C1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EAB9CFB-C290-96F7-494A-9A17A92DA416}"/>
              </a:ext>
            </a:extLst>
          </p:cNvPr>
          <p:cNvSpPr/>
          <p:nvPr/>
        </p:nvSpPr>
        <p:spPr>
          <a:xfrm>
            <a:off x="4443022" y="4432601"/>
            <a:ext cx="920548" cy="1268867"/>
          </a:xfrm>
          <a:prstGeom prst="rect">
            <a:avLst/>
          </a:prstGeom>
          <a:solidFill>
            <a:schemeClr val="accent4">
              <a:lumMod val="20000"/>
              <a:lumOff val="80000"/>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4" name="Rectangle 3">
            <a:extLst>
              <a:ext uri="{FF2B5EF4-FFF2-40B4-BE49-F238E27FC236}">
                <a16:creationId xmlns:a16="http://schemas.microsoft.com/office/drawing/2014/main" id="{4B5715F3-E29D-865A-5300-881E1DB4FD53}"/>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161B1EF6-1993-DE43-F0AC-E23498B19A5C}"/>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A05495F-1B34-79C4-D09E-C1A6891FA693}"/>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pic>
        <p:nvPicPr>
          <p:cNvPr id="16" name="Graphic 15">
            <a:extLst>
              <a:ext uri="{FF2B5EF4-FFF2-40B4-BE49-F238E27FC236}">
                <a16:creationId xmlns:a16="http://schemas.microsoft.com/office/drawing/2014/main" id="{5D51F677-2217-48AE-AC5E-DF9191543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4FCA5013-2586-B208-DFBA-D9A02D82425B}"/>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21</a:t>
            </a:fld>
            <a:endParaRPr lang="en-CH" dirty="0">
              <a:latin typeface="Cambria" panose="02040503050406030204" pitchFamily="18" charset="0"/>
            </a:endParaRPr>
          </a:p>
        </p:txBody>
      </p:sp>
      <p:sp>
        <p:nvSpPr>
          <p:cNvPr id="11" name="Rounded Rectangle 10">
            <a:extLst>
              <a:ext uri="{FF2B5EF4-FFF2-40B4-BE49-F238E27FC236}">
                <a16:creationId xmlns:a16="http://schemas.microsoft.com/office/drawing/2014/main" id="{1AE158EF-95AF-064F-176B-9D2AE685582A}"/>
              </a:ext>
            </a:extLst>
          </p:cNvPr>
          <p:cNvSpPr/>
          <p:nvPr/>
        </p:nvSpPr>
        <p:spPr>
          <a:xfrm>
            <a:off x="-124233" y="951762"/>
            <a:ext cx="9392465" cy="1133749"/>
          </a:xfrm>
          <a:prstGeom prst="roundRect">
            <a:avLst>
              <a:gd name="adj" fmla="val 5607"/>
            </a:avLst>
          </a:prstGeom>
          <a:solidFill>
            <a:schemeClr val="accent2">
              <a:lumMod val="20000"/>
              <a:lumOff val="8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rbel" panose="020B0503020204020204" pitchFamily="34" charset="0"/>
              </a:rPr>
              <a:t>Databases are </a:t>
            </a:r>
            <a:r>
              <a:rPr lang="en-US" sz="2800" b="1" dirty="0">
                <a:solidFill>
                  <a:srgbClr val="C00000"/>
                </a:solidFill>
                <a:latin typeface="Corbel" panose="020B0503020204020204" pitchFamily="34" charset="0"/>
              </a:rPr>
              <a:t>large</a:t>
            </a:r>
            <a:r>
              <a:rPr lang="en-US" sz="2800" dirty="0">
                <a:solidFill>
                  <a:schemeClr val="tx1"/>
                </a:solidFill>
                <a:latin typeface="Corbel" panose="020B0503020204020204" pitchFamily="34" charset="0"/>
              </a:rPr>
              <a:t> and </a:t>
            </a:r>
            <a:r>
              <a:rPr lang="en-US" sz="2800" b="1" dirty="0">
                <a:solidFill>
                  <a:srgbClr val="C00000"/>
                </a:solidFill>
                <a:latin typeface="Corbel" panose="020B0503020204020204" pitchFamily="34" charset="0"/>
              </a:rPr>
              <a:t>stored in SSDs </a:t>
            </a:r>
            <a:endParaRPr lang="en-CH" sz="2800" b="1" dirty="0">
              <a:solidFill>
                <a:srgbClr val="C00000"/>
              </a:solidFill>
              <a:latin typeface="Corbel" panose="020B0503020204020204" pitchFamily="34" charset="0"/>
            </a:endParaRPr>
          </a:p>
        </p:txBody>
      </p:sp>
      <p:sp>
        <p:nvSpPr>
          <p:cNvPr id="5" name="Title 1">
            <a:extLst>
              <a:ext uri="{FF2B5EF4-FFF2-40B4-BE49-F238E27FC236}">
                <a16:creationId xmlns:a16="http://schemas.microsoft.com/office/drawing/2014/main" id="{760E0FDA-D213-653E-F385-67B8844D34FC}"/>
              </a:ext>
            </a:extLst>
          </p:cNvPr>
          <p:cNvSpPr txBox="1">
            <a:spLocks/>
          </p:cNvSpPr>
          <p:nvPr/>
        </p:nvSpPr>
        <p:spPr>
          <a:xfrm>
            <a:off x="-11382" y="1"/>
            <a:ext cx="9225021" cy="841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H" sz="3600" b="1" dirty="0">
                <a:latin typeface="Corbel" panose="020B0503020204020204" pitchFamily="34" charset="0"/>
                <a:ea typeface="Tahoma" panose="020B0604030504040204" pitchFamily="34" charset="0"/>
                <a:cs typeface="Tahoma" panose="020B0604030504040204" pitchFamily="34" charset="0"/>
              </a:rPr>
              <a:t>Key Problem (II): Data Movement Bottleneck</a:t>
            </a:r>
          </a:p>
        </p:txBody>
      </p:sp>
      <p:sp>
        <p:nvSpPr>
          <p:cNvPr id="18" name="Rounded Rectangle 17">
            <a:extLst>
              <a:ext uri="{FF2B5EF4-FFF2-40B4-BE49-F238E27FC236}">
                <a16:creationId xmlns:a16="http://schemas.microsoft.com/office/drawing/2014/main" id="{447DC87F-06F9-228E-0C96-87F6ED83397E}"/>
              </a:ext>
            </a:extLst>
          </p:cNvPr>
          <p:cNvSpPr/>
          <p:nvPr/>
        </p:nvSpPr>
        <p:spPr>
          <a:xfrm>
            <a:off x="-124234" y="2196025"/>
            <a:ext cx="9392465" cy="1133750"/>
          </a:xfrm>
          <a:prstGeom prst="roundRect">
            <a:avLst>
              <a:gd name="adj" fmla="val 5607"/>
            </a:avLst>
          </a:prstGeom>
          <a:solidFill>
            <a:srgbClr val="FFFF00">
              <a:alpha val="13000"/>
            </a:srgb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orbel" panose="020B0503020204020204" pitchFamily="34" charset="0"/>
              </a:rPr>
              <a:t>Homomorphic encryption </a:t>
            </a:r>
          </a:p>
          <a:p>
            <a:pPr algn="ctr"/>
            <a:r>
              <a:rPr lang="en-CH" sz="2800" b="1" dirty="0">
                <a:solidFill>
                  <a:srgbClr val="C00000"/>
                </a:solidFill>
                <a:latin typeface="Corbel" panose="020B0503020204020204" pitchFamily="34" charset="0"/>
              </a:rPr>
              <a:t>further increases </a:t>
            </a:r>
            <a:r>
              <a:rPr lang="en-CH" sz="2800" dirty="0">
                <a:solidFill>
                  <a:schemeClr val="tx1"/>
                </a:solidFill>
                <a:latin typeface="Corbel" panose="020B0503020204020204" pitchFamily="34" charset="0"/>
              </a:rPr>
              <a:t>the database size</a:t>
            </a:r>
          </a:p>
        </p:txBody>
      </p:sp>
      <p:sp>
        <p:nvSpPr>
          <p:cNvPr id="19" name="Rounded Rectangle 18">
            <a:extLst>
              <a:ext uri="{FF2B5EF4-FFF2-40B4-BE49-F238E27FC236}">
                <a16:creationId xmlns:a16="http://schemas.microsoft.com/office/drawing/2014/main" id="{A7DFD64D-5EA4-3DA0-6F3F-D71FC7401D2D}"/>
              </a:ext>
            </a:extLst>
          </p:cNvPr>
          <p:cNvSpPr/>
          <p:nvPr/>
        </p:nvSpPr>
        <p:spPr>
          <a:xfrm>
            <a:off x="5363570" y="3528226"/>
            <a:ext cx="3493827" cy="2749743"/>
          </a:xfrm>
          <a:prstGeom prst="roundRect">
            <a:avLst>
              <a:gd name="adj" fmla="val 5189"/>
            </a:avLst>
          </a:prstGeom>
          <a:solidFill>
            <a:schemeClr val="bg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latin typeface="Corbel" panose="020B0503020204020204" pitchFamily="34" charset="0"/>
              </a:rPr>
              <a:t>Solid-State Drive</a:t>
            </a:r>
            <a:r>
              <a:rPr lang="en-US" sz="2400" b="1" dirty="0">
                <a:solidFill>
                  <a:schemeClr val="tx1"/>
                </a:solidFill>
                <a:latin typeface="Corbel" panose="020B0503020204020204" pitchFamily="34" charset="0"/>
                <a:cs typeface="Dubai" panose="020B0503030403030204" pitchFamily="34" charset="-78"/>
              </a:rPr>
              <a:t> </a:t>
            </a:r>
          </a:p>
          <a:p>
            <a:pPr algn="ctr"/>
            <a:r>
              <a:rPr lang="en-US" sz="2400" b="1" dirty="0">
                <a:solidFill>
                  <a:schemeClr val="tx1"/>
                </a:solidFill>
                <a:latin typeface="Corbel" panose="020B0503020204020204" pitchFamily="34" charset="0"/>
                <a:cs typeface="Dubai" panose="020B0503030403030204" pitchFamily="34" charset="-78"/>
              </a:rPr>
              <a:t>(SSD)</a:t>
            </a:r>
          </a:p>
        </p:txBody>
      </p:sp>
      <p:sp>
        <p:nvSpPr>
          <p:cNvPr id="20" name="Rounded Rectangle 19">
            <a:extLst>
              <a:ext uri="{FF2B5EF4-FFF2-40B4-BE49-F238E27FC236}">
                <a16:creationId xmlns:a16="http://schemas.microsoft.com/office/drawing/2014/main" id="{983E62B3-A54A-9AB6-409F-43219B191C19}"/>
              </a:ext>
            </a:extLst>
          </p:cNvPr>
          <p:cNvSpPr/>
          <p:nvPr/>
        </p:nvSpPr>
        <p:spPr>
          <a:xfrm>
            <a:off x="5581009" y="4357157"/>
            <a:ext cx="3030328" cy="1793286"/>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orbel" panose="020B0503020204020204" pitchFamily="34" charset="0"/>
                <a:cs typeface="Dubai" panose="020B0503030403030204" pitchFamily="34" charset="-78"/>
              </a:rPr>
              <a:t>Encrypted</a:t>
            </a:r>
          </a:p>
          <a:p>
            <a:pPr algn="ctr"/>
            <a:r>
              <a:rPr lang="en-US" sz="2400" b="1" dirty="0">
                <a:solidFill>
                  <a:srgbClr val="FF0000"/>
                </a:solidFill>
                <a:latin typeface="Corbel" panose="020B0503020204020204" pitchFamily="34" charset="0"/>
                <a:cs typeface="Dubai" panose="020B0503030403030204" pitchFamily="34" charset="-78"/>
              </a:rPr>
              <a:t>Database</a:t>
            </a:r>
          </a:p>
        </p:txBody>
      </p:sp>
      <p:sp>
        <p:nvSpPr>
          <p:cNvPr id="2" name="Rectangle 1">
            <a:extLst>
              <a:ext uri="{FF2B5EF4-FFF2-40B4-BE49-F238E27FC236}">
                <a16:creationId xmlns:a16="http://schemas.microsoft.com/office/drawing/2014/main" id="{EF7AEE98-4A63-992B-C457-4E07C38990BD}"/>
              </a:ext>
            </a:extLst>
          </p:cNvPr>
          <p:cNvSpPr/>
          <p:nvPr/>
        </p:nvSpPr>
        <p:spPr>
          <a:xfrm>
            <a:off x="-529278" y="924586"/>
            <a:ext cx="9990161" cy="2506163"/>
          </a:xfrm>
          <a:prstGeom prst="rect">
            <a:avLst/>
          </a:prstGeom>
          <a:solidFill>
            <a:schemeClr val="bg1">
              <a:alpha val="88656"/>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Rounded Rectangle 2">
            <a:extLst>
              <a:ext uri="{FF2B5EF4-FFF2-40B4-BE49-F238E27FC236}">
                <a16:creationId xmlns:a16="http://schemas.microsoft.com/office/drawing/2014/main" id="{9C6510B3-273B-D4DD-A3AB-FDCA9113B80A}"/>
              </a:ext>
            </a:extLst>
          </p:cNvPr>
          <p:cNvSpPr/>
          <p:nvPr/>
        </p:nvSpPr>
        <p:spPr>
          <a:xfrm>
            <a:off x="-124235" y="1609324"/>
            <a:ext cx="9392465" cy="1090063"/>
          </a:xfrm>
          <a:prstGeom prst="roundRect">
            <a:avLst>
              <a:gd name="adj" fmla="val 5607"/>
            </a:avLst>
          </a:prstGeom>
          <a:solidFill>
            <a:schemeClr val="accent6">
              <a:lumMod val="20000"/>
              <a:lumOff val="8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D31116"/>
                </a:solidFill>
                <a:latin typeface="Corbel" panose="020B0503020204020204" pitchFamily="34" charset="0"/>
              </a:rPr>
              <a:t>External I/O bandwidth of SSD</a:t>
            </a:r>
          </a:p>
          <a:p>
            <a:pPr algn="ctr">
              <a:tabLst>
                <a:tab pos="2125663" algn="l"/>
              </a:tabLst>
            </a:pPr>
            <a:r>
              <a:rPr lang="en-US" sz="2800" dirty="0">
                <a:solidFill>
                  <a:schemeClr val="tx1"/>
                </a:solidFill>
                <a:latin typeface="Corbel" panose="020B0503020204020204" pitchFamily="34" charset="0"/>
              </a:rPr>
              <a:t>is the </a:t>
            </a:r>
            <a:r>
              <a:rPr lang="en-US" sz="2800" b="1" i="1" dirty="0">
                <a:solidFill>
                  <a:srgbClr val="D31116"/>
                </a:solidFill>
                <a:latin typeface="Corbel" panose="020B0503020204020204" pitchFamily="34" charset="0"/>
              </a:rPr>
              <a:t>main bottleneck</a:t>
            </a:r>
            <a:r>
              <a:rPr lang="en-US" sz="2800" b="1" dirty="0">
                <a:solidFill>
                  <a:srgbClr val="D31116"/>
                </a:solidFill>
                <a:latin typeface="Corbel" panose="020B0503020204020204" pitchFamily="34" charset="0"/>
              </a:rPr>
              <a:t> </a:t>
            </a:r>
            <a:r>
              <a:rPr lang="en-US" sz="2800" dirty="0">
                <a:solidFill>
                  <a:schemeClr val="tx1"/>
                </a:solidFill>
                <a:latin typeface="Corbel" panose="020B0503020204020204" pitchFamily="34" charset="0"/>
              </a:rPr>
              <a:t>for reading large encrypted database</a:t>
            </a:r>
            <a:endParaRPr lang="en-CH" sz="2800" i="1" dirty="0">
              <a:solidFill>
                <a:schemeClr val="accent5"/>
              </a:solidFill>
              <a:latin typeface="Corbel" panose="020B0503020204020204" pitchFamily="34" charset="0"/>
            </a:endParaRPr>
          </a:p>
        </p:txBody>
      </p:sp>
      <p:sp>
        <p:nvSpPr>
          <p:cNvPr id="9" name="Left Arrow 8">
            <a:extLst>
              <a:ext uri="{FF2B5EF4-FFF2-40B4-BE49-F238E27FC236}">
                <a16:creationId xmlns:a16="http://schemas.microsoft.com/office/drawing/2014/main" id="{63E4153B-1D9F-4CA0-FB3C-470D3EFAD683}"/>
              </a:ext>
            </a:extLst>
          </p:cNvPr>
          <p:cNvSpPr/>
          <p:nvPr/>
        </p:nvSpPr>
        <p:spPr>
          <a:xfrm>
            <a:off x="4435362" y="4242444"/>
            <a:ext cx="920548" cy="827829"/>
          </a:xfrm>
          <a:prstGeom prst="leftArrow">
            <a:avLst>
              <a:gd name="adj1" fmla="val 50000"/>
              <a:gd name="adj2" fmla="val 72872"/>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0" name="Rectangle 9">
            <a:extLst>
              <a:ext uri="{FF2B5EF4-FFF2-40B4-BE49-F238E27FC236}">
                <a16:creationId xmlns:a16="http://schemas.microsoft.com/office/drawing/2014/main" id="{CDF3F8BC-5517-24C0-DA11-B9ED34E103B6}"/>
              </a:ext>
            </a:extLst>
          </p:cNvPr>
          <p:cNvSpPr/>
          <p:nvPr/>
        </p:nvSpPr>
        <p:spPr>
          <a:xfrm>
            <a:off x="2017861" y="4715029"/>
            <a:ext cx="757590" cy="659928"/>
          </a:xfrm>
          <a:prstGeom prst="rect">
            <a:avLst/>
          </a:prstGeom>
          <a:solidFill>
            <a:schemeClr val="accent4">
              <a:lumMod val="20000"/>
              <a:lumOff val="80000"/>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grpSp>
        <p:nvGrpSpPr>
          <p:cNvPr id="12" name="Group 11">
            <a:extLst>
              <a:ext uri="{FF2B5EF4-FFF2-40B4-BE49-F238E27FC236}">
                <a16:creationId xmlns:a16="http://schemas.microsoft.com/office/drawing/2014/main" id="{61E7BD78-12A8-A07B-6962-500398495DC0}"/>
              </a:ext>
            </a:extLst>
          </p:cNvPr>
          <p:cNvGrpSpPr/>
          <p:nvPr/>
        </p:nvGrpSpPr>
        <p:grpSpPr>
          <a:xfrm>
            <a:off x="286603" y="4295078"/>
            <a:ext cx="4142110" cy="1537299"/>
            <a:chOff x="86648" y="3632107"/>
            <a:chExt cx="4142110" cy="1537299"/>
          </a:xfrm>
        </p:grpSpPr>
        <p:sp>
          <p:nvSpPr>
            <p:cNvPr id="13" name="Rounded Rectangle 12">
              <a:extLst>
                <a:ext uri="{FF2B5EF4-FFF2-40B4-BE49-F238E27FC236}">
                  <a16:creationId xmlns:a16="http://schemas.microsoft.com/office/drawing/2014/main" id="{4DADFD47-5076-7899-92B0-0672221421DC}"/>
                </a:ext>
              </a:extLst>
            </p:cNvPr>
            <p:cNvSpPr/>
            <p:nvPr/>
          </p:nvSpPr>
          <p:spPr>
            <a:xfrm>
              <a:off x="2554199" y="3632107"/>
              <a:ext cx="1674559" cy="1537299"/>
            </a:xfrm>
            <a:prstGeom prst="roundRect">
              <a:avLst>
                <a:gd name="adj" fmla="val 12155"/>
              </a:avLst>
            </a:prstGeom>
            <a:solidFill>
              <a:srgbClr val="FFFF00">
                <a:alpha val="13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Main</a:t>
              </a:r>
            </a:p>
            <a:p>
              <a:pPr algn="ctr"/>
              <a:r>
                <a:rPr lang="en-CH" sz="2400" b="1" dirty="0">
                  <a:solidFill>
                    <a:schemeClr val="tx1"/>
                  </a:solidFill>
                  <a:latin typeface="Corbel" panose="020B0503020204020204" pitchFamily="34" charset="0"/>
                </a:rPr>
                <a:t>Memory</a:t>
              </a:r>
            </a:p>
            <a:p>
              <a:pPr algn="ctr"/>
              <a:r>
                <a:rPr lang="en-CH" sz="2000" b="1" dirty="0">
                  <a:solidFill>
                    <a:schemeClr val="tx1"/>
                  </a:solidFill>
                  <a:latin typeface="Corbel" panose="020B0503020204020204" pitchFamily="34" charset="0"/>
                </a:rPr>
                <a:t>(DRAM)</a:t>
              </a:r>
            </a:p>
          </p:txBody>
        </p:sp>
        <p:sp>
          <p:nvSpPr>
            <p:cNvPr id="22" name="Round Same-side Corner of Rectangle 21">
              <a:extLst>
                <a:ext uri="{FF2B5EF4-FFF2-40B4-BE49-F238E27FC236}">
                  <a16:creationId xmlns:a16="http://schemas.microsoft.com/office/drawing/2014/main" id="{6E1E64B2-82C8-C49E-2B32-03EA19760EC5}"/>
                </a:ext>
              </a:extLst>
            </p:cNvPr>
            <p:cNvSpPr/>
            <p:nvPr/>
          </p:nvSpPr>
          <p:spPr>
            <a:xfrm>
              <a:off x="86648" y="3874437"/>
              <a:ext cx="1731258" cy="1029001"/>
            </a:xfrm>
            <a:prstGeom prst="round2SameRect">
              <a:avLst>
                <a:gd name="adj1" fmla="val 12242"/>
                <a:gd name="adj2" fmla="val 16033"/>
              </a:avLst>
            </a:prstGeom>
            <a:solidFill>
              <a:srgbClr val="FFFF00">
                <a:alpha val="13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CPU/GPU</a:t>
              </a:r>
            </a:p>
          </p:txBody>
        </p:sp>
      </p:grpSp>
      <p:cxnSp>
        <p:nvCxnSpPr>
          <p:cNvPr id="24" name="Straight Connector 23">
            <a:extLst>
              <a:ext uri="{FF2B5EF4-FFF2-40B4-BE49-F238E27FC236}">
                <a16:creationId xmlns:a16="http://schemas.microsoft.com/office/drawing/2014/main" id="{19AF3E98-5FE3-22BF-7728-5209A0C006A6}"/>
              </a:ext>
            </a:extLst>
          </p:cNvPr>
          <p:cNvCxnSpPr>
            <a:cxnSpLocks/>
            <a:stCxn id="9" idx="3"/>
          </p:cNvCxnSpPr>
          <p:nvPr/>
        </p:nvCxnSpPr>
        <p:spPr>
          <a:xfrm flipH="1" flipV="1">
            <a:off x="4549527" y="4646483"/>
            <a:ext cx="806383" cy="9876"/>
          </a:xfrm>
          <a:prstGeom prst="line">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50EFC1D-1493-70E4-C502-4B7DCED0D79E}"/>
              </a:ext>
            </a:extLst>
          </p:cNvPr>
          <p:cNvCxnSpPr>
            <a:cxnSpLocks/>
          </p:cNvCxnSpPr>
          <p:nvPr/>
        </p:nvCxnSpPr>
        <p:spPr>
          <a:xfrm flipH="1">
            <a:off x="2008237" y="4890328"/>
            <a:ext cx="745917" cy="0"/>
          </a:xfrm>
          <a:prstGeom prst="line">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1" name="Left Arrow 30">
            <a:extLst>
              <a:ext uri="{FF2B5EF4-FFF2-40B4-BE49-F238E27FC236}">
                <a16:creationId xmlns:a16="http://schemas.microsoft.com/office/drawing/2014/main" id="{D13E49FC-7403-E09F-ADFE-55EC9052831E}"/>
              </a:ext>
            </a:extLst>
          </p:cNvPr>
          <p:cNvSpPr/>
          <p:nvPr/>
        </p:nvSpPr>
        <p:spPr>
          <a:xfrm rot="10800000">
            <a:off x="4443021" y="5054187"/>
            <a:ext cx="906239" cy="827829"/>
          </a:xfrm>
          <a:prstGeom prst="leftArrow">
            <a:avLst>
              <a:gd name="adj1" fmla="val 50000"/>
              <a:gd name="adj2" fmla="val 63151"/>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6" name="Straight Connector 25">
            <a:extLst>
              <a:ext uri="{FF2B5EF4-FFF2-40B4-BE49-F238E27FC236}">
                <a16:creationId xmlns:a16="http://schemas.microsoft.com/office/drawing/2014/main" id="{0C1C7844-DA56-31BD-CF7A-409AFA65E889}"/>
              </a:ext>
            </a:extLst>
          </p:cNvPr>
          <p:cNvCxnSpPr>
            <a:cxnSpLocks/>
          </p:cNvCxnSpPr>
          <p:nvPr/>
        </p:nvCxnSpPr>
        <p:spPr>
          <a:xfrm>
            <a:off x="4437569" y="5468103"/>
            <a:ext cx="824106" cy="0"/>
          </a:xfrm>
          <a:prstGeom prst="line">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E9BE40-B015-16CF-B52E-AB9678884DE6}"/>
              </a:ext>
            </a:extLst>
          </p:cNvPr>
          <p:cNvCxnSpPr>
            <a:cxnSpLocks/>
          </p:cNvCxnSpPr>
          <p:nvPr/>
        </p:nvCxnSpPr>
        <p:spPr>
          <a:xfrm>
            <a:off x="2028509" y="5208159"/>
            <a:ext cx="736293" cy="0"/>
          </a:xfrm>
          <a:prstGeom prst="line">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460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26" presetClass="emph" presetSubtype="0" repeatCount="indefinite" fill="remove" grpId="0" nodeType="withEffect">
                                  <p:stCondLst>
                                    <p:cond delay="0"/>
                                  </p:stCondLst>
                                  <p:childTnLst>
                                    <p:animEffect transition="out" filter="fade">
                                      <p:cBhvr>
                                        <p:cTn id="26" dur="1000" tmFilter="0, 0; .2, .5; .8, .5; 1, 0"/>
                                        <p:tgtEl>
                                          <p:spTgt spid="9"/>
                                        </p:tgtEl>
                                      </p:cBhvr>
                                    </p:animEffect>
                                    <p:animScale>
                                      <p:cBhvr>
                                        <p:cTn id="27" dur="500" autoRev="1" fill="hold"/>
                                        <p:tgtEl>
                                          <p:spTgt spid="9"/>
                                        </p:tgtEl>
                                      </p:cBhvr>
                                      <p:by x="105000" y="105000"/>
                                    </p:animScale>
                                  </p:childTnLst>
                                </p:cTn>
                              </p:par>
                              <p:par>
                                <p:cTn id="28" presetID="26" presetClass="emph" presetSubtype="0" repeatCount="indefinite" fill="remove" nodeType="withEffect">
                                  <p:stCondLst>
                                    <p:cond delay="0"/>
                                  </p:stCondLst>
                                  <p:childTnLst>
                                    <p:animEffect transition="out" filter="fade">
                                      <p:cBhvr>
                                        <p:cTn id="29" dur="1000" tmFilter="0, 0; .2, .5; .8, .5; 1, 0"/>
                                        <p:tgtEl>
                                          <p:spTgt spid="24"/>
                                        </p:tgtEl>
                                      </p:cBhvr>
                                    </p:animEffect>
                                    <p:animScale>
                                      <p:cBhvr>
                                        <p:cTn id="30" dur="500" autoRev="1" fill="hold"/>
                                        <p:tgtEl>
                                          <p:spTgt spid="24"/>
                                        </p:tgtEl>
                                      </p:cBhvr>
                                      <p:by x="105000" y="105000"/>
                                    </p:animScale>
                                  </p:childTnLst>
                                </p:cTn>
                              </p:par>
                              <p:par>
                                <p:cTn id="31" presetID="26" presetClass="emph" presetSubtype="0" repeatCount="indefinite" fill="remove" nodeType="withEffect">
                                  <p:stCondLst>
                                    <p:cond delay="0"/>
                                  </p:stCondLst>
                                  <p:childTnLst>
                                    <p:animEffect transition="out" filter="fade">
                                      <p:cBhvr>
                                        <p:cTn id="32" dur="1000" tmFilter="0, 0; .2, .5; .8, .5; 1, 0"/>
                                        <p:tgtEl>
                                          <p:spTgt spid="26"/>
                                        </p:tgtEl>
                                      </p:cBhvr>
                                    </p:animEffect>
                                    <p:animScale>
                                      <p:cBhvr>
                                        <p:cTn id="33" dur="500" autoRev="1" fill="hold"/>
                                        <p:tgtEl>
                                          <p:spTgt spid="26"/>
                                        </p:tgtEl>
                                      </p:cBhvr>
                                      <p:by x="105000" y="105000"/>
                                    </p:animScale>
                                  </p:childTnLst>
                                </p:cTn>
                              </p:par>
                              <p:par>
                                <p:cTn id="34" presetID="1" presetClass="entr" presetSubtype="0" fill="hold" grpId="1" nodeType="with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26" presetClass="emph" presetSubtype="0" repeatCount="indefinite" fill="remove" grpId="0" nodeType="withEffect">
                                  <p:stCondLst>
                                    <p:cond delay="0"/>
                                  </p:stCondLst>
                                  <p:childTnLst>
                                    <p:animEffect transition="out" filter="fade">
                                      <p:cBhvr>
                                        <p:cTn id="37" dur="1000" tmFilter="0, 0; .2, .5; .8, .5; 1, 0"/>
                                        <p:tgtEl>
                                          <p:spTgt spid="31"/>
                                        </p:tgtEl>
                                      </p:cBhvr>
                                    </p:animEffect>
                                    <p:animScale>
                                      <p:cBhvr>
                                        <p:cTn id="38" dur="500" autoRev="1" fill="hold"/>
                                        <p:tgtEl>
                                          <p:spTgt spid="31"/>
                                        </p:tgtEl>
                                      </p:cBhvr>
                                      <p:by x="105000" y="105000"/>
                                    </p:animScale>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P spid="3" grpId="1" animBg="1"/>
      <p:bldP spid="9" grpId="0" animBg="1"/>
      <p:bldP spid="9" grpId="1" animBg="1"/>
      <p:bldP spid="10" grpId="0" animBg="1"/>
      <p:bldP spid="31" grpId="0" animBg="1"/>
      <p:bldP spid="3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36D38-1B6B-EEEF-303E-C72C85E580BF}"/>
            </a:ext>
          </a:extLst>
        </p:cNvPr>
        <p:cNvGrpSpPr/>
        <p:nvPr/>
      </p:nvGrpSpPr>
      <p:grpSpPr>
        <a:xfrm>
          <a:off x="0" y="0"/>
          <a:ext cx="0" cy="0"/>
          <a:chOff x="0" y="0"/>
          <a:chExt cx="0" cy="0"/>
        </a:xfrm>
      </p:grpSpPr>
      <p:sp>
        <p:nvSpPr>
          <p:cNvPr id="14" name="Rounded Rectangle 13">
            <a:extLst>
              <a:ext uri="{FF2B5EF4-FFF2-40B4-BE49-F238E27FC236}">
                <a16:creationId xmlns:a16="http://schemas.microsoft.com/office/drawing/2014/main" id="{CBAC93E0-2292-7E2C-8843-E56C420685D9}"/>
              </a:ext>
            </a:extLst>
          </p:cNvPr>
          <p:cNvSpPr/>
          <p:nvPr/>
        </p:nvSpPr>
        <p:spPr>
          <a:xfrm>
            <a:off x="2653259" y="3428999"/>
            <a:ext cx="4661942" cy="2995601"/>
          </a:xfrm>
          <a:prstGeom prst="roundRect">
            <a:avLst>
              <a:gd name="adj" fmla="val 5189"/>
            </a:avLst>
          </a:prstGeom>
          <a:solidFill>
            <a:schemeClr val="bg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latin typeface="Corbel" panose="020B0503020204020204" pitchFamily="34" charset="0"/>
              </a:rPr>
              <a:t>Solid-State Drive</a:t>
            </a:r>
            <a:r>
              <a:rPr lang="en-US" sz="2400" b="1" dirty="0">
                <a:solidFill>
                  <a:schemeClr val="tx1"/>
                </a:solidFill>
                <a:latin typeface="Corbel" panose="020B0503020204020204" pitchFamily="34" charset="0"/>
                <a:cs typeface="Dubai" panose="020B0503030403030204" pitchFamily="34" charset="-78"/>
              </a:rPr>
              <a:t> </a:t>
            </a:r>
          </a:p>
          <a:p>
            <a:pPr algn="ctr"/>
            <a:r>
              <a:rPr lang="en-US" sz="2400" b="1" dirty="0">
                <a:solidFill>
                  <a:schemeClr val="tx1"/>
                </a:solidFill>
                <a:latin typeface="Corbel" panose="020B0503020204020204" pitchFamily="34" charset="0"/>
                <a:cs typeface="Dubai" panose="020B0503030403030204" pitchFamily="34" charset="-78"/>
              </a:rPr>
              <a:t>(SSD)</a:t>
            </a:r>
          </a:p>
        </p:txBody>
      </p:sp>
      <p:sp>
        <p:nvSpPr>
          <p:cNvPr id="4" name="Rectangle 3">
            <a:extLst>
              <a:ext uri="{FF2B5EF4-FFF2-40B4-BE49-F238E27FC236}">
                <a16:creationId xmlns:a16="http://schemas.microsoft.com/office/drawing/2014/main" id="{2426A4C8-EA86-5EF3-29EC-6F96EDBFCA27}"/>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A7AC7160-8D31-64DD-771D-3FFCA0220BAF}"/>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CB935523-2B52-B95E-8932-365842232128}"/>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pic>
        <p:nvPicPr>
          <p:cNvPr id="16" name="Graphic 15">
            <a:extLst>
              <a:ext uri="{FF2B5EF4-FFF2-40B4-BE49-F238E27FC236}">
                <a16:creationId xmlns:a16="http://schemas.microsoft.com/office/drawing/2014/main" id="{1E3E6166-396E-297A-B5CC-BE2237A719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D17CCBA9-64DB-B36D-0B20-F472EECB97BC}"/>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22</a:t>
            </a:fld>
            <a:endParaRPr lang="en-CH" dirty="0">
              <a:latin typeface="Cambria" panose="02040503050406030204" pitchFamily="18" charset="0"/>
            </a:endParaRPr>
          </a:p>
        </p:txBody>
      </p:sp>
      <p:sp>
        <p:nvSpPr>
          <p:cNvPr id="5" name="Title 1">
            <a:extLst>
              <a:ext uri="{FF2B5EF4-FFF2-40B4-BE49-F238E27FC236}">
                <a16:creationId xmlns:a16="http://schemas.microsoft.com/office/drawing/2014/main" id="{3643486D-32FC-00E0-BD5F-08DD59DD0ACF}"/>
              </a:ext>
            </a:extLst>
          </p:cNvPr>
          <p:cNvSpPr txBox="1">
            <a:spLocks/>
          </p:cNvSpPr>
          <p:nvPr/>
        </p:nvSpPr>
        <p:spPr>
          <a:xfrm>
            <a:off x="-11382" y="1"/>
            <a:ext cx="9225021" cy="841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H" sz="3600" b="1" dirty="0">
                <a:latin typeface="Corbel" panose="020B0503020204020204" pitchFamily="34" charset="0"/>
                <a:ea typeface="Tahoma" panose="020B0604030504040204" pitchFamily="34" charset="0"/>
                <a:cs typeface="Tahoma" panose="020B0604030504040204" pitchFamily="34" charset="0"/>
              </a:rPr>
              <a:t>Prior Works on Reducing Data Movement</a:t>
            </a:r>
          </a:p>
        </p:txBody>
      </p:sp>
      <p:sp>
        <p:nvSpPr>
          <p:cNvPr id="20" name="Rounded Rectangle 19">
            <a:extLst>
              <a:ext uri="{FF2B5EF4-FFF2-40B4-BE49-F238E27FC236}">
                <a16:creationId xmlns:a16="http://schemas.microsoft.com/office/drawing/2014/main" id="{6C37E58D-3425-1FA9-3533-15036ED4DB19}"/>
              </a:ext>
            </a:extLst>
          </p:cNvPr>
          <p:cNvSpPr/>
          <p:nvPr/>
        </p:nvSpPr>
        <p:spPr>
          <a:xfrm>
            <a:off x="4572000" y="4392192"/>
            <a:ext cx="2624915" cy="1793286"/>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orbel" panose="020B0503020204020204" pitchFamily="34" charset="0"/>
                <a:cs typeface="Dubai" panose="020B0503030403030204" pitchFamily="34" charset="-78"/>
              </a:rPr>
              <a:t>Encrypted</a:t>
            </a:r>
          </a:p>
          <a:p>
            <a:pPr algn="ctr"/>
            <a:r>
              <a:rPr lang="en-US" sz="2400" b="1" dirty="0">
                <a:solidFill>
                  <a:srgbClr val="FF0000"/>
                </a:solidFill>
                <a:latin typeface="Corbel" panose="020B0503020204020204" pitchFamily="34" charset="0"/>
                <a:cs typeface="Dubai" panose="020B0503030403030204" pitchFamily="34" charset="-78"/>
              </a:rPr>
              <a:t>Database</a:t>
            </a:r>
          </a:p>
        </p:txBody>
      </p:sp>
    </p:spTree>
    <p:extLst>
      <p:ext uri="{BB962C8B-B14F-4D97-AF65-F5344CB8AC3E}">
        <p14:creationId xmlns:p14="http://schemas.microsoft.com/office/powerpoint/2010/main" val="4059162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400">
        <p159:morph option="byObject"/>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A2F4F-CB2D-8CF7-F054-A72907D8D33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784E022-7D70-473A-059A-948891A25986}"/>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36DE4C80-7255-693B-1695-3BFAF5EE4BEC}"/>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5A36F2F-2602-8530-95B9-9C4A57C48399}"/>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pic>
        <p:nvPicPr>
          <p:cNvPr id="16" name="Graphic 15">
            <a:extLst>
              <a:ext uri="{FF2B5EF4-FFF2-40B4-BE49-F238E27FC236}">
                <a16:creationId xmlns:a16="http://schemas.microsoft.com/office/drawing/2014/main" id="{13CA9E1A-8A36-591A-FE25-B19DE34DED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8CC88FC4-05AE-98BB-59D4-6F9892A150AD}"/>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23</a:t>
            </a:fld>
            <a:endParaRPr lang="en-CH" dirty="0">
              <a:latin typeface="Cambria" panose="02040503050406030204" pitchFamily="18" charset="0"/>
            </a:endParaRPr>
          </a:p>
        </p:txBody>
      </p:sp>
      <p:sp>
        <p:nvSpPr>
          <p:cNvPr id="5" name="Title 1">
            <a:extLst>
              <a:ext uri="{FF2B5EF4-FFF2-40B4-BE49-F238E27FC236}">
                <a16:creationId xmlns:a16="http://schemas.microsoft.com/office/drawing/2014/main" id="{3D262629-9F23-7238-467F-CE9D078F73CB}"/>
              </a:ext>
            </a:extLst>
          </p:cNvPr>
          <p:cNvSpPr txBox="1">
            <a:spLocks/>
          </p:cNvSpPr>
          <p:nvPr/>
        </p:nvSpPr>
        <p:spPr>
          <a:xfrm>
            <a:off x="-11382" y="1"/>
            <a:ext cx="9225021" cy="841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H" sz="3600" b="1" dirty="0">
                <a:latin typeface="Corbel" panose="020B0503020204020204" pitchFamily="34" charset="0"/>
                <a:ea typeface="Tahoma" panose="020B0604030504040204" pitchFamily="34" charset="0"/>
                <a:cs typeface="Tahoma" panose="020B0604030504040204" pitchFamily="34" charset="0"/>
              </a:rPr>
              <a:t>Prior Works on Reducing Data Movement</a:t>
            </a:r>
          </a:p>
        </p:txBody>
      </p:sp>
      <p:sp>
        <p:nvSpPr>
          <p:cNvPr id="19" name="Rounded Rectangle 18">
            <a:extLst>
              <a:ext uri="{FF2B5EF4-FFF2-40B4-BE49-F238E27FC236}">
                <a16:creationId xmlns:a16="http://schemas.microsoft.com/office/drawing/2014/main" id="{FE640B6D-AA98-FE53-9A0A-6219AF646A78}"/>
              </a:ext>
            </a:extLst>
          </p:cNvPr>
          <p:cNvSpPr/>
          <p:nvPr/>
        </p:nvSpPr>
        <p:spPr>
          <a:xfrm>
            <a:off x="2653259" y="3428999"/>
            <a:ext cx="4661942" cy="2995628"/>
          </a:xfrm>
          <a:prstGeom prst="roundRect">
            <a:avLst>
              <a:gd name="adj" fmla="val 5189"/>
            </a:avLst>
          </a:prstGeom>
          <a:solidFill>
            <a:schemeClr val="bg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latin typeface="Corbel" panose="020B0503020204020204" pitchFamily="34" charset="0"/>
              </a:rPr>
              <a:t>Solid-State Drive</a:t>
            </a:r>
            <a:r>
              <a:rPr lang="en-US" sz="2400" b="1" dirty="0">
                <a:solidFill>
                  <a:schemeClr val="tx1"/>
                </a:solidFill>
                <a:latin typeface="Corbel" panose="020B0503020204020204" pitchFamily="34" charset="0"/>
                <a:cs typeface="Dubai" panose="020B0503030403030204" pitchFamily="34" charset="-78"/>
              </a:rPr>
              <a:t> </a:t>
            </a:r>
          </a:p>
          <a:p>
            <a:pPr algn="ctr"/>
            <a:r>
              <a:rPr lang="en-US" sz="2400" b="1" dirty="0">
                <a:solidFill>
                  <a:schemeClr val="tx1"/>
                </a:solidFill>
                <a:latin typeface="Corbel" panose="020B0503020204020204" pitchFamily="34" charset="0"/>
                <a:cs typeface="Dubai" panose="020B0503030403030204" pitchFamily="34" charset="-78"/>
              </a:rPr>
              <a:t>(SSD)</a:t>
            </a:r>
          </a:p>
        </p:txBody>
      </p:sp>
      <p:sp>
        <p:nvSpPr>
          <p:cNvPr id="21" name="Rounded Rectangle 20">
            <a:extLst>
              <a:ext uri="{FF2B5EF4-FFF2-40B4-BE49-F238E27FC236}">
                <a16:creationId xmlns:a16="http://schemas.microsoft.com/office/drawing/2014/main" id="{66CFFD21-190C-52B4-B637-656F11109E1A}"/>
              </a:ext>
            </a:extLst>
          </p:cNvPr>
          <p:cNvSpPr/>
          <p:nvPr/>
        </p:nvSpPr>
        <p:spPr>
          <a:xfrm>
            <a:off x="4651649" y="4328899"/>
            <a:ext cx="2587909" cy="1977310"/>
          </a:xfrm>
          <a:prstGeom prst="roundRect">
            <a:avLst>
              <a:gd name="adj" fmla="val 5189"/>
            </a:avLst>
          </a:prstGeom>
          <a:solidFill>
            <a:schemeClr val="accent2">
              <a:lumMod val="20000"/>
              <a:lumOff val="80000"/>
              <a:alpha val="58875"/>
            </a:schemeClr>
          </a:solidFill>
          <a:ln w="19050">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Corbel" panose="020B0503020204020204" pitchFamily="34" charset="0"/>
              <a:cs typeface="Dubai" panose="020B0503030403030204" pitchFamily="34" charset="-78"/>
            </a:endParaRPr>
          </a:p>
        </p:txBody>
      </p:sp>
      <p:sp>
        <p:nvSpPr>
          <p:cNvPr id="2" name="Rounded Rectangle 1">
            <a:extLst>
              <a:ext uri="{FF2B5EF4-FFF2-40B4-BE49-F238E27FC236}">
                <a16:creationId xmlns:a16="http://schemas.microsoft.com/office/drawing/2014/main" id="{57C79683-9A5D-967F-0486-1AB9E21B2025}"/>
              </a:ext>
            </a:extLst>
          </p:cNvPr>
          <p:cNvSpPr/>
          <p:nvPr/>
        </p:nvSpPr>
        <p:spPr>
          <a:xfrm>
            <a:off x="2823833" y="4421168"/>
            <a:ext cx="1674559" cy="1793286"/>
          </a:xfrm>
          <a:prstGeom prst="roundRect">
            <a:avLst>
              <a:gd name="adj" fmla="val 5189"/>
            </a:avLst>
          </a:prstGeom>
          <a:solidFill>
            <a:schemeClr val="accent6">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cs typeface="Dubai" panose="020B0503030403030204" pitchFamily="34" charset="-78"/>
              </a:rPr>
              <a:t>SSD</a:t>
            </a:r>
          </a:p>
          <a:p>
            <a:pPr algn="ctr"/>
            <a:r>
              <a:rPr lang="en-US" sz="2400" b="1" dirty="0">
                <a:solidFill>
                  <a:schemeClr val="tx1"/>
                </a:solidFill>
                <a:latin typeface="Corbel" panose="020B0503020204020204" pitchFamily="34" charset="0"/>
                <a:cs typeface="Dubai" panose="020B0503030403030204" pitchFamily="34" charset="-78"/>
              </a:rPr>
              <a:t>Controller</a:t>
            </a:r>
          </a:p>
        </p:txBody>
      </p:sp>
      <p:sp>
        <p:nvSpPr>
          <p:cNvPr id="3" name="Rounded Rectangle 2">
            <a:extLst>
              <a:ext uri="{FF2B5EF4-FFF2-40B4-BE49-F238E27FC236}">
                <a16:creationId xmlns:a16="http://schemas.microsoft.com/office/drawing/2014/main" id="{5022AAD1-1D61-4895-CF42-0167B47E6679}"/>
              </a:ext>
            </a:extLst>
          </p:cNvPr>
          <p:cNvSpPr/>
          <p:nvPr/>
        </p:nvSpPr>
        <p:spPr>
          <a:xfrm>
            <a:off x="4836552" y="4685304"/>
            <a:ext cx="978013" cy="543332"/>
          </a:xfrm>
          <a:prstGeom prst="roundRect">
            <a:avLst>
              <a:gd name="adj" fmla="val 1215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Flash</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endParaRPr lang="en-CH" b="1" dirty="0">
              <a:solidFill>
                <a:schemeClr val="tx1"/>
              </a:solidFill>
              <a:latin typeface="Cambria" panose="02040503050406030204" pitchFamily="18" charset="0"/>
            </a:endParaRPr>
          </a:p>
        </p:txBody>
      </p:sp>
      <p:sp>
        <p:nvSpPr>
          <p:cNvPr id="8" name="Rounded Rectangle 7">
            <a:extLst>
              <a:ext uri="{FF2B5EF4-FFF2-40B4-BE49-F238E27FC236}">
                <a16:creationId xmlns:a16="http://schemas.microsoft.com/office/drawing/2014/main" id="{2A720E52-6BA1-8E9C-142D-A4198614E290}"/>
              </a:ext>
            </a:extLst>
          </p:cNvPr>
          <p:cNvSpPr/>
          <p:nvPr/>
        </p:nvSpPr>
        <p:spPr>
          <a:xfrm>
            <a:off x="6179105" y="4685304"/>
            <a:ext cx="978013" cy="543332"/>
          </a:xfrm>
          <a:prstGeom prst="roundRect">
            <a:avLst>
              <a:gd name="adj" fmla="val 1215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Flash</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endParaRPr lang="en-CH" b="1" dirty="0">
              <a:solidFill>
                <a:schemeClr val="tx1"/>
              </a:solidFill>
              <a:latin typeface="Cambria" panose="02040503050406030204" pitchFamily="18" charset="0"/>
            </a:endParaRPr>
          </a:p>
        </p:txBody>
      </p:sp>
      <p:sp>
        <p:nvSpPr>
          <p:cNvPr id="9" name="Rounded Rectangle 8">
            <a:extLst>
              <a:ext uri="{FF2B5EF4-FFF2-40B4-BE49-F238E27FC236}">
                <a16:creationId xmlns:a16="http://schemas.microsoft.com/office/drawing/2014/main" id="{73DDADE6-1CC5-B29E-7A18-5D94012C0AED}"/>
              </a:ext>
            </a:extLst>
          </p:cNvPr>
          <p:cNvSpPr/>
          <p:nvPr/>
        </p:nvSpPr>
        <p:spPr>
          <a:xfrm>
            <a:off x="4863747" y="5626535"/>
            <a:ext cx="978013" cy="543332"/>
          </a:xfrm>
          <a:prstGeom prst="roundRect">
            <a:avLst>
              <a:gd name="adj" fmla="val 1215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Flash</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endParaRPr lang="en-CH" b="1" dirty="0">
              <a:solidFill>
                <a:schemeClr val="tx1"/>
              </a:solidFill>
              <a:latin typeface="Cambria" panose="02040503050406030204" pitchFamily="18" charset="0"/>
            </a:endParaRPr>
          </a:p>
        </p:txBody>
      </p:sp>
      <p:sp>
        <p:nvSpPr>
          <p:cNvPr id="10" name="Rounded Rectangle 9">
            <a:extLst>
              <a:ext uri="{FF2B5EF4-FFF2-40B4-BE49-F238E27FC236}">
                <a16:creationId xmlns:a16="http://schemas.microsoft.com/office/drawing/2014/main" id="{DACF4771-7F62-AA16-3246-9782ADD65D04}"/>
              </a:ext>
            </a:extLst>
          </p:cNvPr>
          <p:cNvSpPr/>
          <p:nvPr/>
        </p:nvSpPr>
        <p:spPr>
          <a:xfrm>
            <a:off x="6179105" y="5626535"/>
            <a:ext cx="978013" cy="543332"/>
          </a:xfrm>
          <a:prstGeom prst="roundRect">
            <a:avLst>
              <a:gd name="adj" fmla="val 1215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Flash</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endParaRPr lang="en-CH" b="1" dirty="0">
              <a:solidFill>
                <a:schemeClr val="tx1"/>
              </a:solidFill>
              <a:latin typeface="Cambria" panose="02040503050406030204" pitchFamily="18" charset="0"/>
            </a:endParaRPr>
          </a:p>
        </p:txBody>
      </p:sp>
      <p:cxnSp>
        <p:nvCxnSpPr>
          <p:cNvPr id="11" name="Elbow Connector 140">
            <a:extLst>
              <a:ext uri="{FF2B5EF4-FFF2-40B4-BE49-F238E27FC236}">
                <a16:creationId xmlns:a16="http://schemas.microsoft.com/office/drawing/2014/main" id="{4516AEE3-17F9-03D2-67CD-B50E28B29963}"/>
              </a:ext>
            </a:extLst>
          </p:cNvPr>
          <p:cNvCxnSpPr>
            <a:cxnSpLocks/>
          </p:cNvCxnSpPr>
          <p:nvPr/>
        </p:nvCxnSpPr>
        <p:spPr>
          <a:xfrm rot="16200000" flipV="1">
            <a:off x="5574202" y="3587849"/>
            <a:ext cx="165694" cy="2022124"/>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Elbow Connector 140">
            <a:extLst>
              <a:ext uri="{FF2B5EF4-FFF2-40B4-BE49-F238E27FC236}">
                <a16:creationId xmlns:a16="http://schemas.microsoft.com/office/drawing/2014/main" id="{BCB6B41E-DD2F-3E65-8FCF-89F5AE228187}"/>
              </a:ext>
            </a:extLst>
          </p:cNvPr>
          <p:cNvCxnSpPr>
            <a:cxnSpLocks/>
            <a:stCxn id="10" idx="0"/>
          </p:cNvCxnSpPr>
          <p:nvPr/>
        </p:nvCxnSpPr>
        <p:spPr>
          <a:xfrm rot="16200000" flipV="1">
            <a:off x="5574205" y="4532629"/>
            <a:ext cx="165695" cy="2022119"/>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E0FB495-447D-8975-F1A2-C5FA6166B813}"/>
              </a:ext>
            </a:extLst>
          </p:cNvPr>
          <p:cNvSpPr txBox="1"/>
          <p:nvPr/>
        </p:nvSpPr>
        <p:spPr>
          <a:xfrm>
            <a:off x="5756407" y="4707446"/>
            <a:ext cx="542544" cy="347086"/>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14" name="TextBox 13">
            <a:extLst>
              <a:ext uri="{FF2B5EF4-FFF2-40B4-BE49-F238E27FC236}">
                <a16:creationId xmlns:a16="http://schemas.microsoft.com/office/drawing/2014/main" id="{BD135EEC-E4D5-470F-BF79-F425F45133B4}"/>
              </a:ext>
            </a:extLst>
          </p:cNvPr>
          <p:cNvSpPr txBox="1"/>
          <p:nvPr/>
        </p:nvSpPr>
        <p:spPr>
          <a:xfrm>
            <a:off x="5756407" y="5699536"/>
            <a:ext cx="542544" cy="347086"/>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cxnSp>
        <p:nvCxnSpPr>
          <p:cNvPr id="15" name="Elbow Connector 140">
            <a:extLst>
              <a:ext uri="{FF2B5EF4-FFF2-40B4-BE49-F238E27FC236}">
                <a16:creationId xmlns:a16="http://schemas.microsoft.com/office/drawing/2014/main" id="{C7E02FC6-6EB1-8EC5-F06D-C0D761637EAD}"/>
              </a:ext>
            </a:extLst>
          </p:cNvPr>
          <p:cNvCxnSpPr>
            <a:cxnSpLocks/>
          </p:cNvCxnSpPr>
          <p:nvPr/>
        </p:nvCxnSpPr>
        <p:spPr>
          <a:xfrm rot="16200000" flipV="1">
            <a:off x="4833912" y="4190055"/>
            <a:ext cx="167386" cy="8231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Elbow Connector 140">
            <a:extLst>
              <a:ext uri="{FF2B5EF4-FFF2-40B4-BE49-F238E27FC236}">
                <a16:creationId xmlns:a16="http://schemas.microsoft.com/office/drawing/2014/main" id="{D9894CEC-4033-7DF6-76F5-AB8698A73752}"/>
              </a:ext>
            </a:extLst>
          </p:cNvPr>
          <p:cNvCxnSpPr>
            <a:cxnSpLocks/>
          </p:cNvCxnSpPr>
          <p:nvPr/>
        </p:nvCxnSpPr>
        <p:spPr>
          <a:xfrm rot="16200000" flipV="1">
            <a:off x="4831438" y="5131286"/>
            <a:ext cx="167386" cy="8231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093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400">
        <p159:morph option="byObject"/>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74309-1EBF-A6EF-53BD-BD8E97DD576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BC4C93C-9998-5612-5F6D-BB7E8C402DEE}"/>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A1D371B9-73A7-AEA1-D76F-8A66EDED9A92}"/>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FD77369-20D3-DF31-5E81-CA2182E936C5}"/>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pic>
        <p:nvPicPr>
          <p:cNvPr id="16" name="Graphic 15">
            <a:extLst>
              <a:ext uri="{FF2B5EF4-FFF2-40B4-BE49-F238E27FC236}">
                <a16:creationId xmlns:a16="http://schemas.microsoft.com/office/drawing/2014/main" id="{66C942AE-DDF6-E128-3AE6-F72C194D30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E7FE5102-B167-0F37-5368-EA2EB2A10A82}"/>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24</a:t>
            </a:fld>
            <a:endParaRPr lang="en-CH" dirty="0">
              <a:latin typeface="Cambria" panose="02040503050406030204" pitchFamily="18" charset="0"/>
            </a:endParaRPr>
          </a:p>
        </p:txBody>
      </p:sp>
      <p:sp>
        <p:nvSpPr>
          <p:cNvPr id="5" name="Title 1">
            <a:extLst>
              <a:ext uri="{FF2B5EF4-FFF2-40B4-BE49-F238E27FC236}">
                <a16:creationId xmlns:a16="http://schemas.microsoft.com/office/drawing/2014/main" id="{D1F40DF9-574F-BBF2-A4AD-58EA2F06B7BA}"/>
              </a:ext>
            </a:extLst>
          </p:cNvPr>
          <p:cNvSpPr txBox="1">
            <a:spLocks/>
          </p:cNvSpPr>
          <p:nvPr/>
        </p:nvSpPr>
        <p:spPr>
          <a:xfrm>
            <a:off x="-11382" y="1"/>
            <a:ext cx="9225021" cy="841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H" sz="3600" b="1" dirty="0">
                <a:latin typeface="Corbel" panose="020B0503020204020204" pitchFamily="34" charset="0"/>
                <a:ea typeface="Tahoma" panose="020B0604030504040204" pitchFamily="34" charset="0"/>
                <a:cs typeface="Tahoma" panose="020B0604030504040204" pitchFamily="34" charset="0"/>
              </a:rPr>
              <a:t>Prior Works on Reducing Data Movement</a:t>
            </a:r>
          </a:p>
        </p:txBody>
      </p:sp>
      <p:sp>
        <p:nvSpPr>
          <p:cNvPr id="19" name="Rounded Rectangle 18">
            <a:extLst>
              <a:ext uri="{FF2B5EF4-FFF2-40B4-BE49-F238E27FC236}">
                <a16:creationId xmlns:a16="http://schemas.microsoft.com/office/drawing/2014/main" id="{63120ABF-5E40-FC8A-E2BB-E117EA98E7A5}"/>
              </a:ext>
            </a:extLst>
          </p:cNvPr>
          <p:cNvSpPr/>
          <p:nvPr/>
        </p:nvSpPr>
        <p:spPr>
          <a:xfrm>
            <a:off x="2653259" y="3428999"/>
            <a:ext cx="4661942" cy="2995601"/>
          </a:xfrm>
          <a:prstGeom prst="roundRect">
            <a:avLst>
              <a:gd name="adj" fmla="val 5189"/>
            </a:avLst>
          </a:prstGeom>
          <a:solidFill>
            <a:schemeClr val="bg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latin typeface="Corbel" panose="020B0503020204020204" pitchFamily="34" charset="0"/>
              </a:rPr>
              <a:t>Solid-State Drive</a:t>
            </a:r>
            <a:r>
              <a:rPr lang="en-US" sz="2400" b="1" dirty="0">
                <a:solidFill>
                  <a:schemeClr val="tx1"/>
                </a:solidFill>
                <a:latin typeface="Corbel" panose="020B0503020204020204" pitchFamily="34" charset="0"/>
                <a:cs typeface="Dubai" panose="020B0503030403030204" pitchFamily="34" charset="-78"/>
              </a:rPr>
              <a:t> </a:t>
            </a:r>
          </a:p>
          <a:p>
            <a:pPr algn="ctr"/>
            <a:r>
              <a:rPr lang="en-US" sz="2400" b="1" dirty="0">
                <a:solidFill>
                  <a:schemeClr val="tx1"/>
                </a:solidFill>
                <a:latin typeface="Corbel" panose="020B0503020204020204" pitchFamily="34" charset="0"/>
                <a:cs typeface="Dubai" panose="020B0503030403030204" pitchFamily="34" charset="-78"/>
              </a:rPr>
              <a:t>(SSD)</a:t>
            </a:r>
          </a:p>
        </p:txBody>
      </p:sp>
      <p:sp>
        <p:nvSpPr>
          <p:cNvPr id="21" name="Rounded Rectangle 20">
            <a:extLst>
              <a:ext uri="{FF2B5EF4-FFF2-40B4-BE49-F238E27FC236}">
                <a16:creationId xmlns:a16="http://schemas.microsoft.com/office/drawing/2014/main" id="{1D1843FC-AF54-0A0B-1C00-8C4ED0711CCC}"/>
              </a:ext>
            </a:extLst>
          </p:cNvPr>
          <p:cNvSpPr/>
          <p:nvPr/>
        </p:nvSpPr>
        <p:spPr>
          <a:xfrm>
            <a:off x="4698946" y="4376198"/>
            <a:ext cx="2587909" cy="1961544"/>
          </a:xfrm>
          <a:prstGeom prst="roundRect">
            <a:avLst>
              <a:gd name="adj" fmla="val 5189"/>
            </a:avLst>
          </a:prstGeom>
          <a:solidFill>
            <a:schemeClr val="accent2">
              <a:lumMod val="20000"/>
              <a:lumOff val="80000"/>
              <a:alpha val="58875"/>
            </a:schemeClr>
          </a:solidFill>
          <a:ln w="19050">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Corbel" panose="020B0503020204020204" pitchFamily="34" charset="0"/>
              <a:cs typeface="Dubai" panose="020B0503030403030204" pitchFamily="34" charset="-78"/>
            </a:endParaRPr>
          </a:p>
        </p:txBody>
      </p:sp>
      <p:sp>
        <p:nvSpPr>
          <p:cNvPr id="2" name="Rounded Rectangle 1">
            <a:extLst>
              <a:ext uri="{FF2B5EF4-FFF2-40B4-BE49-F238E27FC236}">
                <a16:creationId xmlns:a16="http://schemas.microsoft.com/office/drawing/2014/main" id="{8E26D5EE-7503-74C5-345C-7B7A658DE4F6}"/>
              </a:ext>
            </a:extLst>
          </p:cNvPr>
          <p:cNvSpPr/>
          <p:nvPr/>
        </p:nvSpPr>
        <p:spPr>
          <a:xfrm>
            <a:off x="2823833" y="4421168"/>
            <a:ext cx="1674559" cy="1793286"/>
          </a:xfrm>
          <a:prstGeom prst="roundRect">
            <a:avLst>
              <a:gd name="adj" fmla="val 5189"/>
            </a:avLst>
          </a:prstGeom>
          <a:solidFill>
            <a:schemeClr val="accent6">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cs typeface="Dubai" panose="020B0503030403030204" pitchFamily="34" charset="-78"/>
              </a:rPr>
              <a:t>SSD</a:t>
            </a:r>
          </a:p>
          <a:p>
            <a:pPr algn="ctr"/>
            <a:r>
              <a:rPr lang="en-US" sz="2400" b="1" dirty="0">
                <a:solidFill>
                  <a:schemeClr val="tx1"/>
                </a:solidFill>
                <a:latin typeface="Corbel" panose="020B0503020204020204" pitchFamily="34" charset="0"/>
                <a:cs typeface="Dubai" panose="020B0503030403030204" pitchFamily="34" charset="-78"/>
              </a:rPr>
              <a:t>Controller</a:t>
            </a:r>
          </a:p>
        </p:txBody>
      </p:sp>
      <p:sp>
        <p:nvSpPr>
          <p:cNvPr id="3" name="Rounded Rectangle 2">
            <a:extLst>
              <a:ext uri="{FF2B5EF4-FFF2-40B4-BE49-F238E27FC236}">
                <a16:creationId xmlns:a16="http://schemas.microsoft.com/office/drawing/2014/main" id="{4F6AC9D8-5FC0-8AC4-2732-A39A08A5620A}"/>
              </a:ext>
            </a:extLst>
          </p:cNvPr>
          <p:cNvSpPr/>
          <p:nvPr/>
        </p:nvSpPr>
        <p:spPr>
          <a:xfrm>
            <a:off x="4836552" y="4685304"/>
            <a:ext cx="978013" cy="543332"/>
          </a:xfrm>
          <a:prstGeom prst="roundRect">
            <a:avLst>
              <a:gd name="adj" fmla="val 1215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Flash</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endParaRPr lang="en-CH" b="1" dirty="0">
              <a:solidFill>
                <a:schemeClr val="tx1"/>
              </a:solidFill>
              <a:latin typeface="Cambria" panose="02040503050406030204" pitchFamily="18" charset="0"/>
            </a:endParaRPr>
          </a:p>
        </p:txBody>
      </p:sp>
      <p:sp>
        <p:nvSpPr>
          <p:cNvPr id="8" name="Rounded Rectangle 7">
            <a:extLst>
              <a:ext uri="{FF2B5EF4-FFF2-40B4-BE49-F238E27FC236}">
                <a16:creationId xmlns:a16="http://schemas.microsoft.com/office/drawing/2014/main" id="{E6102A41-8E0D-A122-D3C9-1EE652F9C53D}"/>
              </a:ext>
            </a:extLst>
          </p:cNvPr>
          <p:cNvSpPr/>
          <p:nvPr/>
        </p:nvSpPr>
        <p:spPr>
          <a:xfrm>
            <a:off x="6164115" y="4687594"/>
            <a:ext cx="978013" cy="543332"/>
          </a:xfrm>
          <a:prstGeom prst="roundRect">
            <a:avLst>
              <a:gd name="adj" fmla="val 1215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Flash</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endParaRPr lang="en-CH" b="1" dirty="0">
              <a:solidFill>
                <a:schemeClr val="tx1"/>
              </a:solidFill>
              <a:latin typeface="Cambria" panose="02040503050406030204" pitchFamily="18" charset="0"/>
            </a:endParaRPr>
          </a:p>
        </p:txBody>
      </p:sp>
      <p:sp>
        <p:nvSpPr>
          <p:cNvPr id="9" name="Rounded Rectangle 8">
            <a:extLst>
              <a:ext uri="{FF2B5EF4-FFF2-40B4-BE49-F238E27FC236}">
                <a16:creationId xmlns:a16="http://schemas.microsoft.com/office/drawing/2014/main" id="{0918874D-9359-F5B8-AEED-48D127EBF131}"/>
              </a:ext>
            </a:extLst>
          </p:cNvPr>
          <p:cNvSpPr/>
          <p:nvPr/>
        </p:nvSpPr>
        <p:spPr>
          <a:xfrm>
            <a:off x="4863747" y="5626535"/>
            <a:ext cx="978013" cy="543332"/>
          </a:xfrm>
          <a:prstGeom prst="roundRect">
            <a:avLst>
              <a:gd name="adj" fmla="val 1215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Flash</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endParaRPr lang="en-CH" b="1" dirty="0">
              <a:solidFill>
                <a:schemeClr val="tx1"/>
              </a:solidFill>
              <a:latin typeface="Cambria" panose="02040503050406030204" pitchFamily="18" charset="0"/>
            </a:endParaRPr>
          </a:p>
        </p:txBody>
      </p:sp>
      <p:sp>
        <p:nvSpPr>
          <p:cNvPr id="10" name="Rounded Rectangle 9">
            <a:extLst>
              <a:ext uri="{FF2B5EF4-FFF2-40B4-BE49-F238E27FC236}">
                <a16:creationId xmlns:a16="http://schemas.microsoft.com/office/drawing/2014/main" id="{ED123EE3-30B5-8AAF-7FB7-3EAD1CC931BD}"/>
              </a:ext>
            </a:extLst>
          </p:cNvPr>
          <p:cNvSpPr/>
          <p:nvPr/>
        </p:nvSpPr>
        <p:spPr>
          <a:xfrm>
            <a:off x="6179105" y="5626535"/>
            <a:ext cx="978013" cy="543332"/>
          </a:xfrm>
          <a:prstGeom prst="roundRect">
            <a:avLst>
              <a:gd name="adj" fmla="val 1215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Flash</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endParaRPr lang="en-CH" b="1" dirty="0">
              <a:solidFill>
                <a:schemeClr val="tx1"/>
              </a:solidFill>
              <a:latin typeface="Cambria" panose="02040503050406030204" pitchFamily="18" charset="0"/>
            </a:endParaRPr>
          </a:p>
        </p:txBody>
      </p:sp>
      <p:cxnSp>
        <p:nvCxnSpPr>
          <p:cNvPr id="11" name="Elbow Connector 140">
            <a:extLst>
              <a:ext uri="{FF2B5EF4-FFF2-40B4-BE49-F238E27FC236}">
                <a16:creationId xmlns:a16="http://schemas.microsoft.com/office/drawing/2014/main" id="{647B3D29-F5BC-38B2-C701-69DA02C54EE8}"/>
              </a:ext>
            </a:extLst>
          </p:cNvPr>
          <p:cNvCxnSpPr>
            <a:cxnSpLocks/>
          </p:cNvCxnSpPr>
          <p:nvPr/>
        </p:nvCxnSpPr>
        <p:spPr>
          <a:xfrm rot="16200000" flipV="1">
            <a:off x="5559212" y="3587335"/>
            <a:ext cx="165694" cy="2022124"/>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Elbow Connector 140">
            <a:extLst>
              <a:ext uri="{FF2B5EF4-FFF2-40B4-BE49-F238E27FC236}">
                <a16:creationId xmlns:a16="http://schemas.microsoft.com/office/drawing/2014/main" id="{0B52508A-730A-D045-F7AA-454C7CFA3584}"/>
              </a:ext>
            </a:extLst>
          </p:cNvPr>
          <p:cNvCxnSpPr>
            <a:cxnSpLocks/>
            <a:stCxn id="10" idx="0"/>
          </p:cNvCxnSpPr>
          <p:nvPr/>
        </p:nvCxnSpPr>
        <p:spPr>
          <a:xfrm rot="16200000" flipV="1">
            <a:off x="5574205" y="4532629"/>
            <a:ext cx="165695" cy="2022119"/>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EBC5383-3E62-D2DD-754F-4A5FC6898883}"/>
              </a:ext>
            </a:extLst>
          </p:cNvPr>
          <p:cNvSpPr txBox="1"/>
          <p:nvPr/>
        </p:nvSpPr>
        <p:spPr>
          <a:xfrm>
            <a:off x="5756407" y="4707446"/>
            <a:ext cx="542544" cy="347086"/>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14" name="TextBox 13">
            <a:extLst>
              <a:ext uri="{FF2B5EF4-FFF2-40B4-BE49-F238E27FC236}">
                <a16:creationId xmlns:a16="http://schemas.microsoft.com/office/drawing/2014/main" id="{4FE29FB5-E1F4-2985-282A-10254F4B10ED}"/>
              </a:ext>
            </a:extLst>
          </p:cNvPr>
          <p:cNvSpPr txBox="1"/>
          <p:nvPr/>
        </p:nvSpPr>
        <p:spPr>
          <a:xfrm>
            <a:off x="5756407" y="5699536"/>
            <a:ext cx="542544" cy="347086"/>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cxnSp>
        <p:nvCxnSpPr>
          <p:cNvPr id="15" name="Elbow Connector 140">
            <a:extLst>
              <a:ext uri="{FF2B5EF4-FFF2-40B4-BE49-F238E27FC236}">
                <a16:creationId xmlns:a16="http://schemas.microsoft.com/office/drawing/2014/main" id="{F141920D-550E-BC44-9A59-42D7C94CDDD4}"/>
              </a:ext>
            </a:extLst>
          </p:cNvPr>
          <p:cNvCxnSpPr>
            <a:cxnSpLocks/>
          </p:cNvCxnSpPr>
          <p:nvPr/>
        </p:nvCxnSpPr>
        <p:spPr>
          <a:xfrm rot="16200000" flipV="1">
            <a:off x="4833912" y="4190055"/>
            <a:ext cx="167386" cy="8231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Elbow Connector 140">
            <a:extLst>
              <a:ext uri="{FF2B5EF4-FFF2-40B4-BE49-F238E27FC236}">
                <a16:creationId xmlns:a16="http://schemas.microsoft.com/office/drawing/2014/main" id="{6CA35276-3090-1536-FA66-E4EA1707FE28}"/>
              </a:ext>
            </a:extLst>
          </p:cNvPr>
          <p:cNvCxnSpPr>
            <a:cxnSpLocks/>
          </p:cNvCxnSpPr>
          <p:nvPr/>
        </p:nvCxnSpPr>
        <p:spPr>
          <a:xfrm rot="16200000" flipV="1">
            <a:off x="4831438" y="5131286"/>
            <a:ext cx="167386" cy="8231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57E8EA79-AE14-75A8-38F6-E2E7E736CD87}"/>
              </a:ext>
            </a:extLst>
          </p:cNvPr>
          <p:cNvSpPr/>
          <p:nvPr/>
        </p:nvSpPr>
        <p:spPr>
          <a:xfrm>
            <a:off x="-124233" y="1324462"/>
            <a:ext cx="9392465" cy="1518563"/>
          </a:xfrm>
          <a:prstGeom prst="roundRect">
            <a:avLst>
              <a:gd name="adj" fmla="val 5607"/>
            </a:avLst>
          </a:prstGeom>
          <a:solidFill>
            <a:srgbClr val="FFFF00">
              <a:alpha val="13000"/>
            </a:srgb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6"/>
                </a:solidFill>
                <a:latin typeface="Corbel" panose="020B0503020204020204" pitchFamily="34" charset="0"/>
                <a:cs typeface="Segoe UI" panose="020B0502040204020203" pitchFamily="34" charset="0"/>
              </a:rPr>
              <a:t>In-Flash Processing (IFP)</a:t>
            </a:r>
            <a:r>
              <a:rPr lang="en-US" sz="2800" b="1" dirty="0">
                <a:solidFill>
                  <a:srgbClr val="000CFF"/>
                </a:solidFill>
                <a:latin typeface="Corbel" panose="020B0503020204020204" pitchFamily="34" charset="0"/>
                <a:cs typeface="Segoe UI" panose="020B0502040204020203" pitchFamily="34" charset="0"/>
              </a:rPr>
              <a:t> </a:t>
            </a:r>
            <a:r>
              <a:rPr lang="en-US" sz="1600" dirty="0">
                <a:solidFill>
                  <a:srgbClr val="E7E6E6">
                    <a:lumMod val="50000"/>
                  </a:srgbClr>
                </a:solidFill>
                <a:latin typeface="Corbel" panose="020B0503020204020204" pitchFamily="34" charset="0"/>
                <a:cs typeface="Segoe UI" panose="020B0502040204020203" pitchFamily="34" charset="0"/>
              </a:rPr>
              <a:t>[Park+, MICRO 2022 ; Gao+, MICRO 2021]</a:t>
            </a:r>
            <a:r>
              <a:rPr lang="en-US" sz="2800" dirty="0">
                <a:solidFill>
                  <a:srgbClr val="E7E6E6">
                    <a:lumMod val="50000"/>
                  </a:srgbClr>
                </a:solidFill>
                <a:latin typeface="Corbel" panose="020B0503020204020204" pitchFamily="34" charset="0"/>
                <a:cs typeface="Segoe UI" panose="020B0502040204020203" pitchFamily="34" charset="0"/>
              </a:rPr>
              <a:t> </a:t>
            </a:r>
          </a:p>
          <a:p>
            <a:pPr algn="ctr"/>
            <a:r>
              <a:rPr lang="en-US" sz="2800" dirty="0">
                <a:solidFill>
                  <a:schemeClr val="tx1"/>
                </a:solidFill>
                <a:latin typeface="Corbel" panose="020B0503020204020204" pitchFamily="34" charset="0"/>
                <a:cs typeface="Segoe UI" panose="020B0502040204020203" pitchFamily="34" charset="0"/>
              </a:rPr>
              <a:t>enables computation inside SSD by exploiting </a:t>
            </a:r>
          </a:p>
          <a:p>
            <a:pPr algn="ctr"/>
            <a:r>
              <a:rPr lang="en-US" sz="2800" b="1" i="1" dirty="0">
                <a:solidFill>
                  <a:schemeClr val="accent5"/>
                </a:solidFill>
                <a:latin typeface="Corbel" panose="020B0503020204020204" pitchFamily="34" charset="0"/>
                <a:cs typeface="Segoe UI" panose="020B0502040204020203" pitchFamily="34" charset="0"/>
              </a:rPr>
              <a:t>the operational principles of NAND-flash memory </a:t>
            </a:r>
            <a:endParaRPr lang="en-CH" sz="2800" b="1" i="1" dirty="0">
              <a:solidFill>
                <a:schemeClr val="accent5"/>
              </a:solidFill>
              <a:latin typeface="Corbel" panose="020B0503020204020204" pitchFamily="34" charset="0"/>
            </a:endParaRPr>
          </a:p>
        </p:txBody>
      </p:sp>
      <p:sp>
        <p:nvSpPr>
          <p:cNvPr id="24" name="Rounded Rectangle 23">
            <a:extLst>
              <a:ext uri="{FF2B5EF4-FFF2-40B4-BE49-F238E27FC236}">
                <a16:creationId xmlns:a16="http://schemas.microsoft.com/office/drawing/2014/main" id="{9F9B5EF7-F2FD-18AC-A656-375EBBD6B3B9}"/>
              </a:ext>
            </a:extLst>
          </p:cNvPr>
          <p:cNvSpPr/>
          <p:nvPr/>
        </p:nvSpPr>
        <p:spPr>
          <a:xfrm>
            <a:off x="4835797" y="4676720"/>
            <a:ext cx="978013" cy="560624"/>
          </a:xfrm>
          <a:prstGeom prst="roundRect">
            <a:avLst>
              <a:gd name="adj" fmla="val 12155"/>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CH" b="1" dirty="0">
              <a:solidFill>
                <a:schemeClr val="tx1"/>
              </a:solidFill>
              <a:latin typeface="Cambria" panose="02040503050406030204" pitchFamily="18" charset="0"/>
            </a:endParaRPr>
          </a:p>
        </p:txBody>
      </p:sp>
      <p:sp>
        <p:nvSpPr>
          <p:cNvPr id="25" name="Rounded Rectangle 24">
            <a:extLst>
              <a:ext uri="{FF2B5EF4-FFF2-40B4-BE49-F238E27FC236}">
                <a16:creationId xmlns:a16="http://schemas.microsoft.com/office/drawing/2014/main" id="{A4EAF610-04EE-FD82-4789-CCAE624BF5C3}"/>
              </a:ext>
            </a:extLst>
          </p:cNvPr>
          <p:cNvSpPr/>
          <p:nvPr/>
        </p:nvSpPr>
        <p:spPr>
          <a:xfrm>
            <a:off x="6162444" y="4677082"/>
            <a:ext cx="978013" cy="560624"/>
          </a:xfrm>
          <a:prstGeom prst="roundRect">
            <a:avLst>
              <a:gd name="adj" fmla="val 12155"/>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CH" b="1" dirty="0">
              <a:solidFill>
                <a:schemeClr val="tx1"/>
              </a:solidFill>
              <a:latin typeface="Cambria" panose="02040503050406030204" pitchFamily="18" charset="0"/>
            </a:endParaRPr>
          </a:p>
        </p:txBody>
      </p:sp>
      <p:sp>
        <p:nvSpPr>
          <p:cNvPr id="26" name="Rounded Rectangle 25">
            <a:extLst>
              <a:ext uri="{FF2B5EF4-FFF2-40B4-BE49-F238E27FC236}">
                <a16:creationId xmlns:a16="http://schemas.microsoft.com/office/drawing/2014/main" id="{02066CA5-1086-F332-B5B9-8F58C715600B}"/>
              </a:ext>
            </a:extLst>
          </p:cNvPr>
          <p:cNvSpPr/>
          <p:nvPr/>
        </p:nvSpPr>
        <p:spPr>
          <a:xfrm>
            <a:off x="4857162" y="5612821"/>
            <a:ext cx="978013" cy="560624"/>
          </a:xfrm>
          <a:prstGeom prst="roundRect">
            <a:avLst>
              <a:gd name="adj" fmla="val 12155"/>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CH" b="1" dirty="0">
              <a:solidFill>
                <a:schemeClr val="tx1"/>
              </a:solidFill>
              <a:latin typeface="Cambria" panose="02040503050406030204" pitchFamily="18" charset="0"/>
            </a:endParaRPr>
          </a:p>
        </p:txBody>
      </p:sp>
      <p:sp>
        <p:nvSpPr>
          <p:cNvPr id="27" name="Rounded Rectangle 26">
            <a:extLst>
              <a:ext uri="{FF2B5EF4-FFF2-40B4-BE49-F238E27FC236}">
                <a16:creationId xmlns:a16="http://schemas.microsoft.com/office/drawing/2014/main" id="{6A163955-B06C-FC17-9F2E-CACCBF069B42}"/>
              </a:ext>
            </a:extLst>
          </p:cNvPr>
          <p:cNvSpPr/>
          <p:nvPr/>
        </p:nvSpPr>
        <p:spPr>
          <a:xfrm>
            <a:off x="6179105" y="5629276"/>
            <a:ext cx="978013" cy="560624"/>
          </a:xfrm>
          <a:prstGeom prst="roundRect">
            <a:avLst>
              <a:gd name="adj" fmla="val 12155"/>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CH" b="1" dirty="0">
              <a:solidFill>
                <a:schemeClr val="tx1"/>
              </a:solidFill>
              <a:latin typeface="Cambria" panose="02040503050406030204" pitchFamily="18" charset="0"/>
            </a:endParaRPr>
          </a:p>
        </p:txBody>
      </p:sp>
    </p:spTree>
    <p:extLst>
      <p:ext uri="{BB962C8B-B14F-4D97-AF65-F5344CB8AC3E}">
        <p14:creationId xmlns:p14="http://schemas.microsoft.com/office/powerpoint/2010/main" val="95384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4"/>
                                        </p:tgtEl>
                                      </p:cBhvr>
                                    </p:animEffect>
                                    <p:animScale>
                                      <p:cBhvr>
                                        <p:cTn id="7" dur="250" autoRev="1" fill="hold"/>
                                        <p:tgtEl>
                                          <p:spTgt spid="24"/>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25"/>
                                        </p:tgtEl>
                                      </p:cBhvr>
                                    </p:animEffect>
                                    <p:animScale>
                                      <p:cBhvr>
                                        <p:cTn id="10" dur="250" autoRev="1" fill="hold"/>
                                        <p:tgtEl>
                                          <p:spTgt spid="25"/>
                                        </p:tgtEl>
                                      </p:cBhvr>
                                      <p:by x="105000" y="105000"/>
                                    </p:animScale>
                                  </p:childTnLst>
                                </p:cTn>
                              </p:par>
                              <p:par>
                                <p:cTn id="11" presetID="26" presetClass="emph" presetSubtype="0" repeatCount="indefinite" fill="hold" grpId="0" nodeType="withEffect">
                                  <p:stCondLst>
                                    <p:cond delay="0"/>
                                  </p:stCondLst>
                                  <p:childTnLst>
                                    <p:animEffect transition="out" filter="fade">
                                      <p:cBhvr>
                                        <p:cTn id="12" dur="500" tmFilter="0, 0; .2, .5; .8, .5; 1, 0"/>
                                        <p:tgtEl>
                                          <p:spTgt spid="26"/>
                                        </p:tgtEl>
                                      </p:cBhvr>
                                    </p:animEffect>
                                    <p:animScale>
                                      <p:cBhvr>
                                        <p:cTn id="13" dur="250" autoRev="1" fill="hold"/>
                                        <p:tgtEl>
                                          <p:spTgt spid="26"/>
                                        </p:tgtEl>
                                      </p:cBhvr>
                                      <p:by x="105000" y="105000"/>
                                    </p:animScale>
                                  </p:childTnLst>
                                </p:cTn>
                              </p:par>
                              <p:par>
                                <p:cTn id="14" presetID="26" presetClass="emph" presetSubtype="0" repeatCount="indefinite" fill="hold" grpId="0" nodeType="withEffect">
                                  <p:stCondLst>
                                    <p:cond delay="0"/>
                                  </p:stCondLst>
                                  <p:childTnLst>
                                    <p:animEffect transition="out" filter="fade">
                                      <p:cBhvr>
                                        <p:cTn id="15" dur="500" tmFilter="0, 0; .2, .5; .8, .5; 1, 0"/>
                                        <p:tgtEl>
                                          <p:spTgt spid="27"/>
                                        </p:tgtEl>
                                      </p:cBhvr>
                                    </p:animEffect>
                                    <p:animScale>
                                      <p:cBhvr>
                                        <p:cTn id="16" dur="25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49BBE-1E00-FC13-6D31-F78BDD88188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AE06673-FEF6-CE85-43C0-FB329D225F57}"/>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E81C8996-3B31-77CF-56FB-3BAAF02DB916}"/>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C2FDEBF-1A21-78C1-0FF8-5BE80BF7B157}"/>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AEC050D9-6330-2A8E-6BF5-5C8CFB53CFC6}"/>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Our Goal </a:t>
            </a:r>
          </a:p>
        </p:txBody>
      </p:sp>
      <p:pic>
        <p:nvPicPr>
          <p:cNvPr id="16" name="Graphic 15">
            <a:extLst>
              <a:ext uri="{FF2B5EF4-FFF2-40B4-BE49-F238E27FC236}">
                <a16:creationId xmlns:a16="http://schemas.microsoft.com/office/drawing/2014/main" id="{9DC7EE01-74EA-6355-109F-C7C1E6BBAF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11EF1935-395A-C4F9-63AC-6B456BE46CE2}"/>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25</a:t>
            </a:fld>
            <a:endParaRPr lang="en-CH" dirty="0">
              <a:latin typeface="Cambria" panose="02040503050406030204" pitchFamily="18" charset="0"/>
            </a:endParaRPr>
          </a:p>
        </p:txBody>
      </p:sp>
      <p:sp>
        <p:nvSpPr>
          <p:cNvPr id="12" name="Rounded Rectangle 11">
            <a:extLst>
              <a:ext uri="{FF2B5EF4-FFF2-40B4-BE49-F238E27FC236}">
                <a16:creationId xmlns:a16="http://schemas.microsoft.com/office/drawing/2014/main" id="{A3FACA4F-3EC7-99EA-EF5A-6AA51B20D32D}"/>
              </a:ext>
            </a:extLst>
          </p:cNvPr>
          <p:cNvSpPr/>
          <p:nvPr/>
        </p:nvSpPr>
        <p:spPr>
          <a:xfrm>
            <a:off x="-159566" y="2249797"/>
            <a:ext cx="9463131" cy="2358405"/>
          </a:xfrm>
          <a:prstGeom prst="roundRect">
            <a:avLst>
              <a:gd name="adj" fmla="val 5607"/>
            </a:avLst>
          </a:prstGeom>
          <a:solidFill>
            <a:schemeClr val="accent6">
              <a:lumMod val="20000"/>
              <a:lumOff val="8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Develop an </a:t>
            </a:r>
          </a:p>
          <a:p>
            <a:pPr algn="ctr"/>
            <a:r>
              <a:rPr lang="en-US" sz="2800" b="1" dirty="0">
                <a:solidFill>
                  <a:schemeClr val="accent5"/>
                </a:solidFill>
                <a:latin typeface="Corbel" panose="020B0503020204020204" pitchFamily="34" charset="0"/>
              </a:rPr>
              <a:t>IFP-based algorithm-hardware co-designed system</a:t>
            </a:r>
            <a:r>
              <a:rPr lang="en-US" sz="2800" b="1" dirty="0">
                <a:solidFill>
                  <a:schemeClr val="tx1"/>
                </a:solidFill>
                <a:latin typeface="Corbel" panose="020B0503020204020204" pitchFamily="34" charset="0"/>
              </a:rPr>
              <a:t> </a:t>
            </a:r>
          </a:p>
          <a:p>
            <a:pPr algn="ctr"/>
            <a:r>
              <a:rPr lang="en-US" sz="2800" b="1" dirty="0">
                <a:solidFill>
                  <a:schemeClr val="tx1"/>
                </a:solidFill>
                <a:latin typeface="Corbel" panose="020B0503020204020204" pitchFamily="34" charset="0"/>
              </a:rPr>
              <a:t>that can perform </a:t>
            </a:r>
            <a:r>
              <a:rPr lang="en-US" sz="2800" b="1" dirty="0">
                <a:solidFill>
                  <a:srgbClr val="3620F1"/>
                </a:solidFill>
                <a:latin typeface="Corbel" panose="020B0503020204020204" pitchFamily="34" charset="0"/>
              </a:rPr>
              <a:t>scalable, parallelizable and efficient </a:t>
            </a:r>
          </a:p>
          <a:p>
            <a:pPr algn="ctr"/>
            <a:r>
              <a:rPr lang="en-US" sz="2800" b="1" dirty="0">
                <a:solidFill>
                  <a:schemeClr val="tx1"/>
                </a:solidFill>
                <a:latin typeface="Corbel" panose="020B0503020204020204" pitchFamily="34" charset="0"/>
              </a:rPr>
              <a:t>secure </a:t>
            </a:r>
            <a:r>
              <a:rPr lang="en-US" sz="2800" b="1" i="1" dirty="0">
                <a:solidFill>
                  <a:schemeClr val="tx1"/>
                </a:solidFill>
                <a:latin typeface="Corbel" panose="020B0503020204020204" pitchFamily="34" charset="0"/>
              </a:rPr>
              <a:t>exact</a:t>
            </a:r>
            <a:r>
              <a:rPr lang="en-US" sz="2800" b="1" dirty="0">
                <a:solidFill>
                  <a:schemeClr val="tx1"/>
                </a:solidFill>
                <a:latin typeface="Corbel" panose="020B0503020204020204" pitchFamily="34" charset="0"/>
              </a:rPr>
              <a:t> string matching</a:t>
            </a:r>
          </a:p>
        </p:txBody>
      </p:sp>
    </p:spTree>
    <p:extLst>
      <p:ext uri="{BB962C8B-B14F-4D97-AF65-F5344CB8AC3E}">
        <p14:creationId xmlns:p14="http://schemas.microsoft.com/office/powerpoint/2010/main" val="2110038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CA3F8-47B1-AC65-B529-52D0726DABD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55A753B-AD59-67AE-C3D1-6D3879FD60EC}"/>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02B93AE6-30E4-6596-DD92-0978B6D41E6B}"/>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B3BF2F94-5E8C-AAC9-5777-7A876EA6420B}"/>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1379DF04-06B5-8C9C-CDFA-1416F1C45BA8}"/>
              </a:ext>
            </a:extLst>
          </p:cNvPr>
          <p:cNvSpPr>
            <a:spLocks noGrp="1"/>
          </p:cNvSpPr>
          <p:nvPr>
            <p:ph type="title"/>
          </p:nvPr>
        </p:nvSpPr>
        <p:spPr>
          <a:xfrm>
            <a:off x="43211" y="1"/>
            <a:ext cx="7886700"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Talk Outline</a:t>
            </a:r>
          </a:p>
        </p:txBody>
      </p:sp>
      <p:pic>
        <p:nvPicPr>
          <p:cNvPr id="16" name="Graphic 15">
            <a:extLst>
              <a:ext uri="{FF2B5EF4-FFF2-40B4-BE49-F238E27FC236}">
                <a16:creationId xmlns:a16="http://schemas.microsoft.com/office/drawing/2014/main" id="{E9C7C8BB-4E38-EECE-343A-A1D7CBC980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41AAD3D2-2F85-E8A0-DF89-A9CA833AA972}"/>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26</a:t>
            </a:fld>
            <a:endParaRPr lang="en-CH" dirty="0">
              <a:latin typeface="Cambria" panose="02040503050406030204" pitchFamily="18" charset="0"/>
            </a:endParaRPr>
          </a:p>
        </p:txBody>
      </p:sp>
      <p:grpSp>
        <p:nvGrpSpPr>
          <p:cNvPr id="23" name="Group 22">
            <a:extLst>
              <a:ext uri="{FF2B5EF4-FFF2-40B4-BE49-F238E27FC236}">
                <a16:creationId xmlns:a16="http://schemas.microsoft.com/office/drawing/2014/main" id="{3896BEDC-95C6-C77B-54EC-00CAFEBBD9FB}"/>
              </a:ext>
            </a:extLst>
          </p:cNvPr>
          <p:cNvGrpSpPr/>
          <p:nvPr/>
        </p:nvGrpSpPr>
        <p:grpSpPr>
          <a:xfrm>
            <a:off x="420624" y="1385031"/>
            <a:ext cx="8284464" cy="4647396"/>
            <a:chOff x="420624" y="1064991"/>
            <a:chExt cx="8284464" cy="4647396"/>
          </a:xfrm>
        </p:grpSpPr>
        <p:grpSp>
          <p:nvGrpSpPr>
            <p:cNvPr id="2" name="Group 1">
              <a:extLst>
                <a:ext uri="{FF2B5EF4-FFF2-40B4-BE49-F238E27FC236}">
                  <a16:creationId xmlns:a16="http://schemas.microsoft.com/office/drawing/2014/main" id="{828B09F1-AE2B-53D2-14CD-2BEE74B816C4}"/>
                </a:ext>
              </a:extLst>
            </p:cNvPr>
            <p:cNvGrpSpPr/>
            <p:nvPr/>
          </p:nvGrpSpPr>
          <p:grpSpPr>
            <a:xfrm>
              <a:off x="420624" y="1871469"/>
              <a:ext cx="8284464" cy="3840918"/>
              <a:chOff x="1474630" y="1324186"/>
              <a:chExt cx="5816194" cy="4091285"/>
            </a:xfrm>
            <a:solidFill>
              <a:schemeClr val="accent6">
                <a:lumMod val="50000"/>
                <a:alpha val="14000"/>
              </a:schemeClr>
            </a:solidFill>
          </p:grpSpPr>
          <p:sp>
            <p:nvSpPr>
              <p:cNvPr id="3" name="Content Placeholder 2">
                <a:extLst>
                  <a:ext uri="{FF2B5EF4-FFF2-40B4-BE49-F238E27FC236}">
                    <a16:creationId xmlns:a16="http://schemas.microsoft.com/office/drawing/2014/main" id="{E2FA1496-8BE9-D788-69D6-E4CADA66BBDE}"/>
                  </a:ext>
                </a:extLst>
              </p:cNvPr>
              <p:cNvSpPr txBox="1">
                <a:spLocks/>
              </p:cNvSpPr>
              <p:nvPr/>
            </p:nvSpPr>
            <p:spPr>
              <a:xfrm>
                <a:off x="1474630" y="1324186"/>
                <a:ext cx="5816194" cy="540987"/>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5" name="Content Placeholder 2">
                <a:extLst>
                  <a:ext uri="{FF2B5EF4-FFF2-40B4-BE49-F238E27FC236}">
                    <a16:creationId xmlns:a16="http://schemas.microsoft.com/office/drawing/2014/main" id="{46E2D92F-FC42-7CD3-5F29-51541ACC2EF9}"/>
                  </a:ext>
                </a:extLst>
              </p:cNvPr>
              <p:cNvSpPr txBox="1">
                <a:spLocks/>
              </p:cNvSpPr>
              <p:nvPr/>
            </p:nvSpPr>
            <p:spPr>
              <a:xfrm>
                <a:off x="1474630" y="2202488"/>
                <a:ext cx="5816194" cy="549406"/>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18" name="Content Placeholder 2">
                <a:extLst>
                  <a:ext uri="{FF2B5EF4-FFF2-40B4-BE49-F238E27FC236}">
                    <a16:creationId xmlns:a16="http://schemas.microsoft.com/office/drawing/2014/main" id="{2F80083D-E473-B561-033C-175D42EA740E}"/>
                  </a:ext>
                </a:extLst>
              </p:cNvPr>
              <p:cNvSpPr txBox="1">
                <a:spLocks/>
              </p:cNvSpPr>
              <p:nvPr/>
            </p:nvSpPr>
            <p:spPr>
              <a:xfrm>
                <a:off x="1474630" y="3099337"/>
                <a:ext cx="5816194" cy="549405"/>
              </a:xfrm>
              <a:prstGeom prst="roundRect">
                <a:avLst>
                  <a:gd name="adj" fmla="val 5234"/>
                </a:avLst>
              </a:prstGeom>
              <a:grpFill/>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19" name="Content Placeholder 2">
                <a:extLst>
                  <a:ext uri="{FF2B5EF4-FFF2-40B4-BE49-F238E27FC236}">
                    <a16:creationId xmlns:a16="http://schemas.microsoft.com/office/drawing/2014/main" id="{3E518704-E7B7-067A-A579-39319288684E}"/>
                  </a:ext>
                </a:extLst>
              </p:cNvPr>
              <p:cNvSpPr txBox="1">
                <a:spLocks/>
              </p:cNvSpPr>
              <p:nvPr/>
            </p:nvSpPr>
            <p:spPr>
              <a:xfrm>
                <a:off x="1474630" y="3991121"/>
                <a:ext cx="5816194" cy="540985"/>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20" name="Content Placeholder 2">
                <a:extLst>
                  <a:ext uri="{FF2B5EF4-FFF2-40B4-BE49-F238E27FC236}">
                    <a16:creationId xmlns:a16="http://schemas.microsoft.com/office/drawing/2014/main" id="{658783E1-7C16-AF2C-1BE1-DB6DAE473B50}"/>
                  </a:ext>
                </a:extLst>
              </p:cNvPr>
              <p:cNvSpPr txBox="1">
                <a:spLocks/>
              </p:cNvSpPr>
              <p:nvPr/>
            </p:nvSpPr>
            <p:spPr>
              <a:xfrm>
                <a:off x="1474630" y="4874485"/>
                <a:ext cx="5816194" cy="540986"/>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grpSp>
        <p:sp>
          <p:nvSpPr>
            <p:cNvPr id="21" name="Content Placeholder 2">
              <a:extLst>
                <a:ext uri="{FF2B5EF4-FFF2-40B4-BE49-F238E27FC236}">
                  <a16:creationId xmlns:a16="http://schemas.microsoft.com/office/drawing/2014/main" id="{09D1435F-09DF-30D9-CC91-04BF8AECAA69}"/>
                </a:ext>
              </a:extLst>
            </p:cNvPr>
            <p:cNvSpPr txBox="1">
              <a:spLocks/>
            </p:cNvSpPr>
            <p:nvPr/>
          </p:nvSpPr>
          <p:spPr>
            <a:xfrm>
              <a:off x="420624" y="1064991"/>
              <a:ext cx="8284464" cy="507881"/>
            </a:xfrm>
            <a:prstGeom prst="roundRect">
              <a:avLst>
                <a:gd name="adj" fmla="val 5234"/>
              </a:avLst>
            </a:prstGeom>
            <a:solidFill>
              <a:schemeClr val="accent6">
                <a:lumMod val="50000"/>
                <a:alpha val="14000"/>
              </a:schemeClr>
            </a:solidFill>
            <a:ln w="19050">
              <a:noFill/>
            </a:ln>
          </p:spPr>
          <p:txBody>
            <a:bodyPr vert="horz" lIns="91440" tIns="45720" rIns="91440" bIns="45720" rtlCol="0" anchor="b" anchorCtr="1">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grpSp>
      <p:sp>
        <p:nvSpPr>
          <p:cNvPr id="9" name="TextBox 8">
            <a:extLst>
              <a:ext uri="{FF2B5EF4-FFF2-40B4-BE49-F238E27FC236}">
                <a16:creationId xmlns:a16="http://schemas.microsoft.com/office/drawing/2014/main" id="{585568EF-80EC-A130-859E-A965848EEA17}"/>
              </a:ext>
            </a:extLst>
          </p:cNvPr>
          <p:cNvSpPr txBox="1"/>
          <p:nvPr/>
        </p:nvSpPr>
        <p:spPr>
          <a:xfrm>
            <a:off x="438912" y="1379076"/>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Background, Problem &amp; Goal</a:t>
            </a:r>
          </a:p>
        </p:txBody>
      </p:sp>
      <p:sp>
        <p:nvSpPr>
          <p:cNvPr id="10" name="TextBox 9">
            <a:extLst>
              <a:ext uri="{FF2B5EF4-FFF2-40B4-BE49-F238E27FC236}">
                <a16:creationId xmlns:a16="http://schemas.microsoft.com/office/drawing/2014/main" id="{1ACA3550-E142-B0E1-E2FE-AFD206FC536D}"/>
              </a:ext>
            </a:extLst>
          </p:cNvPr>
          <p:cNvSpPr txBox="1"/>
          <p:nvPr/>
        </p:nvSpPr>
        <p:spPr>
          <a:xfrm>
            <a:off x="429768" y="2181617"/>
            <a:ext cx="8266175" cy="553998"/>
          </a:xfrm>
          <a:prstGeom prst="rect">
            <a:avLst/>
          </a:prstGeom>
          <a:noFill/>
        </p:spPr>
        <p:txBody>
          <a:bodyPr wrap="square" rtlCol="0">
            <a:spAutoFit/>
          </a:bodyPr>
          <a:lstStyle/>
          <a:p>
            <a:pPr algn="ctr"/>
            <a:r>
              <a:rPr lang="en-CH" sz="3000" b="1" dirty="0">
                <a:latin typeface="Corbel" panose="020B0503020204020204" pitchFamily="34" charset="0"/>
              </a:rPr>
              <a:t>Key Idea</a:t>
            </a:r>
          </a:p>
        </p:txBody>
      </p:sp>
      <p:sp>
        <p:nvSpPr>
          <p:cNvPr id="11" name="TextBox 10">
            <a:extLst>
              <a:ext uri="{FF2B5EF4-FFF2-40B4-BE49-F238E27FC236}">
                <a16:creationId xmlns:a16="http://schemas.microsoft.com/office/drawing/2014/main" id="{E916FEE6-A370-1CD4-8D63-1A357ED5DC06}"/>
              </a:ext>
            </a:extLst>
          </p:cNvPr>
          <p:cNvSpPr txBox="1"/>
          <p:nvPr/>
        </p:nvSpPr>
        <p:spPr>
          <a:xfrm>
            <a:off x="429767" y="3003184"/>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CIPHERMATCH: System Overview</a:t>
            </a:r>
          </a:p>
        </p:txBody>
      </p:sp>
      <p:sp>
        <p:nvSpPr>
          <p:cNvPr id="12" name="TextBox 11">
            <a:extLst>
              <a:ext uri="{FF2B5EF4-FFF2-40B4-BE49-F238E27FC236}">
                <a16:creationId xmlns:a16="http://schemas.microsoft.com/office/drawing/2014/main" id="{26B10081-FE37-644B-F5E7-0C4BA254B8B0}"/>
              </a:ext>
            </a:extLst>
          </p:cNvPr>
          <p:cNvSpPr txBox="1"/>
          <p:nvPr/>
        </p:nvSpPr>
        <p:spPr>
          <a:xfrm>
            <a:off x="420624" y="3848521"/>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CIPHERMATCH: Algorithm</a:t>
            </a:r>
          </a:p>
        </p:txBody>
      </p:sp>
      <p:sp>
        <p:nvSpPr>
          <p:cNvPr id="13" name="TextBox 12">
            <a:extLst>
              <a:ext uri="{FF2B5EF4-FFF2-40B4-BE49-F238E27FC236}">
                <a16:creationId xmlns:a16="http://schemas.microsoft.com/office/drawing/2014/main" id="{1B6FD803-5FEC-F85D-AD8B-94E3A95A79E9}"/>
              </a:ext>
            </a:extLst>
          </p:cNvPr>
          <p:cNvSpPr txBox="1"/>
          <p:nvPr/>
        </p:nvSpPr>
        <p:spPr>
          <a:xfrm>
            <a:off x="420623" y="4675211"/>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CIPHERMATCH: Hardware</a:t>
            </a:r>
          </a:p>
        </p:txBody>
      </p:sp>
      <p:sp>
        <p:nvSpPr>
          <p:cNvPr id="14" name="TextBox 13">
            <a:extLst>
              <a:ext uri="{FF2B5EF4-FFF2-40B4-BE49-F238E27FC236}">
                <a16:creationId xmlns:a16="http://schemas.microsoft.com/office/drawing/2014/main" id="{82119D4F-08BF-3267-AE48-A8C0DF715BF9}"/>
              </a:ext>
            </a:extLst>
          </p:cNvPr>
          <p:cNvSpPr txBox="1"/>
          <p:nvPr/>
        </p:nvSpPr>
        <p:spPr>
          <a:xfrm>
            <a:off x="420622" y="5510436"/>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Evaluation Results</a:t>
            </a:r>
          </a:p>
        </p:txBody>
      </p:sp>
    </p:spTree>
    <p:extLst>
      <p:ext uri="{BB962C8B-B14F-4D97-AF65-F5344CB8AC3E}">
        <p14:creationId xmlns:p14="http://schemas.microsoft.com/office/powerpoint/2010/main" val="1832508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549E0-37D6-2D4D-A982-3ED37E9A222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34092AE-7602-996D-7E90-90D21DF7386B}"/>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7" name="Straight Connector 6">
            <a:extLst>
              <a:ext uri="{FF2B5EF4-FFF2-40B4-BE49-F238E27FC236}">
                <a16:creationId xmlns:a16="http://schemas.microsoft.com/office/drawing/2014/main" id="{A41A9BF3-1A82-61A8-E9CE-C9A8C493FEDD}"/>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45E8E362-34D0-AB3B-9C51-456D47541644}"/>
              </a:ext>
            </a:extLst>
          </p:cNvPr>
          <p:cNvSpPr>
            <a:spLocks noGrp="1"/>
          </p:cNvSpPr>
          <p:nvPr>
            <p:ph type="title"/>
          </p:nvPr>
        </p:nvSpPr>
        <p:spPr>
          <a:xfrm>
            <a:off x="0" y="1"/>
            <a:ext cx="9187209"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Key Observation</a:t>
            </a:r>
          </a:p>
        </p:txBody>
      </p:sp>
      <p:pic>
        <p:nvPicPr>
          <p:cNvPr id="16" name="Graphic 15">
            <a:extLst>
              <a:ext uri="{FF2B5EF4-FFF2-40B4-BE49-F238E27FC236}">
                <a16:creationId xmlns:a16="http://schemas.microsoft.com/office/drawing/2014/main" id="{C5676A30-FDC0-773C-E5D3-E7EFC3B751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0C21965C-0493-D0D8-1A4C-3375BC72285D}"/>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27</a:t>
            </a:fld>
            <a:endParaRPr lang="en-CH" dirty="0">
              <a:latin typeface="Cambria" panose="02040503050406030204" pitchFamily="18" charset="0"/>
            </a:endParaRPr>
          </a:p>
        </p:txBody>
      </p:sp>
      <p:cxnSp>
        <p:nvCxnSpPr>
          <p:cNvPr id="75" name="Straight Connector 74">
            <a:extLst>
              <a:ext uri="{FF2B5EF4-FFF2-40B4-BE49-F238E27FC236}">
                <a16:creationId xmlns:a16="http://schemas.microsoft.com/office/drawing/2014/main" id="{ECB2C3F1-B4DE-A516-A362-B204F15604A4}"/>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38" name="Rounded Rectangle 37">
            <a:extLst>
              <a:ext uri="{FF2B5EF4-FFF2-40B4-BE49-F238E27FC236}">
                <a16:creationId xmlns:a16="http://schemas.microsoft.com/office/drawing/2014/main" id="{00050392-6D53-F48F-F551-58C8E4287ECC}"/>
              </a:ext>
            </a:extLst>
          </p:cNvPr>
          <p:cNvSpPr/>
          <p:nvPr/>
        </p:nvSpPr>
        <p:spPr>
          <a:xfrm>
            <a:off x="5228750" y="1000692"/>
            <a:ext cx="3602270" cy="1975604"/>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cs typeface="Dubai" panose="020B0503030403030204" pitchFamily="34" charset="-78"/>
              </a:rPr>
              <a:t>Database</a:t>
            </a:r>
          </a:p>
        </p:txBody>
      </p:sp>
      <p:sp>
        <p:nvSpPr>
          <p:cNvPr id="9" name="Rounded Rectangle 8">
            <a:extLst>
              <a:ext uri="{FF2B5EF4-FFF2-40B4-BE49-F238E27FC236}">
                <a16:creationId xmlns:a16="http://schemas.microsoft.com/office/drawing/2014/main" id="{344E4E90-56AF-EDEB-873E-63DC4A0785E5}"/>
              </a:ext>
            </a:extLst>
          </p:cNvPr>
          <p:cNvSpPr/>
          <p:nvPr/>
        </p:nvSpPr>
        <p:spPr>
          <a:xfrm>
            <a:off x="5228750" y="1000692"/>
            <a:ext cx="3602270" cy="1975604"/>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Corbel" panose="020B0503020204020204" pitchFamily="34" charset="0"/>
              <a:cs typeface="Dubai" panose="020B0503030403030204" pitchFamily="34" charset="-78"/>
            </a:endParaRPr>
          </a:p>
        </p:txBody>
      </p:sp>
      <p:sp>
        <p:nvSpPr>
          <p:cNvPr id="5" name="Rounded Rectangle 4">
            <a:extLst>
              <a:ext uri="{FF2B5EF4-FFF2-40B4-BE49-F238E27FC236}">
                <a16:creationId xmlns:a16="http://schemas.microsoft.com/office/drawing/2014/main" id="{C128DA89-140F-8171-DCF2-72C57049F0C5}"/>
              </a:ext>
            </a:extLst>
          </p:cNvPr>
          <p:cNvSpPr/>
          <p:nvPr/>
        </p:nvSpPr>
        <p:spPr>
          <a:xfrm>
            <a:off x="5344032" y="1186642"/>
            <a:ext cx="3371706" cy="325478"/>
          </a:xfrm>
          <a:prstGeom prst="roundRect">
            <a:avLst>
              <a:gd name="adj" fmla="val 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0100111000101010101101</a:t>
            </a:r>
          </a:p>
        </p:txBody>
      </p:sp>
      <p:sp>
        <p:nvSpPr>
          <p:cNvPr id="6" name="Rounded Rectangle 5">
            <a:extLst>
              <a:ext uri="{FF2B5EF4-FFF2-40B4-BE49-F238E27FC236}">
                <a16:creationId xmlns:a16="http://schemas.microsoft.com/office/drawing/2014/main" id="{8912175E-7A65-E0C3-D3D0-1BF922888FAF}"/>
              </a:ext>
            </a:extLst>
          </p:cNvPr>
          <p:cNvSpPr/>
          <p:nvPr/>
        </p:nvSpPr>
        <p:spPr>
          <a:xfrm>
            <a:off x="5344032" y="1988974"/>
            <a:ext cx="3371706" cy="325478"/>
          </a:xfrm>
          <a:prstGeom prst="roundRect">
            <a:avLst>
              <a:gd name="adj" fmla="val 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0101101001010101100010</a:t>
            </a:r>
          </a:p>
        </p:txBody>
      </p:sp>
      <p:sp>
        <p:nvSpPr>
          <p:cNvPr id="10" name="Rounded Rectangle 9">
            <a:extLst>
              <a:ext uri="{FF2B5EF4-FFF2-40B4-BE49-F238E27FC236}">
                <a16:creationId xmlns:a16="http://schemas.microsoft.com/office/drawing/2014/main" id="{BB61B59D-21EE-E23A-3999-5981FFEF84D9}"/>
              </a:ext>
            </a:extLst>
          </p:cNvPr>
          <p:cNvSpPr/>
          <p:nvPr/>
        </p:nvSpPr>
        <p:spPr>
          <a:xfrm>
            <a:off x="1359617" y="1633721"/>
            <a:ext cx="1003471" cy="400106"/>
          </a:xfrm>
          <a:prstGeom prst="roundRect">
            <a:avLst>
              <a:gd name="adj" fmla="val 5189"/>
            </a:avLst>
          </a:prstGeom>
          <a:solidFill>
            <a:srgbClr val="CAF0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rbel" panose="020B0503020204020204" pitchFamily="34" charset="0"/>
                <a:cs typeface="Dubai" panose="020B0503030403030204" pitchFamily="34" charset="-78"/>
              </a:rPr>
              <a:t>Query</a:t>
            </a:r>
          </a:p>
        </p:txBody>
      </p:sp>
      <p:cxnSp>
        <p:nvCxnSpPr>
          <p:cNvPr id="11" name="Straight Arrow Connector 10">
            <a:extLst>
              <a:ext uri="{FF2B5EF4-FFF2-40B4-BE49-F238E27FC236}">
                <a16:creationId xmlns:a16="http://schemas.microsoft.com/office/drawing/2014/main" id="{31100739-21B1-F185-58A1-87D13C2A9BEA}"/>
              </a:ext>
            </a:extLst>
          </p:cNvPr>
          <p:cNvCxnSpPr>
            <a:cxnSpLocks/>
            <a:stCxn id="10" idx="3"/>
          </p:cNvCxnSpPr>
          <p:nvPr/>
        </p:nvCxnSpPr>
        <p:spPr>
          <a:xfrm flipV="1">
            <a:off x="2363088" y="1832891"/>
            <a:ext cx="2865662" cy="883"/>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89EE64F-12FD-AB16-8855-D8BFD0EB1D2E}"/>
              </a:ext>
            </a:extLst>
          </p:cNvPr>
          <p:cNvSpPr txBox="1"/>
          <p:nvPr/>
        </p:nvSpPr>
        <p:spPr>
          <a:xfrm>
            <a:off x="272148" y="1233611"/>
            <a:ext cx="940904" cy="400110"/>
          </a:xfrm>
          <a:prstGeom prst="rect">
            <a:avLst/>
          </a:prstGeom>
          <a:noFill/>
        </p:spPr>
        <p:txBody>
          <a:bodyPr wrap="square" rtlCol="0">
            <a:spAutoFit/>
          </a:bodyPr>
          <a:lstStyle/>
          <a:p>
            <a:r>
              <a:rPr lang="en-CH" sz="2000" dirty="0">
                <a:latin typeface="Cambria" panose="02040503050406030204" pitchFamily="18" charset="0"/>
              </a:rPr>
              <a:t>10010</a:t>
            </a:r>
          </a:p>
        </p:txBody>
      </p:sp>
      <p:sp>
        <p:nvSpPr>
          <p:cNvPr id="14" name="TextBox 13">
            <a:extLst>
              <a:ext uri="{FF2B5EF4-FFF2-40B4-BE49-F238E27FC236}">
                <a16:creationId xmlns:a16="http://schemas.microsoft.com/office/drawing/2014/main" id="{3820400C-CEE2-87E6-A50A-1D0997ACD5E4}"/>
              </a:ext>
            </a:extLst>
          </p:cNvPr>
          <p:cNvSpPr txBox="1"/>
          <p:nvPr/>
        </p:nvSpPr>
        <p:spPr>
          <a:xfrm>
            <a:off x="281183" y="1994905"/>
            <a:ext cx="940904" cy="400110"/>
          </a:xfrm>
          <a:prstGeom prst="rect">
            <a:avLst/>
          </a:prstGeom>
          <a:noFill/>
        </p:spPr>
        <p:txBody>
          <a:bodyPr wrap="square" rtlCol="0">
            <a:spAutoFit/>
          </a:bodyPr>
          <a:lstStyle/>
          <a:p>
            <a:r>
              <a:rPr lang="en-CH" sz="2000" dirty="0">
                <a:latin typeface="Cambria" panose="02040503050406030204" pitchFamily="18" charset="0"/>
              </a:rPr>
              <a:t>01101</a:t>
            </a:r>
          </a:p>
        </p:txBody>
      </p:sp>
      <p:cxnSp>
        <p:nvCxnSpPr>
          <p:cNvPr id="18" name="Straight Arrow Connector 17">
            <a:extLst>
              <a:ext uri="{FF2B5EF4-FFF2-40B4-BE49-F238E27FC236}">
                <a16:creationId xmlns:a16="http://schemas.microsoft.com/office/drawing/2014/main" id="{5A4F8569-13FF-CC39-8908-B02468FCA13F}"/>
              </a:ext>
            </a:extLst>
          </p:cNvPr>
          <p:cNvCxnSpPr>
            <a:cxnSpLocks/>
          </p:cNvCxnSpPr>
          <p:nvPr/>
        </p:nvCxnSpPr>
        <p:spPr>
          <a:xfrm>
            <a:off x="649835" y="1602943"/>
            <a:ext cx="0" cy="3844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B20CC56F-544D-00C2-C2FA-B1EC7780CE32}"/>
              </a:ext>
            </a:extLst>
          </p:cNvPr>
          <p:cNvSpPr txBox="1"/>
          <p:nvPr/>
        </p:nvSpPr>
        <p:spPr>
          <a:xfrm>
            <a:off x="649835" y="1685815"/>
            <a:ext cx="470452" cy="400110"/>
          </a:xfrm>
          <a:prstGeom prst="rect">
            <a:avLst/>
          </a:prstGeom>
          <a:noFill/>
        </p:spPr>
        <p:txBody>
          <a:bodyPr wrap="square" rtlCol="0">
            <a:spAutoFit/>
          </a:bodyPr>
          <a:lstStyle/>
          <a:p>
            <a:r>
              <a:rPr lang="en-CH" sz="2000" dirty="0">
                <a:latin typeface="Corbel" panose="020B0503020204020204" pitchFamily="34" charset="0"/>
              </a:rPr>
              <a:t>~</a:t>
            </a:r>
          </a:p>
        </p:txBody>
      </p:sp>
      <p:sp>
        <p:nvSpPr>
          <p:cNvPr id="20" name="TextBox 19">
            <a:extLst>
              <a:ext uri="{FF2B5EF4-FFF2-40B4-BE49-F238E27FC236}">
                <a16:creationId xmlns:a16="http://schemas.microsoft.com/office/drawing/2014/main" id="{F7701BC7-9566-7640-E4D7-2DDC2003C45C}"/>
              </a:ext>
            </a:extLst>
          </p:cNvPr>
          <p:cNvSpPr txBox="1"/>
          <p:nvPr/>
        </p:nvSpPr>
        <p:spPr>
          <a:xfrm>
            <a:off x="272148" y="1994905"/>
            <a:ext cx="940904" cy="400110"/>
          </a:xfrm>
          <a:prstGeom prst="rect">
            <a:avLst/>
          </a:prstGeom>
          <a:noFill/>
        </p:spPr>
        <p:txBody>
          <a:bodyPr wrap="square" rtlCol="0">
            <a:spAutoFit/>
          </a:bodyPr>
          <a:lstStyle/>
          <a:p>
            <a:r>
              <a:rPr lang="en-CH" sz="2000" dirty="0">
                <a:latin typeface="Cambria" panose="02040503050406030204" pitchFamily="18" charset="0"/>
              </a:rPr>
              <a:t>01101</a:t>
            </a:r>
          </a:p>
        </p:txBody>
      </p:sp>
      <p:sp>
        <p:nvSpPr>
          <p:cNvPr id="21" name="Rounded Rectangle 20">
            <a:extLst>
              <a:ext uri="{FF2B5EF4-FFF2-40B4-BE49-F238E27FC236}">
                <a16:creationId xmlns:a16="http://schemas.microsoft.com/office/drawing/2014/main" id="{9747C0A8-FB7A-292D-FC5F-4C700EBD2E97}"/>
              </a:ext>
            </a:extLst>
          </p:cNvPr>
          <p:cNvSpPr/>
          <p:nvPr/>
        </p:nvSpPr>
        <p:spPr>
          <a:xfrm>
            <a:off x="5356064" y="1512120"/>
            <a:ext cx="924421" cy="325478"/>
          </a:xfrm>
          <a:prstGeom prst="roundRect">
            <a:avLst>
              <a:gd name="adj" fmla="val 5189"/>
            </a:avLst>
          </a:prstGeom>
          <a:solidFill>
            <a:srgbClr val="CBF1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cs typeface="Dubai" panose="020B0503030403030204" pitchFamily="34" charset="-78"/>
              </a:rPr>
              <a:t>01101</a:t>
            </a:r>
            <a:endParaRPr lang="en-US" sz="1600" dirty="0">
              <a:solidFill>
                <a:schemeClr val="tx1"/>
              </a:solidFill>
              <a:latin typeface="Cambria" panose="02040503050406030204" pitchFamily="18" charset="0"/>
              <a:cs typeface="Dubai" panose="020B0503030403030204" pitchFamily="34" charset="-78"/>
            </a:endParaRPr>
          </a:p>
        </p:txBody>
      </p:sp>
      <p:sp>
        <p:nvSpPr>
          <p:cNvPr id="22" name="TextBox 21">
            <a:extLst>
              <a:ext uri="{FF2B5EF4-FFF2-40B4-BE49-F238E27FC236}">
                <a16:creationId xmlns:a16="http://schemas.microsoft.com/office/drawing/2014/main" id="{3FDF9F39-E1F8-ECD4-7E2A-DE9E1BF49F65}"/>
              </a:ext>
            </a:extLst>
          </p:cNvPr>
          <p:cNvSpPr txBox="1"/>
          <p:nvPr/>
        </p:nvSpPr>
        <p:spPr>
          <a:xfrm>
            <a:off x="4697780" y="2978608"/>
            <a:ext cx="4515285" cy="646331"/>
          </a:xfrm>
          <a:prstGeom prst="rect">
            <a:avLst/>
          </a:prstGeom>
          <a:noFill/>
        </p:spPr>
        <p:txBody>
          <a:bodyPr wrap="square" rtlCol="0">
            <a:spAutoFit/>
          </a:bodyPr>
          <a:lstStyle/>
          <a:p>
            <a:pPr algn="ctr"/>
            <a:r>
              <a:rPr lang="en-CH" dirty="0">
                <a:latin typeface="Corbel" panose="020B0503020204020204" pitchFamily="34" charset="0"/>
              </a:rPr>
              <a:t>Perform </a:t>
            </a:r>
            <a:r>
              <a:rPr lang="en-CH" b="1" dirty="0">
                <a:latin typeface="Corbel" panose="020B0503020204020204" pitchFamily="34" charset="0"/>
              </a:rPr>
              <a:t>addition</a:t>
            </a:r>
          </a:p>
          <a:p>
            <a:pPr algn="ctr"/>
            <a:r>
              <a:rPr lang="en-CH" dirty="0">
                <a:latin typeface="Corbel" panose="020B0503020204020204" pitchFamily="34" charset="0"/>
              </a:rPr>
              <a:t>Observe a </a:t>
            </a:r>
            <a:r>
              <a:rPr lang="en-CH" b="1" dirty="0">
                <a:latin typeface="Corbel" panose="020B0503020204020204" pitchFamily="34" charset="0"/>
              </a:rPr>
              <a:t>string of </a:t>
            </a:r>
            <a:r>
              <a:rPr lang="en-CH" b="1" dirty="0">
                <a:latin typeface="Cambria" panose="02040503050406030204" pitchFamily="18" charset="0"/>
              </a:rPr>
              <a:t>1111</a:t>
            </a:r>
            <a:r>
              <a:rPr lang="en-CH" b="1" dirty="0">
                <a:latin typeface="Corbel" panose="020B0503020204020204" pitchFamily="34" charset="0"/>
              </a:rPr>
              <a:t>’s, </a:t>
            </a:r>
            <a:r>
              <a:rPr lang="en-CH" dirty="0">
                <a:latin typeface="Corbel" panose="020B0503020204020204" pitchFamily="34" charset="0"/>
              </a:rPr>
              <a:t>if query matches </a:t>
            </a:r>
          </a:p>
        </p:txBody>
      </p:sp>
      <p:sp>
        <p:nvSpPr>
          <p:cNvPr id="23" name="Rounded Rectangle 22">
            <a:extLst>
              <a:ext uri="{FF2B5EF4-FFF2-40B4-BE49-F238E27FC236}">
                <a16:creationId xmlns:a16="http://schemas.microsoft.com/office/drawing/2014/main" id="{1772BCB3-1DED-A107-D648-A295A1117BF8}"/>
              </a:ext>
            </a:extLst>
          </p:cNvPr>
          <p:cNvSpPr/>
          <p:nvPr/>
        </p:nvSpPr>
        <p:spPr>
          <a:xfrm>
            <a:off x="5353067" y="2314500"/>
            <a:ext cx="924421" cy="325478"/>
          </a:xfrm>
          <a:prstGeom prst="roundRect">
            <a:avLst>
              <a:gd name="adj" fmla="val 5189"/>
            </a:avLst>
          </a:prstGeom>
          <a:solidFill>
            <a:srgbClr val="CBF1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cs typeface="Dubai" panose="020B0503030403030204" pitchFamily="34" charset="-78"/>
              </a:rPr>
              <a:t>01101</a:t>
            </a:r>
            <a:endParaRPr lang="en-US" sz="1600" dirty="0">
              <a:solidFill>
                <a:schemeClr val="tx1"/>
              </a:solidFill>
              <a:latin typeface="Cambria" panose="02040503050406030204" pitchFamily="18" charset="0"/>
              <a:cs typeface="Dubai" panose="020B0503030403030204" pitchFamily="34" charset="-78"/>
            </a:endParaRPr>
          </a:p>
        </p:txBody>
      </p:sp>
      <p:sp>
        <p:nvSpPr>
          <p:cNvPr id="24" name="Rounded Rectangle 23">
            <a:extLst>
              <a:ext uri="{FF2B5EF4-FFF2-40B4-BE49-F238E27FC236}">
                <a16:creationId xmlns:a16="http://schemas.microsoft.com/office/drawing/2014/main" id="{7EB57CB6-B928-3ACF-0381-D05298C5DBE8}"/>
              </a:ext>
            </a:extLst>
          </p:cNvPr>
          <p:cNvSpPr/>
          <p:nvPr/>
        </p:nvSpPr>
        <p:spPr>
          <a:xfrm>
            <a:off x="6196779" y="2646128"/>
            <a:ext cx="924420" cy="325478"/>
          </a:xfrm>
          <a:prstGeom prst="roundRect">
            <a:avLst>
              <a:gd name="adj" fmla="val 5189"/>
            </a:avLst>
          </a:prstGeom>
          <a:solidFill>
            <a:schemeClr val="accent5">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cs typeface="Dubai" panose="020B0503030403030204" pitchFamily="34" charset="-78"/>
              </a:rPr>
              <a:t>11111</a:t>
            </a:r>
            <a:endParaRPr lang="en-US" sz="1600" dirty="0">
              <a:solidFill>
                <a:schemeClr val="tx1"/>
              </a:solidFill>
              <a:latin typeface="Cambria" panose="02040503050406030204" pitchFamily="18" charset="0"/>
              <a:cs typeface="Dubai" panose="020B0503030403030204" pitchFamily="34" charset="-78"/>
            </a:endParaRPr>
          </a:p>
        </p:txBody>
      </p:sp>
      <p:cxnSp>
        <p:nvCxnSpPr>
          <p:cNvPr id="25" name="Straight Connector 24">
            <a:extLst>
              <a:ext uri="{FF2B5EF4-FFF2-40B4-BE49-F238E27FC236}">
                <a16:creationId xmlns:a16="http://schemas.microsoft.com/office/drawing/2014/main" id="{BCE2C41D-64CA-42C0-0CA1-6C435BD1ABAE}"/>
              </a:ext>
            </a:extLst>
          </p:cNvPr>
          <p:cNvCxnSpPr>
            <a:cxnSpLocks/>
          </p:cNvCxnSpPr>
          <p:nvPr/>
        </p:nvCxnSpPr>
        <p:spPr>
          <a:xfrm>
            <a:off x="286854" y="3744261"/>
            <a:ext cx="8648140"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Rounded Rectangle 27">
            <a:extLst>
              <a:ext uri="{FF2B5EF4-FFF2-40B4-BE49-F238E27FC236}">
                <a16:creationId xmlns:a16="http://schemas.microsoft.com/office/drawing/2014/main" id="{651A56A8-D3B3-D325-31C3-146879A9676B}"/>
              </a:ext>
            </a:extLst>
          </p:cNvPr>
          <p:cNvSpPr/>
          <p:nvPr/>
        </p:nvSpPr>
        <p:spPr>
          <a:xfrm>
            <a:off x="5228750" y="3903704"/>
            <a:ext cx="3602270" cy="1975604"/>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cs typeface="Dubai" panose="020B0503030403030204" pitchFamily="34" charset="-78"/>
              </a:rPr>
              <a:t>Encrypted </a:t>
            </a:r>
          </a:p>
          <a:p>
            <a:pPr algn="ctr"/>
            <a:r>
              <a:rPr lang="en-US" sz="2400" b="1" dirty="0">
                <a:solidFill>
                  <a:schemeClr val="tx1"/>
                </a:solidFill>
                <a:latin typeface="Corbel" panose="020B0503020204020204" pitchFamily="34" charset="0"/>
                <a:cs typeface="Dubai" panose="020B0503030403030204" pitchFamily="34" charset="-78"/>
              </a:rPr>
              <a:t>Database</a:t>
            </a:r>
          </a:p>
        </p:txBody>
      </p:sp>
      <p:sp>
        <p:nvSpPr>
          <p:cNvPr id="29" name="Rounded Rectangle 28">
            <a:extLst>
              <a:ext uri="{FF2B5EF4-FFF2-40B4-BE49-F238E27FC236}">
                <a16:creationId xmlns:a16="http://schemas.microsoft.com/office/drawing/2014/main" id="{FEA8442F-B713-E95A-65CC-ACCD4294F440}"/>
              </a:ext>
            </a:extLst>
          </p:cNvPr>
          <p:cNvSpPr/>
          <p:nvPr/>
        </p:nvSpPr>
        <p:spPr>
          <a:xfrm>
            <a:off x="5228750" y="3903704"/>
            <a:ext cx="3602270" cy="1975604"/>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Corbel" panose="020B0503020204020204" pitchFamily="34" charset="0"/>
              <a:cs typeface="Dubai" panose="020B0503030403030204" pitchFamily="34" charset="-78"/>
            </a:endParaRPr>
          </a:p>
        </p:txBody>
      </p:sp>
      <p:sp>
        <p:nvSpPr>
          <p:cNvPr id="30" name="Rounded Rectangle 29">
            <a:extLst>
              <a:ext uri="{FF2B5EF4-FFF2-40B4-BE49-F238E27FC236}">
                <a16:creationId xmlns:a16="http://schemas.microsoft.com/office/drawing/2014/main" id="{9DB9140F-EF89-7288-3EB8-1B1FC39CE8B8}"/>
              </a:ext>
            </a:extLst>
          </p:cNvPr>
          <p:cNvSpPr/>
          <p:nvPr/>
        </p:nvSpPr>
        <p:spPr>
          <a:xfrm>
            <a:off x="5344032" y="4089654"/>
            <a:ext cx="3371706" cy="325478"/>
          </a:xfrm>
          <a:prstGeom prst="roundRect">
            <a:avLst>
              <a:gd name="adj" fmla="val 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orbel" panose="020B0503020204020204" pitchFamily="34" charset="0"/>
              </a:rPr>
              <a:t>Enc</a:t>
            </a:r>
            <a:r>
              <a:rPr lang="en-CH" sz="2000" dirty="0">
                <a:solidFill>
                  <a:schemeClr val="tx2"/>
                </a:solidFill>
                <a:latin typeface="Cambria" panose="02040503050406030204" pitchFamily="18" charset="0"/>
              </a:rPr>
              <a:t>(01001110001001…101)</a:t>
            </a:r>
          </a:p>
        </p:txBody>
      </p:sp>
      <p:sp>
        <p:nvSpPr>
          <p:cNvPr id="31" name="Rounded Rectangle 30">
            <a:extLst>
              <a:ext uri="{FF2B5EF4-FFF2-40B4-BE49-F238E27FC236}">
                <a16:creationId xmlns:a16="http://schemas.microsoft.com/office/drawing/2014/main" id="{BDAB1A3D-04B4-0A5B-1D84-1089CFDE8368}"/>
              </a:ext>
            </a:extLst>
          </p:cNvPr>
          <p:cNvSpPr/>
          <p:nvPr/>
        </p:nvSpPr>
        <p:spPr>
          <a:xfrm>
            <a:off x="5344032" y="4891280"/>
            <a:ext cx="3371706" cy="325478"/>
          </a:xfrm>
          <a:prstGeom prst="roundRect">
            <a:avLst>
              <a:gd name="adj" fmla="val 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orbel" panose="020B0503020204020204" pitchFamily="34" charset="0"/>
              </a:rPr>
              <a:t>Enc</a:t>
            </a:r>
            <a:r>
              <a:rPr lang="en-CH" sz="2000" dirty="0">
                <a:solidFill>
                  <a:schemeClr val="tx2"/>
                </a:solidFill>
                <a:latin typeface="Cambria" panose="02040503050406030204" pitchFamily="18" charset="0"/>
              </a:rPr>
              <a:t>(01011010010100…010)</a:t>
            </a:r>
          </a:p>
        </p:txBody>
      </p:sp>
      <p:sp>
        <p:nvSpPr>
          <p:cNvPr id="32" name="Rounded Rectangle 31">
            <a:extLst>
              <a:ext uri="{FF2B5EF4-FFF2-40B4-BE49-F238E27FC236}">
                <a16:creationId xmlns:a16="http://schemas.microsoft.com/office/drawing/2014/main" id="{AEF9F16F-CCB6-F714-9E8A-2DF55C327DB5}"/>
              </a:ext>
            </a:extLst>
          </p:cNvPr>
          <p:cNvSpPr/>
          <p:nvPr/>
        </p:nvSpPr>
        <p:spPr>
          <a:xfrm>
            <a:off x="1353708" y="4523613"/>
            <a:ext cx="1445530" cy="400106"/>
          </a:xfrm>
          <a:prstGeom prst="roundRect">
            <a:avLst>
              <a:gd name="adj" fmla="val 5189"/>
            </a:avLst>
          </a:prstGeom>
          <a:solidFill>
            <a:srgbClr val="CAF0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rbel" panose="020B0503020204020204" pitchFamily="34" charset="0"/>
                <a:cs typeface="Dubai" panose="020B0503030403030204" pitchFamily="34" charset="-78"/>
              </a:rPr>
              <a:t>Enc(Query)</a:t>
            </a:r>
          </a:p>
        </p:txBody>
      </p:sp>
      <p:cxnSp>
        <p:nvCxnSpPr>
          <p:cNvPr id="33" name="Straight Arrow Connector 32">
            <a:extLst>
              <a:ext uri="{FF2B5EF4-FFF2-40B4-BE49-F238E27FC236}">
                <a16:creationId xmlns:a16="http://schemas.microsoft.com/office/drawing/2014/main" id="{38241A46-45C7-18A1-52AB-177905C306EC}"/>
              </a:ext>
            </a:extLst>
          </p:cNvPr>
          <p:cNvCxnSpPr>
            <a:cxnSpLocks/>
            <a:stCxn id="32" idx="3"/>
          </p:cNvCxnSpPr>
          <p:nvPr/>
        </p:nvCxnSpPr>
        <p:spPr>
          <a:xfrm flipV="1">
            <a:off x="2799238" y="4718772"/>
            <a:ext cx="2429512" cy="4894"/>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A5327B8F-2C41-6936-0BDE-A467CD97983D}"/>
              </a:ext>
            </a:extLst>
          </p:cNvPr>
          <p:cNvSpPr txBox="1"/>
          <p:nvPr/>
        </p:nvSpPr>
        <p:spPr>
          <a:xfrm>
            <a:off x="204084" y="4192332"/>
            <a:ext cx="940904" cy="400110"/>
          </a:xfrm>
          <a:prstGeom prst="rect">
            <a:avLst/>
          </a:prstGeom>
          <a:noFill/>
        </p:spPr>
        <p:txBody>
          <a:bodyPr wrap="square" rtlCol="0">
            <a:spAutoFit/>
          </a:bodyPr>
          <a:lstStyle/>
          <a:p>
            <a:r>
              <a:rPr lang="en-CH" sz="2000" dirty="0">
                <a:latin typeface="Cambria" panose="02040503050406030204" pitchFamily="18" charset="0"/>
              </a:rPr>
              <a:t>10010</a:t>
            </a:r>
          </a:p>
        </p:txBody>
      </p:sp>
      <p:cxnSp>
        <p:nvCxnSpPr>
          <p:cNvPr id="36" name="Straight Arrow Connector 35">
            <a:extLst>
              <a:ext uri="{FF2B5EF4-FFF2-40B4-BE49-F238E27FC236}">
                <a16:creationId xmlns:a16="http://schemas.microsoft.com/office/drawing/2014/main" id="{991FBAAA-6BAF-EFC0-A0A5-58CFA81BAA1C}"/>
              </a:ext>
            </a:extLst>
          </p:cNvPr>
          <p:cNvCxnSpPr>
            <a:cxnSpLocks/>
          </p:cNvCxnSpPr>
          <p:nvPr/>
        </p:nvCxnSpPr>
        <p:spPr>
          <a:xfrm>
            <a:off x="581771" y="4561664"/>
            <a:ext cx="0" cy="3844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97BD2F22-BA7F-1E6D-FEDF-B977725F133E}"/>
              </a:ext>
            </a:extLst>
          </p:cNvPr>
          <p:cNvSpPr txBox="1"/>
          <p:nvPr/>
        </p:nvSpPr>
        <p:spPr>
          <a:xfrm>
            <a:off x="581771" y="4644536"/>
            <a:ext cx="470452" cy="400110"/>
          </a:xfrm>
          <a:prstGeom prst="rect">
            <a:avLst/>
          </a:prstGeom>
          <a:noFill/>
        </p:spPr>
        <p:txBody>
          <a:bodyPr wrap="square" rtlCol="0">
            <a:spAutoFit/>
          </a:bodyPr>
          <a:lstStyle/>
          <a:p>
            <a:r>
              <a:rPr lang="en-CH" sz="2000" dirty="0">
                <a:latin typeface="Corbel" panose="020B0503020204020204" pitchFamily="34" charset="0"/>
              </a:rPr>
              <a:t>~</a:t>
            </a:r>
          </a:p>
        </p:txBody>
      </p:sp>
      <p:sp>
        <p:nvSpPr>
          <p:cNvPr id="43" name="TextBox 42">
            <a:extLst>
              <a:ext uri="{FF2B5EF4-FFF2-40B4-BE49-F238E27FC236}">
                <a16:creationId xmlns:a16="http://schemas.microsoft.com/office/drawing/2014/main" id="{F16B40DF-085F-FBDB-0313-543D6B0C45C4}"/>
              </a:ext>
            </a:extLst>
          </p:cNvPr>
          <p:cNvSpPr txBox="1"/>
          <p:nvPr/>
        </p:nvSpPr>
        <p:spPr>
          <a:xfrm>
            <a:off x="204084" y="4953626"/>
            <a:ext cx="940904" cy="400110"/>
          </a:xfrm>
          <a:prstGeom prst="rect">
            <a:avLst/>
          </a:prstGeom>
          <a:noFill/>
        </p:spPr>
        <p:txBody>
          <a:bodyPr wrap="square" rtlCol="0">
            <a:spAutoFit/>
          </a:bodyPr>
          <a:lstStyle/>
          <a:p>
            <a:r>
              <a:rPr lang="en-CH" sz="2000" dirty="0">
                <a:latin typeface="Cambria" panose="02040503050406030204" pitchFamily="18" charset="0"/>
              </a:rPr>
              <a:t>01101</a:t>
            </a:r>
          </a:p>
        </p:txBody>
      </p:sp>
      <p:sp>
        <p:nvSpPr>
          <p:cNvPr id="44" name="Rounded Rectangle 43">
            <a:extLst>
              <a:ext uri="{FF2B5EF4-FFF2-40B4-BE49-F238E27FC236}">
                <a16:creationId xmlns:a16="http://schemas.microsoft.com/office/drawing/2014/main" id="{0C6AB0F8-08A8-885B-DFA0-443714D01A94}"/>
              </a:ext>
            </a:extLst>
          </p:cNvPr>
          <p:cNvSpPr/>
          <p:nvPr/>
        </p:nvSpPr>
        <p:spPr>
          <a:xfrm>
            <a:off x="5343707" y="4415132"/>
            <a:ext cx="1514293" cy="325478"/>
          </a:xfrm>
          <a:prstGeom prst="roundRect">
            <a:avLst>
              <a:gd name="adj" fmla="val 5189"/>
            </a:avLst>
          </a:prstGeom>
          <a:solidFill>
            <a:srgbClr val="CBF1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rbel" panose="020B0503020204020204" pitchFamily="34" charset="0"/>
                <a:cs typeface="Dubai" panose="020B0503030403030204" pitchFamily="34" charset="-78"/>
              </a:rPr>
              <a:t>Enc</a:t>
            </a:r>
            <a:r>
              <a:rPr lang="en-US" sz="2000" dirty="0">
                <a:solidFill>
                  <a:schemeClr val="tx1"/>
                </a:solidFill>
                <a:latin typeface="Cambria" panose="02040503050406030204" pitchFamily="18" charset="0"/>
                <a:cs typeface="Dubai" panose="020B0503030403030204" pitchFamily="34" charset="-78"/>
              </a:rPr>
              <a:t>(01101)</a:t>
            </a:r>
            <a:endParaRPr lang="en-US" sz="1600" dirty="0">
              <a:solidFill>
                <a:schemeClr val="tx1"/>
              </a:solidFill>
              <a:latin typeface="Cambria" panose="02040503050406030204" pitchFamily="18" charset="0"/>
              <a:cs typeface="Dubai" panose="020B0503030403030204" pitchFamily="34" charset="-78"/>
            </a:endParaRPr>
          </a:p>
        </p:txBody>
      </p:sp>
      <p:sp>
        <p:nvSpPr>
          <p:cNvPr id="45" name="TextBox 44">
            <a:extLst>
              <a:ext uri="{FF2B5EF4-FFF2-40B4-BE49-F238E27FC236}">
                <a16:creationId xmlns:a16="http://schemas.microsoft.com/office/drawing/2014/main" id="{B180686D-CD74-C30A-7616-16C0F3F187AB}"/>
              </a:ext>
            </a:extLst>
          </p:cNvPr>
          <p:cNvSpPr txBox="1"/>
          <p:nvPr/>
        </p:nvSpPr>
        <p:spPr>
          <a:xfrm>
            <a:off x="4619241" y="5881620"/>
            <a:ext cx="4672362" cy="646331"/>
          </a:xfrm>
          <a:prstGeom prst="rect">
            <a:avLst/>
          </a:prstGeom>
          <a:noFill/>
        </p:spPr>
        <p:txBody>
          <a:bodyPr wrap="square" rtlCol="0">
            <a:spAutoFit/>
          </a:bodyPr>
          <a:lstStyle/>
          <a:p>
            <a:pPr algn="ctr"/>
            <a:r>
              <a:rPr lang="en-CH" dirty="0">
                <a:latin typeface="Corbel" panose="020B0503020204020204" pitchFamily="34" charset="0"/>
              </a:rPr>
              <a:t>Perform </a:t>
            </a:r>
            <a:r>
              <a:rPr lang="en-CH" b="1" dirty="0">
                <a:latin typeface="Corbel" panose="020B0503020204020204" pitchFamily="34" charset="0"/>
              </a:rPr>
              <a:t>homomorphic addition</a:t>
            </a:r>
          </a:p>
          <a:p>
            <a:pPr algn="ctr"/>
            <a:r>
              <a:rPr lang="en-CH" dirty="0">
                <a:latin typeface="Corbel" panose="020B0503020204020204" pitchFamily="34" charset="0"/>
              </a:rPr>
              <a:t>Observe </a:t>
            </a:r>
            <a:r>
              <a:rPr lang="en-CH" b="1" dirty="0">
                <a:latin typeface="Corbel" panose="020B0503020204020204" pitchFamily="34" charset="0"/>
              </a:rPr>
              <a:t>Enc(</a:t>
            </a:r>
            <a:r>
              <a:rPr lang="en-CH" b="1" dirty="0">
                <a:latin typeface="Cambria" panose="02040503050406030204" pitchFamily="18" charset="0"/>
              </a:rPr>
              <a:t>1111</a:t>
            </a:r>
            <a:r>
              <a:rPr lang="en-CH" b="1" dirty="0">
                <a:latin typeface="Corbel" panose="020B0503020204020204" pitchFamily="34" charset="0"/>
              </a:rPr>
              <a:t>’s),</a:t>
            </a:r>
            <a:r>
              <a:rPr lang="en-CH" dirty="0">
                <a:latin typeface="Corbel" panose="020B0503020204020204" pitchFamily="34" charset="0"/>
              </a:rPr>
              <a:t> if Enc(query) matches </a:t>
            </a:r>
          </a:p>
        </p:txBody>
      </p:sp>
      <p:sp>
        <p:nvSpPr>
          <p:cNvPr id="46" name="Rounded Rectangle 45">
            <a:extLst>
              <a:ext uri="{FF2B5EF4-FFF2-40B4-BE49-F238E27FC236}">
                <a16:creationId xmlns:a16="http://schemas.microsoft.com/office/drawing/2014/main" id="{3FF54198-FDBD-E964-B4FF-6C554360A6A7}"/>
              </a:ext>
            </a:extLst>
          </p:cNvPr>
          <p:cNvSpPr/>
          <p:nvPr/>
        </p:nvSpPr>
        <p:spPr>
          <a:xfrm>
            <a:off x="5353067" y="5216806"/>
            <a:ext cx="1517290" cy="325478"/>
          </a:xfrm>
          <a:prstGeom prst="roundRect">
            <a:avLst>
              <a:gd name="adj" fmla="val 5189"/>
            </a:avLst>
          </a:prstGeom>
          <a:solidFill>
            <a:srgbClr val="CBF1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rbel" panose="020B0503020204020204" pitchFamily="34" charset="0"/>
                <a:cs typeface="Dubai" panose="020B0503030403030204" pitchFamily="34" charset="-78"/>
              </a:rPr>
              <a:t>Enc</a:t>
            </a:r>
            <a:r>
              <a:rPr lang="en-US" sz="2000" dirty="0">
                <a:solidFill>
                  <a:schemeClr val="tx1"/>
                </a:solidFill>
                <a:latin typeface="Cambria" panose="02040503050406030204" pitchFamily="18" charset="0"/>
                <a:cs typeface="Dubai" panose="020B0503030403030204" pitchFamily="34" charset="-78"/>
              </a:rPr>
              <a:t>(01101)</a:t>
            </a:r>
            <a:endParaRPr lang="en-US" sz="1600" dirty="0">
              <a:solidFill>
                <a:schemeClr val="tx1"/>
              </a:solidFill>
              <a:latin typeface="Cambria" panose="02040503050406030204" pitchFamily="18" charset="0"/>
              <a:cs typeface="Dubai" panose="020B0503030403030204" pitchFamily="34" charset="-78"/>
            </a:endParaRPr>
          </a:p>
        </p:txBody>
      </p:sp>
      <p:sp>
        <p:nvSpPr>
          <p:cNvPr id="47" name="Rounded Rectangle 46">
            <a:extLst>
              <a:ext uri="{FF2B5EF4-FFF2-40B4-BE49-F238E27FC236}">
                <a16:creationId xmlns:a16="http://schemas.microsoft.com/office/drawing/2014/main" id="{1ACBDD50-F04B-6E6D-6EBC-0C5B561EA4EE}"/>
              </a:ext>
            </a:extLst>
          </p:cNvPr>
          <p:cNvSpPr/>
          <p:nvPr/>
        </p:nvSpPr>
        <p:spPr>
          <a:xfrm>
            <a:off x="6232404" y="5552968"/>
            <a:ext cx="1517289" cy="325478"/>
          </a:xfrm>
          <a:prstGeom prst="roundRect">
            <a:avLst>
              <a:gd name="adj" fmla="val 5189"/>
            </a:avLst>
          </a:prstGeom>
          <a:solidFill>
            <a:schemeClr val="accent5">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rbel" panose="020B0503020204020204" pitchFamily="34" charset="0"/>
                <a:cs typeface="Dubai" panose="020B0503030403030204" pitchFamily="34" charset="-78"/>
              </a:rPr>
              <a:t>Enc</a:t>
            </a:r>
            <a:r>
              <a:rPr lang="en-US" sz="2000" dirty="0">
                <a:solidFill>
                  <a:schemeClr val="tx1"/>
                </a:solidFill>
                <a:latin typeface="Cambria" panose="02040503050406030204" pitchFamily="18" charset="0"/>
                <a:cs typeface="Dubai" panose="020B0503030403030204" pitchFamily="34" charset="-78"/>
              </a:rPr>
              <a:t>(11111)</a:t>
            </a:r>
            <a:endParaRPr lang="en-US" sz="1600" dirty="0">
              <a:solidFill>
                <a:schemeClr val="tx1"/>
              </a:solidFill>
              <a:latin typeface="Cambria" panose="02040503050406030204" pitchFamily="18" charset="0"/>
              <a:cs typeface="Dubai" panose="020B0503030403030204" pitchFamily="34" charset="-78"/>
            </a:endParaRPr>
          </a:p>
        </p:txBody>
      </p:sp>
      <p:cxnSp>
        <p:nvCxnSpPr>
          <p:cNvPr id="48" name="Straight Arrow Connector 47">
            <a:extLst>
              <a:ext uri="{FF2B5EF4-FFF2-40B4-BE49-F238E27FC236}">
                <a16:creationId xmlns:a16="http://schemas.microsoft.com/office/drawing/2014/main" id="{1EE8AB57-ABA0-D465-FB17-4C508959765F}"/>
              </a:ext>
            </a:extLst>
          </p:cNvPr>
          <p:cNvCxnSpPr>
            <a:cxnSpLocks/>
          </p:cNvCxnSpPr>
          <p:nvPr/>
        </p:nvCxnSpPr>
        <p:spPr>
          <a:xfrm>
            <a:off x="1015152" y="5145893"/>
            <a:ext cx="33855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E828683D-FAC7-B661-DDFE-F6E9E9354A0E}"/>
              </a:ext>
            </a:extLst>
          </p:cNvPr>
          <p:cNvSpPr txBox="1"/>
          <p:nvPr/>
        </p:nvSpPr>
        <p:spPr>
          <a:xfrm>
            <a:off x="1353708" y="4953626"/>
            <a:ext cx="1529943" cy="400110"/>
          </a:xfrm>
          <a:prstGeom prst="rect">
            <a:avLst/>
          </a:prstGeom>
          <a:noFill/>
        </p:spPr>
        <p:txBody>
          <a:bodyPr wrap="square" rtlCol="0">
            <a:spAutoFit/>
          </a:bodyPr>
          <a:lstStyle/>
          <a:p>
            <a:r>
              <a:rPr lang="en-CH" sz="2000" dirty="0">
                <a:latin typeface="Corbel" panose="020B0503020204020204" pitchFamily="34" charset="0"/>
              </a:rPr>
              <a:t>Enc</a:t>
            </a:r>
            <a:r>
              <a:rPr lang="en-CH" sz="2000" dirty="0">
                <a:latin typeface="Cambria" panose="02040503050406030204" pitchFamily="18" charset="0"/>
              </a:rPr>
              <a:t>(01101)</a:t>
            </a:r>
          </a:p>
        </p:txBody>
      </p:sp>
      <p:sp>
        <p:nvSpPr>
          <p:cNvPr id="55" name="TextBox 54">
            <a:extLst>
              <a:ext uri="{FF2B5EF4-FFF2-40B4-BE49-F238E27FC236}">
                <a16:creationId xmlns:a16="http://schemas.microsoft.com/office/drawing/2014/main" id="{E41B13E3-4D96-1DE9-C83F-3C6F9C41C45E}"/>
              </a:ext>
            </a:extLst>
          </p:cNvPr>
          <p:cNvSpPr txBox="1"/>
          <p:nvPr/>
        </p:nvSpPr>
        <p:spPr>
          <a:xfrm>
            <a:off x="1353707" y="4949956"/>
            <a:ext cx="1529943" cy="400110"/>
          </a:xfrm>
          <a:prstGeom prst="rect">
            <a:avLst/>
          </a:prstGeom>
          <a:noFill/>
        </p:spPr>
        <p:txBody>
          <a:bodyPr wrap="square" rtlCol="0">
            <a:spAutoFit/>
          </a:bodyPr>
          <a:lstStyle/>
          <a:p>
            <a:r>
              <a:rPr lang="en-CH" sz="2000" dirty="0">
                <a:latin typeface="Corbel" panose="020B0503020204020204" pitchFamily="34" charset="0"/>
              </a:rPr>
              <a:t>Enc</a:t>
            </a:r>
            <a:r>
              <a:rPr lang="en-CH" sz="2000" dirty="0">
                <a:latin typeface="Cambria" panose="02040503050406030204" pitchFamily="18" charset="0"/>
              </a:rPr>
              <a:t>(01101)</a:t>
            </a:r>
          </a:p>
        </p:txBody>
      </p:sp>
      <p:sp>
        <p:nvSpPr>
          <p:cNvPr id="56" name="Rectangle 55">
            <a:extLst>
              <a:ext uri="{FF2B5EF4-FFF2-40B4-BE49-F238E27FC236}">
                <a16:creationId xmlns:a16="http://schemas.microsoft.com/office/drawing/2014/main" id="{1EA32330-235D-AC55-972E-EEDF02226668}"/>
              </a:ext>
            </a:extLst>
          </p:cNvPr>
          <p:cNvSpPr/>
          <p:nvPr/>
        </p:nvSpPr>
        <p:spPr>
          <a:xfrm>
            <a:off x="-128588" y="957828"/>
            <a:ext cx="9420191" cy="2624247"/>
          </a:xfrm>
          <a:prstGeom prst="rect">
            <a:avLst/>
          </a:prstGeom>
          <a:solidFill>
            <a:schemeClr val="bg1">
              <a:alpha val="6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8" name="Rounded Rectangle 57">
            <a:extLst>
              <a:ext uri="{FF2B5EF4-FFF2-40B4-BE49-F238E27FC236}">
                <a16:creationId xmlns:a16="http://schemas.microsoft.com/office/drawing/2014/main" id="{1C9D73DE-1627-01FD-E3B5-2C2E7C6A2FCD}"/>
              </a:ext>
            </a:extLst>
          </p:cNvPr>
          <p:cNvSpPr/>
          <p:nvPr/>
        </p:nvSpPr>
        <p:spPr>
          <a:xfrm>
            <a:off x="-171529" y="1064980"/>
            <a:ext cx="9463131" cy="1177284"/>
          </a:xfrm>
          <a:prstGeom prst="roundRect">
            <a:avLst>
              <a:gd name="adj" fmla="val 5607"/>
            </a:avLst>
          </a:prstGeom>
          <a:solidFill>
            <a:schemeClr val="accent6">
              <a:lumMod val="20000"/>
              <a:lumOff val="8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In a conventional database, </a:t>
            </a:r>
          </a:p>
          <a:p>
            <a:pPr algn="ctr"/>
            <a:r>
              <a:rPr lang="en-US" sz="2800" b="1" dirty="0">
                <a:solidFill>
                  <a:schemeClr val="tx1"/>
                </a:solidFill>
                <a:latin typeface="Corbel" panose="020B0503020204020204" pitchFamily="34" charset="0"/>
              </a:rPr>
              <a:t>we </a:t>
            </a:r>
            <a:r>
              <a:rPr lang="en-US" sz="2800" b="1" dirty="0">
                <a:solidFill>
                  <a:schemeClr val="accent5"/>
                </a:solidFill>
                <a:latin typeface="Corbel" panose="020B0503020204020204" pitchFamily="34" charset="0"/>
              </a:rPr>
              <a:t>perform </a:t>
            </a:r>
            <a:r>
              <a:rPr lang="en-US" sz="2800" b="1" i="1" dirty="0">
                <a:solidFill>
                  <a:schemeClr val="accent5"/>
                </a:solidFill>
                <a:latin typeface="Corbel" panose="020B0503020204020204" pitchFamily="34" charset="0"/>
              </a:rPr>
              <a:t>only</a:t>
            </a:r>
            <a:r>
              <a:rPr lang="en-US" sz="2800" b="1" dirty="0">
                <a:solidFill>
                  <a:schemeClr val="accent5"/>
                </a:solidFill>
                <a:latin typeface="Corbel" panose="020B0503020204020204" pitchFamily="34" charset="0"/>
              </a:rPr>
              <a:t> addition to get a string match</a:t>
            </a:r>
          </a:p>
        </p:txBody>
      </p:sp>
      <p:sp>
        <p:nvSpPr>
          <p:cNvPr id="59" name="Rounded Rectangle 58">
            <a:extLst>
              <a:ext uri="{FF2B5EF4-FFF2-40B4-BE49-F238E27FC236}">
                <a16:creationId xmlns:a16="http://schemas.microsoft.com/office/drawing/2014/main" id="{B0D745B6-4EA6-ED1D-5D30-CB48C28354C4}"/>
              </a:ext>
            </a:extLst>
          </p:cNvPr>
          <p:cNvSpPr/>
          <p:nvPr/>
        </p:nvSpPr>
        <p:spPr>
          <a:xfrm>
            <a:off x="-171529" y="2362890"/>
            <a:ext cx="9463131" cy="1326337"/>
          </a:xfrm>
          <a:prstGeom prst="roundRect">
            <a:avLst>
              <a:gd name="adj" fmla="val 5607"/>
            </a:avLst>
          </a:prstGeom>
          <a:solidFill>
            <a:schemeClr val="accent6">
              <a:lumMod val="20000"/>
              <a:lumOff val="8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This observation can be extended to perform </a:t>
            </a:r>
          </a:p>
          <a:p>
            <a:pPr algn="ctr"/>
            <a:r>
              <a:rPr lang="en-US" sz="2800" b="1" dirty="0">
                <a:solidFill>
                  <a:schemeClr val="accent5"/>
                </a:solidFill>
                <a:latin typeface="Corbel" panose="020B0503020204020204" pitchFamily="34" charset="0"/>
              </a:rPr>
              <a:t>secure </a:t>
            </a:r>
            <a:r>
              <a:rPr lang="en-US" sz="2800" b="1" i="1" dirty="0">
                <a:solidFill>
                  <a:schemeClr val="accent5"/>
                </a:solidFill>
                <a:latin typeface="Corbel" panose="020B0503020204020204" pitchFamily="34" charset="0"/>
              </a:rPr>
              <a:t>exact</a:t>
            </a:r>
            <a:r>
              <a:rPr lang="en-US" sz="2800" b="1" dirty="0">
                <a:solidFill>
                  <a:schemeClr val="accent5"/>
                </a:solidFill>
                <a:latin typeface="Corbel" panose="020B0503020204020204" pitchFamily="34" charset="0"/>
              </a:rPr>
              <a:t> string matching </a:t>
            </a:r>
          </a:p>
          <a:p>
            <a:pPr algn="ctr"/>
            <a:r>
              <a:rPr lang="en-US" sz="2800" b="1" dirty="0">
                <a:solidFill>
                  <a:schemeClr val="accent5"/>
                </a:solidFill>
                <a:latin typeface="Corbel" panose="020B0503020204020204" pitchFamily="34" charset="0"/>
              </a:rPr>
              <a:t>using </a:t>
            </a:r>
            <a:r>
              <a:rPr lang="en-US" sz="2800" b="1" i="1" dirty="0">
                <a:solidFill>
                  <a:schemeClr val="accent5"/>
                </a:solidFill>
                <a:latin typeface="Corbel" panose="020B0503020204020204" pitchFamily="34" charset="0"/>
              </a:rPr>
              <a:t>only</a:t>
            </a:r>
            <a:r>
              <a:rPr lang="en-US" sz="2800" b="1" dirty="0">
                <a:solidFill>
                  <a:schemeClr val="accent5"/>
                </a:solidFill>
                <a:latin typeface="Corbel" panose="020B0503020204020204" pitchFamily="34" charset="0"/>
              </a:rPr>
              <a:t> homomorphic addition</a:t>
            </a:r>
            <a:endParaRPr lang="en-CH" sz="2800" b="1" dirty="0">
              <a:solidFill>
                <a:schemeClr val="accent5"/>
              </a:solidFill>
              <a:latin typeface="Corbel" panose="020B0503020204020204" pitchFamily="34" charset="0"/>
            </a:endParaRPr>
          </a:p>
        </p:txBody>
      </p:sp>
    </p:spTree>
    <p:extLst>
      <p:ext uri="{BB962C8B-B14F-4D97-AF65-F5344CB8AC3E}">
        <p14:creationId xmlns:p14="http://schemas.microsoft.com/office/powerpoint/2010/main" val="299574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1" nodeType="clickEffect">
                                  <p:stCondLst>
                                    <p:cond delay="0"/>
                                  </p:stCondLst>
                                  <p:childTnLst>
                                    <p:animMotion origin="layout" path="M 3.61111E-6 1.11111E-6 L 0.43836 -0.00023 " pathEditMode="relative" rAng="0" ptsTypes="AA">
                                      <p:cBhvr>
                                        <p:cTn id="30" dur="1000" fill="hold"/>
                                        <p:tgtEl>
                                          <p:spTgt spid="20"/>
                                        </p:tgtEl>
                                        <p:attrNameLst>
                                          <p:attrName>ppt_x</p:attrName>
                                          <p:attrName>ppt_y</p:attrName>
                                        </p:attrNameLst>
                                      </p:cBhvr>
                                      <p:rCtr x="21910" y="-23"/>
                                    </p:animMotion>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0" presetClass="path" presetSubtype="0" accel="50000" decel="50000" fill="hold" grpId="1" nodeType="withEffect">
                                  <p:stCondLst>
                                    <p:cond delay="0"/>
                                  </p:stCondLst>
                                  <p:childTnLst>
                                    <p:animMotion origin="layout" path="M -4.72222E-6 -2.96296E-6 L 0.25973 0.00185 " pathEditMode="relative" rAng="0" ptsTypes="AA">
                                      <p:cBhvr>
                                        <p:cTn id="37" dur="1000" fill="hold"/>
                                        <p:tgtEl>
                                          <p:spTgt spid="21"/>
                                        </p:tgtEl>
                                        <p:attrNameLst>
                                          <p:attrName>ppt_x</p:attrName>
                                          <p:attrName>ppt_y</p:attrName>
                                        </p:attrNameLst>
                                      </p:cBhvr>
                                      <p:rCtr x="12986" y="93"/>
                                    </p:animMotion>
                                  </p:childTnLst>
                                </p:cTn>
                              </p:par>
                            </p:childTnLst>
                          </p:cTn>
                        </p:par>
                        <p:par>
                          <p:cTn id="38" fill="hold">
                            <p:stCondLst>
                              <p:cond delay="2000"/>
                            </p:stCondLst>
                            <p:childTnLst>
                              <p:par>
                                <p:cTn id="39" presetID="1" presetClass="exit" presetSubtype="0" fill="hold" grpId="2" nodeType="afterEffect">
                                  <p:stCondLst>
                                    <p:cond delay="0"/>
                                  </p:stCondLst>
                                  <p:childTnLst>
                                    <p:set>
                                      <p:cBhvr>
                                        <p:cTn id="40" dur="1" fill="hold">
                                          <p:stCondLst>
                                            <p:cond delay="0"/>
                                          </p:stCondLst>
                                        </p:cTn>
                                        <p:tgtEl>
                                          <p:spTgt spid="21"/>
                                        </p:tgtEl>
                                        <p:attrNameLst>
                                          <p:attrName>style.visibility</p:attrName>
                                        </p:attrNameLst>
                                      </p:cBhvr>
                                      <p:to>
                                        <p:strVal val="hidden"/>
                                      </p:to>
                                    </p:set>
                                  </p:child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par>
                                <p:cTn id="44" presetID="0" presetClass="path" presetSubtype="0" accel="50000" decel="50000" fill="hold" grpId="1" nodeType="withEffect">
                                  <p:stCondLst>
                                    <p:cond delay="0"/>
                                  </p:stCondLst>
                                  <p:childTnLst>
                                    <p:animMotion origin="layout" path="M 2.5E-6 -1.11111E-6 L 0.09166 -0.00046 " pathEditMode="relative" rAng="0" ptsTypes="AA">
                                      <p:cBhvr>
                                        <p:cTn id="45" dur="1000" fill="hold"/>
                                        <p:tgtEl>
                                          <p:spTgt spid="23"/>
                                        </p:tgtEl>
                                        <p:attrNameLst>
                                          <p:attrName>ppt_x</p:attrName>
                                          <p:attrName>ppt_y</p:attrName>
                                        </p:attrNameLst>
                                      </p:cBhvr>
                                      <p:rCtr x="4583" y="-23"/>
                                    </p:animMotion>
                                  </p:child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56"/>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58"/>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59"/>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4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0" presetClass="path" presetSubtype="0" accel="50000" decel="50000" fill="hold" grpId="1" nodeType="clickEffect">
                                  <p:stCondLst>
                                    <p:cond delay="0"/>
                                  </p:stCondLst>
                                  <p:childTnLst>
                                    <p:animMotion origin="layout" path="M 2.77778E-6 1.11111E-6 L 0.26562 -0.00093 " pathEditMode="relative" rAng="0" ptsTypes="AA">
                                      <p:cBhvr>
                                        <p:cTn id="108" dur="1000" fill="hold"/>
                                        <p:tgtEl>
                                          <p:spTgt spid="49"/>
                                        </p:tgtEl>
                                        <p:attrNameLst>
                                          <p:attrName>ppt_x</p:attrName>
                                          <p:attrName>ppt_y</p:attrName>
                                        </p:attrNameLst>
                                      </p:cBhvr>
                                      <p:rCtr x="13281" y="-46"/>
                                    </p:animMotion>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par>
                          <p:cTn id="109" fill="hold">
                            <p:stCondLst>
                              <p:cond delay="1000"/>
                            </p:stCondLst>
                            <p:childTnLst>
                              <p:par>
                                <p:cTn id="110" presetID="1" presetClass="entr" presetSubtype="0" fill="hold" nodeType="afterEffect">
                                  <p:stCondLst>
                                    <p:cond delay="0"/>
                                  </p:stCondLst>
                                  <p:childTnLst>
                                    <p:set>
                                      <p:cBhvr>
                                        <p:cTn id="111" dur="1" fill="hold">
                                          <p:stCondLst>
                                            <p:cond delay="0"/>
                                          </p:stCondLst>
                                        </p:cTn>
                                        <p:tgtEl>
                                          <p:spTgt spid="45">
                                            <p:txEl>
                                              <p:pRg st="0" end="0"/>
                                            </p:txEl>
                                          </p:spTgt>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44"/>
                                        </p:tgtEl>
                                        <p:attrNameLst>
                                          <p:attrName>style.visibility</p:attrName>
                                        </p:attrNameLst>
                                      </p:cBhvr>
                                      <p:to>
                                        <p:strVal val="visible"/>
                                      </p:to>
                                    </p:set>
                                  </p:childTnLst>
                                </p:cTn>
                              </p:par>
                              <p:par>
                                <p:cTn id="114" presetID="0" presetClass="path" presetSubtype="0" accel="50000" decel="50000" fill="hold" grpId="1" nodeType="withEffect">
                                  <p:stCondLst>
                                    <p:cond delay="0"/>
                                  </p:stCondLst>
                                  <p:childTnLst>
                                    <p:animMotion origin="layout" path="M 0.00173 -0.00023 L 0.20087 0.00185 " pathEditMode="relative" rAng="0" ptsTypes="AA">
                                      <p:cBhvr>
                                        <p:cTn id="115" dur="1000" fill="hold"/>
                                        <p:tgtEl>
                                          <p:spTgt spid="44"/>
                                        </p:tgtEl>
                                        <p:attrNameLst>
                                          <p:attrName>ppt_x</p:attrName>
                                          <p:attrName>ppt_y</p:attrName>
                                        </p:attrNameLst>
                                      </p:cBhvr>
                                      <p:rCtr x="9948" y="93"/>
                                    </p:animMotion>
                                  </p:childTnLst>
                                </p:cTn>
                              </p:par>
                            </p:childTnLst>
                          </p:cTn>
                        </p:par>
                        <p:par>
                          <p:cTn id="116" fill="hold">
                            <p:stCondLst>
                              <p:cond delay="2000"/>
                            </p:stCondLst>
                            <p:childTnLst>
                              <p:par>
                                <p:cTn id="117" presetID="1" presetClass="exit" presetSubtype="0" fill="hold" grpId="2" nodeType="afterEffect">
                                  <p:stCondLst>
                                    <p:cond delay="0"/>
                                  </p:stCondLst>
                                  <p:childTnLst>
                                    <p:set>
                                      <p:cBhvr>
                                        <p:cTn id="118" dur="1" fill="hold">
                                          <p:stCondLst>
                                            <p:cond delay="0"/>
                                          </p:stCondLst>
                                        </p:cTn>
                                        <p:tgtEl>
                                          <p:spTgt spid="44"/>
                                        </p:tgtEl>
                                        <p:attrNameLst>
                                          <p:attrName>style.visibility</p:attrName>
                                        </p:attrNameLst>
                                      </p:cBhvr>
                                      <p:to>
                                        <p:strVal val="hidden"/>
                                      </p:to>
                                    </p:set>
                                  </p:childTnLst>
                                </p:cTn>
                              </p:par>
                            </p:childTnLst>
                          </p:cTn>
                        </p:par>
                        <p:par>
                          <p:cTn id="119" fill="hold">
                            <p:stCondLst>
                              <p:cond delay="2000"/>
                            </p:stCondLst>
                            <p:childTnLst>
                              <p:par>
                                <p:cTn id="120" presetID="1" presetClass="entr" presetSubtype="0" fill="hold" grpId="0" nodeType="afterEffect">
                                  <p:stCondLst>
                                    <p:cond delay="0"/>
                                  </p:stCondLst>
                                  <p:childTnLst>
                                    <p:set>
                                      <p:cBhvr>
                                        <p:cTn id="121" dur="1" fill="hold">
                                          <p:stCondLst>
                                            <p:cond delay="0"/>
                                          </p:stCondLst>
                                        </p:cTn>
                                        <p:tgtEl>
                                          <p:spTgt spid="46"/>
                                        </p:tgtEl>
                                        <p:attrNameLst>
                                          <p:attrName>style.visibility</p:attrName>
                                        </p:attrNameLst>
                                      </p:cBhvr>
                                      <p:to>
                                        <p:strVal val="visible"/>
                                      </p:to>
                                    </p:set>
                                  </p:childTnLst>
                                </p:cTn>
                              </p:par>
                              <p:par>
                                <p:cTn id="122" presetID="0" presetClass="path" presetSubtype="0" accel="50000" decel="50000" fill="hold" grpId="1" nodeType="withEffect">
                                  <p:stCondLst>
                                    <p:cond delay="0"/>
                                  </p:stCondLst>
                                  <p:childTnLst>
                                    <p:animMotion origin="layout" path="M -2.77778E-6 7.40741E-7 L 0.09653 -0.00023 " pathEditMode="relative" rAng="0" ptsTypes="AA">
                                      <p:cBhvr>
                                        <p:cTn id="123" dur="1000" fill="hold"/>
                                        <p:tgtEl>
                                          <p:spTgt spid="46"/>
                                        </p:tgtEl>
                                        <p:attrNameLst>
                                          <p:attrName>ppt_x</p:attrName>
                                          <p:attrName>ppt_y</p:attrName>
                                        </p:attrNameLst>
                                      </p:cBhvr>
                                      <p:rCtr x="4826" y="-23"/>
                                    </p:animMotion>
                                  </p:childTnLst>
                                </p:cTn>
                              </p:par>
                            </p:childTnLst>
                          </p:cTn>
                        </p:par>
                        <p:par>
                          <p:cTn id="124" fill="hold">
                            <p:stCondLst>
                              <p:cond delay="3000"/>
                            </p:stCondLst>
                            <p:childTnLst>
                              <p:par>
                                <p:cTn id="125" presetID="1" presetClass="entr" presetSubtype="0" fill="hold" grpId="0" nodeType="afterEffect">
                                  <p:stCondLst>
                                    <p:cond delay="0"/>
                                  </p:stCondLst>
                                  <p:childTnLst>
                                    <p:set>
                                      <p:cBhvr>
                                        <p:cTn id="126" dur="1" fill="hold">
                                          <p:stCondLst>
                                            <p:cond delay="0"/>
                                          </p:stCondLst>
                                        </p:cTn>
                                        <p:tgtEl>
                                          <p:spTgt spid="47"/>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6" grpId="0" animBg="1"/>
      <p:bldP spid="10" grpId="0" animBg="1"/>
      <p:bldP spid="13" grpId="0"/>
      <p:bldP spid="14" grpId="0"/>
      <p:bldP spid="19" grpId="0"/>
      <p:bldP spid="20" grpId="0"/>
      <p:bldP spid="20" grpId="1"/>
      <p:bldP spid="21" grpId="0" animBg="1"/>
      <p:bldP spid="21" grpId="1" animBg="1"/>
      <p:bldP spid="21" grpId="2" animBg="1"/>
      <p:bldP spid="23" grpId="0" animBg="1"/>
      <p:bldP spid="23" grpId="1" animBg="1"/>
      <p:bldP spid="24" grpId="0" animBg="1"/>
      <p:bldP spid="28" grpId="0" animBg="1"/>
      <p:bldP spid="29" grpId="0" animBg="1"/>
      <p:bldP spid="30" grpId="0" animBg="1"/>
      <p:bldP spid="31" grpId="0" animBg="1"/>
      <p:bldP spid="32" grpId="0" animBg="1"/>
      <p:bldP spid="34" grpId="0"/>
      <p:bldP spid="42" grpId="0"/>
      <p:bldP spid="43" grpId="0"/>
      <p:bldP spid="44" grpId="0" animBg="1"/>
      <p:bldP spid="44" grpId="1" animBg="1"/>
      <p:bldP spid="44" grpId="2" animBg="1"/>
      <p:bldP spid="46" grpId="0" animBg="1"/>
      <p:bldP spid="46" grpId="1" animBg="1"/>
      <p:bldP spid="47" grpId="0" animBg="1"/>
      <p:bldP spid="49" grpId="0"/>
      <p:bldP spid="49" grpId="1"/>
      <p:bldP spid="55" grpId="0"/>
      <p:bldP spid="56" grpId="0" animBg="1"/>
      <p:bldP spid="56" grpId="1" animBg="1"/>
      <p:bldP spid="58" grpId="0" animBg="1"/>
      <p:bldP spid="58" grpId="1" animBg="1"/>
      <p:bldP spid="59" grpId="0" animBg="1"/>
      <p:bldP spid="5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119B7-05DD-C05E-BF46-605F4280389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F49C10D-8DB6-5C29-4B6E-99E5E145A653}"/>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7" name="Straight Connector 6">
            <a:extLst>
              <a:ext uri="{FF2B5EF4-FFF2-40B4-BE49-F238E27FC236}">
                <a16:creationId xmlns:a16="http://schemas.microsoft.com/office/drawing/2014/main" id="{33C2BD8A-A036-3271-9377-D54FC47087BB}"/>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99FE6350-BE66-0573-1778-9A47862BF3A3}"/>
              </a:ext>
            </a:extLst>
          </p:cNvPr>
          <p:cNvSpPr>
            <a:spLocks noGrp="1"/>
          </p:cNvSpPr>
          <p:nvPr>
            <p:ph type="title"/>
          </p:nvPr>
        </p:nvSpPr>
        <p:spPr>
          <a:xfrm>
            <a:off x="0" y="1"/>
            <a:ext cx="9187209"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Key Idea (</a:t>
            </a:r>
            <a:r>
              <a:rPr lang="en-CH" sz="3600" b="1" dirty="0">
                <a:latin typeface="Cambria" panose="02040503050406030204" pitchFamily="18" charset="0"/>
                <a:ea typeface="Tahoma" panose="020B0604030504040204" pitchFamily="34" charset="0"/>
                <a:cs typeface="Tahoma" panose="020B0604030504040204" pitchFamily="34" charset="0"/>
              </a:rPr>
              <a:t>1/2</a:t>
            </a:r>
            <a:r>
              <a:rPr lang="en-CH" sz="3600" b="1" dirty="0">
                <a:latin typeface="Corbel" panose="020B0503020204020204" pitchFamily="34" charset="0"/>
                <a:ea typeface="Tahoma" panose="020B0604030504040204" pitchFamily="34" charset="0"/>
                <a:cs typeface="Tahoma" panose="020B0604030504040204" pitchFamily="34" charset="0"/>
              </a:rPr>
              <a:t>)</a:t>
            </a:r>
          </a:p>
        </p:txBody>
      </p:sp>
      <p:pic>
        <p:nvPicPr>
          <p:cNvPr id="16" name="Graphic 15">
            <a:extLst>
              <a:ext uri="{FF2B5EF4-FFF2-40B4-BE49-F238E27FC236}">
                <a16:creationId xmlns:a16="http://schemas.microsoft.com/office/drawing/2014/main" id="{CE0F51FD-3337-14FB-2368-3F0B1A478B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97634A80-7FDB-676E-25C4-2D3D14DBEF6E}"/>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28</a:t>
            </a:fld>
            <a:endParaRPr lang="en-CH" dirty="0">
              <a:latin typeface="Cambria" panose="02040503050406030204" pitchFamily="18" charset="0"/>
            </a:endParaRPr>
          </a:p>
        </p:txBody>
      </p:sp>
      <p:cxnSp>
        <p:nvCxnSpPr>
          <p:cNvPr id="75" name="Straight Connector 74">
            <a:extLst>
              <a:ext uri="{FF2B5EF4-FFF2-40B4-BE49-F238E27FC236}">
                <a16:creationId xmlns:a16="http://schemas.microsoft.com/office/drawing/2014/main" id="{04B68DD6-F1FF-540B-D06A-9B51622ACD05}"/>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38" name="Rounded Rectangle 37">
            <a:extLst>
              <a:ext uri="{FF2B5EF4-FFF2-40B4-BE49-F238E27FC236}">
                <a16:creationId xmlns:a16="http://schemas.microsoft.com/office/drawing/2014/main" id="{6E966416-3213-157A-10B3-46AC4617DBC7}"/>
              </a:ext>
            </a:extLst>
          </p:cNvPr>
          <p:cNvSpPr/>
          <p:nvPr/>
        </p:nvSpPr>
        <p:spPr>
          <a:xfrm>
            <a:off x="5228750" y="1000692"/>
            <a:ext cx="3602270" cy="1975604"/>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cs typeface="Dubai" panose="020B0503030403030204" pitchFamily="34" charset="-78"/>
              </a:rPr>
              <a:t>Database</a:t>
            </a:r>
          </a:p>
        </p:txBody>
      </p:sp>
      <p:sp>
        <p:nvSpPr>
          <p:cNvPr id="9" name="Rounded Rectangle 8">
            <a:extLst>
              <a:ext uri="{FF2B5EF4-FFF2-40B4-BE49-F238E27FC236}">
                <a16:creationId xmlns:a16="http://schemas.microsoft.com/office/drawing/2014/main" id="{25CCAF20-6B22-8D0E-1D9B-F01A76B2AE31}"/>
              </a:ext>
            </a:extLst>
          </p:cNvPr>
          <p:cNvSpPr/>
          <p:nvPr/>
        </p:nvSpPr>
        <p:spPr>
          <a:xfrm>
            <a:off x="5228750" y="1000692"/>
            <a:ext cx="3602270" cy="1975604"/>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Corbel" panose="020B0503020204020204" pitchFamily="34" charset="0"/>
              <a:cs typeface="Dubai" panose="020B0503030403030204" pitchFamily="34" charset="-78"/>
            </a:endParaRPr>
          </a:p>
        </p:txBody>
      </p:sp>
      <p:sp>
        <p:nvSpPr>
          <p:cNvPr id="5" name="Rounded Rectangle 4">
            <a:extLst>
              <a:ext uri="{FF2B5EF4-FFF2-40B4-BE49-F238E27FC236}">
                <a16:creationId xmlns:a16="http://schemas.microsoft.com/office/drawing/2014/main" id="{878C62C1-D2E4-EEBE-AA77-6A1DCBC35EFE}"/>
              </a:ext>
            </a:extLst>
          </p:cNvPr>
          <p:cNvSpPr/>
          <p:nvPr/>
        </p:nvSpPr>
        <p:spPr>
          <a:xfrm>
            <a:off x="5344032" y="1186642"/>
            <a:ext cx="3371706" cy="325478"/>
          </a:xfrm>
          <a:prstGeom prst="roundRect">
            <a:avLst>
              <a:gd name="adj" fmla="val 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0100111000101010101101</a:t>
            </a:r>
          </a:p>
        </p:txBody>
      </p:sp>
      <p:sp>
        <p:nvSpPr>
          <p:cNvPr id="6" name="Rounded Rectangle 5">
            <a:extLst>
              <a:ext uri="{FF2B5EF4-FFF2-40B4-BE49-F238E27FC236}">
                <a16:creationId xmlns:a16="http://schemas.microsoft.com/office/drawing/2014/main" id="{10CFD0B1-4155-659C-A51A-6FCE42266182}"/>
              </a:ext>
            </a:extLst>
          </p:cNvPr>
          <p:cNvSpPr/>
          <p:nvPr/>
        </p:nvSpPr>
        <p:spPr>
          <a:xfrm>
            <a:off x="5344032" y="2040733"/>
            <a:ext cx="3371706" cy="325478"/>
          </a:xfrm>
          <a:prstGeom prst="roundRect">
            <a:avLst>
              <a:gd name="adj" fmla="val 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0101101001010101100010</a:t>
            </a:r>
          </a:p>
        </p:txBody>
      </p:sp>
      <p:sp>
        <p:nvSpPr>
          <p:cNvPr id="10" name="Rounded Rectangle 9">
            <a:extLst>
              <a:ext uri="{FF2B5EF4-FFF2-40B4-BE49-F238E27FC236}">
                <a16:creationId xmlns:a16="http://schemas.microsoft.com/office/drawing/2014/main" id="{B549D7A9-AE29-D73C-ECBB-8ACE6391EB6F}"/>
              </a:ext>
            </a:extLst>
          </p:cNvPr>
          <p:cNvSpPr/>
          <p:nvPr/>
        </p:nvSpPr>
        <p:spPr>
          <a:xfrm>
            <a:off x="857882" y="1633725"/>
            <a:ext cx="1003471" cy="400106"/>
          </a:xfrm>
          <a:prstGeom prst="roundRect">
            <a:avLst>
              <a:gd name="adj" fmla="val 5189"/>
            </a:avLst>
          </a:prstGeom>
          <a:solidFill>
            <a:srgbClr val="CAF0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rbel" panose="020B0503020204020204" pitchFamily="34" charset="0"/>
                <a:cs typeface="Dubai" panose="020B0503030403030204" pitchFamily="34" charset="-78"/>
              </a:rPr>
              <a:t>Query</a:t>
            </a:r>
          </a:p>
        </p:txBody>
      </p:sp>
      <p:cxnSp>
        <p:nvCxnSpPr>
          <p:cNvPr id="11" name="Straight Arrow Connector 10">
            <a:extLst>
              <a:ext uri="{FF2B5EF4-FFF2-40B4-BE49-F238E27FC236}">
                <a16:creationId xmlns:a16="http://schemas.microsoft.com/office/drawing/2014/main" id="{2990C468-A3E4-563A-6B36-C44E99E466B5}"/>
              </a:ext>
            </a:extLst>
          </p:cNvPr>
          <p:cNvCxnSpPr>
            <a:cxnSpLocks/>
          </p:cNvCxnSpPr>
          <p:nvPr/>
        </p:nvCxnSpPr>
        <p:spPr>
          <a:xfrm>
            <a:off x="1861353" y="1815760"/>
            <a:ext cx="3367397" cy="0"/>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28374F67-FEC5-D09D-660F-50BE7FBA41D1}"/>
              </a:ext>
            </a:extLst>
          </p:cNvPr>
          <p:cNvSpPr txBox="1"/>
          <p:nvPr/>
        </p:nvSpPr>
        <p:spPr>
          <a:xfrm>
            <a:off x="1976635" y="1286982"/>
            <a:ext cx="940904" cy="400110"/>
          </a:xfrm>
          <a:prstGeom prst="rect">
            <a:avLst/>
          </a:prstGeom>
          <a:noFill/>
        </p:spPr>
        <p:txBody>
          <a:bodyPr wrap="square" rtlCol="0">
            <a:spAutoFit/>
          </a:bodyPr>
          <a:lstStyle/>
          <a:p>
            <a:r>
              <a:rPr lang="en-CH" sz="2000" dirty="0">
                <a:latin typeface="Cambria" panose="02040503050406030204" pitchFamily="18" charset="0"/>
              </a:rPr>
              <a:t>10010</a:t>
            </a:r>
          </a:p>
        </p:txBody>
      </p:sp>
      <p:sp>
        <p:nvSpPr>
          <p:cNvPr id="14" name="TextBox 13">
            <a:extLst>
              <a:ext uri="{FF2B5EF4-FFF2-40B4-BE49-F238E27FC236}">
                <a16:creationId xmlns:a16="http://schemas.microsoft.com/office/drawing/2014/main" id="{50595DD0-9D5F-84B1-E924-922991DE6EF5}"/>
              </a:ext>
            </a:extLst>
          </p:cNvPr>
          <p:cNvSpPr txBox="1"/>
          <p:nvPr/>
        </p:nvSpPr>
        <p:spPr>
          <a:xfrm>
            <a:off x="1976635" y="2040733"/>
            <a:ext cx="940904" cy="400110"/>
          </a:xfrm>
          <a:prstGeom prst="rect">
            <a:avLst/>
          </a:prstGeom>
          <a:noFill/>
        </p:spPr>
        <p:txBody>
          <a:bodyPr wrap="square" rtlCol="0">
            <a:spAutoFit/>
          </a:bodyPr>
          <a:lstStyle/>
          <a:p>
            <a:r>
              <a:rPr lang="en-CH" sz="2000" dirty="0">
                <a:latin typeface="Cambria" panose="02040503050406030204" pitchFamily="18" charset="0"/>
              </a:rPr>
              <a:t>01101</a:t>
            </a:r>
          </a:p>
        </p:txBody>
      </p:sp>
      <p:cxnSp>
        <p:nvCxnSpPr>
          <p:cNvPr id="18" name="Straight Arrow Connector 17">
            <a:extLst>
              <a:ext uri="{FF2B5EF4-FFF2-40B4-BE49-F238E27FC236}">
                <a16:creationId xmlns:a16="http://schemas.microsoft.com/office/drawing/2014/main" id="{17378F95-EBBF-CA1C-916E-225163FA3F4B}"/>
              </a:ext>
            </a:extLst>
          </p:cNvPr>
          <p:cNvCxnSpPr>
            <a:cxnSpLocks/>
          </p:cNvCxnSpPr>
          <p:nvPr/>
        </p:nvCxnSpPr>
        <p:spPr>
          <a:xfrm>
            <a:off x="2354322" y="1656314"/>
            <a:ext cx="0" cy="3844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F55C2E07-3EE2-D0E2-C2D7-05F892108206}"/>
              </a:ext>
            </a:extLst>
          </p:cNvPr>
          <p:cNvSpPr txBox="1"/>
          <p:nvPr/>
        </p:nvSpPr>
        <p:spPr>
          <a:xfrm>
            <a:off x="2354322" y="1739186"/>
            <a:ext cx="470452" cy="400110"/>
          </a:xfrm>
          <a:prstGeom prst="rect">
            <a:avLst/>
          </a:prstGeom>
          <a:noFill/>
        </p:spPr>
        <p:txBody>
          <a:bodyPr wrap="square" rtlCol="0">
            <a:spAutoFit/>
          </a:bodyPr>
          <a:lstStyle/>
          <a:p>
            <a:r>
              <a:rPr lang="en-CH" sz="2000" dirty="0">
                <a:latin typeface="Corbel" panose="020B0503020204020204" pitchFamily="34" charset="0"/>
              </a:rPr>
              <a:t>~</a:t>
            </a:r>
          </a:p>
        </p:txBody>
      </p:sp>
      <p:sp>
        <p:nvSpPr>
          <p:cNvPr id="20" name="TextBox 19">
            <a:extLst>
              <a:ext uri="{FF2B5EF4-FFF2-40B4-BE49-F238E27FC236}">
                <a16:creationId xmlns:a16="http://schemas.microsoft.com/office/drawing/2014/main" id="{86A3F22E-D8F4-2C2C-9C7F-CA367CC34ADA}"/>
              </a:ext>
            </a:extLst>
          </p:cNvPr>
          <p:cNvSpPr txBox="1"/>
          <p:nvPr/>
        </p:nvSpPr>
        <p:spPr>
          <a:xfrm>
            <a:off x="1976635" y="2048276"/>
            <a:ext cx="940904" cy="400110"/>
          </a:xfrm>
          <a:prstGeom prst="rect">
            <a:avLst/>
          </a:prstGeom>
          <a:noFill/>
        </p:spPr>
        <p:txBody>
          <a:bodyPr wrap="square" rtlCol="0">
            <a:spAutoFit/>
          </a:bodyPr>
          <a:lstStyle/>
          <a:p>
            <a:r>
              <a:rPr lang="en-CH" sz="2000" dirty="0">
                <a:latin typeface="Cambria" panose="02040503050406030204" pitchFamily="18" charset="0"/>
              </a:rPr>
              <a:t>01101</a:t>
            </a:r>
          </a:p>
        </p:txBody>
      </p:sp>
      <p:sp>
        <p:nvSpPr>
          <p:cNvPr id="21" name="Rounded Rectangle 20">
            <a:extLst>
              <a:ext uri="{FF2B5EF4-FFF2-40B4-BE49-F238E27FC236}">
                <a16:creationId xmlns:a16="http://schemas.microsoft.com/office/drawing/2014/main" id="{41876774-AEF5-161E-0248-F83C8E0EC8B6}"/>
              </a:ext>
            </a:extLst>
          </p:cNvPr>
          <p:cNvSpPr/>
          <p:nvPr/>
        </p:nvSpPr>
        <p:spPr>
          <a:xfrm>
            <a:off x="5356064" y="1512120"/>
            <a:ext cx="924421" cy="325478"/>
          </a:xfrm>
          <a:prstGeom prst="roundRect">
            <a:avLst>
              <a:gd name="adj" fmla="val 5189"/>
            </a:avLst>
          </a:prstGeom>
          <a:solidFill>
            <a:srgbClr val="CBF1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cs typeface="Dubai" panose="020B0503030403030204" pitchFamily="34" charset="-78"/>
              </a:rPr>
              <a:t>01101</a:t>
            </a:r>
            <a:endParaRPr lang="en-US" sz="1600" dirty="0">
              <a:solidFill>
                <a:schemeClr val="tx1"/>
              </a:solidFill>
              <a:latin typeface="Cambria" panose="02040503050406030204" pitchFamily="18" charset="0"/>
              <a:cs typeface="Dubai" panose="020B0503030403030204" pitchFamily="34" charset="-78"/>
            </a:endParaRPr>
          </a:p>
        </p:txBody>
      </p:sp>
      <p:sp>
        <p:nvSpPr>
          <p:cNvPr id="22" name="TextBox 21">
            <a:extLst>
              <a:ext uri="{FF2B5EF4-FFF2-40B4-BE49-F238E27FC236}">
                <a16:creationId xmlns:a16="http://schemas.microsoft.com/office/drawing/2014/main" id="{96B9BB21-3ED4-92D4-7321-C6C71BA73358}"/>
              </a:ext>
            </a:extLst>
          </p:cNvPr>
          <p:cNvSpPr txBox="1"/>
          <p:nvPr/>
        </p:nvSpPr>
        <p:spPr>
          <a:xfrm>
            <a:off x="5321514" y="2968012"/>
            <a:ext cx="3394223" cy="646331"/>
          </a:xfrm>
          <a:prstGeom prst="rect">
            <a:avLst/>
          </a:prstGeom>
          <a:noFill/>
        </p:spPr>
        <p:txBody>
          <a:bodyPr wrap="square" rtlCol="0">
            <a:spAutoFit/>
          </a:bodyPr>
          <a:lstStyle/>
          <a:p>
            <a:pPr algn="ctr"/>
            <a:r>
              <a:rPr lang="en-CH" dirty="0">
                <a:latin typeface="Corbel" panose="020B0503020204020204" pitchFamily="34" charset="0"/>
              </a:rPr>
              <a:t>Perform </a:t>
            </a:r>
            <a:r>
              <a:rPr lang="en-CH" b="1" dirty="0">
                <a:latin typeface="Corbel" panose="020B0503020204020204" pitchFamily="34" charset="0"/>
              </a:rPr>
              <a:t>addition</a:t>
            </a:r>
          </a:p>
          <a:p>
            <a:pPr algn="ctr"/>
            <a:r>
              <a:rPr lang="en-CH" dirty="0">
                <a:latin typeface="Corbel" panose="020B0503020204020204" pitchFamily="34" charset="0"/>
              </a:rPr>
              <a:t>Observe a </a:t>
            </a:r>
            <a:r>
              <a:rPr lang="en-CH" b="1" dirty="0">
                <a:latin typeface="Corbel" panose="020B0503020204020204" pitchFamily="34" charset="0"/>
              </a:rPr>
              <a:t>string of </a:t>
            </a:r>
            <a:r>
              <a:rPr lang="en-CH" b="1" dirty="0">
                <a:latin typeface="Cambria" panose="02040503050406030204" pitchFamily="18" charset="0"/>
              </a:rPr>
              <a:t>1111</a:t>
            </a:r>
            <a:r>
              <a:rPr lang="en-CH" b="1" dirty="0">
                <a:latin typeface="Corbel" panose="020B0503020204020204" pitchFamily="34" charset="0"/>
              </a:rPr>
              <a:t>’s </a:t>
            </a:r>
          </a:p>
        </p:txBody>
      </p:sp>
      <p:sp>
        <p:nvSpPr>
          <p:cNvPr id="23" name="Rounded Rectangle 22">
            <a:extLst>
              <a:ext uri="{FF2B5EF4-FFF2-40B4-BE49-F238E27FC236}">
                <a16:creationId xmlns:a16="http://schemas.microsoft.com/office/drawing/2014/main" id="{BE513907-A154-0427-8DA6-A9CC54E4760E}"/>
              </a:ext>
            </a:extLst>
          </p:cNvPr>
          <p:cNvSpPr/>
          <p:nvPr/>
        </p:nvSpPr>
        <p:spPr>
          <a:xfrm>
            <a:off x="5353067" y="2366259"/>
            <a:ext cx="924421" cy="325478"/>
          </a:xfrm>
          <a:prstGeom prst="roundRect">
            <a:avLst>
              <a:gd name="adj" fmla="val 5189"/>
            </a:avLst>
          </a:prstGeom>
          <a:solidFill>
            <a:srgbClr val="CBF1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cs typeface="Dubai" panose="020B0503030403030204" pitchFamily="34" charset="-78"/>
              </a:rPr>
              <a:t>01101</a:t>
            </a:r>
            <a:endParaRPr lang="en-US" sz="1600" dirty="0">
              <a:solidFill>
                <a:schemeClr val="tx1"/>
              </a:solidFill>
              <a:latin typeface="Cambria" panose="02040503050406030204" pitchFamily="18" charset="0"/>
              <a:cs typeface="Dubai" panose="020B0503030403030204" pitchFamily="34" charset="-78"/>
            </a:endParaRPr>
          </a:p>
        </p:txBody>
      </p:sp>
      <p:sp>
        <p:nvSpPr>
          <p:cNvPr id="24" name="Rounded Rectangle 23">
            <a:extLst>
              <a:ext uri="{FF2B5EF4-FFF2-40B4-BE49-F238E27FC236}">
                <a16:creationId xmlns:a16="http://schemas.microsoft.com/office/drawing/2014/main" id="{782796AC-455C-B3F5-7435-9C66613AAC55}"/>
              </a:ext>
            </a:extLst>
          </p:cNvPr>
          <p:cNvSpPr/>
          <p:nvPr/>
        </p:nvSpPr>
        <p:spPr>
          <a:xfrm>
            <a:off x="6196779" y="2653623"/>
            <a:ext cx="924420" cy="325478"/>
          </a:xfrm>
          <a:prstGeom prst="roundRect">
            <a:avLst>
              <a:gd name="adj" fmla="val 5189"/>
            </a:avLst>
          </a:prstGeom>
          <a:solidFill>
            <a:schemeClr val="accent5">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cs typeface="Dubai" panose="020B0503030403030204" pitchFamily="34" charset="-78"/>
              </a:rPr>
              <a:t>11111</a:t>
            </a:r>
            <a:endParaRPr lang="en-US" sz="1600" dirty="0">
              <a:solidFill>
                <a:schemeClr val="tx1"/>
              </a:solidFill>
              <a:latin typeface="Cambria" panose="02040503050406030204" pitchFamily="18" charset="0"/>
              <a:cs typeface="Dubai" panose="020B0503030403030204" pitchFamily="34" charset="-78"/>
            </a:endParaRPr>
          </a:p>
        </p:txBody>
      </p:sp>
      <p:cxnSp>
        <p:nvCxnSpPr>
          <p:cNvPr id="25" name="Straight Connector 24">
            <a:extLst>
              <a:ext uri="{FF2B5EF4-FFF2-40B4-BE49-F238E27FC236}">
                <a16:creationId xmlns:a16="http://schemas.microsoft.com/office/drawing/2014/main" id="{67D01B30-08A0-9CC1-EA2C-D0072521B928}"/>
              </a:ext>
            </a:extLst>
          </p:cNvPr>
          <p:cNvCxnSpPr>
            <a:cxnSpLocks/>
          </p:cNvCxnSpPr>
          <p:nvPr/>
        </p:nvCxnSpPr>
        <p:spPr>
          <a:xfrm>
            <a:off x="286854" y="3744261"/>
            <a:ext cx="8648140"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Rounded Rectangle 27">
            <a:extLst>
              <a:ext uri="{FF2B5EF4-FFF2-40B4-BE49-F238E27FC236}">
                <a16:creationId xmlns:a16="http://schemas.microsoft.com/office/drawing/2014/main" id="{C5FCB422-C688-3266-BE93-AA496C95AC7E}"/>
              </a:ext>
            </a:extLst>
          </p:cNvPr>
          <p:cNvSpPr/>
          <p:nvPr/>
        </p:nvSpPr>
        <p:spPr>
          <a:xfrm>
            <a:off x="5228750" y="3903704"/>
            <a:ext cx="3602270" cy="1975604"/>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cs typeface="Dubai" panose="020B0503030403030204" pitchFamily="34" charset="-78"/>
              </a:rPr>
              <a:t>Encrypted </a:t>
            </a:r>
          </a:p>
          <a:p>
            <a:pPr algn="ctr"/>
            <a:r>
              <a:rPr lang="en-US" sz="2400" b="1" dirty="0">
                <a:solidFill>
                  <a:schemeClr val="tx1"/>
                </a:solidFill>
                <a:latin typeface="Corbel" panose="020B0503020204020204" pitchFamily="34" charset="0"/>
                <a:cs typeface="Dubai" panose="020B0503030403030204" pitchFamily="34" charset="-78"/>
              </a:rPr>
              <a:t>Database</a:t>
            </a:r>
          </a:p>
        </p:txBody>
      </p:sp>
      <p:sp>
        <p:nvSpPr>
          <p:cNvPr id="29" name="Rounded Rectangle 28">
            <a:extLst>
              <a:ext uri="{FF2B5EF4-FFF2-40B4-BE49-F238E27FC236}">
                <a16:creationId xmlns:a16="http://schemas.microsoft.com/office/drawing/2014/main" id="{DBF5472A-E790-1DD9-A82C-1B69A0540572}"/>
              </a:ext>
            </a:extLst>
          </p:cNvPr>
          <p:cNvSpPr/>
          <p:nvPr/>
        </p:nvSpPr>
        <p:spPr>
          <a:xfrm>
            <a:off x="5228750" y="3903704"/>
            <a:ext cx="3602270" cy="1975604"/>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Corbel" panose="020B0503020204020204" pitchFamily="34" charset="0"/>
              <a:cs typeface="Dubai" panose="020B0503030403030204" pitchFamily="34" charset="-78"/>
            </a:endParaRPr>
          </a:p>
        </p:txBody>
      </p:sp>
      <p:sp>
        <p:nvSpPr>
          <p:cNvPr id="30" name="Rounded Rectangle 29">
            <a:extLst>
              <a:ext uri="{FF2B5EF4-FFF2-40B4-BE49-F238E27FC236}">
                <a16:creationId xmlns:a16="http://schemas.microsoft.com/office/drawing/2014/main" id="{90B57D28-9986-1FCE-B6CC-9737DC122147}"/>
              </a:ext>
            </a:extLst>
          </p:cNvPr>
          <p:cNvSpPr/>
          <p:nvPr/>
        </p:nvSpPr>
        <p:spPr>
          <a:xfrm>
            <a:off x="5344032" y="4089654"/>
            <a:ext cx="3371706" cy="325478"/>
          </a:xfrm>
          <a:prstGeom prst="roundRect">
            <a:avLst>
              <a:gd name="adj" fmla="val 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orbel" panose="020B0503020204020204" pitchFamily="34" charset="0"/>
              </a:rPr>
              <a:t>Enc</a:t>
            </a:r>
            <a:r>
              <a:rPr lang="en-CH" sz="2000" dirty="0">
                <a:solidFill>
                  <a:schemeClr val="tx2"/>
                </a:solidFill>
                <a:latin typeface="Cambria" panose="02040503050406030204" pitchFamily="18" charset="0"/>
              </a:rPr>
              <a:t>(01001110001001…101)</a:t>
            </a:r>
          </a:p>
        </p:txBody>
      </p:sp>
      <p:sp>
        <p:nvSpPr>
          <p:cNvPr id="31" name="Rounded Rectangle 30">
            <a:extLst>
              <a:ext uri="{FF2B5EF4-FFF2-40B4-BE49-F238E27FC236}">
                <a16:creationId xmlns:a16="http://schemas.microsoft.com/office/drawing/2014/main" id="{A01BD0DD-E3BE-146A-4912-9654688E5B91}"/>
              </a:ext>
            </a:extLst>
          </p:cNvPr>
          <p:cNvSpPr/>
          <p:nvPr/>
        </p:nvSpPr>
        <p:spPr>
          <a:xfrm>
            <a:off x="5344032" y="4943745"/>
            <a:ext cx="3371706" cy="325478"/>
          </a:xfrm>
          <a:prstGeom prst="roundRect">
            <a:avLst>
              <a:gd name="adj" fmla="val 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orbel" panose="020B0503020204020204" pitchFamily="34" charset="0"/>
              </a:rPr>
              <a:t>Enc</a:t>
            </a:r>
            <a:r>
              <a:rPr lang="en-CH" sz="2000" dirty="0">
                <a:solidFill>
                  <a:schemeClr val="tx2"/>
                </a:solidFill>
                <a:latin typeface="Cambria" panose="02040503050406030204" pitchFamily="18" charset="0"/>
              </a:rPr>
              <a:t>(01011010010100…010)</a:t>
            </a:r>
          </a:p>
        </p:txBody>
      </p:sp>
      <p:sp>
        <p:nvSpPr>
          <p:cNvPr id="32" name="Rounded Rectangle 31">
            <a:extLst>
              <a:ext uri="{FF2B5EF4-FFF2-40B4-BE49-F238E27FC236}">
                <a16:creationId xmlns:a16="http://schemas.microsoft.com/office/drawing/2014/main" id="{7ED2A672-6D77-E598-C96F-6D9202C74F49}"/>
              </a:ext>
            </a:extLst>
          </p:cNvPr>
          <p:cNvSpPr/>
          <p:nvPr/>
        </p:nvSpPr>
        <p:spPr>
          <a:xfrm>
            <a:off x="857882" y="4536737"/>
            <a:ext cx="1003471" cy="400106"/>
          </a:xfrm>
          <a:prstGeom prst="roundRect">
            <a:avLst>
              <a:gd name="adj" fmla="val 5189"/>
            </a:avLst>
          </a:prstGeom>
          <a:solidFill>
            <a:srgbClr val="CAF0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rbel" panose="020B0503020204020204" pitchFamily="34" charset="0"/>
                <a:cs typeface="Dubai" panose="020B0503030403030204" pitchFamily="34" charset="-78"/>
              </a:rPr>
              <a:t>Query</a:t>
            </a:r>
          </a:p>
        </p:txBody>
      </p:sp>
      <p:cxnSp>
        <p:nvCxnSpPr>
          <p:cNvPr id="33" name="Straight Arrow Connector 32">
            <a:extLst>
              <a:ext uri="{FF2B5EF4-FFF2-40B4-BE49-F238E27FC236}">
                <a16:creationId xmlns:a16="http://schemas.microsoft.com/office/drawing/2014/main" id="{FA9CD7DE-8786-5FCA-8049-5231638FC8DC}"/>
              </a:ext>
            </a:extLst>
          </p:cNvPr>
          <p:cNvCxnSpPr>
            <a:cxnSpLocks/>
          </p:cNvCxnSpPr>
          <p:nvPr/>
        </p:nvCxnSpPr>
        <p:spPr>
          <a:xfrm>
            <a:off x="1861353" y="4718772"/>
            <a:ext cx="3367397" cy="0"/>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36483145-590C-0BA0-ECCD-E12971BD8C03}"/>
              </a:ext>
            </a:extLst>
          </p:cNvPr>
          <p:cNvSpPr txBox="1"/>
          <p:nvPr/>
        </p:nvSpPr>
        <p:spPr>
          <a:xfrm>
            <a:off x="1976635" y="4189994"/>
            <a:ext cx="940904" cy="400110"/>
          </a:xfrm>
          <a:prstGeom prst="rect">
            <a:avLst/>
          </a:prstGeom>
          <a:noFill/>
        </p:spPr>
        <p:txBody>
          <a:bodyPr wrap="square" rtlCol="0">
            <a:spAutoFit/>
          </a:bodyPr>
          <a:lstStyle/>
          <a:p>
            <a:r>
              <a:rPr lang="en-CH" sz="2000" dirty="0">
                <a:latin typeface="Cambria" panose="02040503050406030204" pitchFamily="18" charset="0"/>
              </a:rPr>
              <a:t>10010</a:t>
            </a:r>
          </a:p>
        </p:txBody>
      </p:sp>
      <p:sp>
        <p:nvSpPr>
          <p:cNvPr id="35" name="TextBox 34">
            <a:extLst>
              <a:ext uri="{FF2B5EF4-FFF2-40B4-BE49-F238E27FC236}">
                <a16:creationId xmlns:a16="http://schemas.microsoft.com/office/drawing/2014/main" id="{F061B2CB-6F69-85E3-824C-6C50FEB604AA}"/>
              </a:ext>
            </a:extLst>
          </p:cNvPr>
          <p:cNvSpPr txBox="1"/>
          <p:nvPr/>
        </p:nvSpPr>
        <p:spPr>
          <a:xfrm>
            <a:off x="1976635" y="4943745"/>
            <a:ext cx="940904" cy="400110"/>
          </a:xfrm>
          <a:prstGeom prst="rect">
            <a:avLst/>
          </a:prstGeom>
          <a:noFill/>
        </p:spPr>
        <p:txBody>
          <a:bodyPr wrap="square" rtlCol="0">
            <a:spAutoFit/>
          </a:bodyPr>
          <a:lstStyle/>
          <a:p>
            <a:r>
              <a:rPr lang="en-CH" sz="2000" dirty="0">
                <a:latin typeface="Cambria" panose="02040503050406030204" pitchFamily="18" charset="0"/>
              </a:rPr>
              <a:t>01101</a:t>
            </a:r>
          </a:p>
        </p:txBody>
      </p:sp>
      <p:cxnSp>
        <p:nvCxnSpPr>
          <p:cNvPr id="36" name="Straight Arrow Connector 35">
            <a:extLst>
              <a:ext uri="{FF2B5EF4-FFF2-40B4-BE49-F238E27FC236}">
                <a16:creationId xmlns:a16="http://schemas.microsoft.com/office/drawing/2014/main" id="{C004BFD8-F735-AE3F-AEF9-776AD3AEFE29}"/>
              </a:ext>
            </a:extLst>
          </p:cNvPr>
          <p:cNvCxnSpPr>
            <a:cxnSpLocks/>
          </p:cNvCxnSpPr>
          <p:nvPr/>
        </p:nvCxnSpPr>
        <p:spPr>
          <a:xfrm>
            <a:off x="2354322" y="4559326"/>
            <a:ext cx="0" cy="3844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93B7571A-6B02-5BBF-BF6D-4CA88C2AD08F}"/>
              </a:ext>
            </a:extLst>
          </p:cNvPr>
          <p:cNvSpPr txBox="1"/>
          <p:nvPr/>
        </p:nvSpPr>
        <p:spPr>
          <a:xfrm>
            <a:off x="2354322" y="4642198"/>
            <a:ext cx="470452" cy="400110"/>
          </a:xfrm>
          <a:prstGeom prst="rect">
            <a:avLst/>
          </a:prstGeom>
          <a:noFill/>
        </p:spPr>
        <p:txBody>
          <a:bodyPr wrap="square" rtlCol="0">
            <a:spAutoFit/>
          </a:bodyPr>
          <a:lstStyle/>
          <a:p>
            <a:r>
              <a:rPr lang="en-CH" sz="2000" dirty="0">
                <a:latin typeface="Corbel" panose="020B0503020204020204" pitchFamily="34" charset="0"/>
              </a:rPr>
              <a:t>~</a:t>
            </a:r>
          </a:p>
        </p:txBody>
      </p:sp>
      <p:sp>
        <p:nvSpPr>
          <p:cNvPr id="43" name="TextBox 42">
            <a:extLst>
              <a:ext uri="{FF2B5EF4-FFF2-40B4-BE49-F238E27FC236}">
                <a16:creationId xmlns:a16="http://schemas.microsoft.com/office/drawing/2014/main" id="{4DF8472A-C3DC-D7B1-5AB2-D3E7367A2E8A}"/>
              </a:ext>
            </a:extLst>
          </p:cNvPr>
          <p:cNvSpPr txBox="1"/>
          <p:nvPr/>
        </p:nvSpPr>
        <p:spPr>
          <a:xfrm>
            <a:off x="1976635" y="4951288"/>
            <a:ext cx="940904" cy="400110"/>
          </a:xfrm>
          <a:prstGeom prst="rect">
            <a:avLst/>
          </a:prstGeom>
          <a:noFill/>
        </p:spPr>
        <p:txBody>
          <a:bodyPr wrap="square" rtlCol="0">
            <a:spAutoFit/>
          </a:bodyPr>
          <a:lstStyle/>
          <a:p>
            <a:r>
              <a:rPr lang="en-CH" sz="2000" dirty="0">
                <a:latin typeface="Cambria" panose="02040503050406030204" pitchFamily="18" charset="0"/>
              </a:rPr>
              <a:t>01101</a:t>
            </a:r>
          </a:p>
        </p:txBody>
      </p:sp>
      <p:sp>
        <p:nvSpPr>
          <p:cNvPr id="44" name="Rounded Rectangle 43">
            <a:extLst>
              <a:ext uri="{FF2B5EF4-FFF2-40B4-BE49-F238E27FC236}">
                <a16:creationId xmlns:a16="http://schemas.microsoft.com/office/drawing/2014/main" id="{413F764F-105F-8EE5-AE7C-24F54B108BFD}"/>
              </a:ext>
            </a:extLst>
          </p:cNvPr>
          <p:cNvSpPr/>
          <p:nvPr/>
        </p:nvSpPr>
        <p:spPr>
          <a:xfrm>
            <a:off x="5343707" y="4415132"/>
            <a:ext cx="1514293" cy="325478"/>
          </a:xfrm>
          <a:prstGeom prst="roundRect">
            <a:avLst>
              <a:gd name="adj" fmla="val 5189"/>
            </a:avLst>
          </a:prstGeom>
          <a:solidFill>
            <a:srgbClr val="CBF1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rbel" panose="020B0503020204020204" pitchFamily="34" charset="0"/>
                <a:cs typeface="Dubai" panose="020B0503030403030204" pitchFamily="34" charset="-78"/>
              </a:rPr>
              <a:t>Enc</a:t>
            </a:r>
            <a:r>
              <a:rPr lang="en-US" sz="2000" dirty="0">
                <a:solidFill>
                  <a:schemeClr val="tx1"/>
                </a:solidFill>
                <a:latin typeface="Cambria" panose="02040503050406030204" pitchFamily="18" charset="0"/>
                <a:cs typeface="Dubai" panose="020B0503030403030204" pitchFamily="34" charset="-78"/>
              </a:rPr>
              <a:t>(01101)</a:t>
            </a:r>
            <a:endParaRPr lang="en-US" sz="1600" dirty="0">
              <a:solidFill>
                <a:schemeClr val="tx1"/>
              </a:solidFill>
              <a:latin typeface="Cambria" panose="02040503050406030204" pitchFamily="18" charset="0"/>
              <a:cs typeface="Dubai" panose="020B0503030403030204" pitchFamily="34" charset="-78"/>
            </a:endParaRPr>
          </a:p>
        </p:txBody>
      </p:sp>
      <p:sp>
        <p:nvSpPr>
          <p:cNvPr id="45" name="TextBox 44">
            <a:extLst>
              <a:ext uri="{FF2B5EF4-FFF2-40B4-BE49-F238E27FC236}">
                <a16:creationId xmlns:a16="http://schemas.microsoft.com/office/drawing/2014/main" id="{4B8A63A6-F82A-B0F1-3589-E5C9AFCF5106}"/>
              </a:ext>
            </a:extLst>
          </p:cNvPr>
          <p:cNvSpPr txBox="1"/>
          <p:nvPr/>
        </p:nvSpPr>
        <p:spPr>
          <a:xfrm>
            <a:off x="5321513" y="5881620"/>
            <a:ext cx="3394223" cy="646331"/>
          </a:xfrm>
          <a:prstGeom prst="rect">
            <a:avLst/>
          </a:prstGeom>
          <a:noFill/>
        </p:spPr>
        <p:txBody>
          <a:bodyPr wrap="square" rtlCol="0">
            <a:spAutoFit/>
          </a:bodyPr>
          <a:lstStyle/>
          <a:p>
            <a:pPr algn="ctr"/>
            <a:r>
              <a:rPr lang="en-CH" dirty="0">
                <a:latin typeface="Corbel" panose="020B0503020204020204" pitchFamily="34" charset="0"/>
              </a:rPr>
              <a:t>Perform </a:t>
            </a:r>
            <a:r>
              <a:rPr lang="en-CH" b="1" dirty="0">
                <a:latin typeface="Corbel" panose="020B0503020204020204" pitchFamily="34" charset="0"/>
              </a:rPr>
              <a:t>homomorphic addition</a:t>
            </a:r>
          </a:p>
          <a:p>
            <a:pPr algn="ctr"/>
            <a:r>
              <a:rPr lang="en-CH" dirty="0">
                <a:latin typeface="Corbel" panose="020B0503020204020204" pitchFamily="34" charset="0"/>
              </a:rPr>
              <a:t>Observe a </a:t>
            </a:r>
            <a:r>
              <a:rPr lang="en-CH" b="1" dirty="0">
                <a:latin typeface="Corbel" panose="020B0503020204020204" pitchFamily="34" charset="0"/>
              </a:rPr>
              <a:t>string of Enc(</a:t>
            </a:r>
            <a:r>
              <a:rPr lang="en-CH" b="1" dirty="0">
                <a:latin typeface="Cambria" panose="02040503050406030204" pitchFamily="18" charset="0"/>
              </a:rPr>
              <a:t>1111</a:t>
            </a:r>
            <a:r>
              <a:rPr lang="en-CH" b="1" dirty="0">
                <a:latin typeface="Corbel" panose="020B0503020204020204" pitchFamily="34" charset="0"/>
              </a:rPr>
              <a:t>’s) </a:t>
            </a:r>
          </a:p>
        </p:txBody>
      </p:sp>
      <p:sp>
        <p:nvSpPr>
          <p:cNvPr id="46" name="Rounded Rectangle 45">
            <a:extLst>
              <a:ext uri="{FF2B5EF4-FFF2-40B4-BE49-F238E27FC236}">
                <a16:creationId xmlns:a16="http://schemas.microsoft.com/office/drawing/2014/main" id="{862D164A-E374-6D95-43D5-3252D0220B27}"/>
              </a:ext>
            </a:extLst>
          </p:cNvPr>
          <p:cNvSpPr/>
          <p:nvPr/>
        </p:nvSpPr>
        <p:spPr>
          <a:xfrm>
            <a:off x="5353067" y="5269271"/>
            <a:ext cx="1517290" cy="325478"/>
          </a:xfrm>
          <a:prstGeom prst="roundRect">
            <a:avLst>
              <a:gd name="adj" fmla="val 5189"/>
            </a:avLst>
          </a:prstGeom>
          <a:solidFill>
            <a:srgbClr val="CBF1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rbel" panose="020B0503020204020204" pitchFamily="34" charset="0"/>
                <a:cs typeface="Dubai" panose="020B0503030403030204" pitchFamily="34" charset="-78"/>
              </a:rPr>
              <a:t>Enc</a:t>
            </a:r>
            <a:r>
              <a:rPr lang="en-US" sz="2000" dirty="0">
                <a:solidFill>
                  <a:schemeClr val="tx1"/>
                </a:solidFill>
                <a:latin typeface="Cambria" panose="02040503050406030204" pitchFamily="18" charset="0"/>
                <a:cs typeface="Dubai" panose="020B0503030403030204" pitchFamily="34" charset="-78"/>
              </a:rPr>
              <a:t>(01101)</a:t>
            </a:r>
            <a:endParaRPr lang="en-US" sz="1600" dirty="0">
              <a:solidFill>
                <a:schemeClr val="tx1"/>
              </a:solidFill>
              <a:latin typeface="Cambria" panose="02040503050406030204" pitchFamily="18" charset="0"/>
              <a:cs typeface="Dubai" panose="020B0503030403030204" pitchFamily="34" charset="-78"/>
            </a:endParaRPr>
          </a:p>
        </p:txBody>
      </p:sp>
      <p:sp>
        <p:nvSpPr>
          <p:cNvPr id="47" name="Rounded Rectangle 46">
            <a:extLst>
              <a:ext uri="{FF2B5EF4-FFF2-40B4-BE49-F238E27FC236}">
                <a16:creationId xmlns:a16="http://schemas.microsoft.com/office/drawing/2014/main" id="{99FFCB14-81E6-76AB-AE4B-2C4D0F867606}"/>
              </a:ext>
            </a:extLst>
          </p:cNvPr>
          <p:cNvSpPr/>
          <p:nvPr/>
        </p:nvSpPr>
        <p:spPr>
          <a:xfrm>
            <a:off x="6532463" y="5558694"/>
            <a:ext cx="1517289" cy="325478"/>
          </a:xfrm>
          <a:prstGeom prst="roundRect">
            <a:avLst>
              <a:gd name="adj" fmla="val 5189"/>
            </a:avLst>
          </a:prstGeom>
          <a:solidFill>
            <a:schemeClr val="accent5">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rbel" panose="020B0503020204020204" pitchFamily="34" charset="0"/>
                <a:cs typeface="Dubai" panose="020B0503030403030204" pitchFamily="34" charset="-78"/>
              </a:rPr>
              <a:t>Enc</a:t>
            </a:r>
            <a:r>
              <a:rPr lang="en-US" sz="2000" dirty="0">
                <a:solidFill>
                  <a:schemeClr val="tx1"/>
                </a:solidFill>
                <a:latin typeface="Cambria" panose="02040503050406030204" pitchFamily="18" charset="0"/>
                <a:cs typeface="Dubai" panose="020B0503030403030204" pitchFamily="34" charset="-78"/>
              </a:rPr>
              <a:t>(11111)</a:t>
            </a:r>
            <a:endParaRPr lang="en-US" sz="1600" dirty="0">
              <a:solidFill>
                <a:schemeClr val="tx1"/>
              </a:solidFill>
              <a:latin typeface="Cambria" panose="02040503050406030204" pitchFamily="18" charset="0"/>
              <a:cs typeface="Dubai" panose="020B0503030403030204" pitchFamily="34" charset="-78"/>
            </a:endParaRPr>
          </a:p>
        </p:txBody>
      </p:sp>
      <p:cxnSp>
        <p:nvCxnSpPr>
          <p:cNvPr id="48" name="Straight Arrow Connector 47">
            <a:extLst>
              <a:ext uri="{FF2B5EF4-FFF2-40B4-BE49-F238E27FC236}">
                <a16:creationId xmlns:a16="http://schemas.microsoft.com/office/drawing/2014/main" id="{B2F4E7AD-CA4E-FEE3-0278-AAE6B42EA487}"/>
              </a:ext>
            </a:extLst>
          </p:cNvPr>
          <p:cNvCxnSpPr>
            <a:cxnSpLocks/>
          </p:cNvCxnSpPr>
          <p:nvPr/>
        </p:nvCxnSpPr>
        <p:spPr>
          <a:xfrm>
            <a:off x="2787703" y="5143555"/>
            <a:ext cx="33855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9EA4E4EC-F465-43B2-3405-C4DF1D8E1750}"/>
              </a:ext>
            </a:extLst>
          </p:cNvPr>
          <p:cNvSpPr txBox="1"/>
          <p:nvPr/>
        </p:nvSpPr>
        <p:spPr>
          <a:xfrm>
            <a:off x="3041855" y="4933728"/>
            <a:ext cx="1529943" cy="400110"/>
          </a:xfrm>
          <a:prstGeom prst="rect">
            <a:avLst/>
          </a:prstGeom>
          <a:noFill/>
        </p:spPr>
        <p:txBody>
          <a:bodyPr wrap="square" rtlCol="0">
            <a:spAutoFit/>
          </a:bodyPr>
          <a:lstStyle/>
          <a:p>
            <a:r>
              <a:rPr lang="en-CH" sz="2000" dirty="0">
                <a:latin typeface="Corbel" panose="020B0503020204020204" pitchFamily="34" charset="0"/>
              </a:rPr>
              <a:t>Enc</a:t>
            </a:r>
            <a:r>
              <a:rPr lang="en-CH" sz="2000" dirty="0">
                <a:latin typeface="Cambria" panose="02040503050406030204" pitchFamily="18" charset="0"/>
              </a:rPr>
              <a:t>(01101)</a:t>
            </a:r>
          </a:p>
        </p:txBody>
      </p:sp>
      <p:sp>
        <p:nvSpPr>
          <p:cNvPr id="2" name="Rectangle 1">
            <a:extLst>
              <a:ext uri="{FF2B5EF4-FFF2-40B4-BE49-F238E27FC236}">
                <a16:creationId xmlns:a16="http://schemas.microsoft.com/office/drawing/2014/main" id="{60AC901B-F29F-7BB0-39F0-2E8A920B2099}"/>
              </a:ext>
            </a:extLst>
          </p:cNvPr>
          <p:cNvSpPr/>
          <p:nvPr/>
        </p:nvSpPr>
        <p:spPr>
          <a:xfrm>
            <a:off x="1" y="880435"/>
            <a:ext cx="9144000" cy="56248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3" name="Rounded Rectangle 2">
            <a:extLst>
              <a:ext uri="{FF2B5EF4-FFF2-40B4-BE49-F238E27FC236}">
                <a16:creationId xmlns:a16="http://schemas.microsoft.com/office/drawing/2014/main" id="{6CFB0078-D417-9048-5E40-C48864D8460A}"/>
              </a:ext>
            </a:extLst>
          </p:cNvPr>
          <p:cNvSpPr/>
          <p:nvPr/>
        </p:nvSpPr>
        <p:spPr>
          <a:xfrm>
            <a:off x="-137962" y="2935749"/>
            <a:ext cx="9463131" cy="1219242"/>
          </a:xfrm>
          <a:prstGeom prst="roundRect">
            <a:avLst>
              <a:gd name="adj" fmla="val 5607"/>
            </a:avLst>
          </a:prstGeom>
          <a:solidFill>
            <a:schemeClr val="accent6">
              <a:lumMod val="20000"/>
              <a:lumOff val="8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800" b="1" dirty="0">
                <a:solidFill>
                  <a:schemeClr val="accent5"/>
                </a:solidFill>
                <a:latin typeface="Corbel" panose="020B0503020204020204" pitchFamily="34" charset="0"/>
              </a:rPr>
              <a:t>Use </a:t>
            </a:r>
            <a:r>
              <a:rPr lang="en-CH" sz="3200" b="1" i="1" dirty="0">
                <a:solidFill>
                  <a:schemeClr val="accent5"/>
                </a:solidFill>
                <a:latin typeface="Corbel" panose="020B0503020204020204" pitchFamily="34" charset="0"/>
              </a:rPr>
              <a:t>only</a:t>
            </a:r>
            <a:r>
              <a:rPr lang="en-CH" sz="2800" b="1" dirty="0">
                <a:solidFill>
                  <a:schemeClr val="accent5"/>
                </a:solidFill>
                <a:latin typeface="Corbel" panose="020B0503020204020204" pitchFamily="34" charset="0"/>
              </a:rPr>
              <a:t> homomorphic addition </a:t>
            </a:r>
            <a:r>
              <a:rPr lang="en-CH" sz="2800" b="1" dirty="0">
                <a:solidFill>
                  <a:schemeClr val="tx1"/>
                </a:solidFill>
                <a:latin typeface="Corbel" panose="020B0503020204020204" pitchFamily="34" charset="0"/>
              </a:rPr>
              <a:t>to perform </a:t>
            </a:r>
          </a:p>
          <a:p>
            <a:pPr algn="ctr"/>
            <a:r>
              <a:rPr lang="en-GB" sz="2800" b="1" dirty="0">
                <a:solidFill>
                  <a:schemeClr val="tx1"/>
                </a:solidFill>
                <a:latin typeface="Corbel" panose="020B0503020204020204" pitchFamily="34" charset="0"/>
              </a:rPr>
              <a:t>secure </a:t>
            </a:r>
            <a:r>
              <a:rPr lang="en-GB" sz="2800" b="1" i="1" dirty="0">
                <a:solidFill>
                  <a:schemeClr val="tx1"/>
                </a:solidFill>
                <a:latin typeface="Corbel" panose="020B0503020204020204" pitchFamily="34" charset="0"/>
              </a:rPr>
              <a:t>exact</a:t>
            </a:r>
            <a:r>
              <a:rPr lang="en-GB" sz="2800" b="1" dirty="0">
                <a:solidFill>
                  <a:schemeClr val="tx1"/>
                </a:solidFill>
                <a:latin typeface="Corbel" panose="020B0503020204020204" pitchFamily="34" charset="0"/>
              </a:rPr>
              <a:t> string matching</a:t>
            </a:r>
            <a:endParaRPr lang="en-CH" sz="2800" b="1" dirty="0">
              <a:solidFill>
                <a:schemeClr val="accent5"/>
              </a:solidFill>
              <a:latin typeface="Corbel" panose="020B0503020204020204" pitchFamily="34" charset="0"/>
            </a:endParaRPr>
          </a:p>
        </p:txBody>
      </p:sp>
    </p:spTree>
    <p:extLst>
      <p:ext uri="{BB962C8B-B14F-4D97-AF65-F5344CB8AC3E}">
        <p14:creationId xmlns:p14="http://schemas.microsoft.com/office/powerpoint/2010/main" val="1642890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4A291-9149-3233-7A32-7E632730ADE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2637464-6F76-051C-7394-928ACC5FB7C4}"/>
              </a:ext>
            </a:extLst>
          </p:cNvPr>
          <p:cNvSpPr/>
          <p:nvPr/>
        </p:nvSpPr>
        <p:spPr>
          <a:xfrm>
            <a:off x="0" y="11289"/>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9A8CFE62-1E6A-18BF-1CD0-95D51CEB4400}"/>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C1E9C40E-B5C2-4B17-7AA1-0F364281693D}"/>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pic>
        <p:nvPicPr>
          <p:cNvPr id="16" name="Graphic 15">
            <a:extLst>
              <a:ext uri="{FF2B5EF4-FFF2-40B4-BE49-F238E27FC236}">
                <a16:creationId xmlns:a16="http://schemas.microsoft.com/office/drawing/2014/main" id="{398C590B-2C32-9343-A50A-C52CFA6DD6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91F22BC3-F88A-5052-26D3-F6014CA0B6A8}"/>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29</a:t>
            </a:fld>
            <a:endParaRPr lang="en-CH" dirty="0">
              <a:latin typeface="Cambria" panose="02040503050406030204" pitchFamily="18" charset="0"/>
            </a:endParaRPr>
          </a:p>
        </p:txBody>
      </p:sp>
      <p:sp>
        <p:nvSpPr>
          <p:cNvPr id="2" name="Rounded Rectangle 1">
            <a:extLst>
              <a:ext uri="{FF2B5EF4-FFF2-40B4-BE49-F238E27FC236}">
                <a16:creationId xmlns:a16="http://schemas.microsoft.com/office/drawing/2014/main" id="{D50A7E78-2A40-3DC8-C636-627A9B3FDAFC}"/>
              </a:ext>
            </a:extLst>
          </p:cNvPr>
          <p:cNvSpPr/>
          <p:nvPr/>
        </p:nvSpPr>
        <p:spPr>
          <a:xfrm>
            <a:off x="-489397" y="1724938"/>
            <a:ext cx="10122794" cy="996777"/>
          </a:xfrm>
          <a:prstGeom prst="roundRect">
            <a:avLst>
              <a:gd name="adj" fmla="val 12680"/>
            </a:avLst>
          </a:prstGeom>
          <a:solidFill>
            <a:srgbClr val="FFFF00">
              <a:alpha val="13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800" b="1" dirty="0">
                <a:solidFill>
                  <a:schemeClr val="tx1"/>
                </a:solidFill>
                <a:latin typeface="Corbel" panose="020B0503020204020204" pitchFamily="34" charset="0"/>
              </a:rPr>
              <a:t>Homomorphic addition is </a:t>
            </a:r>
            <a:r>
              <a:rPr lang="en-CH" sz="2800" b="1" dirty="0">
                <a:solidFill>
                  <a:schemeClr val="accent5"/>
                </a:solidFill>
                <a:latin typeface="Corbel" panose="020B0503020204020204" pitchFamily="34" charset="0"/>
              </a:rPr>
              <a:t>highly</a:t>
            </a:r>
            <a:r>
              <a:rPr lang="en-CH" sz="2800" b="1" dirty="0">
                <a:solidFill>
                  <a:schemeClr val="tx1"/>
                </a:solidFill>
                <a:latin typeface="Corbel" panose="020B0503020204020204" pitchFamily="34" charset="0"/>
              </a:rPr>
              <a:t> </a:t>
            </a:r>
            <a:r>
              <a:rPr lang="en-GB" sz="2800" b="1" dirty="0">
                <a:solidFill>
                  <a:schemeClr val="accent5"/>
                </a:solidFill>
                <a:latin typeface="Corbel" panose="020B0503020204020204" pitchFamily="34" charset="0"/>
              </a:rPr>
              <a:t>p</a:t>
            </a:r>
            <a:r>
              <a:rPr lang="en-CH" sz="2800" b="1" dirty="0">
                <a:solidFill>
                  <a:schemeClr val="accent5"/>
                </a:solidFill>
                <a:latin typeface="Corbel" panose="020B0503020204020204" pitchFamily="34" charset="0"/>
              </a:rPr>
              <a:t>arallelizable</a:t>
            </a:r>
          </a:p>
        </p:txBody>
      </p:sp>
      <p:sp>
        <p:nvSpPr>
          <p:cNvPr id="3" name="Rounded Rectangle 2">
            <a:extLst>
              <a:ext uri="{FF2B5EF4-FFF2-40B4-BE49-F238E27FC236}">
                <a16:creationId xmlns:a16="http://schemas.microsoft.com/office/drawing/2014/main" id="{1B123497-0EDA-FD14-16C5-00EDE9822059}"/>
              </a:ext>
            </a:extLst>
          </p:cNvPr>
          <p:cNvSpPr/>
          <p:nvPr/>
        </p:nvSpPr>
        <p:spPr>
          <a:xfrm>
            <a:off x="-446188" y="3699392"/>
            <a:ext cx="10122794" cy="1787067"/>
          </a:xfrm>
          <a:prstGeom prst="roundRect">
            <a:avLst>
              <a:gd name="adj" fmla="val 10661"/>
            </a:avLst>
          </a:prstGeom>
          <a:solidFill>
            <a:srgbClr val="FCF101">
              <a:alpha val="16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ysClr val="windowText" lastClr="000000"/>
                </a:solidFill>
                <a:latin typeface="Corbel" panose="020B0503020204020204" pitchFamily="34" charset="0"/>
              </a:rPr>
              <a:t>Exploit </a:t>
            </a:r>
            <a:r>
              <a:rPr lang="en-US" sz="2800" b="1" dirty="0">
                <a:solidFill>
                  <a:schemeClr val="accent5"/>
                </a:solidFill>
                <a:latin typeface="Corbel" panose="020B0503020204020204" pitchFamily="34" charset="0"/>
              </a:rPr>
              <a:t>inherent parallelism </a:t>
            </a:r>
            <a:r>
              <a:rPr lang="en-US" sz="2800" b="1" dirty="0">
                <a:solidFill>
                  <a:sysClr val="windowText" lastClr="000000"/>
                </a:solidFill>
                <a:latin typeface="Corbel" panose="020B0503020204020204" pitchFamily="34" charset="0"/>
              </a:rPr>
              <a:t>of NAND-flash memory</a:t>
            </a:r>
          </a:p>
          <a:p>
            <a:pPr marL="457200" indent="-457200" algn="ctr">
              <a:buFontTx/>
              <a:buChar char="-"/>
            </a:pPr>
            <a:r>
              <a:rPr lang="en-US" sz="2400" dirty="0">
                <a:solidFill>
                  <a:schemeClr val="tx1"/>
                </a:solidFill>
                <a:latin typeface="Corbel" panose="020B0503020204020204" pitchFamily="34" charset="0"/>
              </a:rPr>
              <a:t>Improves the </a:t>
            </a:r>
            <a:r>
              <a:rPr lang="en-US" sz="2400" b="1" dirty="0">
                <a:solidFill>
                  <a:schemeClr val="tx1"/>
                </a:solidFill>
                <a:latin typeface="Corbel" panose="020B0503020204020204" pitchFamily="34" charset="0"/>
              </a:rPr>
              <a:t>performance</a:t>
            </a:r>
            <a:r>
              <a:rPr lang="en-US" sz="2400" dirty="0">
                <a:solidFill>
                  <a:schemeClr val="tx1"/>
                </a:solidFill>
                <a:latin typeface="Corbel" panose="020B0503020204020204" pitchFamily="34" charset="0"/>
              </a:rPr>
              <a:t> of secure string matching </a:t>
            </a:r>
          </a:p>
          <a:p>
            <a:pPr marL="457200" indent="-457200" algn="ctr">
              <a:buFontTx/>
              <a:buChar char="-"/>
            </a:pPr>
            <a:r>
              <a:rPr lang="en-US" sz="2400" dirty="0">
                <a:solidFill>
                  <a:schemeClr val="tx1"/>
                </a:solidFill>
                <a:latin typeface="Corbel" panose="020B0503020204020204" pitchFamily="34" charset="0"/>
              </a:rPr>
              <a:t>Reduces </a:t>
            </a:r>
            <a:r>
              <a:rPr lang="en-US" sz="2400" b="1" dirty="0">
                <a:solidFill>
                  <a:schemeClr val="tx1"/>
                </a:solidFill>
                <a:latin typeface="Corbel" panose="020B0503020204020204" pitchFamily="34" charset="0"/>
              </a:rPr>
              <a:t>data movement </a:t>
            </a:r>
          </a:p>
        </p:txBody>
      </p:sp>
      <p:sp>
        <p:nvSpPr>
          <p:cNvPr id="9" name="Down Arrow 8">
            <a:extLst>
              <a:ext uri="{FF2B5EF4-FFF2-40B4-BE49-F238E27FC236}">
                <a16:creationId xmlns:a16="http://schemas.microsoft.com/office/drawing/2014/main" id="{F839C399-1515-3727-CC25-88E79ACFB582}"/>
              </a:ext>
            </a:extLst>
          </p:cNvPr>
          <p:cNvSpPr/>
          <p:nvPr/>
        </p:nvSpPr>
        <p:spPr>
          <a:xfrm>
            <a:off x="4378817" y="2721156"/>
            <a:ext cx="386366" cy="978795"/>
          </a:xfrm>
          <a:prstGeom prst="down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Title 1">
            <a:extLst>
              <a:ext uri="{FF2B5EF4-FFF2-40B4-BE49-F238E27FC236}">
                <a16:creationId xmlns:a16="http://schemas.microsoft.com/office/drawing/2014/main" id="{0F0E00EE-22F8-6661-D701-2CB7372AC22B}"/>
              </a:ext>
            </a:extLst>
          </p:cNvPr>
          <p:cNvSpPr>
            <a:spLocks noGrp="1"/>
          </p:cNvSpPr>
          <p:nvPr>
            <p:ph type="title"/>
          </p:nvPr>
        </p:nvSpPr>
        <p:spPr>
          <a:xfrm>
            <a:off x="0" y="1"/>
            <a:ext cx="9187209"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Key Observation</a:t>
            </a:r>
          </a:p>
        </p:txBody>
      </p:sp>
    </p:spTree>
    <p:extLst>
      <p:ext uri="{BB962C8B-B14F-4D97-AF65-F5344CB8AC3E}">
        <p14:creationId xmlns:p14="http://schemas.microsoft.com/office/powerpoint/2010/main" val="265497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allAtOnce"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382D1-DA39-DA5E-D2D8-870C2DB6893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4FB582F-69B8-9D61-9C2D-23CFD4DF48EC}"/>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B86E02AD-B64E-F189-D955-93288F911CFA}"/>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318A127-55F7-96DD-04AB-E250262A8128}"/>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A6405D2F-A9F0-5664-3F55-ACA568940799}"/>
              </a:ext>
            </a:extLst>
          </p:cNvPr>
          <p:cNvSpPr>
            <a:spLocks noGrp="1"/>
          </p:cNvSpPr>
          <p:nvPr>
            <p:ph type="title"/>
          </p:nvPr>
        </p:nvSpPr>
        <p:spPr>
          <a:xfrm>
            <a:off x="43211" y="1"/>
            <a:ext cx="7886700"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Talk Outline</a:t>
            </a:r>
          </a:p>
        </p:txBody>
      </p:sp>
      <p:pic>
        <p:nvPicPr>
          <p:cNvPr id="16" name="Graphic 15">
            <a:extLst>
              <a:ext uri="{FF2B5EF4-FFF2-40B4-BE49-F238E27FC236}">
                <a16:creationId xmlns:a16="http://schemas.microsoft.com/office/drawing/2014/main" id="{62DD12C5-D71C-CD77-CF64-40F69D0F4D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D72DBCF9-E419-29DC-100A-6C935E47EC7D}"/>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3</a:t>
            </a:fld>
            <a:endParaRPr lang="en-CH" dirty="0">
              <a:latin typeface="Cambria" panose="02040503050406030204" pitchFamily="18" charset="0"/>
            </a:endParaRPr>
          </a:p>
        </p:txBody>
      </p:sp>
      <p:grpSp>
        <p:nvGrpSpPr>
          <p:cNvPr id="23" name="Group 22">
            <a:extLst>
              <a:ext uri="{FF2B5EF4-FFF2-40B4-BE49-F238E27FC236}">
                <a16:creationId xmlns:a16="http://schemas.microsoft.com/office/drawing/2014/main" id="{764D2739-01C6-5353-A1F2-9DCF865909FB}"/>
              </a:ext>
            </a:extLst>
          </p:cNvPr>
          <p:cNvGrpSpPr/>
          <p:nvPr/>
        </p:nvGrpSpPr>
        <p:grpSpPr>
          <a:xfrm>
            <a:off x="420624" y="1385031"/>
            <a:ext cx="8284464" cy="4647396"/>
            <a:chOff x="420624" y="1064991"/>
            <a:chExt cx="8284464" cy="4647396"/>
          </a:xfrm>
        </p:grpSpPr>
        <p:grpSp>
          <p:nvGrpSpPr>
            <p:cNvPr id="2" name="Group 1">
              <a:extLst>
                <a:ext uri="{FF2B5EF4-FFF2-40B4-BE49-F238E27FC236}">
                  <a16:creationId xmlns:a16="http://schemas.microsoft.com/office/drawing/2014/main" id="{C956789F-FBFC-717B-CEA8-8939544F5F53}"/>
                </a:ext>
              </a:extLst>
            </p:cNvPr>
            <p:cNvGrpSpPr/>
            <p:nvPr/>
          </p:nvGrpSpPr>
          <p:grpSpPr>
            <a:xfrm>
              <a:off x="420624" y="1871469"/>
              <a:ext cx="8284464" cy="3840918"/>
              <a:chOff x="1474630" y="1324186"/>
              <a:chExt cx="5816194" cy="4091285"/>
            </a:xfrm>
            <a:solidFill>
              <a:schemeClr val="accent6">
                <a:lumMod val="50000"/>
                <a:alpha val="14000"/>
              </a:schemeClr>
            </a:solidFill>
          </p:grpSpPr>
          <p:sp>
            <p:nvSpPr>
              <p:cNvPr id="3" name="Content Placeholder 2">
                <a:extLst>
                  <a:ext uri="{FF2B5EF4-FFF2-40B4-BE49-F238E27FC236}">
                    <a16:creationId xmlns:a16="http://schemas.microsoft.com/office/drawing/2014/main" id="{44E23B79-E3DF-C7F6-ECE0-307DF1AB8766}"/>
                  </a:ext>
                </a:extLst>
              </p:cNvPr>
              <p:cNvSpPr txBox="1">
                <a:spLocks/>
              </p:cNvSpPr>
              <p:nvPr/>
            </p:nvSpPr>
            <p:spPr>
              <a:xfrm>
                <a:off x="1474630" y="1324186"/>
                <a:ext cx="5816194" cy="540987"/>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5" name="Content Placeholder 2">
                <a:extLst>
                  <a:ext uri="{FF2B5EF4-FFF2-40B4-BE49-F238E27FC236}">
                    <a16:creationId xmlns:a16="http://schemas.microsoft.com/office/drawing/2014/main" id="{35352163-D095-589B-7D6D-F19D7488463B}"/>
                  </a:ext>
                </a:extLst>
              </p:cNvPr>
              <p:cNvSpPr txBox="1">
                <a:spLocks/>
              </p:cNvSpPr>
              <p:nvPr/>
            </p:nvSpPr>
            <p:spPr>
              <a:xfrm>
                <a:off x="1474630" y="2202488"/>
                <a:ext cx="5816194" cy="549406"/>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18" name="Content Placeholder 2">
                <a:extLst>
                  <a:ext uri="{FF2B5EF4-FFF2-40B4-BE49-F238E27FC236}">
                    <a16:creationId xmlns:a16="http://schemas.microsoft.com/office/drawing/2014/main" id="{2575D821-286A-308A-B011-833C7D93FB82}"/>
                  </a:ext>
                </a:extLst>
              </p:cNvPr>
              <p:cNvSpPr txBox="1">
                <a:spLocks/>
              </p:cNvSpPr>
              <p:nvPr/>
            </p:nvSpPr>
            <p:spPr>
              <a:xfrm>
                <a:off x="1474630" y="3099337"/>
                <a:ext cx="5816194" cy="549405"/>
              </a:xfrm>
              <a:prstGeom prst="roundRect">
                <a:avLst>
                  <a:gd name="adj" fmla="val 5234"/>
                </a:avLst>
              </a:prstGeom>
              <a:grpFill/>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19" name="Content Placeholder 2">
                <a:extLst>
                  <a:ext uri="{FF2B5EF4-FFF2-40B4-BE49-F238E27FC236}">
                    <a16:creationId xmlns:a16="http://schemas.microsoft.com/office/drawing/2014/main" id="{2993C079-5F3E-2CA7-B92A-5D8BBEB8FA10}"/>
                  </a:ext>
                </a:extLst>
              </p:cNvPr>
              <p:cNvSpPr txBox="1">
                <a:spLocks/>
              </p:cNvSpPr>
              <p:nvPr/>
            </p:nvSpPr>
            <p:spPr>
              <a:xfrm>
                <a:off x="1474630" y="3991121"/>
                <a:ext cx="5816194" cy="540985"/>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20" name="Content Placeholder 2">
                <a:extLst>
                  <a:ext uri="{FF2B5EF4-FFF2-40B4-BE49-F238E27FC236}">
                    <a16:creationId xmlns:a16="http://schemas.microsoft.com/office/drawing/2014/main" id="{6DEEEF89-3A39-888F-D220-0438DB84E0E6}"/>
                  </a:ext>
                </a:extLst>
              </p:cNvPr>
              <p:cNvSpPr txBox="1">
                <a:spLocks/>
              </p:cNvSpPr>
              <p:nvPr/>
            </p:nvSpPr>
            <p:spPr>
              <a:xfrm>
                <a:off x="1474630" y="4874485"/>
                <a:ext cx="5816194" cy="540986"/>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grpSp>
        <p:sp>
          <p:nvSpPr>
            <p:cNvPr id="21" name="Content Placeholder 2">
              <a:extLst>
                <a:ext uri="{FF2B5EF4-FFF2-40B4-BE49-F238E27FC236}">
                  <a16:creationId xmlns:a16="http://schemas.microsoft.com/office/drawing/2014/main" id="{DFFA4F29-0BE2-DC9A-1C9B-A9047351598C}"/>
                </a:ext>
              </a:extLst>
            </p:cNvPr>
            <p:cNvSpPr txBox="1">
              <a:spLocks/>
            </p:cNvSpPr>
            <p:nvPr/>
          </p:nvSpPr>
          <p:spPr>
            <a:xfrm>
              <a:off x="420624" y="1064991"/>
              <a:ext cx="8284464" cy="507881"/>
            </a:xfrm>
            <a:prstGeom prst="roundRect">
              <a:avLst>
                <a:gd name="adj" fmla="val 5234"/>
              </a:avLst>
            </a:prstGeom>
            <a:solidFill>
              <a:schemeClr val="accent6">
                <a:lumMod val="50000"/>
                <a:alpha val="14000"/>
              </a:schemeClr>
            </a:solidFill>
            <a:ln w="19050">
              <a:noFill/>
            </a:ln>
          </p:spPr>
          <p:txBody>
            <a:bodyPr vert="horz" lIns="91440" tIns="45720" rIns="91440" bIns="45720" rtlCol="0" anchor="b" anchorCtr="1">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grpSp>
      <p:sp>
        <p:nvSpPr>
          <p:cNvPr id="9" name="TextBox 8">
            <a:extLst>
              <a:ext uri="{FF2B5EF4-FFF2-40B4-BE49-F238E27FC236}">
                <a16:creationId xmlns:a16="http://schemas.microsoft.com/office/drawing/2014/main" id="{9D4FF63C-D64B-676C-67D7-07799979864C}"/>
              </a:ext>
            </a:extLst>
          </p:cNvPr>
          <p:cNvSpPr txBox="1"/>
          <p:nvPr/>
        </p:nvSpPr>
        <p:spPr>
          <a:xfrm>
            <a:off x="438912" y="1379076"/>
            <a:ext cx="8266175" cy="553998"/>
          </a:xfrm>
          <a:prstGeom prst="rect">
            <a:avLst/>
          </a:prstGeom>
          <a:noFill/>
        </p:spPr>
        <p:txBody>
          <a:bodyPr wrap="square" rtlCol="0">
            <a:spAutoFit/>
          </a:bodyPr>
          <a:lstStyle/>
          <a:p>
            <a:pPr algn="ctr"/>
            <a:r>
              <a:rPr lang="en-CH" sz="3000" b="1" dirty="0">
                <a:latin typeface="Corbel" panose="020B0503020204020204" pitchFamily="34" charset="0"/>
              </a:rPr>
              <a:t>Background, Problem &amp; Goal</a:t>
            </a:r>
          </a:p>
        </p:txBody>
      </p:sp>
      <p:sp>
        <p:nvSpPr>
          <p:cNvPr id="10" name="TextBox 9">
            <a:extLst>
              <a:ext uri="{FF2B5EF4-FFF2-40B4-BE49-F238E27FC236}">
                <a16:creationId xmlns:a16="http://schemas.microsoft.com/office/drawing/2014/main" id="{BE37F185-711E-DB4D-C6F9-02271D56D9B4}"/>
              </a:ext>
            </a:extLst>
          </p:cNvPr>
          <p:cNvSpPr txBox="1"/>
          <p:nvPr/>
        </p:nvSpPr>
        <p:spPr>
          <a:xfrm>
            <a:off x="429768" y="2181617"/>
            <a:ext cx="8266175" cy="553998"/>
          </a:xfrm>
          <a:prstGeom prst="rect">
            <a:avLst/>
          </a:prstGeom>
          <a:noFill/>
        </p:spPr>
        <p:txBody>
          <a:bodyPr wrap="square" rtlCol="0">
            <a:spAutoFit/>
          </a:bodyPr>
          <a:lstStyle/>
          <a:p>
            <a:pPr algn="ctr"/>
            <a:r>
              <a:rPr lang="en-CH" sz="3000" b="1" dirty="0">
                <a:latin typeface="Corbel" panose="020B0503020204020204" pitchFamily="34" charset="0"/>
              </a:rPr>
              <a:t>Key Idea</a:t>
            </a:r>
          </a:p>
        </p:txBody>
      </p:sp>
      <p:sp>
        <p:nvSpPr>
          <p:cNvPr id="11" name="TextBox 10">
            <a:extLst>
              <a:ext uri="{FF2B5EF4-FFF2-40B4-BE49-F238E27FC236}">
                <a16:creationId xmlns:a16="http://schemas.microsoft.com/office/drawing/2014/main" id="{C86975C5-960B-5BC5-4EDF-D4E0671EA007}"/>
              </a:ext>
            </a:extLst>
          </p:cNvPr>
          <p:cNvSpPr txBox="1"/>
          <p:nvPr/>
        </p:nvSpPr>
        <p:spPr>
          <a:xfrm>
            <a:off x="429767" y="3003184"/>
            <a:ext cx="8266175" cy="553998"/>
          </a:xfrm>
          <a:prstGeom prst="rect">
            <a:avLst/>
          </a:prstGeom>
          <a:noFill/>
        </p:spPr>
        <p:txBody>
          <a:bodyPr wrap="square" rtlCol="0">
            <a:spAutoFit/>
          </a:bodyPr>
          <a:lstStyle/>
          <a:p>
            <a:pPr algn="ctr"/>
            <a:r>
              <a:rPr lang="en-CH" sz="3000" b="1" dirty="0">
                <a:latin typeface="Corbel" panose="020B0503020204020204" pitchFamily="34" charset="0"/>
              </a:rPr>
              <a:t>CIPHERMATCH System: Overview</a:t>
            </a:r>
          </a:p>
        </p:txBody>
      </p:sp>
      <p:sp>
        <p:nvSpPr>
          <p:cNvPr id="12" name="TextBox 11">
            <a:extLst>
              <a:ext uri="{FF2B5EF4-FFF2-40B4-BE49-F238E27FC236}">
                <a16:creationId xmlns:a16="http://schemas.microsoft.com/office/drawing/2014/main" id="{89CC0468-0796-EB25-7157-B014E82A3D94}"/>
              </a:ext>
            </a:extLst>
          </p:cNvPr>
          <p:cNvSpPr txBox="1"/>
          <p:nvPr/>
        </p:nvSpPr>
        <p:spPr>
          <a:xfrm>
            <a:off x="420624" y="3848521"/>
            <a:ext cx="8266175" cy="553998"/>
          </a:xfrm>
          <a:prstGeom prst="rect">
            <a:avLst/>
          </a:prstGeom>
          <a:noFill/>
        </p:spPr>
        <p:txBody>
          <a:bodyPr wrap="square" rtlCol="0">
            <a:spAutoFit/>
          </a:bodyPr>
          <a:lstStyle/>
          <a:p>
            <a:pPr algn="ctr"/>
            <a:r>
              <a:rPr lang="en-CH" sz="3000" b="1" dirty="0">
                <a:latin typeface="Corbel" panose="020B0503020204020204" pitchFamily="34" charset="0"/>
              </a:rPr>
              <a:t>CIPHERMATCH: Algorithm</a:t>
            </a:r>
          </a:p>
        </p:txBody>
      </p:sp>
      <p:sp>
        <p:nvSpPr>
          <p:cNvPr id="13" name="TextBox 12">
            <a:extLst>
              <a:ext uri="{FF2B5EF4-FFF2-40B4-BE49-F238E27FC236}">
                <a16:creationId xmlns:a16="http://schemas.microsoft.com/office/drawing/2014/main" id="{B2C59271-86C1-005F-1F82-0A2C17EB8280}"/>
              </a:ext>
            </a:extLst>
          </p:cNvPr>
          <p:cNvSpPr txBox="1"/>
          <p:nvPr/>
        </p:nvSpPr>
        <p:spPr>
          <a:xfrm>
            <a:off x="420623" y="4675211"/>
            <a:ext cx="8266175" cy="553998"/>
          </a:xfrm>
          <a:prstGeom prst="rect">
            <a:avLst/>
          </a:prstGeom>
          <a:noFill/>
        </p:spPr>
        <p:txBody>
          <a:bodyPr wrap="square" rtlCol="0">
            <a:spAutoFit/>
          </a:bodyPr>
          <a:lstStyle/>
          <a:p>
            <a:pPr algn="ctr"/>
            <a:r>
              <a:rPr lang="en-CH" sz="3000" b="1" dirty="0">
                <a:latin typeface="Corbel" panose="020B0503020204020204" pitchFamily="34" charset="0"/>
              </a:rPr>
              <a:t>CIPHERMATCH: Hardware</a:t>
            </a:r>
          </a:p>
        </p:txBody>
      </p:sp>
      <p:sp>
        <p:nvSpPr>
          <p:cNvPr id="14" name="TextBox 13">
            <a:extLst>
              <a:ext uri="{FF2B5EF4-FFF2-40B4-BE49-F238E27FC236}">
                <a16:creationId xmlns:a16="http://schemas.microsoft.com/office/drawing/2014/main" id="{902010F3-980C-7D06-22E3-6CB4DD9FEAE6}"/>
              </a:ext>
            </a:extLst>
          </p:cNvPr>
          <p:cNvSpPr txBox="1"/>
          <p:nvPr/>
        </p:nvSpPr>
        <p:spPr>
          <a:xfrm>
            <a:off x="420622" y="5510436"/>
            <a:ext cx="8266175" cy="553998"/>
          </a:xfrm>
          <a:prstGeom prst="rect">
            <a:avLst/>
          </a:prstGeom>
          <a:noFill/>
        </p:spPr>
        <p:txBody>
          <a:bodyPr wrap="square" rtlCol="0">
            <a:spAutoFit/>
          </a:bodyPr>
          <a:lstStyle/>
          <a:p>
            <a:pPr algn="ctr"/>
            <a:r>
              <a:rPr lang="en-CH" sz="3000" b="1" dirty="0">
                <a:latin typeface="Corbel" panose="020B0503020204020204" pitchFamily="34" charset="0"/>
              </a:rPr>
              <a:t>Evaluation Results</a:t>
            </a:r>
          </a:p>
        </p:txBody>
      </p:sp>
    </p:spTree>
    <p:extLst>
      <p:ext uri="{BB962C8B-B14F-4D97-AF65-F5344CB8AC3E}">
        <p14:creationId xmlns:p14="http://schemas.microsoft.com/office/powerpoint/2010/main" val="2377429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AEB49-74F0-F5DA-39D0-33B300A1574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087BC5F-3582-60F1-07A8-EB410E995862}"/>
              </a:ext>
            </a:extLst>
          </p:cNvPr>
          <p:cNvSpPr/>
          <p:nvPr/>
        </p:nvSpPr>
        <p:spPr>
          <a:xfrm>
            <a:off x="4443022" y="4432601"/>
            <a:ext cx="920548" cy="1268867"/>
          </a:xfrm>
          <a:prstGeom prst="rect">
            <a:avLst/>
          </a:prstGeom>
          <a:solidFill>
            <a:schemeClr val="accent4">
              <a:lumMod val="20000"/>
              <a:lumOff val="80000"/>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4" name="Rectangle 3">
            <a:extLst>
              <a:ext uri="{FF2B5EF4-FFF2-40B4-BE49-F238E27FC236}">
                <a16:creationId xmlns:a16="http://schemas.microsoft.com/office/drawing/2014/main" id="{E3D092A1-BEE2-1EFF-4721-154C3CD9D19A}"/>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D46AC215-651F-8448-0057-851B6FEFE737}"/>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837125A-9FA7-F6E6-77D4-1E98BCE88174}"/>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pic>
        <p:nvPicPr>
          <p:cNvPr id="16" name="Graphic 15">
            <a:extLst>
              <a:ext uri="{FF2B5EF4-FFF2-40B4-BE49-F238E27FC236}">
                <a16:creationId xmlns:a16="http://schemas.microsoft.com/office/drawing/2014/main" id="{8B1C16D9-AE96-3F37-1B29-CBA8AC25AF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5536DCDB-DF3F-8632-EE97-073E0E5F7EE7}"/>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30</a:t>
            </a:fld>
            <a:endParaRPr lang="en-CH" dirty="0">
              <a:latin typeface="Cambria" panose="02040503050406030204" pitchFamily="18" charset="0"/>
            </a:endParaRPr>
          </a:p>
        </p:txBody>
      </p:sp>
      <p:sp>
        <p:nvSpPr>
          <p:cNvPr id="19" name="Rounded Rectangle 18">
            <a:extLst>
              <a:ext uri="{FF2B5EF4-FFF2-40B4-BE49-F238E27FC236}">
                <a16:creationId xmlns:a16="http://schemas.microsoft.com/office/drawing/2014/main" id="{499F52DC-CB4D-0588-5C19-C01756311C15}"/>
              </a:ext>
            </a:extLst>
          </p:cNvPr>
          <p:cNvSpPr/>
          <p:nvPr/>
        </p:nvSpPr>
        <p:spPr>
          <a:xfrm>
            <a:off x="5363570" y="3528226"/>
            <a:ext cx="3493827" cy="2749743"/>
          </a:xfrm>
          <a:prstGeom prst="roundRect">
            <a:avLst>
              <a:gd name="adj" fmla="val 5189"/>
            </a:avLst>
          </a:prstGeom>
          <a:solidFill>
            <a:schemeClr val="bg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latin typeface="Corbel" panose="020B0503020204020204" pitchFamily="34" charset="0"/>
              </a:rPr>
              <a:t>Solid-State Drive</a:t>
            </a:r>
            <a:r>
              <a:rPr lang="en-US" sz="2400" b="1" dirty="0">
                <a:solidFill>
                  <a:schemeClr val="tx1"/>
                </a:solidFill>
                <a:latin typeface="Corbel" panose="020B0503020204020204" pitchFamily="34" charset="0"/>
                <a:cs typeface="Dubai" panose="020B0503030403030204" pitchFamily="34" charset="-78"/>
              </a:rPr>
              <a:t> (SSD)</a:t>
            </a:r>
          </a:p>
        </p:txBody>
      </p:sp>
      <p:sp>
        <p:nvSpPr>
          <p:cNvPr id="20" name="Rounded Rectangle 19">
            <a:extLst>
              <a:ext uri="{FF2B5EF4-FFF2-40B4-BE49-F238E27FC236}">
                <a16:creationId xmlns:a16="http://schemas.microsoft.com/office/drawing/2014/main" id="{5A7EC495-9A54-86A2-F9BF-1A07574C7AE7}"/>
              </a:ext>
            </a:extLst>
          </p:cNvPr>
          <p:cNvSpPr/>
          <p:nvPr/>
        </p:nvSpPr>
        <p:spPr>
          <a:xfrm>
            <a:off x="5566034" y="4217701"/>
            <a:ext cx="3030328" cy="1793286"/>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orbel" panose="020B0503020204020204" pitchFamily="34" charset="0"/>
                <a:cs typeface="Dubai" panose="020B0503030403030204" pitchFamily="34" charset="-78"/>
              </a:rPr>
              <a:t>Encrypted</a:t>
            </a:r>
          </a:p>
          <a:p>
            <a:pPr algn="ctr"/>
            <a:r>
              <a:rPr lang="en-US" sz="2400" b="1" dirty="0">
                <a:solidFill>
                  <a:srgbClr val="FF0000"/>
                </a:solidFill>
                <a:latin typeface="Corbel" panose="020B0503020204020204" pitchFamily="34" charset="0"/>
                <a:cs typeface="Dubai" panose="020B0503030403030204" pitchFamily="34" charset="-78"/>
              </a:rPr>
              <a:t>Database</a:t>
            </a:r>
          </a:p>
        </p:txBody>
      </p:sp>
      <p:sp>
        <p:nvSpPr>
          <p:cNvPr id="9" name="Left Arrow 8">
            <a:extLst>
              <a:ext uri="{FF2B5EF4-FFF2-40B4-BE49-F238E27FC236}">
                <a16:creationId xmlns:a16="http://schemas.microsoft.com/office/drawing/2014/main" id="{73C68E04-9A28-F9AF-978E-AA3DF4A5BD90}"/>
              </a:ext>
            </a:extLst>
          </p:cNvPr>
          <p:cNvSpPr/>
          <p:nvPr/>
        </p:nvSpPr>
        <p:spPr>
          <a:xfrm>
            <a:off x="4435362" y="4242444"/>
            <a:ext cx="920548" cy="827829"/>
          </a:xfrm>
          <a:prstGeom prst="leftArrow">
            <a:avLst>
              <a:gd name="adj1" fmla="val 50000"/>
              <a:gd name="adj2" fmla="val 72872"/>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0" name="Rectangle 9">
            <a:extLst>
              <a:ext uri="{FF2B5EF4-FFF2-40B4-BE49-F238E27FC236}">
                <a16:creationId xmlns:a16="http://schemas.microsoft.com/office/drawing/2014/main" id="{1833AF8E-FDC7-F611-AC2A-A2F9294541E3}"/>
              </a:ext>
            </a:extLst>
          </p:cNvPr>
          <p:cNvSpPr/>
          <p:nvPr/>
        </p:nvSpPr>
        <p:spPr>
          <a:xfrm>
            <a:off x="2017861" y="4715029"/>
            <a:ext cx="757590" cy="659928"/>
          </a:xfrm>
          <a:prstGeom prst="rect">
            <a:avLst/>
          </a:prstGeom>
          <a:solidFill>
            <a:schemeClr val="accent4">
              <a:lumMod val="20000"/>
              <a:lumOff val="80000"/>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grpSp>
        <p:nvGrpSpPr>
          <p:cNvPr id="12" name="Group 11">
            <a:extLst>
              <a:ext uri="{FF2B5EF4-FFF2-40B4-BE49-F238E27FC236}">
                <a16:creationId xmlns:a16="http://schemas.microsoft.com/office/drawing/2014/main" id="{305D077D-D9C0-967F-E394-89A6E5C63293}"/>
              </a:ext>
            </a:extLst>
          </p:cNvPr>
          <p:cNvGrpSpPr/>
          <p:nvPr/>
        </p:nvGrpSpPr>
        <p:grpSpPr>
          <a:xfrm>
            <a:off x="286603" y="4295078"/>
            <a:ext cx="4142110" cy="1537299"/>
            <a:chOff x="86648" y="3632107"/>
            <a:chExt cx="4142110" cy="1537299"/>
          </a:xfrm>
        </p:grpSpPr>
        <p:sp>
          <p:nvSpPr>
            <p:cNvPr id="13" name="Rounded Rectangle 12">
              <a:extLst>
                <a:ext uri="{FF2B5EF4-FFF2-40B4-BE49-F238E27FC236}">
                  <a16:creationId xmlns:a16="http://schemas.microsoft.com/office/drawing/2014/main" id="{75989FDD-FDCB-A55B-8A45-62A003CD355E}"/>
                </a:ext>
              </a:extLst>
            </p:cNvPr>
            <p:cNvSpPr/>
            <p:nvPr/>
          </p:nvSpPr>
          <p:spPr>
            <a:xfrm>
              <a:off x="2554199" y="3632107"/>
              <a:ext cx="1674559" cy="1537299"/>
            </a:xfrm>
            <a:prstGeom prst="roundRect">
              <a:avLst>
                <a:gd name="adj" fmla="val 12155"/>
              </a:avLst>
            </a:prstGeom>
            <a:solidFill>
              <a:srgbClr val="FFFF00">
                <a:alpha val="13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Main</a:t>
              </a:r>
            </a:p>
            <a:p>
              <a:pPr algn="ctr"/>
              <a:r>
                <a:rPr lang="en-CH" sz="2400" b="1" dirty="0">
                  <a:solidFill>
                    <a:schemeClr val="tx1"/>
                  </a:solidFill>
                  <a:latin typeface="Corbel" panose="020B0503020204020204" pitchFamily="34" charset="0"/>
                </a:rPr>
                <a:t>Memory</a:t>
              </a:r>
            </a:p>
            <a:p>
              <a:pPr algn="ctr"/>
              <a:r>
                <a:rPr lang="en-CH" sz="2000" b="1" dirty="0">
                  <a:solidFill>
                    <a:schemeClr val="tx1"/>
                  </a:solidFill>
                  <a:latin typeface="Corbel" panose="020B0503020204020204" pitchFamily="34" charset="0"/>
                </a:rPr>
                <a:t>(DRAM)</a:t>
              </a:r>
            </a:p>
          </p:txBody>
        </p:sp>
        <p:sp>
          <p:nvSpPr>
            <p:cNvPr id="22" name="Round Same-side Corner of Rectangle 21">
              <a:extLst>
                <a:ext uri="{FF2B5EF4-FFF2-40B4-BE49-F238E27FC236}">
                  <a16:creationId xmlns:a16="http://schemas.microsoft.com/office/drawing/2014/main" id="{2B72651D-C228-5B0C-33A9-6C72F7A815BB}"/>
                </a:ext>
              </a:extLst>
            </p:cNvPr>
            <p:cNvSpPr/>
            <p:nvPr/>
          </p:nvSpPr>
          <p:spPr>
            <a:xfrm>
              <a:off x="86648" y="3874437"/>
              <a:ext cx="1731258" cy="1029001"/>
            </a:xfrm>
            <a:prstGeom prst="round2SameRect">
              <a:avLst>
                <a:gd name="adj1" fmla="val 12242"/>
                <a:gd name="adj2" fmla="val 16033"/>
              </a:avLst>
            </a:prstGeom>
            <a:solidFill>
              <a:srgbClr val="FFFF00">
                <a:alpha val="13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CPU/GPU</a:t>
              </a:r>
            </a:p>
          </p:txBody>
        </p:sp>
      </p:grpSp>
      <p:cxnSp>
        <p:nvCxnSpPr>
          <p:cNvPr id="24" name="Straight Connector 23">
            <a:extLst>
              <a:ext uri="{FF2B5EF4-FFF2-40B4-BE49-F238E27FC236}">
                <a16:creationId xmlns:a16="http://schemas.microsoft.com/office/drawing/2014/main" id="{88A8C0DD-5093-599B-4265-B25558C19D63}"/>
              </a:ext>
            </a:extLst>
          </p:cNvPr>
          <p:cNvCxnSpPr>
            <a:cxnSpLocks/>
            <a:stCxn id="9" idx="3"/>
          </p:cNvCxnSpPr>
          <p:nvPr/>
        </p:nvCxnSpPr>
        <p:spPr>
          <a:xfrm flipH="1" flipV="1">
            <a:off x="4549527" y="4646483"/>
            <a:ext cx="806383" cy="9876"/>
          </a:xfrm>
          <a:prstGeom prst="line">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61E23E1-D0FD-1B92-02E1-6E9B53238174}"/>
              </a:ext>
            </a:extLst>
          </p:cNvPr>
          <p:cNvCxnSpPr>
            <a:cxnSpLocks/>
          </p:cNvCxnSpPr>
          <p:nvPr/>
        </p:nvCxnSpPr>
        <p:spPr>
          <a:xfrm flipH="1">
            <a:off x="2008237" y="4890328"/>
            <a:ext cx="745917" cy="0"/>
          </a:xfrm>
          <a:prstGeom prst="line">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1" name="Left Arrow 30">
            <a:extLst>
              <a:ext uri="{FF2B5EF4-FFF2-40B4-BE49-F238E27FC236}">
                <a16:creationId xmlns:a16="http://schemas.microsoft.com/office/drawing/2014/main" id="{5B965165-1476-5D40-12E3-8E9F5BB8AB61}"/>
              </a:ext>
            </a:extLst>
          </p:cNvPr>
          <p:cNvSpPr/>
          <p:nvPr/>
        </p:nvSpPr>
        <p:spPr>
          <a:xfrm rot="10800000">
            <a:off x="4443021" y="5054187"/>
            <a:ext cx="906239" cy="827829"/>
          </a:xfrm>
          <a:prstGeom prst="leftArrow">
            <a:avLst>
              <a:gd name="adj1" fmla="val 50000"/>
              <a:gd name="adj2" fmla="val 63151"/>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6" name="Straight Connector 25">
            <a:extLst>
              <a:ext uri="{FF2B5EF4-FFF2-40B4-BE49-F238E27FC236}">
                <a16:creationId xmlns:a16="http://schemas.microsoft.com/office/drawing/2014/main" id="{36D16B86-AD5B-4F32-E1AC-A3422DB50F9E}"/>
              </a:ext>
            </a:extLst>
          </p:cNvPr>
          <p:cNvCxnSpPr>
            <a:cxnSpLocks/>
          </p:cNvCxnSpPr>
          <p:nvPr/>
        </p:nvCxnSpPr>
        <p:spPr>
          <a:xfrm>
            <a:off x="4437569" y="5468103"/>
            <a:ext cx="824106" cy="0"/>
          </a:xfrm>
          <a:prstGeom prst="line">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5838BC-8D67-A2EC-AD50-ABB85C548B57}"/>
              </a:ext>
            </a:extLst>
          </p:cNvPr>
          <p:cNvCxnSpPr>
            <a:cxnSpLocks/>
          </p:cNvCxnSpPr>
          <p:nvPr/>
        </p:nvCxnSpPr>
        <p:spPr>
          <a:xfrm>
            <a:off x="2028509" y="5208159"/>
            <a:ext cx="736293" cy="0"/>
          </a:xfrm>
          <a:prstGeom prst="line">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5C39B85E-5012-71D1-1B53-5DB57B586E8A}"/>
              </a:ext>
            </a:extLst>
          </p:cNvPr>
          <p:cNvSpPr/>
          <p:nvPr/>
        </p:nvSpPr>
        <p:spPr>
          <a:xfrm>
            <a:off x="-124233" y="1324462"/>
            <a:ext cx="9392465" cy="1518563"/>
          </a:xfrm>
          <a:prstGeom prst="roundRect">
            <a:avLst>
              <a:gd name="adj" fmla="val 5607"/>
            </a:avLst>
          </a:prstGeom>
          <a:solidFill>
            <a:srgbClr val="FFFF00">
              <a:alpha val="13000"/>
            </a:srgb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6"/>
                </a:solidFill>
                <a:latin typeface="Corbel" panose="020B0503020204020204" pitchFamily="34" charset="0"/>
                <a:cs typeface="Segoe UI" panose="020B0502040204020203" pitchFamily="34" charset="0"/>
              </a:rPr>
              <a:t>In-Flash Processing (IFP)</a:t>
            </a:r>
            <a:r>
              <a:rPr lang="en-US" sz="2800" b="1" dirty="0">
                <a:solidFill>
                  <a:srgbClr val="000CFF"/>
                </a:solidFill>
                <a:latin typeface="Corbel" panose="020B0503020204020204" pitchFamily="34" charset="0"/>
                <a:cs typeface="Segoe UI" panose="020B0502040204020203" pitchFamily="34" charset="0"/>
              </a:rPr>
              <a:t> </a:t>
            </a:r>
            <a:r>
              <a:rPr lang="en-US" sz="1600" dirty="0">
                <a:solidFill>
                  <a:srgbClr val="E7E6E6">
                    <a:lumMod val="50000"/>
                  </a:srgbClr>
                </a:solidFill>
                <a:latin typeface="Corbel" panose="020B0503020204020204" pitchFamily="34" charset="0"/>
                <a:cs typeface="Segoe UI" panose="020B0502040204020203" pitchFamily="34" charset="0"/>
              </a:rPr>
              <a:t>[Park+, MICRO 2022 ; Gao+, MICRO 2021]</a:t>
            </a:r>
            <a:r>
              <a:rPr lang="en-US" sz="2800" dirty="0">
                <a:solidFill>
                  <a:srgbClr val="E7E6E6">
                    <a:lumMod val="50000"/>
                  </a:srgbClr>
                </a:solidFill>
                <a:latin typeface="Corbel" panose="020B0503020204020204" pitchFamily="34" charset="0"/>
                <a:cs typeface="Segoe UI" panose="020B0502040204020203" pitchFamily="34" charset="0"/>
              </a:rPr>
              <a:t> </a:t>
            </a:r>
          </a:p>
          <a:p>
            <a:pPr algn="ctr"/>
            <a:r>
              <a:rPr lang="en-US" sz="2800" dirty="0">
                <a:solidFill>
                  <a:schemeClr val="tx1"/>
                </a:solidFill>
                <a:latin typeface="Corbel" panose="020B0503020204020204" pitchFamily="34" charset="0"/>
                <a:cs typeface="Segoe UI" panose="020B0502040204020203" pitchFamily="34" charset="0"/>
              </a:rPr>
              <a:t>enables computation inside SSD by exploiting </a:t>
            </a:r>
          </a:p>
          <a:p>
            <a:pPr algn="ctr"/>
            <a:r>
              <a:rPr lang="en-US" sz="2800" b="1" i="1" dirty="0">
                <a:solidFill>
                  <a:schemeClr val="accent5"/>
                </a:solidFill>
                <a:latin typeface="Corbel" panose="020B0503020204020204" pitchFamily="34" charset="0"/>
                <a:cs typeface="Segoe UI" panose="020B0502040204020203" pitchFamily="34" charset="0"/>
              </a:rPr>
              <a:t>the operational principles of NAND-flash memory </a:t>
            </a:r>
            <a:endParaRPr lang="en-CH" sz="2800" b="1" i="1" dirty="0">
              <a:solidFill>
                <a:schemeClr val="accent5"/>
              </a:solidFill>
              <a:latin typeface="Corbel" panose="020B0503020204020204" pitchFamily="34" charset="0"/>
            </a:endParaRPr>
          </a:p>
        </p:txBody>
      </p:sp>
      <p:sp>
        <p:nvSpPr>
          <p:cNvPr id="21" name="Rounded Rectangle 20">
            <a:extLst>
              <a:ext uri="{FF2B5EF4-FFF2-40B4-BE49-F238E27FC236}">
                <a16:creationId xmlns:a16="http://schemas.microsoft.com/office/drawing/2014/main" id="{504C822A-5D45-14F9-156E-7DE0B87296B1}"/>
              </a:ext>
            </a:extLst>
          </p:cNvPr>
          <p:cNvSpPr/>
          <p:nvPr/>
        </p:nvSpPr>
        <p:spPr>
          <a:xfrm>
            <a:off x="3055245" y="4218335"/>
            <a:ext cx="3033507" cy="1793285"/>
          </a:xfrm>
          <a:prstGeom prst="roundRect">
            <a:avLst>
              <a:gd name="adj" fmla="val 11486"/>
            </a:avLst>
          </a:prstGeom>
          <a:solidFill>
            <a:schemeClr val="accent3">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Performs computation</a:t>
            </a:r>
          </a:p>
        </p:txBody>
      </p:sp>
      <p:sp>
        <p:nvSpPr>
          <p:cNvPr id="23" name="Rounded Rectangle 22">
            <a:extLst>
              <a:ext uri="{FF2B5EF4-FFF2-40B4-BE49-F238E27FC236}">
                <a16:creationId xmlns:a16="http://schemas.microsoft.com/office/drawing/2014/main" id="{DD09E6DC-9740-58B7-56DD-9596D80C203F}"/>
              </a:ext>
            </a:extLst>
          </p:cNvPr>
          <p:cNvSpPr/>
          <p:nvPr/>
        </p:nvSpPr>
        <p:spPr>
          <a:xfrm>
            <a:off x="2846690" y="3528226"/>
            <a:ext cx="3493827" cy="2749743"/>
          </a:xfrm>
          <a:prstGeom prst="roundRect">
            <a:avLst>
              <a:gd name="adj" fmla="val 5189"/>
            </a:avLst>
          </a:prstGeom>
          <a:noFill/>
          <a:ln w="25400">
            <a:solidFill>
              <a:schemeClr val="accent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2400" b="1" dirty="0">
              <a:solidFill>
                <a:schemeClr val="tx1"/>
              </a:solidFill>
              <a:latin typeface="Corbel" panose="020B0503020204020204" pitchFamily="34" charset="0"/>
              <a:cs typeface="Dubai" panose="020B0503030403030204" pitchFamily="34" charset="-78"/>
            </a:endParaRPr>
          </a:p>
        </p:txBody>
      </p:sp>
      <p:sp>
        <p:nvSpPr>
          <p:cNvPr id="2" name="Rectangle 1">
            <a:extLst>
              <a:ext uri="{FF2B5EF4-FFF2-40B4-BE49-F238E27FC236}">
                <a16:creationId xmlns:a16="http://schemas.microsoft.com/office/drawing/2014/main" id="{79D20294-6268-5356-17D9-9F575BACEB87}"/>
              </a:ext>
            </a:extLst>
          </p:cNvPr>
          <p:cNvSpPr/>
          <p:nvPr/>
        </p:nvSpPr>
        <p:spPr>
          <a:xfrm>
            <a:off x="1" y="880435"/>
            <a:ext cx="9144000" cy="56248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Rounded Rectangle 2">
            <a:extLst>
              <a:ext uri="{FF2B5EF4-FFF2-40B4-BE49-F238E27FC236}">
                <a16:creationId xmlns:a16="http://schemas.microsoft.com/office/drawing/2014/main" id="{942522D8-175E-062A-B619-D751C7BFC43C}"/>
              </a:ext>
            </a:extLst>
          </p:cNvPr>
          <p:cNvSpPr/>
          <p:nvPr/>
        </p:nvSpPr>
        <p:spPr>
          <a:xfrm>
            <a:off x="-137962" y="2935749"/>
            <a:ext cx="9463131" cy="1219242"/>
          </a:xfrm>
          <a:prstGeom prst="roundRect">
            <a:avLst>
              <a:gd name="adj" fmla="val 5607"/>
            </a:avLst>
          </a:prstGeom>
          <a:solidFill>
            <a:schemeClr val="accent6">
              <a:lumMod val="20000"/>
              <a:lumOff val="8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800" b="1" dirty="0">
                <a:solidFill>
                  <a:schemeClr val="accent5"/>
                </a:solidFill>
                <a:latin typeface="Corbel" panose="020B0503020204020204" pitchFamily="34" charset="0"/>
              </a:rPr>
              <a:t>Use </a:t>
            </a:r>
            <a:r>
              <a:rPr lang="en-CH" sz="2800" b="1" i="1" dirty="0">
                <a:solidFill>
                  <a:schemeClr val="accent5"/>
                </a:solidFill>
                <a:latin typeface="Corbel" panose="020B0503020204020204" pitchFamily="34" charset="0"/>
              </a:rPr>
              <a:t>only</a:t>
            </a:r>
            <a:r>
              <a:rPr lang="en-CH" sz="2800" b="1" dirty="0">
                <a:solidFill>
                  <a:schemeClr val="accent5"/>
                </a:solidFill>
                <a:latin typeface="Corbel" panose="020B0503020204020204" pitchFamily="34" charset="0"/>
              </a:rPr>
              <a:t> homomorphic addition </a:t>
            </a:r>
            <a:r>
              <a:rPr lang="en-CH" sz="2800" b="1" dirty="0">
                <a:solidFill>
                  <a:schemeClr val="tx1"/>
                </a:solidFill>
                <a:latin typeface="Corbel" panose="020B0503020204020204" pitchFamily="34" charset="0"/>
              </a:rPr>
              <a:t>to perform </a:t>
            </a:r>
          </a:p>
          <a:p>
            <a:pPr algn="ctr"/>
            <a:r>
              <a:rPr lang="en-GB" sz="2800" b="1" dirty="0">
                <a:solidFill>
                  <a:schemeClr val="tx1"/>
                </a:solidFill>
                <a:latin typeface="Corbel" panose="020B0503020204020204" pitchFamily="34" charset="0"/>
              </a:rPr>
              <a:t>secure </a:t>
            </a:r>
            <a:r>
              <a:rPr lang="en-GB" sz="2800" b="1" i="1" dirty="0">
                <a:solidFill>
                  <a:schemeClr val="tx1"/>
                </a:solidFill>
                <a:latin typeface="Corbel" panose="020B0503020204020204" pitchFamily="34" charset="0"/>
              </a:rPr>
              <a:t>exact</a:t>
            </a:r>
            <a:r>
              <a:rPr lang="en-GB" sz="2800" b="1" dirty="0">
                <a:solidFill>
                  <a:schemeClr val="tx1"/>
                </a:solidFill>
                <a:latin typeface="Corbel" panose="020B0503020204020204" pitchFamily="34" charset="0"/>
              </a:rPr>
              <a:t> string matching</a:t>
            </a:r>
            <a:endParaRPr lang="en-CH" sz="2800" b="1" dirty="0">
              <a:solidFill>
                <a:schemeClr val="accent5"/>
              </a:solidFill>
              <a:latin typeface="Corbel" panose="020B0503020204020204" pitchFamily="34" charset="0"/>
            </a:endParaRPr>
          </a:p>
        </p:txBody>
      </p:sp>
      <p:sp>
        <p:nvSpPr>
          <p:cNvPr id="5" name="Rounded Rectangle 4">
            <a:extLst>
              <a:ext uri="{FF2B5EF4-FFF2-40B4-BE49-F238E27FC236}">
                <a16:creationId xmlns:a16="http://schemas.microsoft.com/office/drawing/2014/main" id="{65944CC0-BB33-8682-7DA5-55F4EA046D09}"/>
              </a:ext>
            </a:extLst>
          </p:cNvPr>
          <p:cNvSpPr/>
          <p:nvPr/>
        </p:nvSpPr>
        <p:spPr>
          <a:xfrm>
            <a:off x="-137962" y="3918874"/>
            <a:ext cx="9463131" cy="1219242"/>
          </a:xfrm>
          <a:prstGeom prst="roundRect">
            <a:avLst>
              <a:gd name="adj" fmla="val 5607"/>
            </a:avLst>
          </a:prstGeom>
          <a:solidFill>
            <a:schemeClr val="accent6">
              <a:lumMod val="20000"/>
              <a:lumOff val="8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Use in-flash processing (IFP) to </a:t>
            </a:r>
            <a:r>
              <a:rPr lang="en-US" sz="2800" b="1" dirty="0">
                <a:solidFill>
                  <a:schemeClr val="accent5"/>
                </a:solidFill>
                <a:latin typeface="Corbel" panose="020B0503020204020204" pitchFamily="34" charset="0"/>
              </a:rPr>
              <a:t>reduce data movement</a:t>
            </a:r>
            <a:r>
              <a:rPr lang="en-US" sz="2800" b="1" dirty="0">
                <a:solidFill>
                  <a:schemeClr val="tx1"/>
                </a:solidFill>
                <a:latin typeface="Corbel" panose="020B0503020204020204" pitchFamily="34" charset="0"/>
              </a:rPr>
              <a:t> </a:t>
            </a:r>
          </a:p>
          <a:p>
            <a:pPr algn="ctr"/>
            <a:r>
              <a:rPr lang="en-US" sz="2800" b="1" dirty="0">
                <a:solidFill>
                  <a:schemeClr val="tx1"/>
                </a:solidFill>
                <a:latin typeface="Corbel" panose="020B0503020204020204" pitchFamily="34" charset="0"/>
              </a:rPr>
              <a:t>and </a:t>
            </a:r>
            <a:r>
              <a:rPr lang="en-US" sz="2800" b="1" dirty="0">
                <a:solidFill>
                  <a:schemeClr val="accent5"/>
                </a:solidFill>
                <a:latin typeface="Corbel" panose="020B0503020204020204" pitchFamily="34" charset="0"/>
              </a:rPr>
              <a:t>accelerate </a:t>
            </a:r>
            <a:r>
              <a:rPr lang="en-US" sz="2800" b="1" dirty="0">
                <a:solidFill>
                  <a:schemeClr val="tx1"/>
                </a:solidFill>
                <a:latin typeface="Corbel" panose="020B0503020204020204" pitchFamily="34" charset="0"/>
              </a:rPr>
              <a:t>secure</a:t>
            </a:r>
            <a:r>
              <a:rPr lang="en-US" sz="2800" b="1" dirty="0">
                <a:solidFill>
                  <a:schemeClr val="accent5"/>
                </a:solidFill>
                <a:latin typeface="Corbel" panose="020B0503020204020204" pitchFamily="34" charset="0"/>
              </a:rPr>
              <a:t> </a:t>
            </a:r>
            <a:r>
              <a:rPr lang="en-US" sz="2800" b="1" i="1" dirty="0">
                <a:solidFill>
                  <a:schemeClr val="tx1"/>
                </a:solidFill>
                <a:latin typeface="Corbel" panose="020B0503020204020204" pitchFamily="34" charset="0"/>
              </a:rPr>
              <a:t>exact</a:t>
            </a:r>
            <a:r>
              <a:rPr lang="en-US" sz="2800" b="1" dirty="0">
                <a:solidFill>
                  <a:schemeClr val="tx1"/>
                </a:solidFill>
                <a:latin typeface="Corbel" panose="020B0503020204020204" pitchFamily="34" charset="0"/>
              </a:rPr>
              <a:t> string matching </a:t>
            </a:r>
            <a:endParaRPr lang="en-US" sz="2800" b="1" dirty="0">
              <a:solidFill>
                <a:schemeClr val="accent5"/>
              </a:solidFill>
              <a:latin typeface="Corbel" panose="020B0503020204020204" pitchFamily="34" charset="0"/>
            </a:endParaRPr>
          </a:p>
        </p:txBody>
      </p:sp>
      <p:sp>
        <p:nvSpPr>
          <p:cNvPr id="27" name="Title 1">
            <a:extLst>
              <a:ext uri="{FF2B5EF4-FFF2-40B4-BE49-F238E27FC236}">
                <a16:creationId xmlns:a16="http://schemas.microsoft.com/office/drawing/2014/main" id="{BC202386-F4A4-2425-20D7-9F8CA6453C07}"/>
              </a:ext>
            </a:extLst>
          </p:cNvPr>
          <p:cNvSpPr>
            <a:spLocks noGrp="1"/>
          </p:cNvSpPr>
          <p:nvPr>
            <p:ph type="title"/>
          </p:nvPr>
        </p:nvSpPr>
        <p:spPr>
          <a:xfrm>
            <a:off x="0" y="1"/>
            <a:ext cx="9187209"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Key Idea (</a:t>
            </a:r>
            <a:r>
              <a:rPr lang="en-CH" sz="3600" b="1" dirty="0">
                <a:latin typeface="Cambria" panose="02040503050406030204" pitchFamily="18" charset="0"/>
                <a:ea typeface="Tahoma" panose="020B0604030504040204" pitchFamily="34" charset="0"/>
                <a:cs typeface="Tahoma" panose="020B0604030504040204" pitchFamily="34" charset="0"/>
              </a:rPr>
              <a:t>2/2</a:t>
            </a:r>
            <a:r>
              <a:rPr lang="en-CH" sz="3600" b="1" dirty="0">
                <a:latin typeface="Corbel" panose="020B050302020402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75338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3.05556E-6 1.85185E-6 L -0.00226 -0.19468 " pathEditMode="relative" rAng="0" ptsTypes="AA">
                                      <p:cBhvr>
                                        <p:cTn id="6" dur="500" fill="hold"/>
                                        <p:tgtEl>
                                          <p:spTgt spid="3"/>
                                        </p:tgtEl>
                                        <p:attrNameLst>
                                          <p:attrName>ppt_x</p:attrName>
                                          <p:attrName>ppt_y</p:attrName>
                                        </p:attrNameLst>
                                      </p:cBhvr>
                                      <p:rCtr x="-122" y="-9745"/>
                                    </p:animMotion>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65B22-D753-9D13-489D-B50AA3F052EB}"/>
              </a:ext>
            </a:extLst>
          </p:cNvPr>
          <p:cNvSpPr>
            <a:spLocks noGrp="1"/>
          </p:cNvSpPr>
          <p:nvPr>
            <p:ph type="title"/>
          </p:nvPr>
        </p:nvSpPr>
        <p:spPr>
          <a:xfrm>
            <a:off x="628650" y="64099"/>
            <a:ext cx="7886700" cy="1325563"/>
          </a:xfrm>
        </p:spPr>
        <p:txBody>
          <a:bodyPr>
            <a:normAutofit/>
          </a:bodyPr>
          <a:lstStyle/>
          <a:p>
            <a:pPr algn="ctr"/>
            <a:r>
              <a:rPr lang="en-CH" sz="5400" b="1" dirty="0">
                <a:solidFill>
                  <a:srgbClr val="007F3E"/>
                </a:solidFill>
                <a:latin typeface="Futura Medium" panose="020B0602020204020303" pitchFamily="34" charset="-79"/>
                <a:cs typeface="Futura Medium" panose="020B0602020204020303" pitchFamily="34" charset="-79"/>
              </a:rPr>
              <a:t>CIPHERMATCH</a:t>
            </a:r>
            <a:endParaRPr lang="en-CH" sz="5400" dirty="0">
              <a:solidFill>
                <a:schemeClr val="accent6"/>
              </a:solidFill>
              <a:latin typeface="Candara" panose="020E0502030303020204" pitchFamily="34" charset="0"/>
            </a:endParaRPr>
          </a:p>
        </p:txBody>
      </p:sp>
      <p:sp>
        <p:nvSpPr>
          <p:cNvPr id="4" name="Rectangle 3">
            <a:extLst>
              <a:ext uri="{FF2B5EF4-FFF2-40B4-BE49-F238E27FC236}">
                <a16:creationId xmlns:a16="http://schemas.microsoft.com/office/drawing/2014/main" id="{C7807075-4E97-BD2E-49C4-EAB2A4C96A45}"/>
              </a:ext>
            </a:extLst>
          </p:cNvPr>
          <p:cNvSpPr/>
          <p:nvPr/>
        </p:nvSpPr>
        <p:spPr>
          <a:xfrm>
            <a:off x="-269899" y="1178707"/>
            <a:ext cx="9683798" cy="729140"/>
          </a:xfrm>
          <a:prstGeom prst="rect">
            <a:avLst/>
          </a:prstGeom>
          <a:solidFill>
            <a:schemeClr val="bg2"/>
          </a:solidFill>
          <a:ln w="28575">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938" algn="ctr">
              <a:buNone/>
            </a:pPr>
            <a:r>
              <a:rPr lang="en-US" sz="3600" b="1" dirty="0">
                <a:solidFill>
                  <a:schemeClr val="tx1"/>
                </a:solidFill>
                <a:latin typeface="Corbel" panose="020B0503020204020204" pitchFamily="34" charset="0"/>
              </a:rPr>
              <a:t>An algorithm-hardware co-design</a:t>
            </a:r>
            <a:endParaRPr lang="en-US" sz="2800" b="1" dirty="0">
              <a:solidFill>
                <a:schemeClr val="tx1"/>
              </a:solidFill>
              <a:latin typeface="Corbel" panose="020B0503020204020204" pitchFamily="34" charset="0"/>
            </a:endParaRPr>
          </a:p>
        </p:txBody>
      </p:sp>
      <p:sp>
        <p:nvSpPr>
          <p:cNvPr id="5" name="Rounded Rectangle 4">
            <a:extLst>
              <a:ext uri="{FF2B5EF4-FFF2-40B4-BE49-F238E27FC236}">
                <a16:creationId xmlns:a16="http://schemas.microsoft.com/office/drawing/2014/main" id="{DB8F1F58-3CCD-847B-48CE-BA0D1EF00C21}"/>
              </a:ext>
            </a:extLst>
          </p:cNvPr>
          <p:cNvSpPr/>
          <p:nvPr/>
        </p:nvSpPr>
        <p:spPr>
          <a:xfrm>
            <a:off x="364210" y="2151988"/>
            <a:ext cx="8415579" cy="1026230"/>
          </a:xfrm>
          <a:prstGeom prst="roundRect">
            <a:avLst>
              <a:gd name="adj" fmla="val 10661"/>
            </a:avLst>
          </a:prstGeom>
          <a:solidFill>
            <a:srgbClr val="FCF101">
              <a:alpha val="31000"/>
            </a:srgbClr>
          </a:solidFill>
          <a:ln>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ysClr val="windowText" lastClr="000000"/>
                </a:solidFill>
                <a:latin typeface="Corbel" panose="020B0503020204020204" pitchFamily="34" charset="0"/>
              </a:rPr>
              <a:t>Improves the performance of </a:t>
            </a:r>
          </a:p>
          <a:p>
            <a:pPr algn="ctr"/>
            <a:r>
              <a:rPr lang="en-US" sz="2800" dirty="0">
                <a:solidFill>
                  <a:sysClr val="windowText" lastClr="000000"/>
                </a:solidFill>
                <a:latin typeface="Corbel" panose="020B0503020204020204" pitchFamily="34" charset="0"/>
              </a:rPr>
              <a:t>HE-based </a:t>
            </a:r>
            <a:r>
              <a:rPr lang="en-US" sz="2800" b="1" dirty="0">
                <a:solidFill>
                  <a:schemeClr val="accent5"/>
                </a:solidFill>
                <a:latin typeface="Corbel" panose="020B0503020204020204" pitchFamily="34" charset="0"/>
              </a:rPr>
              <a:t>secure </a:t>
            </a:r>
            <a:r>
              <a:rPr lang="en-US" sz="2800" b="1" i="1" dirty="0">
                <a:solidFill>
                  <a:schemeClr val="accent5"/>
                </a:solidFill>
                <a:latin typeface="Corbel" panose="020B0503020204020204" pitchFamily="34" charset="0"/>
              </a:rPr>
              <a:t>exact</a:t>
            </a:r>
            <a:r>
              <a:rPr lang="en-US" sz="2800" b="1" dirty="0">
                <a:solidFill>
                  <a:schemeClr val="accent5"/>
                </a:solidFill>
                <a:latin typeface="Corbel" panose="020B0503020204020204" pitchFamily="34" charset="0"/>
              </a:rPr>
              <a:t> string matching</a:t>
            </a:r>
          </a:p>
        </p:txBody>
      </p:sp>
      <p:sp>
        <p:nvSpPr>
          <p:cNvPr id="11" name="Rounded Rectangle 10">
            <a:extLst>
              <a:ext uri="{FF2B5EF4-FFF2-40B4-BE49-F238E27FC236}">
                <a16:creationId xmlns:a16="http://schemas.microsoft.com/office/drawing/2014/main" id="{F6C5DA90-152D-9CF4-1A9E-000348A2BA53}"/>
              </a:ext>
            </a:extLst>
          </p:cNvPr>
          <p:cNvSpPr/>
          <p:nvPr/>
        </p:nvSpPr>
        <p:spPr>
          <a:xfrm>
            <a:off x="-222118" y="4350939"/>
            <a:ext cx="9683797" cy="828227"/>
          </a:xfrm>
          <a:prstGeom prst="roundRect">
            <a:avLst>
              <a:gd name="adj" fmla="val 10661"/>
            </a:avLst>
          </a:prstGeom>
          <a:solidFill>
            <a:schemeClr val="accent6">
              <a:lumMod val="20000"/>
              <a:lumOff val="80000"/>
              <a:alpha val="7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6">
                    <a:lumMod val="75000"/>
                  </a:schemeClr>
                </a:solidFill>
                <a:latin typeface="Corbel" panose="020B0503020204020204" pitchFamily="34" charset="0"/>
              </a:rPr>
              <a:t>Eliminates costly homomorphic multiplication</a:t>
            </a:r>
          </a:p>
          <a:p>
            <a:pPr algn="ctr"/>
            <a:r>
              <a:rPr lang="en-US" sz="2000" dirty="0">
                <a:solidFill>
                  <a:schemeClr val="tx1"/>
                </a:solidFill>
                <a:latin typeface="Corbel" panose="020B0503020204020204" pitchFamily="34" charset="0"/>
              </a:rPr>
              <a:t>- by </a:t>
            </a:r>
            <a:r>
              <a:rPr lang="en-US" sz="2000" b="1" dirty="0">
                <a:solidFill>
                  <a:schemeClr val="accent5"/>
                </a:solidFill>
                <a:latin typeface="Corbel" panose="020B0503020204020204" pitchFamily="34" charset="0"/>
              </a:rPr>
              <a:t>designing</a:t>
            </a:r>
            <a:r>
              <a:rPr lang="en-US" sz="2000" dirty="0">
                <a:solidFill>
                  <a:schemeClr val="tx1"/>
                </a:solidFill>
                <a:latin typeface="Corbel" panose="020B0503020204020204" pitchFamily="34" charset="0"/>
              </a:rPr>
              <a:t> secure string-matching algorithm using </a:t>
            </a:r>
            <a:r>
              <a:rPr lang="en-US" sz="2000" b="1" i="1" dirty="0">
                <a:solidFill>
                  <a:schemeClr val="accent5"/>
                </a:solidFill>
                <a:latin typeface="Corbel" panose="020B0503020204020204" pitchFamily="34" charset="0"/>
              </a:rPr>
              <a:t>only</a:t>
            </a:r>
            <a:r>
              <a:rPr lang="en-US" sz="2000" b="1" dirty="0">
                <a:solidFill>
                  <a:schemeClr val="accent5"/>
                </a:solidFill>
                <a:latin typeface="Corbel" panose="020B0503020204020204" pitchFamily="34" charset="0"/>
              </a:rPr>
              <a:t> homomorphic addition</a:t>
            </a:r>
          </a:p>
        </p:txBody>
      </p:sp>
      <p:sp>
        <p:nvSpPr>
          <p:cNvPr id="12" name="Slide Number Placeholder 3">
            <a:extLst>
              <a:ext uri="{FF2B5EF4-FFF2-40B4-BE49-F238E27FC236}">
                <a16:creationId xmlns:a16="http://schemas.microsoft.com/office/drawing/2014/main" id="{7CD6288B-02DE-FD9C-5F54-147661A9290A}"/>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31</a:t>
            </a:fld>
            <a:endParaRPr lang="en-CH" dirty="0">
              <a:latin typeface="Cambria" panose="02040503050406030204" pitchFamily="18" charset="0"/>
            </a:endParaRPr>
          </a:p>
        </p:txBody>
      </p:sp>
      <p:sp>
        <p:nvSpPr>
          <p:cNvPr id="6" name="Rounded Rectangle 5">
            <a:extLst>
              <a:ext uri="{FF2B5EF4-FFF2-40B4-BE49-F238E27FC236}">
                <a16:creationId xmlns:a16="http://schemas.microsoft.com/office/drawing/2014/main" id="{85389BC7-0B29-D08D-2E35-0CB430810F1F}"/>
              </a:ext>
            </a:extLst>
          </p:cNvPr>
          <p:cNvSpPr/>
          <p:nvPr/>
        </p:nvSpPr>
        <p:spPr>
          <a:xfrm>
            <a:off x="-222117" y="3402113"/>
            <a:ext cx="9683797" cy="828227"/>
          </a:xfrm>
          <a:prstGeom prst="roundRect">
            <a:avLst>
              <a:gd name="adj" fmla="val 10661"/>
            </a:avLst>
          </a:prstGeom>
          <a:solidFill>
            <a:schemeClr val="accent6">
              <a:lumMod val="20000"/>
              <a:lumOff val="80000"/>
              <a:alpha val="7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6">
                    <a:lumMod val="75000"/>
                  </a:schemeClr>
                </a:solidFill>
                <a:latin typeface="Corbel" panose="020B0503020204020204" pitchFamily="34" charset="0"/>
              </a:rPr>
              <a:t>Reduces memory footprint</a:t>
            </a:r>
          </a:p>
          <a:p>
            <a:pPr algn="ctr"/>
            <a:r>
              <a:rPr lang="en-US" sz="2000" dirty="0">
                <a:solidFill>
                  <a:schemeClr val="tx1"/>
                </a:solidFill>
                <a:latin typeface="Corbel" panose="020B0503020204020204" pitchFamily="34" charset="0"/>
              </a:rPr>
              <a:t>- by </a:t>
            </a:r>
            <a:r>
              <a:rPr lang="en-US" sz="2000" b="1" dirty="0">
                <a:solidFill>
                  <a:schemeClr val="accent5"/>
                </a:solidFill>
                <a:latin typeface="Corbel" panose="020B0503020204020204" pitchFamily="34" charset="0"/>
              </a:rPr>
              <a:t>optimizing</a:t>
            </a:r>
            <a:r>
              <a:rPr lang="en-US" sz="2000" dirty="0">
                <a:solidFill>
                  <a:schemeClr val="tx1"/>
                </a:solidFill>
                <a:latin typeface="Corbel" panose="020B0503020204020204" pitchFamily="34" charset="0"/>
              </a:rPr>
              <a:t> the </a:t>
            </a:r>
            <a:r>
              <a:rPr lang="en-US" sz="2000" b="1" dirty="0">
                <a:solidFill>
                  <a:schemeClr val="accent5"/>
                </a:solidFill>
                <a:latin typeface="Corbel" panose="020B0503020204020204" pitchFamily="34" charset="0"/>
              </a:rPr>
              <a:t>data packing scheme</a:t>
            </a:r>
            <a:r>
              <a:rPr lang="en-US" sz="2000" dirty="0">
                <a:solidFill>
                  <a:schemeClr val="tx1"/>
                </a:solidFill>
                <a:latin typeface="Corbel" panose="020B0503020204020204" pitchFamily="34" charset="0"/>
              </a:rPr>
              <a:t> used before encryption</a:t>
            </a:r>
            <a:endParaRPr lang="en-US" sz="2000" b="1" dirty="0">
              <a:solidFill>
                <a:schemeClr val="accent5"/>
              </a:solidFill>
              <a:latin typeface="Corbel" panose="020B0503020204020204" pitchFamily="34" charset="0"/>
            </a:endParaRPr>
          </a:p>
        </p:txBody>
      </p:sp>
      <p:sp>
        <p:nvSpPr>
          <p:cNvPr id="7" name="Rounded Rectangle 6">
            <a:extLst>
              <a:ext uri="{FF2B5EF4-FFF2-40B4-BE49-F238E27FC236}">
                <a16:creationId xmlns:a16="http://schemas.microsoft.com/office/drawing/2014/main" id="{159537A8-35DB-EF01-C0B6-901CD37CA37B}"/>
              </a:ext>
            </a:extLst>
          </p:cNvPr>
          <p:cNvSpPr/>
          <p:nvPr/>
        </p:nvSpPr>
        <p:spPr>
          <a:xfrm>
            <a:off x="-222118" y="5299765"/>
            <a:ext cx="9683797" cy="1158180"/>
          </a:xfrm>
          <a:prstGeom prst="roundRect">
            <a:avLst>
              <a:gd name="adj" fmla="val 10661"/>
            </a:avLst>
          </a:prstGeom>
          <a:solidFill>
            <a:schemeClr val="accent6">
              <a:lumMod val="20000"/>
              <a:lumOff val="80000"/>
              <a:alpha val="7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6">
                    <a:lumMod val="75000"/>
                  </a:schemeClr>
                </a:solidFill>
                <a:latin typeface="Corbel" panose="020B0503020204020204" pitchFamily="34" charset="0"/>
              </a:rPr>
              <a:t>Reduces data movement </a:t>
            </a:r>
          </a:p>
          <a:p>
            <a:pPr algn="ctr"/>
            <a:r>
              <a:rPr lang="en-US" sz="2800" b="1" dirty="0">
                <a:solidFill>
                  <a:schemeClr val="accent6">
                    <a:lumMod val="75000"/>
                  </a:schemeClr>
                </a:solidFill>
                <a:latin typeface="Corbel" panose="020B0503020204020204" pitchFamily="34" charset="0"/>
              </a:rPr>
              <a:t>and leverages massive bit and array-level parallelism</a:t>
            </a:r>
          </a:p>
          <a:p>
            <a:pPr marL="342900" indent="-342900" algn="ctr">
              <a:buFontTx/>
              <a:buChar char="-"/>
            </a:pPr>
            <a:r>
              <a:rPr lang="en-US" sz="2000" dirty="0">
                <a:solidFill>
                  <a:schemeClr val="tx1"/>
                </a:solidFill>
                <a:latin typeface="Corbel" panose="020B0503020204020204" pitchFamily="34" charset="0"/>
              </a:rPr>
              <a:t>by </a:t>
            </a:r>
            <a:r>
              <a:rPr lang="en-US" sz="2000" b="1" dirty="0">
                <a:solidFill>
                  <a:schemeClr val="accent5"/>
                </a:solidFill>
                <a:latin typeface="Corbel" panose="020B0503020204020204" pitchFamily="34" charset="0"/>
              </a:rPr>
              <a:t>designing</a:t>
            </a:r>
            <a:r>
              <a:rPr lang="en-US" sz="2000" dirty="0">
                <a:solidFill>
                  <a:schemeClr val="tx1"/>
                </a:solidFill>
                <a:latin typeface="Corbel" panose="020B0503020204020204" pitchFamily="34" charset="0"/>
              </a:rPr>
              <a:t> an </a:t>
            </a:r>
            <a:r>
              <a:rPr lang="en-US" sz="2000" b="1" dirty="0">
                <a:solidFill>
                  <a:schemeClr val="accent5"/>
                </a:solidFill>
                <a:latin typeface="Corbel" panose="020B0503020204020204" pitchFamily="34" charset="0"/>
              </a:rPr>
              <a:t>in-flash processing architecture</a:t>
            </a:r>
          </a:p>
        </p:txBody>
      </p:sp>
    </p:spTree>
    <p:extLst>
      <p:ext uri="{BB962C8B-B14F-4D97-AF65-F5344CB8AC3E}">
        <p14:creationId xmlns:p14="http://schemas.microsoft.com/office/powerpoint/2010/main" val="215441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11"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50FC4-E875-42E7-02D2-6C12B97A99C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62CFC84-B347-F705-74CE-861C3DF27DCA}"/>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FA448908-B036-F4F8-DFAA-6876A244462F}"/>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5790EF9-C778-D288-6DC2-CC014B756408}"/>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666486A7-1CF4-16B9-CFF3-135EF040F187}"/>
              </a:ext>
            </a:extLst>
          </p:cNvPr>
          <p:cNvSpPr>
            <a:spLocks noGrp="1"/>
          </p:cNvSpPr>
          <p:nvPr>
            <p:ph type="title"/>
          </p:nvPr>
        </p:nvSpPr>
        <p:spPr>
          <a:xfrm>
            <a:off x="43211" y="1"/>
            <a:ext cx="7886700"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Talk Outline</a:t>
            </a:r>
          </a:p>
        </p:txBody>
      </p:sp>
      <p:pic>
        <p:nvPicPr>
          <p:cNvPr id="16" name="Graphic 15">
            <a:extLst>
              <a:ext uri="{FF2B5EF4-FFF2-40B4-BE49-F238E27FC236}">
                <a16:creationId xmlns:a16="http://schemas.microsoft.com/office/drawing/2014/main" id="{1497EB59-4A1A-1A59-0A97-571FFEF65C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28DDD1FC-8769-80F1-C66D-38735678BDA1}"/>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32</a:t>
            </a:fld>
            <a:endParaRPr lang="en-CH" dirty="0">
              <a:latin typeface="Cambria" panose="02040503050406030204" pitchFamily="18" charset="0"/>
            </a:endParaRPr>
          </a:p>
        </p:txBody>
      </p:sp>
      <p:grpSp>
        <p:nvGrpSpPr>
          <p:cNvPr id="23" name="Group 22">
            <a:extLst>
              <a:ext uri="{FF2B5EF4-FFF2-40B4-BE49-F238E27FC236}">
                <a16:creationId xmlns:a16="http://schemas.microsoft.com/office/drawing/2014/main" id="{B2A0E5B0-FE21-4407-34D0-4C3FCD617B9D}"/>
              </a:ext>
            </a:extLst>
          </p:cNvPr>
          <p:cNvGrpSpPr/>
          <p:nvPr/>
        </p:nvGrpSpPr>
        <p:grpSpPr>
          <a:xfrm>
            <a:off x="420624" y="1385031"/>
            <a:ext cx="8284464" cy="4647396"/>
            <a:chOff x="420624" y="1064991"/>
            <a:chExt cx="8284464" cy="4647396"/>
          </a:xfrm>
        </p:grpSpPr>
        <p:grpSp>
          <p:nvGrpSpPr>
            <p:cNvPr id="2" name="Group 1">
              <a:extLst>
                <a:ext uri="{FF2B5EF4-FFF2-40B4-BE49-F238E27FC236}">
                  <a16:creationId xmlns:a16="http://schemas.microsoft.com/office/drawing/2014/main" id="{AC5E66BF-D2E6-6C5E-FC00-87309D0AAD97}"/>
                </a:ext>
              </a:extLst>
            </p:cNvPr>
            <p:cNvGrpSpPr/>
            <p:nvPr/>
          </p:nvGrpSpPr>
          <p:grpSpPr>
            <a:xfrm>
              <a:off x="420624" y="1871469"/>
              <a:ext cx="8284464" cy="3840918"/>
              <a:chOff x="1474630" y="1324186"/>
              <a:chExt cx="5816194" cy="4091285"/>
            </a:xfrm>
            <a:solidFill>
              <a:schemeClr val="accent6">
                <a:lumMod val="50000"/>
                <a:alpha val="14000"/>
              </a:schemeClr>
            </a:solidFill>
          </p:grpSpPr>
          <p:sp>
            <p:nvSpPr>
              <p:cNvPr id="3" name="Content Placeholder 2">
                <a:extLst>
                  <a:ext uri="{FF2B5EF4-FFF2-40B4-BE49-F238E27FC236}">
                    <a16:creationId xmlns:a16="http://schemas.microsoft.com/office/drawing/2014/main" id="{9C8F3089-2D87-9503-14F3-A49FC9ED37F6}"/>
                  </a:ext>
                </a:extLst>
              </p:cNvPr>
              <p:cNvSpPr txBox="1">
                <a:spLocks/>
              </p:cNvSpPr>
              <p:nvPr/>
            </p:nvSpPr>
            <p:spPr>
              <a:xfrm>
                <a:off x="1474630" y="1324186"/>
                <a:ext cx="5816194" cy="540987"/>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5" name="Content Placeholder 2">
                <a:extLst>
                  <a:ext uri="{FF2B5EF4-FFF2-40B4-BE49-F238E27FC236}">
                    <a16:creationId xmlns:a16="http://schemas.microsoft.com/office/drawing/2014/main" id="{837AF0D7-0BA2-681B-8A43-5F0B704863F1}"/>
                  </a:ext>
                </a:extLst>
              </p:cNvPr>
              <p:cNvSpPr txBox="1">
                <a:spLocks/>
              </p:cNvSpPr>
              <p:nvPr/>
            </p:nvSpPr>
            <p:spPr>
              <a:xfrm>
                <a:off x="1474630" y="2202488"/>
                <a:ext cx="5816194" cy="549406"/>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18" name="Content Placeholder 2">
                <a:extLst>
                  <a:ext uri="{FF2B5EF4-FFF2-40B4-BE49-F238E27FC236}">
                    <a16:creationId xmlns:a16="http://schemas.microsoft.com/office/drawing/2014/main" id="{2C810351-88F8-1ADF-0361-E8BF3EF86414}"/>
                  </a:ext>
                </a:extLst>
              </p:cNvPr>
              <p:cNvSpPr txBox="1">
                <a:spLocks/>
              </p:cNvSpPr>
              <p:nvPr/>
            </p:nvSpPr>
            <p:spPr>
              <a:xfrm>
                <a:off x="1474630" y="3099337"/>
                <a:ext cx="5816194" cy="549405"/>
              </a:xfrm>
              <a:prstGeom prst="roundRect">
                <a:avLst>
                  <a:gd name="adj" fmla="val 5234"/>
                </a:avLst>
              </a:prstGeom>
              <a:grpFill/>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19" name="Content Placeholder 2">
                <a:extLst>
                  <a:ext uri="{FF2B5EF4-FFF2-40B4-BE49-F238E27FC236}">
                    <a16:creationId xmlns:a16="http://schemas.microsoft.com/office/drawing/2014/main" id="{20619B99-B9DE-2168-7C3F-DB845E44A3F3}"/>
                  </a:ext>
                </a:extLst>
              </p:cNvPr>
              <p:cNvSpPr txBox="1">
                <a:spLocks/>
              </p:cNvSpPr>
              <p:nvPr/>
            </p:nvSpPr>
            <p:spPr>
              <a:xfrm>
                <a:off x="1474630" y="3991121"/>
                <a:ext cx="5816194" cy="540985"/>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20" name="Content Placeholder 2">
                <a:extLst>
                  <a:ext uri="{FF2B5EF4-FFF2-40B4-BE49-F238E27FC236}">
                    <a16:creationId xmlns:a16="http://schemas.microsoft.com/office/drawing/2014/main" id="{66B729B9-8B9E-3CAA-ED59-836D25FC4D66}"/>
                  </a:ext>
                </a:extLst>
              </p:cNvPr>
              <p:cNvSpPr txBox="1">
                <a:spLocks/>
              </p:cNvSpPr>
              <p:nvPr/>
            </p:nvSpPr>
            <p:spPr>
              <a:xfrm>
                <a:off x="1474630" y="4874485"/>
                <a:ext cx="5816194" cy="540986"/>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grpSp>
        <p:sp>
          <p:nvSpPr>
            <p:cNvPr id="21" name="Content Placeholder 2">
              <a:extLst>
                <a:ext uri="{FF2B5EF4-FFF2-40B4-BE49-F238E27FC236}">
                  <a16:creationId xmlns:a16="http://schemas.microsoft.com/office/drawing/2014/main" id="{7DD75222-BBD9-5142-559D-82C6F9A5AB34}"/>
                </a:ext>
              </a:extLst>
            </p:cNvPr>
            <p:cNvSpPr txBox="1">
              <a:spLocks/>
            </p:cNvSpPr>
            <p:nvPr/>
          </p:nvSpPr>
          <p:spPr>
            <a:xfrm>
              <a:off x="420624" y="1064991"/>
              <a:ext cx="8284464" cy="507881"/>
            </a:xfrm>
            <a:prstGeom prst="roundRect">
              <a:avLst>
                <a:gd name="adj" fmla="val 5234"/>
              </a:avLst>
            </a:prstGeom>
            <a:solidFill>
              <a:schemeClr val="accent6">
                <a:lumMod val="50000"/>
                <a:alpha val="14000"/>
              </a:schemeClr>
            </a:solidFill>
            <a:ln w="19050">
              <a:noFill/>
            </a:ln>
          </p:spPr>
          <p:txBody>
            <a:bodyPr vert="horz" lIns="91440" tIns="45720" rIns="91440" bIns="45720" rtlCol="0" anchor="b" anchorCtr="1">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grpSp>
      <p:sp>
        <p:nvSpPr>
          <p:cNvPr id="9" name="TextBox 8">
            <a:extLst>
              <a:ext uri="{FF2B5EF4-FFF2-40B4-BE49-F238E27FC236}">
                <a16:creationId xmlns:a16="http://schemas.microsoft.com/office/drawing/2014/main" id="{4C0F3A09-4202-C9E9-B620-CCDE1B711899}"/>
              </a:ext>
            </a:extLst>
          </p:cNvPr>
          <p:cNvSpPr txBox="1"/>
          <p:nvPr/>
        </p:nvSpPr>
        <p:spPr>
          <a:xfrm>
            <a:off x="438912" y="1379076"/>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Background, Problem &amp; Goal</a:t>
            </a:r>
          </a:p>
        </p:txBody>
      </p:sp>
      <p:sp>
        <p:nvSpPr>
          <p:cNvPr id="10" name="TextBox 9">
            <a:extLst>
              <a:ext uri="{FF2B5EF4-FFF2-40B4-BE49-F238E27FC236}">
                <a16:creationId xmlns:a16="http://schemas.microsoft.com/office/drawing/2014/main" id="{88CEC3EB-4CBA-943B-DFD8-7BAF863D2CA5}"/>
              </a:ext>
            </a:extLst>
          </p:cNvPr>
          <p:cNvSpPr txBox="1"/>
          <p:nvPr/>
        </p:nvSpPr>
        <p:spPr>
          <a:xfrm>
            <a:off x="429768" y="2181617"/>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Key Idea</a:t>
            </a:r>
          </a:p>
        </p:txBody>
      </p:sp>
      <p:sp>
        <p:nvSpPr>
          <p:cNvPr id="11" name="TextBox 10">
            <a:extLst>
              <a:ext uri="{FF2B5EF4-FFF2-40B4-BE49-F238E27FC236}">
                <a16:creationId xmlns:a16="http://schemas.microsoft.com/office/drawing/2014/main" id="{B957B86A-795B-4CB5-4135-D46F2B872D99}"/>
              </a:ext>
            </a:extLst>
          </p:cNvPr>
          <p:cNvSpPr txBox="1"/>
          <p:nvPr/>
        </p:nvSpPr>
        <p:spPr>
          <a:xfrm>
            <a:off x="429767" y="3003184"/>
            <a:ext cx="8266175" cy="553998"/>
          </a:xfrm>
          <a:prstGeom prst="rect">
            <a:avLst/>
          </a:prstGeom>
          <a:noFill/>
        </p:spPr>
        <p:txBody>
          <a:bodyPr wrap="square" rtlCol="0">
            <a:spAutoFit/>
          </a:bodyPr>
          <a:lstStyle/>
          <a:p>
            <a:pPr algn="ctr"/>
            <a:r>
              <a:rPr lang="en-CH" sz="3000" b="1" dirty="0">
                <a:latin typeface="Corbel" panose="020B0503020204020204" pitchFamily="34" charset="0"/>
              </a:rPr>
              <a:t>CIPHERMATCH: System Overview</a:t>
            </a:r>
          </a:p>
        </p:txBody>
      </p:sp>
      <p:sp>
        <p:nvSpPr>
          <p:cNvPr id="12" name="TextBox 11">
            <a:extLst>
              <a:ext uri="{FF2B5EF4-FFF2-40B4-BE49-F238E27FC236}">
                <a16:creationId xmlns:a16="http://schemas.microsoft.com/office/drawing/2014/main" id="{0A4528BD-93CA-5157-20A2-76D3ADCCEFB4}"/>
              </a:ext>
            </a:extLst>
          </p:cNvPr>
          <p:cNvSpPr txBox="1"/>
          <p:nvPr/>
        </p:nvSpPr>
        <p:spPr>
          <a:xfrm>
            <a:off x="420624" y="3848521"/>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CIPHERMATCH: Algorithm</a:t>
            </a:r>
          </a:p>
        </p:txBody>
      </p:sp>
      <p:sp>
        <p:nvSpPr>
          <p:cNvPr id="13" name="TextBox 12">
            <a:extLst>
              <a:ext uri="{FF2B5EF4-FFF2-40B4-BE49-F238E27FC236}">
                <a16:creationId xmlns:a16="http://schemas.microsoft.com/office/drawing/2014/main" id="{6D641F18-B63D-26F0-5954-DB22B649616B}"/>
              </a:ext>
            </a:extLst>
          </p:cNvPr>
          <p:cNvSpPr txBox="1"/>
          <p:nvPr/>
        </p:nvSpPr>
        <p:spPr>
          <a:xfrm>
            <a:off x="420623" y="4675211"/>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CIPHERMATCH: Hardware</a:t>
            </a:r>
          </a:p>
        </p:txBody>
      </p:sp>
      <p:sp>
        <p:nvSpPr>
          <p:cNvPr id="14" name="TextBox 13">
            <a:extLst>
              <a:ext uri="{FF2B5EF4-FFF2-40B4-BE49-F238E27FC236}">
                <a16:creationId xmlns:a16="http://schemas.microsoft.com/office/drawing/2014/main" id="{E9E325F2-3E03-DC5C-495C-A489BC26A06F}"/>
              </a:ext>
            </a:extLst>
          </p:cNvPr>
          <p:cNvSpPr txBox="1"/>
          <p:nvPr/>
        </p:nvSpPr>
        <p:spPr>
          <a:xfrm>
            <a:off x="420622" y="5510436"/>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Evaluation Results</a:t>
            </a:r>
          </a:p>
        </p:txBody>
      </p:sp>
    </p:spTree>
    <p:extLst>
      <p:ext uri="{BB962C8B-B14F-4D97-AF65-F5344CB8AC3E}">
        <p14:creationId xmlns:p14="http://schemas.microsoft.com/office/powerpoint/2010/main" val="3563666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A0CEA-AC14-5F86-F355-387F935786B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D9C0C3E-70A3-CDB5-79FC-D9F02C3CFF5D}"/>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latin typeface="Corbel" panose="020B0503020204020204" pitchFamily="34" charset="0"/>
              <a:cs typeface="Dubai" panose="020B0503030403030204" pitchFamily="34" charset="-78"/>
            </a:endParaRPr>
          </a:p>
        </p:txBody>
      </p:sp>
      <p:cxnSp>
        <p:nvCxnSpPr>
          <p:cNvPr id="6" name="Straight Connector 5">
            <a:extLst>
              <a:ext uri="{FF2B5EF4-FFF2-40B4-BE49-F238E27FC236}">
                <a16:creationId xmlns:a16="http://schemas.microsoft.com/office/drawing/2014/main" id="{C6A407EF-D2C0-0009-DC19-3479470638ED}"/>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CB9A0308-6593-0972-B94F-F29D82389936}"/>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140D44E2-AC93-28C2-60BE-F4CE648DE1FF}"/>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Dubai" panose="020B0503030403030204" pitchFamily="34" charset="-78"/>
              </a:rPr>
              <a:t>CIPHERMATCH: System Overview </a:t>
            </a:r>
          </a:p>
        </p:txBody>
      </p:sp>
      <p:pic>
        <p:nvPicPr>
          <p:cNvPr id="16" name="Graphic 15">
            <a:extLst>
              <a:ext uri="{FF2B5EF4-FFF2-40B4-BE49-F238E27FC236}">
                <a16:creationId xmlns:a16="http://schemas.microsoft.com/office/drawing/2014/main" id="{51CA8395-E90D-772B-491D-A34A5D3199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9CDDC2D5-B853-2776-80FC-63E6D8137445}"/>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cs typeface="Dubai" panose="020B0503030403030204" pitchFamily="34" charset="-78"/>
              </a:rPr>
              <a:pPr/>
              <a:t>33</a:t>
            </a:fld>
            <a:endParaRPr lang="en-CH" dirty="0">
              <a:latin typeface="Cambria" panose="02040503050406030204" pitchFamily="18" charset="0"/>
              <a:cs typeface="Dubai" panose="020B0503030403030204" pitchFamily="34" charset="-78"/>
            </a:endParaRPr>
          </a:p>
        </p:txBody>
      </p:sp>
      <p:sp>
        <p:nvSpPr>
          <p:cNvPr id="2" name="Rounded Rectangle 1">
            <a:extLst>
              <a:ext uri="{FF2B5EF4-FFF2-40B4-BE49-F238E27FC236}">
                <a16:creationId xmlns:a16="http://schemas.microsoft.com/office/drawing/2014/main" id="{BCAC7A8A-3653-423A-A25C-1AECC729D6C6}"/>
              </a:ext>
            </a:extLst>
          </p:cNvPr>
          <p:cNvSpPr/>
          <p:nvPr/>
        </p:nvSpPr>
        <p:spPr>
          <a:xfrm>
            <a:off x="847326" y="1084828"/>
            <a:ext cx="2657616" cy="2181315"/>
          </a:xfrm>
          <a:prstGeom prst="roundRect">
            <a:avLst>
              <a:gd name="adj" fmla="val 5189"/>
            </a:avLst>
          </a:prstGeom>
          <a:solidFill>
            <a:srgbClr val="90E0EF"/>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Corbel" panose="020B0503020204020204" pitchFamily="34" charset="0"/>
                <a:cs typeface="Dubai" panose="020B0503030403030204" pitchFamily="34" charset="-78"/>
              </a:rPr>
              <a:t>Client</a:t>
            </a:r>
          </a:p>
        </p:txBody>
      </p:sp>
      <p:sp>
        <p:nvSpPr>
          <p:cNvPr id="12" name="Rounded Rectangle 11">
            <a:extLst>
              <a:ext uri="{FF2B5EF4-FFF2-40B4-BE49-F238E27FC236}">
                <a16:creationId xmlns:a16="http://schemas.microsoft.com/office/drawing/2014/main" id="{EA630971-4771-6559-20EE-0B6CB43DD019}"/>
              </a:ext>
            </a:extLst>
          </p:cNvPr>
          <p:cNvSpPr/>
          <p:nvPr/>
        </p:nvSpPr>
        <p:spPr>
          <a:xfrm>
            <a:off x="954444" y="1560286"/>
            <a:ext cx="2441345" cy="1583136"/>
          </a:xfrm>
          <a:prstGeom prst="roundRect">
            <a:avLst>
              <a:gd name="adj" fmla="val 5189"/>
            </a:avLst>
          </a:prstGeom>
          <a:solidFill>
            <a:srgbClr val="EDF6F9"/>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atin typeface="Corbel" panose="020B0503020204020204" pitchFamily="34" charset="0"/>
              <a:cs typeface="Dubai" panose="020B0503030403030204" pitchFamily="34" charset="-78"/>
            </a:endParaRPr>
          </a:p>
        </p:txBody>
      </p:sp>
      <p:sp>
        <p:nvSpPr>
          <p:cNvPr id="13" name="Rounded Rectangle 12">
            <a:extLst>
              <a:ext uri="{FF2B5EF4-FFF2-40B4-BE49-F238E27FC236}">
                <a16:creationId xmlns:a16="http://schemas.microsoft.com/office/drawing/2014/main" id="{C3FB879A-EB10-CAF6-4A08-F812A48E5C41}"/>
              </a:ext>
            </a:extLst>
          </p:cNvPr>
          <p:cNvSpPr/>
          <p:nvPr/>
        </p:nvSpPr>
        <p:spPr>
          <a:xfrm>
            <a:off x="4394169" y="1070788"/>
            <a:ext cx="3902504" cy="2195355"/>
          </a:xfrm>
          <a:prstGeom prst="roundRect">
            <a:avLst>
              <a:gd name="adj" fmla="val 5189"/>
            </a:avLst>
          </a:prstGeom>
          <a:solidFill>
            <a:srgbClr val="FFD97D"/>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Corbel" panose="020B0503020204020204" pitchFamily="34" charset="0"/>
                <a:cs typeface="Dubai" panose="020B0503030403030204" pitchFamily="34" charset="-78"/>
              </a:rPr>
              <a:t>Server</a:t>
            </a:r>
          </a:p>
        </p:txBody>
      </p:sp>
      <p:sp>
        <p:nvSpPr>
          <p:cNvPr id="20" name="Rounded Rectangle 19">
            <a:extLst>
              <a:ext uri="{FF2B5EF4-FFF2-40B4-BE49-F238E27FC236}">
                <a16:creationId xmlns:a16="http://schemas.microsoft.com/office/drawing/2014/main" id="{82C9CAB9-2464-6B25-F73D-EB1CAC11CE64}"/>
              </a:ext>
            </a:extLst>
          </p:cNvPr>
          <p:cNvSpPr/>
          <p:nvPr/>
        </p:nvSpPr>
        <p:spPr>
          <a:xfrm>
            <a:off x="4500389" y="1531267"/>
            <a:ext cx="3689167" cy="1583136"/>
          </a:xfrm>
          <a:prstGeom prst="roundRect">
            <a:avLst>
              <a:gd name="adj" fmla="val 5189"/>
            </a:avLst>
          </a:prstGeom>
          <a:solidFill>
            <a:srgbClr val="FFFDF7"/>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atin typeface="Corbel" panose="020B0503020204020204" pitchFamily="34" charset="0"/>
              <a:cs typeface="Dubai" panose="020B0503030403030204" pitchFamily="34" charset="-78"/>
            </a:endParaRPr>
          </a:p>
        </p:txBody>
      </p:sp>
      <p:sp>
        <p:nvSpPr>
          <p:cNvPr id="23" name="Rounded Rectangle 22">
            <a:extLst>
              <a:ext uri="{FF2B5EF4-FFF2-40B4-BE49-F238E27FC236}">
                <a16:creationId xmlns:a16="http://schemas.microsoft.com/office/drawing/2014/main" id="{EAA4D887-FA84-E26D-AA86-7CC3F8C60BCF}"/>
              </a:ext>
            </a:extLst>
          </p:cNvPr>
          <p:cNvSpPr/>
          <p:nvPr/>
        </p:nvSpPr>
        <p:spPr>
          <a:xfrm>
            <a:off x="1026551" y="1663770"/>
            <a:ext cx="945588" cy="875804"/>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Database</a:t>
            </a:r>
          </a:p>
        </p:txBody>
      </p:sp>
      <p:sp>
        <p:nvSpPr>
          <p:cNvPr id="25" name="Rounded Rectangle 24">
            <a:extLst>
              <a:ext uri="{FF2B5EF4-FFF2-40B4-BE49-F238E27FC236}">
                <a16:creationId xmlns:a16="http://schemas.microsoft.com/office/drawing/2014/main" id="{22585004-3B84-E0B0-7853-754AFC3F9588}"/>
              </a:ext>
            </a:extLst>
          </p:cNvPr>
          <p:cNvSpPr/>
          <p:nvPr/>
        </p:nvSpPr>
        <p:spPr>
          <a:xfrm>
            <a:off x="2159001" y="1663770"/>
            <a:ext cx="1156578" cy="895052"/>
          </a:xfrm>
          <a:prstGeom prst="roundRect">
            <a:avLst>
              <a:gd name="adj" fmla="val 5189"/>
            </a:avLst>
          </a:prstGeom>
          <a:solidFill>
            <a:schemeClr val="accent6">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Data Packing &amp; Encryption</a:t>
            </a:r>
          </a:p>
        </p:txBody>
      </p:sp>
      <p:cxnSp>
        <p:nvCxnSpPr>
          <p:cNvPr id="27" name="Straight Arrow Connector 26">
            <a:extLst>
              <a:ext uri="{FF2B5EF4-FFF2-40B4-BE49-F238E27FC236}">
                <a16:creationId xmlns:a16="http://schemas.microsoft.com/office/drawing/2014/main" id="{1FB6E57A-93B8-578C-C43D-5A4110D17E5F}"/>
              </a:ext>
            </a:extLst>
          </p:cNvPr>
          <p:cNvCxnSpPr>
            <a:cxnSpLocks/>
            <a:stCxn id="23" idx="3"/>
          </p:cNvCxnSpPr>
          <p:nvPr/>
        </p:nvCxnSpPr>
        <p:spPr>
          <a:xfrm flipV="1">
            <a:off x="1972139" y="2100882"/>
            <a:ext cx="186862" cy="7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ounded Rectangle 38">
            <a:extLst>
              <a:ext uri="{FF2B5EF4-FFF2-40B4-BE49-F238E27FC236}">
                <a16:creationId xmlns:a16="http://schemas.microsoft.com/office/drawing/2014/main" id="{D0E9A7D2-8281-9FBA-A7BD-5F4F544EFEF8}"/>
              </a:ext>
            </a:extLst>
          </p:cNvPr>
          <p:cNvSpPr/>
          <p:nvPr/>
        </p:nvSpPr>
        <p:spPr>
          <a:xfrm>
            <a:off x="6766429" y="1646940"/>
            <a:ext cx="1310969" cy="1370915"/>
          </a:xfrm>
          <a:prstGeom prst="roundRect">
            <a:avLst>
              <a:gd name="adj" fmla="val 5189"/>
            </a:avLst>
          </a:prstGeom>
          <a:solidFill>
            <a:srgbClr val="FFF3B0"/>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Storage</a:t>
            </a:r>
          </a:p>
          <a:p>
            <a:pPr algn="ctr"/>
            <a:r>
              <a:rPr lang="en-US" sz="1400" b="1" dirty="0">
                <a:solidFill>
                  <a:schemeClr val="tx1"/>
                </a:solidFill>
                <a:latin typeface="Corbel" panose="020B0503020204020204" pitchFamily="34" charset="0"/>
                <a:cs typeface="Dubai" panose="020B0503030403030204" pitchFamily="34" charset="-78"/>
              </a:rPr>
              <a:t>(SSD)</a:t>
            </a:r>
          </a:p>
        </p:txBody>
      </p:sp>
      <p:sp>
        <p:nvSpPr>
          <p:cNvPr id="40" name="Rounded Rectangle 39">
            <a:extLst>
              <a:ext uri="{FF2B5EF4-FFF2-40B4-BE49-F238E27FC236}">
                <a16:creationId xmlns:a16="http://schemas.microsoft.com/office/drawing/2014/main" id="{4F2B69CF-6164-C6FE-AC28-26D1FA72B025}"/>
              </a:ext>
            </a:extLst>
          </p:cNvPr>
          <p:cNvSpPr/>
          <p:nvPr/>
        </p:nvSpPr>
        <p:spPr>
          <a:xfrm>
            <a:off x="4615031" y="1649353"/>
            <a:ext cx="1227956" cy="1368519"/>
          </a:xfrm>
          <a:prstGeom prst="roundRect">
            <a:avLst>
              <a:gd name="adj" fmla="val 5189"/>
            </a:avLst>
          </a:prstGeom>
          <a:solidFill>
            <a:srgbClr val="FFFF00">
              <a:alpha val="23000"/>
            </a:srgb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CPU</a:t>
            </a:r>
            <a:endParaRPr lang="en-US" sz="1600" b="1" dirty="0">
              <a:solidFill>
                <a:schemeClr val="tx1"/>
              </a:solidFill>
              <a:latin typeface="Corbel" panose="020B0503020204020204" pitchFamily="34" charset="0"/>
              <a:cs typeface="Dubai" panose="020B0503030403030204" pitchFamily="34" charset="-78"/>
            </a:endParaRPr>
          </a:p>
        </p:txBody>
      </p:sp>
      <p:sp>
        <p:nvSpPr>
          <p:cNvPr id="45" name="Rounded Rectangle 44">
            <a:extLst>
              <a:ext uri="{FF2B5EF4-FFF2-40B4-BE49-F238E27FC236}">
                <a16:creationId xmlns:a16="http://schemas.microsoft.com/office/drawing/2014/main" id="{16886267-CEFE-A681-A2B9-E782CC492461}"/>
              </a:ext>
            </a:extLst>
          </p:cNvPr>
          <p:cNvSpPr/>
          <p:nvPr/>
        </p:nvSpPr>
        <p:spPr>
          <a:xfrm>
            <a:off x="5951762" y="1651227"/>
            <a:ext cx="705125" cy="1366628"/>
          </a:xfrm>
          <a:prstGeom prst="roundRect">
            <a:avLst>
              <a:gd name="adj" fmla="val 5189"/>
            </a:avLst>
          </a:prstGeom>
          <a:solidFill>
            <a:srgbClr val="FFFF00">
              <a:alpha val="13000"/>
            </a:srgb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DRAM</a:t>
            </a:r>
          </a:p>
        </p:txBody>
      </p:sp>
      <p:cxnSp>
        <p:nvCxnSpPr>
          <p:cNvPr id="21" name="Straight Connector 20">
            <a:extLst>
              <a:ext uri="{FF2B5EF4-FFF2-40B4-BE49-F238E27FC236}">
                <a16:creationId xmlns:a16="http://schemas.microsoft.com/office/drawing/2014/main" id="{6A32D9B0-7478-077C-BCAC-3E752EF23B62}"/>
              </a:ext>
            </a:extLst>
          </p:cNvPr>
          <p:cNvCxnSpPr>
            <a:cxnSpLocks/>
          </p:cNvCxnSpPr>
          <p:nvPr/>
        </p:nvCxnSpPr>
        <p:spPr>
          <a:xfrm>
            <a:off x="3315579" y="2112070"/>
            <a:ext cx="1299452"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897871B-7FE5-65C3-0F4F-7FC93E7697C6}"/>
              </a:ext>
            </a:extLst>
          </p:cNvPr>
          <p:cNvSpPr txBox="1"/>
          <p:nvPr/>
        </p:nvSpPr>
        <p:spPr>
          <a:xfrm>
            <a:off x="3448899" y="1839272"/>
            <a:ext cx="998380"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Encrypted Database</a:t>
            </a:r>
          </a:p>
        </p:txBody>
      </p:sp>
      <p:sp>
        <p:nvSpPr>
          <p:cNvPr id="24" name="Rounded Rectangle 23">
            <a:extLst>
              <a:ext uri="{FF2B5EF4-FFF2-40B4-BE49-F238E27FC236}">
                <a16:creationId xmlns:a16="http://schemas.microsoft.com/office/drawing/2014/main" id="{35709D31-A2BF-E821-6DB7-3C7D4DA7C523}"/>
              </a:ext>
            </a:extLst>
          </p:cNvPr>
          <p:cNvSpPr/>
          <p:nvPr/>
        </p:nvSpPr>
        <p:spPr>
          <a:xfrm>
            <a:off x="6766429" y="1646940"/>
            <a:ext cx="1310969" cy="1370915"/>
          </a:xfrm>
          <a:prstGeom prst="roundRect">
            <a:avLst>
              <a:gd name="adj" fmla="val 5189"/>
            </a:avLst>
          </a:prstGeom>
          <a:solidFill>
            <a:schemeClr val="bg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Storage</a:t>
            </a:r>
          </a:p>
          <a:p>
            <a:pPr algn="ctr"/>
            <a:r>
              <a:rPr lang="en-US" sz="1400" b="1" dirty="0">
                <a:solidFill>
                  <a:schemeClr val="tx1"/>
                </a:solidFill>
                <a:latin typeface="Corbel" panose="020B0503020204020204" pitchFamily="34" charset="0"/>
                <a:cs typeface="Dubai" panose="020B0503030403030204" pitchFamily="34" charset="-78"/>
              </a:rPr>
              <a:t>(SSD)</a:t>
            </a: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p:txBody>
      </p:sp>
      <p:sp>
        <p:nvSpPr>
          <p:cNvPr id="48" name="Rounded Rectangle 47">
            <a:extLst>
              <a:ext uri="{FF2B5EF4-FFF2-40B4-BE49-F238E27FC236}">
                <a16:creationId xmlns:a16="http://schemas.microsoft.com/office/drawing/2014/main" id="{06BB2082-F197-2AFF-5340-806CFC310106}"/>
              </a:ext>
            </a:extLst>
          </p:cNvPr>
          <p:cNvSpPr/>
          <p:nvPr/>
        </p:nvSpPr>
        <p:spPr>
          <a:xfrm>
            <a:off x="6846899" y="2183922"/>
            <a:ext cx="1150028" cy="749799"/>
          </a:xfrm>
          <a:prstGeom prst="roundRect">
            <a:avLst>
              <a:gd name="adj" fmla="val 5189"/>
            </a:avLst>
          </a:prstGeom>
          <a:solidFill>
            <a:schemeClr val="accent6">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Encrypted Database</a:t>
            </a:r>
          </a:p>
        </p:txBody>
      </p:sp>
      <p:sp>
        <p:nvSpPr>
          <p:cNvPr id="3" name="Rounded Rectangle 2">
            <a:extLst>
              <a:ext uri="{FF2B5EF4-FFF2-40B4-BE49-F238E27FC236}">
                <a16:creationId xmlns:a16="http://schemas.microsoft.com/office/drawing/2014/main" id="{EDCE87DB-1DB3-97DC-74E3-38F31876F2D9}"/>
              </a:ext>
            </a:extLst>
          </p:cNvPr>
          <p:cNvSpPr/>
          <p:nvPr/>
        </p:nvSpPr>
        <p:spPr>
          <a:xfrm>
            <a:off x="-327461" y="3489811"/>
            <a:ext cx="9692430" cy="626627"/>
          </a:xfrm>
          <a:prstGeom prst="roundRect">
            <a:avLst>
              <a:gd name="adj" fmla="val 5607"/>
            </a:avLst>
          </a:prstGeom>
          <a:solidFill>
            <a:schemeClr val="accent6">
              <a:lumMod val="20000"/>
              <a:lumOff val="80000"/>
              <a:alpha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accent5"/>
                </a:solidFill>
                <a:latin typeface="Corbel" panose="020B0503020204020204" pitchFamily="34" charset="0"/>
              </a:rPr>
              <a:t>Efficiently pack the database </a:t>
            </a:r>
          </a:p>
          <a:p>
            <a:pPr algn="ctr"/>
            <a:r>
              <a:rPr lang="en-CH" sz="2000" dirty="0">
                <a:solidFill>
                  <a:schemeClr val="tx1"/>
                </a:solidFill>
                <a:latin typeface="Corbel" panose="020B0503020204020204" pitchFamily="34" charset="0"/>
              </a:rPr>
              <a:t>to reduce the memory footprint after encryption </a:t>
            </a:r>
          </a:p>
        </p:txBody>
      </p:sp>
    </p:spTree>
    <p:extLst>
      <p:ext uri="{BB962C8B-B14F-4D97-AF65-F5344CB8AC3E}">
        <p14:creationId xmlns:p14="http://schemas.microsoft.com/office/powerpoint/2010/main" val="422667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20" grpId="0" animBg="1"/>
      <p:bldP spid="23" grpId="0" animBg="1"/>
      <p:bldP spid="25" grpId="0" animBg="1"/>
      <p:bldP spid="39" grpId="0" animBg="1"/>
      <p:bldP spid="40" grpId="0" animBg="1"/>
      <p:bldP spid="45" grpId="0" animBg="1"/>
      <p:bldP spid="22" grpId="0"/>
      <p:bldP spid="24" grpId="0" animBg="1"/>
      <p:bldP spid="48"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9DB86-08DE-315A-0D63-1614A47D211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40066C2-B6CD-4583-D1F5-924DD1B570A9}"/>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latin typeface="Corbel" panose="020B0503020204020204" pitchFamily="34" charset="0"/>
              <a:cs typeface="Dubai" panose="020B0503030403030204" pitchFamily="34" charset="-78"/>
            </a:endParaRPr>
          </a:p>
        </p:txBody>
      </p:sp>
      <p:cxnSp>
        <p:nvCxnSpPr>
          <p:cNvPr id="6" name="Straight Connector 5">
            <a:extLst>
              <a:ext uri="{FF2B5EF4-FFF2-40B4-BE49-F238E27FC236}">
                <a16:creationId xmlns:a16="http://schemas.microsoft.com/office/drawing/2014/main" id="{20B80044-A123-DEBA-F5EF-C5688A54C9F8}"/>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E927034-0C2D-A8B0-51B3-5E9FF54840B1}"/>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pic>
        <p:nvPicPr>
          <p:cNvPr id="16" name="Graphic 15">
            <a:extLst>
              <a:ext uri="{FF2B5EF4-FFF2-40B4-BE49-F238E27FC236}">
                <a16:creationId xmlns:a16="http://schemas.microsoft.com/office/drawing/2014/main" id="{8DB94583-7DE2-59C5-0041-9CE47589EC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6AFA1C03-904D-89CD-8EA1-79F5FC92E5DC}"/>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cs typeface="Dubai" panose="020B0503030403030204" pitchFamily="34" charset="-78"/>
              </a:rPr>
              <a:pPr/>
              <a:t>34</a:t>
            </a:fld>
            <a:endParaRPr lang="en-CH" dirty="0">
              <a:latin typeface="Cambria" panose="02040503050406030204" pitchFamily="18" charset="0"/>
              <a:cs typeface="Dubai" panose="020B0503030403030204" pitchFamily="34" charset="-78"/>
            </a:endParaRPr>
          </a:p>
        </p:txBody>
      </p:sp>
      <p:sp>
        <p:nvSpPr>
          <p:cNvPr id="2" name="Rounded Rectangle 1">
            <a:extLst>
              <a:ext uri="{FF2B5EF4-FFF2-40B4-BE49-F238E27FC236}">
                <a16:creationId xmlns:a16="http://schemas.microsoft.com/office/drawing/2014/main" id="{E1A5B4DE-7D03-96EE-D852-A6646A1B318D}"/>
              </a:ext>
            </a:extLst>
          </p:cNvPr>
          <p:cNvSpPr/>
          <p:nvPr/>
        </p:nvSpPr>
        <p:spPr>
          <a:xfrm>
            <a:off x="847326" y="1084828"/>
            <a:ext cx="2657616" cy="2181315"/>
          </a:xfrm>
          <a:prstGeom prst="roundRect">
            <a:avLst>
              <a:gd name="adj" fmla="val 5189"/>
            </a:avLst>
          </a:prstGeom>
          <a:solidFill>
            <a:srgbClr val="90E0EF"/>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Corbel" panose="020B0503020204020204" pitchFamily="34" charset="0"/>
                <a:cs typeface="Dubai" panose="020B0503030403030204" pitchFamily="34" charset="-78"/>
              </a:rPr>
              <a:t>Client</a:t>
            </a:r>
          </a:p>
        </p:txBody>
      </p:sp>
      <p:sp>
        <p:nvSpPr>
          <p:cNvPr id="12" name="Rounded Rectangle 11">
            <a:extLst>
              <a:ext uri="{FF2B5EF4-FFF2-40B4-BE49-F238E27FC236}">
                <a16:creationId xmlns:a16="http://schemas.microsoft.com/office/drawing/2014/main" id="{5DC41379-C321-2785-0914-49FB6EFC1A30}"/>
              </a:ext>
            </a:extLst>
          </p:cNvPr>
          <p:cNvSpPr/>
          <p:nvPr/>
        </p:nvSpPr>
        <p:spPr>
          <a:xfrm>
            <a:off x="954444" y="1560286"/>
            <a:ext cx="2441345" cy="1583136"/>
          </a:xfrm>
          <a:prstGeom prst="roundRect">
            <a:avLst>
              <a:gd name="adj" fmla="val 5189"/>
            </a:avLst>
          </a:prstGeom>
          <a:solidFill>
            <a:srgbClr val="EDF6F9"/>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atin typeface="Corbel" panose="020B0503020204020204" pitchFamily="34" charset="0"/>
              <a:cs typeface="Dubai" panose="020B0503030403030204" pitchFamily="34" charset="-78"/>
            </a:endParaRPr>
          </a:p>
        </p:txBody>
      </p:sp>
      <p:sp>
        <p:nvSpPr>
          <p:cNvPr id="13" name="Rounded Rectangle 12">
            <a:extLst>
              <a:ext uri="{FF2B5EF4-FFF2-40B4-BE49-F238E27FC236}">
                <a16:creationId xmlns:a16="http://schemas.microsoft.com/office/drawing/2014/main" id="{50924085-5E09-AB6F-AECE-5320673E6BB3}"/>
              </a:ext>
            </a:extLst>
          </p:cNvPr>
          <p:cNvSpPr/>
          <p:nvPr/>
        </p:nvSpPr>
        <p:spPr>
          <a:xfrm>
            <a:off x="4394169" y="1070788"/>
            <a:ext cx="3902504" cy="2195355"/>
          </a:xfrm>
          <a:prstGeom prst="roundRect">
            <a:avLst>
              <a:gd name="adj" fmla="val 5189"/>
            </a:avLst>
          </a:prstGeom>
          <a:solidFill>
            <a:srgbClr val="FFD97D"/>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Corbel" panose="020B0503020204020204" pitchFamily="34" charset="0"/>
                <a:cs typeface="Dubai" panose="020B0503030403030204" pitchFamily="34" charset="-78"/>
              </a:rPr>
              <a:t>Server</a:t>
            </a:r>
          </a:p>
        </p:txBody>
      </p:sp>
      <p:sp>
        <p:nvSpPr>
          <p:cNvPr id="20" name="Rounded Rectangle 19">
            <a:extLst>
              <a:ext uri="{FF2B5EF4-FFF2-40B4-BE49-F238E27FC236}">
                <a16:creationId xmlns:a16="http://schemas.microsoft.com/office/drawing/2014/main" id="{7DD164C6-1A9F-7073-D9B9-EBD89E4E3C21}"/>
              </a:ext>
            </a:extLst>
          </p:cNvPr>
          <p:cNvSpPr/>
          <p:nvPr/>
        </p:nvSpPr>
        <p:spPr>
          <a:xfrm>
            <a:off x="4500389" y="1531267"/>
            <a:ext cx="3689167" cy="1583136"/>
          </a:xfrm>
          <a:prstGeom prst="roundRect">
            <a:avLst>
              <a:gd name="adj" fmla="val 5189"/>
            </a:avLst>
          </a:prstGeom>
          <a:solidFill>
            <a:srgbClr val="FFFDF7"/>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atin typeface="Corbel" panose="020B0503020204020204" pitchFamily="34" charset="0"/>
              <a:cs typeface="Dubai" panose="020B0503030403030204" pitchFamily="34" charset="-78"/>
            </a:endParaRPr>
          </a:p>
        </p:txBody>
      </p:sp>
      <p:sp>
        <p:nvSpPr>
          <p:cNvPr id="23" name="Rounded Rectangle 22">
            <a:extLst>
              <a:ext uri="{FF2B5EF4-FFF2-40B4-BE49-F238E27FC236}">
                <a16:creationId xmlns:a16="http://schemas.microsoft.com/office/drawing/2014/main" id="{38A38D50-1D60-D891-81A4-54F675A3E243}"/>
              </a:ext>
            </a:extLst>
          </p:cNvPr>
          <p:cNvSpPr/>
          <p:nvPr/>
        </p:nvSpPr>
        <p:spPr>
          <a:xfrm>
            <a:off x="1026551" y="1663770"/>
            <a:ext cx="945588" cy="875804"/>
          </a:xfrm>
          <a:prstGeom prst="roundRect">
            <a:avLst>
              <a:gd name="adj" fmla="val 5189"/>
            </a:avLst>
          </a:prstGeom>
          <a:solidFill>
            <a:schemeClr val="accent4">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Query</a:t>
            </a:r>
          </a:p>
        </p:txBody>
      </p:sp>
      <p:sp>
        <p:nvSpPr>
          <p:cNvPr id="25" name="Rounded Rectangle 24">
            <a:extLst>
              <a:ext uri="{FF2B5EF4-FFF2-40B4-BE49-F238E27FC236}">
                <a16:creationId xmlns:a16="http://schemas.microsoft.com/office/drawing/2014/main" id="{EADDA306-DCDC-DA3F-21D4-C676DD226CF7}"/>
              </a:ext>
            </a:extLst>
          </p:cNvPr>
          <p:cNvSpPr/>
          <p:nvPr/>
        </p:nvSpPr>
        <p:spPr>
          <a:xfrm>
            <a:off x="2159001" y="1663770"/>
            <a:ext cx="1156578" cy="895052"/>
          </a:xfrm>
          <a:prstGeom prst="roundRect">
            <a:avLst>
              <a:gd name="adj" fmla="val 5189"/>
            </a:avLst>
          </a:prstGeom>
          <a:solidFill>
            <a:schemeClr val="accent6">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Data Packing &amp; Encryption</a:t>
            </a:r>
          </a:p>
        </p:txBody>
      </p:sp>
      <p:cxnSp>
        <p:nvCxnSpPr>
          <p:cNvPr id="27" name="Straight Arrow Connector 26">
            <a:extLst>
              <a:ext uri="{FF2B5EF4-FFF2-40B4-BE49-F238E27FC236}">
                <a16:creationId xmlns:a16="http://schemas.microsoft.com/office/drawing/2014/main" id="{B3A00EE9-A886-D51A-926F-3347F71A0F48}"/>
              </a:ext>
            </a:extLst>
          </p:cNvPr>
          <p:cNvCxnSpPr>
            <a:cxnSpLocks/>
            <a:stCxn id="23" idx="3"/>
          </p:cNvCxnSpPr>
          <p:nvPr/>
        </p:nvCxnSpPr>
        <p:spPr>
          <a:xfrm flipV="1">
            <a:off x="1972139" y="2100882"/>
            <a:ext cx="186862" cy="7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ounded Rectangle 38">
            <a:extLst>
              <a:ext uri="{FF2B5EF4-FFF2-40B4-BE49-F238E27FC236}">
                <a16:creationId xmlns:a16="http://schemas.microsoft.com/office/drawing/2014/main" id="{18C3FBD2-3B1E-C783-5399-DA8595792016}"/>
              </a:ext>
            </a:extLst>
          </p:cNvPr>
          <p:cNvSpPr/>
          <p:nvPr/>
        </p:nvSpPr>
        <p:spPr>
          <a:xfrm>
            <a:off x="6766429" y="1646940"/>
            <a:ext cx="1310969" cy="1370915"/>
          </a:xfrm>
          <a:prstGeom prst="roundRect">
            <a:avLst>
              <a:gd name="adj" fmla="val 5189"/>
            </a:avLst>
          </a:prstGeom>
          <a:solidFill>
            <a:srgbClr val="FFF3B0"/>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Storage</a:t>
            </a:r>
          </a:p>
          <a:p>
            <a:pPr algn="ctr"/>
            <a:r>
              <a:rPr lang="en-US" sz="1400" b="1" dirty="0">
                <a:solidFill>
                  <a:schemeClr val="tx1"/>
                </a:solidFill>
                <a:latin typeface="Corbel" panose="020B0503020204020204" pitchFamily="34" charset="0"/>
                <a:cs typeface="Dubai" panose="020B0503030403030204" pitchFamily="34" charset="-78"/>
              </a:rPr>
              <a:t>(SSD)</a:t>
            </a:r>
          </a:p>
        </p:txBody>
      </p:sp>
      <p:sp>
        <p:nvSpPr>
          <p:cNvPr id="40" name="Rounded Rectangle 39">
            <a:extLst>
              <a:ext uri="{FF2B5EF4-FFF2-40B4-BE49-F238E27FC236}">
                <a16:creationId xmlns:a16="http://schemas.microsoft.com/office/drawing/2014/main" id="{41025304-E0D7-C8D0-F414-37FC53B3ABA8}"/>
              </a:ext>
            </a:extLst>
          </p:cNvPr>
          <p:cNvSpPr/>
          <p:nvPr/>
        </p:nvSpPr>
        <p:spPr>
          <a:xfrm>
            <a:off x="4615031" y="1649353"/>
            <a:ext cx="1227956" cy="1368519"/>
          </a:xfrm>
          <a:prstGeom prst="roundRect">
            <a:avLst>
              <a:gd name="adj" fmla="val 5189"/>
            </a:avLst>
          </a:prstGeom>
          <a:solidFill>
            <a:srgbClr val="FFFF00">
              <a:alpha val="23000"/>
            </a:srgb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CPU</a:t>
            </a:r>
            <a:endParaRPr lang="en-US" sz="1600" b="1" dirty="0">
              <a:solidFill>
                <a:schemeClr val="tx1"/>
              </a:solidFill>
              <a:latin typeface="Corbel" panose="020B0503020204020204" pitchFamily="34" charset="0"/>
              <a:cs typeface="Dubai" panose="020B0503030403030204" pitchFamily="34" charset="-78"/>
            </a:endParaRPr>
          </a:p>
        </p:txBody>
      </p:sp>
      <p:sp>
        <p:nvSpPr>
          <p:cNvPr id="45" name="Rounded Rectangle 44">
            <a:extLst>
              <a:ext uri="{FF2B5EF4-FFF2-40B4-BE49-F238E27FC236}">
                <a16:creationId xmlns:a16="http://schemas.microsoft.com/office/drawing/2014/main" id="{9038A19C-D2E0-29B1-07D6-73A30AD550D4}"/>
              </a:ext>
            </a:extLst>
          </p:cNvPr>
          <p:cNvSpPr/>
          <p:nvPr/>
        </p:nvSpPr>
        <p:spPr>
          <a:xfrm>
            <a:off x="5951762" y="1651227"/>
            <a:ext cx="705125" cy="1366628"/>
          </a:xfrm>
          <a:prstGeom prst="roundRect">
            <a:avLst>
              <a:gd name="adj" fmla="val 5189"/>
            </a:avLst>
          </a:prstGeom>
          <a:solidFill>
            <a:srgbClr val="FFFF00">
              <a:alpha val="13000"/>
            </a:srgb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DRAM</a:t>
            </a:r>
          </a:p>
        </p:txBody>
      </p:sp>
      <p:cxnSp>
        <p:nvCxnSpPr>
          <p:cNvPr id="21" name="Straight Connector 20">
            <a:extLst>
              <a:ext uri="{FF2B5EF4-FFF2-40B4-BE49-F238E27FC236}">
                <a16:creationId xmlns:a16="http://schemas.microsoft.com/office/drawing/2014/main" id="{AAF52E70-763D-83ED-A6C4-D9C0205ED386}"/>
              </a:ext>
            </a:extLst>
          </p:cNvPr>
          <p:cNvCxnSpPr>
            <a:cxnSpLocks/>
          </p:cNvCxnSpPr>
          <p:nvPr/>
        </p:nvCxnSpPr>
        <p:spPr>
          <a:xfrm>
            <a:off x="3315579" y="2112070"/>
            <a:ext cx="1299452"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61B08F6-5A79-A04E-8BEA-73F2BE4DF70A}"/>
              </a:ext>
            </a:extLst>
          </p:cNvPr>
          <p:cNvSpPr txBox="1"/>
          <p:nvPr/>
        </p:nvSpPr>
        <p:spPr>
          <a:xfrm>
            <a:off x="3448899" y="1839272"/>
            <a:ext cx="998380"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Encrypted Query</a:t>
            </a:r>
          </a:p>
        </p:txBody>
      </p:sp>
      <p:sp>
        <p:nvSpPr>
          <p:cNvPr id="24" name="Rounded Rectangle 23">
            <a:extLst>
              <a:ext uri="{FF2B5EF4-FFF2-40B4-BE49-F238E27FC236}">
                <a16:creationId xmlns:a16="http://schemas.microsoft.com/office/drawing/2014/main" id="{AF52ED6E-73EF-521C-807D-A3047EE0CB55}"/>
              </a:ext>
            </a:extLst>
          </p:cNvPr>
          <p:cNvSpPr/>
          <p:nvPr/>
        </p:nvSpPr>
        <p:spPr>
          <a:xfrm>
            <a:off x="6766429" y="1646940"/>
            <a:ext cx="1310969" cy="1370915"/>
          </a:xfrm>
          <a:prstGeom prst="roundRect">
            <a:avLst>
              <a:gd name="adj" fmla="val 5189"/>
            </a:avLst>
          </a:prstGeom>
          <a:solidFill>
            <a:schemeClr val="bg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Storage</a:t>
            </a:r>
          </a:p>
          <a:p>
            <a:pPr algn="ctr"/>
            <a:r>
              <a:rPr lang="en-US" sz="1400" b="1" dirty="0">
                <a:solidFill>
                  <a:schemeClr val="tx1"/>
                </a:solidFill>
                <a:latin typeface="Corbel" panose="020B0503020204020204" pitchFamily="34" charset="0"/>
                <a:cs typeface="Dubai" panose="020B0503030403030204" pitchFamily="34" charset="-78"/>
              </a:rPr>
              <a:t>(SSD)</a:t>
            </a: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p:txBody>
      </p:sp>
      <p:sp>
        <p:nvSpPr>
          <p:cNvPr id="48" name="Rounded Rectangle 47">
            <a:extLst>
              <a:ext uri="{FF2B5EF4-FFF2-40B4-BE49-F238E27FC236}">
                <a16:creationId xmlns:a16="http://schemas.microsoft.com/office/drawing/2014/main" id="{B33D1333-A52E-07F6-327F-778BE239B2B4}"/>
              </a:ext>
            </a:extLst>
          </p:cNvPr>
          <p:cNvSpPr/>
          <p:nvPr/>
        </p:nvSpPr>
        <p:spPr>
          <a:xfrm>
            <a:off x="6846899" y="2183922"/>
            <a:ext cx="1150028" cy="749799"/>
          </a:xfrm>
          <a:prstGeom prst="roundRect">
            <a:avLst>
              <a:gd name="adj" fmla="val 5189"/>
            </a:avLst>
          </a:prstGeom>
          <a:solidFill>
            <a:schemeClr val="accent6">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Encrypted Database</a:t>
            </a:r>
          </a:p>
        </p:txBody>
      </p:sp>
      <p:sp>
        <p:nvSpPr>
          <p:cNvPr id="30" name="Rounded Rectangle 29">
            <a:extLst>
              <a:ext uri="{FF2B5EF4-FFF2-40B4-BE49-F238E27FC236}">
                <a16:creationId xmlns:a16="http://schemas.microsoft.com/office/drawing/2014/main" id="{7344BEB8-8DBB-CCC9-DEC3-8E0AD30D9DCE}"/>
              </a:ext>
            </a:extLst>
          </p:cNvPr>
          <p:cNvSpPr/>
          <p:nvPr/>
        </p:nvSpPr>
        <p:spPr>
          <a:xfrm>
            <a:off x="-327461" y="3489811"/>
            <a:ext cx="9692430" cy="626627"/>
          </a:xfrm>
          <a:prstGeom prst="roundRect">
            <a:avLst>
              <a:gd name="adj" fmla="val 5607"/>
            </a:avLst>
          </a:prstGeom>
          <a:solidFill>
            <a:schemeClr val="accent6">
              <a:lumMod val="20000"/>
              <a:lumOff val="80000"/>
              <a:alpha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accent5"/>
                </a:solidFill>
                <a:latin typeface="Corbel" panose="020B0503020204020204" pitchFamily="34" charset="0"/>
              </a:rPr>
              <a:t>Efficiently pack the database </a:t>
            </a:r>
          </a:p>
          <a:p>
            <a:pPr algn="ctr"/>
            <a:r>
              <a:rPr lang="en-CH" sz="2000" dirty="0">
                <a:solidFill>
                  <a:schemeClr val="tx1"/>
                </a:solidFill>
                <a:latin typeface="Corbel" panose="020B0503020204020204" pitchFamily="34" charset="0"/>
              </a:rPr>
              <a:t>to reduce the memory footprint after encryption </a:t>
            </a:r>
          </a:p>
        </p:txBody>
      </p:sp>
      <p:sp>
        <p:nvSpPr>
          <p:cNvPr id="31" name="Rounded Rectangle 30">
            <a:extLst>
              <a:ext uri="{FF2B5EF4-FFF2-40B4-BE49-F238E27FC236}">
                <a16:creationId xmlns:a16="http://schemas.microsoft.com/office/drawing/2014/main" id="{DD2F036B-F91E-88D8-113C-18E37E29EF75}"/>
              </a:ext>
            </a:extLst>
          </p:cNvPr>
          <p:cNvSpPr/>
          <p:nvPr/>
        </p:nvSpPr>
        <p:spPr>
          <a:xfrm>
            <a:off x="-327461" y="4241722"/>
            <a:ext cx="9692430" cy="626627"/>
          </a:xfrm>
          <a:prstGeom prst="roundRect">
            <a:avLst>
              <a:gd name="adj" fmla="val 5607"/>
            </a:avLst>
          </a:prstGeom>
          <a:solidFill>
            <a:schemeClr val="accent6">
              <a:lumMod val="20000"/>
              <a:lumOff val="80000"/>
              <a:alpha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accent5"/>
                </a:solidFill>
                <a:latin typeface="Corbel" panose="020B0503020204020204" pitchFamily="34" charset="0"/>
              </a:rPr>
              <a:t>Efficiently pack the query </a:t>
            </a:r>
          </a:p>
          <a:p>
            <a:pPr algn="ctr"/>
            <a:r>
              <a:rPr lang="en-CH" sz="2000" dirty="0">
                <a:solidFill>
                  <a:schemeClr val="tx1"/>
                </a:solidFill>
                <a:latin typeface="Corbel" panose="020B0503020204020204" pitchFamily="34" charset="0"/>
              </a:rPr>
              <a:t>to perform parallel secure string matching on encrypted database</a:t>
            </a:r>
          </a:p>
        </p:txBody>
      </p:sp>
      <p:sp>
        <p:nvSpPr>
          <p:cNvPr id="35" name="Title 1">
            <a:extLst>
              <a:ext uri="{FF2B5EF4-FFF2-40B4-BE49-F238E27FC236}">
                <a16:creationId xmlns:a16="http://schemas.microsoft.com/office/drawing/2014/main" id="{41F200EC-68CC-6FBF-C654-A72A80976D21}"/>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Dubai" panose="020B0503030403030204" pitchFamily="34" charset="-78"/>
              </a:rPr>
              <a:t>CIPHERMATCH: System Overview </a:t>
            </a:r>
          </a:p>
        </p:txBody>
      </p:sp>
    </p:spTree>
    <p:extLst>
      <p:ext uri="{BB962C8B-B14F-4D97-AF65-F5344CB8AC3E}">
        <p14:creationId xmlns:p14="http://schemas.microsoft.com/office/powerpoint/2010/main" val="389441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2" grpId="0"/>
      <p:bldP spid="3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AF59E-B407-622F-CBA7-B8EB24AD8C7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DF2C562-BF7E-87FA-2392-CB62E9F08E46}"/>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latin typeface="Corbel" panose="020B0503020204020204" pitchFamily="34" charset="0"/>
              <a:cs typeface="Dubai" panose="020B0503030403030204" pitchFamily="34" charset="-78"/>
            </a:endParaRPr>
          </a:p>
        </p:txBody>
      </p:sp>
      <p:cxnSp>
        <p:nvCxnSpPr>
          <p:cNvPr id="6" name="Straight Connector 5">
            <a:extLst>
              <a:ext uri="{FF2B5EF4-FFF2-40B4-BE49-F238E27FC236}">
                <a16:creationId xmlns:a16="http://schemas.microsoft.com/office/drawing/2014/main" id="{E29B0E2B-0522-1D69-3B4D-FCC08B0B5F51}"/>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B4EB150-BDE6-DB8A-F6A8-60B04E30E1EC}"/>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pic>
        <p:nvPicPr>
          <p:cNvPr id="16" name="Graphic 15">
            <a:extLst>
              <a:ext uri="{FF2B5EF4-FFF2-40B4-BE49-F238E27FC236}">
                <a16:creationId xmlns:a16="http://schemas.microsoft.com/office/drawing/2014/main" id="{950DDDD7-562B-6F36-1150-28E962FE79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C7C0EBB8-57F8-6E46-EAA2-64FBAC566468}"/>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cs typeface="Dubai" panose="020B0503030403030204" pitchFamily="34" charset="-78"/>
              </a:rPr>
              <a:pPr/>
              <a:t>35</a:t>
            </a:fld>
            <a:endParaRPr lang="en-CH" dirty="0">
              <a:latin typeface="Cambria" panose="02040503050406030204" pitchFamily="18" charset="0"/>
              <a:cs typeface="Dubai" panose="020B0503030403030204" pitchFamily="34" charset="-78"/>
            </a:endParaRPr>
          </a:p>
        </p:txBody>
      </p:sp>
      <p:sp>
        <p:nvSpPr>
          <p:cNvPr id="2" name="Rounded Rectangle 1">
            <a:extLst>
              <a:ext uri="{FF2B5EF4-FFF2-40B4-BE49-F238E27FC236}">
                <a16:creationId xmlns:a16="http://schemas.microsoft.com/office/drawing/2014/main" id="{9F65EE30-D81E-A48D-D7D9-4D604CE4C720}"/>
              </a:ext>
            </a:extLst>
          </p:cNvPr>
          <p:cNvSpPr/>
          <p:nvPr/>
        </p:nvSpPr>
        <p:spPr>
          <a:xfrm>
            <a:off x="847326" y="1084828"/>
            <a:ext cx="2657616" cy="2181315"/>
          </a:xfrm>
          <a:prstGeom prst="roundRect">
            <a:avLst>
              <a:gd name="adj" fmla="val 5189"/>
            </a:avLst>
          </a:prstGeom>
          <a:solidFill>
            <a:srgbClr val="90E0EF"/>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Corbel" panose="020B0503020204020204" pitchFamily="34" charset="0"/>
                <a:cs typeface="Dubai" panose="020B0503030403030204" pitchFamily="34" charset="-78"/>
              </a:rPr>
              <a:t>Client</a:t>
            </a:r>
          </a:p>
        </p:txBody>
      </p:sp>
      <p:sp>
        <p:nvSpPr>
          <p:cNvPr id="12" name="Rounded Rectangle 11">
            <a:extLst>
              <a:ext uri="{FF2B5EF4-FFF2-40B4-BE49-F238E27FC236}">
                <a16:creationId xmlns:a16="http://schemas.microsoft.com/office/drawing/2014/main" id="{3989CA4B-3B73-AFA7-8059-3E7961DF81D0}"/>
              </a:ext>
            </a:extLst>
          </p:cNvPr>
          <p:cNvSpPr/>
          <p:nvPr/>
        </p:nvSpPr>
        <p:spPr>
          <a:xfrm>
            <a:off x="954444" y="1560286"/>
            <a:ext cx="2441345" cy="1583136"/>
          </a:xfrm>
          <a:prstGeom prst="roundRect">
            <a:avLst>
              <a:gd name="adj" fmla="val 5189"/>
            </a:avLst>
          </a:prstGeom>
          <a:solidFill>
            <a:srgbClr val="EDF6F9"/>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atin typeface="Corbel" panose="020B0503020204020204" pitchFamily="34" charset="0"/>
              <a:cs typeface="Dubai" panose="020B0503030403030204" pitchFamily="34" charset="-78"/>
            </a:endParaRPr>
          </a:p>
        </p:txBody>
      </p:sp>
      <p:sp>
        <p:nvSpPr>
          <p:cNvPr id="13" name="Rounded Rectangle 12">
            <a:extLst>
              <a:ext uri="{FF2B5EF4-FFF2-40B4-BE49-F238E27FC236}">
                <a16:creationId xmlns:a16="http://schemas.microsoft.com/office/drawing/2014/main" id="{9045EBA6-F443-13B8-8296-3CE8D3DD13F1}"/>
              </a:ext>
            </a:extLst>
          </p:cNvPr>
          <p:cNvSpPr/>
          <p:nvPr/>
        </p:nvSpPr>
        <p:spPr>
          <a:xfrm>
            <a:off x="4394169" y="1070788"/>
            <a:ext cx="3902504" cy="2195355"/>
          </a:xfrm>
          <a:prstGeom prst="roundRect">
            <a:avLst>
              <a:gd name="adj" fmla="val 5189"/>
            </a:avLst>
          </a:prstGeom>
          <a:solidFill>
            <a:srgbClr val="FFD97D"/>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Corbel" panose="020B0503020204020204" pitchFamily="34" charset="0"/>
                <a:cs typeface="Dubai" panose="020B0503030403030204" pitchFamily="34" charset="-78"/>
              </a:rPr>
              <a:t>Server</a:t>
            </a:r>
          </a:p>
        </p:txBody>
      </p:sp>
      <p:sp>
        <p:nvSpPr>
          <p:cNvPr id="20" name="Rounded Rectangle 19">
            <a:extLst>
              <a:ext uri="{FF2B5EF4-FFF2-40B4-BE49-F238E27FC236}">
                <a16:creationId xmlns:a16="http://schemas.microsoft.com/office/drawing/2014/main" id="{6CB8449D-4529-6A3B-C3B0-0E4D5F0CC8FC}"/>
              </a:ext>
            </a:extLst>
          </p:cNvPr>
          <p:cNvSpPr/>
          <p:nvPr/>
        </p:nvSpPr>
        <p:spPr>
          <a:xfrm>
            <a:off x="4500389" y="1531267"/>
            <a:ext cx="3689167" cy="1583136"/>
          </a:xfrm>
          <a:prstGeom prst="roundRect">
            <a:avLst>
              <a:gd name="adj" fmla="val 5189"/>
            </a:avLst>
          </a:prstGeom>
          <a:solidFill>
            <a:srgbClr val="FFFDF7"/>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atin typeface="Corbel" panose="020B0503020204020204" pitchFamily="34" charset="0"/>
              <a:cs typeface="Dubai" panose="020B0503030403030204" pitchFamily="34" charset="-78"/>
            </a:endParaRPr>
          </a:p>
        </p:txBody>
      </p:sp>
      <p:sp>
        <p:nvSpPr>
          <p:cNvPr id="23" name="Rounded Rectangle 22">
            <a:extLst>
              <a:ext uri="{FF2B5EF4-FFF2-40B4-BE49-F238E27FC236}">
                <a16:creationId xmlns:a16="http://schemas.microsoft.com/office/drawing/2014/main" id="{612F6FC0-0E08-578C-AA6F-990F45B3A86E}"/>
              </a:ext>
            </a:extLst>
          </p:cNvPr>
          <p:cNvSpPr/>
          <p:nvPr/>
        </p:nvSpPr>
        <p:spPr>
          <a:xfrm>
            <a:off x="1026551" y="1663770"/>
            <a:ext cx="945588" cy="875804"/>
          </a:xfrm>
          <a:prstGeom prst="roundRect">
            <a:avLst>
              <a:gd name="adj" fmla="val 5189"/>
            </a:avLst>
          </a:prstGeom>
          <a:solidFill>
            <a:schemeClr val="accent4">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Query</a:t>
            </a:r>
          </a:p>
        </p:txBody>
      </p:sp>
      <p:sp>
        <p:nvSpPr>
          <p:cNvPr id="25" name="Rounded Rectangle 24">
            <a:extLst>
              <a:ext uri="{FF2B5EF4-FFF2-40B4-BE49-F238E27FC236}">
                <a16:creationId xmlns:a16="http://schemas.microsoft.com/office/drawing/2014/main" id="{B8C86732-D103-72F6-061E-07DF25C48EC0}"/>
              </a:ext>
            </a:extLst>
          </p:cNvPr>
          <p:cNvSpPr/>
          <p:nvPr/>
        </p:nvSpPr>
        <p:spPr>
          <a:xfrm>
            <a:off x="2159001" y="1663770"/>
            <a:ext cx="1156578" cy="895052"/>
          </a:xfrm>
          <a:prstGeom prst="roundRect">
            <a:avLst>
              <a:gd name="adj" fmla="val 5189"/>
            </a:avLst>
          </a:prstGeom>
          <a:solidFill>
            <a:schemeClr val="accent6">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Data Packing &amp; Encryption</a:t>
            </a:r>
          </a:p>
        </p:txBody>
      </p:sp>
      <p:cxnSp>
        <p:nvCxnSpPr>
          <p:cNvPr id="27" name="Straight Arrow Connector 26">
            <a:extLst>
              <a:ext uri="{FF2B5EF4-FFF2-40B4-BE49-F238E27FC236}">
                <a16:creationId xmlns:a16="http://schemas.microsoft.com/office/drawing/2014/main" id="{03D37E3B-6C32-2FEA-A605-B890359A6109}"/>
              </a:ext>
            </a:extLst>
          </p:cNvPr>
          <p:cNvCxnSpPr>
            <a:cxnSpLocks/>
            <a:stCxn id="23" idx="3"/>
          </p:cNvCxnSpPr>
          <p:nvPr/>
        </p:nvCxnSpPr>
        <p:spPr>
          <a:xfrm flipV="1">
            <a:off x="1972139" y="2100882"/>
            <a:ext cx="186862" cy="7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ounded Rectangle 38">
            <a:extLst>
              <a:ext uri="{FF2B5EF4-FFF2-40B4-BE49-F238E27FC236}">
                <a16:creationId xmlns:a16="http://schemas.microsoft.com/office/drawing/2014/main" id="{EE22D9BB-3904-675C-1087-429AAF5D5823}"/>
              </a:ext>
            </a:extLst>
          </p:cNvPr>
          <p:cNvSpPr/>
          <p:nvPr/>
        </p:nvSpPr>
        <p:spPr>
          <a:xfrm>
            <a:off x="6766429" y="1646940"/>
            <a:ext cx="1310969" cy="1370915"/>
          </a:xfrm>
          <a:prstGeom prst="roundRect">
            <a:avLst>
              <a:gd name="adj" fmla="val 5189"/>
            </a:avLst>
          </a:prstGeom>
          <a:solidFill>
            <a:srgbClr val="FFF3B0"/>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Storage</a:t>
            </a:r>
          </a:p>
          <a:p>
            <a:pPr algn="ctr"/>
            <a:r>
              <a:rPr lang="en-US" sz="1400" b="1" dirty="0">
                <a:solidFill>
                  <a:schemeClr val="tx1"/>
                </a:solidFill>
                <a:latin typeface="Corbel" panose="020B0503020204020204" pitchFamily="34" charset="0"/>
                <a:cs typeface="Dubai" panose="020B0503030403030204" pitchFamily="34" charset="-78"/>
              </a:rPr>
              <a:t>(SSD)</a:t>
            </a:r>
          </a:p>
        </p:txBody>
      </p:sp>
      <p:sp>
        <p:nvSpPr>
          <p:cNvPr id="40" name="Rounded Rectangle 39">
            <a:extLst>
              <a:ext uri="{FF2B5EF4-FFF2-40B4-BE49-F238E27FC236}">
                <a16:creationId xmlns:a16="http://schemas.microsoft.com/office/drawing/2014/main" id="{B3306E53-FDC0-BA67-F235-786CF08D387E}"/>
              </a:ext>
            </a:extLst>
          </p:cNvPr>
          <p:cNvSpPr/>
          <p:nvPr/>
        </p:nvSpPr>
        <p:spPr>
          <a:xfrm>
            <a:off x="4615031" y="1649353"/>
            <a:ext cx="1227956" cy="1368519"/>
          </a:xfrm>
          <a:prstGeom prst="roundRect">
            <a:avLst>
              <a:gd name="adj" fmla="val 5189"/>
            </a:avLst>
          </a:prstGeom>
          <a:solidFill>
            <a:srgbClr val="FFFF00">
              <a:alpha val="23000"/>
            </a:srgb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CPU</a:t>
            </a:r>
            <a:endParaRPr lang="en-US" sz="1600" b="1" dirty="0">
              <a:solidFill>
                <a:schemeClr val="tx1"/>
              </a:solidFill>
              <a:latin typeface="Corbel" panose="020B0503020204020204" pitchFamily="34" charset="0"/>
              <a:cs typeface="Dubai" panose="020B0503030403030204" pitchFamily="34" charset="-78"/>
            </a:endParaRPr>
          </a:p>
        </p:txBody>
      </p:sp>
      <p:sp>
        <p:nvSpPr>
          <p:cNvPr id="45" name="Rounded Rectangle 44">
            <a:extLst>
              <a:ext uri="{FF2B5EF4-FFF2-40B4-BE49-F238E27FC236}">
                <a16:creationId xmlns:a16="http://schemas.microsoft.com/office/drawing/2014/main" id="{74C4D644-DE61-9E3C-3CDE-E52DFC95C023}"/>
              </a:ext>
            </a:extLst>
          </p:cNvPr>
          <p:cNvSpPr/>
          <p:nvPr/>
        </p:nvSpPr>
        <p:spPr>
          <a:xfrm>
            <a:off x="5951762" y="1651227"/>
            <a:ext cx="705125" cy="1366628"/>
          </a:xfrm>
          <a:prstGeom prst="roundRect">
            <a:avLst>
              <a:gd name="adj" fmla="val 5189"/>
            </a:avLst>
          </a:prstGeom>
          <a:solidFill>
            <a:srgbClr val="FFFF00">
              <a:alpha val="13000"/>
            </a:srgb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DRAM</a:t>
            </a:r>
          </a:p>
        </p:txBody>
      </p:sp>
      <p:cxnSp>
        <p:nvCxnSpPr>
          <p:cNvPr id="21" name="Straight Connector 20">
            <a:extLst>
              <a:ext uri="{FF2B5EF4-FFF2-40B4-BE49-F238E27FC236}">
                <a16:creationId xmlns:a16="http://schemas.microsoft.com/office/drawing/2014/main" id="{05D2B50C-354E-C1EA-8812-976B6571DA50}"/>
              </a:ext>
            </a:extLst>
          </p:cNvPr>
          <p:cNvCxnSpPr>
            <a:cxnSpLocks/>
          </p:cNvCxnSpPr>
          <p:nvPr/>
        </p:nvCxnSpPr>
        <p:spPr>
          <a:xfrm>
            <a:off x="3315579" y="2112070"/>
            <a:ext cx="1299452"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B2D4235-4CFE-A3F1-F5EA-45A68ED996EA}"/>
              </a:ext>
            </a:extLst>
          </p:cNvPr>
          <p:cNvSpPr txBox="1"/>
          <p:nvPr/>
        </p:nvSpPr>
        <p:spPr>
          <a:xfrm>
            <a:off x="3448899" y="1839272"/>
            <a:ext cx="998380"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Encrypted Query</a:t>
            </a:r>
          </a:p>
        </p:txBody>
      </p:sp>
      <p:sp>
        <p:nvSpPr>
          <p:cNvPr id="24" name="Rounded Rectangle 23">
            <a:extLst>
              <a:ext uri="{FF2B5EF4-FFF2-40B4-BE49-F238E27FC236}">
                <a16:creationId xmlns:a16="http://schemas.microsoft.com/office/drawing/2014/main" id="{FEBBB43C-DD0D-45D6-FC07-99EE7AD0E17C}"/>
              </a:ext>
            </a:extLst>
          </p:cNvPr>
          <p:cNvSpPr/>
          <p:nvPr/>
        </p:nvSpPr>
        <p:spPr>
          <a:xfrm>
            <a:off x="6766429" y="1646940"/>
            <a:ext cx="1310969" cy="1370915"/>
          </a:xfrm>
          <a:prstGeom prst="roundRect">
            <a:avLst>
              <a:gd name="adj" fmla="val 5189"/>
            </a:avLst>
          </a:prstGeom>
          <a:solidFill>
            <a:schemeClr val="bg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Storage</a:t>
            </a:r>
          </a:p>
          <a:p>
            <a:pPr algn="ctr"/>
            <a:r>
              <a:rPr lang="en-US" sz="1400" b="1" dirty="0">
                <a:solidFill>
                  <a:schemeClr val="tx1"/>
                </a:solidFill>
                <a:latin typeface="Corbel" panose="020B0503020204020204" pitchFamily="34" charset="0"/>
                <a:cs typeface="Dubai" panose="020B0503030403030204" pitchFamily="34" charset="-78"/>
              </a:rPr>
              <a:t>(SSD)</a:t>
            </a: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p:txBody>
      </p:sp>
      <p:sp>
        <p:nvSpPr>
          <p:cNvPr id="48" name="Rounded Rectangle 47">
            <a:extLst>
              <a:ext uri="{FF2B5EF4-FFF2-40B4-BE49-F238E27FC236}">
                <a16:creationId xmlns:a16="http://schemas.microsoft.com/office/drawing/2014/main" id="{2843144B-15A6-E1B4-535F-8EEF9DC523AB}"/>
              </a:ext>
            </a:extLst>
          </p:cNvPr>
          <p:cNvSpPr/>
          <p:nvPr/>
        </p:nvSpPr>
        <p:spPr>
          <a:xfrm>
            <a:off x="6846899" y="2183922"/>
            <a:ext cx="1150028" cy="749799"/>
          </a:xfrm>
          <a:prstGeom prst="roundRect">
            <a:avLst>
              <a:gd name="adj" fmla="val 5189"/>
            </a:avLst>
          </a:prstGeom>
          <a:solidFill>
            <a:schemeClr val="accent6">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Encrypted Database</a:t>
            </a:r>
          </a:p>
        </p:txBody>
      </p:sp>
      <p:sp>
        <p:nvSpPr>
          <p:cNvPr id="30" name="Rounded Rectangle 29">
            <a:extLst>
              <a:ext uri="{FF2B5EF4-FFF2-40B4-BE49-F238E27FC236}">
                <a16:creationId xmlns:a16="http://schemas.microsoft.com/office/drawing/2014/main" id="{8402DCD3-8F99-28FB-29A0-DFFF4967EBAA}"/>
              </a:ext>
            </a:extLst>
          </p:cNvPr>
          <p:cNvSpPr/>
          <p:nvPr/>
        </p:nvSpPr>
        <p:spPr>
          <a:xfrm>
            <a:off x="-327461" y="3489811"/>
            <a:ext cx="9692430" cy="626627"/>
          </a:xfrm>
          <a:prstGeom prst="roundRect">
            <a:avLst>
              <a:gd name="adj" fmla="val 5607"/>
            </a:avLst>
          </a:prstGeom>
          <a:solidFill>
            <a:schemeClr val="accent6">
              <a:lumMod val="20000"/>
              <a:lumOff val="80000"/>
              <a:alpha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accent5"/>
                </a:solidFill>
                <a:latin typeface="Corbel" panose="020B0503020204020204" pitchFamily="34" charset="0"/>
              </a:rPr>
              <a:t>Efficiently pack the database </a:t>
            </a:r>
          </a:p>
          <a:p>
            <a:pPr algn="ctr"/>
            <a:r>
              <a:rPr lang="en-CH" sz="2000" dirty="0">
                <a:solidFill>
                  <a:schemeClr val="tx1"/>
                </a:solidFill>
                <a:latin typeface="Corbel" panose="020B0503020204020204" pitchFamily="34" charset="0"/>
              </a:rPr>
              <a:t>to reduce the memory footprint after encryption </a:t>
            </a:r>
          </a:p>
        </p:txBody>
      </p:sp>
      <p:sp>
        <p:nvSpPr>
          <p:cNvPr id="31" name="Rounded Rectangle 30">
            <a:extLst>
              <a:ext uri="{FF2B5EF4-FFF2-40B4-BE49-F238E27FC236}">
                <a16:creationId xmlns:a16="http://schemas.microsoft.com/office/drawing/2014/main" id="{D86D68C9-E542-0B04-12AD-ACC787C45EB2}"/>
              </a:ext>
            </a:extLst>
          </p:cNvPr>
          <p:cNvSpPr/>
          <p:nvPr/>
        </p:nvSpPr>
        <p:spPr>
          <a:xfrm>
            <a:off x="-327461" y="4241722"/>
            <a:ext cx="9692430" cy="626627"/>
          </a:xfrm>
          <a:prstGeom prst="roundRect">
            <a:avLst>
              <a:gd name="adj" fmla="val 5607"/>
            </a:avLst>
          </a:prstGeom>
          <a:solidFill>
            <a:schemeClr val="accent6">
              <a:lumMod val="20000"/>
              <a:lumOff val="80000"/>
              <a:alpha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accent5"/>
                </a:solidFill>
                <a:latin typeface="Corbel" panose="020B0503020204020204" pitchFamily="34" charset="0"/>
              </a:rPr>
              <a:t>Efficiently pack the query </a:t>
            </a:r>
          </a:p>
          <a:p>
            <a:pPr algn="ctr"/>
            <a:r>
              <a:rPr lang="en-CH" sz="2000" dirty="0">
                <a:solidFill>
                  <a:schemeClr val="tx1"/>
                </a:solidFill>
                <a:latin typeface="Corbel" panose="020B0503020204020204" pitchFamily="34" charset="0"/>
              </a:rPr>
              <a:t>to perform parallel secure string matching on encrypted database</a:t>
            </a:r>
          </a:p>
        </p:txBody>
      </p:sp>
      <p:cxnSp>
        <p:nvCxnSpPr>
          <p:cNvPr id="5" name="Straight Connector 4">
            <a:extLst>
              <a:ext uri="{FF2B5EF4-FFF2-40B4-BE49-F238E27FC236}">
                <a16:creationId xmlns:a16="http://schemas.microsoft.com/office/drawing/2014/main" id="{F8B40DF7-E4E0-D9D8-1A62-0A420A2DC5A4}"/>
              </a:ext>
            </a:extLst>
          </p:cNvPr>
          <p:cNvCxnSpPr>
            <a:cxnSpLocks/>
          </p:cNvCxnSpPr>
          <p:nvPr/>
        </p:nvCxnSpPr>
        <p:spPr>
          <a:xfrm>
            <a:off x="5936311" y="2758179"/>
            <a:ext cx="7596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B31F43F-73ED-652F-6B9C-2B211663694D}"/>
              </a:ext>
            </a:extLst>
          </p:cNvPr>
          <p:cNvCxnSpPr>
            <a:cxnSpLocks/>
          </p:cNvCxnSpPr>
          <p:nvPr/>
        </p:nvCxnSpPr>
        <p:spPr>
          <a:xfrm flipH="1">
            <a:off x="5840369" y="2758603"/>
            <a:ext cx="95942"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98A6D2B-4B1E-43DC-EBB3-9BBBC3B4DC4B}"/>
              </a:ext>
            </a:extLst>
          </p:cNvPr>
          <p:cNvCxnSpPr>
            <a:cxnSpLocks/>
          </p:cNvCxnSpPr>
          <p:nvPr/>
        </p:nvCxnSpPr>
        <p:spPr>
          <a:xfrm>
            <a:off x="6629714" y="2758603"/>
            <a:ext cx="13250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26E60B8C-BCB0-161B-7675-DB847F7F784A}"/>
              </a:ext>
            </a:extLst>
          </p:cNvPr>
          <p:cNvSpPr/>
          <p:nvPr/>
        </p:nvSpPr>
        <p:spPr>
          <a:xfrm>
            <a:off x="-327461" y="5011054"/>
            <a:ext cx="9692430" cy="626627"/>
          </a:xfrm>
          <a:prstGeom prst="roundRect">
            <a:avLst>
              <a:gd name="adj" fmla="val 5607"/>
            </a:avLst>
          </a:prstGeom>
          <a:solidFill>
            <a:schemeClr val="accent5">
              <a:lumMod val="20000"/>
              <a:lumOff val="80000"/>
              <a:alpha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accent5"/>
                </a:solidFill>
                <a:latin typeface="Corbel" panose="020B0503020204020204" pitchFamily="34" charset="0"/>
              </a:rPr>
              <a:t>Perform secure </a:t>
            </a:r>
            <a:r>
              <a:rPr lang="en-CH" sz="2000" b="1" i="1" dirty="0">
                <a:solidFill>
                  <a:schemeClr val="accent5"/>
                </a:solidFill>
                <a:latin typeface="Corbel" panose="020B0503020204020204" pitchFamily="34" charset="0"/>
              </a:rPr>
              <a:t>exact</a:t>
            </a:r>
            <a:r>
              <a:rPr lang="en-CH" sz="2000" b="1" dirty="0">
                <a:solidFill>
                  <a:schemeClr val="accent5"/>
                </a:solidFill>
                <a:latin typeface="Corbel" panose="020B0503020204020204" pitchFamily="34" charset="0"/>
              </a:rPr>
              <a:t> string matching</a:t>
            </a:r>
          </a:p>
          <a:p>
            <a:pPr algn="ctr"/>
            <a:r>
              <a:rPr lang="en-GB" sz="2000" dirty="0">
                <a:solidFill>
                  <a:schemeClr val="tx1"/>
                </a:solidFill>
                <a:latin typeface="Corbel" panose="020B0503020204020204" pitchFamily="34" charset="0"/>
              </a:rPr>
              <a:t>u</a:t>
            </a:r>
            <a:r>
              <a:rPr lang="en-CH" sz="2000" dirty="0">
                <a:solidFill>
                  <a:schemeClr val="tx1"/>
                </a:solidFill>
                <a:latin typeface="Corbel" panose="020B0503020204020204" pitchFamily="34" charset="0"/>
              </a:rPr>
              <a:t>sing </a:t>
            </a:r>
            <a:r>
              <a:rPr lang="en-CH" sz="2000" i="1" dirty="0">
                <a:solidFill>
                  <a:schemeClr val="tx1"/>
                </a:solidFill>
                <a:latin typeface="Corbel" panose="020B0503020204020204" pitchFamily="34" charset="0"/>
              </a:rPr>
              <a:t>only</a:t>
            </a:r>
            <a:r>
              <a:rPr lang="en-CH" sz="2000" dirty="0">
                <a:solidFill>
                  <a:schemeClr val="tx1"/>
                </a:solidFill>
                <a:latin typeface="Corbel" panose="020B0503020204020204" pitchFamily="34" charset="0"/>
              </a:rPr>
              <a:t> homomorphic addition</a:t>
            </a:r>
          </a:p>
        </p:txBody>
      </p:sp>
      <p:sp>
        <p:nvSpPr>
          <p:cNvPr id="14" name="Rounded Rectangle 13">
            <a:extLst>
              <a:ext uri="{FF2B5EF4-FFF2-40B4-BE49-F238E27FC236}">
                <a16:creationId xmlns:a16="http://schemas.microsoft.com/office/drawing/2014/main" id="{5CA76DF2-D88C-B64F-6323-2890BD9A947C}"/>
              </a:ext>
            </a:extLst>
          </p:cNvPr>
          <p:cNvSpPr/>
          <p:nvPr/>
        </p:nvSpPr>
        <p:spPr>
          <a:xfrm>
            <a:off x="4619241" y="1649336"/>
            <a:ext cx="1227956" cy="1368519"/>
          </a:xfrm>
          <a:prstGeom prst="roundRect">
            <a:avLst>
              <a:gd name="adj" fmla="val 5189"/>
            </a:avLst>
          </a:prstGeom>
          <a:solidFill>
            <a:srgbClr val="FFFF00">
              <a:alpha val="13000"/>
            </a:srgb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500" b="1" dirty="0">
              <a:solidFill>
                <a:schemeClr val="tx1"/>
              </a:solidFill>
              <a:latin typeface="Corbel" panose="020B0503020204020204" pitchFamily="34" charset="0"/>
              <a:cs typeface="Dubai" panose="020B0503030403030204" pitchFamily="34" charset="-78"/>
            </a:endParaRPr>
          </a:p>
          <a:p>
            <a:pPr algn="ctr"/>
            <a:r>
              <a:rPr lang="en-US" sz="1400" b="1" dirty="0">
                <a:solidFill>
                  <a:schemeClr val="tx1"/>
                </a:solidFill>
                <a:latin typeface="Corbel" panose="020B0503020204020204" pitchFamily="34" charset="0"/>
                <a:cs typeface="Dubai" panose="020B0503030403030204" pitchFamily="34" charset="-78"/>
              </a:rPr>
              <a:t>CPU</a:t>
            </a:r>
            <a:endParaRPr lang="en-US" sz="1600" b="1" dirty="0">
              <a:solidFill>
                <a:schemeClr val="tx1"/>
              </a:solidFill>
              <a:latin typeface="Corbel" panose="020B0503020204020204" pitchFamily="34" charset="0"/>
              <a:cs typeface="Dubai" panose="020B0503030403030204" pitchFamily="34" charset="-78"/>
            </a:endParaRPr>
          </a:p>
        </p:txBody>
      </p:sp>
      <p:sp>
        <p:nvSpPr>
          <p:cNvPr id="15" name="Rounded Rectangle 14">
            <a:extLst>
              <a:ext uri="{FF2B5EF4-FFF2-40B4-BE49-F238E27FC236}">
                <a16:creationId xmlns:a16="http://schemas.microsoft.com/office/drawing/2014/main" id="{11E2BE6C-C4FA-DBB2-E078-7F983D488F0A}"/>
              </a:ext>
            </a:extLst>
          </p:cNvPr>
          <p:cNvSpPr/>
          <p:nvPr/>
        </p:nvSpPr>
        <p:spPr>
          <a:xfrm>
            <a:off x="4705566" y="2183921"/>
            <a:ext cx="1070135" cy="749799"/>
          </a:xfrm>
          <a:prstGeom prst="roundRect">
            <a:avLst>
              <a:gd name="adj" fmla="val 5189"/>
            </a:avLst>
          </a:prstGeom>
          <a:solidFill>
            <a:schemeClr val="accent5">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Performs String Matching</a:t>
            </a:r>
          </a:p>
        </p:txBody>
      </p:sp>
      <p:sp>
        <p:nvSpPr>
          <p:cNvPr id="3" name="Rounded Rectangle 2">
            <a:extLst>
              <a:ext uri="{FF2B5EF4-FFF2-40B4-BE49-F238E27FC236}">
                <a16:creationId xmlns:a16="http://schemas.microsoft.com/office/drawing/2014/main" id="{947ACED9-5600-A0C1-0A41-787A637D6942}"/>
              </a:ext>
            </a:extLst>
          </p:cNvPr>
          <p:cNvSpPr/>
          <p:nvPr/>
        </p:nvSpPr>
        <p:spPr>
          <a:xfrm>
            <a:off x="1026551" y="2669670"/>
            <a:ext cx="2289031" cy="371973"/>
          </a:xfrm>
          <a:prstGeom prst="roundRect">
            <a:avLst>
              <a:gd name="adj" fmla="val 5189"/>
            </a:avLst>
          </a:prstGeom>
          <a:solidFill>
            <a:srgbClr val="D9ED9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Result</a:t>
            </a:r>
          </a:p>
        </p:txBody>
      </p:sp>
      <p:cxnSp>
        <p:nvCxnSpPr>
          <p:cNvPr id="18" name="Straight Arrow Connector 17">
            <a:extLst>
              <a:ext uri="{FF2B5EF4-FFF2-40B4-BE49-F238E27FC236}">
                <a16:creationId xmlns:a16="http://schemas.microsoft.com/office/drawing/2014/main" id="{767A0423-5379-7829-9399-AB2B855A5C97}"/>
              </a:ext>
            </a:extLst>
          </p:cNvPr>
          <p:cNvCxnSpPr>
            <a:cxnSpLocks/>
          </p:cNvCxnSpPr>
          <p:nvPr/>
        </p:nvCxnSpPr>
        <p:spPr>
          <a:xfrm flipH="1" flipV="1">
            <a:off x="3315583" y="2912959"/>
            <a:ext cx="1284651" cy="1317"/>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ADEB8D1-CE37-48BF-6F04-00BF53713B45}"/>
              </a:ext>
            </a:extLst>
          </p:cNvPr>
          <p:cNvSpPr txBox="1"/>
          <p:nvPr/>
        </p:nvSpPr>
        <p:spPr>
          <a:xfrm>
            <a:off x="3488102" y="2653285"/>
            <a:ext cx="892160"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Matched Index</a:t>
            </a:r>
          </a:p>
        </p:txBody>
      </p:sp>
      <p:sp>
        <p:nvSpPr>
          <p:cNvPr id="32" name="Title 1">
            <a:extLst>
              <a:ext uri="{FF2B5EF4-FFF2-40B4-BE49-F238E27FC236}">
                <a16:creationId xmlns:a16="http://schemas.microsoft.com/office/drawing/2014/main" id="{206C22DD-6CC6-0941-4C2A-95DA05629E06}"/>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Dubai" panose="020B0503030403030204" pitchFamily="34" charset="-78"/>
              </a:rPr>
              <a:t>CIPHERMATCH: System Overview </a:t>
            </a:r>
          </a:p>
        </p:txBody>
      </p:sp>
    </p:spTree>
    <p:extLst>
      <p:ext uri="{BB962C8B-B14F-4D97-AF65-F5344CB8AC3E}">
        <p14:creationId xmlns:p14="http://schemas.microsoft.com/office/powerpoint/2010/main" val="2145731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5F465-403C-376A-C63E-103BBD4C5CC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D0D2A7A-E7F3-D845-789D-2836FC73C136}"/>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latin typeface="Corbel" panose="020B0503020204020204" pitchFamily="34" charset="0"/>
              <a:cs typeface="Dubai" panose="020B0503030403030204" pitchFamily="34" charset="-78"/>
            </a:endParaRPr>
          </a:p>
        </p:txBody>
      </p:sp>
      <p:cxnSp>
        <p:nvCxnSpPr>
          <p:cNvPr id="6" name="Straight Connector 5">
            <a:extLst>
              <a:ext uri="{FF2B5EF4-FFF2-40B4-BE49-F238E27FC236}">
                <a16:creationId xmlns:a16="http://schemas.microsoft.com/office/drawing/2014/main" id="{4F4967BF-774E-5BE4-C753-E352F4014E54}"/>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4576F5D-0008-CAF4-6704-22C168D48615}"/>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pic>
        <p:nvPicPr>
          <p:cNvPr id="16" name="Graphic 15">
            <a:extLst>
              <a:ext uri="{FF2B5EF4-FFF2-40B4-BE49-F238E27FC236}">
                <a16:creationId xmlns:a16="http://schemas.microsoft.com/office/drawing/2014/main" id="{11665B98-2A4B-DA96-A00A-14C8909A3E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1155A29B-A7DB-A90E-FF4C-C458FF5AE5E5}"/>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cs typeface="Dubai" panose="020B0503030403030204" pitchFamily="34" charset="-78"/>
              </a:rPr>
              <a:pPr/>
              <a:t>36</a:t>
            </a:fld>
            <a:endParaRPr lang="en-CH" dirty="0">
              <a:latin typeface="Cambria" panose="02040503050406030204" pitchFamily="18" charset="0"/>
              <a:cs typeface="Dubai" panose="020B0503030403030204" pitchFamily="34" charset="-78"/>
            </a:endParaRPr>
          </a:p>
        </p:txBody>
      </p:sp>
      <p:sp>
        <p:nvSpPr>
          <p:cNvPr id="2" name="Rounded Rectangle 1">
            <a:extLst>
              <a:ext uri="{FF2B5EF4-FFF2-40B4-BE49-F238E27FC236}">
                <a16:creationId xmlns:a16="http://schemas.microsoft.com/office/drawing/2014/main" id="{B6F4EBE1-CA0E-160A-C8D5-DBC05CCC9503}"/>
              </a:ext>
            </a:extLst>
          </p:cNvPr>
          <p:cNvSpPr/>
          <p:nvPr/>
        </p:nvSpPr>
        <p:spPr>
          <a:xfrm>
            <a:off x="847326" y="1084828"/>
            <a:ext cx="2657616" cy="2181315"/>
          </a:xfrm>
          <a:prstGeom prst="roundRect">
            <a:avLst>
              <a:gd name="adj" fmla="val 5189"/>
            </a:avLst>
          </a:prstGeom>
          <a:solidFill>
            <a:srgbClr val="90E0EF"/>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Corbel" panose="020B0503020204020204" pitchFamily="34" charset="0"/>
                <a:cs typeface="Dubai" panose="020B0503030403030204" pitchFamily="34" charset="-78"/>
              </a:rPr>
              <a:t>Client</a:t>
            </a:r>
          </a:p>
        </p:txBody>
      </p:sp>
      <p:sp>
        <p:nvSpPr>
          <p:cNvPr id="12" name="Rounded Rectangle 11">
            <a:extLst>
              <a:ext uri="{FF2B5EF4-FFF2-40B4-BE49-F238E27FC236}">
                <a16:creationId xmlns:a16="http://schemas.microsoft.com/office/drawing/2014/main" id="{3DB75AAD-710C-A86A-376B-49B0220AB7A2}"/>
              </a:ext>
            </a:extLst>
          </p:cNvPr>
          <p:cNvSpPr/>
          <p:nvPr/>
        </p:nvSpPr>
        <p:spPr>
          <a:xfrm>
            <a:off x="954444" y="1560286"/>
            <a:ext cx="2441345" cy="1583136"/>
          </a:xfrm>
          <a:prstGeom prst="roundRect">
            <a:avLst>
              <a:gd name="adj" fmla="val 5189"/>
            </a:avLst>
          </a:prstGeom>
          <a:solidFill>
            <a:srgbClr val="EDF6F9"/>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atin typeface="Corbel" panose="020B0503020204020204" pitchFamily="34" charset="0"/>
              <a:cs typeface="Dubai" panose="020B0503030403030204" pitchFamily="34" charset="-78"/>
            </a:endParaRPr>
          </a:p>
        </p:txBody>
      </p:sp>
      <p:sp>
        <p:nvSpPr>
          <p:cNvPr id="13" name="Rounded Rectangle 12">
            <a:extLst>
              <a:ext uri="{FF2B5EF4-FFF2-40B4-BE49-F238E27FC236}">
                <a16:creationId xmlns:a16="http://schemas.microsoft.com/office/drawing/2014/main" id="{A5A83552-A22D-7AF6-D0E0-14B075DAFF69}"/>
              </a:ext>
            </a:extLst>
          </p:cNvPr>
          <p:cNvSpPr/>
          <p:nvPr/>
        </p:nvSpPr>
        <p:spPr>
          <a:xfrm>
            <a:off x="4394169" y="1070788"/>
            <a:ext cx="3902504" cy="2195355"/>
          </a:xfrm>
          <a:prstGeom prst="roundRect">
            <a:avLst>
              <a:gd name="adj" fmla="val 5189"/>
            </a:avLst>
          </a:prstGeom>
          <a:solidFill>
            <a:srgbClr val="FFD97D"/>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Corbel" panose="020B0503020204020204" pitchFamily="34" charset="0"/>
                <a:cs typeface="Dubai" panose="020B0503030403030204" pitchFamily="34" charset="-78"/>
              </a:rPr>
              <a:t>Server</a:t>
            </a:r>
          </a:p>
        </p:txBody>
      </p:sp>
      <p:sp>
        <p:nvSpPr>
          <p:cNvPr id="20" name="Rounded Rectangle 19">
            <a:extLst>
              <a:ext uri="{FF2B5EF4-FFF2-40B4-BE49-F238E27FC236}">
                <a16:creationId xmlns:a16="http://schemas.microsoft.com/office/drawing/2014/main" id="{79779531-AD44-2070-925C-04599926F64F}"/>
              </a:ext>
            </a:extLst>
          </p:cNvPr>
          <p:cNvSpPr/>
          <p:nvPr/>
        </p:nvSpPr>
        <p:spPr>
          <a:xfrm>
            <a:off x="4500389" y="1531267"/>
            <a:ext cx="3689167" cy="1583136"/>
          </a:xfrm>
          <a:prstGeom prst="roundRect">
            <a:avLst>
              <a:gd name="adj" fmla="val 5189"/>
            </a:avLst>
          </a:prstGeom>
          <a:solidFill>
            <a:srgbClr val="FFFDF7"/>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atin typeface="Corbel" panose="020B0503020204020204" pitchFamily="34" charset="0"/>
              <a:cs typeface="Dubai" panose="020B0503030403030204" pitchFamily="34" charset="-78"/>
            </a:endParaRPr>
          </a:p>
        </p:txBody>
      </p:sp>
      <p:sp>
        <p:nvSpPr>
          <p:cNvPr id="23" name="Rounded Rectangle 22">
            <a:extLst>
              <a:ext uri="{FF2B5EF4-FFF2-40B4-BE49-F238E27FC236}">
                <a16:creationId xmlns:a16="http://schemas.microsoft.com/office/drawing/2014/main" id="{6A996742-3DB0-8F56-B5B6-B0A37318785E}"/>
              </a:ext>
            </a:extLst>
          </p:cNvPr>
          <p:cNvSpPr/>
          <p:nvPr/>
        </p:nvSpPr>
        <p:spPr>
          <a:xfrm>
            <a:off x="1026551" y="1663770"/>
            <a:ext cx="945588" cy="875804"/>
          </a:xfrm>
          <a:prstGeom prst="roundRect">
            <a:avLst>
              <a:gd name="adj" fmla="val 5189"/>
            </a:avLst>
          </a:prstGeom>
          <a:solidFill>
            <a:schemeClr val="accent4">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Query</a:t>
            </a:r>
          </a:p>
        </p:txBody>
      </p:sp>
      <p:sp>
        <p:nvSpPr>
          <p:cNvPr id="25" name="Rounded Rectangle 24">
            <a:extLst>
              <a:ext uri="{FF2B5EF4-FFF2-40B4-BE49-F238E27FC236}">
                <a16:creationId xmlns:a16="http://schemas.microsoft.com/office/drawing/2014/main" id="{C97B2D79-9B90-5A06-610A-A5909FE4B5FE}"/>
              </a:ext>
            </a:extLst>
          </p:cNvPr>
          <p:cNvSpPr/>
          <p:nvPr/>
        </p:nvSpPr>
        <p:spPr>
          <a:xfrm>
            <a:off x="2159001" y="1663770"/>
            <a:ext cx="1156578" cy="895052"/>
          </a:xfrm>
          <a:prstGeom prst="roundRect">
            <a:avLst>
              <a:gd name="adj" fmla="val 5189"/>
            </a:avLst>
          </a:prstGeom>
          <a:solidFill>
            <a:schemeClr val="accent6">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Data Packing &amp; Encryption</a:t>
            </a:r>
          </a:p>
        </p:txBody>
      </p:sp>
      <p:cxnSp>
        <p:nvCxnSpPr>
          <p:cNvPr id="27" name="Straight Arrow Connector 26">
            <a:extLst>
              <a:ext uri="{FF2B5EF4-FFF2-40B4-BE49-F238E27FC236}">
                <a16:creationId xmlns:a16="http://schemas.microsoft.com/office/drawing/2014/main" id="{01AF72B8-4D7C-7EE7-F405-7A343F607A26}"/>
              </a:ext>
            </a:extLst>
          </p:cNvPr>
          <p:cNvCxnSpPr>
            <a:cxnSpLocks/>
            <a:stCxn id="23" idx="3"/>
          </p:cNvCxnSpPr>
          <p:nvPr/>
        </p:nvCxnSpPr>
        <p:spPr>
          <a:xfrm flipV="1">
            <a:off x="1972139" y="2100882"/>
            <a:ext cx="186862" cy="7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ounded Rectangle 38">
            <a:extLst>
              <a:ext uri="{FF2B5EF4-FFF2-40B4-BE49-F238E27FC236}">
                <a16:creationId xmlns:a16="http://schemas.microsoft.com/office/drawing/2014/main" id="{0AEF640B-E5D4-169E-4BF1-AA6C683C547F}"/>
              </a:ext>
            </a:extLst>
          </p:cNvPr>
          <p:cNvSpPr/>
          <p:nvPr/>
        </p:nvSpPr>
        <p:spPr>
          <a:xfrm>
            <a:off x="6766429" y="1646940"/>
            <a:ext cx="1310969" cy="1370915"/>
          </a:xfrm>
          <a:prstGeom prst="roundRect">
            <a:avLst>
              <a:gd name="adj" fmla="val 5189"/>
            </a:avLst>
          </a:prstGeom>
          <a:solidFill>
            <a:srgbClr val="FFF3B0"/>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Storage</a:t>
            </a:r>
          </a:p>
          <a:p>
            <a:pPr algn="ctr"/>
            <a:r>
              <a:rPr lang="en-US" sz="1400" b="1" dirty="0">
                <a:solidFill>
                  <a:schemeClr val="tx1"/>
                </a:solidFill>
                <a:latin typeface="Corbel" panose="020B0503020204020204" pitchFamily="34" charset="0"/>
                <a:cs typeface="Dubai" panose="020B0503030403030204" pitchFamily="34" charset="-78"/>
              </a:rPr>
              <a:t>(SSD)</a:t>
            </a:r>
          </a:p>
        </p:txBody>
      </p:sp>
      <p:sp>
        <p:nvSpPr>
          <p:cNvPr id="40" name="Rounded Rectangle 39">
            <a:extLst>
              <a:ext uri="{FF2B5EF4-FFF2-40B4-BE49-F238E27FC236}">
                <a16:creationId xmlns:a16="http://schemas.microsoft.com/office/drawing/2014/main" id="{71D4210E-2036-9425-2495-4AC8D67250EF}"/>
              </a:ext>
            </a:extLst>
          </p:cNvPr>
          <p:cNvSpPr/>
          <p:nvPr/>
        </p:nvSpPr>
        <p:spPr>
          <a:xfrm>
            <a:off x="4615032" y="1649353"/>
            <a:ext cx="611701" cy="1368519"/>
          </a:xfrm>
          <a:prstGeom prst="roundRect">
            <a:avLst>
              <a:gd name="adj" fmla="val 5189"/>
            </a:avLst>
          </a:prstGeom>
          <a:solidFill>
            <a:srgbClr val="FFFF00">
              <a:alpha val="23000"/>
            </a:srgb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CPU</a:t>
            </a:r>
            <a:endParaRPr lang="en-US" sz="1600" b="1" dirty="0">
              <a:solidFill>
                <a:schemeClr val="tx1"/>
              </a:solidFill>
              <a:latin typeface="Corbel" panose="020B0503020204020204" pitchFamily="34" charset="0"/>
              <a:cs typeface="Dubai" panose="020B0503030403030204" pitchFamily="34" charset="-78"/>
            </a:endParaRPr>
          </a:p>
        </p:txBody>
      </p:sp>
      <p:sp>
        <p:nvSpPr>
          <p:cNvPr id="45" name="Rounded Rectangle 44">
            <a:extLst>
              <a:ext uri="{FF2B5EF4-FFF2-40B4-BE49-F238E27FC236}">
                <a16:creationId xmlns:a16="http://schemas.microsoft.com/office/drawing/2014/main" id="{5E06654E-1C0F-F9B3-66FC-E2BE6082763E}"/>
              </a:ext>
            </a:extLst>
          </p:cNvPr>
          <p:cNvSpPr/>
          <p:nvPr/>
        </p:nvSpPr>
        <p:spPr>
          <a:xfrm>
            <a:off x="5264139" y="1646940"/>
            <a:ext cx="705219" cy="1366628"/>
          </a:xfrm>
          <a:prstGeom prst="roundRect">
            <a:avLst>
              <a:gd name="adj" fmla="val 5189"/>
            </a:avLst>
          </a:prstGeom>
          <a:solidFill>
            <a:srgbClr val="FFFF00">
              <a:alpha val="13000"/>
            </a:srgb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DRAM</a:t>
            </a:r>
          </a:p>
        </p:txBody>
      </p:sp>
      <p:cxnSp>
        <p:nvCxnSpPr>
          <p:cNvPr id="21" name="Straight Connector 20">
            <a:extLst>
              <a:ext uri="{FF2B5EF4-FFF2-40B4-BE49-F238E27FC236}">
                <a16:creationId xmlns:a16="http://schemas.microsoft.com/office/drawing/2014/main" id="{93FE6709-3995-7B3F-08F8-30C4085C41D5}"/>
              </a:ext>
            </a:extLst>
          </p:cNvPr>
          <p:cNvCxnSpPr>
            <a:cxnSpLocks/>
          </p:cNvCxnSpPr>
          <p:nvPr/>
        </p:nvCxnSpPr>
        <p:spPr>
          <a:xfrm>
            <a:off x="3315579" y="2112070"/>
            <a:ext cx="1299452"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1395788-CE52-3918-4D64-5661EB00252A}"/>
              </a:ext>
            </a:extLst>
          </p:cNvPr>
          <p:cNvSpPr txBox="1"/>
          <p:nvPr/>
        </p:nvSpPr>
        <p:spPr>
          <a:xfrm>
            <a:off x="3448899" y="1839272"/>
            <a:ext cx="998380"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Encrypted Query</a:t>
            </a:r>
          </a:p>
        </p:txBody>
      </p:sp>
      <p:sp>
        <p:nvSpPr>
          <p:cNvPr id="24" name="Rounded Rectangle 23">
            <a:extLst>
              <a:ext uri="{FF2B5EF4-FFF2-40B4-BE49-F238E27FC236}">
                <a16:creationId xmlns:a16="http://schemas.microsoft.com/office/drawing/2014/main" id="{779A7B4A-BED1-7802-13E3-D961AD1DBC78}"/>
              </a:ext>
            </a:extLst>
          </p:cNvPr>
          <p:cNvSpPr/>
          <p:nvPr/>
        </p:nvSpPr>
        <p:spPr>
          <a:xfrm>
            <a:off x="6006764" y="1646940"/>
            <a:ext cx="2070635" cy="1370915"/>
          </a:xfrm>
          <a:prstGeom prst="roundRect">
            <a:avLst>
              <a:gd name="adj" fmla="val 5189"/>
            </a:avLst>
          </a:prstGeom>
          <a:solidFill>
            <a:schemeClr val="bg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Storage</a:t>
            </a:r>
          </a:p>
          <a:p>
            <a:pPr algn="ctr"/>
            <a:r>
              <a:rPr lang="en-US" sz="1400" b="1" dirty="0">
                <a:solidFill>
                  <a:schemeClr val="tx1"/>
                </a:solidFill>
                <a:latin typeface="Corbel" panose="020B0503020204020204" pitchFamily="34" charset="0"/>
                <a:cs typeface="Dubai" panose="020B0503030403030204" pitchFamily="34" charset="-78"/>
              </a:rPr>
              <a:t>(SSD)</a:t>
            </a: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p:txBody>
      </p:sp>
      <p:sp>
        <p:nvSpPr>
          <p:cNvPr id="48" name="Rounded Rectangle 47">
            <a:extLst>
              <a:ext uri="{FF2B5EF4-FFF2-40B4-BE49-F238E27FC236}">
                <a16:creationId xmlns:a16="http://schemas.microsoft.com/office/drawing/2014/main" id="{18FAAD78-5312-2160-36A7-C98C4FAC314B}"/>
              </a:ext>
            </a:extLst>
          </p:cNvPr>
          <p:cNvSpPr/>
          <p:nvPr/>
        </p:nvSpPr>
        <p:spPr>
          <a:xfrm>
            <a:off x="7017007" y="2174318"/>
            <a:ext cx="1011928" cy="749799"/>
          </a:xfrm>
          <a:prstGeom prst="roundRect">
            <a:avLst>
              <a:gd name="adj" fmla="val 5189"/>
            </a:avLst>
          </a:prstGeom>
          <a:solidFill>
            <a:schemeClr val="accent6">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Encrypted Database</a:t>
            </a:r>
          </a:p>
        </p:txBody>
      </p:sp>
      <p:sp>
        <p:nvSpPr>
          <p:cNvPr id="30" name="Rounded Rectangle 29">
            <a:extLst>
              <a:ext uri="{FF2B5EF4-FFF2-40B4-BE49-F238E27FC236}">
                <a16:creationId xmlns:a16="http://schemas.microsoft.com/office/drawing/2014/main" id="{284B5B75-26FF-E6B1-236A-0BD94529862C}"/>
              </a:ext>
            </a:extLst>
          </p:cNvPr>
          <p:cNvSpPr/>
          <p:nvPr/>
        </p:nvSpPr>
        <p:spPr>
          <a:xfrm>
            <a:off x="-327461" y="3489811"/>
            <a:ext cx="9692430" cy="626627"/>
          </a:xfrm>
          <a:prstGeom prst="roundRect">
            <a:avLst>
              <a:gd name="adj" fmla="val 5607"/>
            </a:avLst>
          </a:prstGeom>
          <a:solidFill>
            <a:schemeClr val="accent6">
              <a:lumMod val="20000"/>
              <a:lumOff val="80000"/>
              <a:alpha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accent5"/>
                </a:solidFill>
                <a:latin typeface="Corbel" panose="020B0503020204020204" pitchFamily="34" charset="0"/>
              </a:rPr>
              <a:t>Efficiently pack the database </a:t>
            </a:r>
          </a:p>
          <a:p>
            <a:pPr algn="ctr"/>
            <a:r>
              <a:rPr lang="en-CH" sz="2000" dirty="0">
                <a:solidFill>
                  <a:schemeClr val="tx1"/>
                </a:solidFill>
                <a:latin typeface="Corbel" panose="020B0503020204020204" pitchFamily="34" charset="0"/>
              </a:rPr>
              <a:t>to reduce the memory footprint after encryption </a:t>
            </a:r>
          </a:p>
        </p:txBody>
      </p:sp>
      <p:sp>
        <p:nvSpPr>
          <p:cNvPr id="31" name="Rounded Rectangle 30">
            <a:extLst>
              <a:ext uri="{FF2B5EF4-FFF2-40B4-BE49-F238E27FC236}">
                <a16:creationId xmlns:a16="http://schemas.microsoft.com/office/drawing/2014/main" id="{E545DDCB-3411-DBB6-14D0-C76F4576B1F1}"/>
              </a:ext>
            </a:extLst>
          </p:cNvPr>
          <p:cNvSpPr/>
          <p:nvPr/>
        </p:nvSpPr>
        <p:spPr>
          <a:xfrm>
            <a:off x="-327461" y="4241722"/>
            <a:ext cx="9692430" cy="626627"/>
          </a:xfrm>
          <a:prstGeom prst="roundRect">
            <a:avLst>
              <a:gd name="adj" fmla="val 5607"/>
            </a:avLst>
          </a:prstGeom>
          <a:solidFill>
            <a:schemeClr val="accent6">
              <a:lumMod val="20000"/>
              <a:lumOff val="80000"/>
              <a:alpha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accent5"/>
                </a:solidFill>
                <a:latin typeface="Corbel" panose="020B0503020204020204" pitchFamily="34" charset="0"/>
              </a:rPr>
              <a:t>Efficiently pack the query </a:t>
            </a:r>
          </a:p>
          <a:p>
            <a:pPr algn="ctr"/>
            <a:r>
              <a:rPr lang="en-CH" sz="2000" dirty="0">
                <a:solidFill>
                  <a:schemeClr val="tx1"/>
                </a:solidFill>
                <a:latin typeface="Corbel" panose="020B0503020204020204" pitchFamily="34" charset="0"/>
              </a:rPr>
              <a:t>to perform parallel secure string matching on encrypted database</a:t>
            </a:r>
          </a:p>
        </p:txBody>
      </p:sp>
      <p:sp>
        <p:nvSpPr>
          <p:cNvPr id="11" name="Rounded Rectangle 10">
            <a:extLst>
              <a:ext uri="{FF2B5EF4-FFF2-40B4-BE49-F238E27FC236}">
                <a16:creationId xmlns:a16="http://schemas.microsoft.com/office/drawing/2014/main" id="{F527D94C-A9B2-F8E3-7DD4-59CECE28D5E2}"/>
              </a:ext>
            </a:extLst>
          </p:cNvPr>
          <p:cNvSpPr/>
          <p:nvPr/>
        </p:nvSpPr>
        <p:spPr>
          <a:xfrm>
            <a:off x="-327461" y="5011054"/>
            <a:ext cx="9692430" cy="626627"/>
          </a:xfrm>
          <a:prstGeom prst="roundRect">
            <a:avLst>
              <a:gd name="adj" fmla="val 5607"/>
            </a:avLst>
          </a:prstGeom>
          <a:solidFill>
            <a:schemeClr val="accent5">
              <a:lumMod val="20000"/>
              <a:lumOff val="80000"/>
              <a:alpha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accent5"/>
                </a:solidFill>
                <a:latin typeface="Corbel" panose="020B0503020204020204" pitchFamily="34" charset="0"/>
              </a:rPr>
              <a:t>Perform secure </a:t>
            </a:r>
            <a:r>
              <a:rPr lang="en-CH" sz="2000" b="1" i="1" dirty="0">
                <a:solidFill>
                  <a:schemeClr val="accent5"/>
                </a:solidFill>
                <a:latin typeface="Corbel" panose="020B0503020204020204" pitchFamily="34" charset="0"/>
              </a:rPr>
              <a:t>exact</a:t>
            </a:r>
            <a:r>
              <a:rPr lang="en-CH" sz="2000" b="1" dirty="0">
                <a:solidFill>
                  <a:schemeClr val="accent5"/>
                </a:solidFill>
                <a:latin typeface="Corbel" panose="020B0503020204020204" pitchFamily="34" charset="0"/>
              </a:rPr>
              <a:t> string matching</a:t>
            </a:r>
          </a:p>
          <a:p>
            <a:pPr algn="ctr"/>
            <a:r>
              <a:rPr lang="en-GB" sz="2000" dirty="0">
                <a:solidFill>
                  <a:schemeClr val="tx1"/>
                </a:solidFill>
                <a:latin typeface="Corbel" panose="020B0503020204020204" pitchFamily="34" charset="0"/>
              </a:rPr>
              <a:t>u</a:t>
            </a:r>
            <a:r>
              <a:rPr lang="en-CH" sz="2000" dirty="0">
                <a:solidFill>
                  <a:schemeClr val="tx1"/>
                </a:solidFill>
                <a:latin typeface="Corbel" panose="020B0503020204020204" pitchFamily="34" charset="0"/>
              </a:rPr>
              <a:t>sing </a:t>
            </a:r>
            <a:r>
              <a:rPr lang="en-CH" sz="2000" i="1" dirty="0">
                <a:solidFill>
                  <a:schemeClr val="tx1"/>
                </a:solidFill>
                <a:latin typeface="Corbel" panose="020B0503020204020204" pitchFamily="34" charset="0"/>
              </a:rPr>
              <a:t>only</a:t>
            </a:r>
            <a:r>
              <a:rPr lang="en-CH" sz="2000" dirty="0">
                <a:solidFill>
                  <a:schemeClr val="tx1"/>
                </a:solidFill>
                <a:latin typeface="Corbel" panose="020B0503020204020204" pitchFamily="34" charset="0"/>
              </a:rPr>
              <a:t> homomorphic addition</a:t>
            </a:r>
          </a:p>
        </p:txBody>
      </p:sp>
      <p:sp>
        <p:nvSpPr>
          <p:cNvPr id="15" name="Rounded Rectangle 14">
            <a:extLst>
              <a:ext uri="{FF2B5EF4-FFF2-40B4-BE49-F238E27FC236}">
                <a16:creationId xmlns:a16="http://schemas.microsoft.com/office/drawing/2014/main" id="{AC9D73C8-175E-7A19-65B8-7F5E68775D64}"/>
              </a:ext>
            </a:extLst>
          </p:cNvPr>
          <p:cNvSpPr/>
          <p:nvPr/>
        </p:nvSpPr>
        <p:spPr>
          <a:xfrm>
            <a:off x="6054477" y="2178387"/>
            <a:ext cx="935976" cy="749799"/>
          </a:xfrm>
          <a:prstGeom prst="roundRect">
            <a:avLst>
              <a:gd name="adj" fmla="val 5189"/>
            </a:avLst>
          </a:prstGeom>
          <a:solidFill>
            <a:schemeClr val="accent5">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Perform String Matching</a:t>
            </a:r>
          </a:p>
        </p:txBody>
      </p:sp>
      <p:sp>
        <p:nvSpPr>
          <p:cNvPr id="19" name="Rounded Rectangle 18">
            <a:extLst>
              <a:ext uri="{FF2B5EF4-FFF2-40B4-BE49-F238E27FC236}">
                <a16:creationId xmlns:a16="http://schemas.microsoft.com/office/drawing/2014/main" id="{87DF0AB3-333E-5CE7-92C2-0EA674E74DA6}"/>
              </a:ext>
            </a:extLst>
          </p:cNvPr>
          <p:cNvSpPr/>
          <p:nvPr/>
        </p:nvSpPr>
        <p:spPr>
          <a:xfrm>
            <a:off x="-327461" y="5780386"/>
            <a:ext cx="9692430" cy="626627"/>
          </a:xfrm>
          <a:prstGeom prst="roundRect">
            <a:avLst>
              <a:gd name="adj" fmla="val 5607"/>
            </a:avLst>
          </a:prstGeom>
          <a:solidFill>
            <a:schemeClr val="bg2">
              <a:alpha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accent5"/>
                </a:solidFill>
                <a:latin typeface="Corbel" panose="020B0503020204020204" pitchFamily="34" charset="0"/>
              </a:rPr>
              <a:t>Accelerate secure </a:t>
            </a:r>
            <a:r>
              <a:rPr lang="en-CH" sz="2000" b="1" i="1" dirty="0">
                <a:solidFill>
                  <a:schemeClr val="accent5"/>
                </a:solidFill>
                <a:latin typeface="Corbel" panose="020B0503020204020204" pitchFamily="34" charset="0"/>
              </a:rPr>
              <a:t>exact</a:t>
            </a:r>
            <a:r>
              <a:rPr lang="en-CH" sz="2000" b="1" dirty="0">
                <a:solidFill>
                  <a:schemeClr val="accent5"/>
                </a:solidFill>
                <a:latin typeface="Corbel" panose="020B0503020204020204" pitchFamily="34" charset="0"/>
              </a:rPr>
              <a:t> string matching by performing computations inside SSD</a:t>
            </a:r>
          </a:p>
          <a:p>
            <a:pPr algn="ctr"/>
            <a:r>
              <a:rPr lang="en-US" sz="2000" dirty="0">
                <a:solidFill>
                  <a:schemeClr val="tx1"/>
                </a:solidFill>
                <a:latin typeface="Corbel" panose="020B0503020204020204" pitchFamily="34" charset="0"/>
              </a:rPr>
              <a:t>by exploiting operational principles of NAND-flash memory</a:t>
            </a:r>
            <a:endParaRPr lang="en-CH" sz="2000" dirty="0">
              <a:solidFill>
                <a:schemeClr val="tx1"/>
              </a:solidFill>
              <a:latin typeface="Corbel" panose="020B0503020204020204" pitchFamily="34" charset="0"/>
            </a:endParaRPr>
          </a:p>
        </p:txBody>
      </p:sp>
      <p:sp>
        <p:nvSpPr>
          <p:cNvPr id="26" name="Rounded Rectangle 25">
            <a:extLst>
              <a:ext uri="{FF2B5EF4-FFF2-40B4-BE49-F238E27FC236}">
                <a16:creationId xmlns:a16="http://schemas.microsoft.com/office/drawing/2014/main" id="{71653534-FB98-C0EF-391A-A44AD554D0AB}"/>
              </a:ext>
            </a:extLst>
          </p:cNvPr>
          <p:cNvSpPr/>
          <p:nvPr/>
        </p:nvSpPr>
        <p:spPr>
          <a:xfrm>
            <a:off x="6006763" y="1657076"/>
            <a:ext cx="2070635" cy="1370915"/>
          </a:xfrm>
          <a:prstGeom prst="roundRect">
            <a:avLst>
              <a:gd name="adj" fmla="val 5189"/>
            </a:avLst>
          </a:prstGeom>
          <a:noFill/>
          <a:ln w="31750">
            <a:solidFill>
              <a:schemeClr val="accent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p:txBody>
      </p:sp>
      <p:sp>
        <p:nvSpPr>
          <p:cNvPr id="28" name="Rounded Rectangle 27">
            <a:extLst>
              <a:ext uri="{FF2B5EF4-FFF2-40B4-BE49-F238E27FC236}">
                <a16:creationId xmlns:a16="http://schemas.microsoft.com/office/drawing/2014/main" id="{82DE3E8B-B3E9-74AD-0E99-313F784A4933}"/>
              </a:ext>
            </a:extLst>
          </p:cNvPr>
          <p:cNvSpPr/>
          <p:nvPr/>
        </p:nvSpPr>
        <p:spPr>
          <a:xfrm>
            <a:off x="1026551" y="2669670"/>
            <a:ext cx="2289031" cy="371973"/>
          </a:xfrm>
          <a:prstGeom prst="roundRect">
            <a:avLst>
              <a:gd name="adj" fmla="val 5189"/>
            </a:avLst>
          </a:prstGeom>
          <a:solidFill>
            <a:srgbClr val="D9ED9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Result</a:t>
            </a:r>
          </a:p>
        </p:txBody>
      </p:sp>
      <p:cxnSp>
        <p:nvCxnSpPr>
          <p:cNvPr id="33" name="Straight Arrow Connector 32">
            <a:extLst>
              <a:ext uri="{FF2B5EF4-FFF2-40B4-BE49-F238E27FC236}">
                <a16:creationId xmlns:a16="http://schemas.microsoft.com/office/drawing/2014/main" id="{5B5EA2EF-8B34-60B8-82D2-32EF71190173}"/>
              </a:ext>
            </a:extLst>
          </p:cNvPr>
          <p:cNvCxnSpPr>
            <a:cxnSpLocks/>
          </p:cNvCxnSpPr>
          <p:nvPr/>
        </p:nvCxnSpPr>
        <p:spPr>
          <a:xfrm flipH="1" flipV="1">
            <a:off x="3315583" y="2912959"/>
            <a:ext cx="1284651" cy="1317"/>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68368D2-8525-8492-12B0-B5709BE7DF40}"/>
              </a:ext>
            </a:extLst>
          </p:cNvPr>
          <p:cNvSpPr txBox="1"/>
          <p:nvPr/>
        </p:nvSpPr>
        <p:spPr>
          <a:xfrm>
            <a:off x="3488102" y="2653285"/>
            <a:ext cx="892160"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Matched Index</a:t>
            </a:r>
          </a:p>
        </p:txBody>
      </p:sp>
      <p:sp>
        <p:nvSpPr>
          <p:cNvPr id="37" name="Title 1">
            <a:extLst>
              <a:ext uri="{FF2B5EF4-FFF2-40B4-BE49-F238E27FC236}">
                <a16:creationId xmlns:a16="http://schemas.microsoft.com/office/drawing/2014/main" id="{258D4139-036E-DAB9-4808-4E521A9CF9B1}"/>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Dubai" panose="020B0503030403030204" pitchFamily="34" charset="-78"/>
              </a:rPr>
              <a:t>CIPHERMATCH: System Overview </a:t>
            </a:r>
          </a:p>
        </p:txBody>
      </p:sp>
    </p:spTree>
    <p:extLst>
      <p:ext uri="{BB962C8B-B14F-4D97-AF65-F5344CB8AC3E}">
        <p14:creationId xmlns:p14="http://schemas.microsoft.com/office/powerpoint/2010/main" val="4124944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4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86C95-6789-E57A-D74D-0128FCCDEDE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87D7CD9-93DD-2FD1-104C-1D91D2FE03C7}"/>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latin typeface="Corbel" panose="020B0503020204020204" pitchFamily="34" charset="0"/>
              <a:cs typeface="Dubai" panose="020B0503030403030204" pitchFamily="34" charset="-78"/>
            </a:endParaRPr>
          </a:p>
        </p:txBody>
      </p:sp>
      <p:cxnSp>
        <p:nvCxnSpPr>
          <p:cNvPr id="6" name="Straight Connector 5">
            <a:extLst>
              <a:ext uri="{FF2B5EF4-FFF2-40B4-BE49-F238E27FC236}">
                <a16:creationId xmlns:a16="http://schemas.microsoft.com/office/drawing/2014/main" id="{25CD781B-213A-F5CD-D950-5DF8AE906A09}"/>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F8A7355-5A5E-DAFD-6EFE-3E1C6EC6C0BD}"/>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19BEE9B1-ABE9-734C-F5EA-4F782D42E41E}"/>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Dubai" panose="020B0503030403030204" pitchFamily="34" charset="-78"/>
              </a:rPr>
              <a:t>CIPHERMATCH: Key Steps </a:t>
            </a:r>
          </a:p>
        </p:txBody>
      </p:sp>
      <p:pic>
        <p:nvPicPr>
          <p:cNvPr id="16" name="Graphic 15">
            <a:extLst>
              <a:ext uri="{FF2B5EF4-FFF2-40B4-BE49-F238E27FC236}">
                <a16:creationId xmlns:a16="http://schemas.microsoft.com/office/drawing/2014/main" id="{7089F39D-795D-0D5B-E994-811AC5574E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E83CB01C-369A-0001-BF5B-B6BB729BC500}"/>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cs typeface="Dubai" panose="020B0503030403030204" pitchFamily="34" charset="-78"/>
              </a:rPr>
              <a:pPr/>
              <a:t>37</a:t>
            </a:fld>
            <a:endParaRPr lang="en-CH" dirty="0">
              <a:latin typeface="Cambria" panose="02040503050406030204" pitchFamily="18" charset="0"/>
              <a:cs typeface="Dubai" panose="020B0503030403030204" pitchFamily="34" charset="-78"/>
            </a:endParaRPr>
          </a:p>
        </p:txBody>
      </p:sp>
      <p:sp>
        <p:nvSpPr>
          <p:cNvPr id="5" name="Rounded Rectangle 4">
            <a:extLst>
              <a:ext uri="{FF2B5EF4-FFF2-40B4-BE49-F238E27FC236}">
                <a16:creationId xmlns:a16="http://schemas.microsoft.com/office/drawing/2014/main" id="{91110055-0DE6-4DA8-4CAC-D3519857C03E}"/>
              </a:ext>
            </a:extLst>
          </p:cNvPr>
          <p:cNvSpPr/>
          <p:nvPr/>
        </p:nvSpPr>
        <p:spPr>
          <a:xfrm>
            <a:off x="965633" y="3027412"/>
            <a:ext cx="7959839" cy="1364050"/>
          </a:xfrm>
          <a:prstGeom prst="roundRect">
            <a:avLst>
              <a:gd name="adj" fmla="val 5607"/>
            </a:avLst>
          </a:prstGeom>
          <a:solidFill>
            <a:schemeClr val="accent5">
              <a:lumMod val="20000"/>
              <a:lumOff val="80000"/>
              <a:alpha val="50000"/>
            </a:schemeClr>
          </a:solidFill>
          <a:ln w="25400">
            <a:solidFill>
              <a:schemeClr val="accent1">
                <a:shade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Secure </a:t>
            </a:r>
            <a:r>
              <a:rPr lang="en-US" sz="2800" b="1" i="1" dirty="0">
                <a:solidFill>
                  <a:schemeClr val="tx1"/>
                </a:solidFill>
                <a:latin typeface="Corbel" panose="020B0503020204020204" pitchFamily="34" charset="0"/>
              </a:rPr>
              <a:t>Exact</a:t>
            </a:r>
            <a:r>
              <a:rPr lang="en-US" sz="2800" b="1" dirty="0">
                <a:solidFill>
                  <a:schemeClr val="tx1"/>
                </a:solidFill>
                <a:latin typeface="Corbel" panose="020B0503020204020204" pitchFamily="34" charset="0"/>
              </a:rPr>
              <a:t> String-Matching Algorithm</a:t>
            </a:r>
          </a:p>
        </p:txBody>
      </p:sp>
      <p:sp>
        <p:nvSpPr>
          <p:cNvPr id="22" name="Rounded Rectangle 21">
            <a:extLst>
              <a:ext uri="{FF2B5EF4-FFF2-40B4-BE49-F238E27FC236}">
                <a16:creationId xmlns:a16="http://schemas.microsoft.com/office/drawing/2014/main" id="{F0BD5616-5E1D-740F-A445-45F185AE2F11}"/>
              </a:ext>
            </a:extLst>
          </p:cNvPr>
          <p:cNvSpPr/>
          <p:nvPr/>
        </p:nvSpPr>
        <p:spPr>
          <a:xfrm>
            <a:off x="965637" y="4685028"/>
            <a:ext cx="7959839" cy="1360339"/>
          </a:xfrm>
          <a:prstGeom prst="roundRect">
            <a:avLst>
              <a:gd name="adj" fmla="val 5607"/>
            </a:avLst>
          </a:prstGeom>
          <a:solidFill>
            <a:schemeClr val="bg2">
              <a:alpha val="50000"/>
            </a:schemeClr>
          </a:solidFill>
          <a:ln w="25400">
            <a:solidFill>
              <a:schemeClr val="accent1">
                <a:shade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In-Flash Processing</a:t>
            </a:r>
          </a:p>
        </p:txBody>
      </p:sp>
      <p:sp>
        <p:nvSpPr>
          <p:cNvPr id="24" name="Oval 23">
            <a:extLst>
              <a:ext uri="{FF2B5EF4-FFF2-40B4-BE49-F238E27FC236}">
                <a16:creationId xmlns:a16="http://schemas.microsoft.com/office/drawing/2014/main" id="{6BCF0769-0323-F319-FFCB-9639E02533F0}"/>
              </a:ext>
            </a:extLst>
          </p:cNvPr>
          <p:cNvSpPr/>
          <p:nvPr/>
        </p:nvSpPr>
        <p:spPr>
          <a:xfrm>
            <a:off x="218521" y="1795426"/>
            <a:ext cx="520749" cy="512791"/>
          </a:xfrm>
          <a:prstGeom prst="ellipse">
            <a:avLst/>
          </a:prstGeom>
          <a:solidFill>
            <a:schemeClr val="accent6">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1</a:t>
            </a:r>
          </a:p>
        </p:txBody>
      </p:sp>
      <p:sp>
        <p:nvSpPr>
          <p:cNvPr id="28" name="Oval 27">
            <a:extLst>
              <a:ext uri="{FF2B5EF4-FFF2-40B4-BE49-F238E27FC236}">
                <a16:creationId xmlns:a16="http://schemas.microsoft.com/office/drawing/2014/main" id="{8C50AAAA-5044-15A7-0098-FE1BB9E9F469}"/>
              </a:ext>
            </a:extLst>
          </p:cNvPr>
          <p:cNvSpPr/>
          <p:nvPr/>
        </p:nvSpPr>
        <p:spPr>
          <a:xfrm>
            <a:off x="218522" y="3458153"/>
            <a:ext cx="520749" cy="512791"/>
          </a:xfrm>
          <a:prstGeom prst="ellipse">
            <a:avLst/>
          </a:prstGeom>
          <a:solidFill>
            <a:schemeClr val="accent5">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2</a:t>
            </a:r>
          </a:p>
        </p:txBody>
      </p:sp>
      <p:sp>
        <p:nvSpPr>
          <p:cNvPr id="31" name="Oval 30">
            <a:extLst>
              <a:ext uri="{FF2B5EF4-FFF2-40B4-BE49-F238E27FC236}">
                <a16:creationId xmlns:a16="http://schemas.microsoft.com/office/drawing/2014/main" id="{7849F9C7-878B-6019-D2A3-CA7E9A7B14C7}"/>
              </a:ext>
            </a:extLst>
          </p:cNvPr>
          <p:cNvSpPr/>
          <p:nvPr/>
        </p:nvSpPr>
        <p:spPr>
          <a:xfrm>
            <a:off x="218523" y="5108801"/>
            <a:ext cx="520749" cy="512791"/>
          </a:xfrm>
          <a:prstGeom prst="ellipse">
            <a:avLst/>
          </a:prstGeom>
          <a:solidFill>
            <a:schemeClr val="bg2"/>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3</a:t>
            </a:r>
          </a:p>
        </p:txBody>
      </p:sp>
      <p:sp>
        <p:nvSpPr>
          <p:cNvPr id="32" name="Rounded Rectangle 31">
            <a:extLst>
              <a:ext uri="{FF2B5EF4-FFF2-40B4-BE49-F238E27FC236}">
                <a16:creationId xmlns:a16="http://schemas.microsoft.com/office/drawing/2014/main" id="{0034B716-EB81-451D-5B42-6AAFFC1CF71B}"/>
              </a:ext>
            </a:extLst>
          </p:cNvPr>
          <p:cNvSpPr/>
          <p:nvPr/>
        </p:nvSpPr>
        <p:spPr>
          <a:xfrm>
            <a:off x="965633" y="1369798"/>
            <a:ext cx="7959839" cy="1364049"/>
          </a:xfrm>
          <a:prstGeom prst="roundRect">
            <a:avLst>
              <a:gd name="adj" fmla="val 5607"/>
            </a:avLst>
          </a:prstGeom>
          <a:solidFill>
            <a:schemeClr val="accent6">
              <a:lumMod val="20000"/>
              <a:lumOff val="80000"/>
              <a:alpha val="50000"/>
            </a:schemeClr>
          </a:solidFill>
          <a:ln w="25400">
            <a:solidFill>
              <a:schemeClr val="accent1">
                <a:shade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800" b="1" dirty="0">
                <a:solidFill>
                  <a:schemeClr val="tx2"/>
                </a:solidFill>
                <a:latin typeface="Corbel" panose="020B0503020204020204" pitchFamily="34" charset="0"/>
              </a:rPr>
              <a:t>Memory-Efficient Data Packing Scheme</a:t>
            </a:r>
          </a:p>
        </p:txBody>
      </p:sp>
    </p:spTree>
    <p:extLst>
      <p:ext uri="{BB962C8B-B14F-4D97-AF65-F5344CB8AC3E}">
        <p14:creationId xmlns:p14="http://schemas.microsoft.com/office/powerpoint/2010/main" val="210775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P spid="24" grpId="0" animBg="1"/>
      <p:bldP spid="28" grpId="0" animBg="1"/>
      <p:bldP spid="31"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E26EC-482E-266A-4272-ACFD2078D8F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B5E4D4E-16A5-64A0-5745-E606F5B87A3E}"/>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1A1278E7-E614-9845-C0E4-DF7EE32770C2}"/>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19C4465-4BD4-8B3E-5763-759606A44388}"/>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8FE49DA0-5F0F-FAF3-4A5A-E66D99F13861}"/>
              </a:ext>
            </a:extLst>
          </p:cNvPr>
          <p:cNvSpPr>
            <a:spLocks noGrp="1"/>
          </p:cNvSpPr>
          <p:nvPr>
            <p:ph type="title"/>
          </p:nvPr>
        </p:nvSpPr>
        <p:spPr>
          <a:xfrm>
            <a:off x="43211" y="1"/>
            <a:ext cx="7886700"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Talk Outline</a:t>
            </a:r>
          </a:p>
        </p:txBody>
      </p:sp>
      <p:pic>
        <p:nvPicPr>
          <p:cNvPr id="16" name="Graphic 15">
            <a:extLst>
              <a:ext uri="{FF2B5EF4-FFF2-40B4-BE49-F238E27FC236}">
                <a16:creationId xmlns:a16="http://schemas.microsoft.com/office/drawing/2014/main" id="{E3A77054-4CEA-C891-6580-D6769ACADD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752BCA7D-642A-4A13-ED83-CE5292C7B4B4}"/>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38</a:t>
            </a:fld>
            <a:endParaRPr lang="en-CH" dirty="0">
              <a:latin typeface="Cambria" panose="02040503050406030204" pitchFamily="18" charset="0"/>
            </a:endParaRPr>
          </a:p>
        </p:txBody>
      </p:sp>
      <p:grpSp>
        <p:nvGrpSpPr>
          <p:cNvPr id="23" name="Group 22">
            <a:extLst>
              <a:ext uri="{FF2B5EF4-FFF2-40B4-BE49-F238E27FC236}">
                <a16:creationId xmlns:a16="http://schemas.microsoft.com/office/drawing/2014/main" id="{C320CE41-7FCB-03A1-3CAB-D9C5F2F7AAC9}"/>
              </a:ext>
            </a:extLst>
          </p:cNvPr>
          <p:cNvGrpSpPr/>
          <p:nvPr/>
        </p:nvGrpSpPr>
        <p:grpSpPr>
          <a:xfrm>
            <a:off x="420624" y="1385031"/>
            <a:ext cx="8284464" cy="4647396"/>
            <a:chOff x="420624" y="1064991"/>
            <a:chExt cx="8284464" cy="4647396"/>
          </a:xfrm>
        </p:grpSpPr>
        <p:grpSp>
          <p:nvGrpSpPr>
            <p:cNvPr id="2" name="Group 1">
              <a:extLst>
                <a:ext uri="{FF2B5EF4-FFF2-40B4-BE49-F238E27FC236}">
                  <a16:creationId xmlns:a16="http://schemas.microsoft.com/office/drawing/2014/main" id="{8735D30A-82AA-8FB6-6F36-0F3DED0740F7}"/>
                </a:ext>
              </a:extLst>
            </p:cNvPr>
            <p:cNvGrpSpPr/>
            <p:nvPr/>
          </p:nvGrpSpPr>
          <p:grpSpPr>
            <a:xfrm>
              <a:off x="420624" y="1871469"/>
              <a:ext cx="8284464" cy="3840918"/>
              <a:chOff x="1474630" y="1324186"/>
              <a:chExt cx="5816194" cy="4091285"/>
            </a:xfrm>
            <a:solidFill>
              <a:schemeClr val="accent6">
                <a:lumMod val="50000"/>
                <a:alpha val="14000"/>
              </a:schemeClr>
            </a:solidFill>
          </p:grpSpPr>
          <p:sp>
            <p:nvSpPr>
              <p:cNvPr id="3" name="Content Placeholder 2">
                <a:extLst>
                  <a:ext uri="{FF2B5EF4-FFF2-40B4-BE49-F238E27FC236}">
                    <a16:creationId xmlns:a16="http://schemas.microsoft.com/office/drawing/2014/main" id="{B35A609C-57CE-15B5-0C5D-6526888A4437}"/>
                  </a:ext>
                </a:extLst>
              </p:cNvPr>
              <p:cNvSpPr txBox="1">
                <a:spLocks/>
              </p:cNvSpPr>
              <p:nvPr/>
            </p:nvSpPr>
            <p:spPr>
              <a:xfrm>
                <a:off x="1474630" y="1324186"/>
                <a:ext cx="5816194" cy="540987"/>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5" name="Content Placeholder 2">
                <a:extLst>
                  <a:ext uri="{FF2B5EF4-FFF2-40B4-BE49-F238E27FC236}">
                    <a16:creationId xmlns:a16="http://schemas.microsoft.com/office/drawing/2014/main" id="{3E85497D-6AE0-23C9-59A2-5F2184898EB6}"/>
                  </a:ext>
                </a:extLst>
              </p:cNvPr>
              <p:cNvSpPr txBox="1">
                <a:spLocks/>
              </p:cNvSpPr>
              <p:nvPr/>
            </p:nvSpPr>
            <p:spPr>
              <a:xfrm>
                <a:off x="1474630" y="2202488"/>
                <a:ext cx="5816194" cy="549406"/>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18" name="Content Placeholder 2">
                <a:extLst>
                  <a:ext uri="{FF2B5EF4-FFF2-40B4-BE49-F238E27FC236}">
                    <a16:creationId xmlns:a16="http://schemas.microsoft.com/office/drawing/2014/main" id="{306FE3F8-121B-70A3-35EA-574C8E55C50A}"/>
                  </a:ext>
                </a:extLst>
              </p:cNvPr>
              <p:cNvSpPr txBox="1">
                <a:spLocks/>
              </p:cNvSpPr>
              <p:nvPr/>
            </p:nvSpPr>
            <p:spPr>
              <a:xfrm>
                <a:off x="1474630" y="3099337"/>
                <a:ext cx="5816194" cy="549405"/>
              </a:xfrm>
              <a:prstGeom prst="roundRect">
                <a:avLst>
                  <a:gd name="adj" fmla="val 5234"/>
                </a:avLst>
              </a:prstGeom>
              <a:grpFill/>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19" name="Content Placeholder 2">
                <a:extLst>
                  <a:ext uri="{FF2B5EF4-FFF2-40B4-BE49-F238E27FC236}">
                    <a16:creationId xmlns:a16="http://schemas.microsoft.com/office/drawing/2014/main" id="{01BD5625-BAAF-9F49-C764-1F9DB4AF35A8}"/>
                  </a:ext>
                </a:extLst>
              </p:cNvPr>
              <p:cNvSpPr txBox="1">
                <a:spLocks/>
              </p:cNvSpPr>
              <p:nvPr/>
            </p:nvSpPr>
            <p:spPr>
              <a:xfrm>
                <a:off x="1474630" y="3991121"/>
                <a:ext cx="5816194" cy="540985"/>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20" name="Content Placeholder 2">
                <a:extLst>
                  <a:ext uri="{FF2B5EF4-FFF2-40B4-BE49-F238E27FC236}">
                    <a16:creationId xmlns:a16="http://schemas.microsoft.com/office/drawing/2014/main" id="{C02516D9-05B4-3102-3D0C-F553F7BBF641}"/>
                  </a:ext>
                </a:extLst>
              </p:cNvPr>
              <p:cNvSpPr txBox="1">
                <a:spLocks/>
              </p:cNvSpPr>
              <p:nvPr/>
            </p:nvSpPr>
            <p:spPr>
              <a:xfrm>
                <a:off x="1474630" y="4874485"/>
                <a:ext cx="5816194" cy="540986"/>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grpSp>
        <p:sp>
          <p:nvSpPr>
            <p:cNvPr id="21" name="Content Placeholder 2">
              <a:extLst>
                <a:ext uri="{FF2B5EF4-FFF2-40B4-BE49-F238E27FC236}">
                  <a16:creationId xmlns:a16="http://schemas.microsoft.com/office/drawing/2014/main" id="{55C3CEFB-AE7D-F460-23D0-E87BF781A2EE}"/>
                </a:ext>
              </a:extLst>
            </p:cNvPr>
            <p:cNvSpPr txBox="1">
              <a:spLocks/>
            </p:cNvSpPr>
            <p:nvPr/>
          </p:nvSpPr>
          <p:spPr>
            <a:xfrm>
              <a:off x="420624" y="1064991"/>
              <a:ext cx="8284464" cy="507881"/>
            </a:xfrm>
            <a:prstGeom prst="roundRect">
              <a:avLst>
                <a:gd name="adj" fmla="val 5234"/>
              </a:avLst>
            </a:prstGeom>
            <a:solidFill>
              <a:schemeClr val="accent6">
                <a:lumMod val="50000"/>
                <a:alpha val="14000"/>
              </a:schemeClr>
            </a:solidFill>
            <a:ln w="19050">
              <a:noFill/>
            </a:ln>
          </p:spPr>
          <p:txBody>
            <a:bodyPr vert="horz" lIns="91440" tIns="45720" rIns="91440" bIns="45720" rtlCol="0" anchor="b" anchorCtr="1">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grpSp>
      <p:sp>
        <p:nvSpPr>
          <p:cNvPr id="9" name="TextBox 8">
            <a:extLst>
              <a:ext uri="{FF2B5EF4-FFF2-40B4-BE49-F238E27FC236}">
                <a16:creationId xmlns:a16="http://schemas.microsoft.com/office/drawing/2014/main" id="{DFB9C8F1-214E-A057-261D-FACCAC3313EB}"/>
              </a:ext>
            </a:extLst>
          </p:cNvPr>
          <p:cNvSpPr txBox="1"/>
          <p:nvPr/>
        </p:nvSpPr>
        <p:spPr>
          <a:xfrm>
            <a:off x="438912" y="1379076"/>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Background, Problem &amp; Goal</a:t>
            </a:r>
          </a:p>
        </p:txBody>
      </p:sp>
      <p:sp>
        <p:nvSpPr>
          <p:cNvPr id="10" name="TextBox 9">
            <a:extLst>
              <a:ext uri="{FF2B5EF4-FFF2-40B4-BE49-F238E27FC236}">
                <a16:creationId xmlns:a16="http://schemas.microsoft.com/office/drawing/2014/main" id="{158C373E-9737-75F8-8B98-C567D39197E6}"/>
              </a:ext>
            </a:extLst>
          </p:cNvPr>
          <p:cNvSpPr txBox="1"/>
          <p:nvPr/>
        </p:nvSpPr>
        <p:spPr>
          <a:xfrm>
            <a:off x="429768" y="2181617"/>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Key Idea</a:t>
            </a:r>
          </a:p>
        </p:txBody>
      </p:sp>
      <p:sp>
        <p:nvSpPr>
          <p:cNvPr id="11" name="TextBox 10">
            <a:extLst>
              <a:ext uri="{FF2B5EF4-FFF2-40B4-BE49-F238E27FC236}">
                <a16:creationId xmlns:a16="http://schemas.microsoft.com/office/drawing/2014/main" id="{D7323361-6354-BCD6-6DD5-2AFBCB09734A}"/>
              </a:ext>
            </a:extLst>
          </p:cNvPr>
          <p:cNvSpPr txBox="1"/>
          <p:nvPr/>
        </p:nvSpPr>
        <p:spPr>
          <a:xfrm>
            <a:off x="429767" y="3003184"/>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CIPHERMATCH: System Overview</a:t>
            </a:r>
          </a:p>
        </p:txBody>
      </p:sp>
      <p:sp>
        <p:nvSpPr>
          <p:cNvPr id="12" name="TextBox 11">
            <a:extLst>
              <a:ext uri="{FF2B5EF4-FFF2-40B4-BE49-F238E27FC236}">
                <a16:creationId xmlns:a16="http://schemas.microsoft.com/office/drawing/2014/main" id="{4CFA9E7B-60AF-C2D6-9FE2-08B8D2796C7C}"/>
              </a:ext>
            </a:extLst>
          </p:cNvPr>
          <p:cNvSpPr txBox="1"/>
          <p:nvPr/>
        </p:nvSpPr>
        <p:spPr>
          <a:xfrm>
            <a:off x="420624" y="3848521"/>
            <a:ext cx="8266175" cy="553998"/>
          </a:xfrm>
          <a:prstGeom prst="rect">
            <a:avLst/>
          </a:prstGeom>
          <a:noFill/>
        </p:spPr>
        <p:txBody>
          <a:bodyPr wrap="square" rtlCol="0">
            <a:spAutoFit/>
          </a:bodyPr>
          <a:lstStyle/>
          <a:p>
            <a:pPr algn="ctr"/>
            <a:r>
              <a:rPr lang="en-CH" sz="3000" b="1" dirty="0">
                <a:latin typeface="Corbel" panose="020B0503020204020204" pitchFamily="34" charset="0"/>
              </a:rPr>
              <a:t>CIPHERMATCH: Algorithm</a:t>
            </a:r>
          </a:p>
        </p:txBody>
      </p:sp>
      <p:sp>
        <p:nvSpPr>
          <p:cNvPr id="13" name="TextBox 12">
            <a:extLst>
              <a:ext uri="{FF2B5EF4-FFF2-40B4-BE49-F238E27FC236}">
                <a16:creationId xmlns:a16="http://schemas.microsoft.com/office/drawing/2014/main" id="{EB3806A0-5BC4-0194-496A-F30FD10514E3}"/>
              </a:ext>
            </a:extLst>
          </p:cNvPr>
          <p:cNvSpPr txBox="1"/>
          <p:nvPr/>
        </p:nvSpPr>
        <p:spPr>
          <a:xfrm>
            <a:off x="420623" y="4675211"/>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CIPHERMATCH: Hardware</a:t>
            </a:r>
          </a:p>
        </p:txBody>
      </p:sp>
      <p:sp>
        <p:nvSpPr>
          <p:cNvPr id="14" name="TextBox 13">
            <a:extLst>
              <a:ext uri="{FF2B5EF4-FFF2-40B4-BE49-F238E27FC236}">
                <a16:creationId xmlns:a16="http://schemas.microsoft.com/office/drawing/2014/main" id="{465AA23C-C1CF-0CEF-811F-F84E43463AA0}"/>
              </a:ext>
            </a:extLst>
          </p:cNvPr>
          <p:cNvSpPr txBox="1"/>
          <p:nvPr/>
        </p:nvSpPr>
        <p:spPr>
          <a:xfrm>
            <a:off x="420622" y="5510436"/>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Evaluation Results</a:t>
            </a:r>
          </a:p>
        </p:txBody>
      </p:sp>
    </p:spTree>
    <p:extLst>
      <p:ext uri="{BB962C8B-B14F-4D97-AF65-F5344CB8AC3E}">
        <p14:creationId xmlns:p14="http://schemas.microsoft.com/office/powerpoint/2010/main" val="1913989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2FD56-4D72-EB1D-9E29-659E35727D8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FEA427F-B6FB-EC21-37EA-0DCC9159FBB4}"/>
              </a:ext>
            </a:extLst>
          </p:cNvPr>
          <p:cNvSpPr/>
          <p:nvPr/>
        </p:nvSpPr>
        <p:spPr>
          <a:xfrm>
            <a:off x="-105918" y="982826"/>
            <a:ext cx="9414455" cy="3407933"/>
          </a:xfrm>
          <a:prstGeom prst="rect">
            <a:avLst/>
          </a:prstGeom>
          <a:solidFill>
            <a:schemeClr val="accent2">
              <a:lumMod val="20000"/>
              <a:lumOff val="80000"/>
              <a:alpha val="9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Rectangle 3">
            <a:extLst>
              <a:ext uri="{FF2B5EF4-FFF2-40B4-BE49-F238E27FC236}">
                <a16:creationId xmlns:a16="http://schemas.microsoft.com/office/drawing/2014/main" id="{AB1CAAAA-A35B-3D2F-473B-B2589A8EFBE9}"/>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latin typeface="Corbel" panose="020B0503020204020204" pitchFamily="34" charset="0"/>
              <a:cs typeface="Dubai" panose="020B0503030403030204" pitchFamily="34" charset="-78"/>
            </a:endParaRPr>
          </a:p>
        </p:txBody>
      </p:sp>
      <p:cxnSp>
        <p:nvCxnSpPr>
          <p:cNvPr id="6" name="Straight Connector 5">
            <a:extLst>
              <a:ext uri="{FF2B5EF4-FFF2-40B4-BE49-F238E27FC236}">
                <a16:creationId xmlns:a16="http://schemas.microsoft.com/office/drawing/2014/main" id="{FBB58E3F-86B3-5A01-C5A9-D88FAAF528CC}"/>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DC54EC1-E46E-9CB2-2496-8AF4A2F49746}"/>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E930DBF1-9C73-2109-A444-6BC24E0AE48E}"/>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Dubai" panose="020B0503030403030204" pitchFamily="34" charset="-78"/>
              </a:rPr>
              <a:t>CIPHERMATCH: Key Steps </a:t>
            </a:r>
          </a:p>
        </p:txBody>
      </p:sp>
      <p:pic>
        <p:nvPicPr>
          <p:cNvPr id="16" name="Graphic 15">
            <a:extLst>
              <a:ext uri="{FF2B5EF4-FFF2-40B4-BE49-F238E27FC236}">
                <a16:creationId xmlns:a16="http://schemas.microsoft.com/office/drawing/2014/main" id="{39E61A2D-DC38-FBC5-69C9-2193468AA7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05B5397A-6ADE-6E49-79AA-E00D75DE857B}"/>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cs typeface="Dubai" panose="020B0503030403030204" pitchFamily="34" charset="-78"/>
              </a:rPr>
              <a:pPr/>
              <a:t>39</a:t>
            </a:fld>
            <a:endParaRPr lang="en-CH" dirty="0">
              <a:latin typeface="Cambria" panose="02040503050406030204" pitchFamily="18" charset="0"/>
              <a:cs typeface="Dubai" panose="020B0503030403030204" pitchFamily="34" charset="-78"/>
            </a:endParaRPr>
          </a:p>
        </p:txBody>
      </p:sp>
      <p:sp>
        <p:nvSpPr>
          <p:cNvPr id="5" name="Rounded Rectangle 4">
            <a:extLst>
              <a:ext uri="{FF2B5EF4-FFF2-40B4-BE49-F238E27FC236}">
                <a16:creationId xmlns:a16="http://schemas.microsoft.com/office/drawing/2014/main" id="{28C0C71E-A9A8-C59A-9077-DAA21B2D4032}"/>
              </a:ext>
            </a:extLst>
          </p:cNvPr>
          <p:cNvSpPr/>
          <p:nvPr/>
        </p:nvSpPr>
        <p:spPr>
          <a:xfrm>
            <a:off x="965633" y="2838220"/>
            <a:ext cx="7959839" cy="1364050"/>
          </a:xfrm>
          <a:prstGeom prst="roundRect">
            <a:avLst>
              <a:gd name="adj" fmla="val 5607"/>
            </a:avLst>
          </a:prstGeom>
          <a:solidFill>
            <a:schemeClr val="accent5">
              <a:lumMod val="20000"/>
              <a:lumOff val="80000"/>
              <a:alpha val="50000"/>
            </a:schemeClr>
          </a:solidFill>
          <a:ln w="25400">
            <a:solidFill>
              <a:schemeClr val="accent1">
                <a:shade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Secure </a:t>
            </a:r>
            <a:r>
              <a:rPr lang="en-US" sz="2800" b="1" i="1" dirty="0">
                <a:solidFill>
                  <a:schemeClr val="tx1"/>
                </a:solidFill>
                <a:latin typeface="Corbel" panose="020B0503020204020204" pitchFamily="34" charset="0"/>
              </a:rPr>
              <a:t>Exact</a:t>
            </a:r>
            <a:r>
              <a:rPr lang="en-US" sz="2800" b="1" dirty="0">
                <a:solidFill>
                  <a:schemeClr val="tx1"/>
                </a:solidFill>
                <a:latin typeface="Corbel" panose="020B0503020204020204" pitchFamily="34" charset="0"/>
              </a:rPr>
              <a:t> String-Matching Algorithm</a:t>
            </a:r>
          </a:p>
        </p:txBody>
      </p:sp>
      <p:sp>
        <p:nvSpPr>
          <p:cNvPr id="22" name="Rounded Rectangle 21">
            <a:extLst>
              <a:ext uri="{FF2B5EF4-FFF2-40B4-BE49-F238E27FC236}">
                <a16:creationId xmlns:a16="http://schemas.microsoft.com/office/drawing/2014/main" id="{30F1B3CC-9B6A-A3DA-B657-577C276BB1AB}"/>
              </a:ext>
            </a:extLst>
          </p:cNvPr>
          <p:cNvSpPr/>
          <p:nvPr/>
        </p:nvSpPr>
        <p:spPr>
          <a:xfrm>
            <a:off x="965637" y="4495836"/>
            <a:ext cx="7959839" cy="1360339"/>
          </a:xfrm>
          <a:prstGeom prst="roundRect">
            <a:avLst>
              <a:gd name="adj" fmla="val 5607"/>
            </a:avLst>
          </a:prstGeom>
          <a:solidFill>
            <a:schemeClr val="bg2">
              <a:alpha val="50000"/>
            </a:schemeClr>
          </a:solidFill>
          <a:ln w="25400">
            <a:solidFill>
              <a:schemeClr val="accent1">
                <a:shade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In-Flash Processing</a:t>
            </a:r>
          </a:p>
        </p:txBody>
      </p:sp>
      <p:sp>
        <p:nvSpPr>
          <p:cNvPr id="24" name="Oval 23">
            <a:extLst>
              <a:ext uri="{FF2B5EF4-FFF2-40B4-BE49-F238E27FC236}">
                <a16:creationId xmlns:a16="http://schemas.microsoft.com/office/drawing/2014/main" id="{8C241423-3DF2-9EE2-782A-22D2C603407E}"/>
              </a:ext>
            </a:extLst>
          </p:cNvPr>
          <p:cNvSpPr/>
          <p:nvPr/>
        </p:nvSpPr>
        <p:spPr>
          <a:xfrm>
            <a:off x="218521" y="1606234"/>
            <a:ext cx="520749" cy="512791"/>
          </a:xfrm>
          <a:prstGeom prst="ellipse">
            <a:avLst/>
          </a:prstGeom>
          <a:solidFill>
            <a:schemeClr val="accent6">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1</a:t>
            </a:r>
          </a:p>
        </p:txBody>
      </p:sp>
      <p:sp>
        <p:nvSpPr>
          <p:cNvPr id="28" name="Oval 27">
            <a:extLst>
              <a:ext uri="{FF2B5EF4-FFF2-40B4-BE49-F238E27FC236}">
                <a16:creationId xmlns:a16="http://schemas.microsoft.com/office/drawing/2014/main" id="{E154B43D-9788-AC2F-85C8-8324E8CF88A8}"/>
              </a:ext>
            </a:extLst>
          </p:cNvPr>
          <p:cNvSpPr/>
          <p:nvPr/>
        </p:nvSpPr>
        <p:spPr>
          <a:xfrm>
            <a:off x="218522" y="3268961"/>
            <a:ext cx="520749" cy="512791"/>
          </a:xfrm>
          <a:prstGeom prst="ellipse">
            <a:avLst/>
          </a:prstGeom>
          <a:solidFill>
            <a:schemeClr val="accent5">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2</a:t>
            </a:r>
          </a:p>
        </p:txBody>
      </p:sp>
      <p:sp>
        <p:nvSpPr>
          <p:cNvPr id="31" name="Oval 30">
            <a:extLst>
              <a:ext uri="{FF2B5EF4-FFF2-40B4-BE49-F238E27FC236}">
                <a16:creationId xmlns:a16="http://schemas.microsoft.com/office/drawing/2014/main" id="{499D9C8B-8881-BF79-0097-A087437A96C0}"/>
              </a:ext>
            </a:extLst>
          </p:cNvPr>
          <p:cNvSpPr/>
          <p:nvPr/>
        </p:nvSpPr>
        <p:spPr>
          <a:xfrm>
            <a:off x="218523" y="4919609"/>
            <a:ext cx="520749" cy="512791"/>
          </a:xfrm>
          <a:prstGeom prst="ellipse">
            <a:avLst/>
          </a:prstGeom>
          <a:solidFill>
            <a:schemeClr val="bg2"/>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3</a:t>
            </a:r>
          </a:p>
        </p:txBody>
      </p:sp>
      <p:sp>
        <p:nvSpPr>
          <p:cNvPr id="32" name="Rounded Rectangle 31">
            <a:extLst>
              <a:ext uri="{FF2B5EF4-FFF2-40B4-BE49-F238E27FC236}">
                <a16:creationId xmlns:a16="http://schemas.microsoft.com/office/drawing/2014/main" id="{A9D2E5AA-BBCA-EF48-645E-221182A19F58}"/>
              </a:ext>
            </a:extLst>
          </p:cNvPr>
          <p:cNvSpPr/>
          <p:nvPr/>
        </p:nvSpPr>
        <p:spPr>
          <a:xfrm>
            <a:off x="965633" y="1180606"/>
            <a:ext cx="7959839" cy="1364049"/>
          </a:xfrm>
          <a:prstGeom prst="roundRect">
            <a:avLst>
              <a:gd name="adj" fmla="val 5607"/>
            </a:avLst>
          </a:prstGeom>
          <a:solidFill>
            <a:schemeClr val="accent6">
              <a:lumMod val="20000"/>
              <a:lumOff val="80000"/>
              <a:alpha val="50000"/>
            </a:schemeClr>
          </a:solidFill>
          <a:ln w="25400">
            <a:solidFill>
              <a:schemeClr val="accent1">
                <a:shade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800" b="1" dirty="0">
                <a:solidFill>
                  <a:schemeClr val="tx1"/>
                </a:solidFill>
                <a:latin typeface="Corbel" panose="020B0503020204020204" pitchFamily="34" charset="0"/>
              </a:rPr>
              <a:t>Memory-Efficient Data Packing Scheme</a:t>
            </a:r>
          </a:p>
          <a:p>
            <a:pPr algn="ctr"/>
            <a:endParaRPr lang="en-CH" dirty="0">
              <a:solidFill>
                <a:schemeClr val="tx1"/>
              </a:solidFill>
              <a:latin typeface="Corbel" panose="020B0503020204020204" pitchFamily="34" charset="0"/>
            </a:endParaRPr>
          </a:p>
        </p:txBody>
      </p:sp>
      <p:sp>
        <p:nvSpPr>
          <p:cNvPr id="3" name="Rectangle 2">
            <a:extLst>
              <a:ext uri="{FF2B5EF4-FFF2-40B4-BE49-F238E27FC236}">
                <a16:creationId xmlns:a16="http://schemas.microsoft.com/office/drawing/2014/main" id="{98B44408-8F2B-130B-5F0C-3AB9A6DA10DB}"/>
              </a:ext>
            </a:extLst>
          </p:cNvPr>
          <p:cNvSpPr/>
          <p:nvPr/>
        </p:nvSpPr>
        <p:spPr>
          <a:xfrm>
            <a:off x="-105919" y="2749884"/>
            <a:ext cx="9414455" cy="3281750"/>
          </a:xfrm>
          <a:prstGeom prst="rect">
            <a:avLst/>
          </a:prstGeom>
          <a:solidFill>
            <a:schemeClr val="bg1">
              <a:alpha val="9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ounded Rectangle 8">
            <a:extLst>
              <a:ext uri="{FF2B5EF4-FFF2-40B4-BE49-F238E27FC236}">
                <a16:creationId xmlns:a16="http://schemas.microsoft.com/office/drawing/2014/main" id="{DA1A2E90-09AB-A989-8157-4AC2B6CC8BA3}"/>
              </a:ext>
            </a:extLst>
          </p:cNvPr>
          <p:cNvSpPr/>
          <p:nvPr/>
        </p:nvSpPr>
        <p:spPr>
          <a:xfrm>
            <a:off x="965632" y="1191132"/>
            <a:ext cx="7959839" cy="1364049"/>
          </a:xfrm>
          <a:prstGeom prst="roundRect">
            <a:avLst>
              <a:gd name="adj" fmla="val 5607"/>
            </a:avLst>
          </a:prstGeom>
          <a:solidFill>
            <a:schemeClr val="accent6">
              <a:lumMod val="20000"/>
              <a:lumOff val="80000"/>
              <a:alpha val="50000"/>
            </a:schemeClr>
          </a:solidFill>
          <a:ln w="25400">
            <a:solidFill>
              <a:schemeClr val="accent1">
                <a:shade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800" b="1" dirty="0">
                <a:solidFill>
                  <a:srgbClr val="3620F1"/>
                </a:solidFill>
                <a:latin typeface="Corbel" panose="020B0503020204020204" pitchFamily="34" charset="0"/>
              </a:rPr>
              <a:t>Memory-Efficient Data Packing Scheme</a:t>
            </a:r>
          </a:p>
          <a:p>
            <a:pPr algn="ctr"/>
            <a:r>
              <a:rPr lang="en-CH" sz="2400" b="1" dirty="0">
                <a:solidFill>
                  <a:schemeClr val="tx1"/>
                </a:solidFill>
                <a:latin typeface="Corbel" panose="020B0503020204020204" pitchFamily="34" charset="0"/>
              </a:rPr>
              <a:t>- </a:t>
            </a:r>
            <a:r>
              <a:rPr lang="en-CH" b="1" dirty="0">
                <a:solidFill>
                  <a:schemeClr val="accent5"/>
                </a:solidFill>
                <a:latin typeface="Corbel" panose="020B0503020204020204" pitchFamily="34" charset="0"/>
              </a:rPr>
              <a:t>Efficiently pack the query and database </a:t>
            </a:r>
          </a:p>
          <a:p>
            <a:pPr algn="ctr"/>
            <a:r>
              <a:rPr lang="en-CH" dirty="0">
                <a:solidFill>
                  <a:schemeClr val="tx1"/>
                </a:solidFill>
                <a:latin typeface="Corbel" panose="020B0503020204020204" pitchFamily="34" charset="0"/>
              </a:rPr>
              <a:t>to reduce the memory footprint and enable parallel string matching</a:t>
            </a:r>
          </a:p>
        </p:txBody>
      </p:sp>
    </p:spTree>
    <p:extLst>
      <p:ext uri="{BB962C8B-B14F-4D97-AF65-F5344CB8AC3E}">
        <p14:creationId xmlns:p14="http://schemas.microsoft.com/office/powerpoint/2010/main" val="47113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animBg="1"/>
      <p:bldP spid="9"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1654C-8307-8BAE-02F4-1841AA50E72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288D41F-E439-B392-8C7A-7EB1525BCED0}"/>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CED77EA0-7509-7E61-22F0-445B68F2889D}"/>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A57C8C2-3AA9-45C1-7134-03EB79D9C4D3}"/>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4870B146-9BA0-0033-ACAE-256DC839BB6A}"/>
              </a:ext>
            </a:extLst>
          </p:cNvPr>
          <p:cNvSpPr>
            <a:spLocks noGrp="1"/>
          </p:cNvSpPr>
          <p:nvPr>
            <p:ph type="title"/>
          </p:nvPr>
        </p:nvSpPr>
        <p:spPr>
          <a:xfrm>
            <a:off x="43211" y="1"/>
            <a:ext cx="7886700"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Talk Outline</a:t>
            </a:r>
          </a:p>
        </p:txBody>
      </p:sp>
      <p:pic>
        <p:nvPicPr>
          <p:cNvPr id="16" name="Graphic 15">
            <a:extLst>
              <a:ext uri="{FF2B5EF4-FFF2-40B4-BE49-F238E27FC236}">
                <a16:creationId xmlns:a16="http://schemas.microsoft.com/office/drawing/2014/main" id="{2D445966-A1BD-1082-EA6A-A84D3E9A13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CAD8FD6C-5585-8830-6F98-A92C6339D39D}"/>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4</a:t>
            </a:fld>
            <a:endParaRPr lang="en-CH" dirty="0">
              <a:latin typeface="Cambria" panose="02040503050406030204" pitchFamily="18" charset="0"/>
            </a:endParaRPr>
          </a:p>
        </p:txBody>
      </p:sp>
      <p:grpSp>
        <p:nvGrpSpPr>
          <p:cNvPr id="23" name="Group 22">
            <a:extLst>
              <a:ext uri="{FF2B5EF4-FFF2-40B4-BE49-F238E27FC236}">
                <a16:creationId xmlns:a16="http://schemas.microsoft.com/office/drawing/2014/main" id="{918EC1B7-1F1C-A266-1DE0-ED911D23C746}"/>
              </a:ext>
            </a:extLst>
          </p:cNvPr>
          <p:cNvGrpSpPr/>
          <p:nvPr/>
        </p:nvGrpSpPr>
        <p:grpSpPr>
          <a:xfrm>
            <a:off x="420624" y="1385031"/>
            <a:ext cx="8284464" cy="4647396"/>
            <a:chOff x="420624" y="1064991"/>
            <a:chExt cx="8284464" cy="4647396"/>
          </a:xfrm>
        </p:grpSpPr>
        <p:grpSp>
          <p:nvGrpSpPr>
            <p:cNvPr id="2" name="Group 1">
              <a:extLst>
                <a:ext uri="{FF2B5EF4-FFF2-40B4-BE49-F238E27FC236}">
                  <a16:creationId xmlns:a16="http://schemas.microsoft.com/office/drawing/2014/main" id="{B1AF3BB6-B3A2-80E9-CBE8-DE23D13E8F02}"/>
                </a:ext>
              </a:extLst>
            </p:cNvPr>
            <p:cNvGrpSpPr/>
            <p:nvPr/>
          </p:nvGrpSpPr>
          <p:grpSpPr>
            <a:xfrm>
              <a:off x="420624" y="1871469"/>
              <a:ext cx="8284464" cy="3840918"/>
              <a:chOff x="1474630" y="1324186"/>
              <a:chExt cx="5816194" cy="4091285"/>
            </a:xfrm>
            <a:solidFill>
              <a:schemeClr val="accent6">
                <a:lumMod val="50000"/>
                <a:alpha val="14000"/>
              </a:schemeClr>
            </a:solidFill>
          </p:grpSpPr>
          <p:sp>
            <p:nvSpPr>
              <p:cNvPr id="3" name="Content Placeholder 2">
                <a:extLst>
                  <a:ext uri="{FF2B5EF4-FFF2-40B4-BE49-F238E27FC236}">
                    <a16:creationId xmlns:a16="http://schemas.microsoft.com/office/drawing/2014/main" id="{6C7384B7-EC57-80EC-7FCB-AE1D5A82797C}"/>
                  </a:ext>
                </a:extLst>
              </p:cNvPr>
              <p:cNvSpPr txBox="1">
                <a:spLocks/>
              </p:cNvSpPr>
              <p:nvPr/>
            </p:nvSpPr>
            <p:spPr>
              <a:xfrm>
                <a:off x="1474630" y="1324186"/>
                <a:ext cx="5816194" cy="540987"/>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5" name="Content Placeholder 2">
                <a:extLst>
                  <a:ext uri="{FF2B5EF4-FFF2-40B4-BE49-F238E27FC236}">
                    <a16:creationId xmlns:a16="http://schemas.microsoft.com/office/drawing/2014/main" id="{1502019D-E9E4-A09D-92E9-61718615D0E7}"/>
                  </a:ext>
                </a:extLst>
              </p:cNvPr>
              <p:cNvSpPr txBox="1">
                <a:spLocks/>
              </p:cNvSpPr>
              <p:nvPr/>
            </p:nvSpPr>
            <p:spPr>
              <a:xfrm>
                <a:off x="1474630" y="2202488"/>
                <a:ext cx="5816194" cy="549406"/>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18" name="Content Placeholder 2">
                <a:extLst>
                  <a:ext uri="{FF2B5EF4-FFF2-40B4-BE49-F238E27FC236}">
                    <a16:creationId xmlns:a16="http://schemas.microsoft.com/office/drawing/2014/main" id="{719600E8-2524-DA87-8DE3-0BD096D4DAD8}"/>
                  </a:ext>
                </a:extLst>
              </p:cNvPr>
              <p:cNvSpPr txBox="1">
                <a:spLocks/>
              </p:cNvSpPr>
              <p:nvPr/>
            </p:nvSpPr>
            <p:spPr>
              <a:xfrm>
                <a:off x="1474630" y="3099337"/>
                <a:ext cx="5816194" cy="549405"/>
              </a:xfrm>
              <a:prstGeom prst="roundRect">
                <a:avLst>
                  <a:gd name="adj" fmla="val 5234"/>
                </a:avLst>
              </a:prstGeom>
              <a:grpFill/>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19" name="Content Placeholder 2">
                <a:extLst>
                  <a:ext uri="{FF2B5EF4-FFF2-40B4-BE49-F238E27FC236}">
                    <a16:creationId xmlns:a16="http://schemas.microsoft.com/office/drawing/2014/main" id="{19D5B8F9-4CED-8999-D327-6D2A455E7AA4}"/>
                  </a:ext>
                </a:extLst>
              </p:cNvPr>
              <p:cNvSpPr txBox="1">
                <a:spLocks/>
              </p:cNvSpPr>
              <p:nvPr/>
            </p:nvSpPr>
            <p:spPr>
              <a:xfrm>
                <a:off x="1474630" y="3991121"/>
                <a:ext cx="5816194" cy="540985"/>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20" name="Content Placeholder 2">
                <a:extLst>
                  <a:ext uri="{FF2B5EF4-FFF2-40B4-BE49-F238E27FC236}">
                    <a16:creationId xmlns:a16="http://schemas.microsoft.com/office/drawing/2014/main" id="{0C3B6663-C210-A957-EA11-941CE3F80FC6}"/>
                  </a:ext>
                </a:extLst>
              </p:cNvPr>
              <p:cNvSpPr txBox="1">
                <a:spLocks/>
              </p:cNvSpPr>
              <p:nvPr/>
            </p:nvSpPr>
            <p:spPr>
              <a:xfrm>
                <a:off x="1474630" y="4874485"/>
                <a:ext cx="5816194" cy="540986"/>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grpSp>
        <p:sp>
          <p:nvSpPr>
            <p:cNvPr id="21" name="Content Placeholder 2">
              <a:extLst>
                <a:ext uri="{FF2B5EF4-FFF2-40B4-BE49-F238E27FC236}">
                  <a16:creationId xmlns:a16="http://schemas.microsoft.com/office/drawing/2014/main" id="{E0B95172-946E-2AC7-B7FA-E3D1511E8133}"/>
                </a:ext>
              </a:extLst>
            </p:cNvPr>
            <p:cNvSpPr txBox="1">
              <a:spLocks/>
            </p:cNvSpPr>
            <p:nvPr/>
          </p:nvSpPr>
          <p:spPr>
            <a:xfrm>
              <a:off x="420624" y="1064991"/>
              <a:ext cx="8284464" cy="507881"/>
            </a:xfrm>
            <a:prstGeom prst="roundRect">
              <a:avLst>
                <a:gd name="adj" fmla="val 5234"/>
              </a:avLst>
            </a:prstGeom>
            <a:solidFill>
              <a:schemeClr val="accent6">
                <a:lumMod val="50000"/>
                <a:alpha val="14000"/>
              </a:schemeClr>
            </a:solidFill>
            <a:ln w="19050">
              <a:noFill/>
            </a:ln>
          </p:spPr>
          <p:txBody>
            <a:bodyPr vert="horz" lIns="91440" tIns="45720" rIns="91440" bIns="45720" rtlCol="0" anchor="b" anchorCtr="1">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grpSp>
      <p:sp>
        <p:nvSpPr>
          <p:cNvPr id="9" name="TextBox 8">
            <a:extLst>
              <a:ext uri="{FF2B5EF4-FFF2-40B4-BE49-F238E27FC236}">
                <a16:creationId xmlns:a16="http://schemas.microsoft.com/office/drawing/2014/main" id="{030412BC-40B1-2A1D-73BB-551DF4D96C7A}"/>
              </a:ext>
            </a:extLst>
          </p:cNvPr>
          <p:cNvSpPr txBox="1"/>
          <p:nvPr/>
        </p:nvSpPr>
        <p:spPr>
          <a:xfrm>
            <a:off x="438912" y="1379076"/>
            <a:ext cx="8266175" cy="553998"/>
          </a:xfrm>
          <a:prstGeom prst="rect">
            <a:avLst/>
          </a:prstGeom>
          <a:noFill/>
        </p:spPr>
        <p:txBody>
          <a:bodyPr wrap="square" rtlCol="0">
            <a:spAutoFit/>
          </a:bodyPr>
          <a:lstStyle/>
          <a:p>
            <a:pPr algn="ctr"/>
            <a:r>
              <a:rPr lang="en-CH" sz="3000" b="1" dirty="0">
                <a:latin typeface="Corbel" panose="020B0503020204020204" pitchFamily="34" charset="0"/>
              </a:rPr>
              <a:t>Background, Problem &amp; Goal</a:t>
            </a:r>
          </a:p>
        </p:txBody>
      </p:sp>
      <p:sp>
        <p:nvSpPr>
          <p:cNvPr id="10" name="TextBox 9">
            <a:extLst>
              <a:ext uri="{FF2B5EF4-FFF2-40B4-BE49-F238E27FC236}">
                <a16:creationId xmlns:a16="http://schemas.microsoft.com/office/drawing/2014/main" id="{27031773-98E0-1365-B85E-0FF350C3B79D}"/>
              </a:ext>
            </a:extLst>
          </p:cNvPr>
          <p:cNvSpPr txBox="1"/>
          <p:nvPr/>
        </p:nvSpPr>
        <p:spPr>
          <a:xfrm>
            <a:off x="429768" y="2181617"/>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Key Idea</a:t>
            </a:r>
          </a:p>
        </p:txBody>
      </p:sp>
      <p:sp>
        <p:nvSpPr>
          <p:cNvPr id="11" name="TextBox 10">
            <a:extLst>
              <a:ext uri="{FF2B5EF4-FFF2-40B4-BE49-F238E27FC236}">
                <a16:creationId xmlns:a16="http://schemas.microsoft.com/office/drawing/2014/main" id="{A2B3DE9D-F82A-8DF6-D456-DD1A4ECE96B6}"/>
              </a:ext>
            </a:extLst>
          </p:cNvPr>
          <p:cNvSpPr txBox="1"/>
          <p:nvPr/>
        </p:nvSpPr>
        <p:spPr>
          <a:xfrm>
            <a:off x="429767" y="3003184"/>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CIPHERMATCH System: Overview</a:t>
            </a:r>
          </a:p>
        </p:txBody>
      </p:sp>
      <p:sp>
        <p:nvSpPr>
          <p:cNvPr id="12" name="TextBox 11">
            <a:extLst>
              <a:ext uri="{FF2B5EF4-FFF2-40B4-BE49-F238E27FC236}">
                <a16:creationId xmlns:a16="http://schemas.microsoft.com/office/drawing/2014/main" id="{8956061B-06ED-29C4-6AF9-3F7970E83D87}"/>
              </a:ext>
            </a:extLst>
          </p:cNvPr>
          <p:cNvSpPr txBox="1"/>
          <p:nvPr/>
        </p:nvSpPr>
        <p:spPr>
          <a:xfrm>
            <a:off x="420624" y="3848521"/>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CIPHERMATCH: Algorithm</a:t>
            </a:r>
          </a:p>
        </p:txBody>
      </p:sp>
      <p:sp>
        <p:nvSpPr>
          <p:cNvPr id="13" name="TextBox 12">
            <a:extLst>
              <a:ext uri="{FF2B5EF4-FFF2-40B4-BE49-F238E27FC236}">
                <a16:creationId xmlns:a16="http://schemas.microsoft.com/office/drawing/2014/main" id="{BA58AAE3-55D9-21AD-1CD6-908706143281}"/>
              </a:ext>
            </a:extLst>
          </p:cNvPr>
          <p:cNvSpPr txBox="1"/>
          <p:nvPr/>
        </p:nvSpPr>
        <p:spPr>
          <a:xfrm>
            <a:off x="420623" y="4675211"/>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CIPHERMATCH: Hardware</a:t>
            </a:r>
          </a:p>
        </p:txBody>
      </p:sp>
      <p:sp>
        <p:nvSpPr>
          <p:cNvPr id="14" name="TextBox 13">
            <a:extLst>
              <a:ext uri="{FF2B5EF4-FFF2-40B4-BE49-F238E27FC236}">
                <a16:creationId xmlns:a16="http://schemas.microsoft.com/office/drawing/2014/main" id="{9DDB78FD-71F8-BDB8-08E7-FA2CF8D8FB3C}"/>
              </a:ext>
            </a:extLst>
          </p:cNvPr>
          <p:cNvSpPr txBox="1"/>
          <p:nvPr/>
        </p:nvSpPr>
        <p:spPr>
          <a:xfrm>
            <a:off x="420622" y="5510436"/>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Evaluation Results</a:t>
            </a:r>
          </a:p>
        </p:txBody>
      </p:sp>
    </p:spTree>
    <p:extLst>
      <p:ext uri="{BB962C8B-B14F-4D97-AF65-F5344CB8AC3E}">
        <p14:creationId xmlns:p14="http://schemas.microsoft.com/office/powerpoint/2010/main" val="4026701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B39B9-4874-A23A-558A-FA588608D0E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660287D-1618-04B6-4D89-EF491776E387}"/>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7" name="Straight Connector 6">
            <a:extLst>
              <a:ext uri="{FF2B5EF4-FFF2-40B4-BE49-F238E27FC236}">
                <a16:creationId xmlns:a16="http://schemas.microsoft.com/office/drawing/2014/main" id="{6E530E4A-0EDC-AF41-2784-0C6E9F89B771}"/>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5CE4ABF3-D108-30C0-A584-68DDAC8A2800}"/>
              </a:ext>
            </a:extLst>
          </p:cNvPr>
          <p:cNvSpPr>
            <a:spLocks noGrp="1"/>
          </p:cNvSpPr>
          <p:nvPr>
            <p:ph type="title"/>
          </p:nvPr>
        </p:nvSpPr>
        <p:spPr>
          <a:xfrm>
            <a:off x="0" y="1"/>
            <a:ext cx="9187209"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Memory-Efficient Data Packing Scheme</a:t>
            </a:r>
          </a:p>
        </p:txBody>
      </p:sp>
      <p:pic>
        <p:nvPicPr>
          <p:cNvPr id="16" name="Graphic 15">
            <a:extLst>
              <a:ext uri="{FF2B5EF4-FFF2-40B4-BE49-F238E27FC236}">
                <a16:creationId xmlns:a16="http://schemas.microsoft.com/office/drawing/2014/main" id="{BBBABD78-6132-2CFC-547E-B58D0AC4F7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D09A212A-39E2-EE87-CCDE-8C28E481F478}"/>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40</a:t>
            </a:fld>
            <a:endParaRPr lang="en-CH" dirty="0">
              <a:latin typeface="Cambria" panose="02040503050406030204" pitchFamily="18" charset="0"/>
            </a:endParaRPr>
          </a:p>
        </p:txBody>
      </p:sp>
      <p:cxnSp>
        <p:nvCxnSpPr>
          <p:cNvPr id="75" name="Straight Connector 74">
            <a:extLst>
              <a:ext uri="{FF2B5EF4-FFF2-40B4-BE49-F238E27FC236}">
                <a16:creationId xmlns:a16="http://schemas.microsoft.com/office/drawing/2014/main" id="{AB253933-2C0F-52D7-86CC-75415BB74FFE}"/>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2" name="Oval 1">
            <a:extLst>
              <a:ext uri="{FF2B5EF4-FFF2-40B4-BE49-F238E27FC236}">
                <a16:creationId xmlns:a16="http://schemas.microsoft.com/office/drawing/2014/main" id="{F8AADC1F-DD68-6DB7-2C38-A03480D30BFE}"/>
              </a:ext>
            </a:extLst>
          </p:cNvPr>
          <p:cNvSpPr/>
          <p:nvPr/>
        </p:nvSpPr>
        <p:spPr>
          <a:xfrm>
            <a:off x="8409417" y="138235"/>
            <a:ext cx="520749" cy="512791"/>
          </a:xfrm>
          <a:prstGeom prst="ellipse">
            <a:avLst/>
          </a:prstGeom>
          <a:solidFill>
            <a:schemeClr val="accent6">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1</a:t>
            </a:r>
          </a:p>
        </p:txBody>
      </p:sp>
      <p:sp>
        <p:nvSpPr>
          <p:cNvPr id="66" name="Rounded Rectangle 65">
            <a:extLst>
              <a:ext uri="{FF2B5EF4-FFF2-40B4-BE49-F238E27FC236}">
                <a16:creationId xmlns:a16="http://schemas.microsoft.com/office/drawing/2014/main" id="{58F90B00-B943-8256-73A2-DBECB1C26DD8}"/>
              </a:ext>
            </a:extLst>
          </p:cNvPr>
          <p:cNvSpPr/>
          <p:nvPr/>
        </p:nvSpPr>
        <p:spPr>
          <a:xfrm>
            <a:off x="484698" y="3695558"/>
            <a:ext cx="8212914" cy="293727"/>
          </a:xfrm>
          <a:prstGeom prst="roundRect">
            <a:avLst>
              <a:gd name="adj" fmla="val 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orbel" panose="020B0503020204020204" pitchFamily="34" charset="0"/>
              </a:rPr>
              <a:t>Database = </a:t>
            </a:r>
            <a:r>
              <a:rPr lang="en-CH" sz="2000" dirty="0">
                <a:solidFill>
                  <a:schemeClr val="tx2"/>
                </a:solidFill>
                <a:latin typeface="Cambria" panose="02040503050406030204" pitchFamily="18" charset="0"/>
              </a:rPr>
              <a:t>010110010100010…01001</a:t>
            </a:r>
          </a:p>
        </p:txBody>
      </p:sp>
      <p:sp>
        <p:nvSpPr>
          <p:cNvPr id="86" name="Rounded Rectangle 85">
            <a:extLst>
              <a:ext uri="{FF2B5EF4-FFF2-40B4-BE49-F238E27FC236}">
                <a16:creationId xmlns:a16="http://schemas.microsoft.com/office/drawing/2014/main" id="{692EE61E-A832-D17B-538B-68F28FE5510A}"/>
              </a:ext>
            </a:extLst>
          </p:cNvPr>
          <p:cNvSpPr/>
          <p:nvPr/>
        </p:nvSpPr>
        <p:spPr>
          <a:xfrm>
            <a:off x="5210624" y="1002194"/>
            <a:ext cx="3602270" cy="1975604"/>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Corbel" panose="020B0503020204020204" pitchFamily="34" charset="0"/>
              <a:cs typeface="Dubai" panose="020B0503030403030204" pitchFamily="34" charset="-78"/>
            </a:endParaRPr>
          </a:p>
        </p:txBody>
      </p:sp>
      <p:sp>
        <p:nvSpPr>
          <p:cNvPr id="87" name="Rounded Rectangle 86">
            <a:extLst>
              <a:ext uri="{FF2B5EF4-FFF2-40B4-BE49-F238E27FC236}">
                <a16:creationId xmlns:a16="http://schemas.microsoft.com/office/drawing/2014/main" id="{CAC24130-7685-EAAE-1B62-5FA40C5778AD}"/>
              </a:ext>
            </a:extLst>
          </p:cNvPr>
          <p:cNvSpPr/>
          <p:nvPr/>
        </p:nvSpPr>
        <p:spPr>
          <a:xfrm>
            <a:off x="5325906" y="1188144"/>
            <a:ext cx="3371706" cy="325478"/>
          </a:xfrm>
          <a:prstGeom prst="roundRect">
            <a:avLst>
              <a:gd name="adj" fmla="val 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01001110001001…101</a:t>
            </a:r>
          </a:p>
        </p:txBody>
      </p:sp>
      <p:sp>
        <p:nvSpPr>
          <p:cNvPr id="88" name="Rounded Rectangle 87">
            <a:extLst>
              <a:ext uri="{FF2B5EF4-FFF2-40B4-BE49-F238E27FC236}">
                <a16:creationId xmlns:a16="http://schemas.microsoft.com/office/drawing/2014/main" id="{0D84BE91-BE46-18D9-2214-E71515E5E729}"/>
              </a:ext>
            </a:extLst>
          </p:cNvPr>
          <p:cNvSpPr/>
          <p:nvPr/>
        </p:nvSpPr>
        <p:spPr>
          <a:xfrm>
            <a:off x="5325906" y="2042235"/>
            <a:ext cx="3371706" cy="325478"/>
          </a:xfrm>
          <a:prstGeom prst="roundRect">
            <a:avLst>
              <a:gd name="adj" fmla="val 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01011010010100…010</a:t>
            </a:r>
          </a:p>
        </p:txBody>
      </p:sp>
      <p:sp>
        <p:nvSpPr>
          <p:cNvPr id="89" name="Rounded Rectangle 88">
            <a:extLst>
              <a:ext uri="{FF2B5EF4-FFF2-40B4-BE49-F238E27FC236}">
                <a16:creationId xmlns:a16="http://schemas.microsoft.com/office/drawing/2014/main" id="{A17BB59B-EE4B-22B2-A393-F3D4F6926D11}"/>
              </a:ext>
            </a:extLst>
          </p:cNvPr>
          <p:cNvSpPr/>
          <p:nvPr/>
        </p:nvSpPr>
        <p:spPr>
          <a:xfrm>
            <a:off x="481510" y="1635227"/>
            <a:ext cx="1917133" cy="400106"/>
          </a:xfrm>
          <a:prstGeom prst="roundRect">
            <a:avLst>
              <a:gd name="adj" fmla="val 5189"/>
            </a:avLst>
          </a:prstGeom>
          <a:solidFill>
            <a:srgbClr val="CAF0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rbel" panose="020B0503020204020204" pitchFamily="34" charset="0"/>
                <a:cs typeface="Dubai" panose="020B0503030403030204" pitchFamily="34" charset="-78"/>
              </a:rPr>
              <a:t>Query </a:t>
            </a:r>
            <a:r>
              <a:rPr lang="en-US" sz="2000" dirty="0">
                <a:solidFill>
                  <a:schemeClr val="tx1"/>
                </a:solidFill>
                <a:latin typeface="Corbel" panose="020B0503020204020204" pitchFamily="34" charset="0"/>
                <a:cs typeface="Dubai" panose="020B0503030403030204" pitchFamily="34" charset="-78"/>
              </a:rPr>
              <a:t>(</a:t>
            </a:r>
            <a:r>
              <a:rPr lang="en-US" sz="2000" dirty="0">
                <a:solidFill>
                  <a:schemeClr val="tx1"/>
                </a:solidFill>
                <a:latin typeface="Cambria" panose="02040503050406030204" pitchFamily="18" charset="0"/>
                <a:cs typeface="Dubai" panose="020B0503030403030204" pitchFamily="34" charset="-78"/>
              </a:rPr>
              <a:t>10010</a:t>
            </a:r>
            <a:r>
              <a:rPr lang="en-US" sz="2000" dirty="0">
                <a:solidFill>
                  <a:schemeClr val="tx1"/>
                </a:solidFill>
                <a:latin typeface="Corbel" panose="020B0503020204020204" pitchFamily="34" charset="0"/>
                <a:cs typeface="Dubai" panose="020B0503030403030204" pitchFamily="34" charset="-78"/>
              </a:rPr>
              <a:t>)</a:t>
            </a:r>
          </a:p>
        </p:txBody>
      </p:sp>
      <p:cxnSp>
        <p:nvCxnSpPr>
          <p:cNvPr id="90" name="Straight Arrow Connector 89">
            <a:extLst>
              <a:ext uri="{FF2B5EF4-FFF2-40B4-BE49-F238E27FC236}">
                <a16:creationId xmlns:a16="http://schemas.microsoft.com/office/drawing/2014/main" id="{8E65BA88-7F92-53EB-076D-57ACAC065A8E}"/>
              </a:ext>
            </a:extLst>
          </p:cNvPr>
          <p:cNvCxnSpPr>
            <a:cxnSpLocks/>
            <a:stCxn id="89" idx="3"/>
          </p:cNvCxnSpPr>
          <p:nvPr/>
        </p:nvCxnSpPr>
        <p:spPr>
          <a:xfrm flipV="1">
            <a:off x="2398643" y="1817262"/>
            <a:ext cx="2811981" cy="18018"/>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5BEDC66F-356F-B634-45F8-2D4BFEE058CB}"/>
              </a:ext>
            </a:extLst>
          </p:cNvPr>
          <p:cNvCxnSpPr>
            <a:cxnSpLocks/>
          </p:cNvCxnSpPr>
          <p:nvPr/>
        </p:nvCxnSpPr>
        <p:spPr>
          <a:xfrm flipH="1">
            <a:off x="484698" y="2367713"/>
            <a:ext cx="4841208" cy="1327845"/>
          </a:xfrm>
          <a:prstGeom prst="line">
            <a:avLst/>
          </a:prstGeom>
          <a:ln>
            <a:solidFill>
              <a:schemeClr val="bg2">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4439A6B-8788-43AE-003F-725DF56914C3}"/>
              </a:ext>
            </a:extLst>
          </p:cNvPr>
          <p:cNvCxnSpPr>
            <a:cxnSpLocks/>
          </p:cNvCxnSpPr>
          <p:nvPr/>
        </p:nvCxnSpPr>
        <p:spPr>
          <a:xfrm>
            <a:off x="8697612" y="2367713"/>
            <a:ext cx="0" cy="1327845"/>
          </a:xfrm>
          <a:prstGeom prst="line">
            <a:avLst/>
          </a:prstGeom>
          <a:ln>
            <a:solidFill>
              <a:schemeClr val="bg2">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138" name="TextBox 137">
            <a:extLst>
              <a:ext uri="{FF2B5EF4-FFF2-40B4-BE49-F238E27FC236}">
                <a16:creationId xmlns:a16="http://schemas.microsoft.com/office/drawing/2014/main" id="{2D64C3EB-E21D-9A6D-5437-0223E4DC6B00}"/>
              </a:ext>
            </a:extLst>
          </p:cNvPr>
          <p:cNvSpPr txBox="1"/>
          <p:nvPr/>
        </p:nvSpPr>
        <p:spPr>
          <a:xfrm>
            <a:off x="5901902" y="2504451"/>
            <a:ext cx="2219714" cy="369332"/>
          </a:xfrm>
          <a:prstGeom prst="rect">
            <a:avLst/>
          </a:prstGeom>
          <a:noFill/>
        </p:spPr>
        <p:txBody>
          <a:bodyPr wrap="square" rtlCol="0">
            <a:spAutoFit/>
          </a:bodyPr>
          <a:lstStyle/>
          <a:p>
            <a:pPr algn="ctr"/>
            <a:r>
              <a:rPr lang="en-CH" b="1" dirty="0">
                <a:latin typeface="Corbel" panose="020B0503020204020204" pitchFamily="34" charset="0"/>
              </a:rPr>
              <a:t>Database</a:t>
            </a:r>
          </a:p>
        </p:txBody>
      </p:sp>
      <p:sp>
        <p:nvSpPr>
          <p:cNvPr id="3" name="TextBox 2">
            <a:extLst>
              <a:ext uri="{FF2B5EF4-FFF2-40B4-BE49-F238E27FC236}">
                <a16:creationId xmlns:a16="http://schemas.microsoft.com/office/drawing/2014/main" id="{9B3F1456-3CFC-A96A-00A2-65DDD9500D87}"/>
              </a:ext>
            </a:extLst>
          </p:cNvPr>
          <p:cNvSpPr txBox="1"/>
          <p:nvPr/>
        </p:nvSpPr>
        <p:spPr>
          <a:xfrm>
            <a:off x="3603260" y="3640988"/>
            <a:ext cx="1034021" cy="400110"/>
          </a:xfrm>
          <a:prstGeom prst="rect">
            <a:avLst/>
          </a:prstGeom>
          <a:noFill/>
        </p:spPr>
        <p:txBody>
          <a:bodyPr wrap="square" rtlCol="0">
            <a:spAutoFit/>
          </a:bodyPr>
          <a:lstStyle/>
          <a:p>
            <a:r>
              <a:rPr lang="en-CH" sz="2000" dirty="0">
                <a:latin typeface="Cambria" panose="02040503050406030204" pitchFamily="18" charset="0"/>
              </a:rPr>
              <a:t>01011</a:t>
            </a:r>
          </a:p>
        </p:txBody>
      </p:sp>
      <p:sp>
        <p:nvSpPr>
          <p:cNvPr id="5" name="TextBox 4">
            <a:extLst>
              <a:ext uri="{FF2B5EF4-FFF2-40B4-BE49-F238E27FC236}">
                <a16:creationId xmlns:a16="http://schemas.microsoft.com/office/drawing/2014/main" id="{43A27C58-85A4-7D3C-CAB6-97DC5A9A5EDB}"/>
              </a:ext>
            </a:extLst>
          </p:cNvPr>
          <p:cNvSpPr txBox="1"/>
          <p:nvPr/>
        </p:nvSpPr>
        <p:spPr>
          <a:xfrm>
            <a:off x="4309125" y="3636469"/>
            <a:ext cx="1034021" cy="400110"/>
          </a:xfrm>
          <a:prstGeom prst="rect">
            <a:avLst/>
          </a:prstGeom>
          <a:noFill/>
        </p:spPr>
        <p:txBody>
          <a:bodyPr wrap="square" rtlCol="0">
            <a:spAutoFit/>
          </a:bodyPr>
          <a:lstStyle/>
          <a:p>
            <a:r>
              <a:rPr lang="en-CH" sz="2000" dirty="0">
                <a:latin typeface="Cambria" panose="02040503050406030204" pitchFamily="18" charset="0"/>
              </a:rPr>
              <a:t>00101</a:t>
            </a:r>
          </a:p>
        </p:txBody>
      </p:sp>
      <p:sp>
        <p:nvSpPr>
          <p:cNvPr id="6" name="TextBox 5">
            <a:extLst>
              <a:ext uri="{FF2B5EF4-FFF2-40B4-BE49-F238E27FC236}">
                <a16:creationId xmlns:a16="http://schemas.microsoft.com/office/drawing/2014/main" id="{3EEB22D8-E90D-4AB6-9951-47863CC0D8A1}"/>
              </a:ext>
            </a:extLst>
          </p:cNvPr>
          <p:cNvSpPr txBox="1"/>
          <p:nvPr/>
        </p:nvSpPr>
        <p:spPr>
          <a:xfrm>
            <a:off x="5020170" y="3635392"/>
            <a:ext cx="1034021" cy="400110"/>
          </a:xfrm>
          <a:prstGeom prst="rect">
            <a:avLst/>
          </a:prstGeom>
          <a:noFill/>
        </p:spPr>
        <p:txBody>
          <a:bodyPr wrap="square" rtlCol="0">
            <a:spAutoFit/>
          </a:bodyPr>
          <a:lstStyle/>
          <a:p>
            <a:r>
              <a:rPr lang="en-CH" sz="2000" dirty="0">
                <a:latin typeface="Cambria" panose="02040503050406030204" pitchFamily="18" charset="0"/>
              </a:rPr>
              <a:t>00010</a:t>
            </a:r>
          </a:p>
        </p:txBody>
      </p:sp>
      <p:sp>
        <p:nvSpPr>
          <p:cNvPr id="9" name="TextBox 8">
            <a:extLst>
              <a:ext uri="{FF2B5EF4-FFF2-40B4-BE49-F238E27FC236}">
                <a16:creationId xmlns:a16="http://schemas.microsoft.com/office/drawing/2014/main" id="{7D553A41-F308-0C56-A679-0ED1F231EF04}"/>
              </a:ext>
            </a:extLst>
          </p:cNvPr>
          <p:cNvSpPr txBox="1"/>
          <p:nvPr/>
        </p:nvSpPr>
        <p:spPr>
          <a:xfrm>
            <a:off x="5919142" y="3637959"/>
            <a:ext cx="1034021" cy="400110"/>
          </a:xfrm>
          <a:prstGeom prst="rect">
            <a:avLst/>
          </a:prstGeom>
          <a:noFill/>
        </p:spPr>
        <p:txBody>
          <a:bodyPr wrap="square" rtlCol="0">
            <a:spAutoFit/>
          </a:bodyPr>
          <a:lstStyle/>
          <a:p>
            <a:r>
              <a:rPr lang="en-CH" sz="2000" dirty="0">
                <a:latin typeface="Cambria" panose="02040503050406030204" pitchFamily="18" charset="0"/>
              </a:rPr>
              <a:t>01001</a:t>
            </a:r>
          </a:p>
        </p:txBody>
      </p:sp>
    </p:spTree>
    <p:extLst>
      <p:ext uri="{BB962C8B-B14F-4D97-AF65-F5344CB8AC3E}">
        <p14:creationId xmlns:p14="http://schemas.microsoft.com/office/powerpoint/2010/main" val="385647231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3" grpId="0"/>
      <p:bldP spid="5" grpId="0"/>
      <p:bldP spid="6"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79EB6-81CC-2790-28A9-EF5D52F27085}"/>
            </a:ext>
          </a:extLst>
        </p:cNvPr>
        <p:cNvGrpSpPr/>
        <p:nvPr/>
      </p:nvGrpSpPr>
      <p:grpSpPr>
        <a:xfrm>
          <a:off x="0" y="0"/>
          <a:ext cx="0" cy="0"/>
          <a:chOff x="0" y="0"/>
          <a:chExt cx="0" cy="0"/>
        </a:xfrm>
      </p:grpSpPr>
      <p:sp>
        <p:nvSpPr>
          <p:cNvPr id="25" name="Rounded Rectangle 24">
            <a:extLst>
              <a:ext uri="{FF2B5EF4-FFF2-40B4-BE49-F238E27FC236}">
                <a16:creationId xmlns:a16="http://schemas.microsoft.com/office/drawing/2014/main" id="{AD7B5676-0685-3333-6E68-CC27C3E1DB55}"/>
              </a:ext>
            </a:extLst>
          </p:cNvPr>
          <p:cNvSpPr/>
          <p:nvPr/>
        </p:nvSpPr>
        <p:spPr>
          <a:xfrm>
            <a:off x="481510" y="1635227"/>
            <a:ext cx="1917133" cy="400106"/>
          </a:xfrm>
          <a:prstGeom prst="roundRect">
            <a:avLst>
              <a:gd name="adj" fmla="val 5189"/>
            </a:avLst>
          </a:prstGeom>
          <a:solidFill>
            <a:srgbClr val="CAF0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rbel" panose="020B0503020204020204" pitchFamily="34" charset="0"/>
                <a:cs typeface="Dubai" panose="020B0503030403030204" pitchFamily="34" charset="-78"/>
              </a:rPr>
              <a:t>Query </a:t>
            </a:r>
            <a:r>
              <a:rPr lang="en-US" sz="2000" dirty="0">
                <a:solidFill>
                  <a:schemeClr val="tx1"/>
                </a:solidFill>
                <a:latin typeface="Corbel" panose="020B0503020204020204" pitchFamily="34" charset="0"/>
                <a:cs typeface="Dubai" panose="020B0503030403030204" pitchFamily="34" charset="-78"/>
              </a:rPr>
              <a:t>(</a:t>
            </a:r>
            <a:r>
              <a:rPr lang="en-US" sz="2000" dirty="0">
                <a:solidFill>
                  <a:schemeClr val="tx1"/>
                </a:solidFill>
                <a:latin typeface="Cambria" panose="02040503050406030204" pitchFamily="18" charset="0"/>
                <a:cs typeface="Dubai" panose="020B0503030403030204" pitchFamily="34" charset="-78"/>
              </a:rPr>
              <a:t>10010</a:t>
            </a:r>
            <a:r>
              <a:rPr lang="en-US" sz="2000" dirty="0">
                <a:solidFill>
                  <a:schemeClr val="tx1"/>
                </a:solidFill>
                <a:latin typeface="Corbel" panose="020B0503020204020204" pitchFamily="34" charset="0"/>
                <a:cs typeface="Dubai" panose="020B0503030403030204" pitchFamily="34" charset="-78"/>
              </a:rPr>
              <a:t>)</a:t>
            </a:r>
          </a:p>
        </p:txBody>
      </p:sp>
      <p:cxnSp>
        <p:nvCxnSpPr>
          <p:cNvPr id="26" name="Straight Arrow Connector 25">
            <a:extLst>
              <a:ext uri="{FF2B5EF4-FFF2-40B4-BE49-F238E27FC236}">
                <a16:creationId xmlns:a16="http://schemas.microsoft.com/office/drawing/2014/main" id="{1D1B3F8F-E069-33FE-F5F3-50958758048A}"/>
              </a:ext>
            </a:extLst>
          </p:cNvPr>
          <p:cNvCxnSpPr>
            <a:cxnSpLocks/>
            <a:stCxn id="25" idx="3"/>
          </p:cNvCxnSpPr>
          <p:nvPr/>
        </p:nvCxnSpPr>
        <p:spPr>
          <a:xfrm flipV="1">
            <a:off x="2398643" y="1817262"/>
            <a:ext cx="2811981" cy="18018"/>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AC0E57FF-6341-415D-E547-039D409693D9}"/>
              </a:ext>
            </a:extLst>
          </p:cNvPr>
          <p:cNvGrpSpPr/>
          <p:nvPr/>
        </p:nvGrpSpPr>
        <p:grpSpPr>
          <a:xfrm>
            <a:off x="483104" y="4278312"/>
            <a:ext cx="8216102" cy="584775"/>
            <a:chOff x="481510" y="4219067"/>
            <a:chExt cx="8216102" cy="584775"/>
          </a:xfrm>
        </p:grpSpPr>
        <p:sp>
          <p:nvSpPr>
            <p:cNvPr id="11" name="Rounded Rectangle 10">
              <a:extLst>
                <a:ext uri="{FF2B5EF4-FFF2-40B4-BE49-F238E27FC236}">
                  <a16:creationId xmlns:a16="http://schemas.microsoft.com/office/drawing/2014/main" id="{2576CA3B-274F-D2DE-4499-A74193DBECCB}"/>
                </a:ext>
              </a:extLst>
            </p:cNvPr>
            <p:cNvSpPr/>
            <p:nvPr/>
          </p:nvSpPr>
          <p:spPr>
            <a:xfrm>
              <a:off x="481510" y="4447367"/>
              <a:ext cx="8212914" cy="306558"/>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2" name="Rounded Rectangle 11">
              <a:extLst>
                <a:ext uri="{FF2B5EF4-FFF2-40B4-BE49-F238E27FC236}">
                  <a16:creationId xmlns:a16="http://schemas.microsoft.com/office/drawing/2014/main" id="{95F99A21-8950-9678-9E15-664106CE935F}"/>
                </a:ext>
              </a:extLst>
            </p:cNvPr>
            <p:cNvSpPr/>
            <p:nvPr/>
          </p:nvSpPr>
          <p:spPr>
            <a:xfrm>
              <a:off x="484698" y="4453025"/>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3" name="TextBox 12">
              <a:extLst>
                <a:ext uri="{FF2B5EF4-FFF2-40B4-BE49-F238E27FC236}">
                  <a16:creationId xmlns:a16="http://schemas.microsoft.com/office/drawing/2014/main" id="{7E5D032B-D7EA-E9CB-2F75-45B01B03EE8A}"/>
                </a:ext>
              </a:extLst>
            </p:cNvPr>
            <p:cNvSpPr txBox="1"/>
            <p:nvPr/>
          </p:nvSpPr>
          <p:spPr>
            <a:xfrm>
              <a:off x="6054474" y="4219067"/>
              <a:ext cx="868818" cy="584775"/>
            </a:xfrm>
            <a:prstGeom prst="rect">
              <a:avLst/>
            </a:prstGeom>
            <a:noFill/>
          </p:spPr>
          <p:txBody>
            <a:bodyPr wrap="square" rtlCol="0">
              <a:spAutoFit/>
            </a:bodyPr>
            <a:lstStyle/>
            <a:p>
              <a:r>
                <a:rPr lang="en-CH" sz="3200" dirty="0"/>
                <a:t>…</a:t>
              </a:r>
            </a:p>
          </p:txBody>
        </p:sp>
        <p:sp>
          <p:nvSpPr>
            <p:cNvPr id="14" name="Rounded Rectangle 13">
              <a:extLst>
                <a:ext uri="{FF2B5EF4-FFF2-40B4-BE49-F238E27FC236}">
                  <a16:creationId xmlns:a16="http://schemas.microsoft.com/office/drawing/2014/main" id="{3C2325B0-8736-9BD7-C99B-D19FDC7C30CD}"/>
                </a:ext>
              </a:extLst>
            </p:cNvPr>
            <p:cNvSpPr/>
            <p:nvPr/>
          </p:nvSpPr>
          <p:spPr>
            <a:xfrm>
              <a:off x="2119401" y="4452444"/>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5" name="Rounded Rectangle 14">
              <a:extLst>
                <a:ext uri="{FF2B5EF4-FFF2-40B4-BE49-F238E27FC236}">
                  <a16:creationId xmlns:a16="http://schemas.microsoft.com/office/drawing/2014/main" id="{6FBB284D-BD2E-E2EB-8B8E-01FE0540DBAD}"/>
                </a:ext>
              </a:extLst>
            </p:cNvPr>
            <p:cNvSpPr/>
            <p:nvPr/>
          </p:nvSpPr>
          <p:spPr>
            <a:xfrm>
              <a:off x="3753550" y="4451810"/>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8" name="Rounded Rectangle 17">
              <a:extLst>
                <a:ext uri="{FF2B5EF4-FFF2-40B4-BE49-F238E27FC236}">
                  <a16:creationId xmlns:a16="http://schemas.microsoft.com/office/drawing/2014/main" id="{0608B540-6B0E-1DEA-28AC-94BC4F17D104}"/>
                </a:ext>
              </a:extLst>
            </p:cNvPr>
            <p:cNvSpPr/>
            <p:nvPr/>
          </p:nvSpPr>
          <p:spPr>
            <a:xfrm>
              <a:off x="7108377" y="4448850"/>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grpSp>
      <p:sp>
        <p:nvSpPr>
          <p:cNvPr id="4" name="Rectangle 3">
            <a:extLst>
              <a:ext uri="{FF2B5EF4-FFF2-40B4-BE49-F238E27FC236}">
                <a16:creationId xmlns:a16="http://schemas.microsoft.com/office/drawing/2014/main" id="{378A0AFB-1A69-9978-2C0C-727E486CB531}"/>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7" name="Straight Connector 6">
            <a:extLst>
              <a:ext uri="{FF2B5EF4-FFF2-40B4-BE49-F238E27FC236}">
                <a16:creationId xmlns:a16="http://schemas.microsoft.com/office/drawing/2014/main" id="{24DE6690-67C9-907E-2027-0FF4CAF64A89}"/>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6CD6A206-691A-BC4F-DF4C-4BD6C9A384A8}"/>
              </a:ext>
            </a:extLst>
          </p:cNvPr>
          <p:cNvSpPr>
            <a:spLocks noGrp="1"/>
          </p:cNvSpPr>
          <p:nvPr>
            <p:ph type="title"/>
          </p:nvPr>
        </p:nvSpPr>
        <p:spPr>
          <a:xfrm>
            <a:off x="0" y="1"/>
            <a:ext cx="9187209"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Memory-Efficient Data Packing Scheme</a:t>
            </a:r>
          </a:p>
        </p:txBody>
      </p:sp>
      <p:pic>
        <p:nvPicPr>
          <p:cNvPr id="16" name="Graphic 15">
            <a:extLst>
              <a:ext uri="{FF2B5EF4-FFF2-40B4-BE49-F238E27FC236}">
                <a16:creationId xmlns:a16="http://schemas.microsoft.com/office/drawing/2014/main" id="{A6381A95-61EC-2F20-4055-40003995B2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8B3D9BFF-C827-D8E3-0CC7-6CBE32358D03}"/>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41</a:t>
            </a:fld>
            <a:endParaRPr lang="en-CH" dirty="0">
              <a:latin typeface="Cambria" panose="02040503050406030204" pitchFamily="18" charset="0"/>
            </a:endParaRPr>
          </a:p>
        </p:txBody>
      </p:sp>
      <p:cxnSp>
        <p:nvCxnSpPr>
          <p:cNvPr id="75" name="Straight Connector 74">
            <a:extLst>
              <a:ext uri="{FF2B5EF4-FFF2-40B4-BE49-F238E27FC236}">
                <a16:creationId xmlns:a16="http://schemas.microsoft.com/office/drawing/2014/main" id="{BCD5682D-3BF9-4DDF-B4F7-39B61E6AC484}"/>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2" name="Oval 1">
            <a:extLst>
              <a:ext uri="{FF2B5EF4-FFF2-40B4-BE49-F238E27FC236}">
                <a16:creationId xmlns:a16="http://schemas.microsoft.com/office/drawing/2014/main" id="{1D867330-243E-80F2-2F2B-5A86BEA93391}"/>
              </a:ext>
            </a:extLst>
          </p:cNvPr>
          <p:cNvSpPr/>
          <p:nvPr/>
        </p:nvSpPr>
        <p:spPr>
          <a:xfrm>
            <a:off x="8409417" y="138235"/>
            <a:ext cx="520749" cy="512791"/>
          </a:xfrm>
          <a:prstGeom prst="ellipse">
            <a:avLst/>
          </a:prstGeom>
          <a:solidFill>
            <a:schemeClr val="accent6">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1</a:t>
            </a:r>
          </a:p>
        </p:txBody>
      </p:sp>
      <p:sp>
        <p:nvSpPr>
          <p:cNvPr id="66" name="Rounded Rectangle 65">
            <a:extLst>
              <a:ext uri="{FF2B5EF4-FFF2-40B4-BE49-F238E27FC236}">
                <a16:creationId xmlns:a16="http://schemas.microsoft.com/office/drawing/2014/main" id="{263E6B70-95FE-1854-4C8C-F8E252456F16}"/>
              </a:ext>
            </a:extLst>
          </p:cNvPr>
          <p:cNvSpPr/>
          <p:nvPr/>
        </p:nvSpPr>
        <p:spPr>
          <a:xfrm>
            <a:off x="484698" y="3695558"/>
            <a:ext cx="8212914" cy="293727"/>
          </a:xfrm>
          <a:prstGeom prst="roundRect">
            <a:avLst>
              <a:gd name="adj" fmla="val 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orbel" panose="020B0503020204020204" pitchFamily="34" charset="0"/>
              </a:rPr>
              <a:t>Database = </a:t>
            </a:r>
            <a:r>
              <a:rPr lang="en-CH" sz="2000" dirty="0">
                <a:solidFill>
                  <a:schemeClr val="tx2"/>
                </a:solidFill>
                <a:latin typeface="Cambria" panose="02040503050406030204" pitchFamily="18" charset="0"/>
              </a:rPr>
              <a:t>010110010100010…01001</a:t>
            </a:r>
          </a:p>
        </p:txBody>
      </p:sp>
      <p:sp>
        <p:nvSpPr>
          <p:cNvPr id="86" name="Rounded Rectangle 85">
            <a:extLst>
              <a:ext uri="{FF2B5EF4-FFF2-40B4-BE49-F238E27FC236}">
                <a16:creationId xmlns:a16="http://schemas.microsoft.com/office/drawing/2014/main" id="{E8376AAD-D895-69FF-673B-4115F05E9D3F}"/>
              </a:ext>
            </a:extLst>
          </p:cNvPr>
          <p:cNvSpPr/>
          <p:nvPr/>
        </p:nvSpPr>
        <p:spPr>
          <a:xfrm>
            <a:off x="5210624" y="1002194"/>
            <a:ext cx="3602270" cy="1975604"/>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Corbel" panose="020B0503020204020204" pitchFamily="34" charset="0"/>
              <a:cs typeface="Dubai" panose="020B0503030403030204" pitchFamily="34" charset="-78"/>
            </a:endParaRPr>
          </a:p>
        </p:txBody>
      </p:sp>
      <p:sp>
        <p:nvSpPr>
          <p:cNvPr id="87" name="Rounded Rectangle 86">
            <a:extLst>
              <a:ext uri="{FF2B5EF4-FFF2-40B4-BE49-F238E27FC236}">
                <a16:creationId xmlns:a16="http://schemas.microsoft.com/office/drawing/2014/main" id="{0925BE87-8BF7-31D2-6B8E-A94777366B70}"/>
              </a:ext>
            </a:extLst>
          </p:cNvPr>
          <p:cNvSpPr/>
          <p:nvPr/>
        </p:nvSpPr>
        <p:spPr>
          <a:xfrm>
            <a:off x="5325906" y="1188144"/>
            <a:ext cx="3371706" cy="325478"/>
          </a:xfrm>
          <a:prstGeom prst="roundRect">
            <a:avLst>
              <a:gd name="adj" fmla="val 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01001110001001…101</a:t>
            </a:r>
          </a:p>
        </p:txBody>
      </p:sp>
      <p:sp>
        <p:nvSpPr>
          <p:cNvPr id="88" name="Rounded Rectangle 87">
            <a:extLst>
              <a:ext uri="{FF2B5EF4-FFF2-40B4-BE49-F238E27FC236}">
                <a16:creationId xmlns:a16="http://schemas.microsoft.com/office/drawing/2014/main" id="{7F4B492F-6764-453A-0AE9-C9CB76D7CB7D}"/>
              </a:ext>
            </a:extLst>
          </p:cNvPr>
          <p:cNvSpPr/>
          <p:nvPr/>
        </p:nvSpPr>
        <p:spPr>
          <a:xfrm>
            <a:off x="5325906" y="2042235"/>
            <a:ext cx="3371706" cy="325478"/>
          </a:xfrm>
          <a:prstGeom prst="roundRect">
            <a:avLst>
              <a:gd name="adj" fmla="val 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01011010010100…010</a:t>
            </a:r>
          </a:p>
        </p:txBody>
      </p:sp>
      <p:cxnSp>
        <p:nvCxnSpPr>
          <p:cNvPr id="63" name="Straight Connector 62">
            <a:extLst>
              <a:ext uri="{FF2B5EF4-FFF2-40B4-BE49-F238E27FC236}">
                <a16:creationId xmlns:a16="http://schemas.microsoft.com/office/drawing/2014/main" id="{64A82421-4768-17BA-EF4E-F9CE4C8101B5}"/>
              </a:ext>
            </a:extLst>
          </p:cNvPr>
          <p:cNvCxnSpPr>
            <a:cxnSpLocks/>
          </p:cNvCxnSpPr>
          <p:nvPr/>
        </p:nvCxnSpPr>
        <p:spPr>
          <a:xfrm flipH="1">
            <a:off x="484698" y="2367713"/>
            <a:ext cx="4841208" cy="1327845"/>
          </a:xfrm>
          <a:prstGeom prst="line">
            <a:avLst/>
          </a:prstGeom>
          <a:ln>
            <a:solidFill>
              <a:schemeClr val="bg2">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7C1F12BC-54E9-468B-D2D8-DC4CA869C398}"/>
              </a:ext>
            </a:extLst>
          </p:cNvPr>
          <p:cNvCxnSpPr>
            <a:cxnSpLocks/>
          </p:cNvCxnSpPr>
          <p:nvPr/>
        </p:nvCxnSpPr>
        <p:spPr>
          <a:xfrm>
            <a:off x="8697612" y="2367713"/>
            <a:ext cx="0" cy="1327845"/>
          </a:xfrm>
          <a:prstGeom prst="line">
            <a:avLst/>
          </a:prstGeom>
          <a:ln>
            <a:solidFill>
              <a:schemeClr val="bg2">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103" name="Down Arrow 102">
            <a:extLst>
              <a:ext uri="{FF2B5EF4-FFF2-40B4-BE49-F238E27FC236}">
                <a16:creationId xmlns:a16="http://schemas.microsoft.com/office/drawing/2014/main" id="{3F40AE04-1886-4070-97E4-0D0BDA796492}"/>
              </a:ext>
            </a:extLst>
          </p:cNvPr>
          <p:cNvSpPr/>
          <p:nvPr/>
        </p:nvSpPr>
        <p:spPr>
          <a:xfrm>
            <a:off x="4444588" y="4024817"/>
            <a:ext cx="254823" cy="3885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24" name="Group 23">
            <a:extLst>
              <a:ext uri="{FF2B5EF4-FFF2-40B4-BE49-F238E27FC236}">
                <a16:creationId xmlns:a16="http://schemas.microsoft.com/office/drawing/2014/main" id="{8D1DF8B8-CE93-668A-C3BA-439151E03CF9}"/>
              </a:ext>
            </a:extLst>
          </p:cNvPr>
          <p:cNvGrpSpPr/>
          <p:nvPr/>
        </p:nvGrpSpPr>
        <p:grpSpPr>
          <a:xfrm>
            <a:off x="450501" y="5369856"/>
            <a:ext cx="8219290" cy="876270"/>
            <a:chOff x="450501" y="5369856"/>
            <a:chExt cx="8219290" cy="876270"/>
          </a:xfrm>
        </p:grpSpPr>
        <p:sp>
          <p:nvSpPr>
            <p:cNvPr id="20" name="Rectangle 19">
              <a:extLst>
                <a:ext uri="{FF2B5EF4-FFF2-40B4-BE49-F238E27FC236}">
                  <a16:creationId xmlns:a16="http://schemas.microsoft.com/office/drawing/2014/main" id="{EFBE86D6-E8BA-5EFF-5C4D-CC00C472FD9A}"/>
                </a:ext>
              </a:extLst>
            </p:cNvPr>
            <p:cNvSpPr/>
            <p:nvPr/>
          </p:nvSpPr>
          <p:spPr>
            <a:xfrm>
              <a:off x="450501" y="5369856"/>
              <a:ext cx="8216102" cy="87627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orbel" panose="020B0503020204020204" pitchFamily="34" charset="0"/>
                </a:rPr>
                <a:t>Enc(Database)</a:t>
              </a:r>
            </a:p>
            <a:p>
              <a:pPr algn="ctr"/>
              <a:endParaRPr lang="en-CH" dirty="0">
                <a:solidFill>
                  <a:schemeClr val="tx1"/>
                </a:solidFill>
                <a:latin typeface="Corbel" panose="020B0503020204020204" pitchFamily="34" charset="0"/>
              </a:endParaRPr>
            </a:p>
            <a:p>
              <a:pPr algn="ctr"/>
              <a:endParaRPr lang="en-CH" dirty="0">
                <a:solidFill>
                  <a:schemeClr val="tx1"/>
                </a:solidFill>
                <a:latin typeface="Corbel" panose="020B0503020204020204" pitchFamily="34" charset="0"/>
              </a:endParaRPr>
            </a:p>
          </p:txBody>
        </p:sp>
        <p:grpSp>
          <p:nvGrpSpPr>
            <p:cNvPr id="136" name="Group 135">
              <a:extLst>
                <a:ext uri="{FF2B5EF4-FFF2-40B4-BE49-F238E27FC236}">
                  <a16:creationId xmlns:a16="http://schemas.microsoft.com/office/drawing/2014/main" id="{2C55013D-4768-6082-5173-902FDCD783A3}"/>
                </a:ext>
              </a:extLst>
            </p:cNvPr>
            <p:cNvGrpSpPr/>
            <p:nvPr/>
          </p:nvGrpSpPr>
          <p:grpSpPr>
            <a:xfrm>
              <a:off x="453689" y="5594893"/>
              <a:ext cx="8216102" cy="584775"/>
              <a:chOff x="481510" y="4219067"/>
              <a:chExt cx="8216102" cy="584775"/>
            </a:xfrm>
          </p:grpSpPr>
          <p:sp>
            <p:nvSpPr>
              <p:cNvPr id="127" name="Rounded Rectangle 126">
                <a:extLst>
                  <a:ext uri="{FF2B5EF4-FFF2-40B4-BE49-F238E27FC236}">
                    <a16:creationId xmlns:a16="http://schemas.microsoft.com/office/drawing/2014/main" id="{1B060F41-B24D-0EDF-4705-6E5013E62096}"/>
                  </a:ext>
                </a:extLst>
              </p:cNvPr>
              <p:cNvSpPr/>
              <p:nvPr/>
            </p:nvSpPr>
            <p:spPr>
              <a:xfrm>
                <a:off x="481510" y="4447366"/>
                <a:ext cx="8212914" cy="302400"/>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04" name="Rounded Rectangle 103">
                <a:extLst>
                  <a:ext uri="{FF2B5EF4-FFF2-40B4-BE49-F238E27FC236}">
                    <a16:creationId xmlns:a16="http://schemas.microsoft.com/office/drawing/2014/main" id="{DCF97C9D-F833-9584-1E90-7C544AFA13B5}"/>
                  </a:ext>
                </a:extLst>
              </p:cNvPr>
              <p:cNvSpPr/>
              <p:nvPr/>
            </p:nvSpPr>
            <p:spPr>
              <a:xfrm>
                <a:off x="484698" y="4453025"/>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32</a:t>
                </a:r>
              </a:p>
            </p:txBody>
          </p:sp>
          <p:sp>
            <p:nvSpPr>
              <p:cNvPr id="113" name="TextBox 112">
                <a:extLst>
                  <a:ext uri="{FF2B5EF4-FFF2-40B4-BE49-F238E27FC236}">
                    <a16:creationId xmlns:a16="http://schemas.microsoft.com/office/drawing/2014/main" id="{DD244204-742C-D641-4C2C-6A9553E8F93B}"/>
                  </a:ext>
                </a:extLst>
              </p:cNvPr>
              <p:cNvSpPr txBox="1"/>
              <p:nvPr/>
            </p:nvSpPr>
            <p:spPr>
              <a:xfrm>
                <a:off x="6054474" y="4219067"/>
                <a:ext cx="868818" cy="584775"/>
              </a:xfrm>
              <a:prstGeom prst="rect">
                <a:avLst/>
              </a:prstGeom>
              <a:noFill/>
            </p:spPr>
            <p:txBody>
              <a:bodyPr wrap="square" rtlCol="0">
                <a:spAutoFit/>
              </a:bodyPr>
              <a:lstStyle/>
              <a:p>
                <a:r>
                  <a:rPr lang="en-CH" sz="3200" dirty="0"/>
                  <a:t>…</a:t>
                </a:r>
              </a:p>
            </p:txBody>
          </p:sp>
          <p:sp>
            <p:nvSpPr>
              <p:cNvPr id="116" name="Rounded Rectangle 115">
                <a:extLst>
                  <a:ext uri="{FF2B5EF4-FFF2-40B4-BE49-F238E27FC236}">
                    <a16:creationId xmlns:a16="http://schemas.microsoft.com/office/drawing/2014/main" id="{30BCAF48-AF33-64BC-806D-BAAD8127F240}"/>
                  </a:ext>
                </a:extLst>
              </p:cNvPr>
              <p:cNvSpPr/>
              <p:nvPr/>
            </p:nvSpPr>
            <p:spPr>
              <a:xfrm>
                <a:off x="2119401" y="4452444"/>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21</a:t>
                </a:r>
              </a:p>
            </p:txBody>
          </p:sp>
          <p:sp>
            <p:nvSpPr>
              <p:cNvPr id="117" name="Rounded Rectangle 116">
                <a:extLst>
                  <a:ext uri="{FF2B5EF4-FFF2-40B4-BE49-F238E27FC236}">
                    <a16:creationId xmlns:a16="http://schemas.microsoft.com/office/drawing/2014/main" id="{10A7D0DA-A597-E850-02F5-2A174AB4D60C}"/>
                  </a:ext>
                </a:extLst>
              </p:cNvPr>
              <p:cNvSpPr/>
              <p:nvPr/>
            </p:nvSpPr>
            <p:spPr>
              <a:xfrm>
                <a:off x="3753550" y="4451810"/>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48</a:t>
                </a:r>
              </a:p>
            </p:txBody>
          </p:sp>
          <p:sp>
            <p:nvSpPr>
              <p:cNvPr id="118" name="Rounded Rectangle 117">
                <a:extLst>
                  <a:ext uri="{FF2B5EF4-FFF2-40B4-BE49-F238E27FC236}">
                    <a16:creationId xmlns:a16="http://schemas.microsoft.com/office/drawing/2014/main" id="{8167C1A5-2007-A8DD-6AE1-07503C2C3AD2}"/>
                  </a:ext>
                </a:extLst>
              </p:cNvPr>
              <p:cNvSpPr/>
              <p:nvPr/>
            </p:nvSpPr>
            <p:spPr>
              <a:xfrm>
                <a:off x="7108377" y="4448850"/>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67</a:t>
                </a:r>
              </a:p>
            </p:txBody>
          </p:sp>
        </p:grpSp>
      </p:grpSp>
      <p:sp>
        <p:nvSpPr>
          <p:cNvPr id="138" name="TextBox 137">
            <a:extLst>
              <a:ext uri="{FF2B5EF4-FFF2-40B4-BE49-F238E27FC236}">
                <a16:creationId xmlns:a16="http://schemas.microsoft.com/office/drawing/2014/main" id="{E2511040-4485-E2F6-8078-CC4A34432E45}"/>
              </a:ext>
            </a:extLst>
          </p:cNvPr>
          <p:cNvSpPr txBox="1"/>
          <p:nvPr/>
        </p:nvSpPr>
        <p:spPr>
          <a:xfrm>
            <a:off x="5901902" y="2504451"/>
            <a:ext cx="2219714" cy="369332"/>
          </a:xfrm>
          <a:prstGeom prst="rect">
            <a:avLst/>
          </a:prstGeom>
          <a:noFill/>
        </p:spPr>
        <p:txBody>
          <a:bodyPr wrap="square" rtlCol="0">
            <a:spAutoFit/>
          </a:bodyPr>
          <a:lstStyle/>
          <a:p>
            <a:pPr algn="ctr"/>
            <a:r>
              <a:rPr lang="en-CH" b="1" dirty="0">
                <a:latin typeface="Corbel" panose="020B0503020204020204" pitchFamily="34" charset="0"/>
              </a:rPr>
              <a:t>Database</a:t>
            </a:r>
          </a:p>
        </p:txBody>
      </p:sp>
      <p:sp>
        <p:nvSpPr>
          <p:cNvPr id="3" name="TextBox 2">
            <a:extLst>
              <a:ext uri="{FF2B5EF4-FFF2-40B4-BE49-F238E27FC236}">
                <a16:creationId xmlns:a16="http://schemas.microsoft.com/office/drawing/2014/main" id="{D4870ED1-AFDC-8A8B-A357-30691DD7CAA4}"/>
              </a:ext>
            </a:extLst>
          </p:cNvPr>
          <p:cNvSpPr txBox="1"/>
          <p:nvPr/>
        </p:nvSpPr>
        <p:spPr>
          <a:xfrm>
            <a:off x="830676" y="4462977"/>
            <a:ext cx="1034021" cy="400110"/>
          </a:xfrm>
          <a:prstGeom prst="rect">
            <a:avLst/>
          </a:prstGeom>
          <a:noFill/>
        </p:spPr>
        <p:txBody>
          <a:bodyPr wrap="square" rtlCol="0">
            <a:spAutoFit/>
          </a:bodyPr>
          <a:lstStyle/>
          <a:p>
            <a:r>
              <a:rPr lang="en-CH" sz="2000" dirty="0">
                <a:latin typeface="Cambria" panose="02040503050406030204" pitchFamily="18" charset="0"/>
              </a:rPr>
              <a:t>01011</a:t>
            </a:r>
          </a:p>
        </p:txBody>
      </p:sp>
      <p:sp>
        <p:nvSpPr>
          <p:cNvPr id="5" name="TextBox 4">
            <a:extLst>
              <a:ext uri="{FF2B5EF4-FFF2-40B4-BE49-F238E27FC236}">
                <a16:creationId xmlns:a16="http://schemas.microsoft.com/office/drawing/2014/main" id="{4A91BFF8-2B6D-D6A9-8C6A-FCB0221F9DE2}"/>
              </a:ext>
            </a:extLst>
          </p:cNvPr>
          <p:cNvSpPr txBox="1"/>
          <p:nvPr/>
        </p:nvSpPr>
        <p:spPr>
          <a:xfrm>
            <a:off x="2469786" y="4453420"/>
            <a:ext cx="1034021" cy="400110"/>
          </a:xfrm>
          <a:prstGeom prst="rect">
            <a:avLst/>
          </a:prstGeom>
          <a:noFill/>
        </p:spPr>
        <p:txBody>
          <a:bodyPr wrap="square" rtlCol="0">
            <a:spAutoFit/>
          </a:bodyPr>
          <a:lstStyle/>
          <a:p>
            <a:r>
              <a:rPr lang="en-CH" sz="2000" dirty="0">
                <a:latin typeface="Cambria" panose="02040503050406030204" pitchFamily="18" charset="0"/>
              </a:rPr>
              <a:t>00101</a:t>
            </a:r>
          </a:p>
        </p:txBody>
      </p:sp>
      <p:sp>
        <p:nvSpPr>
          <p:cNvPr id="6" name="TextBox 5">
            <a:extLst>
              <a:ext uri="{FF2B5EF4-FFF2-40B4-BE49-F238E27FC236}">
                <a16:creationId xmlns:a16="http://schemas.microsoft.com/office/drawing/2014/main" id="{5187C047-927B-EF17-7AB9-4DE0076DCFF6}"/>
              </a:ext>
            </a:extLst>
          </p:cNvPr>
          <p:cNvSpPr txBox="1"/>
          <p:nvPr/>
        </p:nvSpPr>
        <p:spPr>
          <a:xfrm>
            <a:off x="4115041" y="4458188"/>
            <a:ext cx="1034021" cy="400110"/>
          </a:xfrm>
          <a:prstGeom prst="rect">
            <a:avLst/>
          </a:prstGeom>
          <a:noFill/>
        </p:spPr>
        <p:txBody>
          <a:bodyPr wrap="square" rtlCol="0">
            <a:spAutoFit/>
          </a:bodyPr>
          <a:lstStyle/>
          <a:p>
            <a:r>
              <a:rPr lang="en-CH" sz="2000" dirty="0">
                <a:latin typeface="Cambria" panose="02040503050406030204" pitchFamily="18" charset="0"/>
              </a:rPr>
              <a:t>00010</a:t>
            </a:r>
          </a:p>
        </p:txBody>
      </p:sp>
      <p:sp>
        <p:nvSpPr>
          <p:cNvPr id="9" name="TextBox 8">
            <a:extLst>
              <a:ext uri="{FF2B5EF4-FFF2-40B4-BE49-F238E27FC236}">
                <a16:creationId xmlns:a16="http://schemas.microsoft.com/office/drawing/2014/main" id="{D7BB2AFC-FD89-49BE-F32A-F02030853860}"/>
              </a:ext>
            </a:extLst>
          </p:cNvPr>
          <p:cNvSpPr txBox="1"/>
          <p:nvPr/>
        </p:nvSpPr>
        <p:spPr>
          <a:xfrm>
            <a:off x="7455844" y="4457863"/>
            <a:ext cx="1034021" cy="400110"/>
          </a:xfrm>
          <a:prstGeom prst="rect">
            <a:avLst/>
          </a:prstGeom>
          <a:noFill/>
        </p:spPr>
        <p:txBody>
          <a:bodyPr wrap="square" rtlCol="0">
            <a:spAutoFit/>
          </a:bodyPr>
          <a:lstStyle/>
          <a:p>
            <a:r>
              <a:rPr lang="en-CH" sz="2000" dirty="0">
                <a:latin typeface="Cambria" panose="02040503050406030204" pitchFamily="18" charset="0"/>
              </a:rPr>
              <a:t>01001</a:t>
            </a:r>
          </a:p>
        </p:txBody>
      </p:sp>
      <p:sp>
        <p:nvSpPr>
          <p:cNvPr id="19" name="Down Arrow 18">
            <a:extLst>
              <a:ext uri="{FF2B5EF4-FFF2-40B4-BE49-F238E27FC236}">
                <a16:creationId xmlns:a16="http://schemas.microsoft.com/office/drawing/2014/main" id="{1E3A9215-C615-7E12-11A9-87E731BD13C5}"/>
              </a:ext>
            </a:extLst>
          </p:cNvPr>
          <p:cNvSpPr/>
          <p:nvPr/>
        </p:nvSpPr>
        <p:spPr>
          <a:xfrm>
            <a:off x="4444588" y="4885308"/>
            <a:ext cx="254823" cy="3885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TextBox 20">
            <a:extLst>
              <a:ext uri="{FF2B5EF4-FFF2-40B4-BE49-F238E27FC236}">
                <a16:creationId xmlns:a16="http://schemas.microsoft.com/office/drawing/2014/main" id="{81660762-40FB-4381-B161-63FF64788B44}"/>
              </a:ext>
            </a:extLst>
          </p:cNvPr>
          <p:cNvSpPr txBox="1"/>
          <p:nvPr/>
        </p:nvSpPr>
        <p:spPr>
          <a:xfrm>
            <a:off x="4823791" y="4885308"/>
            <a:ext cx="1232277" cy="369332"/>
          </a:xfrm>
          <a:prstGeom prst="rect">
            <a:avLst/>
          </a:prstGeom>
          <a:noFill/>
        </p:spPr>
        <p:txBody>
          <a:bodyPr wrap="square" rtlCol="0">
            <a:spAutoFit/>
          </a:bodyPr>
          <a:lstStyle/>
          <a:p>
            <a:r>
              <a:rPr lang="en-CH" b="1" dirty="0">
                <a:latin typeface="Corbel" panose="020B0503020204020204" pitchFamily="34" charset="0"/>
              </a:rPr>
              <a:t>Encrypt</a:t>
            </a:r>
          </a:p>
        </p:txBody>
      </p:sp>
      <p:sp>
        <p:nvSpPr>
          <p:cNvPr id="22" name="Rectangle 21">
            <a:extLst>
              <a:ext uri="{FF2B5EF4-FFF2-40B4-BE49-F238E27FC236}">
                <a16:creationId xmlns:a16="http://schemas.microsoft.com/office/drawing/2014/main" id="{A61E911B-DBC2-3423-2548-0AD27C1423A5}"/>
              </a:ext>
            </a:extLst>
          </p:cNvPr>
          <p:cNvSpPr/>
          <p:nvPr/>
        </p:nvSpPr>
        <p:spPr>
          <a:xfrm>
            <a:off x="4572000" y="889692"/>
            <a:ext cx="4756268" cy="2185177"/>
          </a:xfrm>
          <a:prstGeom prst="rect">
            <a:avLst/>
          </a:prstGeom>
          <a:solidFill>
            <a:schemeClr val="bg1">
              <a:alpha val="97909"/>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Rounded Rectangle 22">
            <a:extLst>
              <a:ext uri="{FF2B5EF4-FFF2-40B4-BE49-F238E27FC236}">
                <a16:creationId xmlns:a16="http://schemas.microsoft.com/office/drawing/2014/main" id="{9B7271CA-1A0C-90EF-BFBC-B44B6A1787B3}"/>
              </a:ext>
            </a:extLst>
          </p:cNvPr>
          <p:cNvSpPr/>
          <p:nvPr/>
        </p:nvSpPr>
        <p:spPr>
          <a:xfrm>
            <a:off x="5011387" y="1221453"/>
            <a:ext cx="4017474" cy="1652329"/>
          </a:xfrm>
          <a:prstGeom prst="roundRect">
            <a:avLst>
              <a:gd name="adj" fmla="val 0"/>
            </a:avLst>
          </a:prstGeom>
          <a:solidFill>
            <a:srgbClr val="FFFF00">
              <a:alpha val="13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rbel" panose="020B0503020204020204" pitchFamily="34" charset="0"/>
              </a:rPr>
              <a:t>Encode database</a:t>
            </a:r>
          </a:p>
          <a:p>
            <a:pPr algn="ctr"/>
            <a:r>
              <a:rPr lang="en-US" sz="2000" dirty="0">
                <a:solidFill>
                  <a:schemeClr val="tx1"/>
                </a:solidFill>
                <a:latin typeface="Corbel" panose="020B0503020204020204" pitchFamily="34" charset="0"/>
              </a:rPr>
              <a:t>by </a:t>
            </a:r>
            <a:r>
              <a:rPr lang="en-US" sz="2000" b="1" i="1" dirty="0">
                <a:solidFill>
                  <a:schemeClr val="tx1"/>
                </a:solidFill>
                <a:latin typeface="Corbel" panose="020B0503020204020204" pitchFamily="34" charset="0"/>
              </a:rPr>
              <a:t>packing multiple bits </a:t>
            </a:r>
          </a:p>
          <a:p>
            <a:pPr algn="ctr"/>
            <a:r>
              <a:rPr lang="en-US" sz="2000" dirty="0">
                <a:solidFill>
                  <a:schemeClr val="tx1"/>
                </a:solidFill>
                <a:latin typeface="Corbel" panose="020B0503020204020204" pitchFamily="34" charset="0"/>
              </a:rPr>
              <a:t>into a single plaintext vector</a:t>
            </a:r>
          </a:p>
          <a:p>
            <a:pPr algn="ctr"/>
            <a:r>
              <a:rPr lang="en-US" sz="2000" b="1" dirty="0">
                <a:solidFill>
                  <a:schemeClr val="accent5"/>
                </a:solidFill>
                <a:latin typeface="Corbel" panose="020B0503020204020204" pitchFamily="34" charset="0"/>
              </a:rPr>
              <a:t>Increase in encrypted database size is </a:t>
            </a:r>
            <a:r>
              <a:rPr lang="en-US" sz="2000" b="1" i="1" dirty="0">
                <a:solidFill>
                  <a:schemeClr val="accent5"/>
                </a:solidFill>
                <a:latin typeface="Corbel" panose="020B0503020204020204" pitchFamily="34" charset="0"/>
              </a:rPr>
              <a:t>only</a:t>
            </a:r>
            <a:r>
              <a:rPr lang="en-US" sz="2000" b="1" dirty="0">
                <a:solidFill>
                  <a:schemeClr val="accent5"/>
                </a:solidFill>
                <a:latin typeface="Corbel" panose="020B0503020204020204" pitchFamily="34" charset="0"/>
              </a:rPr>
              <a:t> </a:t>
            </a:r>
            <a:r>
              <a:rPr lang="en-US" sz="2000" b="1" dirty="0">
                <a:solidFill>
                  <a:schemeClr val="accent5"/>
                </a:solidFill>
                <a:latin typeface="Cambria" panose="02040503050406030204" pitchFamily="18" charset="0"/>
              </a:rPr>
              <a:t>4x</a:t>
            </a:r>
            <a:r>
              <a:rPr lang="en-US" sz="2000" b="1" dirty="0">
                <a:solidFill>
                  <a:schemeClr val="accent5"/>
                </a:solidFill>
                <a:latin typeface="Corbel" panose="020B0503020204020204" pitchFamily="34" charset="0"/>
              </a:rPr>
              <a:t> </a:t>
            </a:r>
            <a:r>
              <a:rPr lang="en-US" sz="2000" b="1" dirty="0">
                <a:solidFill>
                  <a:schemeClr val="accent5"/>
                </a:solidFill>
                <a:latin typeface="Cambria" panose="02040503050406030204" pitchFamily="18" charset="0"/>
              </a:rPr>
              <a:t>(2KB -&gt; 8KB)</a:t>
            </a:r>
            <a:endParaRPr lang="en-CH" sz="2000" i="1" dirty="0">
              <a:solidFill>
                <a:schemeClr val="tx1"/>
              </a:solidFill>
              <a:latin typeface="Corbel" panose="020B0503020204020204" pitchFamily="34" charset="0"/>
            </a:endParaRPr>
          </a:p>
        </p:txBody>
      </p:sp>
      <p:sp>
        <p:nvSpPr>
          <p:cNvPr id="28" name="Right Brace 27">
            <a:extLst>
              <a:ext uri="{FF2B5EF4-FFF2-40B4-BE49-F238E27FC236}">
                <a16:creationId xmlns:a16="http://schemas.microsoft.com/office/drawing/2014/main" id="{3B7C9A21-2D03-4B5E-6C35-CB89580421DC}"/>
              </a:ext>
            </a:extLst>
          </p:cNvPr>
          <p:cNvSpPr/>
          <p:nvPr/>
        </p:nvSpPr>
        <p:spPr>
          <a:xfrm rot="16200000">
            <a:off x="1172699" y="3585529"/>
            <a:ext cx="226098" cy="161166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H"/>
          </a:p>
        </p:txBody>
      </p:sp>
      <p:sp>
        <p:nvSpPr>
          <p:cNvPr id="29" name="TextBox 28">
            <a:extLst>
              <a:ext uri="{FF2B5EF4-FFF2-40B4-BE49-F238E27FC236}">
                <a16:creationId xmlns:a16="http://schemas.microsoft.com/office/drawing/2014/main" id="{CE870F42-FF17-DFA6-1AD7-58C7875BD325}"/>
              </a:ext>
            </a:extLst>
          </p:cNvPr>
          <p:cNvSpPr txBox="1"/>
          <p:nvPr/>
        </p:nvSpPr>
        <p:spPr>
          <a:xfrm>
            <a:off x="929393" y="4010529"/>
            <a:ext cx="855249" cy="369332"/>
          </a:xfrm>
          <a:prstGeom prst="rect">
            <a:avLst/>
          </a:prstGeom>
          <a:noFill/>
        </p:spPr>
        <p:txBody>
          <a:bodyPr wrap="square" rtlCol="0">
            <a:spAutoFit/>
          </a:bodyPr>
          <a:lstStyle/>
          <a:p>
            <a:r>
              <a:rPr lang="en-CH" dirty="0">
                <a:latin typeface="Cambria" panose="02040503050406030204" pitchFamily="18" charset="0"/>
              </a:rPr>
              <a:t>16</a:t>
            </a:r>
            <a:r>
              <a:rPr lang="en-CH" dirty="0">
                <a:latin typeface="Corbel" panose="020B0503020204020204" pitchFamily="34" charset="0"/>
              </a:rPr>
              <a:t> bits</a:t>
            </a:r>
          </a:p>
        </p:txBody>
      </p:sp>
      <p:sp>
        <p:nvSpPr>
          <p:cNvPr id="30" name="Right Brace 29">
            <a:extLst>
              <a:ext uri="{FF2B5EF4-FFF2-40B4-BE49-F238E27FC236}">
                <a16:creationId xmlns:a16="http://schemas.microsoft.com/office/drawing/2014/main" id="{F2CD7DE3-DE38-5ADE-B369-15221B3E9202}"/>
              </a:ext>
            </a:extLst>
          </p:cNvPr>
          <p:cNvSpPr/>
          <p:nvPr/>
        </p:nvSpPr>
        <p:spPr>
          <a:xfrm rot="16200000">
            <a:off x="1149966" y="4922701"/>
            <a:ext cx="226098" cy="161166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H"/>
          </a:p>
        </p:txBody>
      </p:sp>
      <p:sp>
        <p:nvSpPr>
          <p:cNvPr id="31" name="TextBox 30">
            <a:extLst>
              <a:ext uri="{FF2B5EF4-FFF2-40B4-BE49-F238E27FC236}">
                <a16:creationId xmlns:a16="http://schemas.microsoft.com/office/drawing/2014/main" id="{8E739926-49CE-9E85-579A-FBE3DE023BE7}"/>
              </a:ext>
            </a:extLst>
          </p:cNvPr>
          <p:cNvSpPr txBox="1"/>
          <p:nvPr/>
        </p:nvSpPr>
        <p:spPr>
          <a:xfrm>
            <a:off x="906660" y="5347701"/>
            <a:ext cx="855249" cy="369332"/>
          </a:xfrm>
          <a:prstGeom prst="rect">
            <a:avLst/>
          </a:prstGeom>
          <a:noFill/>
        </p:spPr>
        <p:txBody>
          <a:bodyPr wrap="square" rtlCol="0">
            <a:spAutoFit/>
          </a:bodyPr>
          <a:lstStyle/>
          <a:p>
            <a:r>
              <a:rPr lang="en-CH" dirty="0">
                <a:latin typeface="Cambria" panose="02040503050406030204" pitchFamily="18" charset="0"/>
              </a:rPr>
              <a:t>32</a:t>
            </a:r>
            <a:r>
              <a:rPr lang="en-CH" dirty="0">
                <a:latin typeface="Corbel" panose="020B0503020204020204" pitchFamily="34" charset="0"/>
              </a:rPr>
              <a:t> bits</a:t>
            </a:r>
          </a:p>
        </p:txBody>
      </p:sp>
      <p:sp>
        <p:nvSpPr>
          <p:cNvPr id="27" name="TextBox 26">
            <a:extLst>
              <a:ext uri="{FF2B5EF4-FFF2-40B4-BE49-F238E27FC236}">
                <a16:creationId xmlns:a16="http://schemas.microsoft.com/office/drawing/2014/main" id="{3F0F3CCF-BD7B-75A3-C1CC-881C8EB6A5B2}"/>
              </a:ext>
            </a:extLst>
          </p:cNvPr>
          <p:cNvSpPr txBox="1"/>
          <p:nvPr/>
        </p:nvSpPr>
        <p:spPr>
          <a:xfrm>
            <a:off x="4823791" y="4044460"/>
            <a:ext cx="1232277" cy="369332"/>
          </a:xfrm>
          <a:prstGeom prst="rect">
            <a:avLst/>
          </a:prstGeom>
          <a:noFill/>
        </p:spPr>
        <p:txBody>
          <a:bodyPr wrap="square" rtlCol="0">
            <a:spAutoFit/>
          </a:bodyPr>
          <a:lstStyle/>
          <a:p>
            <a:r>
              <a:rPr lang="en-CH" b="1" dirty="0">
                <a:latin typeface="Corbel" panose="020B0503020204020204" pitchFamily="34" charset="0"/>
              </a:rPr>
              <a:t>Encode</a:t>
            </a:r>
          </a:p>
        </p:txBody>
      </p:sp>
      <p:sp>
        <p:nvSpPr>
          <p:cNvPr id="33" name="Rectangle 32">
            <a:extLst>
              <a:ext uri="{FF2B5EF4-FFF2-40B4-BE49-F238E27FC236}">
                <a16:creationId xmlns:a16="http://schemas.microsoft.com/office/drawing/2014/main" id="{C9D674B4-8CCE-5DF1-49F7-82991DBD9CC2}"/>
              </a:ext>
            </a:extLst>
          </p:cNvPr>
          <p:cNvSpPr/>
          <p:nvPr/>
        </p:nvSpPr>
        <p:spPr>
          <a:xfrm>
            <a:off x="4115041" y="4853530"/>
            <a:ext cx="1786861" cy="494171"/>
          </a:xfrm>
          <a:prstGeom prst="rect">
            <a:avLst/>
          </a:prstGeom>
          <a:solidFill>
            <a:schemeClr val="bg1">
              <a:alpha val="9517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Left Brace 31">
            <a:extLst>
              <a:ext uri="{FF2B5EF4-FFF2-40B4-BE49-F238E27FC236}">
                <a16:creationId xmlns:a16="http://schemas.microsoft.com/office/drawing/2014/main" id="{DF15A634-4B48-DFD2-57DA-AD36746CE31E}"/>
              </a:ext>
            </a:extLst>
          </p:cNvPr>
          <p:cNvSpPr/>
          <p:nvPr/>
        </p:nvSpPr>
        <p:spPr>
          <a:xfrm rot="16200000">
            <a:off x="4436305" y="849293"/>
            <a:ext cx="302399" cy="8220215"/>
          </a:xfrm>
          <a:prstGeom prst="leftBrace">
            <a:avLst>
              <a:gd name="adj1" fmla="val 8333"/>
              <a:gd name="adj2" fmla="val 4986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H" dirty="0"/>
          </a:p>
        </p:txBody>
      </p:sp>
      <p:sp>
        <p:nvSpPr>
          <p:cNvPr id="34" name="TextBox 33">
            <a:extLst>
              <a:ext uri="{FF2B5EF4-FFF2-40B4-BE49-F238E27FC236}">
                <a16:creationId xmlns:a16="http://schemas.microsoft.com/office/drawing/2014/main" id="{095698F8-0455-A079-F78E-ADF735B7F12A}"/>
              </a:ext>
            </a:extLst>
          </p:cNvPr>
          <p:cNvSpPr txBox="1"/>
          <p:nvPr/>
        </p:nvSpPr>
        <p:spPr>
          <a:xfrm>
            <a:off x="3868732" y="5006293"/>
            <a:ext cx="1786861" cy="369332"/>
          </a:xfrm>
          <a:prstGeom prst="rect">
            <a:avLst/>
          </a:prstGeom>
          <a:noFill/>
        </p:spPr>
        <p:txBody>
          <a:bodyPr wrap="square" rtlCol="0">
            <a:spAutoFit/>
          </a:bodyPr>
          <a:lstStyle/>
          <a:p>
            <a:r>
              <a:rPr lang="en-CH" dirty="0">
                <a:latin typeface="Cambria" panose="02040503050406030204" pitchFamily="18" charset="0"/>
              </a:rPr>
              <a:t>1024</a:t>
            </a:r>
            <a:r>
              <a:rPr lang="en-CH" dirty="0">
                <a:latin typeface="Corbel" panose="020B0503020204020204" pitchFamily="34" charset="0"/>
              </a:rPr>
              <a:t> elements</a:t>
            </a:r>
          </a:p>
        </p:txBody>
      </p:sp>
      <p:sp>
        <p:nvSpPr>
          <p:cNvPr id="35" name="Left Brace 34">
            <a:extLst>
              <a:ext uri="{FF2B5EF4-FFF2-40B4-BE49-F238E27FC236}">
                <a16:creationId xmlns:a16="http://schemas.microsoft.com/office/drawing/2014/main" id="{987D5279-5C87-B690-370B-EB5D14897032}"/>
              </a:ext>
            </a:extLst>
          </p:cNvPr>
          <p:cNvSpPr/>
          <p:nvPr/>
        </p:nvSpPr>
        <p:spPr>
          <a:xfrm rot="16200000">
            <a:off x="4405825" y="2201421"/>
            <a:ext cx="302399" cy="8220215"/>
          </a:xfrm>
          <a:prstGeom prst="leftBrace">
            <a:avLst>
              <a:gd name="adj1" fmla="val 8333"/>
              <a:gd name="adj2" fmla="val 4986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H" dirty="0"/>
          </a:p>
        </p:txBody>
      </p:sp>
      <p:sp>
        <p:nvSpPr>
          <p:cNvPr id="36" name="TextBox 35">
            <a:extLst>
              <a:ext uri="{FF2B5EF4-FFF2-40B4-BE49-F238E27FC236}">
                <a16:creationId xmlns:a16="http://schemas.microsoft.com/office/drawing/2014/main" id="{B298C317-5647-CECB-F287-31F7ADBF738F}"/>
              </a:ext>
            </a:extLst>
          </p:cNvPr>
          <p:cNvSpPr txBox="1"/>
          <p:nvPr/>
        </p:nvSpPr>
        <p:spPr>
          <a:xfrm>
            <a:off x="3868732" y="6358421"/>
            <a:ext cx="1786861" cy="369332"/>
          </a:xfrm>
          <a:prstGeom prst="rect">
            <a:avLst/>
          </a:prstGeom>
          <a:noFill/>
        </p:spPr>
        <p:txBody>
          <a:bodyPr wrap="square" rtlCol="0">
            <a:spAutoFit/>
          </a:bodyPr>
          <a:lstStyle/>
          <a:p>
            <a:r>
              <a:rPr lang="en-CH" dirty="0">
                <a:latin typeface="Cambria" panose="02040503050406030204" pitchFamily="18" charset="0"/>
              </a:rPr>
              <a:t>2048</a:t>
            </a:r>
            <a:r>
              <a:rPr lang="en-CH" dirty="0">
                <a:latin typeface="Corbel" panose="020B0503020204020204" pitchFamily="34" charset="0"/>
              </a:rPr>
              <a:t> elements</a:t>
            </a:r>
          </a:p>
        </p:txBody>
      </p:sp>
    </p:spTree>
    <p:extLst>
      <p:ext uri="{BB962C8B-B14F-4D97-AF65-F5344CB8AC3E}">
        <p14:creationId xmlns:p14="http://schemas.microsoft.com/office/powerpoint/2010/main" val="257036096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2" grpId="0" animBg="1"/>
      <p:bldP spid="23" grpId="0" uiExpand="1" build="allAtOnce" animBg="1"/>
      <p:bldP spid="28" grpId="0" animBg="1"/>
      <p:bldP spid="29" grpId="0"/>
      <p:bldP spid="30" grpId="0" animBg="1"/>
      <p:bldP spid="31" grpId="0"/>
      <p:bldP spid="33" grpId="0" animBg="1"/>
      <p:bldP spid="32" grpId="0" animBg="1"/>
      <p:bldP spid="34" grpId="0"/>
      <p:bldP spid="35" grpId="0" animBg="1"/>
      <p:bldP spid="3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C32EC-CD1B-31DD-657A-1FE954D56D38}"/>
            </a:ext>
          </a:extLst>
        </p:cNvPr>
        <p:cNvGrpSpPr/>
        <p:nvPr/>
      </p:nvGrpSpPr>
      <p:grpSpPr>
        <a:xfrm>
          <a:off x="0" y="0"/>
          <a:ext cx="0" cy="0"/>
          <a:chOff x="0" y="0"/>
          <a:chExt cx="0" cy="0"/>
        </a:xfrm>
      </p:grpSpPr>
      <p:sp>
        <p:nvSpPr>
          <p:cNvPr id="25" name="Rounded Rectangle 24">
            <a:extLst>
              <a:ext uri="{FF2B5EF4-FFF2-40B4-BE49-F238E27FC236}">
                <a16:creationId xmlns:a16="http://schemas.microsoft.com/office/drawing/2014/main" id="{A07B09DA-4DF1-FD30-7EC4-BB01F3B82073}"/>
              </a:ext>
            </a:extLst>
          </p:cNvPr>
          <p:cNvSpPr/>
          <p:nvPr/>
        </p:nvSpPr>
        <p:spPr>
          <a:xfrm>
            <a:off x="481510" y="1635227"/>
            <a:ext cx="1917133" cy="400106"/>
          </a:xfrm>
          <a:prstGeom prst="roundRect">
            <a:avLst>
              <a:gd name="adj" fmla="val 5189"/>
            </a:avLst>
          </a:prstGeom>
          <a:solidFill>
            <a:srgbClr val="CAF0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rbel" panose="020B0503020204020204" pitchFamily="34" charset="0"/>
                <a:cs typeface="Dubai" panose="020B0503030403030204" pitchFamily="34" charset="-78"/>
              </a:rPr>
              <a:t>Query </a:t>
            </a:r>
            <a:r>
              <a:rPr lang="en-US" sz="2000" dirty="0">
                <a:solidFill>
                  <a:schemeClr val="tx1"/>
                </a:solidFill>
                <a:latin typeface="Corbel" panose="020B0503020204020204" pitchFamily="34" charset="0"/>
                <a:cs typeface="Dubai" panose="020B0503030403030204" pitchFamily="34" charset="-78"/>
              </a:rPr>
              <a:t>(</a:t>
            </a:r>
            <a:r>
              <a:rPr lang="en-US" sz="2000" dirty="0">
                <a:solidFill>
                  <a:schemeClr val="tx1"/>
                </a:solidFill>
                <a:latin typeface="Cambria" panose="02040503050406030204" pitchFamily="18" charset="0"/>
                <a:cs typeface="Dubai" panose="020B0503030403030204" pitchFamily="34" charset="-78"/>
              </a:rPr>
              <a:t>10010</a:t>
            </a:r>
            <a:r>
              <a:rPr lang="en-US" sz="2000" dirty="0">
                <a:solidFill>
                  <a:schemeClr val="tx1"/>
                </a:solidFill>
                <a:latin typeface="Corbel" panose="020B0503020204020204" pitchFamily="34" charset="0"/>
                <a:cs typeface="Dubai" panose="020B0503030403030204" pitchFamily="34" charset="-78"/>
              </a:rPr>
              <a:t>)</a:t>
            </a:r>
          </a:p>
        </p:txBody>
      </p:sp>
      <p:cxnSp>
        <p:nvCxnSpPr>
          <p:cNvPr id="26" name="Straight Arrow Connector 25">
            <a:extLst>
              <a:ext uri="{FF2B5EF4-FFF2-40B4-BE49-F238E27FC236}">
                <a16:creationId xmlns:a16="http://schemas.microsoft.com/office/drawing/2014/main" id="{523FEE70-887F-BF4F-3A40-2A4E21A32624}"/>
              </a:ext>
            </a:extLst>
          </p:cNvPr>
          <p:cNvCxnSpPr>
            <a:cxnSpLocks/>
            <a:stCxn id="25" idx="3"/>
          </p:cNvCxnSpPr>
          <p:nvPr/>
        </p:nvCxnSpPr>
        <p:spPr>
          <a:xfrm flipV="1">
            <a:off x="2398643" y="1817262"/>
            <a:ext cx="2811981" cy="18018"/>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FEF7B871-DA9F-F9ED-C9C5-028AFB392BDB}"/>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7" name="Straight Connector 6">
            <a:extLst>
              <a:ext uri="{FF2B5EF4-FFF2-40B4-BE49-F238E27FC236}">
                <a16:creationId xmlns:a16="http://schemas.microsoft.com/office/drawing/2014/main" id="{4EBF8364-A5B8-D7A9-5830-B909483FD1BD}"/>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CE7FC7F4-5B7B-6F42-056C-AFD4F98C943C}"/>
              </a:ext>
            </a:extLst>
          </p:cNvPr>
          <p:cNvSpPr>
            <a:spLocks noGrp="1"/>
          </p:cNvSpPr>
          <p:nvPr>
            <p:ph type="title"/>
          </p:nvPr>
        </p:nvSpPr>
        <p:spPr>
          <a:xfrm>
            <a:off x="0" y="1"/>
            <a:ext cx="9187209"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Memory-Efficient Data Packing Scheme</a:t>
            </a:r>
          </a:p>
        </p:txBody>
      </p:sp>
      <p:pic>
        <p:nvPicPr>
          <p:cNvPr id="16" name="Graphic 15">
            <a:extLst>
              <a:ext uri="{FF2B5EF4-FFF2-40B4-BE49-F238E27FC236}">
                <a16:creationId xmlns:a16="http://schemas.microsoft.com/office/drawing/2014/main" id="{354D7904-876D-A228-8A87-DFDEF69525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268E7E0B-FE13-D2C1-90B4-7393EC0034BF}"/>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42</a:t>
            </a:fld>
            <a:endParaRPr lang="en-CH" dirty="0">
              <a:latin typeface="Cambria" panose="02040503050406030204" pitchFamily="18" charset="0"/>
            </a:endParaRPr>
          </a:p>
        </p:txBody>
      </p:sp>
      <p:cxnSp>
        <p:nvCxnSpPr>
          <p:cNvPr id="75" name="Straight Connector 74">
            <a:extLst>
              <a:ext uri="{FF2B5EF4-FFF2-40B4-BE49-F238E27FC236}">
                <a16:creationId xmlns:a16="http://schemas.microsoft.com/office/drawing/2014/main" id="{AEFFBB93-7E2C-70A2-799D-E4C0E2139B16}"/>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2" name="Oval 1">
            <a:extLst>
              <a:ext uri="{FF2B5EF4-FFF2-40B4-BE49-F238E27FC236}">
                <a16:creationId xmlns:a16="http://schemas.microsoft.com/office/drawing/2014/main" id="{A68A5FE1-14C7-C3BB-839B-39D01BBA7904}"/>
              </a:ext>
            </a:extLst>
          </p:cNvPr>
          <p:cNvSpPr/>
          <p:nvPr/>
        </p:nvSpPr>
        <p:spPr>
          <a:xfrm>
            <a:off x="8409417" y="138235"/>
            <a:ext cx="520749" cy="512791"/>
          </a:xfrm>
          <a:prstGeom prst="ellipse">
            <a:avLst/>
          </a:prstGeom>
          <a:solidFill>
            <a:schemeClr val="accent6">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1</a:t>
            </a:r>
          </a:p>
        </p:txBody>
      </p:sp>
      <p:sp>
        <p:nvSpPr>
          <p:cNvPr id="86" name="Rounded Rectangle 85">
            <a:extLst>
              <a:ext uri="{FF2B5EF4-FFF2-40B4-BE49-F238E27FC236}">
                <a16:creationId xmlns:a16="http://schemas.microsoft.com/office/drawing/2014/main" id="{766A3553-4746-86E8-64C9-AACA152BE547}"/>
              </a:ext>
            </a:extLst>
          </p:cNvPr>
          <p:cNvSpPr/>
          <p:nvPr/>
        </p:nvSpPr>
        <p:spPr>
          <a:xfrm>
            <a:off x="5210624" y="1002194"/>
            <a:ext cx="3602270" cy="1975604"/>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Corbel" panose="020B0503020204020204" pitchFamily="34" charset="0"/>
              <a:cs typeface="Dubai" panose="020B0503030403030204" pitchFamily="34" charset="-78"/>
            </a:endParaRPr>
          </a:p>
        </p:txBody>
      </p:sp>
      <p:grpSp>
        <p:nvGrpSpPr>
          <p:cNvPr id="24" name="Group 23">
            <a:extLst>
              <a:ext uri="{FF2B5EF4-FFF2-40B4-BE49-F238E27FC236}">
                <a16:creationId xmlns:a16="http://schemas.microsoft.com/office/drawing/2014/main" id="{A2D195F6-D51D-8589-B35E-ED57DBC805D9}"/>
              </a:ext>
            </a:extLst>
          </p:cNvPr>
          <p:cNvGrpSpPr/>
          <p:nvPr/>
        </p:nvGrpSpPr>
        <p:grpSpPr>
          <a:xfrm>
            <a:off x="5372299" y="1533338"/>
            <a:ext cx="3278919" cy="913316"/>
            <a:chOff x="450501" y="5369856"/>
            <a:chExt cx="8219290" cy="876270"/>
          </a:xfrm>
        </p:grpSpPr>
        <p:sp>
          <p:nvSpPr>
            <p:cNvPr id="20" name="Rectangle 19">
              <a:extLst>
                <a:ext uri="{FF2B5EF4-FFF2-40B4-BE49-F238E27FC236}">
                  <a16:creationId xmlns:a16="http://schemas.microsoft.com/office/drawing/2014/main" id="{83CE6F7C-6B79-05FA-B36E-EFFA93ECFB50}"/>
                </a:ext>
              </a:extLst>
            </p:cNvPr>
            <p:cNvSpPr/>
            <p:nvPr/>
          </p:nvSpPr>
          <p:spPr>
            <a:xfrm>
              <a:off x="450501" y="5369856"/>
              <a:ext cx="8216102" cy="87627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orbel" panose="020B0503020204020204" pitchFamily="34" charset="0"/>
                </a:rPr>
                <a:t>Enc(Database)</a:t>
              </a:r>
            </a:p>
            <a:p>
              <a:pPr algn="ctr"/>
              <a:endParaRPr lang="en-CH" dirty="0">
                <a:solidFill>
                  <a:schemeClr val="tx1"/>
                </a:solidFill>
                <a:latin typeface="Corbel" panose="020B0503020204020204" pitchFamily="34" charset="0"/>
              </a:endParaRPr>
            </a:p>
            <a:p>
              <a:pPr algn="ctr"/>
              <a:endParaRPr lang="en-CH" dirty="0">
                <a:solidFill>
                  <a:schemeClr val="tx1"/>
                </a:solidFill>
                <a:latin typeface="Corbel" panose="020B0503020204020204" pitchFamily="34" charset="0"/>
              </a:endParaRPr>
            </a:p>
          </p:txBody>
        </p:sp>
        <p:grpSp>
          <p:nvGrpSpPr>
            <p:cNvPr id="136" name="Group 135">
              <a:extLst>
                <a:ext uri="{FF2B5EF4-FFF2-40B4-BE49-F238E27FC236}">
                  <a16:creationId xmlns:a16="http://schemas.microsoft.com/office/drawing/2014/main" id="{8BA8D534-19BA-9F35-A3C5-3BA84A5A746D}"/>
                </a:ext>
              </a:extLst>
            </p:cNvPr>
            <p:cNvGrpSpPr/>
            <p:nvPr/>
          </p:nvGrpSpPr>
          <p:grpSpPr>
            <a:xfrm>
              <a:off x="453689" y="5661351"/>
              <a:ext cx="8216102" cy="584775"/>
              <a:chOff x="481510" y="4285525"/>
              <a:chExt cx="8216102" cy="584775"/>
            </a:xfrm>
          </p:grpSpPr>
          <p:sp>
            <p:nvSpPr>
              <p:cNvPr id="127" name="Rounded Rectangle 126">
                <a:extLst>
                  <a:ext uri="{FF2B5EF4-FFF2-40B4-BE49-F238E27FC236}">
                    <a16:creationId xmlns:a16="http://schemas.microsoft.com/office/drawing/2014/main" id="{2F7E1792-FB75-0411-C395-0BFBB66CE3FD}"/>
                  </a:ext>
                </a:extLst>
              </p:cNvPr>
              <p:cNvSpPr/>
              <p:nvPr/>
            </p:nvSpPr>
            <p:spPr>
              <a:xfrm>
                <a:off x="481510" y="4447366"/>
                <a:ext cx="8212914" cy="302400"/>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04" name="Rounded Rectangle 103">
                <a:extLst>
                  <a:ext uri="{FF2B5EF4-FFF2-40B4-BE49-F238E27FC236}">
                    <a16:creationId xmlns:a16="http://schemas.microsoft.com/office/drawing/2014/main" id="{21610AB2-0B8B-90E0-37D8-DD4496CD25DB}"/>
                  </a:ext>
                </a:extLst>
              </p:cNvPr>
              <p:cNvSpPr/>
              <p:nvPr/>
            </p:nvSpPr>
            <p:spPr>
              <a:xfrm>
                <a:off x="484698" y="4453025"/>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32</a:t>
                </a:r>
              </a:p>
            </p:txBody>
          </p:sp>
          <p:sp>
            <p:nvSpPr>
              <p:cNvPr id="113" name="TextBox 112">
                <a:extLst>
                  <a:ext uri="{FF2B5EF4-FFF2-40B4-BE49-F238E27FC236}">
                    <a16:creationId xmlns:a16="http://schemas.microsoft.com/office/drawing/2014/main" id="{5F786089-6738-7655-A038-6468B8F43DEE}"/>
                  </a:ext>
                </a:extLst>
              </p:cNvPr>
              <p:cNvSpPr txBox="1"/>
              <p:nvPr/>
            </p:nvSpPr>
            <p:spPr>
              <a:xfrm>
                <a:off x="5715377" y="4285525"/>
                <a:ext cx="868817" cy="584775"/>
              </a:xfrm>
              <a:prstGeom prst="rect">
                <a:avLst/>
              </a:prstGeom>
              <a:noFill/>
            </p:spPr>
            <p:txBody>
              <a:bodyPr wrap="square" rtlCol="0">
                <a:spAutoFit/>
              </a:bodyPr>
              <a:lstStyle/>
              <a:p>
                <a:r>
                  <a:rPr lang="en-CH" sz="3200" dirty="0"/>
                  <a:t>…</a:t>
                </a:r>
              </a:p>
            </p:txBody>
          </p:sp>
          <p:sp>
            <p:nvSpPr>
              <p:cNvPr id="116" name="Rounded Rectangle 115">
                <a:extLst>
                  <a:ext uri="{FF2B5EF4-FFF2-40B4-BE49-F238E27FC236}">
                    <a16:creationId xmlns:a16="http://schemas.microsoft.com/office/drawing/2014/main" id="{8B81053A-D4F3-69BC-3B6A-FD9596232604}"/>
                  </a:ext>
                </a:extLst>
              </p:cNvPr>
              <p:cNvSpPr/>
              <p:nvPr/>
            </p:nvSpPr>
            <p:spPr>
              <a:xfrm>
                <a:off x="2119401" y="4452444"/>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21</a:t>
                </a:r>
              </a:p>
            </p:txBody>
          </p:sp>
          <p:sp>
            <p:nvSpPr>
              <p:cNvPr id="117" name="Rounded Rectangle 116">
                <a:extLst>
                  <a:ext uri="{FF2B5EF4-FFF2-40B4-BE49-F238E27FC236}">
                    <a16:creationId xmlns:a16="http://schemas.microsoft.com/office/drawing/2014/main" id="{E52A4A40-DB3E-F1CD-4238-4CEE8F4322E7}"/>
                  </a:ext>
                </a:extLst>
              </p:cNvPr>
              <p:cNvSpPr/>
              <p:nvPr/>
            </p:nvSpPr>
            <p:spPr>
              <a:xfrm>
                <a:off x="3753550" y="4451810"/>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48</a:t>
                </a:r>
              </a:p>
            </p:txBody>
          </p:sp>
          <p:sp>
            <p:nvSpPr>
              <p:cNvPr id="118" name="Rounded Rectangle 117">
                <a:extLst>
                  <a:ext uri="{FF2B5EF4-FFF2-40B4-BE49-F238E27FC236}">
                    <a16:creationId xmlns:a16="http://schemas.microsoft.com/office/drawing/2014/main" id="{4D59E9F4-521D-CBCB-3FBA-E802C7CF9D29}"/>
                  </a:ext>
                </a:extLst>
              </p:cNvPr>
              <p:cNvSpPr/>
              <p:nvPr/>
            </p:nvSpPr>
            <p:spPr>
              <a:xfrm>
                <a:off x="7108377" y="4448850"/>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67</a:t>
                </a:r>
              </a:p>
            </p:txBody>
          </p:sp>
        </p:grpSp>
      </p:grpSp>
      <p:cxnSp>
        <p:nvCxnSpPr>
          <p:cNvPr id="27" name="Straight Connector 26">
            <a:extLst>
              <a:ext uri="{FF2B5EF4-FFF2-40B4-BE49-F238E27FC236}">
                <a16:creationId xmlns:a16="http://schemas.microsoft.com/office/drawing/2014/main" id="{D56D8D46-5399-633F-E198-BA43D8780ECB}"/>
              </a:ext>
            </a:extLst>
          </p:cNvPr>
          <p:cNvCxnSpPr>
            <a:cxnSpLocks/>
          </p:cNvCxnSpPr>
          <p:nvPr/>
        </p:nvCxnSpPr>
        <p:spPr>
          <a:xfrm>
            <a:off x="484698" y="2035333"/>
            <a:ext cx="0" cy="1660225"/>
          </a:xfrm>
          <a:prstGeom prst="line">
            <a:avLst/>
          </a:prstGeom>
          <a:ln>
            <a:solidFill>
              <a:schemeClr val="bg2">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9D597CF-C018-A734-3030-A2BDE6B595F3}"/>
              </a:ext>
            </a:extLst>
          </p:cNvPr>
          <p:cNvCxnSpPr>
            <a:cxnSpLocks/>
          </p:cNvCxnSpPr>
          <p:nvPr/>
        </p:nvCxnSpPr>
        <p:spPr>
          <a:xfrm>
            <a:off x="2398643" y="2035333"/>
            <a:ext cx="6260659" cy="1687561"/>
          </a:xfrm>
          <a:prstGeom prst="line">
            <a:avLst/>
          </a:prstGeom>
          <a:ln>
            <a:solidFill>
              <a:schemeClr val="bg2">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29" name="Rounded Rectangle 28">
            <a:extLst>
              <a:ext uri="{FF2B5EF4-FFF2-40B4-BE49-F238E27FC236}">
                <a16:creationId xmlns:a16="http://schemas.microsoft.com/office/drawing/2014/main" id="{6F85382B-D39A-25E3-037E-E8A1F030FFB0}"/>
              </a:ext>
            </a:extLst>
          </p:cNvPr>
          <p:cNvSpPr/>
          <p:nvPr/>
        </p:nvSpPr>
        <p:spPr>
          <a:xfrm>
            <a:off x="481509" y="3722897"/>
            <a:ext cx="8180979" cy="286884"/>
          </a:xfrm>
          <a:prstGeom prst="roundRect">
            <a:avLst>
              <a:gd name="adj" fmla="val 5189"/>
            </a:avLst>
          </a:prstGeom>
          <a:solidFill>
            <a:srgbClr val="CAF0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rbel" panose="020B0503020204020204" pitchFamily="34" charset="0"/>
                <a:cs typeface="Dubai" panose="020B0503030403030204" pitchFamily="34" charset="-78"/>
              </a:rPr>
              <a:t>~Query </a:t>
            </a:r>
            <a:r>
              <a:rPr lang="en-US" sz="2000" dirty="0">
                <a:solidFill>
                  <a:schemeClr val="tx1"/>
                </a:solidFill>
                <a:latin typeface="Corbel" panose="020B0503020204020204" pitchFamily="34" charset="0"/>
                <a:cs typeface="Dubai" panose="020B0503030403030204" pitchFamily="34" charset="-78"/>
              </a:rPr>
              <a:t>(</a:t>
            </a:r>
            <a:r>
              <a:rPr lang="en-US" sz="2000" dirty="0">
                <a:solidFill>
                  <a:schemeClr val="tx1"/>
                </a:solidFill>
                <a:latin typeface="Cambria" panose="02040503050406030204" pitchFamily="18" charset="0"/>
                <a:cs typeface="Dubai" panose="020B0503030403030204" pitchFamily="34" charset="-78"/>
              </a:rPr>
              <a:t>01101</a:t>
            </a:r>
            <a:r>
              <a:rPr lang="en-US" sz="2000" dirty="0">
                <a:solidFill>
                  <a:schemeClr val="tx1"/>
                </a:solidFill>
                <a:latin typeface="Corbel" panose="020B0503020204020204" pitchFamily="34" charset="0"/>
                <a:cs typeface="Dubai" panose="020B0503030403030204" pitchFamily="34" charset="-78"/>
              </a:rPr>
              <a:t>)</a:t>
            </a:r>
          </a:p>
        </p:txBody>
      </p:sp>
      <p:sp>
        <p:nvSpPr>
          <p:cNvPr id="30" name="TextBox 29">
            <a:extLst>
              <a:ext uri="{FF2B5EF4-FFF2-40B4-BE49-F238E27FC236}">
                <a16:creationId xmlns:a16="http://schemas.microsoft.com/office/drawing/2014/main" id="{7A60CCED-49C7-58F3-5284-095F691F9E3C}"/>
              </a:ext>
            </a:extLst>
          </p:cNvPr>
          <p:cNvSpPr txBox="1"/>
          <p:nvPr/>
        </p:nvSpPr>
        <p:spPr>
          <a:xfrm>
            <a:off x="4571998" y="3664924"/>
            <a:ext cx="1179443" cy="400110"/>
          </a:xfrm>
          <a:prstGeom prst="rect">
            <a:avLst/>
          </a:prstGeom>
          <a:noFill/>
        </p:spPr>
        <p:txBody>
          <a:bodyPr wrap="square" rtlCol="0">
            <a:spAutoFit/>
          </a:bodyPr>
          <a:lstStyle/>
          <a:p>
            <a:r>
              <a:rPr lang="en-CH" sz="2000" dirty="0">
                <a:latin typeface="Cambria" panose="02040503050406030204" pitchFamily="18" charset="0"/>
              </a:rPr>
              <a:t>01101</a:t>
            </a:r>
            <a:endParaRPr lang="en-CH" dirty="0">
              <a:latin typeface="Cambria" panose="02040503050406030204" pitchFamily="18" charset="0"/>
            </a:endParaRPr>
          </a:p>
        </p:txBody>
      </p:sp>
      <p:sp>
        <p:nvSpPr>
          <p:cNvPr id="31" name="TextBox 30">
            <a:extLst>
              <a:ext uri="{FF2B5EF4-FFF2-40B4-BE49-F238E27FC236}">
                <a16:creationId xmlns:a16="http://schemas.microsoft.com/office/drawing/2014/main" id="{C40F388E-DF2A-1414-3D4C-88E36E28BC76}"/>
              </a:ext>
            </a:extLst>
          </p:cNvPr>
          <p:cNvSpPr txBox="1"/>
          <p:nvPr/>
        </p:nvSpPr>
        <p:spPr>
          <a:xfrm>
            <a:off x="4571998" y="3654271"/>
            <a:ext cx="1179443" cy="400110"/>
          </a:xfrm>
          <a:prstGeom prst="rect">
            <a:avLst/>
          </a:prstGeom>
          <a:noFill/>
        </p:spPr>
        <p:txBody>
          <a:bodyPr wrap="square" rtlCol="0">
            <a:spAutoFit/>
          </a:bodyPr>
          <a:lstStyle/>
          <a:p>
            <a:r>
              <a:rPr lang="en-CH" sz="2000" dirty="0">
                <a:latin typeface="Cambria" panose="02040503050406030204" pitchFamily="18" charset="0"/>
              </a:rPr>
              <a:t>01101</a:t>
            </a:r>
            <a:endParaRPr lang="en-CH" dirty="0">
              <a:latin typeface="Cambria" panose="02040503050406030204" pitchFamily="18" charset="0"/>
            </a:endParaRPr>
          </a:p>
        </p:txBody>
      </p:sp>
      <p:sp>
        <p:nvSpPr>
          <p:cNvPr id="32" name="TextBox 31">
            <a:extLst>
              <a:ext uri="{FF2B5EF4-FFF2-40B4-BE49-F238E27FC236}">
                <a16:creationId xmlns:a16="http://schemas.microsoft.com/office/drawing/2014/main" id="{0671F5B6-EA03-91E1-33E4-0A31123EB8B4}"/>
              </a:ext>
            </a:extLst>
          </p:cNvPr>
          <p:cNvSpPr txBox="1"/>
          <p:nvPr/>
        </p:nvSpPr>
        <p:spPr>
          <a:xfrm>
            <a:off x="4568812" y="3662702"/>
            <a:ext cx="1179443" cy="400110"/>
          </a:xfrm>
          <a:prstGeom prst="rect">
            <a:avLst/>
          </a:prstGeom>
          <a:noFill/>
        </p:spPr>
        <p:txBody>
          <a:bodyPr wrap="square" rtlCol="0">
            <a:spAutoFit/>
          </a:bodyPr>
          <a:lstStyle/>
          <a:p>
            <a:r>
              <a:rPr lang="en-CH" sz="2000" dirty="0">
                <a:latin typeface="Cambria" panose="02040503050406030204" pitchFamily="18" charset="0"/>
              </a:rPr>
              <a:t>01101</a:t>
            </a:r>
            <a:endParaRPr lang="en-CH" dirty="0">
              <a:latin typeface="Cambria" panose="02040503050406030204" pitchFamily="18" charset="0"/>
            </a:endParaRPr>
          </a:p>
        </p:txBody>
      </p:sp>
      <p:sp>
        <p:nvSpPr>
          <p:cNvPr id="33" name="TextBox 32">
            <a:extLst>
              <a:ext uri="{FF2B5EF4-FFF2-40B4-BE49-F238E27FC236}">
                <a16:creationId xmlns:a16="http://schemas.microsoft.com/office/drawing/2014/main" id="{5DFF8456-7D28-A6A1-983F-8930CF6BF817}"/>
              </a:ext>
            </a:extLst>
          </p:cNvPr>
          <p:cNvSpPr txBox="1"/>
          <p:nvPr/>
        </p:nvSpPr>
        <p:spPr>
          <a:xfrm>
            <a:off x="4565626" y="3657664"/>
            <a:ext cx="1179443" cy="400110"/>
          </a:xfrm>
          <a:prstGeom prst="rect">
            <a:avLst/>
          </a:prstGeom>
          <a:noFill/>
        </p:spPr>
        <p:txBody>
          <a:bodyPr wrap="square" rtlCol="0">
            <a:spAutoFit/>
          </a:bodyPr>
          <a:lstStyle/>
          <a:p>
            <a:r>
              <a:rPr lang="en-CH" sz="2000" dirty="0">
                <a:latin typeface="Cambria" panose="02040503050406030204" pitchFamily="18" charset="0"/>
              </a:rPr>
              <a:t>01101</a:t>
            </a:r>
            <a:endParaRPr lang="en-CH" dirty="0">
              <a:latin typeface="Cambria" panose="02040503050406030204" pitchFamily="18" charset="0"/>
            </a:endParaRPr>
          </a:p>
        </p:txBody>
      </p:sp>
    </p:spTree>
    <p:extLst>
      <p:ext uri="{BB962C8B-B14F-4D97-AF65-F5344CB8AC3E}">
        <p14:creationId xmlns:p14="http://schemas.microsoft.com/office/powerpoint/2010/main" val="270273604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32" grpId="0"/>
      <p:bldP spid="3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5ED87-198A-35F2-56A9-D746BE878B49}"/>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45F7EE87-CA85-73F1-9B7D-9C1BE4523CAE}"/>
              </a:ext>
            </a:extLst>
          </p:cNvPr>
          <p:cNvGrpSpPr/>
          <p:nvPr/>
        </p:nvGrpSpPr>
        <p:grpSpPr>
          <a:xfrm>
            <a:off x="483104" y="4278312"/>
            <a:ext cx="8216102" cy="584775"/>
            <a:chOff x="481510" y="4219067"/>
            <a:chExt cx="8216102" cy="584775"/>
          </a:xfrm>
        </p:grpSpPr>
        <p:sp>
          <p:nvSpPr>
            <p:cNvPr id="9" name="Rounded Rectangle 8">
              <a:extLst>
                <a:ext uri="{FF2B5EF4-FFF2-40B4-BE49-F238E27FC236}">
                  <a16:creationId xmlns:a16="http://schemas.microsoft.com/office/drawing/2014/main" id="{D72A2A15-DB7D-2D44-B59A-9FF58E62D6A1}"/>
                </a:ext>
              </a:extLst>
            </p:cNvPr>
            <p:cNvSpPr/>
            <p:nvPr/>
          </p:nvSpPr>
          <p:spPr>
            <a:xfrm>
              <a:off x="481510" y="4447367"/>
              <a:ext cx="8212914" cy="300287"/>
            </a:xfrm>
            <a:prstGeom prst="roundRect">
              <a:avLst>
                <a:gd name="adj" fmla="val 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0" name="Rounded Rectangle 9">
              <a:extLst>
                <a:ext uri="{FF2B5EF4-FFF2-40B4-BE49-F238E27FC236}">
                  <a16:creationId xmlns:a16="http://schemas.microsoft.com/office/drawing/2014/main" id="{426C116B-8299-3275-4687-638FFC42B0A2}"/>
                </a:ext>
              </a:extLst>
            </p:cNvPr>
            <p:cNvSpPr/>
            <p:nvPr/>
          </p:nvSpPr>
          <p:spPr>
            <a:xfrm>
              <a:off x="484698" y="4453025"/>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1" name="TextBox 10">
              <a:extLst>
                <a:ext uri="{FF2B5EF4-FFF2-40B4-BE49-F238E27FC236}">
                  <a16:creationId xmlns:a16="http://schemas.microsoft.com/office/drawing/2014/main" id="{B04BBA6C-CC8E-9260-D1AF-B2929BEA07C9}"/>
                </a:ext>
              </a:extLst>
            </p:cNvPr>
            <p:cNvSpPr txBox="1"/>
            <p:nvPr/>
          </p:nvSpPr>
          <p:spPr>
            <a:xfrm>
              <a:off x="6054474" y="4219067"/>
              <a:ext cx="868818" cy="584775"/>
            </a:xfrm>
            <a:prstGeom prst="rect">
              <a:avLst/>
            </a:prstGeom>
            <a:noFill/>
          </p:spPr>
          <p:txBody>
            <a:bodyPr wrap="square" rtlCol="0">
              <a:spAutoFit/>
            </a:bodyPr>
            <a:lstStyle/>
            <a:p>
              <a:r>
                <a:rPr lang="en-CH" sz="3200" dirty="0"/>
                <a:t>…</a:t>
              </a:r>
            </a:p>
          </p:txBody>
        </p:sp>
        <p:sp>
          <p:nvSpPr>
            <p:cNvPr id="12" name="Rounded Rectangle 11">
              <a:extLst>
                <a:ext uri="{FF2B5EF4-FFF2-40B4-BE49-F238E27FC236}">
                  <a16:creationId xmlns:a16="http://schemas.microsoft.com/office/drawing/2014/main" id="{5ABEAA98-3AAE-D33B-9ADE-2A1E24979683}"/>
                </a:ext>
              </a:extLst>
            </p:cNvPr>
            <p:cNvSpPr/>
            <p:nvPr/>
          </p:nvSpPr>
          <p:spPr>
            <a:xfrm>
              <a:off x="2119401" y="4452444"/>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3" name="Rounded Rectangle 12">
              <a:extLst>
                <a:ext uri="{FF2B5EF4-FFF2-40B4-BE49-F238E27FC236}">
                  <a16:creationId xmlns:a16="http://schemas.microsoft.com/office/drawing/2014/main" id="{EF676758-5711-CCA6-3A57-238AADA251AB}"/>
                </a:ext>
              </a:extLst>
            </p:cNvPr>
            <p:cNvSpPr/>
            <p:nvPr/>
          </p:nvSpPr>
          <p:spPr>
            <a:xfrm>
              <a:off x="3753550" y="4451810"/>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4" name="Rounded Rectangle 13">
              <a:extLst>
                <a:ext uri="{FF2B5EF4-FFF2-40B4-BE49-F238E27FC236}">
                  <a16:creationId xmlns:a16="http://schemas.microsoft.com/office/drawing/2014/main" id="{5821DC0A-8811-1B6A-B4BB-32D64D9FE42A}"/>
                </a:ext>
              </a:extLst>
            </p:cNvPr>
            <p:cNvSpPr/>
            <p:nvPr/>
          </p:nvSpPr>
          <p:spPr>
            <a:xfrm>
              <a:off x="7108377" y="4448850"/>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grpSp>
      <p:sp>
        <p:nvSpPr>
          <p:cNvPr id="25" name="Rounded Rectangle 24">
            <a:extLst>
              <a:ext uri="{FF2B5EF4-FFF2-40B4-BE49-F238E27FC236}">
                <a16:creationId xmlns:a16="http://schemas.microsoft.com/office/drawing/2014/main" id="{0BFE02BB-C3F2-2391-CAA9-FA5A4264D113}"/>
              </a:ext>
            </a:extLst>
          </p:cNvPr>
          <p:cNvSpPr/>
          <p:nvPr/>
        </p:nvSpPr>
        <p:spPr>
          <a:xfrm>
            <a:off x="481510" y="1635227"/>
            <a:ext cx="1917133" cy="400106"/>
          </a:xfrm>
          <a:prstGeom prst="roundRect">
            <a:avLst>
              <a:gd name="adj" fmla="val 5189"/>
            </a:avLst>
          </a:prstGeom>
          <a:solidFill>
            <a:srgbClr val="CAF0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rbel" panose="020B0503020204020204" pitchFamily="34" charset="0"/>
                <a:cs typeface="Dubai" panose="020B0503030403030204" pitchFamily="34" charset="-78"/>
              </a:rPr>
              <a:t>Query </a:t>
            </a:r>
            <a:r>
              <a:rPr lang="en-US" sz="2000" dirty="0">
                <a:solidFill>
                  <a:schemeClr val="tx1"/>
                </a:solidFill>
                <a:latin typeface="Corbel" panose="020B0503020204020204" pitchFamily="34" charset="0"/>
                <a:cs typeface="Dubai" panose="020B0503030403030204" pitchFamily="34" charset="-78"/>
              </a:rPr>
              <a:t>(</a:t>
            </a:r>
            <a:r>
              <a:rPr lang="en-US" sz="2000" dirty="0">
                <a:solidFill>
                  <a:schemeClr val="tx1"/>
                </a:solidFill>
                <a:latin typeface="Cambria" panose="02040503050406030204" pitchFamily="18" charset="0"/>
                <a:cs typeface="Dubai" panose="020B0503030403030204" pitchFamily="34" charset="-78"/>
              </a:rPr>
              <a:t>10010</a:t>
            </a:r>
            <a:r>
              <a:rPr lang="en-US" sz="2000" dirty="0">
                <a:solidFill>
                  <a:schemeClr val="tx1"/>
                </a:solidFill>
                <a:latin typeface="Corbel" panose="020B0503020204020204" pitchFamily="34" charset="0"/>
                <a:cs typeface="Dubai" panose="020B0503030403030204" pitchFamily="34" charset="-78"/>
              </a:rPr>
              <a:t>)</a:t>
            </a:r>
          </a:p>
        </p:txBody>
      </p:sp>
      <p:cxnSp>
        <p:nvCxnSpPr>
          <p:cNvPr id="26" name="Straight Arrow Connector 25">
            <a:extLst>
              <a:ext uri="{FF2B5EF4-FFF2-40B4-BE49-F238E27FC236}">
                <a16:creationId xmlns:a16="http://schemas.microsoft.com/office/drawing/2014/main" id="{D98038C3-96DF-92AE-F9E7-3126451BC3B2}"/>
              </a:ext>
            </a:extLst>
          </p:cNvPr>
          <p:cNvCxnSpPr>
            <a:cxnSpLocks/>
            <a:stCxn id="25" idx="3"/>
          </p:cNvCxnSpPr>
          <p:nvPr/>
        </p:nvCxnSpPr>
        <p:spPr>
          <a:xfrm flipV="1">
            <a:off x="2398643" y="1817262"/>
            <a:ext cx="2811981" cy="18018"/>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6321DF2A-7035-CAF4-8126-8F314086DE44}"/>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7" name="Straight Connector 6">
            <a:extLst>
              <a:ext uri="{FF2B5EF4-FFF2-40B4-BE49-F238E27FC236}">
                <a16:creationId xmlns:a16="http://schemas.microsoft.com/office/drawing/2014/main" id="{3EE6817C-3B5E-84FE-64C1-7A41C034DA03}"/>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C4F7D2AE-F8C7-D96D-703D-75A2AA06E861}"/>
              </a:ext>
            </a:extLst>
          </p:cNvPr>
          <p:cNvSpPr>
            <a:spLocks noGrp="1"/>
          </p:cNvSpPr>
          <p:nvPr>
            <p:ph type="title"/>
          </p:nvPr>
        </p:nvSpPr>
        <p:spPr>
          <a:xfrm>
            <a:off x="0" y="1"/>
            <a:ext cx="9187209"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Memory-Efficient Data Packing Scheme</a:t>
            </a:r>
          </a:p>
        </p:txBody>
      </p:sp>
      <p:pic>
        <p:nvPicPr>
          <p:cNvPr id="16" name="Graphic 15">
            <a:extLst>
              <a:ext uri="{FF2B5EF4-FFF2-40B4-BE49-F238E27FC236}">
                <a16:creationId xmlns:a16="http://schemas.microsoft.com/office/drawing/2014/main" id="{6A4B44FB-33BE-C1F3-73CE-3A4B3873C6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EBE39651-C247-5C5C-E4AE-950206A92AD4}"/>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43</a:t>
            </a:fld>
            <a:endParaRPr lang="en-CH" dirty="0">
              <a:latin typeface="Cambria" panose="02040503050406030204" pitchFamily="18" charset="0"/>
            </a:endParaRPr>
          </a:p>
        </p:txBody>
      </p:sp>
      <p:cxnSp>
        <p:nvCxnSpPr>
          <p:cNvPr id="75" name="Straight Connector 74">
            <a:extLst>
              <a:ext uri="{FF2B5EF4-FFF2-40B4-BE49-F238E27FC236}">
                <a16:creationId xmlns:a16="http://schemas.microsoft.com/office/drawing/2014/main" id="{B5901D3C-CE5D-C06A-523B-DA5F60636142}"/>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2" name="Oval 1">
            <a:extLst>
              <a:ext uri="{FF2B5EF4-FFF2-40B4-BE49-F238E27FC236}">
                <a16:creationId xmlns:a16="http://schemas.microsoft.com/office/drawing/2014/main" id="{B7871B24-0196-57D6-2EAC-28D8488F42ED}"/>
              </a:ext>
            </a:extLst>
          </p:cNvPr>
          <p:cNvSpPr/>
          <p:nvPr/>
        </p:nvSpPr>
        <p:spPr>
          <a:xfrm>
            <a:off x="8409417" y="138235"/>
            <a:ext cx="520749" cy="512791"/>
          </a:xfrm>
          <a:prstGeom prst="ellipse">
            <a:avLst/>
          </a:prstGeom>
          <a:solidFill>
            <a:schemeClr val="accent6">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1</a:t>
            </a:r>
          </a:p>
        </p:txBody>
      </p:sp>
      <p:sp>
        <p:nvSpPr>
          <p:cNvPr id="86" name="Rounded Rectangle 85">
            <a:extLst>
              <a:ext uri="{FF2B5EF4-FFF2-40B4-BE49-F238E27FC236}">
                <a16:creationId xmlns:a16="http://schemas.microsoft.com/office/drawing/2014/main" id="{5248C8FB-1A87-7EC3-BCE8-164DC501409E}"/>
              </a:ext>
            </a:extLst>
          </p:cNvPr>
          <p:cNvSpPr/>
          <p:nvPr/>
        </p:nvSpPr>
        <p:spPr>
          <a:xfrm>
            <a:off x="5210624" y="1002194"/>
            <a:ext cx="3602270" cy="1975604"/>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Corbel" panose="020B0503020204020204" pitchFamily="34" charset="0"/>
              <a:cs typeface="Dubai" panose="020B0503030403030204" pitchFamily="34" charset="-78"/>
            </a:endParaRPr>
          </a:p>
        </p:txBody>
      </p:sp>
      <p:grpSp>
        <p:nvGrpSpPr>
          <p:cNvPr id="24" name="Group 23">
            <a:extLst>
              <a:ext uri="{FF2B5EF4-FFF2-40B4-BE49-F238E27FC236}">
                <a16:creationId xmlns:a16="http://schemas.microsoft.com/office/drawing/2014/main" id="{97B825FC-37C9-C0EB-F577-1AA88F0CD7EA}"/>
              </a:ext>
            </a:extLst>
          </p:cNvPr>
          <p:cNvGrpSpPr/>
          <p:nvPr/>
        </p:nvGrpSpPr>
        <p:grpSpPr>
          <a:xfrm>
            <a:off x="5372299" y="1533338"/>
            <a:ext cx="3278919" cy="913316"/>
            <a:chOff x="450501" y="5369856"/>
            <a:chExt cx="8219290" cy="876270"/>
          </a:xfrm>
        </p:grpSpPr>
        <p:sp>
          <p:nvSpPr>
            <p:cNvPr id="20" name="Rectangle 19">
              <a:extLst>
                <a:ext uri="{FF2B5EF4-FFF2-40B4-BE49-F238E27FC236}">
                  <a16:creationId xmlns:a16="http://schemas.microsoft.com/office/drawing/2014/main" id="{975C2CCD-5B3D-2B46-136F-353350669087}"/>
                </a:ext>
              </a:extLst>
            </p:cNvPr>
            <p:cNvSpPr/>
            <p:nvPr/>
          </p:nvSpPr>
          <p:spPr>
            <a:xfrm>
              <a:off x="450501" y="5369856"/>
              <a:ext cx="8216102" cy="87627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orbel" panose="020B0503020204020204" pitchFamily="34" charset="0"/>
                </a:rPr>
                <a:t>Enc(Database)</a:t>
              </a:r>
            </a:p>
            <a:p>
              <a:pPr algn="ctr"/>
              <a:endParaRPr lang="en-CH" dirty="0">
                <a:solidFill>
                  <a:schemeClr val="tx1"/>
                </a:solidFill>
                <a:latin typeface="Corbel" panose="020B0503020204020204" pitchFamily="34" charset="0"/>
              </a:endParaRPr>
            </a:p>
            <a:p>
              <a:pPr algn="ctr"/>
              <a:endParaRPr lang="en-CH" dirty="0">
                <a:solidFill>
                  <a:schemeClr val="tx1"/>
                </a:solidFill>
                <a:latin typeface="Corbel" panose="020B0503020204020204" pitchFamily="34" charset="0"/>
              </a:endParaRPr>
            </a:p>
          </p:txBody>
        </p:sp>
        <p:grpSp>
          <p:nvGrpSpPr>
            <p:cNvPr id="136" name="Group 135">
              <a:extLst>
                <a:ext uri="{FF2B5EF4-FFF2-40B4-BE49-F238E27FC236}">
                  <a16:creationId xmlns:a16="http://schemas.microsoft.com/office/drawing/2014/main" id="{4842D2BC-EFDC-9B64-96D8-4B47D879EFB1}"/>
                </a:ext>
              </a:extLst>
            </p:cNvPr>
            <p:cNvGrpSpPr/>
            <p:nvPr/>
          </p:nvGrpSpPr>
          <p:grpSpPr>
            <a:xfrm>
              <a:off x="453689" y="5661351"/>
              <a:ext cx="8216102" cy="584775"/>
              <a:chOff x="481510" y="4285525"/>
              <a:chExt cx="8216102" cy="584775"/>
            </a:xfrm>
          </p:grpSpPr>
          <p:sp>
            <p:nvSpPr>
              <p:cNvPr id="127" name="Rounded Rectangle 126">
                <a:extLst>
                  <a:ext uri="{FF2B5EF4-FFF2-40B4-BE49-F238E27FC236}">
                    <a16:creationId xmlns:a16="http://schemas.microsoft.com/office/drawing/2014/main" id="{73B79B7F-9E1B-F65C-EF5B-546998004CA4}"/>
                  </a:ext>
                </a:extLst>
              </p:cNvPr>
              <p:cNvSpPr/>
              <p:nvPr/>
            </p:nvSpPr>
            <p:spPr>
              <a:xfrm>
                <a:off x="481510" y="4447366"/>
                <a:ext cx="8212914" cy="302400"/>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04" name="Rounded Rectangle 103">
                <a:extLst>
                  <a:ext uri="{FF2B5EF4-FFF2-40B4-BE49-F238E27FC236}">
                    <a16:creationId xmlns:a16="http://schemas.microsoft.com/office/drawing/2014/main" id="{671BCB0E-C1B4-5A01-D070-2425696F4AA9}"/>
                  </a:ext>
                </a:extLst>
              </p:cNvPr>
              <p:cNvSpPr/>
              <p:nvPr/>
            </p:nvSpPr>
            <p:spPr>
              <a:xfrm>
                <a:off x="484698" y="4453025"/>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32</a:t>
                </a:r>
              </a:p>
            </p:txBody>
          </p:sp>
          <p:sp>
            <p:nvSpPr>
              <p:cNvPr id="113" name="TextBox 112">
                <a:extLst>
                  <a:ext uri="{FF2B5EF4-FFF2-40B4-BE49-F238E27FC236}">
                    <a16:creationId xmlns:a16="http://schemas.microsoft.com/office/drawing/2014/main" id="{361E152E-3049-27E7-83AD-49FBCB808B5E}"/>
                  </a:ext>
                </a:extLst>
              </p:cNvPr>
              <p:cNvSpPr txBox="1"/>
              <p:nvPr/>
            </p:nvSpPr>
            <p:spPr>
              <a:xfrm>
                <a:off x="5715377" y="4285525"/>
                <a:ext cx="868817" cy="584775"/>
              </a:xfrm>
              <a:prstGeom prst="rect">
                <a:avLst/>
              </a:prstGeom>
              <a:noFill/>
            </p:spPr>
            <p:txBody>
              <a:bodyPr wrap="square" rtlCol="0">
                <a:spAutoFit/>
              </a:bodyPr>
              <a:lstStyle/>
              <a:p>
                <a:r>
                  <a:rPr lang="en-CH" sz="3200" dirty="0"/>
                  <a:t>…</a:t>
                </a:r>
              </a:p>
            </p:txBody>
          </p:sp>
          <p:sp>
            <p:nvSpPr>
              <p:cNvPr id="116" name="Rounded Rectangle 115">
                <a:extLst>
                  <a:ext uri="{FF2B5EF4-FFF2-40B4-BE49-F238E27FC236}">
                    <a16:creationId xmlns:a16="http://schemas.microsoft.com/office/drawing/2014/main" id="{B4325836-DB02-2459-6EBF-DFCED2B92D47}"/>
                  </a:ext>
                </a:extLst>
              </p:cNvPr>
              <p:cNvSpPr/>
              <p:nvPr/>
            </p:nvSpPr>
            <p:spPr>
              <a:xfrm>
                <a:off x="2119401" y="4452444"/>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21</a:t>
                </a:r>
              </a:p>
            </p:txBody>
          </p:sp>
          <p:sp>
            <p:nvSpPr>
              <p:cNvPr id="117" name="Rounded Rectangle 116">
                <a:extLst>
                  <a:ext uri="{FF2B5EF4-FFF2-40B4-BE49-F238E27FC236}">
                    <a16:creationId xmlns:a16="http://schemas.microsoft.com/office/drawing/2014/main" id="{40430B55-EFA9-DA4A-5C0E-DD8C34CDCE06}"/>
                  </a:ext>
                </a:extLst>
              </p:cNvPr>
              <p:cNvSpPr/>
              <p:nvPr/>
            </p:nvSpPr>
            <p:spPr>
              <a:xfrm>
                <a:off x="3753550" y="4451810"/>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48</a:t>
                </a:r>
              </a:p>
            </p:txBody>
          </p:sp>
          <p:sp>
            <p:nvSpPr>
              <p:cNvPr id="118" name="Rounded Rectangle 117">
                <a:extLst>
                  <a:ext uri="{FF2B5EF4-FFF2-40B4-BE49-F238E27FC236}">
                    <a16:creationId xmlns:a16="http://schemas.microsoft.com/office/drawing/2014/main" id="{74542CC9-9A43-5D6D-1341-53B16E1A5AE5}"/>
                  </a:ext>
                </a:extLst>
              </p:cNvPr>
              <p:cNvSpPr/>
              <p:nvPr/>
            </p:nvSpPr>
            <p:spPr>
              <a:xfrm>
                <a:off x="7108377" y="4448850"/>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67</a:t>
                </a:r>
              </a:p>
            </p:txBody>
          </p:sp>
        </p:grpSp>
      </p:grpSp>
      <p:cxnSp>
        <p:nvCxnSpPr>
          <p:cNvPr id="27" name="Straight Connector 26">
            <a:extLst>
              <a:ext uri="{FF2B5EF4-FFF2-40B4-BE49-F238E27FC236}">
                <a16:creationId xmlns:a16="http://schemas.microsoft.com/office/drawing/2014/main" id="{FDF5112E-A4B4-13B9-DB2B-7F948CBB73E2}"/>
              </a:ext>
            </a:extLst>
          </p:cNvPr>
          <p:cNvCxnSpPr>
            <a:cxnSpLocks/>
          </p:cNvCxnSpPr>
          <p:nvPr/>
        </p:nvCxnSpPr>
        <p:spPr>
          <a:xfrm>
            <a:off x="484698" y="2035333"/>
            <a:ext cx="0" cy="1660225"/>
          </a:xfrm>
          <a:prstGeom prst="line">
            <a:avLst/>
          </a:prstGeom>
          <a:ln>
            <a:solidFill>
              <a:schemeClr val="bg2">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8896622-A8EC-E513-9869-DFEBCB9D6283}"/>
              </a:ext>
            </a:extLst>
          </p:cNvPr>
          <p:cNvCxnSpPr>
            <a:cxnSpLocks/>
          </p:cNvCxnSpPr>
          <p:nvPr/>
        </p:nvCxnSpPr>
        <p:spPr>
          <a:xfrm>
            <a:off x="2398643" y="2035333"/>
            <a:ext cx="6260659" cy="1687561"/>
          </a:xfrm>
          <a:prstGeom prst="line">
            <a:avLst/>
          </a:prstGeom>
          <a:ln>
            <a:solidFill>
              <a:schemeClr val="bg2">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29" name="Rounded Rectangle 28">
            <a:extLst>
              <a:ext uri="{FF2B5EF4-FFF2-40B4-BE49-F238E27FC236}">
                <a16:creationId xmlns:a16="http://schemas.microsoft.com/office/drawing/2014/main" id="{648F1207-1AD0-F885-63B5-F90B8FDB4109}"/>
              </a:ext>
            </a:extLst>
          </p:cNvPr>
          <p:cNvSpPr/>
          <p:nvPr/>
        </p:nvSpPr>
        <p:spPr>
          <a:xfrm>
            <a:off x="481509" y="3722897"/>
            <a:ext cx="8180979" cy="286884"/>
          </a:xfrm>
          <a:prstGeom prst="roundRect">
            <a:avLst>
              <a:gd name="adj" fmla="val 5189"/>
            </a:avLst>
          </a:prstGeom>
          <a:solidFill>
            <a:srgbClr val="CAF0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rbel" panose="020B0503020204020204" pitchFamily="34" charset="0"/>
                <a:cs typeface="Dubai" panose="020B0503030403030204" pitchFamily="34" charset="-78"/>
              </a:rPr>
              <a:t>~Query </a:t>
            </a:r>
            <a:r>
              <a:rPr lang="en-US" sz="2000" dirty="0">
                <a:solidFill>
                  <a:schemeClr val="tx1"/>
                </a:solidFill>
                <a:latin typeface="Corbel" panose="020B0503020204020204" pitchFamily="34" charset="0"/>
                <a:cs typeface="Dubai" panose="020B0503030403030204" pitchFamily="34" charset="-78"/>
              </a:rPr>
              <a:t>(</a:t>
            </a:r>
            <a:r>
              <a:rPr lang="en-US" sz="2000" dirty="0">
                <a:solidFill>
                  <a:schemeClr val="tx1"/>
                </a:solidFill>
                <a:latin typeface="Cambria" panose="02040503050406030204" pitchFamily="18" charset="0"/>
                <a:cs typeface="Dubai" panose="020B0503030403030204" pitchFamily="34" charset="-78"/>
              </a:rPr>
              <a:t>01101</a:t>
            </a:r>
            <a:r>
              <a:rPr lang="en-US" sz="2000" dirty="0">
                <a:solidFill>
                  <a:schemeClr val="tx1"/>
                </a:solidFill>
                <a:latin typeface="Corbel" panose="020B0503020204020204" pitchFamily="34" charset="0"/>
                <a:cs typeface="Dubai" panose="020B0503030403030204" pitchFamily="34" charset="-78"/>
              </a:rPr>
              <a:t>)</a:t>
            </a:r>
          </a:p>
        </p:txBody>
      </p:sp>
      <p:sp>
        <p:nvSpPr>
          <p:cNvPr id="30" name="TextBox 29">
            <a:extLst>
              <a:ext uri="{FF2B5EF4-FFF2-40B4-BE49-F238E27FC236}">
                <a16:creationId xmlns:a16="http://schemas.microsoft.com/office/drawing/2014/main" id="{9B1D08AB-094F-86AB-B36C-3E9186FD1BDD}"/>
              </a:ext>
            </a:extLst>
          </p:cNvPr>
          <p:cNvSpPr txBox="1"/>
          <p:nvPr/>
        </p:nvSpPr>
        <p:spPr>
          <a:xfrm>
            <a:off x="7470503" y="4446592"/>
            <a:ext cx="1179443" cy="400110"/>
          </a:xfrm>
          <a:prstGeom prst="rect">
            <a:avLst/>
          </a:prstGeom>
          <a:noFill/>
        </p:spPr>
        <p:txBody>
          <a:bodyPr wrap="square" rtlCol="0">
            <a:spAutoFit/>
          </a:bodyPr>
          <a:lstStyle/>
          <a:p>
            <a:r>
              <a:rPr lang="en-CH" sz="2000" dirty="0">
                <a:latin typeface="Cambria" panose="02040503050406030204" pitchFamily="18" charset="0"/>
              </a:rPr>
              <a:t>01101</a:t>
            </a:r>
            <a:endParaRPr lang="en-CH" dirty="0">
              <a:latin typeface="Cambria" panose="02040503050406030204" pitchFamily="18" charset="0"/>
            </a:endParaRPr>
          </a:p>
        </p:txBody>
      </p:sp>
      <p:sp>
        <p:nvSpPr>
          <p:cNvPr id="31" name="TextBox 30">
            <a:extLst>
              <a:ext uri="{FF2B5EF4-FFF2-40B4-BE49-F238E27FC236}">
                <a16:creationId xmlns:a16="http://schemas.microsoft.com/office/drawing/2014/main" id="{BCC348ED-83A9-1CBD-7FD8-37FA786C5047}"/>
              </a:ext>
            </a:extLst>
          </p:cNvPr>
          <p:cNvSpPr txBox="1"/>
          <p:nvPr/>
        </p:nvSpPr>
        <p:spPr>
          <a:xfrm>
            <a:off x="4120022" y="4459221"/>
            <a:ext cx="1179443" cy="400110"/>
          </a:xfrm>
          <a:prstGeom prst="rect">
            <a:avLst/>
          </a:prstGeom>
          <a:noFill/>
        </p:spPr>
        <p:txBody>
          <a:bodyPr wrap="square" rtlCol="0">
            <a:spAutoFit/>
          </a:bodyPr>
          <a:lstStyle/>
          <a:p>
            <a:r>
              <a:rPr lang="en-CH" sz="2000" dirty="0">
                <a:latin typeface="Cambria" panose="02040503050406030204" pitchFamily="18" charset="0"/>
              </a:rPr>
              <a:t>01101</a:t>
            </a:r>
            <a:endParaRPr lang="en-CH" dirty="0">
              <a:latin typeface="Cambria" panose="02040503050406030204" pitchFamily="18" charset="0"/>
            </a:endParaRPr>
          </a:p>
        </p:txBody>
      </p:sp>
      <p:sp>
        <p:nvSpPr>
          <p:cNvPr id="32" name="TextBox 31">
            <a:extLst>
              <a:ext uri="{FF2B5EF4-FFF2-40B4-BE49-F238E27FC236}">
                <a16:creationId xmlns:a16="http://schemas.microsoft.com/office/drawing/2014/main" id="{D29A6F45-F3B4-180A-51B4-97FC501F49F2}"/>
              </a:ext>
            </a:extLst>
          </p:cNvPr>
          <p:cNvSpPr txBox="1"/>
          <p:nvPr/>
        </p:nvSpPr>
        <p:spPr>
          <a:xfrm>
            <a:off x="2442180" y="4448584"/>
            <a:ext cx="1179443" cy="400110"/>
          </a:xfrm>
          <a:prstGeom prst="rect">
            <a:avLst/>
          </a:prstGeom>
          <a:noFill/>
        </p:spPr>
        <p:txBody>
          <a:bodyPr wrap="square" rtlCol="0">
            <a:spAutoFit/>
          </a:bodyPr>
          <a:lstStyle/>
          <a:p>
            <a:r>
              <a:rPr lang="en-CH" sz="2000" dirty="0">
                <a:latin typeface="Cambria" panose="02040503050406030204" pitchFamily="18" charset="0"/>
              </a:rPr>
              <a:t>01101</a:t>
            </a:r>
            <a:endParaRPr lang="en-CH" dirty="0">
              <a:latin typeface="Cambria" panose="02040503050406030204" pitchFamily="18" charset="0"/>
            </a:endParaRPr>
          </a:p>
        </p:txBody>
      </p:sp>
      <p:sp>
        <p:nvSpPr>
          <p:cNvPr id="33" name="TextBox 32">
            <a:extLst>
              <a:ext uri="{FF2B5EF4-FFF2-40B4-BE49-F238E27FC236}">
                <a16:creationId xmlns:a16="http://schemas.microsoft.com/office/drawing/2014/main" id="{82DADBAF-6D64-5B73-8F25-CDB31ACB9470}"/>
              </a:ext>
            </a:extLst>
          </p:cNvPr>
          <p:cNvSpPr txBox="1"/>
          <p:nvPr/>
        </p:nvSpPr>
        <p:spPr>
          <a:xfrm>
            <a:off x="852945" y="4457863"/>
            <a:ext cx="1179443" cy="400110"/>
          </a:xfrm>
          <a:prstGeom prst="rect">
            <a:avLst/>
          </a:prstGeom>
          <a:noFill/>
        </p:spPr>
        <p:txBody>
          <a:bodyPr wrap="square" rtlCol="0">
            <a:spAutoFit/>
          </a:bodyPr>
          <a:lstStyle/>
          <a:p>
            <a:r>
              <a:rPr lang="en-CH" sz="2000" dirty="0">
                <a:latin typeface="Cambria" panose="02040503050406030204" pitchFamily="18" charset="0"/>
              </a:rPr>
              <a:t>01101</a:t>
            </a:r>
            <a:endParaRPr lang="en-CH" dirty="0">
              <a:latin typeface="Cambria" panose="02040503050406030204" pitchFamily="18" charset="0"/>
            </a:endParaRPr>
          </a:p>
        </p:txBody>
      </p:sp>
      <p:sp>
        <p:nvSpPr>
          <p:cNvPr id="3" name="Rectangle 2">
            <a:extLst>
              <a:ext uri="{FF2B5EF4-FFF2-40B4-BE49-F238E27FC236}">
                <a16:creationId xmlns:a16="http://schemas.microsoft.com/office/drawing/2014/main" id="{972047B4-072C-59D5-ABFD-E2DEBCDB7C02}"/>
              </a:ext>
            </a:extLst>
          </p:cNvPr>
          <p:cNvSpPr/>
          <p:nvPr/>
        </p:nvSpPr>
        <p:spPr>
          <a:xfrm>
            <a:off x="243123" y="1396804"/>
            <a:ext cx="3602270" cy="1730327"/>
          </a:xfrm>
          <a:prstGeom prst="rect">
            <a:avLst/>
          </a:prstGeom>
          <a:solidFill>
            <a:schemeClr val="bg1">
              <a:alpha val="97909"/>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Rounded Rectangle 4">
            <a:extLst>
              <a:ext uri="{FF2B5EF4-FFF2-40B4-BE49-F238E27FC236}">
                <a16:creationId xmlns:a16="http://schemas.microsoft.com/office/drawing/2014/main" id="{EA48905B-5C6A-08EA-A9E1-9A167C583F98}"/>
              </a:ext>
            </a:extLst>
          </p:cNvPr>
          <p:cNvSpPr/>
          <p:nvPr/>
        </p:nvSpPr>
        <p:spPr>
          <a:xfrm>
            <a:off x="57615" y="1267597"/>
            <a:ext cx="3706703" cy="1528597"/>
          </a:xfrm>
          <a:prstGeom prst="roundRect">
            <a:avLst>
              <a:gd name="adj" fmla="val 0"/>
            </a:avLst>
          </a:prstGeom>
          <a:solidFill>
            <a:srgbClr val="FFFF00">
              <a:alpha val="13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rbel" panose="020B0503020204020204" pitchFamily="34" charset="0"/>
              </a:rPr>
              <a:t>Encode query </a:t>
            </a:r>
          </a:p>
          <a:p>
            <a:pPr algn="ctr"/>
            <a:r>
              <a:rPr lang="en-US" sz="2000" dirty="0">
                <a:solidFill>
                  <a:schemeClr val="tx1"/>
                </a:solidFill>
                <a:latin typeface="Corbel" panose="020B0503020204020204" pitchFamily="34" charset="0"/>
              </a:rPr>
              <a:t>by </a:t>
            </a:r>
            <a:r>
              <a:rPr lang="en-US" sz="2000" b="1" i="1" dirty="0">
                <a:solidFill>
                  <a:schemeClr val="tx1"/>
                </a:solidFill>
                <a:latin typeface="Corbel" panose="020B0503020204020204" pitchFamily="34" charset="0"/>
              </a:rPr>
              <a:t>negating and replicating </a:t>
            </a:r>
          </a:p>
          <a:p>
            <a:pPr algn="ctr"/>
            <a:r>
              <a:rPr lang="en-US" sz="2000" dirty="0">
                <a:solidFill>
                  <a:schemeClr val="tx1"/>
                </a:solidFill>
                <a:latin typeface="Corbel" panose="020B0503020204020204" pitchFamily="34" charset="0"/>
              </a:rPr>
              <a:t>into a single plaintext vector</a:t>
            </a:r>
            <a:endParaRPr lang="en-CH" sz="2000" i="1" dirty="0">
              <a:solidFill>
                <a:schemeClr val="tx1"/>
              </a:solidFill>
              <a:latin typeface="Corbel" panose="020B0503020204020204" pitchFamily="34" charset="0"/>
            </a:endParaRPr>
          </a:p>
        </p:txBody>
      </p:sp>
      <p:sp>
        <p:nvSpPr>
          <p:cNvPr id="15" name="Down Arrow 14">
            <a:extLst>
              <a:ext uri="{FF2B5EF4-FFF2-40B4-BE49-F238E27FC236}">
                <a16:creationId xmlns:a16="http://schemas.microsoft.com/office/drawing/2014/main" id="{D9307412-C51D-011C-6787-022B5442BC61}"/>
              </a:ext>
            </a:extLst>
          </p:cNvPr>
          <p:cNvSpPr/>
          <p:nvPr/>
        </p:nvSpPr>
        <p:spPr>
          <a:xfrm>
            <a:off x="4444588" y="4029506"/>
            <a:ext cx="254823" cy="3885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23" name="Group 22">
            <a:extLst>
              <a:ext uri="{FF2B5EF4-FFF2-40B4-BE49-F238E27FC236}">
                <a16:creationId xmlns:a16="http://schemas.microsoft.com/office/drawing/2014/main" id="{A895A63E-E359-20F0-11B8-4E327C9182A2}"/>
              </a:ext>
            </a:extLst>
          </p:cNvPr>
          <p:cNvGrpSpPr/>
          <p:nvPr/>
        </p:nvGrpSpPr>
        <p:grpSpPr>
          <a:xfrm>
            <a:off x="450501" y="5369856"/>
            <a:ext cx="8219290" cy="876270"/>
            <a:chOff x="450501" y="5369856"/>
            <a:chExt cx="8219290" cy="876270"/>
          </a:xfrm>
        </p:grpSpPr>
        <p:sp>
          <p:nvSpPr>
            <p:cNvPr id="34" name="Rectangle 33">
              <a:extLst>
                <a:ext uri="{FF2B5EF4-FFF2-40B4-BE49-F238E27FC236}">
                  <a16:creationId xmlns:a16="http://schemas.microsoft.com/office/drawing/2014/main" id="{3F1FC7D9-316A-B93D-4EC1-8561B06AF7FF}"/>
                </a:ext>
              </a:extLst>
            </p:cNvPr>
            <p:cNvSpPr/>
            <p:nvPr/>
          </p:nvSpPr>
          <p:spPr>
            <a:xfrm>
              <a:off x="450501" y="5369856"/>
              <a:ext cx="8216102" cy="87627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orbel" panose="020B0503020204020204" pitchFamily="34" charset="0"/>
                </a:rPr>
                <a:t>Enc(~Query)</a:t>
              </a:r>
            </a:p>
            <a:p>
              <a:pPr algn="ctr"/>
              <a:endParaRPr lang="en-CH" dirty="0">
                <a:solidFill>
                  <a:schemeClr val="tx1"/>
                </a:solidFill>
                <a:latin typeface="Corbel" panose="020B0503020204020204" pitchFamily="34" charset="0"/>
              </a:endParaRPr>
            </a:p>
            <a:p>
              <a:pPr algn="ctr"/>
              <a:endParaRPr lang="en-CH" dirty="0">
                <a:solidFill>
                  <a:schemeClr val="tx1"/>
                </a:solidFill>
                <a:latin typeface="Corbel" panose="020B0503020204020204" pitchFamily="34" charset="0"/>
              </a:endParaRPr>
            </a:p>
          </p:txBody>
        </p:sp>
        <p:grpSp>
          <p:nvGrpSpPr>
            <p:cNvPr id="35" name="Group 34">
              <a:extLst>
                <a:ext uri="{FF2B5EF4-FFF2-40B4-BE49-F238E27FC236}">
                  <a16:creationId xmlns:a16="http://schemas.microsoft.com/office/drawing/2014/main" id="{7C7B1133-576B-F96C-569E-8C9E2E5B3CF1}"/>
                </a:ext>
              </a:extLst>
            </p:cNvPr>
            <p:cNvGrpSpPr/>
            <p:nvPr/>
          </p:nvGrpSpPr>
          <p:grpSpPr>
            <a:xfrm>
              <a:off x="453689" y="5594893"/>
              <a:ext cx="8216102" cy="584775"/>
              <a:chOff x="481510" y="4219067"/>
              <a:chExt cx="8216102" cy="584775"/>
            </a:xfrm>
          </p:grpSpPr>
          <p:sp>
            <p:nvSpPr>
              <p:cNvPr id="36" name="Rounded Rectangle 35">
                <a:extLst>
                  <a:ext uri="{FF2B5EF4-FFF2-40B4-BE49-F238E27FC236}">
                    <a16:creationId xmlns:a16="http://schemas.microsoft.com/office/drawing/2014/main" id="{EE7AFC6C-64A6-35F8-0478-F2F2092C4ED8}"/>
                  </a:ext>
                </a:extLst>
              </p:cNvPr>
              <p:cNvSpPr/>
              <p:nvPr/>
            </p:nvSpPr>
            <p:spPr>
              <a:xfrm>
                <a:off x="481510" y="4447367"/>
                <a:ext cx="8212914" cy="293727"/>
              </a:xfrm>
              <a:prstGeom prst="roundRect">
                <a:avLst>
                  <a:gd name="adj" fmla="val 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37" name="Rounded Rectangle 36">
                <a:extLst>
                  <a:ext uri="{FF2B5EF4-FFF2-40B4-BE49-F238E27FC236}">
                    <a16:creationId xmlns:a16="http://schemas.microsoft.com/office/drawing/2014/main" id="{8D1E7847-B1DE-351B-FE6E-C3CAAA047A0B}"/>
                  </a:ext>
                </a:extLst>
              </p:cNvPr>
              <p:cNvSpPr/>
              <p:nvPr/>
            </p:nvSpPr>
            <p:spPr>
              <a:xfrm>
                <a:off x="484698" y="4447614"/>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22</a:t>
                </a:r>
              </a:p>
            </p:txBody>
          </p:sp>
          <p:sp>
            <p:nvSpPr>
              <p:cNvPr id="38" name="TextBox 37">
                <a:extLst>
                  <a:ext uri="{FF2B5EF4-FFF2-40B4-BE49-F238E27FC236}">
                    <a16:creationId xmlns:a16="http://schemas.microsoft.com/office/drawing/2014/main" id="{A4374EB5-5AEE-574B-1886-9F2092ADB6BC}"/>
                  </a:ext>
                </a:extLst>
              </p:cNvPr>
              <p:cNvSpPr txBox="1"/>
              <p:nvPr/>
            </p:nvSpPr>
            <p:spPr>
              <a:xfrm>
                <a:off x="6054474" y="4219067"/>
                <a:ext cx="868818" cy="584775"/>
              </a:xfrm>
              <a:prstGeom prst="rect">
                <a:avLst/>
              </a:prstGeom>
              <a:noFill/>
            </p:spPr>
            <p:txBody>
              <a:bodyPr wrap="square" rtlCol="0">
                <a:spAutoFit/>
              </a:bodyPr>
              <a:lstStyle/>
              <a:p>
                <a:r>
                  <a:rPr lang="en-CH" sz="3200" dirty="0"/>
                  <a:t>…</a:t>
                </a:r>
              </a:p>
            </p:txBody>
          </p:sp>
          <p:sp>
            <p:nvSpPr>
              <p:cNvPr id="39" name="Rounded Rectangle 38">
                <a:extLst>
                  <a:ext uri="{FF2B5EF4-FFF2-40B4-BE49-F238E27FC236}">
                    <a16:creationId xmlns:a16="http://schemas.microsoft.com/office/drawing/2014/main" id="{173467F0-BFAC-7D5A-3FF3-685ECF19B8BB}"/>
                  </a:ext>
                </a:extLst>
              </p:cNvPr>
              <p:cNvSpPr/>
              <p:nvPr/>
            </p:nvSpPr>
            <p:spPr>
              <a:xfrm>
                <a:off x="2119401" y="4447033"/>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17</a:t>
                </a:r>
              </a:p>
            </p:txBody>
          </p:sp>
          <p:sp>
            <p:nvSpPr>
              <p:cNvPr id="40" name="Rounded Rectangle 39">
                <a:extLst>
                  <a:ext uri="{FF2B5EF4-FFF2-40B4-BE49-F238E27FC236}">
                    <a16:creationId xmlns:a16="http://schemas.microsoft.com/office/drawing/2014/main" id="{98C5508D-C600-2E5E-0F90-58D7AE4C1AD4}"/>
                  </a:ext>
                </a:extLst>
              </p:cNvPr>
              <p:cNvSpPr/>
              <p:nvPr/>
            </p:nvSpPr>
            <p:spPr>
              <a:xfrm>
                <a:off x="3753550" y="4446399"/>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5</a:t>
                </a:r>
              </a:p>
            </p:txBody>
          </p:sp>
          <p:sp>
            <p:nvSpPr>
              <p:cNvPr id="41" name="Rounded Rectangle 40">
                <a:extLst>
                  <a:ext uri="{FF2B5EF4-FFF2-40B4-BE49-F238E27FC236}">
                    <a16:creationId xmlns:a16="http://schemas.microsoft.com/office/drawing/2014/main" id="{4C713F22-EE16-7B21-82B0-2FB15AFE76F8}"/>
                  </a:ext>
                </a:extLst>
              </p:cNvPr>
              <p:cNvSpPr/>
              <p:nvPr/>
            </p:nvSpPr>
            <p:spPr>
              <a:xfrm>
                <a:off x="7108377" y="4443439"/>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11</a:t>
                </a:r>
              </a:p>
            </p:txBody>
          </p:sp>
        </p:grpSp>
      </p:grpSp>
      <p:sp>
        <p:nvSpPr>
          <p:cNvPr id="42" name="Down Arrow 41">
            <a:extLst>
              <a:ext uri="{FF2B5EF4-FFF2-40B4-BE49-F238E27FC236}">
                <a16:creationId xmlns:a16="http://schemas.microsoft.com/office/drawing/2014/main" id="{12B1CEED-7913-63E9-8C96-99ECDA37C65E}"/>
              </a:ext>
            </a:extLst>
          </p:cNvPr>
          <p:cNvSpPr/>
          <p:nvPr/>
        </p:nvSpPr>
        <p:spPr>
          <a:xfrm>
            <a:off x="4444588" y="4832300"/>
            <a:ext cx="254823" cy="3885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3" name="TextBox 42">
            <a:extLst>
              <a:ext uri="{FF2B5EF4-FFF2-40B4-BE49-F238E27FC236}">
                <a16:creationId xmlns:a16="http://schemas.microsoft.com/office/drawing/2014/main" id="{858D6A0D-571A-4DA0-53C1-5B06D50F27C9}"/>
              </a:ext>
            </a:extLst>
          </p:cNvPr>
          <p:cNvSpPr txBox="1"/>
          <p:nvPr/>
        </p:nvSpPr>
        <p:spPr>
          <a:xfrm>
            <a:off x="4823791" y="4885308"/>
            <a:ext cx="1232277" cy="369332"/>
          </a:xfrm>
          <a:prstGeom prst="rect">
            <a:avLst/>
          </a:prstGeom>
          <a:noFill/>
        </p:spPr>
        <p:txBody>
          <a:bodyPr wrap="square" rtlCol="0">
            <a:spAutoFit/>
          </a:bodyPr>
          <a:lstStyle/>
          <a:p>
            <a:r>
              <a:rPr lang="en-CH" b="1" dirty="0">
                <a:latin typeface="Corbel" panose="020B0503020204020204" pitchFamily="34" charset="0"/>
              </a:rPr>
              <a:t>Encrypt</a:t>
            </a:r>
          </a:p>
        </p:txBody>
      </p:sp>
      <p:sp>
        <p:nvSpPr>
          <p:cNvPr id="18" name="TextBox 17">
            <a:extLst>
              <a:ext uri="{FF2B5EF4-FFF2-40B4-BE49-F238E27FC236}">
                <a16:creationId xmlns:a16="http://schemas.microsoft.com/office/drawing/2014/main" id="{B933FBEB-4203-D30A-ED56-B40EAD58582E}"/>
              </a:ext>
            </a:extLst>
          </p:cNvPr>
          <p:cNvSpPr txBox="1"/>
          <p:nvPr/>
        </p:nvSpPr>
        <p:spPr>
          <a:xfrm>
            <a:off x="4824418" y="4037355"/>
            <a:ext cx="1232277" cy="369332"/>
          </a:xfrm>
          <a:prstGeom prst="rect">
            <a:avLst/>
          </a:prstGeom>
          <a:noFill/>
        </p:spPr>
        <p:txBody>
          <a:bodyPr wrap="square" rtlCol="0">
            <a:spAutoFit/>
          </a:bodyPr>
          <a:lstStyle/>
          <a:p>
            <a:r>
              <a:rPr lang="en-CH" b="1" dirty="0">
                <a:latin typeface="Corbel" panose="020B0503020204020204" pitchFamily="34" charset="0"/>
              </a:rPr>
              <a:t>Encode</a:t>
            </a:r>
          </a:p>
        </p:txBody>
      </p:sp>
    </p:spTree>
    <p:extLst>
      <p:ext uri="{BB962C8B-B14F-4D97-AF65-F5344CB8AC3E}">
        <p14:creationId xmlns:p14="http://schemas.microsoft.com/office/powerpoint/2010/main" val="303387975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2" grpId="0" animBg="1"/>
      <p:bldP spid="4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C5DA8-BD3E-BD74-8BBC-9B223283DEB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A73A736-1F8C-A7FB-0633-BB21FA1EAFF5}"/>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7" name="Straight Connector 6">
            <a:extLst>
              <a:ext uri="{FF2B5EF4-FFF2-40B4-BE49-F238E27FC236}">
                <a16:creationId xmlns:a16="http://schemas.microsoft.com/office/drawing/2014/main" id="{56FABE26-FE9C-08D2-A123-085692663225}"/>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7462E6FE-46F5-C673-CABC-75770F0224C1}"/>
              </a:ext>
            </a:extLst>
          </p:cNvPr>
          <p:cNvSpPr>
            <a:spLocks noGrp="1"/>
          </p:cNvSpPr>
          <p:nvPr>
            <p:ph type="title"/>
          </p:nvPr>
        </p:nvSpPr>
        <p:spPr>
          <a:xfrm>
            <a:off x="0" y="1"/>
            <a:ext cx="9187209"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Memory-Efficient Data Packing Scheme</a:t>
            </a:r>
          </a:p>
        </p:txBody>
      </p:sp>
      <p:pic>
        <p:nvPicPr>
          <p:cNvPr id="16" name="Graphic 15">
            <a:extLst>
              <a:ext uri="{FF2B5EF4-FFF2-40B4-BE49-F238E27FC236}">
                <a16:creationId xmlns:a16="http://schemas.microsoft.com/office/drawing/2014/main" id="{E74302D4-9A85-D4CD-BC64-913775914F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987E5EC0-7EEC-213D-B963-B19BD6F76C20}"/>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44</a:t>
            </a:fld>
            <a:endParaRPr lang="en-CH" dirty="0">
              <a:latin typeface="Cambria" panose="02040503050406030204" pitchFamily="18" charset="0"/>
            </a:endParaRPr>
          </a:p>
        </p:txBody>
      </p:sp>
      <p:cxnSp>
        <p:nvCxnSpPr>
          <p:cNvPr id="75" name="Straight Connector 74">
            <a:extLst>
              <a:ext uri="{FF2B5EF4-FFF2-40B4-BE49-F238E27FC236}">
                <a16:creationId xmlns:a16="http://schemas.microsoft.com/office/drawing/2014/main" id="{B1B2B9AD-67A1-562B-AA3C-50412A0614B6}"/>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2" name="Oval 1">
            <a:extLst>
              <a:ext uri="{FF2B5EF4-FFF2-40B4-BE49-F238E27FC236}">
                <a16:creationId xmlns:a16="http://schemas.microsoft.com/office/drawing/2014/main" id="{6E6B1756-9867-F079-71F6-D72803342A34}"/>
              </a:ext>
            </a:extLst>
          </p:cNvPr>
          <p:cNvSpPr/>
          <p:nvPr/>
        </p:nvSpPr>
        <p:spPr>
          <a:xfrm>
            <a:off x="8409417" y="138235"/>
            <a:ext cx="520749" cy="512791"/>
          </a:xfrm>
          <a:prstGeom prst="ellipse">
            <a:avLst/>
          </a:prstGeom>
          <a:solidFill>
            <a:schemeClr val="accent6">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1</a:t>
            </a:r>
          </a:p>
        </p:txBody>
      </p:sp>
      <p:grpSp>
        <p:nvGrpSpPr>
          <p:cNvPr id="24" name="Group 23">
            <a:extLst>
              <a:ext uri="{FF2B5EF4-FFF2-40B4-BE49-F238E27FC236}">
                <a16:creationId xmlns:a16="http://schemas.microsoft.com/office/drawing/2014/main" id="{57CCD1D3-1EBD-8721-F68A-56854B01E814}"/>
              </a:ext>
            </a:extLst>
          </p:cNvPr>
          <p:cNvGrpSpPr/>
          <p:nvPr/>
        </p:nvGrpSpPr>
        <p:grpSpPr>
          <a:xfrm>
            <a:off x="456877" y="1323539"/>
            <a:ext cx="8209726" cy="945246"/>
            <a:chOff x="450501" y="5369856"/>
            <a:chExt cx="8219290" cy="876270"/>
          </a:xfrm>
        </p:grpSpPr>
        <p:sp>
          <p:nvSpPr>
            <p:cNvPr id="20" name="Rectangle 19">
              <a:extLst>
                <a:ext uri="{FF2B5EF4-FFF2-40B4-BE49-F238E27FC236}">
                  <a16:creationId xmlns:a16="http://schemas.microsoft.com/office/drawing/2014/main" id="{60743C7D-92C3-8F1F-FA7C-1AFA68185B6C}"/>
                </a:ext>
              </a:extLst>
            </p:cNvPr>
            <p:cNvSpPr/>
            <p:nvPr/>
          </p:nvSpPr>
          <p:spPr>
            <a:xfrm>
              <a:off x="450501" y="5369856"/>
              <a:ext cx="8216102" cy="87627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orbel" panose="020B0503020204020204" pitchFamily="34" charset="0"/>
                </a:rPr>
                <a:t>Enc(Database)</a:t>
              </a:r>
            </a:p>
            <a:p>
              <a:pPr algn="ctr"/>
              <a:endParaRPr lang="en-CH" dirty="0">
                <a:solidFill>
                  <a:schemeClr val="tx1"/>
                </a:solidFill>
                <a:latin typeface="Corbel" panose="020B0503020204020204" pitchFamily="34" charset="0"/>
              </a:endParaRPr>
            </a:p>
            <a:p>
              <a:pPr algn="ctr"/>
              <a:endParaRPr lang="en-CH" dirty="0">
                <a:solidFill>
                  <a:schemeClr val="tx1"/>
                </a:solidFill>
                <a:latin typeface="Corbel" panose="020B0503020204020204" pitchFamily="34" charset="0"/>
              </a:endParaRPr>
            </a:p>
          </p:txBody>
        </p:sp>
        <p:grpSp>
          <p:nvGrpSpPr>
            <p:cNvPr id="136" name="Group 135">
              <a:extLst>
                <a:ext uri="{FF2B5EF4-FFF2-40B4-BE49-F238E27FC236}">
                  <a16:creationId xmlns:a16="http://schemas.microsoft.com/office/drawing/2014/main" id="{5AB7F0DD-F653-33A3-B8A7-052FC3C86196}"/>
                </a:ext>
              </a:extLst>
            </p:cNvPr>
            <p:cNvGrpSpPr/>
            <p:nvPr/>
          </p:nvGrpSpPr>
          <p:grpSpPr>
            <a:xfrm>
              <a:off x="453689" y="5607756"/>
              <a:ext cx="8216102" cy="584775"/>
              <a:chOff x="481510" y="4231930"/>
              <a:chExt cx="8216102" cy="584775"/>
            </a:xfrm>
          </p:grpSpPr>
          <p:sp>
            <p:nvSpPr>
              <p:cNvPr id="127" name="Rounded Rectangle 126">
                <a:extLst>
                  <a:ext uri="{FF2B5EF4-FFF2-40B4-BE49-F238E27FC236}">
                    <a16:creationId xmlns:a16="http://schemas.microsoft.com/office/drawing/2014/main" id="{E139F829-E5BA-2C20-C2B8-7345C1B8B338}"/>
                  </a:ext>
                </a:extLst>
              </p:cNvPr>
              <p:cNvSpPr/>
              <p:nvPr/>
            </p:nvSpPr>
            <p:spPr>
              <a:xfrm>
                <a:off x="481510" y="4447366"/>
                <a:ext cx="8212914" cy="299917"/>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04" name="Rounded Rectangle 103">
                <a:extLst>
                  <a:ext uri="{FF2B5EF4-FFF2-40B4-BE49-F238E27FC236}">
                    <a16:creationId xmlns:a16="http://schemas.microsoft.com/office/drawing/2014/main" id="{6D413B0A-BBB7-68D0-8AD5-95A096E2A1EF}"/>
                  </a:ext>
                </a:extLst>
              </p:cNvPr>
              <p:cNvSpPr/>
              <p:nvPr/>
            </p:nvSpPr>
            <p:spPr>
              <a:xfrm>
                <a:off x="484698" y="4453025"/>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32</a:t>
                </a:r>
              </a:p>
            </p:txBody>
          </p:sp>
          <p:sp>
            <p:nvSpPr>
              <p:cNvPr id="113" name="TextBox 112">
                <a:extLst>
                  <a:ext uri="{FF2B5EF4-FFF2-40B4-BE49-F238E27FC236}">
                    <a16:creationId xmlns:a16="http://schemas.microsoft.com/office/drawing/2014/main" id="{A84D3204-AD75-26BF-A9B3-C683298291F8}"/>
                  </a:ext>
                </a:extLst>
              </p:cNvPr>
              <p:cNvSpPr txBox="1"/>
              <p:nvPr/>
            </p:nvSpPr>
            <p:spPr>
              <a:xfrm>
                <a:off x="5698612" y="4231930"/>
                <a:ext cx="868817" cy="584775"/>
              </a:xfrm>
              <a:prstGeom prst="rect">
                <a:avLst/>
              </a:prstGeom>
              <a:noFill/>
            </p:spPr>
            <p:txBody>
              <a:bodyPr wrap="square" rtlCol="0">
                <a:spAutoFit/>
              </a:bodyPr>
              <a:lstStyle/>
              <a:p>
                <a:r>
                  <a:rPr lang="en-CH" sz="3200" dirty="0"/>
                  <a:t>…</a:t>
                </a:r>
              </a:p>
            </p:txBody>
          </p:sp>
          <p:sp>
            <p:nvSpPr>
              <p:cNvPr id="116" name="Rounded Rectangle 115">
                <a:extLst>
                  <a:ext uri="{FF2B5EF4-FFF2-40B4-BE49-F238E27FC236}">
                    <a16:creationId xmlns:a16="http://schemas.microsoft.com/office/drawing/2014/main" id="{491B0C4B-5899-33C5-4CFD-EFF1BCDAB997}"/>
                  </a:ext>
                </a:extLst>
              </p:cNvPr>
              <p:cNvSpPr/>
              <p:nvPr/>
            </p:nvSpPr>
            <p:spPr>
              <a:xfrm>
                <a:off x="2119401" y="4452444"/>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21</a:t>
                </a:r>
              </a:p>
            </p:txBody>
          </p:sp>
          <p:sp>
            <p:nvSpPr>
              <p:cNvPr id="117" name="Rounded Rectangle 116">
                <a:extLst>
                  <a:ext uri="{FF2B5EF4-FFF2-40B4-BE49-F238E27FC236}">
                    <a16:creationId xmlns:a16="http://schemas.microsoft.com/office/drawing/2014/main" id="{67F3F509-64D4-12BB-6BB8-9D7DBAD0730C}"/>
                  </a:ext>
                </a:extLst>
              </p:cNvPr>
              <p:cNvSpPr/>
              <p:nvPr/>
            </p:nvSpPr>
            <p:spPr>
              <a:xfrm>
                <a:off x="3753550" y="4451810"/>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48</a:t>
                </a:r>
              </a:p>
            </p:txBody>
          </p:sp>
          <p:sp>
            <p:nvSpPr>
              <p:cNvPr id="118" name="Rounded Rectangle 117">
                <a:extLst>
                  <a:ext uri="{FF2B5EF4-FFF2-40B4-BE49-F238E27FC236}">
                    <a16:creationId xmlns:a16="http://schemas.microsoft.com/office/drawing/2014/main" id="{876A1523-AE6A-077E-F6AF-E45BB5BE4BD1}"/>
                  </a:ext>
                </a:extLst>
              </p:cNvPr>
              <p:cNvSpPr/>
              <p:nvPr/>
            </p:nvSpPr>
            <p:spPr>
              <a:xfrm>
                <a:off x="7108377" y="4448850"/>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67</a:t>
                </a:r>
              </a:p>
            </p:txBody>
          </p:sp>
        </p:grpSp>
      </p:grpSp>
      <p:grpSp>
        <p:nvGrpSpPr>
          <p:cNvPr id="3" name="Group 2">
            <a:extLst>
              <a:ext uri="{FF2B5EF4-FFF2-40B4-BE49-F238E27FC236}">
                <a16:creationId xmlns:a16="http://schemas.microsoft.com/office/drawing/2014/main" id="{263A0226-2333-C3A9-8566-AC1EDBD0294F}"/>
              </a:ext>
            </a:extLst>
          </p:cNvPr>
          <p:cNvGrpSpPr/>
          <p:nvPr/>
        </p:nvGrpSpPr>
        <p:grpSpPr>
          <a:xfrm>
            <a:off x="463245" y="3002398"/>
            <a:ext cx="8219290" cy="876270"/>
            <a:chOff x="450501" y="5369856"/>
            <a:chExt cx="8219290" cy="876270"/>
          </a:xfrm>
        </p:grpSpPr>
        <p:sp>
          <p:nvSpPr>
            <p:cNvPr id="5" name="Rectangle 4">
              <a:extLst>
                <a:ext uri="{FF2B5EF4-FFF2-40B4-BE49-F238E27FC236}">
                  <a16:creationId xmlns:a16="http://schemas.microsoft.com/office/drawing/2014/main" id="{35743E7C-ED56-2BE8-062C-ACC144E474CD}"/>
                </a:ext>
              </a:extLst>
            </p:cNvPr>
            <p:cNvSpPr/>
            <p:nvPr/>
          </p:nvSpPr>
          <p:spPr>
            <a:xfrm>
              <a:off x="450501" y="5369856"/>
              <a:ext cx="8216102" cy="87627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orbel" panose="020B0503020204020204" pitchFamily="34" charset="0"/>
                </a:rPr>
                <a:t>Enc(~Query)</a:t>
              </a:r>
            </a:p>
            <a:p>
              <a:pPr algn="ctr"/>
              <a:endParaRPr lang="en-CH" dirty="0">
                <a:solidFill>
                  <a:schemeClr val="tx1"/>
                </a:solidFill>
                <a:latin typeface="Corbel" panose="020B0503020204020204" pitchFamily="34" charset="0"/>
              </a:endParaRPr>
            </a:p>
            <a:p>
              <a:pPr algn="ctr"/>
              <a:endParaRPr lang="en-CH" dirty="0">
                <a:solidFill>
                  <a:schemeClr val="tx1"/>
                </a:solidFill>
                <a:latin typeface="Corbel" panose="020B0503020204020204" pitchFamily="34" charset="0"/>
              </a:endParaRPr>
            </a:p>
          </p:txBody>
        </p:sp>
        <p:grpSp>
          <p:nvGrpSpPr>
            <p:cNvPr id="6" name="Group 5">
              <a:extLst>
                <a:ext uri="{FF2B5EF4-FFF2-40B4-BE49-F238E27FC236}">
                  <a16:creationId xmlns:a16="http://schemas.microsoft.com/office/drawing/2014/main" id="{E353D004-8D53-B566-84EE-C4E1D19E1E61}"/>
                </a:ext>
              </a:extLst>
            </p:cNvPr>
            <p:cNvGrpSpPr/>
            <p:nvPr/>
          </p:nvGrpSpPr>
          <p:grpSpPr>
            <a:xfrm>
              <a:off x="453689" y="5567610"/>
              <a:ext cx="8216102" cy="584775"/>
              <a:chOff x="481510" y="4191784"/>
              <a:chExt cx="8216102" cy="584775"/>
            </a:xfrm>
          </p:grpSpPr>
          <p:sp>
            <p:nvSpPr>
              <p:cNvPr id="9" name="Rounded Rectangle 8">
                <a:extLst>
                  <a:ext uri="{FF2B5EF4-FFF2-40B4-BE49-F238E27FC236}">
                    <a16:creationId xmlns:a16="http://schemas.microsoft.com/office/drawing/2014/main" id="{CCC58746-A192-9F1E-C2C4-356AC31E3978}"/>
                  </a:ext>
                </a:extLst>
              </p:cNvPr>
              <p:cNvSpPr/>
              <p:nvPr/>
            </p:nvSpPr>
            <p:spPr>
              <a:xfrm>
                <a:off x="481510" y="4444377"/>
                <a:ext cx="8212914" cy="296718"/>
              </a:xfrm>
              <a:prstGeom prst="roundRect">
                <a:avLst>
                  <a:gd name="adj" fmla="val 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0" name="Rounded Rectangle 9">
                <a:extLst>
                  <a:ext uri="{FF2B5EF4-FFF2-40B4-BE49-F238E27FC236}">
                    <a16:creationId xmlns:a16="http://schemas.microsoft.com/office/drawing/2014/main" id="{299B7AEA-685E-1971-4BC4-DFC2FAFA41AD}"/>
                  </a:ext>
                </a:extLst>
              </p:cNvPr>
              <p:cNvSpPr/>
              <p:nvPr/>
            </p:nvSpPr>
            <p:spPr>
              <a:xfrm>
                <a:off x="484698" y="4445591"/>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22</a:t>
                </a:r>
              </a:p>
            </p:txBody>
          </p:sp>
          <p:sp>
            <p:nvSpPr>
              <p:cNvPr id="11" name="TextBox 10">
                <a:extLst>
                  <a:ext uri="{FF2B5EF4-FFF2-40B4-BE49-F238E27FC236}">
                    <a16:creationId xmlns:a16="http://schemas.microsoft.com/office/drawing/2014/main" id="{D15E4808-C94D-CB8B-8BAA-108DCDC05EC9}"/>
                  </a:ext>
                </a:extLst>
              </p:cNvPr>
              <p:cNvSpPr txBox="1"/>
              <p:nvPr/>
            </p:nvSpPr>
            <p:spPr>
              <a:xfrm>
                <a:off x="5685158" y="4191784"/>
                <a:ext cx="868818" cy="584775"/>
              </a:xfrm>
              <a:prstGeom prst="rect">
                <a:avLst/>
              </a:prstGeom>
              <a:noFill/>
            </p:spPr>
            <p:txBody>
              <a:bodyPr wrap="square" rtlCol="0">
                <a:spAutoFit/>
              </a:bodyPr>
              <a:lstStyle/>
              <a:p>
                <a:r>
                  <a:rPr lang="en-CH" sz="3200" dirty="0"/>
                  <a:t>…</a:t>
                </a:r>
              </a:p>
            </p:txBody>
          </p:sp>
          <p:sp>
            <p:nvSpPr>
              <p:cNvPr id="12" name="Rounded Rectangle 11">
                <a:extLst>
                  <a:ext uri="{FF2B5EF4-FFF2-40B4-BE49-F238E27FC236}">
                    <a16:creationId xmlns:a16="http://schemas.microsoft.com/office/drawing/2014/main" id="{A5BD8D32-64DE-4E88-107B-7B2D0469CA18}"/>
                  </a:ext>
                </a:extLst>
              </p:cNvPr>
              <p:cNvSpPr/>
              <p:nvPr/>
            </p:nvSpPr>
            <p:spPr>
              <a:xfrm>
                <a:off x="2119401" y="4445010"/>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17</a:t>
                </a:r>
              </a:p>
            </p:txBody>
          </p:sp>
          <p:sp>
            <p:nvSpPr>
              <p:cNvPr id="13" name="Rounded Rectangle 12">
                <a:extLst>
                  <a:ext uri="{FF2B5EF4-FFF2-40B4-BE49-F238E27FC236}">
                    <a16:creationId xmlns:a16="http://schemas.microsoft.com/office/drawing/2014/main" id="{1AD9DEE1-E341-5708-2624-5F1C90B314B5}"/>
                  </a:ext>
                </a:extLst>
              </p:cNvPr>
              <p:cNvSpPr/>
              <p:nvPr/>
            </p:nvSpPr>
            <p:spPr>
              <a:xfrm>
                <a:off x="3753550" y="4444376"/>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5</a:t>
                </a:r>
              </a:p>
            </p:txBody>
          </p:sp>
          <p:sp>
            <p:nvSpPr>
              <p:cNvPr id="14" name="Rounded Rectangle 13">
                <a:extLst>
                  <a:ext uri="{FF2B5EF4-FFF2-40B4-BE49-F238E27FC236}">
                    <a16:creationId xmlns:a16="http://schemas.microsoft.com/office/drawing/2014/main" id="{599A0355-3520-0DB4-47FB-C22DAF1801BE}"/>
                  </a:ext>
                </a:extLst>
              </p:cNvPr>
              <p:cNvSpPr/>
              <p:nvPr/>
            </p:nvSpPr>
            <p:spPr>
              <a:xfrm>
                <a:off x="7108377" y="4443770"/>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11</a:t>
                </a:r>
              </a:p>
            </p:txBody>
          </p:sp>
        </p:grpSp>
      </p:grpSp>
    </p:spTree>
    <p:extLst>
      <p:ext uri="{BB962C8B-B14F-4D97-AF65-F5344CB8AC3E}">
        <p14:creationId xmlns:p14="http://schemas.microsoft.com/office/powerpoint/2010/main" val="538329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400">
        <p159:morph option="byObject"/>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9971E-6AB2-AFE1-FFB1-E01CCE69B96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DCD60F4-27D0-9D83-CEAD-D52792FCEA23}"/>
              </a:ext>
            </a:extLst>
          </p:cNvPr>
          <p:cNvSpPr/>
          <p:nvPr/>
        </p:nvSpPr>
        <p:spPr>
          <a:xfrm>
            <a:off x="-90152" y="1088842"/>
            <a:ext cx="9414455" cy="3407933"/>
          </a:xfrm>
          <a:prstGeom prst="rect">
            <a:avLst/>
          </a:prstGeom>
          <a:solidFill>
            <a:schemeClr val="accent2">
              <a:lumMod val="20000"/>
              <a:lumOff val="80000"/>
              <a:alpha val="9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Rectangle 3">
            <a:extLst>
              <a:ext uri="{FF2B5EF4-FFF2-40B4-BE49-F238E27FC236}">
                <a16:creationId xmlns:a16="http://schemas.microsoft.com/office/drawing/2014/main" id="{981FEE2A-388F-1FB1-F7DC-7A063C19C1C0}"/>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latin typeface="Corbel" panose="020B0503020204020204" pitchFamily="34" charset="0"/>
              <a:cs typeface="Dubai" panose="020B0503030403030204" pitchFamily="34" charset="-78"/>
            </a:endParaRPr>
          </a:p>
        </p:txBody>
      </p:sp>
      <p:cxnSp>
        <p:nvCxnSpPr>
          <p:cNvPr id="6" name="Straight Connector 5">
            <a:extLst>
              <a:ext uri="{FF2B5EF4-FFF2-40B4-BE49-F238E27FC236}">
                <a16:creationId xmlns:a16="http://schemas.microsoft.com/office/drawing/2014/main" id="{6A621387-0439-D8F7-1DF6-9C4428D01EA1}"/>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E2771D1-F244-DDF9-2645-EB0A8A1D5260}"/>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57D60938-EAF6-BC72-E5A5-6FEEC6ADE156}"/>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Dubai" panose="020B0503030403030204" pitchFamily="34" charset="-78"/>
              </a:rPr>
              <a:t>CIPHERMATCH: Key Steps </a:t>
            </a:r>
          </a:p>
        </p:txBody>
      </p:sp>
      <p:pic>
        <p:nvPicPr>
          <p:cNvPr id="16" name="Graphic 15">
            <a:extLst>
              <a:ext uri="{FF2B5EF4-FFF2-40B4-BE49-F238E27FC236}">
                <a16:creationId xmlns:a16="http://schemas.microsoft.com/office/drawing/2014/main" id="{BF9B5073-5692-AE38-0AFC-A13CB99FDC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66A0E4D6-087A-B24C-1C60-9601542C7703}"/>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cs typeface="Dubai" panose="020B0503030403030204" pitchFamily="34" charset="-78"/>
              </a:rPr>
              <a:pPr/>
              <a:t>45</a:t>
            </a:fld>
            <a:endParaRPr lang="en-CH" dirty="0">
              <a:latin typeface="Cambria" panose="02040503050406030204" pitchFamily="18" charset="0"/>
              <a:cs typeface="Dubai" panose="020B0503030403030204" pitchFamily="34" charset="-78"/>
            </a:endParaRPr>
          </a:p>
        </p:txBody>
      </p:sp>
      <p:sp>
        <p:nvSpPr>
          <p:cNvPr id="5" name="Rounded Rectangle 4">
            <a:extLst>
              <a:ext uri="{FF2B5EF4-FFF2-40B4-BE49-F238E27FC236}">
                <a16:creationId xmlns:a16="http://schemas.microsoft.com/office/drawing/2014/main" id="{83AE7813-0AA4-D020-5A96-B56F7FEDC77A}"/>
              </a:ext>
            </a:extLst>
          </p:cNvPr>
          <p:cNvSpPr/>
          <p:nvPr/>
        </p:nvSpPr>
        <p:spPr>
          <a:xfrm>
            <a:off x="965633" y="2944236"/>
            <a:ext cx="7959839" cy="1364050"/>
          </a:xfrm>
          <a:prstGeom prst="roundRect">
            <a:avLst>
              <a:gd name="adj" fmla="val 5607"/>
            </a:avLst>
          </a:prstGeom>
          <a:solidFill>
            <a:schemeClr val="accent5">
              <a:lumMod val="20000"/>
              <a:lumOff val="80000"/>
              <a:alpha val="50000"/>
            </a:schemeClr>
          </a:solidFill>
          <a:ln w="25400">
            <a:solidFill>
              <a:schemeClr val="accent1">
                <a:shade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3620F1"/>
                </a:solidFill>
                <a:latin typeface="Corbel" panose="020B0503020204020204" pitchFamily="34" charset="0"/>
              </a:rPr>
              <a:t>Secure </a:t>
            </a:r>
            <a:r>
              <a:rPr lang="en-US" sz="2800" b="1" i="1" dirty="0">
                <a:solidFill>
                  <a:srgbClr val="3620F1"/>
                </a:solidFill>
                <a:latin typeface="Corbel" panose="020B0503020204020204" pitchFamily="34" charset="0"/>
              </a:rPr>
              <a:t>Exact</a:t>
            </a:r>
            <a:r>
              <a:rPr lang="en-US" sz="2800" b="1" dirty="0">
                <a:solidFill>
                  <a:srgbClr val="3620F1"/>
                </a:solidFill>
                <a:latin typeface="Corbel" panose="020B0503020204020204" pitchFamily="34" charset="0"/>
              </a:rPr>
              <a:t> String-Matching Algorithm</a:t>
            </a:r>
          </a:p>
          <a:p>
            <a:pPr algn="ctr"/>
            <a:r>
              <a:rPr lang="en-US" b="1" dirty="0">
                <a:solidFill>
                  <a:schemeClr val="tx1"/>
                </a:solidFill>
                <a:latin typeface="Corbel" panose="020B0503020204020204" pitchFamily="34" charset="0"/>
              </a:rPr>
              <a:t>-</a:t>
            </a:r>
            <a:r>
              <a:rPr lang="en-CH" b="1" dirty="0">
                <a:solidFill>
                  <a:srgbClr val="FF0000"/>
                </a:solidFill>
                <a:latin typeface="Corbel" panose="020B0503020204020204" pitchFamily="34" charset="0"/>
              </a:rPr>
              <a:t> </a:t>
            </a:r>
            <a:r>
              <a:rPr lang="en-GB" b="1" dirty="0">
                <a:solidFill>
                  <a:schemeClr val="accent5"/>
                </a:solidFill>
                <a:latin typeface="Corbel" panose="020B0503020204020204" pitchFamily="34" charset="0"/>
              </a:rPr>
              <a:t>U</a:t>
            </a:r>
            <a:r>
              <a:rPr lang="en-CH" b="1" dirty="0">
                <a:solidFill>
                  <a:schemeClr val="accent5"/>
                </a:solidFill>
                <a:latin typeface="Corbel" panose="020B0503020204020204" pitchFamily="34" charset="0"/>
              </a:rPr>
              <a:t>ses </a:t>
            </a:r>
            <a:r>
              <a:rPr lang="en-CH" b="1" i="1" dirty="0">
                <a:solidFill>
                  <a:schemeClr val="accent5"/>
                </a:solidFill>
                <a:latin typeface="Corbel" panose="020B0503020204020204" pitchFamily="34" charset="0"/>
              </a:rPr>
              <a:t>only</a:t>
            </a:r>
            <a:r>
              <a:rPr lang="en-CH" b="1" dirty="0">
                <a:solidFill>
                  <a:schemeClr val="accent5"/>
                </a:solidFill>
                <a:latin typeface="Corbel" panose="020B0503020204020204" pitchFamily="34" charset="0"/>
              </a:rPr>
              <a:t> homomorphic addition and identifies the match</a:t>
            </a:r>
          </a:p>
          <a:p>
            <a:pPr algn="ctr"/>
            <a:r>
              <a:rPr lang="en-GB" dirty="0">
                <a:solidFill>
                  <a:schemeClr val="tx1"/>
                </a:solidFill>
                <a:latin typeface="Corbel" panose="020B0503020204020204" pitchFamily="34" charset="0"/>
              </a:rPr>
              <a:t>t</a:t>
            </a:r>
            <a:r>
              <a:rPr lang="en-CH" dirty="0">
                <a:solidFill>
                  <a:schemeClr val="tx1"/>
                </a:solidFill>
                <a:latin typeface="Corbel" panose="020B0503020204020204" pitchFamily="34" charset="0"/>
              </a:rPr>
              <a:t>o eliminate costly homomomorphic multiplication </a:t>
            </a:r>
          </a:p>
        </p:txBody>
      </p:sp>
      <p:sp>
        <p:nvSpPr>
          <p:cNvPr id="22" name="Rounded Rectangle 21">
            <a:extLst>
              <a:ext uri="{FF2B5EF4-FFF2-40B4-BE49-F238E27FC236}">
                <a16:creationId xmlns:a16="http://schemas.microsoft.com/office/drawing/2014/main" id="{85DC232D-16E7-9228-4047-BE44F2F2D3F3}"/>
              </a:ext>
            </a:extLst>
          </p:cNvPr>
          <p:cNvSpPr/>
          <p:nvPr/>
        </p:nvSpPr>
        <p:spPr>
          <a:xfrm>
            <a:off x="965637" y="4601852"/>
            <a:ext cx="7959839" cy="1360339"/>
          </a:xfrm>
          <a:prstGeom prst="roundRect">
            <a:avLst>
              <a:gd name="adj" fmla="val 5607"/>
            </a:avLst>
          </a:prstGeom>
          <a:solidFill>
            <a:schemeClr val="bg2">
              <a:alpha val="50000"/>
            </a:schemeClr>
          </a:solidFill>
          <a:ln w="25400">
            <a:solidFill>
              <a:schemeClr val="accent1">
                <a:shade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In-Flash Processing</a:t>
            </a:r>
          </a:p>
        </p:txBody>
      </p:sp>
      <p:sp>
        <p:nvSpPr>
          <p:cNvPr id="24" name="Oval 23">
            <a:extLst>
              <a:ext uri="{FF2B5EF4-FFF2-40B4-BE49-F238E27FC236}">
                <a16:creationId xmlns:a16="http://schemas.microsoft.com/office/drawing/2014/main" id="{465F2DF3-2669-83BC-5CF8-662A405D0778}"/>
              </a:ext>
            </a:extLst>
          </p:cNvPr>
          <p:cNvSpPr/>
          <p:nvPr/>
        </p:nvSpPr>
        <p:spPr>
          <a:xfrm>
            <a:off x="218521" y="1712250"/>
            <a:ext cx="520749" cy="512791"/>
          </a:xfrm>
          <a:prstGeom prst="ellipse">
            <a:avLst/>
          </a:prstGeom>
          <a:solidFill>
            <a:schemeClr val="accent6">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1</a:t>
            </a:r>
          </a:p>
        </p:txBody>
      </p:sp>
      <p:sp>
        <p:nvSpPr>
          <p:cNvPr id="28" name="Oval 27">
            <a:extLst>
              <a:ext uri="{FF2B5EF4-FFF2-40B4-BE49-F238E27FC236}">
                <a16:creationId xmlns:a16="http://schemas.microsoft.com/office/drawing/2014/main" id="{DF82E416-A629-5F4D-8483-FAA837FD6097}"/>
              </a:ext>
            </a:extLst>
          </p:cNvPr>
          <p:cNvSpPr/>
          <p:nvPr/>
        </p:nvSpPr>
        <p:spPr>
          <a:xfrm>
            <a:off x="218522" y="3374977"/>
            <a:ext cx="520749" cy="512791"/>
          </a:xfrm>
          <a:prstGeom prst="ellipse">
            <a:avLst/>
          </a:prstGeom>
          <a:solidFill>
            <a:schemeClr val="accent5">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2</a:t>
            </a:r>
          </a:p>
        </p:txBody>
      </p:sp>
      <p:sp>
        <p:nvSpPr>
          <p:cNvPr id="31" name="Oval 30">
            <a:extLst>
              <a:ext uri="{FF2B5EF4-FFF2-40B4-BE49-F238E27FC236}">
                <a16:creationId xmlns:a16="http://schemas.microsoft.com/office/drawing/2014/main" id="{20E48E3B-6FFB-600A-48AF-37D15474972E}"/>
              </a:ext>
            </a:extLst>
          </p:cNvPr>
          <p:cNvSpPr/>
          <p:nvPr/>
        </p:nvSpPr>
        <p:spPr>
          <a:xfrm>
            <a:off x="218523" y="5025625"/>
            <a:ext cx="520749" cy="512791"/>
          </a:xfrm>
          <a:prstGeom prst="ellipse">
            <a:avLst/>
          </a:prstGeom>
          <a:solidFill>
            <a:schemeClr val="bg2"/>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3</a:t>
            </a:r>
          </a:p>
        </p:txBody>
      </p:sp>
      <p:sp>
        <p:nvSpPr>
          <p:cNvPr id="32" name="Rounded Rectangle 31">
            <a:extLst>
              <a:ext uri="{FF2B5EF4-FFF2-40B4-BE49-F238E27FC236}">
                <a16:creationId xmlns:a16="http://schemas.microsoft.com/office/drawing/2014/main" id="{301A7C96-8BDA-18C8-10C3-6915F64CA8BE}"/>
              </a:ext>
            </a:extLst>
          </p:cNvPr>
          <p:cNvSpPr/>
          <p:nvPr/>
        </p:nvSpPr>
        <p:spPr>
          <a:xfrm>
            <a:off x="965633" y="1286622"/>
            <a:ext cx="7959839" cy="1364049"/>
          </a:xfrm>
          <a:prstGeom prst="roundRect">
            <a:avLst>
              <a:gd name="adj" fmla="val 5607"/>
            </a:avLst>
          </a:prstGeom>
          <a:solidFill>
            <a:schemeClr val="accent6">
              <a:lumMod val="20000"/>
              <a:lumOff val="80000"/>
              <a:alpha val="50000"/>
            </a:schemeClr>
          </a:solidFill>
          <a:ln w="25400">
            <a:solidFill>
              <a:schemeClr val="accent1">
                <a:shade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800" b="1" dirty="0">
                <a:solidFill>
                  <a:schemeClr val="tx2"/>
                </a:solidFill>
                <a:latin typeface="Corbel" panose="020B0503020204020204" pitchFamily="34" charset="0"/>
              </a:rPr>
              <a:t>Memory-Efficient Data Packing Scheme</a:t>
            </a:r>
          </a:p>
          <a:p>
            <a:pPr algn="ctr"/>
            <a:r>
              <a:rPr lang="en-CH" sz="2400" b="1" dirty="0">
                <a:solidFill>
                  <a:schemeClr val="tx1"/>
                </a:solidFill>
                <a:latin typeface="Corbel" panose="020B0503020204020204" pitchFamily="34" charset="0"/>
              </a:rPr>
              <a:t>- </a:t>
            </a:r>
            <a:r>
              <a:rPr lang="en-CH" b="1" dirty="0">
                <a:solidFill>
                  <a:schemeClr val="accent5"/>
                </a:solidFill>
                <a:latin typeface="Corbel" panose="020B0503020204020204" pitchFamily="34" charset="0"/>
              </a:rPr>
              <a:t>Efficiently pack the query and database </a:t>
            </a:r>
          </a:p>
          <a:p>
            <a:pPr algn="ctr"/>
            <a:r>
              <a:rPr lang="en-CH" dirty="0">
                <a:solidFill>
                  <a:schemeClr val="tx1"/>
                </a:solidFill>
                <a:latin typeface="Corbel" panose="020B0503020204020204" pitchFamily="34" charset="0"/>
              </a:rPr>
              <a:t>to reduce the memory footprint and enable parallel string matching</a:t>
            </a:r>
          </a:p>
        </p:txBody>
      </p:sp>
      <p:sp>
        <p:nvSpPr>
          <p:cNvPr id="3" name="Rectangle 2">
            <a:extLst>
              <a:ext uri="{FF2B5EF4-FFF2-40B4-BE49-F238E27FC236}">
                <a16:creationId xmlns:a16="http://schemas.microsoft.com/office/drawing/2014/main" id="{83B836BE-87A9-3FC0-B2BD-CD4FDC3903D2}"/>
              </a:ext>
            </a:extLst>
          </p:cNvPr>
          <p:cNvSpPr/>
          <p:nvPr/>
        </p:nvSpPr>
        <p:spPr>
          <a:xfrm>
            <a:off x="-90154" y="4451133"/>
            <a:ext cx="9414455" cy="1718229"/>
          </a:xfrm>
          <a:prstGeom prst="rect">
            <a:avLst/>
          </a:prstGeom>
          <a:solidFill>
            <a:schemeClr val="bg1">
              <a:alpha val="9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298DEB1E-5B0D-197A-3D92-161AFC04FB7F}"/>
              </a:ext>
            </a:extLst>
          </p:cNvPr>
          <p:cNvSpPr/>
          <p:nvPr/>
        </p:nvSpPr>
        <p:spPr>
          <a:xfrm>
            <a:off x="-90153" y="1076994"/>
            <a:ext cx="9414455" cy="1713631"/>
          </a:xfrm>
          <a:prstGeom prst="rect">
            <a:avLst/>
          </a:prstGeom>
          <a:solidFill>
            <a:schemeClr val="bg1">
              <a:alpha val="9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59119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A8C80-73B6-FE0E-459C-B981A5FF2F6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2C0F66A-FA91-9C59-2CFA-CFDAD231CEC4}"/>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7" name="Straight Connector 6">
            <a:extLst>
              <a:ext uri="{FF2B5EF4-FFF2-40B4-BE49-F238E27FC236}">
                <a16:creationId xmlns:a16="http://schemas.microsoft.com/office/drawing/2014/main" id="{9FB9FDB0-19B3-F5CC-9A6E-DEC896C14FA4}"/>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7862EF1A-A778-AA43-A93A-691A3FBF52E7}"/>
              </a:ext>
            </a:extLst>
          </p:cNvPr>
          <p:cNvSpPr>
            <a:spLocks noGrp="1"/>
          </p:cNvSpPr>
          <p:nvPr>
            <p:ph type="title"/>
          </p:nvPr>
        </p:nvSpPr>
        <p:spPr>
          <a:xfrm>
            <a:off x="0" y="1"/>
            <a:ext cx="9187209"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Secure Exact String-Matching Algorithm</a:t>
            </a:r>
          </a:p>
        </p:txBody>
      </p:sp>
      <p:pic>
        <p:nvPicPr>
          <p:cNvPr id="16" name="Graphic 15">
            <a:extLst>
              <a:ext uri="{FF2B5EF4-FFF2-40B4-BE49-F238E27FC236}">
                <a16:creationId xmlns:a16="http://schemas.microsoft.com/office/drawing/2014/main" id="{E420DD30-A1FE-1DAF-6CC3-FC4AF5BAFB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8A81FCE6-1637-0386-F432-9DF2081819F6}"/>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46</a:t>
            </a:fld>
            <a:endParaRPr lang="en-CH" dirty="0">
              <a:latin typeface="Cambria" panose="02040503050406030204" pitchFamily="18" charset="0"/>
            </a:endParaRPr>
          </a:p>
        </p:txBody>
      </p:sp>
      <p:cxnSp>
        <p:nvCxnSpPr>
          <p:cNvPr id="75" name="Straight Connector 74">
            <a:extLst>
              <a:ext uri="{FF2B5EF4-FFF2-40B4-BE49-F238E27FC236}">
                <a16:creationId xmlns:a16="http://schemas.microsoft.com/office/drawing/2014/main" id="{FFEE4A30-D386-E26C-F728-CC3C75F0EB34}"/>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71A11E15-F4A3-F3F6-084E-6AD740724CCB}"/>
              </a:ext>
            </a:extLst>
          </p:cNvPr>
          <p:cNvGrpSpPr/>
          <p:nvPr/>
        </p:nvGrpSpPr>
        <p:grpSpPr>
          <a:xfrm>
            <a:off x="456877" y="1323539"/>
            <a:ext cx="8209726" cy="945246"/>
            <a:chOff x="450501" y="5369856"/>
            <a:chExt cx="8219290" cy="876270"/>
          </a:xfrm>
        </p:grpSpPr>
        <p:sp>
          <p:nvSpPr>
            <p:cNvPr id="20" name="Rectangle 19">
              <a:extLst>
                <a:ext uri="{FF2B5EF4-FFF2-40B4-BE49-F238E27FC236}">
                  <a16:creationId xmlns:a16="http://schemas.microsoft.com/office/drawing/2014/main" id="{A78AE4A2-6156-8F2A-FD97-01765383BE3A}"/>
                </a:ext>
              </a:extLst>
            </p:cNvPr>
            <p:cNvSpPr/>
            <p:nvPr/>
          </p:nvSpPr>
          <p:spPr>
            <a:xfrm>
              <a:off x="450501" y="5369856"/>
              <a:ext cx="8216102" cy="87627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orbel" panose="020B0503020204020204" pitchFamily="34" charset="0"/>
                </a:rPr>
                <a:t>Enc(Database)</a:t>
              </a:r>
            </a:p>
            <a:p>
              <a:pPr algn="ctr"/>
              <a:endParaRPr lang="en-CH" dirty="0">
                <a:solidFill>
                  <a:schemeClr val="tx1"/>
                </a:solidFill>
                <a:latin typeface="Corbel" panose="020B0503020204020204" pitchFamily="34" charset="0"/>
              </a:endParaRPr>
            </a:p>
            <a:p>
              <a:pPr algn="ctr"/>
              <a:endParaRPr lang="en-CH" dirty="0">
                <a:solidFill>
                  <a:schemeClr val="tx1"/>
                </a:solidFill>
                <a:latin typeface="Corbel" panose="020B0503020204020204" pitchFamily="34" charset="0"/>
              </a:endParaRPr>
            </a:p>
          </p:txBody>
        </p:sp>
        <p:grpSp>
          <p:nvGrpSpPr>
            <p:cNvPr id="136" name="Group 135">
              <a:extLst>
                <a:ext uri="{FF2B5EF4-FFF2-40B4-BE49-F238E27FC236}">
                  <a16:creationId xmlns:a16="http://schemas.microsoft.com/office/drawing/2014/main" id="{FB4E47F1-6564-3552-9565-941E25E92942}"/>
                </a:ext>
              </a:extLst>
            </p:cNvPr>
            <p:cNvGrpSpPr/>
            <p:nvPr/>
          </p:nvGrpSpPr>
          <p:grpSpPr>
            <a:xfrm>
              <a:off x="453689" y="5607756"/>
              <a:ext cx="8216102" cy="584775"/>
              <a:chOff x="481510" y="4231930"/>
              <a:chExt cx="8216102" cy="584775"/>
            </a:xfrm>
          </p:grpSpPr>
          <p:sp>
            <p:nvSpPr>
              <p:cNvPr id="127" name="Rounded Rectangle 126">
                <a:extLst>
                  <a:ext uri="{FF2B5EF4-FFF2-40B4-BE49-F238E27FC236}">
                    <a16:creationId xmlns:a16="http://schemas.microsoft.com/office/drawing/2014/main" id="{FE3242F6-1DD3-8B42-0219-391B694E8E1B}"/>
                  </a:ext>
                </a:extLst>
              </p:cNvPr>
              <p:cNvSpPr/>
              <p:nvPr/>
            </p:nvSpPr>
            <p:spPr>
              <a:xfrm>
                <a:off x="481510" y="4447367"/>
                <a:ext cx="8212914" cy="300439"/>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04" name="Rounded Rectangle 103">
                <a:extLst>
                  <a:ext uri="{FF2B5EF4-FFF2-40B4-BE49-F238E27FC236}">
                    <a16:creationId xmlns:a16="http://schemas.microsoft.com/office/drawing/2014/main" id="{0CE8F624-56A3-79FB-D0E2-178EDA541D2C}"/>
                  </a:ext>
                </a:extLst>
              </p:cNvPr>
              <p:cNvSpPr/>
              <p:nvPr/>
            </p:nvSpPr>
            <p:spPr>
              <a:xfrm>
                <a:off x="484698" y="4453025"/>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32</a:t>
                </a:r>
              </a:p>
            </p:txBody>
          </p:sp>
          <p:sp>
            <p:nvSpPr>
              <p:cNvPr id="113" name="TextBox 112">
                <a:extLst>
                  <a:ext uri="{FF2B5EF4-FFF2-40B4-BE49-F238E27FC236}">
                    <a16:creationId xmlns:a16="http://schemas.microsoft.com/office/drawing/2014/main" id="{F7526BF9-7FF4-6CD6-F8F8-8D991C5F5CC0}"/>
                  </a:ext>
                </a:extLst>
              </p:cNvPr>
              <p:cNvSpPr txBox="1"/>
              <p:nvPr/>
            </p:nvSpPr>
            <p:spPr>
              <a:xfrm>
                <a:off x="5698612" y="4231930"/>
                <a:ext cx="868817" cy="584775"/>
              </a:xfrm>
              <a:prstGeom prst="rect">
                <a:avLst/>
              </a:prstGeom>
              <a:noFill/>
            </p:spPr>
            <p:txBody>
              <a:bodyPr wrap="square" rtlCol="0">
                <a:spAutoFit/>
              </a:bodyPr>
              <a:lstStyle/>
              <a:p>
                <a:r>
                  <a:rPr lang="en-CH" sz="3200" dirty="0"/>
                  <a:t>…</a:t>
                </a:r>
              </a:p>
            </p:txBody>
          </p:sp>
          <p:sp>
            <p:nvSpPr>
              <p:cNvPr id="116" name="Rounded Rectangle 115">
                <a:extLst>
                  <a:ext uri="{FF2B5EF4-FFF2-40B4-BE49-F238E27FC236}">
                    <a16:creationId xmlns:a16="http://schemas.microsoft.com/office/drawing/2014/main" id="{470D4276-46F0-15E7-997C-2173358A8687}"/>
                  </a:ext>
                </a:extLst>
              </p:cNvPr>
              <p:cNvSpPr/>
              <p:nvPr/>
            </p:nvSpPr>
            <p:spPr>
              <a:xfrm>
                <a:off x="2119401" y="4452444"/>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21</a:t>
                </a:r>
              </a:p>
            </p:txBody>
          </p:sp>
          <p:sp>
            <p:nvSpPr>
              <p:cNvPr id="117" name="Rounded Rectangle 116">
                <a:extLst>
                  <a:ext uri="{FF2B5EF4-FFF2-40B4-BE49-F238E27FC236}">
                    <a16:creationId xmlns:a16="http://schemas.microsoft.com/office/drawing/2014/main" id="{BB616403-8D81-E928-E286-28F6287E503A}"/>
                  </a:ext>
                </a:extLst>
              </p:cNvPr>
              <p:cNvSpPr/>
              <p:nvPr/>
            </p:nvSpPr>
            <p:spPr>
              <a:xfrm>
                <a:off x="3753550" y="4451810"/>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48</a:t>
                </a:r>
              </a:p>
            </p:txBody>
          </p:sp>
          <p:sp>
            <p:nvSpPr>
              <p:cNvPr id="118" name="Rounded Rectangle 117">
                <a:extLst>
                  <a:ext uri="{FF2B5EF4-FFF2-40B4-BE49-F238E27FC236}">
                    <a16:creationId xmlns:a16="http://schemas.microsoft.com/office/drawing/2014/main" id="{66066869-C9E0-C7F5-8FDF-877C7286A772}"/>
                  </a:ext>
                </a:extLst>
              </p:cNvPr>
              <p:cNvSpPr/>
              <p:nvPr/>
            </p:nvSpPr>
            <p:spPr>
              <a:xfrm>
                <a:off x="7108377" y="4448850"/>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67</a:t>
                </a:r>
              </a:p>
            </p:txBody>
          </p:sp>
        </p:grpSp>
      </p:grpSp>
      <p:grpSp>
        <p:nvGrpSpPr>
          <p:cNvPr id="3" name="Group 2">
            <a:extLst>
              <a:ext uri="{FF2B5EF4-FFF2-40B4-BE49-F238E27FC236}">
                <a16:creationId xmlns:a16="http://schemas.microsoft.com/office/drawing/2014/main" id="{5B9EEF1B-21B7-DECC-F803-914E19BE57CE}"/>
              </a:ext>
            </a:extLst>
          </p:cNvPr>
          <p:cNvGrpSpPr/>
          <p:nvPr/>
        </p:nvGrpSpPr>
        <p:grpSpPr>
          <a:xfrm>
            <a:off x="463245" y="3002398"/>
            <a:ext cx="8219290" cy="876270"/>
            <a:chOff x="450501" y="5369856"/>
            <a:chExt cx="8219290" cy="876270"/>
          </a:xfrm>
        </p:grpSpPr>
        <p:sp>
          <p:nvSpPr>
            <p:cNvPr id="5" name="Rectangle 4">
              <a:extLst>
                <a:ext uri="{FF2B5EF4-FFF2-40B4-BE49-F238E27FC236}">
                  <a16:creationId xmlns:a16="http://schemas.microsoft.com/office/drawing/2014/main" id="{3AB7E0D8-C886-DACE-860B-766DCBBA1FEF}"/>
                </a:ext>
              </a:extLst>
            </p:cNvPr>
            <p:cNvSpPr/>
            <p:nvPr/>
          </p:nvSpPr>
          <p:spPr>
            <a:xfrm>
              <a:off x="450501" y="5369856"/>
              <a:ext cx="8216102" cy="87627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orbel" panose="020B0503020204020204" pitchFamily="34" charset="0"/>
                </a:rPr>
                <a:t>Enc(~Query)</a:t>
              </a:r>
            </a:p>
            <a:p>
              <a:pPr algn="ctr"/>
              <a:endParaRPr lang="en-CH" dirty="0">
                <a:solidFill>
                  <a:schemeClr val="tx1"/>
                </a:solidFill>
                <a:latin typeface="Corbel" panose="020B0503020204020204" pitchFamily="34" charset="0"/>
              </a:endParaRPr>
            </a:p>
            <a:p>
              <a:pPr algn="ctr"/>
              <a:endParaRPr lang="en-CH" dirty="0">
                <a:solidFill>
                  <a:schemeClr val="tx1"/>
                </a:solidFill>
                <a:latin typeface="Corbel" panose="020B0503020204020204" pitchFamily="34" charset="0"/>
              </a:endParaRPr>
            </a:p>
          </p:txBody>
        </p:sp>
        <p:grpSp>
          <p:nvGrpSpPr>
            <p:cNvPr id="6" name="Group 5">
              <a:extLst>
                <a:ext uri="{FF2B5EF4-FFF2-40B4-BE49-F238E27FC236}">
                  <a16:creationId xmlns:a16="http://schemas.microsoft.com/office/drawing/2014/main" id="{401B5E6B-6422-508D-9327-B75634CC6CAF}"/>
                </a:ext>
              </a:extLst>
            </p:cNvPr>
            <p:cNvGrpSpPr/>
            <p:nvPr/>
          </p:nvGrpSpPr>
          <p:grpSpPr>
            <a:xfrm>
              <a:off x="453689" y="5578572"/>
              <a:ext cx="8216102" cy="584775"/>
              <a:chOff x="481510" y="4202746"/>
              <a:chExt cx="8216102" cy="584775"/>
            </a:xfrm>
          </p:grpSpPr>
          <p:sp>
            <p:nvSpPr>
              <p:cNvPr id="9" name="Rounded Rectangle 8">
                <a:extLst>
                  <a:ext uri="{FF2B5EF4-FFF2-40B4-BE49-F238E27FC236}">
                    <a16:creationId xmlns:a16="http://schemas.microsoft.com/office/drawing/2014/main" id="{ABF5ED79-79D0-3C84-7F2A-97608794BF86}"/>
                  </a:ext>
                </a:extLst>
              </p:cNvPr>
              <p:cNvSpPr/>
              <p:nvPr/>
            </p:nvSpPr>
            <p:spPr>
              <a:xfrm>
                <a:off x="481510" y="4447367"/>
                <a:ext cx="8212914" cy="293727"/>
              </a:xfrm>
              <a:prstGeom prst="roundRect">
                <a:avLst>
                  <a:gd name="adj" fmla="val 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0" name="Rounded Rectangle 9">
                <a:extLst>
                  <a:ext uri="{FF2B5EF4-FFF2-40B4-BE49-F238E27FC236}">
                    <a16:creationId xmlns:a16="http://schemas.microsoft.com/office/drawing/2014/main" id="{AD3F4242-0149-9BC8-F065-6E912D240BC7}"/>
                  </a:ext>
                </a:extLst>
              </p:cNvPr>
              <p:cNvSpPr/>
              <p:nvPr/>
            </p:nvSpPr>
            <p:spPr>
              <a:xfrm>
                <a:off x="484698" y="4448238"/>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22</a:t>
                </a:r>
              </a:p>
            </p:txBody>
          </p:sp>
          <p:sp>
            <p:nvSpPr>
              <p:cNvPr id="11" name="TextBox 10">
                <a:extLst>
                  <a:ext uri="{FF2B5EF4-FFF2-40B4-BE49-F238E27FC236}">
                    <a16:creationId xmlns:a16="http://schemas.microsoft.com/office/drawing/2014/main" id="{4B117630-0177-8B5A-1422-9B2A9801BC93}"/>
                  </a:ext>
                </a:extLst>
              </p:cNvPr>
              <p:cNvSpPr txBox="1"/>
              <p:nvPr/>
            </p:nvSpPr>
            <p:spPr>
              <a:xfrm>
                <a:off x="5685158" y="4202746"/>
                <a:ext cx="868818" cy="584775"/>
              </a:xfrm>
              <a:prstGeom prst="rect">
                <a:avLst/>
              </a:prstGeom>
              <a:noFill/>
            </p:spPr>
            <p:txBody>
              <a:bodyPr wrap="square" rtlCol="0">
                <a:spAutoFit/>
              </a:bodyPr>
              <a:lstStyle/>
              <a:p>
                <a:r>
                  <a:rPr lang="en-CH" sz="3200" dirty="0"/>
                  <a:t>…</a:t>
                </a:r>
              </a:p>
            </p:txBody>
          </p:sp>
          <p:sp>
            <p:nvSpPr>
              <p:cNvPr id="12" name="Rounded Rectangle 11">
                <a:extLst>
                  <a:ext uri="{FF2B5EF4-FFF2-40B4-BE49-F238E27FC236}">
                    <a16:creationId xmlns:a16="http://schemas.microsoft.com/office/drawing/2014/main" id="{7419F13E-B49C-B456-A0BC-51A88FABBD0E}"/>
                  </a:ext>
                </a:extLst>
              </p:cNvPr>
              <p:cNvSpPr/>
              <p:nvPr/>
            </p:nvSpPr>
            <p:spPr>
              <a:xfrm>
                <a:off x="2119401" y="4447657"/>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17</a:t>
                </a:r>
              </a:p>
            </p:txBody>
          </p:sp>
          <p:sp>
            <p:nvSpPr>
              <p:cNvPr id="13" name="Rounded Rectangle 12">
                <a:extLst>
                  <a:ext uri="{FF2B5EF4-FFF2-40B4-BE49-F238E27FC236}">
                    <a16:creationId xmlns:a16="http://schemas.microsoft.com/office/drawing/2014/main" id="{EA7A2BDE-A7FA-B5C9-DD65-9752DE3CBE99}"/>
                  </a:ext>
                </a:extLst>
              </p:cNvPr>
              <p:cNvSpPr/>
              <p:nvPr/>
            </p:nvSpPr>
            <p:spPr>
              <a:xfrm>
                <a:off x="3753550" y="4447023"/>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5</a:t>
                </a:r>
              </a:p>
            </p:txBody>
          </p:sp>
          <p:sp>
            <p:nvSpPr>
              <p:cNvPr id="14" name="Rounded Rectangle 13">
                <a:extLst>
                  <a:ext uri="{FF2B5EF4-FFF2-40B4-BE49-F238E27FC236}">
                    <a16:creationId xmlns:a16="http://schemas.microsoft.com/office/drawing/2014/main" id="{5321E104-5C44-28E3-DA27-B7F49AE6706C}"/>
                  </a:ext>
                </a:extLst>
              </p:cNvPr>
              <p:cNvSpPr/>
              <p:nvPr/>
            </p:nvSpPr>
            <p:spPr>
              <a:xfrm>
                <a:off x="7108377" y="4448851"/>
                <a:ext cx="1589235" cy="291900"/>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11</a:t>
                </a:r>
              </a:p>
            </p:txBody>
          </p:sp>
        </p:grpSp>
      </p:grpSp>
      <p:sp>
        <p:nvSpPr>
          <p:cNvPr id="15" name="Oval 14">
            <a:extLst>
              <a:ext uri="{FF2B5EF4-FFF2-40B4-BE49-F238E27FC236}">
                <a16:creationId xmlns:a16="http://schemas.microsoft.com/office/drawing/2014/main" id="{BD3D06C6-291B-97EE-82E0-479DEB2A7174}"/>
              </a:ext>
            </a:extLst>
          </p:cNvPr>
          <p:cNvSpPr/>
          <p:nvPr/>
        </p:nvSpPr>
        <p:spPr>
          <a:xfrm>
            <a:off x="8418972" y="130207"/>
            <a:ext cx="520749" cy="512791"/>
          </a:xfrm>
          <a:prstGeom prst="ellipse">
            <a:avLst/>
          </a:prstGeom>
          <a:solidFill>
            <a:schemeClr val="accent5">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2</a:t>
            </a:r>
          </a:p>
        </p:txBody>
      </p:sp>
      <p:sp>
        <p:nvSpPr>
          <p:cNvPr id="18" name="Rounded Rectangle 17">
            <a:extLst>
              <a:ext uri="{FF2B5EF4-FFF2-40B4-BE49-F238E27FC236}">
                <a16:creationId xmlns:a16="http://schemas.microsoft.com/office/drawing/2014/main" id="{4E916BE2-74F4-3744-077A-82CDD207673F}"/>
              </a:ext>
            </a:extLst>
          </p:cNvPr>
          <p:cNvSpPr/>
          <p:nvPr/>
        </p:nvSpPr>
        <p:spPr>
          <a:xfrm>
            <a:off x="-295856" y="4960373"/>
            <a:ext cx="9687388" cy="1056375"/>
          </a:xfrm>
          <a:prstGeom prst="roundRect">
            <a:avLst>
              <a:gd name="adj" fmla="val 0"/>
            </a:avLst>
          </a:prstGeom>
          <a:solidFill>
            <a:srgbClr val="FFFF00">
              <a:alpha val="13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Homomorphic addition </a:t>
            </a:r>
          </a:p>
          <a:p>
            <a:pPr algn="ctr"/>
            <a:r>
              <a:rPr lang="en-US" sz="2800" dirty="0">
                <a:solidFill>
                  <a:schemeClr val="tx1"/>
                </a:solidFill>
                <a:latin typeface="Corbel" panose="020B0503020204020204" pitchFamily="34" charset="0"/>
              </a:rPr>
              <a:t>is inherently </a:t>
            </a:r>
            <a:r>
              <a:rPr lang="en-US" sz="2800" b="1" dirty="0">
                <a:solidFill>
                  <a:schemeClr val="accent5"/>
                </a:solidFill>
                <a:latin typeface="Corbel" panose="020B0503020204020204" pitchFamily="34" charset="0"/>
              </a:rPr>
              <a:t>element-wise addition</a:t>
            </a:r>
            <a:endParaRPr lang="en-CH" sz="2800" b="1" i="1" dirty="0">
              <a:solidFill>
                <a:schemeClr val="accent5"/>
              </a:solidFill>
              <a:latin typeface="Corbel" panose="020B0503020204020204" pitchFamily="34" charset="0"/>
            </a:endParaRPr>
          </a:p>
        </p:txBody>
      </p:sp>
      <p:sp>
        <p:nvSpPr>
          <p:cNvPr id="22" name="TextBox 21">
            <a:extLst>
              <a:ext uri="{FF2B5EF4-FFF2-40B4-BE49-F238E27FC236}">
                <a16:creationId xmlns:a16="http://schemas.microsoft.com/office/drawing/2014/main" id="{962446E8-9C17-966E-20C9-59BA68DCDBDC}"/>
              </a:ext>
            </a:extLst>
          </p:cNvPr>
          <p:cNvSpPr txBox="1"/>
          <p:nvPr/>
        </p:nvSpPr>
        <p:spPr>
          <a:xfrm>
            <a:off x="4333461" y="2264372"/>
            <a:ext cx="530087" cy="646331"/>
          </a:xfrm>
          <a:prstGeom prst="rect">
            <a:avLst/>
          </a:prstGeom>
          <a:noFill/>
        </p:spPr>
        <p:txBody>
          <a:bodyPr wrap="square" rtlCol="0">
            <a:spAutoFit/>
          </a:bodyPr>
          <a:lstStyle/>
          <a:p>
            <a:r>
              <a:rPr lang="en-CH" sz="3600" dirty="0"/>
              <a:t>+</a:t>
            </a:r>
          </a:p>
        </p:txBody>
      </p:sp>
      <p:sp>
        <p:nvSpPr>
          <p:cNvPr id="23" name="TextBox 22">
            <a:extLst>
              <a:ext uri="{FF2B5EF4-FFF2-40B4-BE49-F238E27FC236}">
                <a16:creationId xmlns:a16="http://schemas.microsoft.com/office/drawing/2014/main" id="{2438B85D-8180-41BC-002C-5D078C2BCED0}"/>
              </a:ext>
            </a:extLst>
          </p:cNvPr>
          <p:cNvSpPr txBox="1"/>
          <p:nvPr/>
        </p:nvSpPr>
        <p:spPr>
          <a:xfrm>
            <a:off x="1025698" y="2295263"/>
            <a:ext cx="530087" cy="646331"/>
          </a:xfrm>
          <a:prstGeom prst="rect">
            <a:avLst/>
          </a:prstGeom>
          <a:noFill/>
        </p:spPr>
        <p:txBody>
          <a:bodyPr wrap="square" rtlCol="0">
            <a:spAutoFit/>
          </a:bodyPr>
          <a:lstStyle/>
          <a:p>
            <a:r>
              <a:rPr lang="en-CH" sz="3600" dirty="0"/>
              <a:t>+</a:t>
            </a:r>
          </a:p>
        </p:txBody>
      </p:sp>
      <p:sp>
        <p:nvSpPr>
          <p:cNvPr id="25" name="TextBox 24">
            <a:extLst>
              <a:ext uri="{FF2B5EF4-FFF2-40B4-BE49-F238E27FC236}">
                <a16:creationId xmlns:a16="http://schemas.microsoft.com/office/drawing/2014/main" id="{2141234F-8FDA-FE9D-F332-5018D89BE20D}"/>
              </a:ext>
            </a:extLst>
          </p:cNvPr>
          <p:cNvSpPr txBox="1"/>
          <p:nvPr/>
        </p:nvSpPr>
        <p:spPr>
          <a:xfrm>
            <a:off x="2666327" y="2264371"/>
            <a:ext cx="530087" cy="646331"/>
          </a:xfrm>
          <a:prstGeom prst="rect">
            <a:avLst/>
          </a:prstGeom>
          <a:noFill/>
        </p:spPr>
        <p:txBody>
          <a:bodyPr wrap="square" rtlCol="0">
            <a:spAutoFit/>
          </a:bodyPr>
          <a:lstStyle/>
          <a:p>
            <a:r>
              <a:rPr lang="en-CH" sz="3600" dirty="0"/>
              <a:t>+</a:t>
            </a:r>
          </a:p>
        </p:txBody>
      </p:sp>
      <p:sp>
        <p:nvSpPr>
          <p:cNvPr id="26" name="TextBox 25">
            <a:extLst>
              <a:ext uri="{FF2B5EF4-FFF2-40B4-BE49-F238E27FC236}">
                <a16:creationId xmlns:a16="http://schemas.microsoft.com/office/drawing/2014/main" id="{463AA23F-F351-357C-79CE-C898BE849586}"/>
              </a:ext>
            </a:extLst>
          </p:cNvPr>
          <p:cNvSpPr txBox="1"/>
          <p:nvPr/>
        </p:nvSpPr>
        <p:spPr>
          <a:xfrm>
            <a:off x="7636125" y="2285507"/>
            <a:ext cx="530087" cy="646331"/>
          </a:xfrm>
          <a:prstGeom prst="rect">
            <a:avLst/>
          </a:prstGeom>
          <a:noFill/>
        </p:spPr>
        <p:txBody>
          <a:bodyPr wrap="square" rtlCol="0">
            <a:spAutoFit/>
          </a:bodyPr>
          <a:lstStyle/>
          <a:p>
            <a:r>
              <a:rPr lang="en-CH" sz="3600" dirty="0"/>
              <a:t>+</a:t>
            </a:r>
          </a:p>
        </p:txBody>
      </p:sp>
    </p:spTree>
    <p:extLst>
      <p:ext uri="{BB962C8B-B14F-4D97-AF65-F5344CB8AC3E}">
        <p14:creationId xmlns:p14="http://schemas.microsoft.com/office/powerpoint/2010/main" val="273706871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3" grpId="0"/>
      <p:bldP spid="25" grpId="0"/>
      <p:bldP spid="2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91A72-53ED-5315-1130-B209094AEB3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F1D13E3-0B60-791E-33C5-91301E6FEF73}"/>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7" name="Straight Connector 6">
            <a:extLst>
              <a:ext uri="{FF2B5EF4-FFF2-40B4-BE49-F238E27FC236}">
                <a16:creationId xmlns:a16="http://schemas.microsoft.com/office/drawing/2014/main" id="{C40E0835-BDE1-A419-8374-01B4FA0AE71F}"/>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pic>
        <p:nvPicPr>
          <p:cNvPr id="16" name="Graphic 15">
            <a:extLst>
              <a:ext uri="{FF2B5EF4-FFF2-40B4-BE49-F238E27FC236}">
                <a16:creationId xmlns:a16="http://schemas.microsoft.com/office/drawing/2014/main" id="{E93E3150-13DB-76BC-01BC-B140BD9D31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C0ACA41D-FF8F-D078-ACDC-1C2E981981BC}"/>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47</a:t>
            </a:fld>
            <a:endParaRPr lang="en-CH" dirty="0">
              <a:latin typeface="Cambria" panose="02040503050406030204" pitchFamily="18" charset="0"/>
            </a:endParaRPr>
          </a:p>
        </p:txBody>
      </p:sp>
      <p:cxnSp>
        <p:nvCxnSpPr>
          <p:cNvPr id="75" name="Straight Connector 74">
            <a:extLst>
              <a:ext uri="{FF2B5EF4-FFF2-40B4-BE49-F238E27FC236}">
                <a16:creationId xmlns:a16="http://schemas.microsoft.com/office/drawing/2014/main" id="{0DA56612-7A59-BA91-C5DA-8B915B1F558D}"/>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8FD38BB3-6DEE-0DCF-AE84-6F0EF7D8AC86}"/>
              </a:ext>
            </a:extLst>
          </p:cNvPr>
          <p:cNvGrpSpPr/>
          <p:nvPr/>
        </p:nvGrpSpPr>
        <p:grpSpPr>
          <a:xfrm>
            <a:off x="456877" y="1323539"/>
            <a:ext cx="8209726" cy="945246"/>
            <a:chOff x="450501" y="5369856"/>
            <a:chExt cx="8219290" cy="876270"/>
          </a:xfrm>
        </p:grpSpPr>
        <p:sp>
          <p:nvSpPr>
            <p:cNvPr id="20" name="Rectangle 19">
              <a:extLst>
                <a:ext uri="{FF2B5EF4-FFF2-40B4-BE49-F238E27FC236}">
                  <a16:creationId xmlns:a16="http://schemas.microsoft.com/office/drawing/2014/main" id="{82603E2E-04F8-EF59-39C4-BB6E214AC0AB}"/>
                </a:ext>
              </a:extLst>
            </p:cNvPr>
            <p:cNvSpPr/>
            <p:nvPr/>
          </p:nvSpPr>
          <p:spPr>
            <a:xfrm>
              <a:off x="450501" y="5369856"/>
              <a:ext cx="8216102" cy="87627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orbel" panose="020B0503020204020204" pitchFamily="34" charset="0"/>
                </a:rPr>
                <a:t>Enc(Database)</a:t>
              </a:r>
            </a:p>
            <a:p>
              <a:pPr algn="ctr"/>
              <a:endParaRPr lang="en-CH" dirty="0">
                <a:solidFill>
                  <a:schemeClr val="tx1"/>
                </a:solidFill>
                <a:latin typeface="Corbel" panose="020B0503020204020204" pitchFamily="34" charset="0"/>
              </a:endParaRPr>
            </a:p>
            <a:p>
              <a:pPr algn="ctr"/>
              <a:endParaRPr lang="en-CH" dirty="0">
                <a:solidFill>
                  <a:schemeClr val="tx1"/>
                </a:solidFill>
                <a:latin typeface="Corbel" panose="020B0503020204020204" pitchFamily="34" charset="0"/>
              </a:endParaRPr>
            </a:p>
          </p:txBody>
        </p:sp>
        <p:grpSp>
          <p:nvGrpSpPr>
            <p:cNvPr id="136" name="Group 135">
              <a:extLst>
                <a:ext uri="{FF2B5EF4-FFF2-40B4-BE49-F238E27FC236}">
                  <a16:creationId xmlns:a16="http://schemas.microsoft.com/office/drawing/2014/main" id="{D22711F1-6E46-14AF-8068-0D53A62BB3ED}"/>
                </a:ext>
              </a:extLst>
            </p:cNvPr>
            <p:cNvGrpSpPr/>
            <p:nvPr/>
          </p:nvGrpSpPr>
          <p:grpSpPr>
            <a:xfrm>
              <a:off x="453689" y="5607756"/>
              <a:ext cx="8216102" cy="584775"/>
              <a:chOff x="481510" y="4231930"/>
              <a:chExt cx="8216102" cy="584775"/>
            </a:xfrm>
          </p:grpSpPr>
          <p:sp>
            <p:nvSpPr>
              <p:cNvPr id="127" name="Rounded Rectangle 126">
                <a:extLst>
                  <a:ext uri="{FF2B5EF4-FFF2-40B4-BE49-F238E27FC236}">
                    <a16:creationId xmlns:a16="http://schemas.microsoft.com/office/drawing/2014/main" id="{08D2D958-135D-D0E1-3873-2E61278DDAD7}"/>
                  </a:ext>
                </a:extLst>
              </p:cNvPr>
              <p:cNvSpPr/>
              <p:nvPr/>
            </p:nvSpPr>
            <p:spPr>
              <a:xfrm>
                <a:off x="481510" y="4447367"/>
                <a:ext cx="8212914" cy="300439"/>
              </a:xfrm>
              <a:prstGeom prst="roundRect">
                <a:avLst>
                  <a:gd name="adj" fmla="val 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04" name="Rounded Rectangle 103">
                <a:extLst>
                  <a:ext uri="{FF2B5EF4-FFF2-40B4-BE49-F238E27FC236}">
                    <a16:creationId xmlns:a16="http://schemas.microsoft.com/office/drawing/2014/main" id="{89F8A54B-FA87-B6A8-9CA6-22F005EDD2E8}"/>
                  </a:ext>
                </a:extLst>
              </p:cNvPr>
              <p:cNvSpPr/>
              <p:nvPr/>
            </p:nvSpPr>
            <p:spPr>
              <a:xfrm>
                <a:off x="484698" y="4453025"/>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32</a:t>
                </a:r>
              </a:p>
            </p:txBody>
          </p:sp>
          <p:sp>
            <p:nvSpPr>
              <p:cNvPr id="113" name="TextBox 112">
                <a:extLst>
                  <a:ext uri="{FF2B5EF4-FFF2-40B4-BE49-F238E27FC236}">
                    <a16:creationId xmlns:a16="http://schemas.microsoft.com/office/drawing/2014/main" id="{A75DACAE-D7D5-AECE-C1DD-4B51523FA108}"/>
                  </a:ext>
                </a:extLst>
              </p:cNvPr>
              <p:cNvSpPr txBox="1"/>
              <p:nvPr/>
            </p:nvSpPr>
            <p:spPr>
              <a:xfrm>
                <a:off x="5698612" y="4231930"/>
                <a:ext cx="868817" cy="584775"/>
              </a:xfrm>
              <a:prstGeom prst="rect">
                <a:avLst/>
              </a:prstGeom>
              <a:noFill/>
            </p:spPr>
            <p:txBody>
              <a:bodyPr wrap="square" rtlCol="0">
                <a:spAutoFit/>
              </a:bodyPr>
              <a:lstStyle/>
              <a:p>
                <a:r>
                  <a:rPr lang="en-CH" sz="3200" dirty="0"/>
                  <a:t>…</a:t>
                </a:r>
              </a:p>
            </p:txBody>
          </p:sp>
          <p:sp>
            <p:nvSpPr>
              <p:cNvPr id="116" name="Rounded Rectangle 115">
                <a:extLst>
                  <a:ext uri="{FF2B5EF4-FFF2-40B4-BE49-F238E27FC236}">
                    <a16:creationId xmlns:a16="http://schemas.microsoft.com/office/drawing/2014/main" id="{B50A7C6E-49F7-6782-0641-07E7CD48D9BD}"/>
                  </a:ext>
                </a:extLst>
              </p:cNvPr>
              <p:cNvSpPr/>
              <p:nvPr/>
            </p:nvSpPr>
            <p:spPr>
              <a:xfrm>
                <a:off x="2119401" y="4452444"/>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21</a:t>
                </a:r>
              </a:p>
            </p:txBody>
          </p:sp>
          <p:sp>
            <p:nvSpPr>
              <p:cNvPr id="117" name="Rounded Rectangle 116">
                <a:extLst>
                  <a:ext uri="{FF2B5EF4-FFF2-40B4-BE49-F238E27FC236}">
                    <a16:creationId xmlns:a16="http://schemas.microsoft.com/office/drawing/2014/main" id="{ED146298-4284-550D-0399-94698D4F3EF4}"/>
                  </a:ext>
                </a:extLst>
              </p:cNvPr>
              <p:cNvSpPr/>
              <p:nvPr/>
            </p:nvSpPr>
            <p:spPr>
              <a:xfrm>
                <a:off x="3753550" y="4451810"/>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48</a:t>
                </a:r>
              </a:p>
            </p:txBody>
          </p:sp>
          <p:sp>
            <p:nvSpPr>
              <p:cNvPr id="118" name="Rounded Rectangle 117">
                <a:extLst>
                  <a:ext uri="{FF2B5EF4-FFF2-40B4-BE49-F238E27FC236}">
                    <a16:creationId xmlns:a16="http://schemas.microsoft.com/office/drawing/2014/main" id="{440B9E40-647A-B6C3-4426-714897EC4032}"/>
                  </a:ext>
                </a:extLst>
              </p:cNvPr>
              <p:cNvSpPr/>
              <p:nvPr/>
            </p:nvSpPr>
            <p:spPr>
              <a:xfrm>
                <a:off x="7108377" y="4448850"/>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67</a:t>
                </a:r>
              </a:p>
            </p:txBody>
          </p:sp>
        </p:grpSp>
      </p:grpSp>
      <p:grpSp>
        <p:nvGrpSpPr>
          <p:cNvPr id="3" name="Group 2">
            <a:extLst>
              <a:ext uri="{FF2B5EF4-FFF2-40B4-BE49-F238E27FC236}">
                <a16:creationId xmlns:a16="http://schemas.microsoft.com/office/drawing/2014/main" id="{AD999E5C-C330-28A3-6BBC-ADD1D5F79243}"/>
              </a:ext>
            </a:extLst>
          </p:cNvPr>
          <p:cNvGrpSpPr/>
          <p:nvPr/>
        </p:nvGrpSpPr>
        <p:grpSpPr>
          <a:xfrm>
            <a:off x="463245" y="3002398"/>
            <a:ext cx="8219290" cy="876270"/>
            <a:chOff x="450501" y="5369856"/>
            <a:chExt cx="8219290" cy="876270"/>
          </a:xfrm>
        </p:grpSpPr>
        <p:sp>
          <p:nvSpPr>
            <p:cNvPr id="5" name="Rectangle 4">
              <a:extLst>
                <a:ext uri="{FF2B5EF4-FFF2-40B4-BE49-F238E27FC236}">
                  <a16:creationId xmlns:a16="http://schemas.microsoft.com/office/drawing/2014/main" id="{4BACB2C4-3605-6DAB-978A-7B3AC20D0EF9}"/>
                </a:ext>
              </a:extLst>
            </p:cNvPr>
            <p:cNvSpPr/>
            <p:nvPr/>
          </p:nvSpPr>
          <p:spPr>
            <a:xfrm>
              <a:off x="450501" y="5369856"/>
              <a:ext cx="8216102" cy="87627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orbel" panose="020B0503020204020204" pitchFamily="34" charset="0"/>
                </a:rPr>
                <a:t>Enc(~Query)</a:t>
              </a:r>
            </a:p>
            <a:p>
              <a:pPr algn="ctr"/>
              <a:endParaRPr lang="en-CH" dirty="0">
                <a:solidFill>
                  <a:schemeClr val="tx1"/>
                </a:solidFill>
                <a:latin typeface="Corbel" panose="020B0503020204020204" pitchFamily="34" charset="0"/>
              </a:endParaRPr>
            </a:p>
            <a:p>
              <a:pPr algn="ctr"/>
              <a:endParaRPr lang="en-CH" dirty="0">
                <a:solidFill>
                  <a:schemeClr val="tx1"/>
                </a:solidFill>
                <a:latin typeface="Corbel" panose="020B0503020204020204" pitchFamily="34" charset="0"/>
              </a:endParaRPr>
            </a:p>
          </p:txBody>
        </p:sp>
        <p:grpSp>
          <p:nvGrpSpPr>
            <p:cNvPr id="6" name="Group 5">
              <a:extLst>
                <a:ext uri="{FF2B5EF4-FFF2-40B4-BE49-F238E27FC236}">
                  <a16:creationId xmlns:a16="http://schemas.microsoft.com/office/drawing/2014/main" id="{D5351C76-E016-41B6-F5D7-E21219A4C6D2}"/>
                </a:ext>
              </a:extLst>
            </p:cNvPr>
            <p:cNvGrpSpPr/>
            <p:nvPr/>
          </p:nvGrpSpPr>
          <p:grpSpPr>
            <a:xfrm>
              <a:off x="453689" y="5823193"/>
              <a:ext cx="8216102" cy="300287"/>
              <a:chOff x="481510" y="4447367"/>
              <a:chExt cx="8216102" cy="300287"/>
            </a:xfrm>
          </p:grpSpPr>
          <p:sp>
            <p:nvSpPr>
              <p:cNvPr id="9" name="Rounded Rectangle 8">
                <a:extLst>
                  <a:ext uri="{FF2B5EF4-FFF2-40B4-BE49-F238E27FC236}">
                    <a16:creationId xmlns:a16="http://schemas.microsoft.com/office/drawing/2014/main" id="{F52C4667-2A7F-F262-CD8C-A40323712CFC}"/>
                  </a:ext>
                </a:extLst>
              </p:cNvPr>
              <p:cNvSpPr/>
              <p:nvPr/>
            </p:nvSpPr>
            <p:spPr>
              <a:xfrm>
                <a:off x="481510" y="4447367"/>
                <a:ext cx="8212914" cy="300287"/>
              </a:xfrm>
              <a:prstGeom prst="roundRect">
                <a:avLst>
                  <a:gd name="adj" fmla="val 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10" name="Rounded Rectangle 9">
                <a:extLst>
                  <a:ext uri="{FF2B5EF4-FFF2-40B4-BE49-F238E27FC236}">
                    <a16:creationId xmlns:a16="http://schemas.microsoft.com/office/drawing/2014/main" id="{1EA3481F-B89A-4B3B-6CAE-3729A48C9A17}"/>
                  </a:ext>
                </a:extLst>
              </p:cNvPr>
              <p:cNvSpPr/>
              <p:nvPr/>
            </p:nvSpPr>
            <p:spPr>
              <a:xfrm>
                <a:off x="484698" y="4453025"/>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22</a:t>
                </a:r>
              </a:p>
            </p:txBody>
          </p:sp>
          <p:sp>
            <p:nvSpPr>
              <p:cNvPr id="12" name="Rounded Rectangle 11">
                <a:extLst>
                  <a:ext uri="{FF2B5EF4-FFF2-40B4-BE49-F238E27FC236}">
                    <a16:creationId xmlns:a16="http://schemas.microsoft.com/office/drawing/2014/main" id="{3D00EFEF-DE56-A8EB-0153-31F69036680F}"/>
                  </a:ext>
                </a:extLst>
              </p:cNvPr>
              <p:cNvSpPr/>
              <p:nvPr/>
            </p:nvSpPr>
            <p:spPr>
              <a:xfrm>
                <a:off x="2119401" y="4452444"/>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17</a:t>
                </a:r>
              </a:p>
            </p:txBody>
          </p:sp>
          <p:sp>
            <p:nvSpPr>
              <p:cNvPr id="13" name="Rounded Rectangle 12">
                <a:extLst>
                  <a:ext uri="{FF2B5EF4-FFF2-40B4-BE49-F238E27FC236}">
                    <a16:creationId xmlns:a16="http://schemas.microsoft.com/office/drawing/2014/main" id="{F67CFE13-B08F-59CF-8E80-25E1B1AA4565}"/>
                  </a:ext>
                </a:extLst>
              </p:cNvPr>
              <p:cNvSpPr/>
              <p:nvPr/>
            </p:nvSpPr>
            <p:spPr>
              <a:xfrm>
                <a:off x="3753550" y="4451810"/>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5</a:t>
                </a:r>
              </a:p>
            </p:txBody>
          </p:sp>
          <p:sp>
            <p:nvSpPr>
              <p:cNvPr id="14" name="Rounded Rectangle 13">
                <a:extLst>
                  <a:ext uri="{FF2B5EF4-FFF2-40B4-BE49-F238E27FC236}">
                    <a16:creationId xmlns:a16="http://schemas.microsoft.com/office/drawing/2014/main" id="{DFC2FF5F-A00B-B05C-9438-CA1CEE439361}"/>
                  </a:ext>
                </a:extLst>
              </p:cNvPr>
              <p:cNvSpPr/>
              <p:nvPr/>
            </p:nvSpPr>
            <p:spPr>
              <a:xfrm>
                <a:off x="7108377" y="4448850"/>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11</a:t>
                </a:r>
              </a:p>
            </p:txBody>
          </p:sp>
        </p:grpSp>
      </p:grpSp>
      <p:sp>
        <p:nvSpPr>
          <p:cNvPr id="15" name="Oval 14">
            <a:extLst>
              <a:ext uri="{FF2B5EF4-FFF2-40B4-BE49-F238E27FC236}">
                <a16:creationId xmlns:a16="http://schemas.microsoft.com/office/drawing/2014/main" id="{5BFECEFF-1AEB-9223-C0B5-99150B9D6094}"/>
              </a:ext>
            </a:extLst>
          </p:cNvPr>
          <p:cNvSpPr/>
          <p:nvPr/>
        </p:nvSpPr>
        <p:spPr>
          <a:xfrm>
            <a:off x="8418972" y="130207"/>
            <a:ext cx="520749" cy="512791"/>
          </a:xfrm>
          <a:prstGeom prst="ellipse">
            <a:avLst/>
          </a:prstGeom>
          <a:solidFill>
            <a:schemeClr val="accent5">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2</a:t>
            </a:r>
          </a:p>
        </p:txBody>
      </p:sp>
      <p:sp>
        <p:nvSpPr>
          <p:cNvPr id="22" name="TextBox 21">
            <a:extLst>
              <a:ext uri="{FF2B5EF4-FFF2-40B4-BE49-F238E27FC236}">
                <a16:creationId xmlns:a16="http://schemas.microsoft.com/office/drawing/2014/main" id="{2B710EE4-5D13-2197-1B2B-6BAD22F9994E}"/>
              </a:ext>
            </a:extLst>
          </p:cNvPr>
          <p:cNvSpPr txBox="1"/>
          <p:nvPr/>
        </p:nvSpPr>
        <p:spPr>
          <a:xfrm>
            <a:off x="4333461" y="2264372"/>
            <a:ext cx="530087" cy="646331"/>
          </a:xfrm>
          <a:prstGeom prst="rect">
            <a:avLst/>
          </a:prstGeom>
          <a:noFill/>
        </p:spPr>
        <p:txBody>
          <a:bodyPr wrap="square" rtlCol="0">
            <a:spAutoFit/>
          </a:bodyPr>
          <a:lstStyle/>
          <a:p>
            <a:r>
              <a:rPr lang="en-CH" sz="3600" dirty="0"/>
              <a:t>+</a:t>
            </a:r>
          </a:p>
        </p:txBody>
      </p:sp>
      <p:sp>
        <p:nvSpPr>
          <p:cNvPr id="23" name="TextBox 22">
            <a:extLst>
              <a:ext uri="{FF2B5EF4-FFF2-40B4-BE49-F238E27FC236}">
                <a16:creationId xmlns:a16="http://schemas.microsoft.com/office/drawing/2014/main" id="{1D1702BE-B7B7-1D73-AE2E-B4B7CBEDE09F}"/>
              </a:ext>
            </a:extLst>
          </p:cNvPr>
          <p:cNvSpPr txBox="1"/>
          <p:nvPr/>
        </p:nvSpPr>
        <p:spPr>
          <a:xfrm>
            <a:off x="1025698" y="2295263"/>
            <a:ext cx="530087" cy="646331"/>
          </a:xfrm>
          <a:prstGeom prst="rect">
            <a:avLst/>
          </a:prstGeom>
          <a:noFill/>
        </p:spPr>
        <p:txBody>
          <a:bodyPr wrap="square" rtlCol="0">
            <a:spAutoFit/>
          </a:bodyPr>
          <a:lstStyle/>
          <a:p>
            <a:r>
              <a:rPr lang="en-CH" sz="3600" dirty="0"/>
              <a:t>+</a:t>
            </a:r>
          </a:p>
        </p:txBody>
      </p:sp>
      <p:sp>
        <p:nvSpPr>
          <p:cNvPr id="25" name="TextBox 24">
            <a:extLst>
              <a:ext uri="{FF2B5EF4-FFF2-40B4-BE49-F238E27FC236}">
                <a16:creationId xmlns:a16="http://schemas.microsoft.com/office/drawing/2014/main" id="{0708F5BA-49B9-1DEC-D32F-2CBF1B2B5E6C}"/>
              </a:ext>
            </a:extLst>
          </p:cNvPr>
          <p:cNvSpPr txBox="1"/>
          <p:nvPr/>
        </p:nvSpPr>
        <p:spPr>
          <a:xfrm>
            <a:off x="2666327" y="2264371"/>
            <a:ext cx="530087" cy="646331"/>
          </a:xfrm>
          <a:prstGeom prst="rect">
            <a:avLst/>
          </a:prstGeom>
          <a:noFill/>
        </p:spPr>
        <p:txBody>
          <a:bodyPr wrap="square" rtlCol="0">
            <a:spAutoFit/>
          </a:bodyPr>
          <a:lstStyle/>
          <a:p>
            <a:r>
              <a:rPr lang="en-CH" sz="3600" dirty="0"/>
              <a:t>+</a:t>
            </a:r>
          </a:p>
        </p:txBody>
      </p:sp>
      <p:sp>
        <p:nvSpPr>
          <p:cNvPr id="26" name="TextBox 25">
            <a:extLst>
              <a:ext uri="{FF2B5EF4-FFF2-40B4-BE49-F238E27FC236}">
                <a16:creationId xmlns:a16="http://schemas.microsoft.com/office/drawing/2014/main" id="{2A775043-866D-31A2-4B79-68DCA259AD6C}"/>
              </a:ext>
            </a:extLst>
          </p:cNvPr>
          <p:cNvSpPr txBox="1"/>
          <p:nvPr/>
        </p:nvSpPr>
        <p:spPr>
          <a:xfrm>
            <a:off x="7636125" y="2285507"/>
            <a:ext cx="530087" cy="646331"/>
          </a:xfrm>
          <a:prstGeom prst="rect">
            <a:avLst/>
          </a:prstGeom>
          <a:noFill/>
        </p:spPr>
        <p:txBody>
          <a:bodyPr wrap="square" rtlCol="0">
            <a:spAutoFit/>
          </a:bodyPr>
          <a:lstStyle/>
          <a:p>
            <a:r>
              <a:rPr lang="en-CH" sz="3600" dirty="0"/>
              <a:t>+</a:t>
            </a:r>
          </a:p>
        </p:txBody>
      </p:sp>
      <p:cxnSp>
        <p:nvCxnSpPr>
          <p:cNvPr id="2" name="Straight Connector 1">
            <a:extLst>
              <a:ext uri="{FF2B5EF4-FFF2-40B4-BE49-F238E27FC236}">
                <a16:creationId xmlns:a16="http://schemas.microsoft.com/office/drawing/2014/main" id="{5F053B22-4B3A-D64A-4C8B-21A6F1664028}"/>
              </a:ext>
            </a:extLst>
          </p:cNvPr>
          <p:cNvCxnSpPr>
            <a:cxnSpLocks/>
          </p:cNvCxnSpPr>
          <p:nvPr/>
        </p:nvCxnSpPr>
        <p:spPr>
          <a:xfrm>
            <a:off x="212035" y="4128304"/>
            <a:ext cx="872768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D2799255-2B26-9040-3306-4372FFDE7374}"/>
              </a:ext>
            </a:extLst>
          </p:cNvPr>
          <p:cNvGrpSpPr/>
          <p:nvPr/>
        </p:nvGrpSpPr>
        <p:grpSpPr>
          <a:xfrm>
            <a:off x="469621" y="4372120"/>
            <a:ext cx="8219290" cy="876270"/>
            <a:chOff x="450501" y="5369856"/>
            <a:chExt cx="8219290" cy="876270"/>
          </a:xfrm>
        </p:grpSpPr>
        <p:sp>
          <p:nvSpPr>
            <p:cNvPr id="27" name="Rectangle 26">
              <a:extLst>
                <a:ext uri="{FF2B5EF4-FFF2-40B4-BE49-F238E27FC236}">
                  <a16:creationId xmlns:a16="http://schemas.microsoft.com/office/drawing/2014/main" id="{AB45946A-711A-1638-057C-DD79217C604B}"/>
                </a:ext>
              </a:extLst>
            </p:cNvPr>
            <p:cNvSpPr/>
            <p:nvPr/>
          </p:nvSpPr>
          <p:spPr>
            <a:xfrm>
              <a:off x="450501" y="5369856"/>
              <a:ext cx="8216102" cy="87627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orbel" panose="020B0503020204020204" pitchFamily="34" charset="0"/>
                </a:rPr>
                <a:t>Enc(Result)</a:t>
              </a:r>
            </a:p>
            <a:p>
              <a:pPr algn="ctr"/>
              <a:endParaRPr lang="en-CH" dirty="0">
                <a:solidFill>
                  <a:schemeClr val="tx1"/>
                </a:solidFill>
                <a:latin typeface="Corbel" panose="020B0503020204020204" pitchFamily="34" charset="0"/>
              </a:endParaRPr>
            </a:p>
            <a:p>
              <a:pPr algn="ctr"/>
              <a:endParaRPr lang="en-CH" dirty="0">
                <a:solidFill>
                  <a:schemeClr val="tx1"/>
                </a:solidFill>
                <a:latin typeface="Corbel" panose="020B0503020204020204" pitchFamily="34" charset="0"/>
              </a:endParaRPr>
            </a:p>
          </p:txBody>
        </p:sp>
        <p:grpSp>
          <p:nvGrpSpPr>
            <p:cNvPr id="28" name="Group 27">
              <a:extLst>
                <a:ext uri="{FF2B5EF4-FFF2-40B4-BE49-F238E27FC236}">
                  <a16:creationId xmlns:a16="http://schemas.microsoft.com/office/drawing/2014/main" id="{36ECC41B-A67E-4016-5F74-66FE046DD12B}"/>
                </a:ext>
              </a:extLst>
            </p:cNvPr>
            <p:cNvGrpSpPr/>
            <p:nvPr/>
          </p:nvGrpSpPr>
          <p:grpSpPr>
            <a:xfrm>
              <a:off x="453689" y="5606765"/>
              <a:ext cx="8216102" cy="584775"/>
              <a:chOff x="481510" y="4230939"/>
              <a:chExt cx="8216102" cy="584775"/>
            </a:xfrm>
          </p:grpSpPr>
          <p:sp>
            <p:nvSpPr>
              <p:cNvPr id="29" name="Rounded Rectangle 28">
                <a:extLst>
                  <a:ext uri="{FF2B5EF4-FFF2-40B4-BE49-F238E27FC236}">
                    <a16:creationId xmlns:a16="http://schemas.microsoft.com/office/drawing/2014/main" id="{FD6FA315-0856-7085-93C6-EFCEA0E2452F}"/>
                  </a:ext>
                </a:extLst>
              </p:cNvPr>
              <p:cNvSpPr/>
              <p:nvPr/>
            </p:nvSpPr>
            <p:spPr>
              <a:xfrm>
                <a:off x="481510" y="4447367"/>
                <a:ext cx="8212914" cy="298804"/>
              </a:xfrm>
              <a:prstGeom prst="roundRect">
                <a:avLst>
                  <a:gd name="adj" fmla="val 0"/>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30" name="Rounded Rectangle 29">
                <a:extLst>
                  <a:ext uri="{FF2B5EF4-FFF2-40B4-BE49-F238E27FC236}">
                    <a16:creationId xmlns:a16="http://schemas.microsoft.com/office/drawing/2014/main" id="{D5058624-392C-2ED6-5080-EEB46AE1EB45}"/>
                  </a:ext>
                </a:extLst>
              </p:cNvPr>
              <p:cNvSpPr/>
              <p:nvPr/>
            </p:nvSpPr>
            <p:spPr>
              <a:xfrm>
                <a:off x="484698" y="4453025"/>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54</a:t>
                </a:r>
              </a:p>
            </p:txBody>
          </p:sp>
          <p:sp>
            <p:nvSpPr>
              <p:cNvPr id="31" name="TextBox 30">
                <a:extLst>
                  <a:ext uri="{FF2B5EF4-FFF2-40B4-BE49-F238E27FC236}">
                    <a16:creationId xmlns:a16="http://schemas.microsoft.com/office/drawing/2014/main" id="{038C01C5-FE46-023A-AEA8-20D8199ADCB6}"/>
                  </a:ext>
                </a:extLst>
              </p:cNvPr>
              <p:cNvSpPr txBox="1"/>
              <p:nvPr/>
            </p:nvSpPr>
            <p:spPr>
              <a:xfrm>
                <a:off x="5678782" y="4230939"/>
                <a:ext cx="868818" cy="584775"/>
              </a:xfrm>
              <a:prstGeom prst="rect">
                <a:avLst/>
              </a:prstGeom>
              <a:noFill/>
            </p:spPr>
            <p:txBody>
              <a:bodyPr wrap="square" rtlCol="0">
                <a:spAutoFit/>
              </a:bodyPr>
              <a:lstStyle/>
              <a:p>
                <a:r>
                  <a:rPr lang="en-CH" sz="3200" dirty="0"/>
                  <a:t>…</a:t>
                </a:r>
              </a:p>
            </p:txBody>
          </p:sp>
          <p:sp>
            <p:nvSpPr>
              <p:cNvPr id="32" name="Rounded Rectangle 31">
                <a:extLst>
                  <a:ext uri="{FF2B5EF4-FFF2-40B4-BE49-F238E27FC236}">
                    <a16:creationId xmlns:a16="http://schemas.microsoft.com/office/drawing/2014/main" id="{C4B22B05-91E2-4BE2-BA87-83B8748C9744}"/>
                  </a:ext>
                </a:extLst>
              </p:cNvPr>
              <p:cNvSpPr/>
              <p:nvPr/>
            </p:nvSpPr>
            <p:spPr>
              <a:xfrm>
                <a:off x="2119401" y="4452444"/>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38</a:t>
                </a:r>
              </a:p>
            </p:txBody>
          </p:sp>
          <p:sp>
            <p:nvSpPr>
              <p:cNvPr id="33" name="Rounded Rectangle 32">
                <a:extLst>
                  <a:ext uri="{FF2B5EF4-FFF2-40B4-BE49-F238E27FC236}">
                    <a16:creationId xmlns:a16="http://schemas.microsoft.com/office/drawing/2014/main" id="{FFFC588A-39CB-0555-154A-246F18196CB3}"/>
                  </a:ext>
                </a:extLst>
              </p:cNvPr>
              <p:cNvSpPr/>
              <p:nvPr/>
            </p:nvSpPr>
            <p:spPr>
              <a:xfrm>
                <a:off x="3753550" y="4451810"/>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53</a:t>
                </a:r>
              </a:p>
            </p:txBody>
          </p:sp>
          <p:sp>
            <p:nvSpPr>
              <p:cNvPr id="34" name="Rounded Rectangle 33">
                <a:extLst>
                  <a:ext uri="{FF2B5EF4-FFF2-40B4-BE49-F238E27FC236}">
                    <a16:creationId xmlns:a16="http://schemas.microsoft.com/office/drawing/2014/main" id="{00A2C5DB-F161-4A76-4B76-30BA42BC9D97}"/>
                  </a:ext>
                </a:extLst>
              </p:cNvPr>
              <p:cNvSpPr/>
              <p:nvPr/>
            </p:nvSpPr>
            <p:spPr>
              <a:xfrm>
                <a:off x="7108377" y="4448850"/>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78</a:t>
                </a:r>
              </a:p>
            </p:txBody>
          </p:sp>
        </p:grpSp>
      </p:grpSp>
      <p:sp>
        <p:nvSpPr>
          <p:cNvPr id="37" name="TextBox 36">
            <a:extLst>
              <a:ext uri="{FF2B5EF4-FFF2-40B4-BE49-F238E27FC236}">
                <a16:creationId xmlns:a16="http://schemas.microsoft.com/office/drawing/2014/main" id="{1DB1CC16-32B9-C217-A010-DD44D5AEF703}"/>
              </a:ext>
            </a:extLst>
          </p:cNvPr>
          <p:cNvSpPr txBox="1"/>
          <p:nvPr/>
        </p:nvSpPr>
        <p:spPr>
          <a:xfrm>
            <a:off x="5670081" y="3211114"/>
            <a:ext cx="868818" cy="584775"/>
          </a:xfrm>
          <a:prstGeom prst="rect">
            <a:avLst/>
          </a:prstGeom>
          <a:noFill/>
        </p:spPr>
        <p:txBody>
          <a:bodyPr wrap="square" rtlCol="0">
            <a:spAutoFit/>
          </a:bodyPr>
          <a:lstStyle/>
          <a:p>
            <a:r>
              <a:rPr lang="en-CH" sz="3200" dirty="0"/>
              <a:t>…</a:t>
            </a:r>
          </a:p>
        </p:txBody>
      </p:sp>
      <p:sp>
        <p:nvSpPr>
          <p:cNvPr id="40" name="Title 1">
            <a:extLst>
              <a:ext uri="{FF2B5EF4-FFF2-40B4-BE49-F238E27FC236}">
                <a16:creationId xmlns:a16="http://schemas.microsoft.com/office/drawing/2014/main" id="{9AD83779-88AF-8F6B-A402-FEB8827904B7}"/>
              </a:ext>
            </a:extLst>
          </p:cNvPr>
          <p:cNvSpPr txBox="1">
            <a:spLocks/>
          </p:cNvSpPr>
          <p:nvPr/>
        </p:nvSpPr>
        <p:spPr>
          <a:xfrm>
            <a:off x="0" y="1"/>
            <a:ext cx="9187209" cy="8412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H" sz="3600" b="1">
                <a:latin typeface="Corbel" panose="020B0503020204020204" pitchFamily="34" charset="0"/>
                <a:ea typeface="Tahoma" panose="020B0604030504040204" pitchFamily="34" charset="0"/>
                <a:cs typeface="Tahoma" panose="020B0604030504040204" pitchFamily="34" charset="0"/>
              </a:rPr>
              <a:t>Secure Exact String-Matching Algorithm</a:t>
            </a:r>
            <a:endParaRPr lang="en-CH" sz="3600" b="1" dirty="0">
              <a:latin typeface="Corbel" panose="020B0503020204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019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CFDAC-1344-8099-FC63-73B41486E10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4CC7EDF-2D1D-499F-34E7-5DB9993B8477}"/>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7" name="Straight Connector 6">
            <a:extLst>
              <a:ext uri="{FF2B5EF4-FFF2-40B4-BE49-F238E27FC236}">
                <a16:creationId xmlns:a16="http://schemas.microsoft.com/office/drawing/2014/main" id="{8454E024-5593-B2A3-A998-ED1D0D531523}"/>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pic>
        <p:nvPicPr>
          <p:cNvPr id="16" name="Graphic 15">
            <a:extLst>
              <a:ext uri="{FF2B5EF4-FFF2-40B4-BE49-F238E27FC236}">
                <a16:creationId xmlns:a16="http://schemas.microsoft.com/office/drawing/2014/main" id="{0CC26628-DB91-94EC-CECA-F6293A69B0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132F7BF4-6C56-6199-97B2-F4A58DC0F283}"/>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48</a:t>
            </a:fld>
            <a:endParaRPr lang="en-CH" dirty="0">
              <a:latin typeface="Cambria" panose="02040503050406030204" pitchFamily="18" charset="0"/>
            </a:endParaRPr>
          </a:p>
        </p:txBody>
      </p:sp>
      <p:cxnSp>
        <p:nvCxnSpPr>
          <p:cNvPr id="75" name="Straight Connector 74">
            <a:extLst>
              <a:ext uri="{FF2B5EF4-FFF2-40B4-BE49-F238E27FC236}">
                <a16:creationId xmlns:a16="http://schemas.microsoft.com/office/drawing/2014/main" id="{254CE45F-67D8-9829-C967-D9A48442AFE1}"/>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F37572EF-B1E7-945F-25E4-D2FEE88E0D0E}"/>
              </a:ext>
            </a:extLst>
          </p:cNvPr>
          <p:cNvSpPr/>
          <p:nvPr/>
        </p:nvSpPr>
        <p:spPr>
          <a:xfrm>
            <a:off x="8418972" y="130207"/>
            <a:ext cx="520749" cy="512791"/>
          </a:xfrm>
          <a:prstGeom prst="ellipse">
            <a:avLst/>
          </a:prstGeom>
          <a:solidFill>
            <a:schemeClr val="accent5">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2</a:t>
            </a:r>
          </a:p>
        </p:txBody>
      </p:sp>
      <p:grpSp>
        <p:nvGrpSpPr>
          <p:cNvPr id="21" name="Group 20">
            <a:extLst>
              <a:ext uri="{FF2B5EF4-FFF2-40B4-BE49-F238E27FC236}">
                <a16:creationId xmlns:a16="http://schemas.microsoft.com/office/drawing/2014/main" id="{4C928FD7-7725-4B17-5D96-EC9E0F8273C2}"/>
              </a:ext>
            </a:extLst>
          </p:cNvPr>
          <p:cNvGrpSpPr/>
          <p:nvPr/>
        </p:nvGrpSpPr>
        <p:grpSpPr>
          <a:xfrm>
            <a:off x="460056" y="1195590"/>
            <a:ext cx="8219290" cy="876270"/>
            <a:chOff x="450501" y="5369856"/>
            <a:chExt cx="8219290" cy="876270"/>
          </a:xfrm>
        </p:grpSpPr>
        <p:sp>
          <p:nvSpPr>
            <p:cNvPr id="27" name="Rectangle 26">
              <a:extLst>
                <a:ext uri="{FF2B5EF4-FFF2-40B4-BE49-F238E27FC236}">
                  <a16:creationId xmlns:a16="http://schemas.microsoft.com/office/drawing/2014/main" id="{8CF0A40F-7E67-45A3-541B-E5670E6A4BF5}"/>
                </a:ext>
              </a:extLst>
            </p:cNvPr>
            <p:cNvSpPr/>
            <p:nvPr/>
          </p:nvSpPr>
          <p:spPr>
            <a:xfrm>
              <a:off x="450501" y="5369856"/>
              <a:ext cx="8216102" cy="87627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orbel" panose="020B0503020204020204" pitchFamily="34" charset="0"/>
                </a:rPr>
                <a:t>Enc(Result)</a:t>
              </a:r>
            </a:p>
            <a:p>
              <a:pPr algn="ctr"/>
              <a:endParaRPr lang="en-CH" dirty="0">
                <a:solidFill>
                  <a:schemeClr val="tx1"/>
                </a:solidFill>
                <a:latin typeface="Corbel" panose="020B0503020204020204" pitchFamily="34" charset="0"/>
              </a:endParaRPr>
            </a:p>
            <a:p>
              <a:pPr algn="ctr"/>
              <a:endParaRPr lang="en-CH" dirty="0">
                <a:solidFill>
                  <a:schemeClr val="tx1"/>
                </a:solidFill>
                <a:latin typeface="Corbel" panose="020B0503020204020204" pitchFamily="34" charset="0"/>
              </a:endParaRPr>
            </a:p>
          </p:txBody>
        </p:sp>
        <p:grpSp>
          <p:nvGrpSpPr>
            <p:cNvPr id="28" name="Group 27">
              <a:extLst>
                <a:ext uri="{FF2B5EF4-FFF2-40B4-BE49-F238E27FC236}">
                  <a16:creationId xmlns:a16="http://schemas.microsoft.com/office/drawing/2014/main" id="{2820EC07-C07A-7D36-E04B-8DD95038347F}"/>
                </a:ext>
              </a:extLst>
            </p:cNvPr>
            <p:cNvGrpSpPr/>
            <p:nvPr/>
          </p:nvGrpSpPr>
          <p:grpSpPr>
            <a:xfrm>
              <a:off x="453689" y="5606765"/>
              <a:ext cx="8216102" cy="584775"/>
              <a:chOff x="481510" y="4230939"/>
              <a:chExt cx="8216102" cy="584775"/>
            </a:xfrm>
          </p:grpSpPr>
          <p:sp>
            <p:nvSpPr>
              <p:cNvPr id="29" name="Rounded Rectangle 28">
                <a:extLst>
                  <a:ext uri="{FF2B5EF4-FFF2-40B4-BE49-F238E27FC236}">
                    <a16:creationId xmlns:a16="http://schemas.microsoft.com/office/drawing/2014/main" id="{251F4454-9454-5081-3362-F84012522105}"/>
                  </a:ext>
                </a:extLst>
              </p:cNvPr>
              <p:cNvSpPr/>
              <p:nvPr/>
            </p:nvSpPr>
            <p:spPr>
              <a:xfrm>
                <a:off x="481510" y="4447367"/>
                <a:ext cx="8212914" cy="300287"/>
              </a:xfrm>
              <a:prstGeom prst="roundRect">
                <a:avLst>
                  <a:gd name="adj" fmla="val 0"/>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30" name="Rounded Rectangle 29">
                <a:extLst>
                  <a:ext uri="{FF2B5EF4-FFF2-40B4-BE49-F238E27FC236}">
                    <a16:creationId xmlns:a16="http://schemas.microsoft.com/office/drawing/2014/main" id="{1766477B-E27B-E156-5B9A-002E3F778702}"/>
                  </a:ext>
                </a:extLst>
              </p:cNvPr>
              <p:cNvSpPr/>
              <p:nvPr/>
            </p:nvSpPr>
            <p:spPr>
              <a:xfrm>
                <a:off x="484698" y="4453025"/>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54</a:t>
                </a:r>
              </a:p>
            </p:txBody>
          </p:sp>
          <p:sp>
            <p:nvSpPr>
              <p:cNvPr id="31" name="TextBox 30">
                <a:extLst>
                  <a:ext uri="{FF2B5EF4-FFF2-40B4-BE49-F238E27FC236}">
                    <a16:creationId xmlns:a16="http://schemas.microsoft.com/office/drawing/2014/main" id="{1FC526BB-E8B1-7EAE-F51A-F61523FD07FD}"/>
                  </a:ext>
                </a:extLst>
              </p:cNvPr>
              <p:cNvSpPr txBox="1"/>
              <p:nvPr/>
            </p:nvSpPr>
            <p:spPr>
              <a:xfrm>
                <a:off x="5678782" y="4230939"/>
                <a:ext cx="868818" cy="584775"/>
              </a:xfrm>
              <a:prstGeom prst="rect">
                <a:avLst/>
              </a:prstGeom>
              <a:noFill/>
            </p:spPr>
            <p:txBody>
              <a:bodyPr wrap="square" rtlCol="0">
                <a:spAutoFit/>
              </a:bodyPr>
              <a:lstStyle/>
              <a:p>
                <a:r>
                  <a:rPr lang="en-CH" sz="3200" dirty="0"/>
                  <a:t>…</a:t>
                </a:r>
              </a:p>
            </p:txBody>
          </p:sp>
          <p:sp>
            <p:nvSpPr>
              <p:cNvPr id="32" name="Rounded Rectangle 31">
                <a:extLst>
                  <a:ext uri="{FF2B5EF4-FFF2-40B4-BE49-F238E27FC236}">
                    <a16:creationId xmlns:a16="http://schemas.microsoft.com/office/drawing/2014/main" id="{848B91F2-6CF8-31E9-D258-8A78BB20D72E}"/>
                  </a:ext>
                </a:extLst>
              </p:cNvPr>
              <p:cNvSpPr/>
              <p:nvPr/>
            </p:nvSpPr>
            <p:spPr>
              <a:xfrm>
                <a:off x="2119401" y="4452444"/>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38</a:t>
                </a:r>
              </a:p>
            </p:txBody>
          </p:sp>
          <p:sp>
            <p:nvSpPr>
              <p:cNvPr id="33" name="Rounded Rectangle 32">
                <a:extLst>
                  <a:ext uri="{FF2B5EF4-FFF2-40B4-BE49-F238E27FC236}">
                    <a16:creationId xmlns:a16="http://schemas.microsoft.com/office/drawing/2014/main" id="{C296CE40-CC8B-56F0-1226-FB44181EC201}"/>
                  </a:ext>
                </a:extLst>
              </p:cNvPr>
              <p:cNvSpPr/>
              <p:nvPr/>
            </p:nvSpPr>
            <p:spPr>
              <a:xfrm>
                <a:off x="3753550" y="4451810"/>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53</a:t>
                </a:r>
              </a:p>
            </p:txBody>
          </p:sp>
          <p:sp>
            <p:nvSpPr>
              <p:cNvPr id="34" name="Rounded Rectangle 33">
                <a:extLst>
                  <a:ext uri="{FF2B5EF4-FFF2-40B4-BE49-F238E27FC236}">
                    <a16:creationId xmlns:a16="http://schemas.microsoft.com/office/drawing/2014/main" id="{86315833-8C0A-2F91-FE58-EEADEDBA3C1F}"/>
                  </a:ext>
                </a:extLst>
              </p:cNvPr>
              <p:cNvSpPr/>
              <p:nvPr/>
            </p:nvSpPr>
            <p:spPr>
              <a:xfrm>
                <a:off x="7108377" y="4448850"/>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78</a:t>
                </a:r>
              </a:p>
            </p:txBody>
          </p:sp>
        </p:grpSp>
      </p:grpSp>
      <p:sp>
        <p:nvSpPr>
          <p:cNvPr id="18" name="Down Arrow 17">
            <a:extLst>
              <a:ext uri="{FF2B5EF4-FFF2-40B4-BE49-F238E27FC236}">
                <a16:creationId xmlns:a16="http://schemas.microsoft.com/office/drawing/2014/main" id="{40EF557F-D120-78B5-C38D-52FDE52877FF}"/>
              </a:ext>
            </a:extLst>
          </p:cNvPr>
          <p:cNvSpPr/>
          <p:nvPr/>
        </p:nvSpPr>
        <p:spPr>
          <a:xfrm>
            <a:off x="4444588" y="2201740"/>
            <a:ext cx="254823" cy="3885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TextBox 18">
            <a:extLst>
              <a:ext uri="{FF2B5EF4-FFF2-40B4-BE49-F238E27FC236}">
                <a16:creationId xmlns:a16="http://schemas.microsoft.com/office/drawing/2014/main" id="{A603808A-70C7-F1E4-B9A6-D6F5468E2B6E}"/>
              </a:ext>
            </a:extLst>
          </p:cNvPr>
          <p:cNvSpPr txBox="1"/>
          <p:nvPr/>
        </p:nvSpPr>
        <p:spPr>
          <a:xfrm>
            <a:off x="4708380" y="2124103"/>
            <a:ext cx="1232277" cy="369332"/>
          </a:xfrm>
          <a:prstGeom prst="rect">
            <a:avLst/>
          </a:prstGeom>
          <a:noFill/>
        </p:spPr>
        <p:txBody>
          <a:bodyPr wrap="square" rtlCol="0">
            <a:spAutoFit/>
          </a:bodyPr>
          <a:lstStyle/>
          <a:p>
            <a:r>
              <a:rPr lang="en-CH" b="1" dirty="0">
                <a:latin typeface="Corbel" panose="020B0503020204020204" pitchFamily="34" charset="0"/>
              </a:rPr>
              <a:t>Decrypt</a:t>
            </a:r>
          </a:p>
        </p:txBody>
      </p:sp>
      <p:grpSp>
        <p:nvGrpSpPr>
          <p:cNvPr id="35" name="Group 34">
            <a:extLst>
              <a:ext uri="{FF2B5EF4-FFF2-40B4-BE49-F238E27FC236}">
                <a16:creationId xmlns:a16="http://schemas.microsoft.com/office/drawing/2014/main" id="{DB84D3EE-77D5-27BF-9B89-E195F349E46E}"/>
              </a:ext>
            </a:extLst>
          </p:cNvPr>
          <p:cNvGrpSpPr/>
          <p:nvPr/>
        </p:nvGrpSpPr>
        <p:grpSpPr>
          <a:xfrm>
            <a:off x="485553" y="2587269"/>
            <a:ext cx="8216102" cy="584775"/>
            <a:chOff x="481510" y="4224612"/>
            <a:chExt cx="8216102" cy="584775"/>
          </a:xfrm>
        </p:grpSpPr>
        <p:sp>
          <p:nvSpPr>
            <p:cNvPr id="36" name="Rounded Rectangle 35">
              <a:extLst>
                <a:ext uri="{FF2B5EF4-FFF2-40B4-BE49-F238E27FC236}">
                  <a16:creationId xmlns:a16="http://schemas.microsoft.com/office/drawing/2014/main" id="{B6A566B7-C781-8021-92D0-F1652A1AD8C6}"/>
                </a:ext>
              </a:extLst>
            </p:cNvPr>
            <p:cNvSpPr/>
            <p:nvPr/>
          </p:nvSpPr>
          <p:spPr>
            <a:xfrm>
              <a:off x="481510" y="4447367"/>
              <a:ext cx="8212914" cy="298170"/>
            </a:xfrm>
            <a:prstGeom prst="roundRect">
              <a:avLst>
                <a:gd name="adj" fmla="val 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37" name="Rounded Rectangle 36">
              <a:extLst>
                <a:ext uri="{FF2B5EF4-FFF2-40B4-BE49-F238E27FC236}">
                  <a16:creationId xmlns:a16="http://schemas.microsoft.com/office/drawing/2014/main" id="{18F18185-7152-AACB-7BB4-11B25119F97E}"/>
                </a:ext>
              </a:extLst>
            </p:cNvPr>
            <p:cNvSpPr/>
            <p:nvPr/>
          </p:nvSpPr>
          <p:spPr>
            <a:xfrm>
              <a:off x="484698" y="4453025"/>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10110</a:t>
              </a:r>
            </a:p>
          </p:txBody>
        </p:sp>
        <p:sp>
          <p:nvSpPr>
            <p:cNvPr id="38" name="TextBox 37">
              <a:extLst>
                <a:ext uri="{FF2B5EF4-FFF2-40B4-BE49-F238E27FC236}">
                  <a16:creationId xmlns:a16="http://schemas.microsoft.com/office/drawing/2014/main" id="{06A61B96-D111-BC32-F042-2337B72D8723}"/>
                </a:ext>
              </a:extLst>
            </p:cNvPr>
            <p:cNvSpPr txBox="1"/>
            <p:nvPr/>
          </p:nvSpPr>
          <p:spPr>
            <a:xfrm>
              <a:off x="5652799" y="4224612"/>
              <a:ext cx="868818" cy="584775"/>
            </a:xfrm>
            <a:prstGeom prst="rect">
              <a:avLst/>
            </a:prstGeom>
            <a:noFill/>
          </p:spPr>
          <p:txBody>
            <a:bodyPr wrap="square" rtlCol="0">
              <a:spAutoFit/>
            </a:bodyPr>
            <a:lstStyle/>
            <a:p>
              <a:r>
                <a:rPr lang="en-CH" sz="3200" dirty="0"/>
                <a:t>…</a:t>
              </a:r>
            </a:p>
          </p:txBody>
        </p:sp>
        <p:sp>
          <p:nvSpPr>
            <p:cNvPr id="39" name="Rounded Rectangle 38">
              <a:extLst>
                <a:ext uri="{FF2B5EF4-FFF2-40B4-BE49-F238E27FC236}">
                  <a16:creationId xmlns:a16="http://schemas.microsoft.com/office/drawing/2014/main" id="{211E0C41-C2EE-75D3-9B5E-2CDF6BD326F1}"/>
                </a:ext>
              </a:extLst>
            </p:cNvPr>
            <p:cNvSpPr/>
            <p:nvPr/>
          </p:nvSpPr>
          <p:spPr>
            <a:xfrm>
              <a:off x="2119401" y="4452444"/>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11010</a:t>
              </a:r>
            </a:p>
          </p:txBody>
        </p:sp>
        <p:sp>
          <p:nvSpPr>
            <p:cNvPr id="40" name="Rounded Rectangle 39">
              <a:extLst>
                <a:ext uri="{FF2B5EF4-FFF2-40B4-BE49-F238E27FC236}">
                  <a16:creationId xmlns:a16="http://schemas.microsoft.com/office/drawing/2014/main" id="{E8B418B9-9627-47D1-4ABA-FDEBEBF0EACE}"/>
                </a:ext>
              </a:extLst>
            </p:cNvPr>
            <p:cNvSpPr/>
            <p:nvPr/>
          </p:nvSpPr>
          <p:spPr>
            <a:xfrm>
              <a:off x="3753550" y="4451810"/>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11111</a:t>
              </a:r>
            </a:p>
          </p:txBody>
        </p:sp>
        <p:sp>
          <p:nvSpPr>
            <p:cNvPr id="41" name="Rounded Rectangle 40">
              <a:extLst>
                <a:ext uri="{FF2B5EF4-FFF2-40B4-BE49-F238E27FC236}">
                  <a16:creationId xmlns:a16="http://schemas.microsoft.com/office/drawing/2014/main" id="{DFA1285B-6254-3AFE-A909-3FF940D2A7D7}"/>
                </a:ext>
              </a:extLst>
            </p:cNvPr>
            <p:cNvSpPr/>
            <p:nvPr/>
          </p:nvSpPr>
          <p:spPr>
            <a:xfrm>
              <a:off x="7108377" y="4448850"/>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10100</a:t>
              </a:r>
            </a:p>
          </p:txBody>
        </p:sp>
      </p:grpSp>
      <p:sp>
        <p:nvSpPr>
          <p:cNvPr id="42" name="Rectangle 41">
            <a:extLst>
              <a:ext uri="{FF2B5EF4-FFF2-40B4-BE49-F238E27FC236}">
                <a16:creationId xmlns:a16="http://schemas.microsoft.com/office/drawing/2014/main" id="{BC178EDC-E31B-0E48-61F1-B010B50D4BE7}"/>
              </a:ext>
            </a:extLst>
          </p:cNvPr>
          <p:cNvSpPr/>
          <p:nvPr/>
        </p:nvSpPr>
        <p:spPr>
          <a:xfrm>
            <a:off x="3757593" y="2623315"/>
            <a:ext cx="1589235" cy="702981"/>
          </a:xfrm>
          <a:prstGeom prst="rect">
            <a:avLst/>
          </a:prstGeom>
          <a:noFill/>
          <a:ln>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3" name="TextBox 42">
            <a:extLst>
              <a:ext uri="{FF2B5EF4-FFF2-40B4-BE49-F238E27FC236}">
                <a16:creationId xmlns:a16="http://schemas.microsoft.com/office/drawing/2014/main" id="{1B398745-B43F-FB6A-BA33-7F06AFC17A8C}"/>
              </a:ext>
            </a:extLst>
          </p:cNvPr>
          <p:cNvSpPr txBox="1"/>
          <p:nvPr/>
        </p:nvSpPr>
        <p:spPr>
          <a:xfrm>
            <a:off x="3757593" y="3344518"/>
            <a:ext cx="1709530" cy="374374"/>
          </a:xfrm>
          <a:prstGeom prst="rect">
            <a:avLst/>
          </a:prstGeom>
          <a:noFill/>
        </p:spPr>
        <p:txBody>
          <a:bodyPr wrap="square" rtlCol="0">
            <a:spAutoFit/>
          </a:bodyPr>
          <a:lstStyle/>
          <a:p>
            <a:r>
              <a:rPr lang="en-CH" b="1" dirty="0">
                <a:latin typeface="Corbel" panose="020B0503020204020204" pitchFamily="34" charset="0"/>
              </a:rPr>
              <a:t>Match Found !!</a:t>
            </a:r>
          </a:p>
        </p:txBody>
      </p:sp>
      <p:sp>
        <p:nvSpPr>
          <p:cNvPr id="50" name="Title 1">
            <a:extLst>
              <a:ext uri="{FF2B5EF4-FFF2-40B4-BE49-F238E27FC236}">
                <a16:creationId xmlns:a16="http://schemas.microsoft.com/office/drawing/2014/main" id="{80D8D2F4-4AC8-EFC8-B81D-BD24C6F4CC6F}"/>
              </a:ext>
            </a:extLst>
          </p:cNvPr>
          <p:cNvSpPr>
            <a:spLocks noGrp="1"/>
          </p:cNvSpPr>
          <p:nvPr>
            <p:ph type="title"/>
          </p:nvPr>
        </p:nvSpPr>
        <p:spPr>
          <a:xfrm>
            <a:off x="0" y="1"/>
            <a:ext cx="9187209"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Secure Exact String-Matching Algorithm</a:t>
            </a:r>
          </a:p>
        </p:txBody>
      </p:sp>
      <p:sp>
        <p:nvSpPr>
          <p:cNvPr id="51" name="Rounded Rectangle 50">
            <a:extLst>
              <a:ext uri="{FF2B5EF4-FFF2-40B4-BE49-F238E27FC236}">
                <a16:creationId xmlns:a16="http://schemas.microsoft.com/office/drawing/2014/main" id="{63730BB9-C2AC-6CC3-28C1-5035238FD6AD}"/>
              </a:ext>
            </a:extLst>
          </p:cNvPr>
          <p:cNvSpPr/>
          <p:nvPr/>
        </p:nvSpPr>
        <p:spPr>
          <a:xfrm>
            <a:off x="-231336" y="4636873"/>
            <a:ext cx="9687388" cy="1025533"/>
          </a:xfrm>
          <a:prstGeom prst="roundRect">
            <a:avLst>
              <a:gd name="adj" fmla="val 0"/>
            </a:avLst>
          </a:prstGeom>
          <a:solidFill>
            <a:srgbClr val="FFFF00">
              <a:alpha val="13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rbel" panose="020B0503020204020204" pitchFamily="34" charset="0"/>
              </a:rPr>
              <a:t>However, we want to find the </a:t>
            </a:r>
            <a:r>
              <a:rPr lang="en-US" sz="2800" b="1" dirty="0">
                <a:solidFill>
                  <a:schemeClr val="accent5"/>
                </a:solidFill>
                <a:latin typeface="Corbel" panose="020B0503020204020204" pitchFamily="34" charset="0"/>
              </a:rPr>
              <a:t>match </a:t>
            </a:r>
          </a:p>
          <a:p>
            <a:pPr algn="ctr"/>
            <a:r>
              <a:rPr lang="en-US" sz="2800" b="1" dirty="0">
                <a:solidFill>
                  <a:schemeClr val="accent5"/>
                </a:solidFill>
                <a:latin typeface="Corbel" panose="020B0503020204020204" pitchFamily="34" charset="0"/>
              </a:rPr>
              <a:t>using Enc(Result) </a:t>
            </a:r>
            <a:r>
              <a:rPr lang="en-US" sz="2800" dirty="0">
                <a:solidFill>
                  <a:schemeClr val="tx1"/>
                </a:solidFill>
                <a:latin typeface="Corbel" panose="020B0503020204020204" pitchFamily="34" charset="0"/>
              </a:rPr>
              <a:t>on the server</a:t>
            </a:r>
            <a:endParaRPr lang="en-CH" sz="2800" i="1" dirty="0">
              <a:solidFill>
                <a:schemeClr val="tx1"/>
              </a:solidFill>
              <a:latin typeface="Corbel" panose="020B0503020204020204" pitchFamily="34" charset="0"/>
            </a:endParaRPr>
          </a:p>
        </p:txBody>
      </p:sp>
    </p:spTree>
    <p:extLst>
      <p:ext uri="{BB962C8B-B14F-4D97-AF65-F5344CB8AC3E}">
        <p14:creationId xmlns:p14="http://schemas.microsoft.com/office/powerpoint/2010/main" val="119636419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42" grpId="0" animBg="1"/>
      <p:bldP spid="43" grpId="0"/>
      <p:bldP spid="5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34EDF-D934-E004-FE16-4AE759923A1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DB4593D-073E-586B-9A14-23FC63708D27}"/>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7" name="Straight Connector 6">
            <a:extLst>
              <a:ext uri="{FF2B5EF4-FFF2-40B4-BE49-F238E27FC236}">
                <a16:creationId xmlns:a16="http://schemas.microsoft.com/office/drawing/2014/main" id="{8C0D3E57-8718-68C4-3D00-12EE9CB5E747}"/>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4A008E94-4279-2F4F-4728-38932690E4D7}"/>
              </a:ext>
            </a:extLst>
          </p:cNvPr>
          <p:cNvSpPr>
            <a:spLocks noGrp="1"/>
          </p:cNvSpPr>
          <p:nvPr>
            <p:ph type="title"/>
          </p:nvPr>
        </p:nvSpPr>
        <p:spPr>
          <a:xfrm>
            <a:off x="0" y="1"/>
            <a:ext cx="9187209"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Identify the Match </a:t>
            </a:r>
          </a:p>
        </p:txBody>
      </p:sp>
      <p:pic>
        <p:nvPicPr>
          <p:cNvPr id="16" name="Graphic 15">
            <a:extLst>
              <a:ext uri="{FF2B5EF4-FFF2-40B4-BE49-F238E27FC236}">
                <a16:creationId xmlns:a16="http://schemas.microsoft.com/office/drawing/2014/main" id="{8091208F-1AD9-F859-F271-638173F32E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3518BE64-90FA-7B90-ABB3-0DB89109584F}"/>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49</a:t>
            </a:fld>
            <a:endParaRPr lang="en-CH" dirty="0">
              <a:latin typeface="Cambria" panose="02040503050406030204" pitchFamily="18" charset="0"/>
            </a:endParaRPr>
          </a:p>
        </p:txBody>
      </p:sp>
      <p:cxnSp>
        <p:nvCxnSpPr>
          <p:cNvPr id="75" name="Straight Connector 74">
            <a:extLst>
              <a:ext uri="{FF2B5EF4-FFF2-40B4-BE49-F238E27FC236}">
                <a16:creationId xmlns:a16="http://schemas.microsoft.com/office/drawing/2014/main" id="{162D9A3D-1A71-3F2B-4B88-74FC39856AE7}"/>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5BB9F02A-FE65-00CE-CA1F-D78E1A232517}"/>
              </a:ext>
            </a:extLst>
          </p:cNvPr>
          <p:cNvSpPr/>
          <p:nvPr/>
        </p:nvSpPr>
        <p:spPr>
          <a:xfrm>
            <a:off x="8418972" y="130207"/>
            <a:ext cx="520749" cy="512791"/>
          </a:xfrm>
          <a:prstGeom prst="ellipse">
            <a:avLst/>
          </a:prstGeom>
          <a:solidFill>
            <a:schemeClr val="accent5">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2</a:t>
            </a:r>
          </a:p>
        </p:txBody>
      </p:sp>
      <p:grpSp>
        <p:nvGrpSpPr>
          <p:cNvPr id="21" name="Group 20">
            <a:extLst>
              <a:ext uri="{FF2B5EF4-FFF2-40B4-BE49-F238E27FC236}">
                <a16:creationId xmlns:a16="http://schemas.microsoft.com/office/drawing/2014/main" id="{8055E499-D366-2E38-CDAD-E09F3A6D928A}"/>
              </a:ext>
            </a:extLst>
          </p:cNvPr>
          <p:cNvGrpSpPr/>
          <p:nvPr/>
        </p:nvGrpSpPr>
        <p:grpSpPr>
          <a:xfrm>
            <a:off x="460056" y="1195590"/>
            <a:ext cx="8219290" cy="876270"/>
            <a:chOff x="450501" y="5369856"/>
            <a:chExt cx="8219290" cy="876270"/>
          </a:xfrm>
        </p:grpSpPr>
        <p:sp>
          <p:nvSpPr>
            <p:cNvPr id="27" name="Rectangle 26">
              <a:extLst>
                <a:ext uri="{FF2B5EF4-FFF2-40B4-BE49-F238E27FC236}">
                  <a16:creationId xmlns:a16="http://schemas.microsoft.com/office/drawing/2014/main" id="{33362F40-BA35-8EA8-9C90-C1A0B00F34CA}"/>
                </a:ext>
              </a:extLst>
            </p:cNvPr>
            <p:cNvSpPr/>
            <p:nvPr/>
          </p:nvSpPr>
          <p:spPr>
            <a:xfrm>
              <a:off x="450501" y="5369856"/>
              <a:ext cx="8216102" cy="87627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orbel" panose="020B0503020204020204" pitchFamily="34" charset="0"/>
                </a:rPr>
                <a:t>Enc(Result)</a:t>
              </a:r>
            </a:p>
            <a:p>
              <a:pPr algn="ctr"/>
              <a:endParaRPr lang="en-CH" dirty="0">
                <a:solidFill>
                  <a:schemeClr val="tx1"/>
                </a:solidFill>
                <a:latin typeface="Corbel" panose="020B0503020204020204" pitchFamily="34" charset="0"/>
              </a:endParaRPr>
            </a:p>
            <a:p>
              <a:pPr algn="ctr"/>
              <a:endParaRPr lang="en-CH" dirty="0">
                <a:solidFill>
                  <a:schemeClr val="tx1"/>
                </a:solidFill>
                <a:latin typeface="Corbel" panose="020B0503020204020204" pitchFamily="34" charset="0"/>
              </a:endParaRPr>
            </a:p>
          </p:txBody>
        </p:sp>
        <p:grpSp>
          <p:nvGrpSpPr>
            <p:cNvPr id="28" name="Group 27">
              <a:extLst>
                <a:ext uri="{FF2B5EF4-FFF2-40B4-BE49-F238E27FC236}">
                  <a16:creationId xmlns:a16="http://schemas.microsoft.com/office/drawing/2014/main" id="{09E17AC6-32AA-7BD8-507C-A990AEA32B7E}"/>
                </a:ext>
              </a:extLst>
            </p:cNvPr>
            <p:cNvGrpSpPr/>
            <p:nvPr/>
          </p:nvGrpSpPr>
          <p:grpSpPr>
            <a:xfrm>
              <a:off x="453689" y="5606765"/>
              <a:ext cx="8216102" cy="584775"/>
              <a:chOff x="481510" y="4230939"/>
              <a:chExt cx="8216102" cy="584775"/>
            </a:xfrm>
          </p:grpSpPr>
          <p:sp>
            <p:nvSpPr>
              <p:cNvPr id="29" name="Rounded Rectangle 28">
                <a:extLst>
                  <a:ext uri="{FF2B5EF4-FFF2-40B4-BE49-F238E27FC236}">
                    <a16:creationId xmlns:a16="http://schemas.microsoft.com/office/drawing/2014/main" id="{A353014B-9299-7AF8-ECE0-5A4DB25D55B9}"/>
                  </a:ext>
                </a:extLst>
              </p:cNvPr>
              <p:cNvSpPr/>
              <p:nvPr/>
            </p:nvSpPr>
            <p:spPr>
              <a:xfrm>
                <a:off x="481510" y="4447367"/>
                <a:ext cx="8212914" cy="300287"/>
              </a:xfrm>
              <a:prstGeom prst="roundRect">
                <a:avLst>
                  <a:gd name="adj" fmla="val 0"/>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30" name="Rounded Rectangle 29">
                <a:extLst>
                  <a:ext uri="{FF2B5EF4-FFF2-40B4-BE49-F238E27FC236}">
                    <a16:creationId xmlns:a16="http://schemas.microsoft.com/office/drawing/2014/main" id="{64D72874-3FEF-142F-38A7-DBAC4428B25A}"/>
                  </a:ext>
                </a:extLst>
              </p:cNvPr>
              <p:cNvSpPr/>
              <p:nvPr/>
            </p:nvSpPr>
            <p:spPr>
              <a:xfrm>
                <a:off x="484698" y="4453025"/>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54</a:t>
                </a:r>
              </a:p>
            </p:txBody>
          </p:sp>
          <p:sp>
            <p:nvSpPr>
              <p:cNvPr id="31" name="TextBox 30">
                <a:extLst>
                  <a:ext uri="{FF2B5EF4-FFF2-40B4-BE49-F238E27FC236}">
                    <a16:creationId xmlns:a16="http://schemas.microsoft.com/office/drawing/2014/main" id="{4B62BCCF-F55D-A0A1-6DD7-D2EE49D00485}"/>
                  </a:ext>
                </a:extLst>
              </p:cNvPr>
              <p:cNvSpPr txBox="1"/>
              <p:nvPr/>
            </p:nvSpPr>
            <p:spPr>
              <a:xfrm>
                <a:off x="5678782" y="4230939"/>
                <a:ext cx="868818" cy="584775"/>
              </a:xfrm>
              <a:prstGeom prst="rect">
                <a:avLst/>
              </a:prstGeom>
              <a:noFill/>
            </p:spPr>
            <p:txBody>
              <a:bodyPr wrap="square" rtlCol="0">
                <a:spAutoFit/>
              </a:bodyPr>
              <a:lstStyle/>
              <a:p>
                <a:r>
                  <a:rPr lang="en-CH" sz="3200" dirty="0"/>
                  <a:t>…</a:t>
                </a:r>
              </a:p>
            </p:txBody>
          </p:sp>
          <p:sp>
            <p:nvSpPr>
              <p:cNvPr id="32" name="Rounded Rectangle 31">
                <a:extLst>
                  <a:ext uri="{FF2B5EF4-FFF2-40B4-BE49-F238E27FC236}">
                    <a16:creationId xmlns:a16="http://schemas.microsoft.com/office/drawing/2014/main" id="{00F0A86B-4658-DDBB-51E4-3C88287C7989}"/>
                  </a:ext>
                </a:extLst>
              </p:cNvPr>
              <p:cNvSpPr/>
              <p:nvPr/>
            </p:nvSpPr>
            <p:spPr>
              <a:xfrm>
                <a:off x="2119401" y="4452444"/>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38</a:t>
                </a:r>
              </a:p>
            </p:txBody>
          </p:sp>
          <p:sp>
            <p:nvSpPr>
              <p:cNvPr id="33" name="Rounded Rectangle 32">
                <a:extLst>
                  <a:ext uri="{FF2B5EF4-FFF2-40B4-BE49-F238E27FC236}">
                    <a16:creationId xmlns:a16="http://schemas.microsoft.com/office/drawing/2014/main" id="{BE966A37-6599-1F63-6D35-F8AE06E05DF9}"/>
                  </a:ext>
                </a:extLst>
              </p:cNvPr>
              <p:cNvSpPr/>
              <p:nvPr/>
            </p:nvSpPr>
            <p:spPr>
              <a:xfrm>
                <a:off x="3753550" y="4451810"/>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53</a:t>
                </a:r>
              </a:p>
            </p:txBody>
          </p:sp>
          <p:sp>
            <p:nvSpPr>
              <p:cNvPr id="34" name="Rounded Rectangle 33">
                <a:extLst>
                  <a:ext uri="{FF2B5EF4-FFF2-40B4-BE49-F238E27FC236}">
                    <a16:creationId xmlns:a16="http://schemas.microsoft.com/office/drawing/2014/main" id="{FF2BB1E1-6007-E451-BF0C-E2B360B1E93B}"/>
                  </a:ext>
                </a:extLst>
              </p:cNvPr>
              <p:cNvSpPr/>
              <p:nvPr/>
            </p:nvSpPr>
            <p:spPr>
              <a:xfrm>
                <a:off x="7108377" y="4448850"/>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78</a:t>
                </a:r>
              </a:p>
            </p:txBody>
          </p:sp>
        </p:grpSp>
      </p:grpSp>
      <p:sp>
        <p:nvSpPr>
          <p:cNvPr id="18" name="Down Arrow 17">
            <a:extLst>
              <a:ext uri="{FF2B5EF4-FFF2-40B4-BE49-F238E27FC236}">
                <a16:creationId xmlns:a16="http://schemas.microsoft.com/office/drawing/2014/main" id="{BFD95609-C776-5BC6-B368-6E6C6E28A580}"/>
              </a:ext>
            </a:extLst>
          </p:cNvPr>
          <p:cNvSpPr/>
          <p:nvPr/>
        </p:nvSpPr>
        <p:spPr>
          <a:xfrm>
            <a:off x="4444588" y="2201740"/>
            <a:ext cx="254823" cy="3885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TextBox 18">
            <a:extLst>
              <a:ext uri="{FF2B5EF4-FFF2-40B4-BE49-F238E27FC236}">
                <a16:creationId xmlns:a16="http://schemas.microsoft.com/office/drawing/2014/main" id="{CC0FAFA1-0677-E0B6-FC80-D15EE228602B}"/>
              </a:ext>
            </a:extLst>
          </p:cNvPr>
          <p:cNvSpPr txBox="1"/>
          <p:nvPr/>
        </p:nvSpPr>
        <p:spPr>
          <a:xfrm>
            <a:off x="4708380" y="2124103"/>
            <a:ext cx="1232277" cy="369332"/>
          </a:xfrm>
          <a:prstGeom prst="rect">
            <a:avLst/>
          </a:prstGeom>
          <a:noFill/>
        </p:spPr>
        <p:txBody>
          <a:bodyPr wrap="square" rtlCol="0">
            <a:spAutoFit/>
          </a:bodyPr>
          <a:lstStyle/>
          <a:p>
            <a:r>
              <a:rPr lang="en-CH" b="1" dirty="0">
                <a:latin typeface="Corbel" panose="020B0503020204020204" pitchFamily="34" charset="0"/>
              </a:rPr>
              <a:t>Decrypt</a:t>
            </a:r>
          </a:p>
        </p:txBody>
      </p:sp>
      <p:grpSp>
        <p:nvGrpSpPr>
          <p:cNvPr id="35" name="Group 34">
            <a:extLst>
              <a:ext uri="{FF2B5EF4-FFF2-40B4-BE49-F238E27FC236}">
                <a16:creationId xmlns:a16="http://schemas.microsoft.com/office/drawing/2014/main" id="{A67E5EE8-CFB3-10A1-6D9D-8FF2DB266BD1}"/>
              </a:ext>
            </a:extLst>
          </p:cNvPr>
          <p:cNvGrpSpPr/>
          <p:nvPr/>
        </p:nvGrpSpPr>
        <p:grpSpPr>
          <a:xfrm>
            <a:off x="485553" y="2587269"/>
            <a:ext cx="8216102" cy="584775"/>
            <a:chOff x="481510" y="4224612"/>
            <a:chExt cx="8216102" cy="584775"/>
          </a:xfrm>
        </p:grpSpPr>
        <p:sp>
          <p:nvSpPr>
            <p:cNvPr id="36" name="Rounded Rectangle 35">
              <a:extLst>
                <a:ext uri="{FF2B5EF4-FFF2-40B4-BE49-F238E27FC236}">
                  <a16:creationId xmlns:a16="http://schemas.microsoft.com/office/drawing/2014/main" id="{B55A6A5E-387D-C340-C685-43F17E3F1A76}"/>
                </a:ext>
              </a:extLst>
            </p:cNvPr>
            <p:cNvSpPr/>
            <p:nvPr/>
          </p:nvSpPr>
          <p:spPr>
            <a:xfrm>
              <a:off x="481510" y="4447367"/>
              <a:ext cx="8212914" cy="300353"/>
            </a:xfrm>
            <a:prstGeom prst="roundRect">
              <a:avLst>
                <a:gd name="adj" fmla="val 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37" name="Rounded Rectangle 36">
              <a:extLst>
                <a:ext uri="{FF2B5EF4-FFF2-40B4-BE49-F238E27FC236}">
                  <a16:creationId xmlns:a16="http://schemas.microsoft.com/office/drawing/2014/main" id="{B1E8C94E-8456-E8E0-95D6-511FFEBCDCD4}"/>
                </a:ext>
              </a:extLst>
            </p:cNvPr>
            <p:cNvSpPr/>
            <p:nvPr/>
          </p:nvSpPr>
          <p:spPr>
            <a:xfrm>
              <a:off x="484698" y="4453025"/>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10110</a:t>
              </a:r>
            </a:p>
          </p:txBody>
        </p:sp>
        <p:sp>
          <p:nvSpPr>
            <p:cNvPr id="38" name="TextBox 37">
              <a:extLst>
                <a:ext uri="{FF2B5EF4-FFF2-40B4-BE49-F238E27FC236}">
                  <a16:creationId xmlns:a16="http://schemas.microsoft.com/office/drawing/2014/main" id="{3C1B4C34-4ECD-E3C6-5297-8D5575D62AC5}"/>
                </a:ext>
              </a:extLst>
            </p:cNvPr>
            <p:cNvSpPr txBox="1"/>
            <p:nvPr/>
          </p:nvSpPr>
          <p:spPr>
            <a:xfrm>
              <a:off x="5652799" y="4224612"/>
              <a:ext cx="868818" cy="584775"/>
            </a:xfrm>
            <a:prstGeom prst="rect">
              <a:avLst/>
            </a:prstGeom>
            <a:noFill/>
          </p:spPr>
          <p:txBody>
            <a:bodyPr wrap="square" rtlCol="0">
              <a:spAutoFit/>
            </a:bodyPr>
            <a:lstStyle/>
            <a:p>
              <a:r>
                <a:rPr lang="en-CH" sz="3200" dirty="0"/>
                <a:t>…</a:t>
              </a:r>
            </a:p>
          </p:txBody>
        </p:sp>
        <p:sp>
          <p:nvSpPr>
            <p:cNvPr id="39" name="Rounded Rectangle 38">
              <a:extLst>
                <a:ext uri="{FF2B5EF4-FFF2-40B4-BE49-F238E27FC236}">
                  <a16:creationId xmlns:a16="http://schemas.microsoft.com/office/drawing/2014/main" id="{B5D66D04-7051-C202-71EB-93AC92E2C42B}"/>
                </a:ext>
              </a:extLst>
            </p:cNvPr>
            <p:cNvSpPr/>
            <p:nvPr/>
          </p:nvSpPr>
          <p:spPr>
            <a:xfrm>
              <a:off x="2119401" y="4452444"/>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11010</a:t>
              </a:r>
            </a:p>
          </p:txBody>
        </p:sp>
        <p:sp>
          <p:nvSpPr>
            <p:cNvPr id="40" name="Rounded Rectangle 39">
              <a:extLst>
                <a:ext uri="{FF2B5EF4-FFF2-40B4-BE49-F238E27FC236}">
                  <a16:creationId xmlns:a16="http://schemas.microsoft.com/office/drawing/2014/main" id="{7E9CBF0A-5702-E729-4489-B699A0B87449}"/>
                </a:ext>
              </a:extLst>
            </p:cNvPr>
            <p:cNvSpPr/>
            <p:nvPr/>
          </p:nvSpPr>
          <p:spPr>
            <a:xfrm>
              <a:off x="3753550" y="4451810"/>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11111</a:t>
              </a:r>
            </a:p>
          </p:txBody>
        </p:sp>
        <p:sp>
          <p:nvSpPr>
            <p:cNvPr id="41" name="Rounded Rectangle 40">
              <a:extLst>
                <a:ext uri="{FF2B5EF4-FFF2-40B4-BE49-F238E27FC236}">
                  <a16:creationId xmlns:a16="http://schemas.microsoft.com/office/drawing/2014/main" id="{A4A81FCD-6103-82BB-D032-C45EBDC3A656}"/>
                </a:ext>
              </a:extLst>
            </p:cNvPr>
            <p:cNvSpPr/>
            <p:nvPr/>
          </p:nvSpPr>
          <p:spPr>
            <a:xfrm>
              <a:off x="7108377" y="4448850"/>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10100</a:t>
              </a:r>
            </a:p>
          </p:txBody>
        </p:sp>
      </p:grpSp>
      <p:sp>
        <p:nvSpPr>
          <p:cNvPr id="42" name="Rectangle 41">
            <a:extLst>
              <a:ext uri="{FF2B5EF4-FFF2-40B4-BE49-F238E27FC236}">
                <a16:creationId xmlns:a16="http://schemas.microsoft.com/office/drawing/2014/main" id="{C1C0A5CA-41E3-561F-06C6-15A487BB0850}"/>
              </a:ext>
            </a:extLst>
          </p:cNvPr>
          <p:cNvSpPr/>
          <p:nvPr/>
        </p:nvSpPr>
        <p:spPr>
          <a:xfrm>
            <a:off x="3757593" y="2623315"/>
            <a:ext cx="1589235" cy="702981"/>
          </a:xfrm>
          <a:prstGeom prst="rect">
            <a:avLst/>
          </a:prstGeom>
          <a:noFill/>
          <a:ln>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3" name="TextBox 42">
            <a:extLst>
              <a:ext uri="{FF2B5EF4-FFF2-40B4-BE49-F238E27FC236}">
                <a16:creationId xmlns:a16="http://schemas.microsoft.com/office/drawing/2014/main" id="{1D737E76-3F3E-DE89-9F18-719335A96F1B}"/>
              </a:ext>
            </a:extLst>
          </p:cNvPr>
          <p:cNvSpPr txBox="1"/>
          <p:nvPr/>
        </p:nvSpPr>
        <p:spPr>
          <a:xfrm>
            <a:off x="3757593" y="3344518"/>
            <a:ext cx="1709530" cy="374374"/>
          </a:xfrm>
          <a:prstGeom prst="rect">
            <a:avLst/>
          </a:prstGeom>
          <a:noFill/>
        </p:spPr>
        <p:txBody>
          <a:bodyPr wrap="square" rtlCol="0">
            <a:spAutoFit/>
          </a:bodyPr>
          <a:lstStyle/>
          <a:p>
            <a:r>
              <a:rPr lang="en-CH" b="1" dirty="0">
                <a:latin typeface="Corbel" panose="020B0503020204020204" pitchFamily="34" charset="0"/>
              </a:rPr>
              <a:t>Match Found !!</a:t>
            </a:r>
          </a:p>
        </p:txBody>
      </p:sp>
      <p:cxnSp>
        <p:nvCxnSpPr>
          <p:cNvPr id="2" name="Straight Connector 1">
            <a:extLst>
              <a:ext uri="{FF2B5EF4-FFF2-40B4-BE49-F238E27FC236}">
                <a16:creationId xmlns:a16="http://schemas.microsoft.com/office/drawing/2014/main" id="{E3DD642E-EF66-F71E-9ADB-F4EA0D35E26C}"/>
              </a:ext>
            </a:extLst>
          </p:cNvPr>
          <p:cNvCxnSpPr>
            <a:cxnSpLocks/>
          </p:cNvCxnSpPr>
          <p:nvPr/>
        </p:nvCxnSpPr>
        <p:spPr>
          <a:xfrm>
            <a:off x="208157" y="3725770"/>
            <a:ext cx="8727686"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E895692C-4762-34D6-3907-6A38428042A2}"/>
              </a:ext>
            </a:extLst>
          </p:cNvPr>
          <p:cNvGrpSpPr/>
          <p:nvPr/>
        </p:nvGrpSpPr>
        <p:grpSpPr>
          <a:xfrm>
            <a:off x="482365" y="4049744"/>
            <a:ext cx="8216102" cy="584775"/>
            <a:chOff x="481510" y="4224612"/>
            <a:chExt cx="8216102" cy="584775"/>
          </a:xfrm>
        </p:grpSpPr>
        <p:sp>
          <p:nvSpPr>
            <p:cNvPr id="5" name="Rounded Rectangle 4">
              <a:extLst>
                <a:ext uri="{FF2B5EF4-FFF2-40B4-BE49-F238E27FC236}">
                  <a16:creationId xmlns:a16="http://schemas.microsoft.com/office/drawing/2014/main" id="{58655D1C-4943-0BF1-659D-051275E4662C}"/>
                </a:ext>
              </a:extLst>
            </p:cNvPr>
            <p:cNvSpPr/>
            <p:nvPr/>
          </p:nvSpPr>
          <p:spPr>
            <a:xfrm>
              <a:off x="481510" y="4447367"/>
              <a:ext cx="8212914" cy="298170"/>
            </a:xfrm>
            <a:prstGeom prst="roundRect">
              <a:avLst>
                <a:gd name="adj" fmla="val 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6" name="Rounded Rectangle 5">
              <a:extLst>
                <a:ext uri="{FF2B5EF4-FFF2-40B4-BE49-F238E27FC236}">
                  <a16:creationId xmlns:a16="http://schemas.microsoft.com/office/drawing/2014/main" id="{F92AC5AA-4D39-EA4D-5B1B-420CD5DE07DC}"/>
                </a:ext>
              </a:extLst>
            </p:cNvPr>
            <p:cNvSpPr/>
            <p:nvPr/>
          </p:nvSpPr>
          <p:spPr>
            <a:xfrm>
              <a:off x="484698" y="4453025"/>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11111</a:t>
              </a:r>
            </a:p>
          </p:txBody>
        </p:sp>
        <p:sp>
          <p:nvSpPr>
            <p:cNvPr id="9" name="TextBox 8">
              <a:extLst>
                <a:ext uri="{FF2B5EF4-FFF2-40B4-BE49-F238E27FC236}">
                  <a16:creationId xmlns:a16="http://schemas.microsoft.com/office/drawing/2014/main" id="{6C87E275-C9BD-2F42-D73F-56020A4FDAC5}"/>
                </a:ext>
              </a:extLst>
            </p:cNvPr>
            <p:cNvSpPr txBox="1"/>
            <p:nvPr/>
          </p:nvSpPr>
          <p:spPr>
            <a:xfrm>
              <a:off x="5652799" y="4224612"/>
              <a:ext cx="868818" cy="584775"/>
            </a:xfrm>
            <a:prstGeom prst="rect">
              <a:avLst/>
            </a:prstGeom>
            <a:noFill/>
          </p:spPr>
          <p:txBody>
            <a:bodyPr wrap="square" rtlCol="0">
              <a:spAutoFit/>
            </a:bodyPr>
            <a:lstStyle/>
            <a:p>
              <a:r>
                <a:rPr lang="en-CH" sz="3200" dirty="0"/>
                <a:t>…</a:t>
              </a:r>
            </a:p>
          </p:txBody>
        </p:sp>
        <p:sp>
          <p:nvSpPr>
            <p:cNvPr id="10" name="Rounded Rectangle 9">
              <a:extLst>
                <a:ext uri="{FF2B5EF4-FFF2-40B4-BE49-F238E27FC236}">
                  <a16:creationId xmlns:a16="http://schemas.microsoft.com/office/drawing/2014/main" id="{18648BD9-D874-6A23-AB8D-6DFE18C09D97}"/>
                </a:ext>
              </a:extLst>
            </p:cNvPr>
            <p:cNvSpPr/>
            <p:nvPr/>
          </p:nvSpPr>
          <p:spPr>
            <a:xfrm>
              <a:off x="2119401" y="4452444"/>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11111</a:t>
              </a:r>
            </a:p>
          </p:txBody>
        </p:sp>
        <p:sp>
          <p:nvSpPr>
            <p:cNvPr id="11" name="Rounded Rectangle 10">
              <a:extLst>
                <a:ext uri="{FF2B5EF4-FFF2-40B4-BE49-F238E27FC236}">
                  <a16:creationId xmlns:a16="http://schemas.microsoft.com/office/drawing/2014/main" id="{6DC928B8-250D-B57F-1EB1-53A46EF84461}"/>
                </a:ext>
              </a:extLst>
            </p:cNvPr>
            <p:cNvSpPr/>
            <p:nvPr/>
          </p:nvSpPr>
          <p:spPr>
            <a:xfrm>
              <a:off x="3753550" y="4451810"/>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11111</a:t>
              </a:r>
            </a:p>
          </p:txBody>
        </p:sp>
        <p:sp>
          <p:nvSpPr>
            <p:cNvPr id="12" name="Rounded Rectangle 11">
              <a:extLst>
                <a:ext uri="{FF2B5EF4-FFF2-40B4-BE49-F238E27FC236}">
                  <a16:creationId xmlns:a16="http://schemas.microsoft.com/office/drawing/2014/main" id="{D589C0B8-7E14-46E4-C860-AEB52E822154}"/>
                </a:ext>
              </a:extLst>
            </p:cNvPr>
            <p:cNvSpPr/>
            <p:nvPr/>
          </p:nvSpPr>
          <p:spPr>
            <a:xfrm>
              <a:off x="7108377" y="4448850"/>
              <a:ext cx="1589235" cy="293727"/>
            </a:xfrm>
            <a:prstGeom prst="roundRect">
              <a:avLst>
                <a:gd name="adj" fmla="val 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11111</a:t>
              </a:r>
            </a:p>
          </p:txBody>
        </p:sp>
      </p:grpSp>
      <p:sp>
        <p:nvSpPr>
          <p:cNvPr id="13" name="TextBox 12">
            <a:extLst>
              <a:ext uri="{FF2B5EF4-FFF2-40B4-BE49-F238E27FC236}">
                <a16:creationId xmlns:a16="http://schemas.microsoft.com/office/drawing/2014/main" id="{974D808C-A9D5-F496-7389-2D433FADF98D}"/>
              </a:ext>
            </a:extLst>
          </p:cNvPr>
          <p:cNvSpPr txBox="1"/>
          <p:nvPr/>
        </p:nvSpPr>
        <p:spPr>
          <a:xfrm>
            <a:off x="3844646" y="3891090"/>
            <a:ext cx="1709530" cy="374374"/>
          </a:xfrm>
          <a:prstGeom prst="rect">
            <a:avLst/>
          </a:prstGeom>
          <a:noFill/>
        </p:spPr>
        <p:txBody>
          <a:bodyPr wrap="square" rtlCol="0">
            <a:spAutoFit/>
          </a:bodyPr>
          <a:lstStyle/>
          <a:p>
            <a:r>
              <a:rPr lang="en-CH" b="1" dirty="0">
                <a:latin typeface="Corbel" panose="020B0503020204020204" pitchFamily="34" charset="0"/>
              </a:rPr>
              <a:t>Match Value</a:t>
            </a:r>
          </a:p>
        </p:txBody>
      </p:sp>
      <p:sp>
        <p:nvSpPr>
          <p:cNvPr id="14" name="Down Arrow 13">
            <a:extLst>
              <a:ext uri="{FF2B5EF4-FFF2-40B4-BE49-F238E27FC236}">
                <a16:creationId xmlns:a16="http://schemas.microsoft.com/office/drawing/2014/main" id="{9B8DFAB6-B2EF-5B31-BFE1-09C3CE070155}"/>
              </a:ext>
            </a:extLst>
          </p:cNvPr>
          <p:cNvSpPr/>
          <p:nvPr/>
        </p:nvSpPr>
        <p:spPr>
          <a:xfrm>
            <a:off x="4453557" y="4752318"/>
            <a:ext cx="254823" cy="3885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TextBox 19">
            <a:extLst>
              <a:ext uri="{FF2B5EF4-FFF2-40B4-BE49-F238E27FC236}">
                <a16:creationId xmlns:a16="http://schemas.microsoft.com/office/drawing/2014/main" id="{666B0B5D-3EAA-7BC4-9FC8-2A7C6E2361B9}"/>
              </a:ext>
            </a:extLst>
          </p:cNvPr>
          <p:cNvSpPr txBox="1"/>
          <p:nvPr/>
        </p:nvSpPr>
        <p:spPr>
          <a:xfrm>
            <a:off x="4717349" y="4674681"/>
            <a:ext cx="1232277" cy="369332"/>
          </a:xfrm>
          <a:prstGeom prst="rect">
            <a:avLst/>
          </a:prstGeom>
          <a:noFill/>
        </p:spPr>
        <p:txBody>
          <a:bodyPr wrap="square" rtlCol="0">
            <a:spAutoFit/>
          </a:bodyPr>
          <a:lstStyle/>
          <a:p>
            <a:r>
              <a:rPr lang="en-CH" b="1" dirty="0">
                <a:latin typeface="Corbel" panose="020B0503020204020204" pitchFamily="34" charset="0"/>
              </a:rPr>
              <a:t>Encrypt</a:t>
            </a:r>
          </a:p>
        </p:txBody>
      </p:sp>
      <p:grpSp>
        <p:nvGrpSpPr>
          <p:cNvPr id="22" name="Group 21">
            <a:extLst>
              <a:ext uri="{FF2B5EF4-FFF2-40B4-BE49-F238E27FC236}">
                <a16:creationId xmlns:a16="http://schemas.microsoft.com/office/drawing/2014/main" id="{41725FA6-C124-D096-B096-252DA6F5F953}"/>
              </a:ext>
            </a:extLst>
          </p:cNvPr>
          <p:cNvGrpSpPr/>
          <p:nvPr/>
        </p:nvGrpSpPr>
        <p:grpSpPr>
          <a:xfrm>
            <a:off x="471323" y="5341493"/>
            <a:ext cx="8219290" cy="876270"/>
            <a:chOff x="450501" y="5369856"/>
            <a:chExt cx="8219290" cy="876270"/>
          </a:xfrm>
        </p:grpSpPr>
        <p:sp>
          <p:nvSpPr>
            <p:cNvPr id="23" name="Rectangle 22">
              <a:extLst>
                <a:ext uri="{FF2B5EF4-FFF2-40B4-BE49-F238E27FC236}">
                  <a16:creationId xmlns:a16="http://schemas.microsoft.com/office/drawing/2014/main" id="{A18A43EF-3A19-9DB1-DF87-1934BB05EF6A}"/>
                </a:ext>
              </a:extLst>
            </p:cNvPr>
            <p:cNvSpPr/>
            <p:nvPr/>
          </p:nvSpPr>
          <p:spPr>
            <a:xfrm>
              <a:off x="450501" y="5369856"/>
              <a:ext cx="8216102" cy="87627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orbel" panose="020B0503020204020204" pitchFamily="34" charset="0"/>
                </a:rPr>
                <a:t>Enc(Match value)</a:t>
              </a:r>
            </a:p>
            <a:p>
              <a:pPr algn="ctr"/>
              <a:endParaRPr lang="en-CH" dirty="0">
                <a:solidFill>
                  <a:schemeClr val="tx1"/>
                </a:solidFill>
                <a:latin typeface="Corbel" panose="020B0503020204020204" pitchFamily="34" charset="0"/>
              </a:endParaRPr>
            </a:p>
            <a:p>
              <a:pPr algn="ctr"/>
              <a:endParaRPr lang="en-CH" dirty="0">
                <a:solidFill>
                  <a:schemeClr val="tx1"/>
                </a:solidFill>
                <a:latin typeface="Corbel" panose="020B0503020204020204" pitchFamily="34" charset="0"/>
              </a:endParaRPr>
            </a:p>
          </p:txBody>
        </p:sp>
        <p:grpSp>
          <p:nvGrpSpPr>
            <p:cNvPr id="24" name="Group 23">
              <a:extLst>
                <a:ext uri="{FF2B5EF4-FFF2-40B4-BE49-F238E27FC236}">
                  <a16:creationId xmlns:a16="http://schemas.microsoft.com/office/drawing/2014/main" id="{50D3C5CD-010B-81D7-417C-87E94BC77397}"/>
                </a:ext>
              </a:extLst>
            </p:cNvPr>
            <p:cNvGrpSpPr/>
            <p:nvPr/>
          </p:nvGrpSpPr>
          <p:grpSpPr>
            <a:xfrm>
              <a:off x="453689" y="5606765"/>
              <a:ext cx="8216102" cy="584775"/>
              <a:chOff x="481510" y="4230939"/>
              <a:chExt cx="8216102" cy="584775"/>
            </a:xfrm>
          </p:grpSpPr>
          <p:sp>
            <p:nvSpPr>
              <p:cNvPr id="25" name="Rounded Rectangle 24">
                <a:extLst>
                  <a:ext uri="{FF2B5EF4-FFF2-40B4-BE49-F238E27FC236}">
                    <a16:creationId xmlns:a16="http://schemas.microsoft.com/office/drawing/2014/main" id="{37D43374-46C9-5BBA-2B55-E489C882F296}"/>
                  </a:ext>
                </a:extLst>
              </p:cNvPr>
              <p:cNvSpPr/>
              <p:nvPr/>
            </p:nvSpPr>
            <p:spPr>
              <a:xfrm>
                <a:off x="481510" y="4440537"/>
                <a:ext cx="8212914" cy="300557"/>
              </a:xfrm>
              <a:prstGeom prst="roundRect">
                <a:avLst>
                  <a:gd name="adj" fmla="val 0"/>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26" name="Rounded Rectangle 25">
                <a:extLst>
                  <a:ext uri="{FF2B5EF4-FFF2-40B4-BE49-F238E27FC236}">
                    <a16:creationId xmlns:a16="http://schemas.microsoft.com/office/drawing/2014/main" id="{E0D72DCB-85AA-73E5-B1E9-9EA7D48F6662}"/>
                  </a:ext>
                </a:extLst>
              </p:cNvPr>
              <p:cNvSpPr/>
              <p:nvPr/>
            </p:nvSpPr>
            <p:spPr>
              <a:xfrm>
                <a:off x="484698" y="4444712"/>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35</a:t>
                </a:r>
              </a:p>
            </p:txBody>
          </p:sp>
          <p:sp>
            <p:nvSpPr>
              <p:cNvPr id="44" name="TextBox 43">
                <a:extLst>
                  <a:ext uri="{FF2B5EF4-FFF2-40B4-BE49-F238E27FC236}">
                    <a16:creationId xmlns:a16="http://schemas.microsoft.com/office/drawing/2014/main" id="{B12B5C83-E110-ECA7-58B5-C0FDD88EE11D}"/>
                  </a:ext>
                </a:extLst>
              </p:cNvPr>
              <p:cNvSpPr txBox="1"/>
              <p:nvPr/>
            </p:nvSpPr>
            <p:spPr>
              <a:xfrm>
                <a:off x="5678782" y="4230939"/>
                <a:ext cx="868818" cy="584775"/>
              </a:xfrm>
              <a:prstGeom prst="rect">
                <a:avLst/>
              </a:prstGeom>
              <a:noFill/>
            </p:spPr>
            <p:txBody>
              <a:bodyPr wrap="square" rtlCol="0">
                <a:spAutoFit/>
              </a:bodyPr>
              <a:lstStyle/>
              <a:p>
                <a:r>
                  <a:rPr lang="en-CH" sz="3200" dirty="0"/>
                  <a:t>…</a:t>
                </a:r>
              </a:p>
            </p:txBody>
          </p:sp>
          <p:sp>
            <p:nvSpPr>
              <p:cNvPr id="45" name="Rounded Rectangle 44">
                <a:extLst>
                  <a:ext uri="{FF2B5EF4-FFF2-40B4-BE49-F238E27FC236}">
                    <a16:creationId xmlns:a16="http://schemas.microsoft.com/office/drawing/2014/main" id="{9228AE64-3CBE-BCB7-94B7-BCF69F6A0E23}"/>
                  </a:ext>
                </a:extLst>
              </p:cNvPr>
              <p:cNvSpPr/>
              <p:nvPr/>
            </p:nvSpPr>
            <p:spPr>
              <a:xfrm>
                <a:off x="2119401" y="4444131"/>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64</a:t>
                </a:r>
              </a:p>
            </p:txBody>
          </p:sp>
          <p:sp>
            <p:nvSpPr>
              <p:cNvPr id="46" name="Rounded Rectangle 45">
                <a:extLst>
                  <a:ext uri="{FF2B5EF4-FFF2-40B4-BE49-F238E27FC236}">
                    <a16:creationId xmlns:a16="http://schemas.microsoft.com/office/drawing/2014/main" id="{045C0C9B-DD82-DB4C-0A71-9C207DC62883}"/>
                  </a:ext>
                </a:extLst>
              </p:cNvPr>
              <p:cNvSpPr/>
              <p:nvPr/>
            </p:nvSpPr>
            <p:spPr>
              <a:xfrm>
                <a:off x="3753550" y="4443497"/>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53</a:t>
                </a:r>
              </a:p>
            </p:txBody>
          </p:sp>
          <p:sp>
            <p:nvSpPr>
              <p:cNvPr id="48" name="Rounded Rectangle 47">
                <a:extLst>
                  <a:ext uri="{FF2B5EF4-FFF2-40B4-BE49-F238E27FC236}">
                    <a16:creationId xmlns:a16="http://schemas.microsoft.com/office/drawing/2014/main" id="{BD01D32A-64E5-7B4F-9336-6EBE53DEF1E9}"/>
                  </a:ext>
                </a:extLst>
              </p:cNvPr>
              <p:cNvSpPr/>
              <p:nvPr/>
            </p:nvSpPr>
            <p:spPr>
              <a:xfrm>
                <a:off x="7108377" y="4440537"/>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29</a:t>
                </a:r>
              </a:p>
            </p:txBody>
          </p:sp>
        </p:grpSp>
      </p:grpSp>
    </p:spTree>
    <p:extLst>
      <p:ext uri="{BB962C8B-B14F-4D97-AF65-F5344CB8AC3E}">
        <p14:creationId xmlns:p14="http://schemas.microsoft.com/office/powerpoint/2010/main" val="424808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35"/>
                                        </p:tgtEl>
                                      </p:cBhvr>
                                    </p:animEffect>
                                    <p:set>
                                      <p:cBhvr>
                                        <p:cTn id="16" dur="1" fill="hold">
                                          <p:stCondLst>
                                            <p:cond delay="499"/>
                                          </p:stCondLst>
                                        </p:cTn>
                                        <p:tgtEl>
                                          <p:spTgt spid="35"/>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43"/>
                                        </p:tgtEl>
                                      </p:cBhvr>
                                    </p:animEffect>
                                    <p:set>
                                      <p:cBhvr>
                                        <p:cTn id="19" dur="1" fill="hold">
                                          <p:stCondLst>
                                            <p:cond delay="499"/>
                                          </p:stCondLst>
                                        </p:cTn>
                                        <p:tgtEl>
                                          <p:spTgt spid="43"/>
                                        </p:tgtEl>
                                        <p:attrNameLst>
                                          <p:attrName>style.visibility</p:attrName>
                                        </p:attrNameLst>
                                      </p:cBhvr>
                                      <p:to>
                                        <p:strVal val="hidden"/>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42" grpId="0" animBg="1"/>
      <p:bldP spid="43" grpId="0"/>
      <p:bldP spid="13" grpId="0"/>
      <p:bldP spid="14"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57E77-A7D7-A4D2-9901-17EC8019D9E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DF97164-F89F-F18D-0EA0-0C13F58A1A0C}"/>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C158672E-CBF1-B156-F1C3-A19E418C671E}"/>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EF2990E-F16D-1486-EE17-4058F6D5BA85}"/>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8B4D88E1-BD19-B0C3-A2B0-1EB37477CDE9}"/>
              </a:ext>
            </a:extLst>
          </p:cNvPr>
          <p:cNvSpPr>
            <a:spLocks noGrp="1"/>
          </p:cNvSpPr>
          <p:nvPr>
            <p:ph type="title"/>
          </p:nvPr>
        </p:nvSpPr>
        <p:spPr>
          <a:xfrm>
            <a:off x="43211" y="1"/>
            <a:ext cx="8951086"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Exact String Matching</a:t>
            </a:r>
          </a:p>
        </p:txBody>
      </p:sp>
      <p:pic>
        <p:nvPicPr>
          <p:cNvPr id="16" name="Graphic 15">
            <a:extLst>
              <a:ext uri="{FF2B5EF4-FFF2-40B4-BE49-F238E27FC236}">
                <a16:creationId xmlns:a16="http://schemas.microsoft.com/office/drawing/2014/main" id="{8F3F95B5-5C6E-4275-F2A9-F8C06A3891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86982FCF-80A2-3D70-7025-6BEB78E826B1}"/>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5</a:t>
            </a:fld>
            <a:endParaRPr lang="en-CH" dirty="0">
              <a:latin typeface="Cambria" panose="02040503050406030204" pitchFamily="18" charset="0"/>
            </a:endParaRPr>
          </a:p>
        </p:txBody>
      </p:sp>
      <p:sp>
        <p:nvSpPr>
          <p:cNvPr id="22" name="TextBox 21">
            <a:extLst>
              <a:ext uri="{FF2B5EF4-FFF2-40B4-BE49-F238E27FC236}">
                <a16:creationId xmlns:a16="http://schemas.microsoft.com/office/drawing/2014/main" id="{5E745327-D7C6-7E6B-BEF8-F70C29449B58}"/>
              </a:ext>
            </a:extLst>
          </p:cNvPr>
          <p:cNvSpPr txBox="1"/>
          <p:nvPr/>
        </p:nvSpPr>
        <p:spPr>
          <a:xfrm>
            <a:off x="207264" y="1162662"/>
            <a:ext cx="8729472" cy="830997"/>
          </a:xfrm>
          <a:prstGeom prst="rect">
            <a:avLst/>
          </a:prstGeom>
          <a:noFill/>
        </p:spPr>
        <p:txBody>
          <a:bodyPr wrap="square" rtlCol="0">
            <a:spAutoFit/>
          </a:bodyPr>
          <a:lstStyle/>
          <a:p>
            <a:pPr algn="ctr"/>
            <a:r>
              <a:rPr lang="en-CH" sz="2400" b="1" dirty="0">
                <a:latin typeface="Corbel" panose="020B0503020204020204" pitchFamily="34" charset="0"/>
              </a:rPr>
              <a:t>Exact string matching is used </a:t>
            </a:r>
          </a:p>
          <a:p>
            <a:pPr algn="ctr"/>
            <a:r>
              <a:rPr lang="en-CH" sz="2400" b="1" dirty="0">
                <a:latin typeface="Corbel" panose="020B0503020204020204" pitchFamily="34" charset="0"/>
              </a:rPr>
              <a:t>in many </a:t>
            </a:r>
            <a:r>
              <a:rPr lang="en-CH" sz="2400" b="1" dirty="0">
                <a:solidFill>
                  <a:schemeClr val="accent6"/>
                </a:solidFill>
                <a:latin typeface="Corbel" panose="020B0503020204020204" pitchFamily="34" charset="0"/>
              </a:rPr>
              <a:t>security critical applications</a:t>
            </a:r>
            <a:r>
              <a:rPr lang="en-US" sz="2400" b="1" dirty="0">
                <a:latin typeface="Corbel" panose="020B0503020204020204" pitchFamily="34" charset="0"/>
              </a:rPr>
              <a:t>, such as</a:t>
            </a:r>
            <a:endParaRPr lang="en-CH" sz="2400" b="1" dirty="0">
              <a:latin typeface="Corbel" panose="020B0503020204020204" pitchFamily="34" charset="0"/>
            </a:endParaRPr>
          </a:p>
        </p:txBody>
      </p:sp>
      <p:pic>
        <p:nvPicPr>
          <p:cNvPr id="23" name="Picture 2" descr="Search data - Free computer icons">
            <a:extLst>
              <a:ext uri="{FF2B5EF4-FFF2-40B4-BE49-F238E27FC236}">
                <a16:creationId xmlns:a16="http://schemas.microsoft.com/office/drawing/2014/main" id="{E3C1B270-C796-9642-6354-EF79DEEBB5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3678" y="2516045"/>
            <a:ext cx="1983440" cy="19834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Bioinformatics - Free medical icons">
            <a:extLst>
              <a:ext uri="{FF2B5EF4-FFF2-40B4-BE49-F238E27FC236}">
                <a16:creationId xmlns:a16="http://schemas.microsoft.com/office/drawing/2014/main" id="{12F9314C-ABE0-1D74-145A-053BA1D91A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6246" y="2446977"/>
            <a:ext cx="1983440" cy="198344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190B1007-B0A0-712E-60CA-BD12A5E3D41A}"/>
              </a:ext>
            </a:extLst>
          </p:cNvPr>
          <p:cNvSpPr txBox="1"/>
          <p:nvPr/>
        </p:nvSpPr>
        <p:spPr>
          <a:xfrm>
            <a:off x="1793894" y="4499485"/>
            <a:ext cx="1577676" cy="461665"/>
          </a:xfrm>
          <a:prstGeom prst="rect">
            <a:avLst/>
          </a:prstGeom>
          <a:noFill/>
        </p:spPr>
        <p:txBody>
          <a:bodyPr wrap="none" rtlCol="0">
            <a:spAutoFit/>
          </a:bodyPr>
          <a:lstStyle/>
          <a:p>
            <a:r>
              <a:rPr lang="en-US" sz="2400" b="1" dirty="0">
                <a:solidFill>
                  <a:srgbClr val="00B050"/>
                </a:solidFill>
                <a:latin typeface="Corbel" panose="020B0503020204020204" pitchFamily="34" charset="0"/>
              </a:rPr>
              <a:t>D</a:t>
            </a:r>
            <a:r>
              <a:rPr lang="en-CH" sz="2400" b="1" dirty="0">
                <a:solidFill>
                  <a:srgbClr val="00B050"/>
                </a:solidFill>
                <a:latin typeface="Corbel" panose="020B0503020204020204" pitchFamily="34" charset="0"/>
              </a:rPr>
              <a:t>atabases</a:t>
            </a:r>
            <a:endParaRPr lang="en-US" sz="2400" dirty="0"/>
          </a:p>
        </p:txBody>
      </p:sp>
      <p:sp>
        <p:nvSpPr>
          <p:cNvPr id="26" name="TextBox 25">
            <a:extLst>
              <a:ext uri="{FF2B5EF4-FFF2-40B4-BE49-F238E27FC236}">
                <a16:creationId xmlns:a16="http://schemas.microsoft.com/office/drawing/2014/main" id="{A959C79B-880B-6D05-0439-E3813226FAE7}"/>
              </a:ext>
            </a:extLst>
          </p:cNvPr>
          <p:cNvSpPr txBox="1"/>
          <p:nvPr/>
        </p:nvSpPr>
        <p:spPr>
          <a:xfrm>
            <a:off x="5661808" y="4523494"/>
            <a:ext cx="2132315" cy="461665"/>
          </a:xfrm>
          <a:prstGeom prst="rect">
            <a:avLst/>
          </a:prstGeom>
          <a:noFill/>
        </p:spPr>
        <p:txBody>
          <a:bodyPr wrap="none" rtlCol="0">
            <a:spAutoFit/>
          </a:bodyPr>
          <a:lstStyle/>
          <a:p>
            <a:r>
              <a:rPr lang="en-US" sz="2400" b="1" dirty="0">
                <a:solidFill>
                  <a:srgbClr val="00B050"/>
                </a:solidFill>
                <a:latin typeface="Corbel" panose="020B0503020204020204" pitchFamily="34" charset="0"/>
              </a:rPr>
              <a:t>B</a:t>
            </a:r>
            <a:r>
              <a:rPr lang="en-CH" sz="2400" b="1" dirty="0">
                <a:solidFill>
                  <a:srgbClr val="00B050"/>
                </a:solidFill>
                <a:latin typeface="Corbel" panose="020B0503020204020204" pitchFamily="34" charset="0"/>
              </a:rPr>
              <a:t>ioinformatics</a:t>
            </a:r>
            <a:endParaRPr lang="en-US" sz="2400" dirty="0"/>
          </a:p>
        </p:txBody>
      </p:sp>
      <p:sp>
        <p:nvSpPr>
          <p:cNvPr id="2" name="Rounded Rectangle 1">
            <a:extLst>
              <a:ext uri="{FF2B5EF4-FFF2-40B4-BE49-F238E27FC236}">
                <a16:creationId xmlns:a16="http://schemas.microsoft.com/office/drawing/2014/main" id="{48A54320-5B08-BF52-B9B8-117A7C42D9D5}"/>
              </a:ext>
            </a:extLst>
          </p:cNvPr>
          <p:cNvSpPr/>
          <p:nvPr/>
        </p:nvSpPr>
        <p:spPr>
          <a:xfrm>
            <a:off x="1108211" y="5056020"/>
            <a:ext cx="2949041" cy="723648"/>
          </a:xfrm>
          <a:prstGeom prst="roundRect">
            <a:avLst/>
          </a:prstGeom>
          <a:solidFill>
            <a:srgbClr val="D9F2D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rgbClr val="0E0E0E"/>
                </a:solidFill>
                <a:effectLst/>
                <a:latin typeface="Corbel" panose="020B0503020204020204" pitchFamily="34" charset="0"/>
              </a:rPr>
              <a:t>e.g., searching a query in   sensitive databases</a:t>
            </a:r>
          </a:p>
        </p:txBody>
      </p:sp>
      <p:sp>
        <p:nvSpPr>
          <p:cNvPr id="5" name="Rounded Rectangle 4">
            <a:extLst>
              <a:ext uri="{FF2B5EF4-FFF2-40B4-BE49-F238E27FC236}">
                <a16:creationId xmlns:a16="http://schemas.microsoft.com/office/drawing/2014/main" id="{F8BFC4CA-4684-A699-9B84-06BC56E49438}"/>
              </a:ext>
            </a:extLst>
          </p:cNvPr>
          <p:cNvSpPr/>
          <p:nvPr/>
        </p:nvSpPr>
        <p:spPr>
          <a:xfrm>
            <a:off x="5203239" y="5056020"/>
            <a:ext cx="3049452" cy="723649"/>
          </a:xfrm>
          <a:prstGeom prst="roundRect">
            <a:avLst/>
          </a:prstGeom>
          <a:solidFill>
            <a:srgbClr val="D9F2D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rgbClr val="0E0E0E"/>
                </a:solidFill>
                <a:effectLst/>
                <a:latin typeface="Corbel" panose="020B0503020204020204" pitchFamily="34" charset="0"/>
              </a:rPr>
              <a:t>e.g., identifying similarities in DNA sequences </a:t>
            </a:r>
          </a:p>
        </p:txBody>
      </p:sp>
      <p:sp>
        <p:nvSpPr>
          <p:cNvPr id="11" name="TextBox 10">
            <a:extLst>
              <a:ext uri="{FF2B5EF4-FFF2-40B4-BE49-F238E27FC236}">
                <a16:creationId xmlns:a16="http://schemas.microsoft.com/office/drawing/2014/main" id="{D635819F-034C-068D-6B95-19DAEE39F715}"/>
              </a:ext>
            </a:extLst>
          </p:cNvPr>
          <p:cNvSpPr txBox="1"/>
          <p:nvPr/>
        </p:nvSpPr>
        <p:spPr>
          <a:xfrm>
            <a:off x="1167536" y="5802159"/>
            <a:ext cx="2830389" cy="646331"/>
          </a:xfrm>
          <a:prstGeom prst="rect">
            <a:avLst/>
          </a:prstGeom>
          <a:noFill/>
        </p:spPr>
        <p:txBody>
          <a:bodyPr wrap="square" rtlCol="0">
            <a:spAutoFit/>
          </a:bodyPr>
          <a:lstStyle/>
          <a:p>
            <a:pPr algn="ctr"/>
            <a:r>
              <a:rPr lang="en-CH" dirty="0">
                <a:solidFill>
                  <a:schemeClr val="bg2">
                    <a:lumMod val="75000"/>
                  </a:schemeClr>
                </a:solidFill>
                <a:latin typeface="Corbel" panose="020B0503020204020204" pitchFamily="34" charset="0"/>
              </a:rPr>
              <a:t>[Koudas+, VLDB 2003] </a:t>
            </a:r>
          </a:p>
          <a:p>
            <a:pPr algn="ctr"/>
            <a:r>
              <a:rPr lang="en-CH" dirty="0">
                <a:solidFill>
                  <a:schemeClr val="bg2">
                    <a:lumMod val="75000"/>
                  </a:schemeClr>
                </a:solidFill>
                <a:latin typeface="Corbel" panose="020B0503020204020204" pitchFamily="34" charset="0"/>
              </a:rPr>
              <a:t>[Chen+, TIP 2013]</a:t>
            </a:r>
          </a:p>
        </p:txBody>
      </p:sp>
      <p:sp>
        <p:nvSpPr>
          <p:cNvPr id="12" name="TextBox 11">
            <a:extLst>
              <a:ext uri="{FF2B5EF4-FFF2-40B4-BE49-F238E27FC236}">
                <a16:creationId xmlns:a16="http://schemas.microsoft.com/office/drawing/2014/main" id="{EF728666-859F-50D9-6A95-AC192049D6BE}"/>
              </a:ext>
            </a:extLst>
          </p:cNvPr>
          <p:cNvSpPr txBox="1"/>
          <p:nvPr/>
        </p:nvSpPr>
        <p:spPr>
          <a:xfrm>
            <a:off x="5312770" y="5779668"/>
            <a:ext cx="2830389" cy="646331"/>
          </a:xfrm>
          <a:prstGeom prst="rect">
            <a:avLst/>
          </a:prstGeom>
          <a:noFill/>
        </p:spPr>
        <p:txBody>
          <a:bodyPr wrap="square" rtlCol="0">
            <a:spAutoFit/>
          </a:bodyPr>
          <a:lstStyle/>
          <a:p>
            <a:pPr algn="ctr"/>
            <a:r>
              <a:rPr lang="en-CH" dirty="0">
                <a:solidFill>
                  <a:schemeClr val="bg2">
                    <a:lumMod val="75000"/>
                  </a:schemeClr>
                </a:solidFill>
                <a:latin typeface="Corbel" panose="020B0503020204020204" pitchFamily="34" charset="0"/>
              </a:rPr>
              <a:t>[Bhukya+, IJCA 2011] </a:t>
            </a:r>
          </a:p>
          <a:p>
            <a:pPr algn="ctr"/>
            <a:r>
              <a:rPr lang="en-CH" dirty="0">
                <a:solidFill>
                  <a:schemeClr val="bg2">
                    <a:lumMod val="75000"/>
                  </a:schemeClr>
                </a:solidFill>
                <a:latin typeface="Corbel" panose="020B0503020204020204" pitchFamily="34" charset="0"/>
              </a:rPr>
              <a:t>[Cali+, MICRO 2020]</a:t>
            </a:r>
          </a:p>
        </p:txBody>
      </p:sp>
    </p:spTree>
    <p:extLst>
      <p:ext uri="{BB962C8B-B14F-4D97-AF65-F5344CB8AC3E}">
        <p14:creationId xmlns:p14="http://schemas.microsoft.com/office/powerpoint/2010/main" val="161085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2" grpId="0" animBg="1"/>
      <p:bldP spid="5" grpId="0" animBg="1"/>
      <p:bldP spid="11"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902DF-939F-3354-AEF5-18A8112DD87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FA3E928-3B07-8F58-5BF5-D53C34C35CB8}"/>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7" name="Straight Connector 6">
            <a:extLst>
              <a:ext uri="{FF2B5EF4-FFF2-40B4-BE49-F238E27FC236}">
                <a16:creationId xmlns:a16="http://schemas.microsoft.com/office/drawing/2014/main" id="{A54EE3A8-BA41-983C-14FB-00FCA859230D}"/>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F32BAE37-2D72-1313-0B85-606AE64400F5}"/>
              </a:ext>
            </a:extLst>
          </p:cNvPr>
          <p:cNvSpPr>
            <a:spLocks noGrp="1"/>
          </p:cNvSpPr>
          <p:nvPr>
            <p:ph type="title"/>
          </p:nvPr>
        </p:nvSpPr>
        <p:spPr>
          <a:xfrm>
            <a:off x="0" y="1"/>
            <a:ext cx="9187209"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Identify the Match</a:t>
            </a:r>
          </a:p>
        </p:txBody>
      </p:sp>
      <p:pic>
        <p:nvPicPr>
          <p:cNvPr id="16" name="Graphic 15">
            <a:extLst>
              <a:ext uri="{FF2B5EF4-FFF2-40B4-BE49-F238E27FC236}">
                <a16:creationId xmlns:a16="http://schemas.microsoft.com/office/drawing/2014/main" id="{20231A01-2AD3-BD44-512F-E7817E3A31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BA807D48-FE5E-AA4A-313B-4FD36B86447B}"/>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50</a:t>
            </a:fld>
            <a:endParaRPr lang="en-CH" dirty="0">
              <a:latin typeface="Cambria" panose="02040503050406030204" pitchFamily="18" charset="0"/>
            </a:endParaRPr>
          </a:p>
        </p:txBody>
      </p:sp>
      <p:cxnSp>
        <p:nvCxnSpPr>
          <p:cNvPr id="75" name="Straight Connector 74">
            <a:extLst>
              <a:ext uri="{FF2B5EF4-FFF2-40B4-BE49-F238E27FC236}">
                <a16:creationId xmlns:a16="http://schemas.microsoft.com/office/drawing/2014/main" id="{CBD84A26-CE97-3A83-B182-1EAA932B78F5}"/>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BABED82B-33A4-5BCE-7320-2F386ACDCF0D}"/>
              </a:ext>
            </a:extLst>
          </p:cNvPr>
          <p:cNvSpPr/>
          <p:nvPr/>
        </p:nvSpPr>
        <p:spPr>
          <a:xfrm>
            <a:off x="8418972" y="130207"/>
            <a:ext cx="520749" cy="512791"/>
          </a:xfrm>
          <a:prstGeom prst="ellipse">
            <a:avLst/>
          </a:prstGeom>
          <a:solidFill>
            <a:schemeClr val="accent5">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2</a:t>
            </a:r>
          </a:p>
        </p:txBody>
      </p:sp>
      <p:grpSp>
        <p:nvGrpSpPr>
          <p:cNvPr id="21" name="Group 20">
            <a:extLst>
              <a:ext uri="{FF2B5EF4-FFF2-40B4-BE49-F238E27FC236}">
                <a16:creationId xmlns:a16="http://schemas.microsoft.com/office/drawing/2014/main" id="{E6B601E9-D51A-0627-9049-ADEA348A6CA4}"/>
              </a:ext>
            </a:extLst>
          </p:cNvPr>
          <p:cNvGrpSpPr/>
          <p:nvPr/>
        </p:nvGrpSpPr>
        <p:grpSpPr>
          <a:xfrm>
            <a:off x="460056" y="1195590"/>
            <a:ext cx="8219290" cy="876270"/>
            <a:chOff x="450501" y="5369856"/>
            <a:chExt cx="8219290" cy="876270"/>
          </a:xfrm>
        </p:grpSpPr>
        <p:sp>
          <p:nvSpPr>
            <p:cNvPr id="27" name="Rectangle 26">
              <a:extLst>
                <a:ext uri="{FF2B5EF4-FFF2-40B4-BE49-F238E27FC236}">
                  <a16:creationId xmlns:a16="http://schemas.microsoft.com/office/drawing/2014/main" id="{2770DC4F-5850-B7E9-4A59-5D772A87404F}"/>
                </a:ext>
              </a:extLst>
            </p:cNvPr>
            <p:cNvSpPr/>
            <p:nvPr/>
          </p:nvSpPr>
          <p:spPr>
            <a:xfrm>
              <a:off x="450501" y="5369856"/>
              <a:ext cx="8216102" cy="87627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orbel" panose="020B0503020204020204" pitchFamily="34" charset="0"/>
                </a:rPr>
                <a:t>Enc(Result)</a:t>
              </a:r>
            </a:p>
            <a:p>
              <a:pPr algn="ctr"/>
              <a:endParaRPr lang="en-CH" dirty="0">
                <a:solidFill>
                  <a:schemeClr val="tx1"/>
                </a:solidFill>
                <a:latin typeface="Corbel" panose="020B0503020204020204" pitchFamily="34" charset="0"/>
              </a:endParaRPr>
            </a:p>
            <a:p>
              <a:pPr algn="ctr"/>
              <a:endParaRPr lang="en-CH" dirty="0">
                <a:solidFill>
                  <a:schemeClr val="tx1"/>
                </a:solidFill>
                <a:latin typeface="Corbel" panose="020B0503020204020204" pitchFamily="34" charset="0"/>
              </a:endParaRPr>
            </a:p>
          </p:txBody>
        </p:sp>
        <p:grpSp>
          <p:nvGrpSpPr>
            <p:cNvPr id="28" name="Group 27">
              <a:extLst>
                <a:ext uri="{FF2B5EF4-FFF2-40B4-BE49-F238E27FC236}">
                  <a16:creationId xmlns:a16="http://schemas.microsoft.com/office/drawing/2014/main" id="{BC4D9D5F-E284-3A05-E15B-70B36406DEDD}"/>
                </a:ext>
              </a:extLst>
            </p:cNvPr>
            <p:cNvGrpSpPr/>
            <p:nvPr/>
          </p:nvGrpSpPr>
          <p:grpSpPr>
            <a:xfrm>
              <a:off x="453689" y="5606765"/>
              <a:ext cx="8216102" cy="584775"/>
              <a:chOff x="481510" y="4230939"/>
              <a:chExt cx="8216102" cy="584775"/>
            </a:xfrm>
          </p:grpSpPr>
          <p:sp>
            <p:nvSpPr>
              <p:cNvPr id="29" name="Rounded Rectangle 28">
                <a:extLst>
                  <a:ext uri="{FF2B5EF4-FFF2-40B4-BE49-F238E27FC236}">
                    <a16:creationId xmlns:a16="http://schemas.microsoft.com/office/drawing/2014/main" id="{540056AA-AF30-7176-2E4B-DB6F3742AA29}"/>
                  </a:ext>
                </a:extLst>
              </p:cNvPr>
              <p:cNvSpPr/>
              <p:nvPr/>
            </p:nvSpPr>
            <p:spPr>
              <a:xfrm>
                <a:off x="481510" y="4447367"/>
                <a:ext cx="8212914" cy="298170"/>
              </a:xfrm>
              <a:prstGeom prst="roundRect">
                <a:avLst>
                  <a:gd name="adj" fmla="val 0"/>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30" name="Rounded Rectangle 29">
                <a:extLst>
                  <a:ext uri="{FF2B5EF4-FFF2-40B4-BE49-F238E27FC236}">
                    <a16:creationId xmlns:a16="http://schemas.microsoft.com/office/drawing/2014/main" id="{A804F16F-775B-3DEC-5A74-0C3115CB29F5}"/>
                  </a:ext>
                </a:extLst>
              </p:cNvPr>
              <p:cNvSpPr/>
              <p:nvPr/>
            </p:nvSpPr>
            <p:spPr>
              <a:xfrm>
                <a:off x="484698" y="4453025"/>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54</a:t>
                </a:r>
              </a:p>
            </p:txBody>
          </p:sp>
          <p:sp>
            <p:nvSpPr>
              <p:cNvPr id="31" name="TextBox 30">
                <a:extLst>
                  <a:ext uri="{FF2B5EF4-FFF2-40B4-BE49-F238E27FC236}">
                    <a16:creationId xmlns:a16="http://schemas.microsoft.com/office/drawing/2014/main" id="{DC86D651-40B0-844F-70CF-F584EDA17B20}"/>
                  </a:ext>
                </a:extLst>
              </p:cNvPr>
              <p:cNvSpPr txBox="1"/>
              <p:nvPr/>
            </p:nvSpPr>
            <p:spPr>
              <a:xfrm>
                <a:off x="5678782" y="4230939"/>
                <a:ext cx="868818" cy="584775"/>
              </a:xfrm>
              <a:prstGeom prst="rect">
                <a:avLst/>
              </a:prstGeom>
              <a:noFill/>
            </p:spPr>
            <p:txBody>
              <a:bodyPr wrap="square" rtlCol="0">
                <a:spAutoFit/>
              </a:bodyPr>
              <a:lstStyle/>
              <a:p>
                <a:r>
                  <a:rPr lang="en-CH" sz="3200" dirty="0"/>
                  <a:t>…</a:t>
                </a:r>
              </a:p>
            </p:txBody>
          </p:sp>
          <p:sp>
            <p:nvSpPr>
              <p:cNvPr id="32" name="Rounded Rectangle 31">
                <a:extLst>
                  <a:ext uri="{FF2B5EF4-FFF2-40B4-BE49-F238E27FC236}">
                    <a16:creationId xmlns:a16="http://schemas.microsoft.com/office/drawing/2014/main" id="{F361CB18-D02C-5028-1859-AFE3A3B6BFD3}"/>
                  </a:ext>
                </a:extLst>
              </p:cNvPr>
              <p:cNvSpPr/>
              <p:nvPr/>
            </p:nvSpPr>
            <p:spPr>
              <a:xfrm>
                <a:off x="2119401" y="4452444"/>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38</a:t>
                </a:r>
              </a:p>
            </p:txBody>
          </p:sp>
          <p:sp>
            <p:nvSpPr>
              <p:cNvPr id="33" name="Rounded Rectangle 32">
                <a:extLst>
                  <a:ext uri="{FF2B5EF4-FFF2-40B4-BE49-F238E27FC236}">
                    <a16:creationId xmlns:a16="http://schemas.microsoft.com/office/drawing/2014/main" id="{E2B8DF84-05B5-3735-9984-9CF9BE02169C}"/>
                  </a:ext>
                </a:extLst>
              </p:cNvPr>
              <p:cNvSpPr/>
              <p:nvPr/>
            </p:nvSpPr>
            <p:spPr>
              <a:xfrm>
                <a:off x="3753550" y="4451810"/>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53</a:t>
                </a:r>
              </a:p>
            </p:txBody>
          </p:sp>
          <p:sp>
            <p:nvSpPr>
              <p:cNvPr id="34" name="Rounded Rectangle 33">
                <a:extLst>
                  <a:ext uri="{FF2B5EF4-FFF2-40B4-BE49-F238E27FC236}">
                    <a16:creationId xmlns:a16="http://schemas.microsoft.com/office/drawing/2014/main" id="{45ED716C-45F5-5173-1C11-A2023328B06D}"/>
                  </a:ext>
                </a:extLst>
              </p:cNvPr>
              <p:cNvSpPr/>
              <p:nvPr/>
            </p:nvSpPr>
            <p:spPr>
              <a:xfrm>
                <a:off x="7108377" y="4448850"/>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78</a:t>
                </a:r>
              </a:p>
            </p:txBody>
          </p:sp>
        </p:grpSp>
      </p:grpSp>
      <p:grpSp>
        <p:nvGrpSpPr>
          <p:cNvPr id="22" name="Group 21">
            <a:extLst>
              <a:ext uri="{FF2B5EF4-FFF2-40B4-BE49-F238E27FC236}">
                <a16:creationId xmlns:a16="http://schemas.microsoft.com/office/drawing/2014/main" id="{BA83E381-537B-BB78-7D88-32B9202E4662}"/>
              </a:ext>
            </a:extLst>
          </p:cNvPr>
          <p:cNvGrpSpPr/>
          <p:nvPr/>
        </p:nvGrpSpPr>
        <p:grpSpPr>
          <a:xfrm>
            <a:off x="420256" y="3721459"/>
            <a:ext cx="8219290" cy="876270"/>
            <a:chOff x="450501" y="5369856"/>
            <a:chExt cx="8219290" cy="876270"/>
          </a:xfrm>
        </p:grpSpPr>
        <p:sp>
          <p:nvSpPr>
            <p:cNvPr id="23" name="Rectangle 22">
              <a:extLst>
                <a:ext uri="{FF2B5EF4-FFF2-40B4-BE49-F238E27FC236}">
                  <a16:creationId xmlns:a16="http://schemas.microsoft.com/office/drawing/2014/main" id="{182862FE-5072-4780-6669-6158C241F65B}"/>
                </a:ext>
              </a:extLst>
            </p:cNvPr>
            <p:cNvSpPr/>
            <p:nvPr/>
          </p:nvSpPr>
          <p:spPr>
            <a:xfrm>
              <a:off x="450501" y="5369856"/>
              <a:ext cx="8216102" cy="87627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orbel" panose="020B0503020204020204" pitchFamily="34" charset="0"/>
                </a:rPr>
                <a:t>Enc(Match value)</a:t>
              </a:r>
            </a:p>
            <a:p>
              <a:pPr algn="ctr"/>
              <a:endParaRPr lang="en-CH" dirty="0">
                <a:solidFill>
                  <a:schemeClr val="tx1"/>
                </a:solidFill>
                <a:latin typeface="Corbel" panose="020B0503020204020204" pitchFamily="34" charset="0"/>
              </a:endParaRPr>
            </a:p>
            <a:p>
              <a:pPr algn="ctr"/>
              <a:endParaRPr lang="en-CH" dirty="0">
                <a:solidFill>
                  <a:schemeClr val="tx1"/>
                </a:solidFill>
                <a:latin typeface="Corbel" panose="020B0503020204020204" pitchFamily="34" charset="0"/>
              </a:endParaRPr>
            </a:p>
          </p:txBody>
        </p:sp>
        <p:grpSp>
          <p:nvGrpSpPr>
            <p:cNvPr id="24" name="Group 23">
              <a:extLst>
                <a:ext uri="{FF2B5EF4-FFF2-40B4-BE49-F238E27FC236}">
                  <a16:creationId xmlns:a16="http://schemas.microsoft.com/office/drawing/2014/main" id="{8A2131A2-A062-076E-B796-EF27155C5107}"/>
                </a:ext>
              </a:extLst>
            </p:cNvPr>
            <p:cNvGrpSpPr/>
            <p:nvPr/>
          </p:nvGrpSpPr>
          <p:grpSpPr>
            <a:xfrm>
              <a:off x="453689" y="5606765"/>
              <a:ext cx="8216102" cy="584775"/>
              <a:chOff x="481510" y="4230939"/>
              <a:chExt cx="8216102" cy="584775"/>
            </a:xfrm>
          </p:grpSpPr>
          <p:sp>
            <p:nvSpPr>
              <p:cNvPr id="25" name="Rounded Rectangle 24">
                <a:extLst>
                  <a:ext uri="{FF2B5EF4-FFF2-40B4-BE49-F238E27FC236}">
                    <a16:creationId xmlns:a16="http://schemas.microsoft.com/office/drawing/2014/main" id="{0F26D3B3-C76D-9F7F-3585-B38FF792F5D3}"/>
                  </a:ext>
                </a:extLst>
              </p:cNvPr>
              <p:cNvSpPr/>
              <p:nvPr/>
            </p:nvSpPr>
            <p:spPr>
              <a:xfrm>
                <a:off x="481510" y="4447367"/>
                <a:ext cx="8212914" cy="300880"/>
              </a:xfrm>
              <a:prstGeom prst="roundRect">
                <a:avLst>
                  <a:gd name="adj" fmla="val 0"/>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26" name="Rounded Rectangle 25">
                <a:extLst>
                  <a:ext uri="{FF2B5EF4-FFF2-40B4-BE49-F238E27FC236}">
                    <a16:creationId xmlns:a16="http://schemas.microsoft.com/office/drawing/2014/main" id="{3DD8A4B6-9161-BCA2-7C11-8770EC163209}"/>
                  </a:ext>
                </a:extLst>
              </p:cNvPr>
              <p:cNvSpPr/>
              <p:nvPr/>
            </p:nvSpPr>
            <p:spPr>
              <a:xfrm>
                <a:off x="484698" y="4453025"/>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35</a:t>
                </a:r>
              </a:p>
            </p:txBody>
          </p:sp>
          <p:sp>
            <p:nvSpPr>
              <p:cNvPr id="44" name="TextBox 43">
                <a:extLst>
                  <a:ext uri="{FF2B5EF4-FFF2-40B4-BE49-F238E27FC236}">
                    <a16:creationId xmlns:a16="http://schemas.microsoft.com/office/drawing/2014/main" id="{EC2423E6-D2B3-DDFE-9D8B-5E147C3A4F71}"/>
                  </a:ext>
                </a:extLst>
              </p:cNvPr>
              <p:cNvSpPr txBox="1"/>
              <p:nvPr/>
            </p:nvSpPr>
            <p:spPr>
              <a:xfrm>
                <a:off x="5678782" y="4230939"/>
                <a:ext cx="868818" cy="584775"/>
              </a:xfrm>
              <a:prstGeom prst="rect">
                <a:avLst/>
              </a:prstGeom>
              <a:noFill/>
            </p:spPr>
            <p:txBody>
              <a:bodyPr wrap="square" rtlCol="0">
                <a:spAutoFit/>
              </a:bodyPr>
              <a:lstStyle/>
              <a:p>
                <a:r>
                  <a:rPr lang="en-CH" sz="3200" dirty="0"/>
                  <a:t>…</a:t>
                </a:r>
              </a:p>
            </p:txBody>
          </p:sp>
          <p:sp>
            <p:nvSpPr>
              <p:cNvPr id="45" name="Rounded Rectangle 44">
                <a:extLst>
                  <a:ext uri="{FF2B5EF4-FFF2-40B4-BE49-F238E27FC236}">
                    <a16:creationId xmlns:a16="http://schemas.microsoft.com/office/drawing/2014/main" id="{2036CB1C-C8BB-5F10-BBB3-AF6BD3C9CC4A}"/>
                  </a:ext>
                </a:extLst>
              </p:cNvPr>
              <p:cNvSpPr/>
              <p:nvPr/>
            </p:nvSpPr>
            <p:spPr>
              <a:xfrm>
                <a:off x="2119401" y="4452444"/>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64</a:t>
                </a:r>
              </a:p>
            </p:txBody>
          </p:sp>
          <p:sp>
            <p:nvSpPr>
              <p:cNvPr id="46" name="Rounded Rectangle 45">
                <a:extLst>
                  <a:ext uri="{FF2B5EF4-FFF2-40B4-BE49-F238E27FC236}">
                    <a16:creationId xmlns:a16="http://schemas.microsoft.com/office/drawing/2014/main" id="{C4D7DC52-A531-CD35-706A-429E7FCB474E}"/>
                  </a:ext>
                </a:extLst>
              </p:cNvPr>
              <p:cNvSpPr/>
              <p:nvPr/>
            </p:nvSpPr>
            <p:spPr>
              <a:xfrm>
                <a:off x="3753550" y="4451810"/>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53</a:t>
                </a:r>
              </a:p>
            </p:txBody>
          </p:sp>
          <p:sp>
            <p:nvSpPr>
              <p:cNvPr id="48" name="Rounded Rectangle 47">
                <a:extLst>
                  <a:ext uri="{FF2B5EF4-FFF2-40B4-BE49-F238E27FC236}">
                    <a16:creationId xmlns:a16="http://schemas.microsoft.com/office/drawing/2014/main" id="{2A154D68-0F17-C5C0-7A40-CF30D55AB0F3}"/>
                  </a:ext>
                </a:extLst>
              </p:cNvPr>
              <p:cNvSpPr/>
              <p:nvPr/>
            </p:nvSpPr>
            <p:spPr>
              <a:xfrm>
                <a:off x="7108377" y="4448850"/>
                <a:ext cx="1589235"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dirty="0">
                    <a:solidFill>
                      <a:schemeClr val="tx2"/>
                    </a:solidFill>
                    <a:latin typeface="Cambria" panose="02040503050406030204" pitchFamily="18" charset="0"/>
                  </a:rPr>
                  <a:t>29</a:t>
                </a:r>
              </a:p>
            </p:txBody>
          </p:sp>
        </p:grpSp>
      </p:grpSp>
      <p:sp>
        <p:nvSpPr>
          <p:cNvPr id="47" name="Rounded Rectangle 46">
            <a:extLst>
              <a:ext uri="{FF2B5EF4-FFF2-40B4-BE49-F238E27FC236}">
                <a16:creationId xmlns:a16="http://schemas.microsoft.com/office/drawing/2014/main" id="{D9E368FA-08AE-4564-451D-A2E21071530F}"/>
              </a:ext>
            </a:extLst>
          </p:cNvPr>
          <p:cNvSpPr/>
          <p:nvPr/>
        </p:nvSpPr>
        <p:spPr>
          <a:xfrm>
            <a:off x="3857226" y="2736431"/>
            <a:ext cx="1467293" cy="40011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Compare</a:t>
            </a:r>
          </a:p>
        </p:txBody>
      </p:sp>
      <p:cxnSp>
        <p:nvCxnSpPr>
          <p:cNvPr id="49" name="Straight Arrow Connector 48">
            <a:extLst>
              <a:ext uri="{FF2B5EF4-FFF2-40B4-BE49-F238E27FC236}">
                <a16:creationId xmlns:a16="http://schemas.microsoft.com/office/drawing/2014/main" id="{F5731EA9-FD43-C634-276B-781744816947}"/>
              </a:ext>
            </a:extLst>
          </p:cNvPr>
          <p:cNvCxnSpPr>
            <a:stCxn id="47" idx="3"/>
          </p:cNvCxnSpPr>
          <p:nvPr/>
        </p:nvCxnSpPr>
        <p:spPr>
          <a:xfrm flipV="1">
            <a:off x="5324519" y="2929335"/>
            <a:ext cx="839047" cy="71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57C93CE4-B20C-2214-3721-DF8D5797103D}"/>
              </a:ext>
            </a:extLst>
          </p:cNvPr>
          <p:cNvSpPr txBox="1"/>
          <p:nvPr/>
        </p:nvSpPr>
        <p:spPr>
          <a:xfrm>
            <a:off x="6233140" y="2751820"/>
            <a:ext cx="2595550" cy="461665"/>
          </a:xfrm>
          <a:prstGeom prst="rect">
            <a:avLst/>
          </a:prstGeom>
          <a:noFill/>
        </p:spPr>
        <p:txBody>
          <a:bodyPr wrap="square" rtlCol="0">
            <a:spAutoFit/>
          </a:bodyPr>
          <a:lstStyle/>
          <a:p>
            <a:r>
              <a:rPr lang="en-CH" sz="2400" b="1" dirty="0">
                <a:latin typeface="Corbel" panose="020B0503020204020204" pitchFamily="34" charset="0"/>
              </a:rPr>
              <a:t>Generate Index</a:t>
            </a:r>
          </a:p>
        </p:txBody>
      </p:sp>
      <p:sp>
        <p:nvSpPr>
          <p:cNvPr id="51" name="Right Brace 50">
            <a:extLst>
              <a:ext uri="{FF2B5EF4-FFF2-40B4-BE49-F238E27FC236}">
                <a16:creationId xmlns:a16="http://schemas.microsoft.com/office/drawing/2014/main" id="{AC08F1BA-B2DC-E34B-D7DC-7D5169CC155A}"/>
              </a:ext>
            </a:extLst>
          </p:cNvPr>
          <p:cNvSpPr/>
          <p:nvPr/>
        </p:nvSpPr>
        <p:spPr>
          <a:xfrm rot="5400000">
            <a:off x="4266018" y="-1906579"/>
            <a:ext cx="569284" cy="855606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H"/>
          </a:p>
        </p:txBody>
      </p:sp>
      <p:sp>
        <p:nvSpPr>
          <p:cNvPr id="52" name="Right Brace 51">
            <a:extLst>
              <a:ext uri="{FF2B5EF4-FFF2-40B4-BE49-F238E27FC236}">
                <a16:creationId xmlns:a16="http://schemas.microsoft.com/office/drawing/2014/main" id="{EE57DB34-91B8-AC85-1EB3-CAE038051E91}"/>
              </a:ext>
            </a:extLst>
          </p:cNvPr>
          <p:cNvSpPr/>
          <p:nvPr/>
        </p:nvSpPr>
        <p:spPr>
          <a:xfrm rot="16200000">
            <a:off x="4266018" y="-761120"/>
            <a:ext cx="569284" cy="855606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H"/>
          </a:p>
        </p:txBody>
      </p:sp>
      <p:sp>
        <p:nvSpPr>
          <p:cNvPr id="53" name="Rounded Rectangle 52">
            <a:extLst>
              <a:ext uri="{FF2B5EF4-FFF2-40B4-BE49-F238E27FC236}">
                <a16:creationId xmlns:a16="http://schemas.microsoft.com/office/drawing/2014/main" id="{EC27511A-64FB-8AE2-9B1E-1FB0D3A9DE0A}"/>
              </a:ext>
            </a:extLst>
          </p:cNvPr>
          <p:cNvSpPr/>
          <p:nvPr/>
        </p:nvSpPr>
        <p:spPr>
          <a:xfrm>
            <a:off x="-154680" y="5059909"/>
            <a:ext cx="9453359" cy="1044177"/>
          </a:xfrm>
          <a:prstGeom prst="roundRect">
            <a:avLst>
              <a:gd name="adj" fmla="val 10325"/>
            </a:avLst>
          </a:prstGeom>
          <a:solidFill>
            <a:schemeClr val="accent6">
              <a:lumMod val="20000"/>
              <a:lumOff val="80000"/>
              <a:alpha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rbel" panose="020B0503020204020204" pitchFamily="34" charset="0"/>
              </a:rPr>
              <a:t>Compare and </a:t>
            </a:r>
            <a:r>
              <a:rPr lang="en-US" sz="2800" b="1" dirty="0">
                <a:solidFill>
                  <a:schemeClr val="accent5"/>
                </a:solidFill>
                <a:latin typeface="Corbel" panose="020B0503020204020204" pitchFamily="34" charset="0"/>
              </a:rPr>
              <a:t>send the final index</a:t>
            </a:r>
            <a:r>
              <a:rPr lang="en-US" sz="2800" dirty="0">
                <a:solidFill>
                  <a:schemeClr val="accent5"/>
                </a:solidFill>
                <a:latin typeface="Corbel" panose="020B0503020204020204" pitchFamily="34" charset="0"/>
              </a:rPr>
              <a:t> </a:t>
            </a:r>
            <a:r>
              <a:rPr lang="en-US" sz="2800" dirty="0">
                <a:solidFill>
                  <a:schemeClr val="tx1"/>
                </a:solidFill>
                <a:latin typeface="Corbel" panose="020B0503020204020204" pitchFamily="34" charset="0"/>
              </a:rPr>
              <a:t>back to client</a:t>
            </a:r>
            <a:endParaRPr lang="en-CH" sz="2800" b="1" i="1" dirty="0">
              <a:solidFill>
                <a:srgbClr val="C00000"/>
              </a:solidFill>
              <a:latin typeface="Corbel" panose="020B0503020204020204" pitchFamily="34" charset="0"/>
            </a:endParaRPr>
          </a:p>
        </p:txBody>
      </p:sp>
      <p:sp>
        <p:nvSpPr>
          <p:cNvPr id="54" name="Rectangle 53">
            <a:extLst>
              <a:ext uri="{FF2B5EF4-FFF2-40B4-BE49-F238E27FC236}">
                <a16:creationId xmlns:a16="http://schemas.microsoft.com/office/drawing/2014/main" id="{A20B22E7-EEA8-1CB8-0A80-F7FCA541477F}"/>
              </a:ext>
            </a:extLst>
          </p:cNvPr>
          <p:cNvSpPr/>
          <p:nvPr/>
        </p:nvSpPr>
        <p:spPr>
          <a:xfrm>
            <a:off x="3632707" y="1527003"/>
            <a:ext cx="1791199" cy="681871"/>
          </a:xfrm>
          <a:prstGeom prst="rect">
            <a:avLst/>
          </a:prstGeom>
          <a:noFill/>
          <a:ln w="25400">
            <a:solidFill>
              <a:schemeClr val="accent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6" name="Rectangle 55">
            <a:extLst>
              <a:ext uri="{FF2B5EF4-FFF2-40B4-BE49-F238E27FC236}">
                <a16:creationId xmlns:a16="http://schemas.microsoft.com/office/drawing/2014/main" id="{AD89AC87-DCA0-8A2B-ED82-22E9E8D3A8F2}"/>
              </a:ext>
            </a:extLst>
          </p:cNvPr>
          <p:cNvSpPr/>
          <p:nvPr/>
        </p:nvSpPr>
        <p:spPr>
          <a:xfrm>
            <a:off x="3594501" y="4013094"/>
            <a:ext cx="1791199" cy="681871"/>
          </a:xfrm>
          <a:prstGeom prst="rect">
            <a:avLst/>
          </a:prstGeom>
          <a:noFill/>
          <a:ln w="25400">
            <a:solidFill>
              <a:schemeClr val="accent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1704841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0" grpId="0"/>
      <p:bldP spid="51" grpId="0" animBg="1"/>
      <p:bldP spid="52" grpId="0" animBg="1"/>
      <p:bldP spid="53" grpId="0" animBg="1"/>
      <p:bldP spid="54" grpId="0" animBg="1"/>
      <p:bldP spid="5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175C6-2BFD-B9E9-0E09-33151B78526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2E611BE-0304-A012-1D06-93E887968906}"/>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latin typeface="Corbel" panose="020B0503020204020204" pitchFamily="34" charset="0"/>
              <a:cs typeface="Dubai" panose="020B0503030403030204" pitchFamily="34" charset="-78"/>
            </a:endParaRPr>
          </a:p>
        </p:txBody>
      </p:sp>
      <p:cxnSp>
        <p:nvCxnSpPr>
          <p:cNvPr id="6" name="Straight Connector 5">
            <a:extLst>
              <a:ext uri="{FF2B5EF4-FFF2-40B4-BE49-F238E27FC236}">
                <a16:creationId xmlns:a16="http://schemas.microsoft.com/office/drawing/2014/main" id="{83341C6B-D630-DE5C-9D70-4238A4C5CC11}"/>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67B20C0-312A-5DB8-C0BB-149211905BA9}"/>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BD4BE6F4-9877-CED7-2B59-543475BEA15B}"/>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Dubai" panose="020B0503030403030204" pitchFamily="34" charset="-78"/>
              </a:rPr>
              <a:t>CIPHERMATCH: Algorithm (Summary)</a:t>
            </a:r>
          </a:p>
        </p:txBody>
      </p:sp>
      <p:pic>
        <p:nvPicPr>
          <p:cNvPr id="16" name="Graphic 15">
            <a:extLst>
              <a:ext uri="{FF2B5EF4-FFF2-40B4-BE49-F238E27FC236}">
                <a16:creationId xmlns:a16="http://schemas.microsoft.com/office/drawing/2014/main" id="{CFC51064-7327-1479-5A22-8932A64BD1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896A3063-27A0-0E29-E3B9-B703F8627B4A}"/>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cs typeface="Dubai" panose="020B0503030403030204" pitchFamily="34" charset="-78"/>
              </a:rPr>
              <a:pPr/>
              <a:t>51</a:t>
            </a:fld>
            <a:endParaRPr lang="en-CH" dirty="0">
              <a:latin typeface="Cambria" panose="02040503050406030204" pitchFamily="18" charset="0"/>
              <a:cs typeface="Dubai" panose="020B0503030403030204" pitchFamily="34" charset="-78"/>
            </a:endParaRPr>
          </a:p>
        </p:txBody>
      </p:sp>
      <p:sp>
        <p:nvSpPr>
          <p:cNvPr id="15" name="Rounded Rectangular Callout 14">
            <a:extLst>
              <a:ext uri="{FF2B5EF4-FFF2-40B4-BE49-F238E27FC236}">
                <a16:creationId xmlns:a16="http://schemas.microsoft.com/office/drawing/2014/main" id="{E8EA838A-2F1D-3B52-08E1-E4D9BF12DDA0}"/>
              </a:ext>
            </a:extLst>
          </p:cNvPr>
          <p:cNvSpPr/>
          <p:nvPr/>
        </p:nvSpPr>
        <p:spPr>
          <a:xfrm>
            <a:off x="2979335" y="1120761"/>
            <a:ext cx="3239859" cy="868107"/>
          </a:xfrm>
          <a:prstGeom prst="wedgeRoundRectCallout">
            <a:avLst>
              <a:gd name="adj1" fmla="val -20106"/>
              <a:gd name="adj2" fmla="val 124659"/>
              <a:gd name="adj3" fmla="val 16667"/>
            </a:avLst>
          </a:prstGeom>
          <a:solidFill>
            <a:srgbClr val="F6E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solidFill>
                  <a:schemeClr val="tx1"/>
                </a:solidFill>
                <a:latin typeface="Corbel" panose="020B0503020204020204" pitchFamily="34" charset="0"/>
              </a:rPr>
              <a:t>Negated, Replicated and Packed Encrypted Query</a:t>
            </a:r>
          </a:p>
          <a:p>
            <a:pPr algn="ctr"/>
            <a:r>
              <a:rPr lang="en-GB" dirty="0">
                <a:solidFill>
                  <a:schemeClr val="tx1"/>
                </a:solidFill>
                <a:latin typeface="Corbel" panose="020B0503020204020204" pitchFamily="34" charset="0"/>
              </a:rPr>
              <a:t>with an Encrypted Match Value</a:t>
            </a:r>
            <a:endParaRPr lang="en-CH" dirty="0">
              <a:solidFill>
                <a:schemeClr val="tx1"/>
              </a:solidFill>
              <a:latin typeface="Corbel" panose="020B0503020204020204" pitchFamily="34" charset="0"/>
            </a:endParaRPr>
          </a:p>
        </p:txBody>
      </p:sp>
      <p:sp>
        <p:nvSpPr>
          <p:cNvPr id="21" name="Rounded Rectangle 20">
            <a:extLst>
              <a:ext uri="{FF2B5EF4-FFF2-40B4-BE49-F238E27FC236}">
                <a16:creationId xmlns:a16="http://schemas.microsoft.com/office/drawing/2014/main" id="{20BC78FE-70D4-262B-0C89-7F5D13EF8C92}"/>
              </a:ext>
            </a:extLst>
          </p:cNvPr>
          <p:cNvSpPr/>
          <p:nvPr/>
        </p:nvSpPr>
        <p:spPr>
          <a:xfrm>
            <a:off x="836266" y="2272867"/>
            <a:ext cx="2657616" cy="2181315"/>
          </a:xfrm>
          <a:prstGeom prst="roundRect">
            <a:avLst>
              <a:gd name="adj" fmla="val 5189"/>
            </a:avLst>
          </a:prstGeom>
          <a:solidFill>
            <a:srgbClr val="90E0EF"/>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Corbel" panose="020B0503020204020204" pitchFamily="34" charset="0"/>
                <a:cs typeface="Dubai" panose="020B0503030403030204" pitchFamily="34" charset="-78"/>
              </a:rPr>
              <a:t>Client</a:t>
            </a:r>
          </a:p>
        </p:txBody>
      </p:sp>
      <p:sp>
        <p:nvSpPr>
          <p:cNvPr id="22" name="Rounded Rectangle 21">
            <a:extLst>
              <a:ext uri="{FF2B5EF4-FFF2-40B4-BE49-F238E27FC236}">
                <a16:creationId xmlns:a16="http://schemas.microsoft.com/office/drawing/2014/main" id="{340BF24F-0DE5-F6C7-587B-B81E6BC633C3}"/>
              </a:ext>
            </a:extLst>
          </p:cNvPr>
          <p:cNvSpPr/>
          <p:nvPr/>
        </p:nvSpPr>
        <p:spPr>
          <a:xfrm>
            <a:off x="943384" y="2748325"/>
            <a:ext cx="2441345" cy="1583136"/>
          </a:xfrm>
          <a:prstGeom prst="roundRect">
            <a:avLst>
              <a:gd name="adj" fmla="val 5189"/>
            </a:avLst>
          </a:prstGeom>
          <a:solidFill>
            <a:srgbClr val="EDF6F9"/>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atin typeface="Corbel" panose="020B0503020204020204" pitchFamily="34" charset="0"/>
              <a:cs typeface="Dubai" panose="020B0503030403030204" pitchFamily="34" charset="-78"/>
            </a:endParaRPr>
          </a:p>
        </p:txBody>
      </p:sp>
      <p:sp>
        <p:nvSpPr>
          <p:cNvPr id="24" name="Rounded Rectangle 23">
            <a:extLst>
              <a:ext uri="{FF2B5EF4-FFF2-40B4-BE49-F238E27FC236}">
                <a16:creationId xmlns:a16="http://schemas.microsoft.com/office/drawing/2014/main" id="{1E72EC52-DC48-8A5F-FA1E-522F0A7CB31B}"/>
              </a:ext>
            </a:extLst>
          </p:cNvPr>
          <p:cNvSpPr/>
          <p:nvPr/>
        </p:nvSpPr>
        <p:spPr>
          <a:xfrm>
            <a:off x="4485979" y="2258827"/>
            <a:ext cx="3902504" cy="2195355"/>
          </a:xfrm>
          <a:prstGeom prst="roundRect">
            <a:avLst>
              <a:gd name="adj" fmla="val 5189"/>
            </a:avLst>
          </a:prstGeom>
          <a:solidFill>
            <a:srgbClr val="FFD97D"/>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Corbel" panose="020B0503020204020204" pitchFamily="34" charset="0"/>
                <a:cs typeface="Dubai" panose="020B0503030403030204" pitchFamily="34" charset="-78"/>
              </a:rPr>
              <a:t>Server</a:t>
            </a:r>
          </a:p>
        </p:txBody>
      </p:sp>
      <p:sp>
        <p:nvSpPr>
          <p:cNvPr id="25" name="Rounded Rectangle 24">
            <a:extLst>
              <a:ext uri="{FF2B5EF4-FFF2-40B4-BE49-F238E27FC236}">
                <a16:creationId xmlns:a16="http://schemas.microsoft.com/office/drawing/2014/main" id="{FA4301F3-0EE0-00F9-FA51-D18432005DD1}"/>
              </a:ext>
            </a:extLst>
          </p:cNvPr>
          <p:cNvSpPr/>
          <p:nvPr/>
        </p:nvSpPr>
        <p:spPr>
          <a:xfrm>
            <a:off x="4592199" y="2719306"/>
            <a:ext cx="3689167" cy="1583136"/>
          </a:xfrm>
          <a:prstGeom prst="roundRect">
            <a:avLst>
              <a:gd name="adj" fmla="val 5189"/>
            </a:avLst>
          </a:prstGeom>
          <a:solidFill>
            <a:srgbClr val="FFFDF7"/>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atin typeface="Corbel" panose="020B0503020204020204" pitchFamily="34" charset="0"/>
              <a:cs typeface="Dubai" panose="020B0503030403030204" pitchFamily="34" charset="-78"/>
            </a:endParaRPr>
          </a:p>
        </p:txBody>
      </p:sp>
      <p:sp>
        <p:nvSpPr>
          <p:cNvPr id="28" name="Rounded Rectangle 27">
            <a:extLst>
              <a:ext uri="{FF2B5EF4-FFF2-40B4-BE49-F238E27FC236}">
                <a16:creationId xmlns:a16="http://schemas.microsoft.com/office/drawing/2014/main" id="{6F6CDA65-AAD5-5C4A-E48D-B95B2C38ED30}"/>
              </a:ext>
            </a:extLst>
          </p:cNvPr>
          <p:cNvSpPr/>
          <p:nvPr/>
        </p:nvSpPr>
        <p:spPr>
          <a:xfrm>
            <a:off x="1015491" y="2851809"/>
            <a:ext cx="945588" cy="371286"/>
          </a:xfrm>
          <a:prstGeom prst="roundRect">
            <a:avLst>
              <a:gd name="adj" fmla="val 5189"/>
            </a:avLst>
          </a:prstGeom>
          <a:solidFill>
            <a:schemeClr val="accent4">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Query</a:t>
            </a:r>
          </a:p>
        </p:txBody>
      </p:sp>
      <p:sp>
        <p:nvSpPr>
          <p:cNvPr id="30" name="Rounded Rectangle 29">
            <a:extLst>
              <a:ext uri="{FF2B5EF4-FFF2-40B4-BE49-F238E27FC236}">
                <a16:creationId xmlns:a16="http://schemas.microsoft.com/office/drawing/2014/main" id="{5D106295-C696-563F-BDD4-63056FFD98AE}"/>
              </a:ext>
            </a:extLst>
          </p:cNvPr>
          <p:cNvSpPr/>
          <p:nvPr/>
        </p:nvSpPr>
        <p:spPr>
          <a:xfrm>
            <a:off x="2147941" y="2851809"/>
            <a:ext cx="1156578" cy="895052"/>
          </a:xfrm>
          <a:prstGeom prst="roundRect">
            <a:avLst>
              <a:gd name="adj" fmla="val 5189"/>
            </a:avLst>
          </a:prstGeom>
          <a:solidFill>
            <a:schemeClr val="accent6">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Data Packing &amp; Encryption</a:t>
            </a:r>
          </a:p>
        </p:txBody>
      </p:sp>
      <p:cxnSp>
        <p:nvCxnSpPr>
          <p:cNvPr id="31" name="Straight Arrow Connector 30">
            <a:extLst>
              <a:ext uri="{FF2B5EF4-FFF2-40B4-BE49-F238E27FC236}">
                <a16:creationId xmlns:a16="http://schemas.microsoft.com/office/drawing/2014/main" id="{EEA75EB9-355D-D5E3-FA14-92867F3EBD4F}"/>
              </a:ext>
            </a:extLst>
          </p:cNvPr>
          <p:cNvCxnSpPr>
            <a:cxnSpLocks/>
            <a:stCxn id="28" idx="3"/>
          </p:cNvCxnSpPr>
          <p:nvPr/>
        </p:nvCxnSpPr>
        <p:spPr>
          <a:xfrm>
            <a:off x="1961079" y="3037452"/>
            <a:ext cx="19892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a:extLst>
              <a:ext uri="{FF2B5EF4-FFF2-40B4-BE49-F238E27FC236}">
                <a16:creationId xmlns:a16="http://schemas.microsoft.com/office/drawing/2014/main" id="{E027DCCA-5EE1-7B4A-2E25-4631FE890A7C}"/>
              </a:ext>
            </a:extLst>
          </p:cNvPr>
          <p:cNvSpPr/>
          <p:nvPr/>
        </p:nvSpPr>
        <p:spPr>
          <a:xfrm>
            <a:off x="6858239" y="2834979"/>
            <a:ext cx="1310969" cy="1370915"/>
          </a:xfrm>
          <a:prstGeom prst="roundRect">
            <a:avLst>
              <a:gd name="adj" fmla="val 5189"/>
            </a:avLst>
          </a:prstGeom>
          <a:solidFill>
            <a:srgbClr val="FFF3B0"/>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Storage</a:t>
            </a:r>
          </a:p>
          <a:p>
            <a:pPr algn="ctr"/>
            <a:r>
              <a:rPr lang="en-US" sz="1400" b="1" dirty="0">
                <a:solidFill>
                  <a:schemeClr val="tx1"/>
                </a:solidFill>
                <a:latin typeface="Corbel" panose="020B0503020204020204" pitchFamily="34" charset="0"/>
                <a:cs typeface="Dubai" panose="020B0503030403030204" pitchFamily="34" charset="-78"/>
              </a:rPr>
              <a:t>(SSD)</a:t>
            </a:r>
          </a:p>
        </p:txBody>
      </p:sp>
      <p:sp>
        <p:nvSpPr>
          <p:cNvPr id="33" name="Rounded Rectangle 32">
            <a:extLst>
              <a:ext uri="{FF2B5EF4-FFF2-40B4-BE49-F238E27FC236}">
                <a16:creationId xmlns:a16="http://schemas.microsoft.com/office/drawing/2014/main" id="{131C5A77-EDB8-566F-4B6A-C30E4968BFE9}"/>
              </a:ext>
            </a:extLst>
          </p:cNvPr>
          <p:cNvSpPr/>
          <p:nvPr/>
        </p:nvSpPr>
        <p:spPr>
          <a:xfrm>
            <a:off x="4706841" y="2837392"/>
            <a:ext cx="1227956" cy="1368519"/>
          </a:xfrm>
          <a:prstGeom prst="roundRect">
            <a:avLst>
              <a:gd name="adj" fmla="val 5189"/>
            </a:avLst>
          </a:prstGeom>
          <a:solidFill>
            <a:srgbClr val="FFFF00">
              <a:alpha val="23000"/>
            </a:srgb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CPU</a:t>
            </a:r>
            <a:endParaRPr lang="en-US" sz="1600" b="1" dirty="0">
              <a:solidFill>
                <a:schemeClr val="tx1"/>
              </a:solidFill>
              <a:latin typeface="Corbel" panose="020B0503020204020204" pitchFamily="34" charset="0"/>
              <a:cs typeface="Dubai" panose="020B0503030403030204" pitchFamily="34" charset="-78"/>
            </a:endParaRPr>
          </a:p>
        </p:txBody>
      </p:sp>
      <p:sp>
        <p:nvSpPr>
          <p:cNvPr id="34" name="Rounded Rectangle 33">
            <a:extLst>
              <a:ext uri="{FF2B5EF4-FFF2-40B4-BE49-F238E27FC236}">
                <a16:creationId xmlns:a16="http://schemas.microsoft.com/office/drawing/2014/main" id="{C44556C1-4F28-AE69-4EA1-A0F6C4AC2B43}"/>
              </a:ext>
            </a:extLst>
          </p:cNvPr>
          <p:cNvSpPr/>
          <p:nvPr/>
        </p:nvSpPr>
        <p:spPr>
          <a:xfrm>
            <a:off x="6043572" y="2839266"/>
            <a:ext cx="705125" cy="1366628"/>
          </a:xfrm>
          <a:prstGeom prst="roundRect">
            <a:avLst>
              <a:gd name="adj" fmla="val 5189"/>
            </a:avLst>
          </a:prstGeom>
          <a:solidFill>
            <a:srgbClr val="FFFF00">
              <a:alpha val="13000"/>
            </a:srgb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DRAM</a:t>
            </a:r>
          </a:p>
        </p:txBody>
      </p:sp>
      <p:cxnSp>
        <p:nvCxnSpPr>
          <p:cNvPr id="35" name="Straight Connector 34">
            <a:extLst>
              <a:ext uri="{FF2B5EF4-FFF2-40B4-BE49-F238E27FC236}">
                <a16:creationId xmlns:a16="http://schemas.microsoft.com/office/drawing/2014/main" id="{7E554FF8-929B-4D1E-220A-0F91ECF700F6}"/>
              </a:ext>
            </a:extLst>
          </p:cNvPr>
          <p:cNvCxnSpPr>
            <a:cxnSpLocks/>
          </p:cNvCxnSpPr>
          <p:nvPr/>
        </p:nvCxnSpPr>
        <p:spPr>
          <a:xfrm>
            <a:off x="3304519" y="3013625"/>
            <a:ext cx="1419675"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A302E616-8864-5E02-FD8E-758575BC0E84}"/>
              </a:ext>
            </a:extLst>
          </p:cNvPr>
          <p:cNvSpPr txBox="1"/>
          <p:nvPr/>
        </p:nvSpPr>
        <p:spPr>
          <a:xfrm>
            <a:off x="3504705" y="2748325"/>
            <a:ext cx="998380"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Encrypted Query</a:t>
            </a:r>
          </a:p>
        </p:txBody>
      </p:sp>
      <p:sp>
        <p:nvSpPr>
          <p:cNvPr id="37" name="Rounded Rectangle 36">
            <a:extLst>
              <a:ext uri="{FF2B5EF4-FFF2-40B4-BE49-F238E27FC236}">
                <a16:creationId xmlns:a16="http://schemas.microsoft.com/office/drawing/2014/main" id="{57CB99C3-E0B9-51EF-0045-30A368042AFE}"/>
              </a:ext>
            </a:extLst>
          </p:cNvPr>
          <p:cNvSpPr/>
          <p:nvPr/>
        </p:nvSpPr>
        <p:spPr>
          <a:xfrm>
            <a:off x="6858239" y="2834979"/>
            <a:ext cx="1310969" cy="1370915"/>
          </a:xfrm>
          <a:prstGeom prst="roundRect">
            <a:avLst>
              <a:gd name="adj" fmla="val 5189"/>
            </a:avLst>
          </a:prstGeom>
          <a:solidFill>
            <a:schemeClr val="bg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Storage</a:t>
            </a:r>
          </a:p>
          <a:p>
            <a:pPr algn="ctr"/>
            <a:r>
              <a:rPr lang="en-US" sz="1400" b="1" dirty="0">
                <a:solidFill>
                  <a:schemeClr val="tx1"/>
                </a:solidFill>
                <a:latin typeface="Corbel" panose="020B0503020204020204" pitchFamily="34" charset="0"/>
                <a:cs typeface="Dubai" panose="020B0503030403030204" pitchFamily="34" charset="-78"/>
              </a:rPr>
              <a:t>(SSD)</a:t>
            </a: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p:txBody>
      </p:sp>
      <p:sp>
        <p:nvSpPr>
          <p:cNvPr id="38" name="Rounded Rectangle 37">
            <a:extLst>
              <a:ext uri="{FF2B5EF4-FFF2-40B4-BE49-F238E27FC236}">
                <a16:creationId xmlns:a16="http://schemas.microsoft.com/office/drawing/2014/main" id="{AB92060A-4FF2-95A1-BC8A-68BD8A9D7C93}"/>
              </a:ext>
            </a:extLst>
          </p:cNvPr>
          <p:cNvSpPr/>
          <p:nvPr/>
        </p:nvSpPr>
        <p:spPr>
          <a:xfrm>
            <a:off x="6938709" y="3371961"/>
            <a:ext cx="1150028" cy="749799"/>
          </a:xfrm>
          <a:prstGeom prst="roundRect">
            <a:avLst>
              <a:gd name="adj" fmla="val 5189"/>
            </a:avLst>
          </a:prstGeom>
          <a:solidFill>
            <a:schemeClr val="accent6">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Encrypted Database</a:t>
            </a:r>
          </a:p>
        </p:txBody>
      </p:sp>
      <p:cxnSp>
        <p:nvCxnSpPr>
          <p:cNvPr id="42" name="Straight Connector 41">
            <a:extLst>
              <a:ext uri="{FF2B5EF4-FFF2-40B4-BE49-F238E27FC236}">
                <a16:creationId xmlns:a16="http://schemas.microsoft.com/office/drawing/2014/main" id="{B7D949EA-9EC4-9D98-05A0-053F7089075D}"/>
              </a:ext>
            </a:extLst>
          </p:cNvPr>
          <p:cNvCxnSpPr>
            <a:cxnSpLocks/>
          </p:cNvCxnSpPr>
          <p:nvPr/>
        </p:nvCxnSpPr>
        <p:spPr>
          <a:xfrm>
            <a:off x="6028121" y="3946218"/>
            <a:ext cx="7596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BE10729-5C00-52E9-183A-50F7C7AF603F}"/>
              </a:ext>
            </a:extLst>
          </p:cNvPr>
          <p:cNvCxnSpPr>
            <a:cxnSpLocks/>
          </p:cNvCxnSpPr>
          <p:nvPr/>
        </p:nvCxnSpPr>
        <p:spPr>
          <a:xfrm flipH="1">
            <a:off x="5932179" y="3946642"/>
            <a:ext cx="95942"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28FF734-7C65-8C28-ADD0-0D7D945D13E8}"/>
              </a:ext>
            </a:extLst>
          </p:cNvPr>
          <p:cNvCxnSpPr>
            <a:cxnSpLocks/>
          </p:cNvCxnSpPr>
          <p:nvPr/>
        </p:nvCxnSpPr>
        <p:spPr>
          <a:xfrm>
            <a:off x="6721524" y="3946642"/>
            <a:ext cx="13250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8" name="Rounded Rectangle 47">
            <a:extLst>
              <a:ext uri="{FF2B5EF4-FFF2-40B4-BE49-F238E27FC236}">
                <a16:creationId xmlns:a16="http://schemas.microsoft.com/office/drawing/2014/main" id="{B632C206-D4C9-4AE8-95BD-95ACFEBE857A}"/>
              </a:ext>
            </a:extLst>
          </p:cNvPr>
          <p:cNvSpPr/>
          <p:nvPr/>
        </p:nvSpPr>
        <p:spPr>
          <a:xfrm>
            <a:off x="4711051" y="2837375"/>
            <a:ext cx="1227956" cy="1368519"/>
          </a:xfrm>
          <a:prstGeom prst="roundRect">
            <a:avLst>
              <a:gd name="adj" fmla="val 5189"/>
            </a:avLst>
          </a:prstGeom>
          <a:solidFill>
            <a:srgbClr val="FFFF00">
              <a:alpha val="13000"/>
            </a:srgb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500" b="1" dirty="0">
              <a:solidFill>
                <a:schemeClr val="tx1"/>
              </a:solidFill>
              <a:latin typeface="Corbel" panose="020B0503020204020204" pitchFamily="34" charset="0"/>
              <a:cs typeface="Dubai" panose="020B0503030403030204" pitchFamily="34" charset="-78"/>
            </a:endParaRPr>
          </a:p>
          <a:p>
            <a:pPr algn="ctr"/>
            <a:r>
              <a:rPr lang="en-US" sz="1400" b="1" dirty="0">
                <a:solidFill>
                  <a:schemeClr val="tx1"/>
                </a:solidFill>
                <a:latin typeface="Corbel" panose="020B0503020204020204" pitchFamily="34" charset="0"/>
                <a:cs typeface="Dubai" panose="020B0503030403030204" pitchFamily="34" charset="-78"/>
              </a:rPr>
              <a:t>CPU</a:t>
            </a:r>
            <a:endParaRPr lang="en-US" sz="1600" b="1" dirty="0">
              <a:solidFill>
                <a:schemeClr val="tx1"/>
              </a:solidFill>
              <a:latin typeface="Corbel" panose="020B0503020204020204" pitchFamily="34" charset="0"/>
              <a:cs typeface="Dubai" panose="020B0503030403030204" pitchFamily="34" charset="-78"/>
            </a:endParaRPr>
          </a:p>
        </p:txBody>
      </p:sp>
      <p:sp>
        <p:nvSpPr>
          <p:cNvPr id="49" name="Rounded Rectangle 48">
            <a:extLst>
              <a:ext uri="{FF2B5EF4-FFF2-40B4-BE49-F238E27FC236}">
                <a16:creationId xmlns:a16="http://schemas.microsoft.com/office/drawing/2014/main" id="{7E5F39EA-6A1E-DE6E-07BB-0AC787E1326F}"/>
              </a:ext>
            </a:extLst>
          </p:cNvPr>
          <p:cNvSpPr/>
          <p:nvPr/>
        </p:nvSpPr>
        <p:spPr>
          <a:xfrm>
            <a:off x="4785751" y="3383260"/>
            <a:ext cx="1070135" cy="749799"/>
          </a:xfrm>
          <a:prstGeom prst="roundRect">
            <a:avLst>
              <a:gd name="adj" fmla="val 5189"/>
            </a:avLst>
          </a:prstGeom>
          <a:solidFill>
            <a:schemeClr val="accent5">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Perform String Matching</a:t>
            </a:r>
          </a:p>
        </p:txBody>
      </p:sp>
      <p:sp>
        <p:nvSpPr>
          <p:cNvPr id="50" name="Rounded Rectangle 49">
            <a:extLst>
              <a:ext uri="{FF2B5EF4-FFF2-40B4-BE49-F238E27FC236}">
                <a16:creationId xmlns:a16="http://schemas.microsoft.com/office/drawing/2014/main" id="{84645E26-F458-16D9-4E13-D963D14A0CDB}"/>
              </a:ext>
            </a:extLst>
          </p:cNvPr>
          <p:cNvSpPr/>
          <p:nvPr/>
        </p:nvSpPr>
        <p:spPr>
          <a:xfrm>
            <a:off x="1015491" y="3857709"/>
            <a:ext cx="2289031" cy="371973"/>
          </a:xfrm>
          <a:prstGeom prst="roundRect">
            <a:avLst>
              <a:gd name="adj" fmla="val 5189"/>
            </a:avLst>
          </a:prstGeom>
          <a:solidFill>
            <a:srgbClr val="D9ED9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Result</a:t>
            </a:r>
          </a:p>
        </p:txBody>
      </p:sp>
      <p:cxnSp>
        <p:nvCxnSpPr>
          <p:cNvPr id="51" name="Straight Arrow Connector 50">
            <a:extLst>
              <a:ext uri="{FF2B5EF4-FFF2-40B4-BE49-F238E27FC236}">
                <a16:creationId xmlns:a16="http://schemas.microsoft.com/office/drawing/2014/main" id="{B0576ED7-14EB-8D20-5DCF-39212E73767C}"/>
              </a:ext>
            </a:extLst>
          </p:cNvPr>
          <p:cNvCxnSpPr>
            <a:cxnSpLocks/>
            <a:endCxn id="50" idx="3"/>
          </p:cNvCxnSpPr>
          <p:nvPr/>
        </p:nvCxnSpPr>
        <p:spPr>
          <a:xfrm flipH="1">
            <a:off x="3304522" y="4043696"/>
            <a:ext cx="1402319"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8AA73A4-51AF-8329-6E46-4785772EF1BA}"/>
              </a:ext>
            </a:extLst>
          </p:cNvPr>
          <p:cNvSpPr txBox="1"/>
          <p:nvPr/>
        </p:nvSpPr>
        <p:spPr>
          <a:xfrm>
            <a:off x="3543850" y="3798415"/>
            <a:ext cx="892160"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Matched Index</a:t>
            </a:r>
          </a:p>
        </p:txBody>
      </p:sp>
      <p:sp>
        <p:nvSpPr>
          <p:cNvPr id="19" name="Rounded Rectangular Callout 18">
            <a:extLst>
              <a:ext uri="{FF2B5EF4-FFF2-40B4-BE49-F238E27FC236}">
                <a16:creationId xmlns:a16="http://schemas.microsoft.com/office/drawing/2014/main" id="{2CAA8C87-3457-DCCA-414B-B42E2BC9F62D}"/>
              </a:ext>
            </a:extLst>
          </p:cNvPr>
          <p:cNvSpPr/>
          <p:nvPr/>
        </p:nvSpPr>
        <p:spPr>
          <a:xfrm>
            <a:off x="2447366" y="4846138"/>
            <a:ext cx="3223888" cy="868107"/>
          </a:xfrm>
          <a:prstGeom prst="wedgeRoundRectCallout">
            <a:avLst>
              <a:gd name="adj1" fmla="val 26038"/>
              <a:gd name="adj2" fmla="val -125435"/>
              <a:gd name="adj3" fmla="val 16667"/>
            </a:avLst>
          </a:prstGeom>
          <a:solidFill>
            <a:srgbClr val="F6E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solidFill>
                  <a:schemeClr val="tx1"/>
                </a:solidFill>
                <a:latin typeface="Corbel" panose="020B0503020204020204" pitchFamily="34" charset="0"/>
              </a:rPr>
              <a:t>String Matching using </a:t>
            </a:r>
          </a:p>
          <a:p>
            <a:pPr algn="ctr"/>
            <a:r>
              <a:rPr lang="en-CH" b="1" i="1" dirty="0">
                <a:solidFill>
                  <a:schemeClr val="tx1"/>
                </a:solidFill>
                <a:latin typeface="Corbel" panose="020B0503020204020204" pitchFamily="34" charset="0"/>
              </a:rPr>
              <a:t>only</a:t>
            </a:r>
            <a:r>
              <a:rPr lang="en-CH" dirty="0">
                <a:solidFill>
                  <a:schemeClr val="tx1"/>
                </a:solidFill>
                <a:latin typeface="Corbel" panose="020B0503020204020204" pitchFamily="34" charset="0"/>
              </a:rPr>
              <a:t> </a:t>
            </a:r>
            <a:r>
              <a:rPr lang="en-CH" b="1" dirty="0">
                <a:solidFill>
                  <a:schemeClr val="tx1"/>
                </a:solidFill>
                <a:latin typeface="Corbel" panose="020B0503020204020204" pitchFamily="34" charset="0"/>
              </a:rPr>
              <a:t>Homomorphic Addition</a:t>
            </a:r>
          </a:p>
        </p:txBody>
      </p:sp>
      <p:sp>
        <p:nvSpPr>
          <p:cNvPr id="18" name="Rounded Rectangular Callout 17">
            <a:extLst>
              <a:ext uri="{FF2B5EF4-FFF2-40B4-BE49-F238E27FC236}">
                <a16:creationId xmlns:a16="http://schemas.microsoft.com/office/drawing/2014/main" id="{CF1AA4C7-A609-A698-E7B4-9D57E7229543}"/>
              </a:ext>
            </a:extLst>
          </p:cNvPr>
          <p:cNvSpPr/>
          <p:nvPr/>
        </p:nvSpPr>
        <p:spPr>
          <a:xfrm>
            <a:off x="5939007" y="4914661"/>
            <a:ext cx="2959666" cy="1181336"/>
          </a:xfrm>
          <a:prstGeom prst="wedgeRoundRectCallout">
            <a:avLst>
              <a:gd name="adj1" fmla="val 13905"/>
              <a:gd name="adj2" fmla="val -129479"/>
              <a:gd name="adj3" fmla="val 16667"/>
            </a:avLst>
          </a:prstGeom>
          <a:solidFill>
            <a:srgbClr val="F6E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solidFill>
                  <a:schemeClr val="tx1"/>
                </a:solidFill>
                <a:latin typeface="Corbel" panose="020B0503020204020204" pitchFamily="34" charset="0"/>
              </a:rPr>
              <a:t>Efficiently Packed Encrypted Database</a:t>
            </a:r>
          </a:p>
          <a:p>
            <a:pPr algn="ctr"/>
            <a:r>
              <a:rPr lang="en-GB" dirty="0">
                <a:solidFill>
                  <a:schemeClr val="tx1"/>
                </a:solidFill>
                <a:latin typeface="Corbel" panose="020B0503020204020204" pitchFamily="34" charset="0"/>
              </a:rPr>
              <a:t>using our </a:t>
            </a:r>
            <a:r>
              <a:rPr lang="en-GB" b="1" dirty="0">
                <a:solidFill>
                  <a:schemeClr val="tx1"/>
                </a:solidFill>
                <a:latin typeface="Corbel" panose="020B0503020204020204" pitchFamily="34" charset="0"/>
              </a:rPr>
              <a:t>Memory-Efficient Data Packing</a:t>
            </a:r>
            <a:endParaRPr lang="en-CH" b="1" dirty="0">
              <a:solidFill>
                <a:schemeClr val="tx1"/>
              </a:solidFill>
              <a:latin typeface="Corbel" panose="020B0503020204020204" pitchFamily="34" charset="0"/>
            </a:endParaRPr>
          </a:p>
        </p:txBody>
      </p:sp>
      <p:sp>
        <p:nvSpPr>
          <p:cNvPr id="57" name="Rounded Rectangle 56">
            <a:extLst>
              <a:ext uri="{FF2B5EF4-FFF2-40B4-BE49-F238E27FC236}">
                <a16:creationId xmlns:a16="http://schemas.microsoft.com/office/drawing/2014/main" id="{50855201-B613-8138-CF12-7D40B974D499}"/>
              </a:ext>
            </a:extLst>
          </p:cNvPr>
          <p:cNvSpPr/>
          <p:nvPr/>
        </p:nvSpPr>
        <p:spPr>
          <a:xfrm>
            <a:off x="1015491" y="3355852"/>
            <a:ext cx="945588" cy="371286"/>
          </a:xfrm>
          <a:prstGeom prst="roundRect">
            <a:avLst>
              <a:gd name="adj" fmla="val 5189"/>
            </a:avLst>
          </a:prstGeom>
          <a:solidFill>
            <a:schemeClr val="accent4">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ambria" panose="02040503050406030204" pitchFamily="18" charset="0"/>
                <a:cs typeface="Dubai" panose="020B0503030403030204" pitchFamily="34" charset="-78"/>
              </a:rPr>
              <a:t>1111..1</a:t>
            </a:r>
          </a:p>
        </p:txBody>
      </p:sp>
      <p:cxnSp>
        <p:nvCxnSpPr>
          <p:cNvPr id="59" name="Straight Arrow Connector 58">
            <a:extLst>
              <a:ext uri="{FF2B5EF4-FFF2-40B4-BE49-F238E27FC236}">
                <a16:creationId xmlns:a16="http://schemas.microsoft.com/office/drawing/2014/main" id="{3ACE4C93-A826-BDE3-C1C7-2C568351703E}"/>
              </a:ext>
            </a:extLst>
          </p:cNvPr>
          <p:cNvCxnSpPr>
            <a:cxnSpLocks/>
          </p:cNvCxnSpPr>
          <p:nvPr/>
        </p:nvCxnSpPr>
        <p:spPr>
          <a:xfrm>
            <a:off x="1961078" y="3552436"/>
            <a:ext cx="19892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6CF6DDA-2134-6E9E-069F-08C3599EC4AF}"/>
              </a:ext>
            </a:extLst>
          </p:cNvPr>
          <p:cNvCxnSpPr>
            <a:cxnSpLocks/>
          </p:cNvCxnSpPr>
          <p:nvPr/>
        </p:nvCxnSpPr>
        <p:spPr>
          <a:xfrm>
            <a:off x="3304519" y="3487442"/>
            <a:ext cx="1403789"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1A449E0-972C-882D-5688-FFAC975F6DF1}"/>
              </a:ext>
            </a:extLst>
          </p:cNvPr>
          <p:cNvSpPr txBox="1"/>
          <p:nvPr/>
        </p:nvSpPr>
        <p:spPr>
          <a:xfrm>
            <a:off x="3409084" y="3234940"/>
            <a:ext cx="1167599"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Encrypted Match Value</a:t>
            </a:r>
          </a:p>
        </p:txBody>
      </p:sp>
    </p:spTree>
    <p:extLst>
      <p:ext uri="{BB962C8B-B14F-4D97-AF65-F5344CB8AC3E}">
        <p14:creationId xmlns:p14="http://schemas.microsoft.com/office/powerpoint/2010/main" val="22496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allAtOnce" animBg="1"/>
      <p:bldP spid="19" grpId="0" animBg="1"/>
      <p:bldP spid="1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CAE94-768C-D006-34ED-B17491A7ECD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30D3627-5349-737B-AD83-991B34E03D15}"/>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1CD6450C-4D1A-79ED-F341-1B3BD5457EAC}"/>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DCABEB6-0E7D-B33C-A7E9-3717C9BF543F}"/>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C8FD5ECE-D328-DF58-A508-A6CB573381B2}"/>
              </a:ext>
            </a:extLst>
          </p:cNvPr>
          <p:cNvSpPr>
            <a:spLocks noGrp="1"/>
          </p:cNvSpPr>
          <p:nvPr>
            <p:ph type="title"/>
          </p:nvPr>
        </p:nvSpPr>
        <p:spPr>
          <a:xfrm>
            <a:off x="43211" y="1"/>
            <a:ext cx="7886700"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Talk Outline</a:t>
            </a:r>
          </a:p>
        </p:txBody>
      </p:sp>
      <p:pic>
        <p:nvPicPr>
          <p:cNvPr id="16" name="Graphic 15">
            <a:extLst>
              <a:ext uri="{FF2B5EF4-FFF2-40B4-BE49-F238E27FC236}">
                <a16:creationId xmlns:a16="http://schemas.microsoft.com/office/drawing/2014/main" id="{F9F05D17-DD07-D296-6705-4C135DE661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FD28B446-C798-6EDE-4A6E-DF24A6F086DD}"/>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52</a:t>
            </a:fld>
            <a:endParaRPr lang="en-CH" dirty="0">
              <a:latin typeface="Cambria" panose="02040503050406030204" pitchFamily="18" charset="0"/>
            </a:endParaRPr>
          </a:p>
        </p:txBody>
      </p:sp>
      <p:grpSp>
        <p:nvGrpSpPr>
          <p:cNvPr id="23" name="Group 22">
            <a:extLst>
              <a:ext uri="{FF2B5EF4-FFF2-40B4-BE49-F238E27FC236}">
                <a16:creationId xmlns:a16="http://schemas.microsoft.com/office/drawing/2014/main" id="{D4F4666F-C7A4-C559-B065-479FDDF68F38}"/>
              </a:ext>
            </a:extLst>
          </p:cNvPr>
          <p:cNvGrpSpPr/>
          <p:nvPr/>
        </p:nvGrpSpPr>
        <p:grpSpPr>
          <a:xfrm>
            <a:off x="420624" y="1385031"/>
            <a:ext cx="8284464" cy="4647396"/>
            <a:chOff x="420624" y="1064991"/>
            <a:chExt cx="8284464" cy="4647396"/>
          </a:xfrm>
        </p:grpSpPr>
        <p:grpSp>
          <p:nvGrpSpPr>
            <p:cNvPr id="2" name="Group 1">
              <a:extLst>
                <a:ext uri="{FF2B5EF4-FFF2-40B4-BE49-F238E27FC236}">
                  <a16:creationId xmlns:a16="http://schemas.microsoft.com/office/drawing/2014/main" id="{96F0C24D-1A45-51BD-1145-217B24D4B076}"/>
                </a:ext>
              </a:extLst>
            </p:cNvPr>
            <p:cNvGrpSpPr/>
            <p:nvPr/>
          </p:nvGrpSpPr>
          <p:grpSpPr>
            <a:xfrm>
              <a:off x="420624" y="1871469"/>
              <a:ext cx="8284464" cy="3840918"/>
              <a:chOff x="1474630" y="1324186"/>
              <a:chExt cx="5816194" cy="4091285"/>
            </a:xfrm>
            <a:solidFill>
              <a:schemeClr val="accent6">
                <a:lumMod val="50000"/>
                <a:alpha val="14000"/>
              </a:schemeClr>
            </a:solidFill>
          </p:grpSpPr>
          <p:sp>
            <p:nvSpPr>
              <p:cNvPr id="3" name="Content Placeholder 2">
                <a:extLst>
                  <a:ext uri="{FF2B5EF4-FFF2-40B4-BE49-F238E27FC236}">
                    <a16:creationId xmlns:a16="http://schemas.microsoft.com/office/drawing/2014/main" id="{795F4C32-272A-2AE5-95C2-B10409640B91}"/>
                  </a:ext>
                </a:extLst>
              </p:cNvPr>
              <p:cNvSpPr txBox="1">
                <a:spLocks/>
              </p:cNvSpPr>
              <p:nvPr/>
            </p:nvSpPr>
            <p:spPr>
              <a:xfrm>
                <a:off x="1474630" y="1324186"/>
                <a:ext cx="5816194" cy="540987"/>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5" name="Content Placeholder 2">
                <a:extLst>
                  <a:ext uri="{FF2B5EF4-FFF2-40B4-BE49-F238E27FC236}">
                    <a16:creationId xmlns:a16="http://schemas.microsoft.com/office/drawing/2014/main" id="{20087FF8-042C-7EA0-C741-19B7ED6ADAD0}"/>
                  </a:ext>
                </a:extLst>
              </p:cNvPr>
              <p:cNvSpPr txBox="1">
                <a:spLocks/>
              </p:cNvSpPr>
              <p:nvPr/>
            </p:nvSpPr>
            <p:spPr>
              <a:xfrm>
                <a:off x="1474630" y="2202488"/>
                <a:ext cx="5816194" cy="549406"/>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18" name="Content Placeholder 2">
                <a:extLst>
                  <a:ext uri="{FF2B5EF4-FFF2-40B4-BE49-F238E27FC236}">
                    <a16:creationId xmlns:a16="http://schemas.microsoft.com/office/drawing/2014/main" id="{4049660A-75DF-502C-48B6-53E8A070CB90}"/>
                  </a:ext>
                </a:extLst>
              </p:cNvPr>
              <p:cNvSpPr txBox="1">
                <a:spLocks/>
              </p:cNvSpPr>
              <p:nvPr/>
            </p:nvSpPr>
            <p:spPr>
              <a:xfrm>
                <a:off x="1474630" y="3099337"/>
                <a:ext cx="5816194" cy="549405"/>
              </a:xfrm>
              <a:prstGeom prst="roundRect">
                <a:avLst>
                  <a:gd name="adj" fmla="val 5234"/>
                </a:avLst>
              </a:prstGeom>
              <a:grpFill/>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19" name="Content Placeholder 2">
                <a:extLst>
                  <a:ext uri="{FF2B5EF4-FFF2-40B4-BE49-F238E27FC236}">
                    <a16:creationId xmlns:a16="http://schemas.microsoft.com/office/drawing/2014/main" id="{A2439125-1748-9C05-018D-DDF2E4005AA0}"/>
                  </a:ext>
                </a:extLst>
              </p:cNvPr>
              <p:cNvSpPr txBox="1">
                <a:spLocks/>
              </p:cNvSpPr>
              <p:nvPr/>
            </p:nvSpPr>
            <p:spPr>
              <a:xfrm>
                <a:off x="1474630" y="3991121"/>
                <a:ext cx="5816194" cy="540985"/>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20" name="Content Placeholder 2">
                <a:extLst>
                  <a:ext uri="{FF2B5EF4-FFF2-40B4-BE49-F238E27FC236}">
                    <a16:creationId xmlns:a16="http://schemas.microsoft.com/office/drawing/2014/main" id="{2B9FA1BE-F182-088A-2DF2-A0B4459E58DF}"/>
                  </a:ext>
                </a:extLst>
              </p:cNvPr>
              <p:cNvSpPr txBox="1">
                <a:spLocks/>
              </p:cNvSpPr>
              <p:nvPr/>
            </p:nvSpPr>
            <p:spPr>
              <a:xfrm>
                <a:off x="1474630" y="4874485"/>
                <a:ext cx="5816194" cy="540986"/>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grpSp>
        <p:sp>
          <p:nvSpPr>
            <p:cNvPr id="21" name="Content Placeholder 2">
              <a:extLst>
                <a:ext uri="{FF2B5EF4-FFF2-40B4-BE49-F238E27FC236}">
                  <a16:creationId xmlns:a16="http://schemas.microsoft.com/office/drawing/2014/main" id="{3FD06A61-2B68-A99D-EBCE-80C47F54A3C8}"/>
                </a:ext>
              </a:extLst>
            </p:cNvPr>
            <p:cNvSpPr txBox="1">
              <a:spLocks/>
            </p:cNvSpPr>
            <p:nvPr/>
          </p:nvSpPr>
          <p:spPr>
            <a:xfrm>
              <a:off x="420624" y="1064991"/>
              <a:ext cx="8284464" cy="507881"/>
            </a:xfrm>
            <a:prstGeom prst="roundRect">
              <a:avLst>
                <a:gd name="adj" fmla="val 5234"/>
              </a:avLst>
            </a:prstGeom>
            <a:solidFill>
              <a:schemeClr val="accent6">
                <a:lumMod val="50000"/>
                <a:alpha val="14000"/>
              </a:schemeClr>
            </a:solidFill>
            <a:ln w="19050">
              <a:noFill/>
            </a:ln>
          </p:spPr>
          <p:txBody>
            <a:bodyPr vert="horz" lIns="91440" tIns="45720" rIns="91440" bIns="45720" rtlCol="0" anchor="b" anchorCtr="1">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grpSp>
      <p:sp>
        <p:nvSpPr>
          <p:cNvPr id="9" name="TextBox 8">
            <a:extLst>
              <a:ext uri="{FF2B5EF4-FFF2-40B4-BE49-F238E27FC236}">
                <a16:creationId xmlns:a16="http://schemas.microsoft.com/office/drawing/2014/main" id="{094F88CA-31B3-D7F8-D80E-E4C43D84A03A}"/>
              </a:ext>
            </a:extLst>
          </p:cNvPr>
          <p:cNvSpPr txBox="1"/>
          <p:nvPr/>
        </p:nvSpPr>
        <p:spPr>
          <a:xfrm>
            <a:off x="438912" y="1379076"/>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Background, Problem &amp; Goal</a:t>
            </a:r>
          </a:p>
        </p:txBody>
      </p:sp>
      <p:sp>
        <p:nvSpPr>
          <p:cNvPr id="10" name="TextBox 9">
            <a:extLst>
              <a:ext uri="{FF2B5EF4-FFF2-40B4-BE49-F238E27FC236}">
                <a16:creationId xmlns:a16="http://schemas.microsoft.com/office/drawing/2014/main" id="{9341B1E0-9BDC-7626-9E9F-B4DF7ADDC1FA}"/>
              </a:ext>
            </a:extLst>
          </p:cNvPr>
          <p:cNvSpPr txBox="1"/>
          <p:nvPr/>
        </p:nvSpPr>
        <p:spPr>
          <a:xfrm>
            <a:off x="429768" y="2181617"/>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Key Idea</a:t>
            </a:r>
          </a:p>
        </p:txBody>
      </p:sp>
      <p:sp>
        <p:nvSpPr>
          <p:cNvPr id="11" name="TextBox 10">
            <a:extLst>
              <a:ext uri="{FF2B5EF4-FFF2-40B4-BE49-F238E27FC236}">
                <a16:creationId xmlns:a16="http://schemas.microsoft.com/office/drawing/2014/main" id="{FCAA6C09-5527-E49F-2F79-D8BD16A61F65}"/>
              </a:ext>
            </a:extLst>
          </p:cNvPr>
          <p:cNvSpPr txBox="1"/>
          <p:nvPr/>
        </p:nvSpPr>
        <p:spPr>
          <a:xfrm>
            <a:off x="429767" y="3003184"/>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CIPHERMATCH: System Overview</a:t>
            </a:r>
          </a:p>
        </p:txBody>
      </p:sp>
      <p:sp>
        <p:nvSpPr>
          <p:cNvPr id="12" name="TextBox 11">
            <a:extLst>
              <a:ext uri="{FF2B5EF4-FFF2-40B4-BE49-F238E27FC236}">
                <a16:creationId xmlns:a16="http://schemas.microsoft.com/office/drawing/2014/main" id="{C0E5126F-FC95-862A-807E-94E2BC714A79}"/>
              </a:ext>
            </a:extLst>
          </p:cNvPr>
          <p:cNvSpPr txBox="1"/>
          <p:nvPr/>
        </p:nvSpPr>
        <p:spPr>
          <a:xfrm>
            <a:off x="420624" y="3848521"/>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CIPHERMATCH: Algorithm</a:t>
            </a:r>
          </a:p>
        </p:txBody>
      </p:sp>
      <p:sp>
        <p:nvSpPr>
          <p:cNvPr id="13" name="TextBox 12">
            <a:extLst>
              <a:ext uri="{FF2B5EF4-FFF2-40B4-BE49-F238E27FC236}">
                <a16:creationId xmlns:a16="http://schemas.microsoft.com/office/drawing/2014/main" id="{9670182D-874C-0108-D9AD-17DBBD498D38}"/>
              </a:ext>
            </a:extLst>
          </p:cNvPr>
          <p:cNvSpPr txBox="1"/>
          <p:nvPr/>
        </p:nvSpPr>
        <p:spPr>
          <a:xfrm>
            <a:off x="420623" y="4675211"/>
            <a:ext cx="8266175" cy="553998"/>
          </a:xfrm>
          <a:prstGeom prst="rect">
            <a:avLst/>
          </a:prstGeom>
          <a:noFill/>
        </p:spPr>
        <p:txBody>
          <a:bodyPr wrap="square" rtlCol="0">
            <a:spAutoFit/>
          </a:bodyPr>
          <a:lstStyle/>
          <a:p>
            <a:pPr algn="ctr"/>
            <a:r>
              <a:rPr lang="en-CH" sz="3000" b="1" dirty="0">
                <a:latin typeface="Corbel" panose="020B0503020204020204" pitchFamily="34" charset="0"/>
              </a:rPr>
              <a:t>CIPHERMATCH: Hardware</a:t>
            </a:r>
          </a:p>
        </p:txBody>
      </p:sp>
      <p:sp>
        <p:nvSpPr>
          <p:cNvPr id="14" name="TextBox 13">
            <a:extLst>
              <a:ext uri="{FF2B5EF4-FFF2-40B4-BE49-F238E27FC236}">
                <a16:creationId xmlns:a16="http://schemas.microsoft.com/office/drawing/2014/main" id="{2FD1E211-33CF-000B-71BC-4094AA0E0212}"/>
              </a:ext>
            </a:extLst>
          </p:cNvPr>
          <p:cNvSpPr txBox="1"/>
          <p:nvPr/>
        </p:nvSpPr>
        <p:spPr>
          <a:xfrm>
            <a:off x="420622" y="5510436"/>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Evaluation Results</a:t>
            </a:r>
          </a:p>
        </p:txBody>
      </p:sp>
    </p:spTree>
    <p:extLst>
      <p:ext uri="{BB962C8B-B14F-4D97-AF65-F5344CB8AC3E}">
        <p14:creationId xmlns:p14="http://schemas.microsoft.com/office/powerpoint/2010/main" val="3259337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17533-09DE-229B-9299-2B5AF239D2BA}"/>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03D77A89-387F-EC41-5791-59F51342F0B4}"/>
              </a:ext>
            </a:extLst>
          </p:cNvPr>
          <p:cNvSpPr/>
          <p:nvPr/>
        </p:nvSpPr>
        <p:spPr>
          <a:xfrm>
            <a:off x="4546683" y="1542518"/>
            <a:ext cx="3902504" cy="2195355"/>
          </a:xfrm>
          <a:prstGeom prst="roundRect">
            <a:avLst>
              <a:gd name="adj" fmla="val 5189"/>
            </a:avLst>
          </a:prstGeom>
          <a:solidFill>
            <a:srgbClr val="FFD97D"/>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Corbel" panose="020B0503020204020204" pitchFamily="34" charset="0"/>
                <a:cs typeface="Dubai" panose="020B0503030403030204" pitchFamily="34" charset="-78"/>
              </a:rPr>
              <a:t>Server</a:t>
            </a:r>
          </a:p>
        </p:txBody>
      </p:sp>
      <p:sp>
        <p:nvSpPr>
          <p:cNvPr id="5" name="Rounded Rectangle 4">
            <a:extLst>
              <a:ext uri="{FF2B5EF4-FFF2-40B4-BE49-F238E27FC236}">
                <a16:creationId xmlns:a16="http://schemas.microsoft.com/office/drawing/2014/main" id="{35748822-4D3D-9FA3-7A2D-5A2927C87C73}"/>
              </a:ext>
            </a:extLst>
          </p:cNvPr>
          <p:cNvSpPr/>
          <p:nvPr/>
        </p:nvSpPr>
        <p:spPr>
          <a:xfrm>
            <a:off x="4652903" y="2002997"/>
            <a:ext cx="3689167" cy="1583136"/>
          </a:xfrm>
          <a:prstGeom prst="roundRect">
            <a:avLst>
              <a:gd name="adj" fmla="val 5189"/>
            </a:avLst>
          </a:prstGeom>
          <a:solidFill>
            <a:srgbClr val="FFFDF7"/>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atin typeface="Corbel" panose="020B0503020204020204" pitchFamily="34" charset="0"/>
              <a:cs typeface="Dubai" panose="020B0503030403030204" pitchFamily="34" charset="-78"/>
            </a:endParaRPr>
          </a:p>
        </p:txBody>
      </p:sp>
      <p:sp>
        <p:nvSpPr>
          <p:cNvPr id="9" name="Rounded Rectangle 8">
            <a:extLst>
              <a:ext uri="{FF2B5EF4-FFF2-40B4-BE49-F238E27FC236}">
                <a16:creationId xmlns:a16="http://schemas.microsoft.com/office/drawing/2014/main" id="{5E15DC00-06B2-AC00-369A-5AA6EB88041B}"/>
              </a:ext>
            </a:extLst>
          </p:cNvPr>
          <p:cNvSpPr/>
          <p:nvPr/>
        </p:nvSpPr>
        <p:spPr>
          <a:xfrm>
            <a:off x="6918943" y="2118670"/>
            <a:ext cx="1310969" cy="1370915"/>
          </a:xfrm>
          <a:prstGeom prst="roundRect">
            <a:avLst>
              <a:gd name="adj" fmla="val 5189"/>
            </a:avLst>
          </a:prstGeom>
          <a:solidFill>
            <a:srgbClr val="FFF3B0"/>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Storage</a:t>
            </a:r>
          </a:p>
          <a:p>
            <a:pPr algn="ctr"/>
            <a:r>
              <a:rPr lang="en-US" sz="1400" b="1" dirty="0">
                <a:solidFill>
                  <a:schemeClr val="tx1"/>
                </a:solidFill>
                <a:latin typeface="Corbel" panose="020B0503020204020204" pitchFamily="34" charset="0"/>
                <a:cs typeface="Dubai" panose="020B0503030403030204" pitchFamily="34" charset="-78"/>
              </a:rPr>
              <a:t>(SSD)</a:t>
            </a:r>
          </a:p>
        </p:txBody>
      </p:sp>
      <p:sp>
        <p:nvSpPr>
          <p:cNvPr id="10" name="Rounded Rectangle 9">
            <a:extLst>
              <a:ext uri="{FF2B5EF4-FFF2-40B4-BE49-F238E27FC236}">
                <a16:creationId xmlns:a16="http://schemas.microsoft.com/office/drawing/2014/main" id="{8233D9AD-6F3C-C3E4-23EE-53399C8E8579}"/>
              </a:ext>
            </a:extLst>
          </p:cNvPr>
          <p:cNvSpPr/>
          <p:nvPr/>
        </p:nvSpPr>
        <p:spPr>
          <a:xfrm>
            <a:off x="4767546" y="2121083"/>
            <a:ext cx="611701" cy="1368519"/>
          </a:xfrm>
          <a:prstGeom prst="roundRect">
            <a:avLst>
              <a:gd name="adj" fmla="val 5189"/>
            </a:avLst>
          </a:prstGeom>
          <a:solidFill>
            <a:srgbClr val="FFFF00">
              <a:alpha val="23000"/>
            </a:srgb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CPU</a:t>
            </a:r>
            <a:endParaRPr lang="en-US" sz="1600" b="1" dirty="0">
              <a:solidFill>
                <a:schemeClr val="tx1"/>
              </a:solidFill>
              <a:latin typeface="Corbel" panose="020B0503020204020204" pitchFamily="34" charset="0"/>
              <a:cs typeface="Dubai" panose="020B0503030403030204" pitchFamily="34" charset="-78"/>
            </a:endParaRPr>
          </a:p>
        </p:txBody>
      </p:sp>
      <p:sp>
        <p:nvSpPr>
          <p:cNvPr id="11" name="Rounded Rectangle 10">
            <a:extLst>
              <a:ext uri="{FF2B5EF4-FFF2-40B4-BE49-F238E27FC236}">
                <a16:creationId xmlns:a16="http://schemas.microsoft.com/office/drawing/2014/main" id="{6B5E31FE-4C2A-604A-8A0D-AA7D36A97553}"/>
              </a:ext>
            </a:extLst>
          </p:cNvPr>
          <p:cNvSpPr/>
          <p:nvPr/>
        </p:nvSpPr>
        <p:spPr>
          <a:xfrm>
            <a:off x="5416653" y="2118670"/>
            <a:ext cx="705219" cy="1366628"/>
          </a:xfrm>
          <a:prstGeom prst="roundRect">
            <a:avLst>
              <a:gd name="adj" fmla="val 5189"/>
            </a:avLst>
          </a:prstGeom>
          <a:solidFill>
            <a:srgbClr val="FFFF00">
              <a:alpha val="13000"/>
            </a:srgb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DRAM</a:t>
            </a:r>
          </a:p>
        </p:txBody>
      </p:sp>
      <p:sp>
        <p:nvSpPr>
          <p:cNvPr id="12" name="Rounded Rectangle 11">
            <a:extLst>
              <a:ext uri="{FF2B5EF4-FFF2-40B4-BE49-F238E27FC236}">
                <a16:creationId xmlns:a16="http://schemas.microsoft.com/office/drawing/2014/main" id="{C5100352-F126-3FFE-A779-F9777A317FF1}"/>
              </a:ext>
            </a:extLst>
          </p:cNvPr>
          <p:cNvSpPr/>
          <p:nvPr/>
        </p:nvSpPr>
        <p:spPr>
          <a:xfrm>
            <a:off x="6159278" y="2118670"/>
            <a:ext cx="2070635" cy="1370915"/>
          </a:xfrm>
          <a:prstGeom prst="roundRect">
            <a:avLst>
              <a:gd name="adj" fmla="val 5189"/>
            </a:avLst>
          </a:prstGeom>
          <a:solidFill>
            <a:schemeClr val="bg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Storage</a:t>
            </a:r>
          </a:p>
          <a:p>
            <a:pPr algn="ctr"/>
            <a:r>
              <a:rPr lang="en-US" sz="1400" b="1" dirty="0">
                <a:solidFill>
                  <a:schemeClr val="tx1"/>
                </a:solidFill>
                <a:latin typeface="Corbel" panose="020B0503020204020204" pitchFamily="34" charset="0"/>
                <a:cs typeface="Dubai" panose="020B0503030403030204" pitchFamily="34" charset="-78"/>
              </a:rPr>
              <a:t>(SSD)</a:t>
            </a: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p:txBody>
      </p:sp>
      <p:sp>
        <p:nvSpPr>
          <p:cNvPr id="13" name="Rounded Rectangle 12">
            <a:extLst>
              <a:ext uri="{FF2B5EF4-FFF2-40B4-BE49-F238E27FC236}">
                <a16:creationId xmlns:a16="http://schemas.microsoft.com/office/drawing/2014/main" id="{D3C96F63-2482-98D9-1EDF-9C4A5EA676CD}"/>
              </a:ext>
            </a:extLst>
          </p:cNvPr>
          <p:cNvSpPr/>
          <p:nvPr/>
        </p:nvSpPr>
        <p:spPr>
          <a:xfrm>
            <a:off x="7169521" y="2646048"/>
            <a:ext cx="1011928" cy="749799"/>
          </a:xfrm>
          <a:prstGeom prst="roundRect">
            <a:avLst>
              <a:gd name="adj" fmla="val 5189"/>
            </a:avLst>
          </a:prstGeom>
          <a:solidFill>
            <a:schemeClr val="accent6">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Encrypted Database</a:t>
            </a:r>
          </a:p>
        </p:txBody>
      </p:sp>
      <p:sp>
        <p:nvSpPr>
          <p:cNvPr id="14" name="Rounded Rectangle 13">
            <a:extLst>
              <a:ext uri="{FF2B5EF4-FFF2-40B4-BE49-F238E27FC236}">
                <a16:creationId xmlns:a16="http://schemas.microsoft.com/office/drawing/2014/main" id="{C5623BB5-5627-0F31-83BF-6FB4409D4843}"/>
              </a:ext>
            </a:extLst>
          </p:cNvPr>
          <p:cNvSpPr/>
          <p:nvPr/>
        </p:nvSpPr>
        <p:spPr>
          <a:xfrm>
            <a:off x="6206991" y="2650117"/>
            <a:ext cx="935976" cy="749799"/>
          </a:xfrm>
          <a:prstGeom prst="roundRect">
            <a:avLst>
              <a:gd name="adj" fmla="val 5189"/>
            </a:avLst>
          </a:prstGeom>
          <a:solidFill>
            <a:schemeClr val="accent5">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Perform String Matching</a:t>
            </a:r>
          </a:p>
        </p:txBody>
      </p:sp>
      <p:sp>
        <p:nvSpPr>
          <p:cNvPr id="20" name="Rounded Rectangle 19">
            <a:extLst>
              <a:ext uri="{FF2B5EF4-FFF2-40B4-BE49-F238E27FC236}">
                <a16:creationId xmlns:a16="http://schemas.microsoft.com/office/drawing/2014/main" id="{2C6D6294-964F-7844-DF2D-F0A544AD87DF}"/>
              </a:ext>
            </a:extLst>
          </p:cNvPr>
          <p:cNvSpPr/>
          <p:nvPr/>
        </p:nvSpPr>
        <p:spPr>
          <a:xfrm>
            <a:off x="6159277" y="2128806"/>
            <a:ext cx="2070635" cy="1370915"/>
          </a:xfrm>
          <a:prstGeom prst="roundRect">
            <a:avLst>
              <a:gd name="adj" fmla="val 5189"/>
            </a:avLst>
          </a:prstGeom>
          <a:noFill/>
          <a:ln w="31750">
            <a:solidFill>
              <a:schemeClr val="accent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p:txBody>
      </p:sp>
      <p:sp>
        <p:nvSpPr>
          <p:cNvPr id="4" name="Rectangle 3">
            <a:extLst>
              <a:ext uri="{FF2B5EF4-FFF2-40B4-BE49-F238E27FC236}">
                <a16:creationId xmlns:a16="http://schemas.microsoft.com/office/drawing/2014/main" id="{5D269738-04A2-D309-7726-23C38647C887}"/>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latin typeface="Corbel" panose="020B0503020204020204" pitchFamily="34" charset="0"/>
              <a:cs typeface="Dubai" panose="020B0503030403030204" pitchFamily="34" charset="-78"/>
            </a:endParaRPr>
          </a:p>
        </p:txBody>
      </p:sp>
      <p:cxnSp>
        <p:nvCxnSpPr>
          <p:cNvPr id="6" name="Straight Connector 5">
            <a:extLst>
              <a:ext uri="{FF2B5EF4-FFF2-40B4-BE49-F238E27FC236}">
                <a16:creationId xmlns:a16="http://schemas.microsoft.com/office/drawing/2014/main" id="{0A1A23B8-4AD1-2152-7EBF-F3A66B8B9EFD}"/>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AD265997-0BBB-A92B-6040-162165373205}"/>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6218F86F-3F4A-FE5D-4C93-531E23D675C1}"/>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Dubai" panose="020B0503030403030204" pitchFamily="34" charset="-78"/>
              </a:rPr>
              <a:t>CIPHERMATCH: Hardware Overview</a:t>
            </a:r>
          </a:p>
        </p:txBody>
      </p:sp>
      <p:pic>
        <p:nvPicPr>
          <p:cNvPr id="16" name="Graphic 15">
            <a:extLst>
              <a:ext uri="{FF2B5EF4-FFF2-40B4-BE49-F238E27FC236}">
                <a16:creationId xmlns:a16="http://schemas.microsoft.com/office/drawing/2014/main" id="{9607FC59-64E6-278A-660C-6D938BA0A0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352854AB-4F5C-8E1F-5B41-8DEECE34404F}"/>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cs typeface="Dubai" panose="020B0503030403030204" pitchFamily="34" charset="-78"/>
              </a:rPr>
              <a:pPr/>
              <a:t>53</a:t>
            </a:fld>
            <a:endParaRPr lang="en-CH" dirty="0">
              <a:latin typeface="Cambria" panose="02040503050406030204" pitchFamily="18" charset="0"/>
              <a:cs typeface="Dubai" panose="020B0503030403030204" pitchFamily="34" charset="-78"/>
            </a:endParaRPr>
          </a:p>
        </p:txBody>
      </p:sp>
      <p:sp>
        <p:nvSpPr>
          <p:cNvPr id="21" name="Rounded Rectangle 20">
            <a:extLst>
              <a:ext uri="{FF2B5EF4-FFF2-40B4-BE49-F238E27FC236}">
                <a16:creationId xmlns:a16="http://schemas.microsoft.com/office/drawing/2014/main" id="{9E01C9E0-4844-E4BE-9BCB-439CDE079DCF}"/>
              </a:ext>
            </a:extLst>
          </p:cNvPr>
          <p:cNvSpPr/>
          <p:nvPr/>
        </p:nvSpPr>
        <p:spPr>
          <a:xfrm>
            <a:off x="869041" y="1498568"/>
            <a:ext cx="2657616" cy="2181315"/>
          </a:xfrm>
          <a:prstGeom prst="roundRect">
            <a:avLst>
              <a:gd name="adj" fmla="val 5189"/>
            </a:avLst>
          </a:prstGeom>
          <a:solidFill>
            <a:srgbClr val="90E0EF"/>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Corbel" panose="020B0503020204020204" pitchFamily="34" charset="0"/>
                <a:cs typeface="Dubai" panose="020B0503030403030204" pitchFamily="34" charset="-78"/>
              </a:rPr>
              <a:t>Client</a:t>
            </a:r>
          </a:p>
        </p:txBody>
      </p:sp>
      <p:sp>
        <p:nvSpPr>
          <p:cNvPr id="22" name="Rounded Rectangle 21">
            <a:extLst>
              <a:ext uri="{FF2B5EF4-FFF2-40B4-BE49-F238E27FC236}">
                <a16:creationId xmlns:a16="http://schemas.microsoft.com/office/drawing/2014/main" id="{913DF095-0701-BC65-07AA-3F5261B29FBD}"/>
              </a:ext>
            </a:extLst>
          </p:cNvPr>
          <p:cNvSpPr/>
          <p:nvPr/>
        </p:nvSpPr>
        <p:spPr>
          <a:xfrm>
            <a:off x="976159" y="1974026"/>
            <a:ext cx="2441345" cy="1583136"/>
          </a:xfrm>
          <a:prstGeom prst="roundRect">
            <a:avLst>
              <a:gd name="adj" fmla="val 5189"/>
            </a:avLst>
          </a:prstGeom>
          <a:solidFill>
            <a:srgbClr val="EDF6F9"/>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atin typeface="Corbel" panose="020B0503020204020204" pitchFamily="34" charset="0"/>
              <a:cs typeface="Dubai" panose="020B0503030403030204" pitchFamily="34" charset="-78"/>
            </a:endParaRPr>
          </a:p>
        </p:txBody>
      </p:sp>
      <p:sp>
        <p:nvSpPr>
          <p:cNvPr id="28" name="Rounded Rectangle 27">
            <a:extLst>
              <a:ext uri="{FF2B5EF4-FFF2-40B4-BE49-F238E27FC236}">
                <a16:creationId xmlns:a16="http://schemas.microsoft.com/office/drawing/2014/main" id="{48DFB41A-FB8B-E2BC-D653-0CFB50962D68}"/>
              </a:ext>
            </a:extLst>
          </p:cNvPr>
          <p:cNvSpPr/>
          <p:nvPr/>
        </p:nvSpPr>
        <p:spPr>
          <a:xfrm>
            <a:off x="1048266" y="2077510"/>
            <a:ext cx="945588" cy="371286"/>
          </a:xfrm>
          <a:prstGeom prst="roundRect">
            <a:avLst>
              <a:gd name="adj" fmla="val 5189"/>
            </a:avLst>
          </a:prstGeom>
          <a:solidFill>
            <a:schemeClr val="accent4">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Query</a:t>
            </a:r>
          </a:p>
        </p:txBody>
      </p:sp>
      <p:sp>
        <p:nvSpPr>
          <p:cNvPr id="30" name="Rounded Rectangle 29">
            <a:extLst>
              <a:ext uri="{FF2B5EF4-FFF2-40B4-BE49-F238E27FC236}">
                <a16:creationId xmlns:a16="http://schemas.microsoft.com/office/drawing/2014/main" id="{417E3873-9133-345F-CDB9-8B1531C6E57E}"/>
              </a:ext>
            </a:extLst>
          </p:cNvPr>
          <p:cNvSpPr/>
          <p:nvPr/>
        </p:nvSpPr>
        <p:spPr>
          <a:xfrm>
            <a:off x="2180716" y="2077510"/>
            <a:ext cx="1156578" cy="895052"/>
          </a:xfrm>
          <a:prstGeom prst="roundRect">
            <a:avLst>
              <a:gd name="adj" fmla="val 5189"/>
            </a:avLst>
          </a:prstGeom>
          <a:solidFill>
            <a:schemeClr val="accent6">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Data Packing &amp; Encryption</a:t>
            </a:r>
          </a:p>
        </p:txBody>
      </p:sp>
      <p:cxnSp>
        <p:nvCxnSpPr>
          <p:cNvPr id="31" name="Straight Arrow Connector 30">
            <a:extLst>
              <a:ext uri="{FF2B5EF4-FFF2-40B4-BE49-F238E27FC236}">
                <a16:creationId xmlns:a16="http://schemas.microsoft.com/office/drawing/2014/main" id="{0BF9E478-03D2-7CA8-F4A7-07A86311A124}"/>
              </a:ext>
            </a:extLst>
          </p:cNvPr>
          <p:cNvCxnSpPr>
            <a:cxnSpLocks/>
            <a:stCxn id="28" idx="3"/>
          </p:cNvCxnSpPr>
          <p:nvPr/>
        </p:nvCxnSpPr>
        <p:spPr>
          <a:xfrm>
            <a:off x="1993854" y="2263153"/>
            <a:ext cx="19892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9CEE55D-CEC1-45F0-AA54-8823439D9178}"/>
              </a:ext>
            </a:extLst>
          </p:cNvPr>
          <p:cNvCxnSpPr>
            <a:cxnSpLocks/>
          </p:cNvCxnSpPr>
          <p:nvPr/>
        </p:nvCxnSpPr>
        <p:spPr>
          <a:xfrm>
            <a:off x="3337294" y="2239326"/>
            <a:ext cx="1419675"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C332FD6-9A20-260B-39EF-1C00FEAF3B55}"/>
              </a:ext>
            </a:extLst>
          </p:cNvPr>
          <p:cNvSpPr txBox="1"/>
          <p:nvPr/>
        </p:nvSpPr>
        <p:spPr>
          <a:xfrm>
            <a:off x="3537480" y="1974026"/>
            <a:ext cx="998380"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Encrypted Query</a:t>
            </a:r>
          </a:p>
        </p:txBody>
      </p:sp>
      <p:sp>
        <p:nvSpPr>
          <p:cNvPr id="50" name="Rounded Rectangle 49">
            <a:extLst>
              <a:ext uri="{FF2B5EF4-FFF2-40B4-BE49-F238E27FC236}">
                <a16:creationId xmlns:a16="http://schemas.microsoft.com/office/drawing/2014/main" id="{68CBAC48-4348-6AD8-8528-5A47E3DD24D1}"/>
              </a:ext>
            </a:extLst>
          </p:cNvPr>
          <p:cNvSpPr/>
          <p:nvPr/>
        </p:nvSpPr>
        <p:spPr>
          <a:xfrm>
            <a:off x="1048266" y="3083410"/>
            <a:ext cx="2289031" cy="371973"/>
          </a:xfrm>
          <a:prstGeom prst="roundRect">
            <a:avLst>
              <a:gd name="adj" fmla="val 5189"/>
            </a:avLst>
          </a:prstGeom>
          <a:solidFill>
            <a:srgbClr val="D9ED9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Result</a:t>
            </a:r>
          </a:p>
        </p:txBody>
      </p:sp>
      <p:cxnSp>
        <p:nvCxnSpPr>
          <p:cNvPr id="51" name="Straight Arrow Connector 50">
            <a:extLst>
              <a:ext uri="{FF2B5EF4-FFF2-40B4-BE49-F238E27FC236}">
                <a16:creationId xmlns:a16="http://schemas.microsoft.com/office/drawing/2014/main" id="{DF9F07F3-0EF5-BC44-5832-E0B4AAC6334C}"/>
              </a:ext>
            </a:extLst>
          </p:cNvPr>
          <p:cNvCxnSpPr>
            <a:cxnSpLocks/>
            <a:endCxn id="50" idx="3"/>
          </p:cNvCxnSpPr>
          <p:nvPr/>
        </p:nvCxnSpPr>
        <p:spPr>
          <a:xfrm flipH="1">
            <a:off x="3337297" y="3269397"/>
            <a:ext cx="1430249"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0174E3CB-F441-DAC1-F8A7-C0FC5F37F811}"/>
              </a:ext>
            </a:extLst>
          </p:cNvPr>
          <p:cNvSpPr txBox="1"/>
          <p:nvPr/>
        </p:nvSpPr>
        <p:spPr>
          <a:xfrm>
            <a:off x="3576625" y="3024116"/>
            <a:ext cx="892160"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Matched Index</a:t>
            </a:r>
          </a:p>
        </p:txBody>
      </p:sp>
      <p:sp>
        <p:nvSpPr>
          <p:cNvPr id="57" name="Rounded Rectangle 56">
            <a:extLst>
              <a:ext uri="{FF2B5EF4-FFF2-40B4-BE49-F238E27FC236}">
                <a16:creationId xmlns:a16="http://schemas.microsoft.com/office/drawing/2014/main" id="{4EFD9EDD-5543-0100-02B9-45AF4E2F8053}"/>
              </a:ext>
            </a:extLst>
          </p:cNvPr>
          <p:cNvSpPr/>
          <p:nvPr/>
        </p:nvSpPr>
        <p:spPr>
          <a:xfrm>
            <a:off x="1048266" y="2581553"/>
            <a:ext cx="945588" cy="371286"/>
          </a:xfrm>
          <a:prstGeom prst="roundRect">
            <a:avLst>
              <a:gd name="adj" fmla="val 5189"/>
            </a:avLst>
          </a:prstGeom>
          <a:solidFill>
            <a:schemeClr val="accent4">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ambria" panose="02040503050406030204" pitchFamily="18" charset="0"/>
                <a:cs typeface="Dubai" panose="020B0503030403030204" pitchFamily="34" charset="-78"/>
              </a:rPr>
              <a:t>1111..1</a:t>
            </a:r>
          </a:p>
        </p:txBody>
      </p:sp>
      <p:cxnSp>
        <p:nvCxnSpPr>
          <p:cNvPr id="59" name="Straight Arrow Connector 58">
            <a:extLst>
              <a:ext uri="{FF2B5EF4-FFF2-40B4-BE49-F238E27FC236}">
                <a16:creationId xmlns:a16="http://schemas.microsoft.com/office/drawing/2014/main" id="{DEA93518-9DB6-14F3-94F5-31E224279B00}"/>
              </a:ext>
            </a:extLst>
          </p:cNvPr>
          <p:cNvCxnSpPr>
            <a:cxnSpLocks/>
          </p:cNvCxnSpPr>
          <p:nvPr/>
        </p:nvCxnSpPr>
        <p:spPr>
          <a:xfrm>
            <a:off x="1993853" y="2778137"/>
            <a:ext cx="19892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5D87C09-7E9D-D0E7-BF8F-750EAA2D37FF}"/>
              </a:ext>
            </a:extLst>
          </p:cNvPr>
          <p:cNvCxnSpPr>
            <a:cxnSpLocks/>
          </p:cNvCxnSpPr>
          <p:nvPr/>
        </p:nvCxnSpPr>
        <p:spPr>
          <a:xfrm>
            <a:off x="3337294" y="2713143"/>
            <a:ext cx="1403789"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450500A5-5A14-B696-32F5-326C41D35C26}"/>
              </a:ext>
            </a:extLst>
          </p:cNvPr>
          <p:cNvSpPr txBox="1"/>
          <p:nvPr/>
        </p:nvSpPr>
        <p:spPr>
          <a:xfrm>
            <a:off x="3441859" y="2460641"/>
            <a:ext cx="1167599"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Encrypted Match Value</a:t>
            </a:r>
          </a:p>
        </p:txBody>
      </p:sp>
      <p:sp>
        <p:nvSpPr>
          <p:cNvPr id="2" name="Rounded Rectangle 1">
            <a:extLst>
              <a:ext uri="{FF2B5EF4-FFF2-40B4-BE49-F238E27FC236}">
                <a16:creationId xmlns:a16="http://schemas.microsoft.com/office/drawing/2014/main" id="{B6DED1C5-0C31-4699-8DDA-A8B2A163011B}"/>
              </a:ext>
            </a:extLst>
          </p:cNvPr>
          <p:cNvSpPr/>
          <p:nvPr/>
        </p:nvSpPr>
        <p:spPr>
          <a:xfrm>
            <a:off x="-489397" y="4523142"/>
            <a:ext cx="10122794" cy="996777"/>
          </a:xfrm>
          <a:prstGeom prst="roundRect">
            <a:avLst>
              <a:gd name="adj" fmla="val 12680"/>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Perform secure </a:t>
            </a:r>
            <a:r>
              <a:rPr lang="en-US" sz="2800" b="1" i="1" dirty="0">
                <a:solidFill>
                  <a:schemeClr val="tx1"/>
                </a:solidFill>
                <a:latin typeface="Corbel" panose="020B0503020204020204" pitchFamily="34" charset="0"/>
              </a:rPr>
              <a:t>exact</a:t>
            </a:r>
            <a:r>
              <a:rPr lang="en-US" sz="2800" b="1" dirty="0">
                <a:solidFill>
                  <a:schemeClr val="tx1"/>
                </a:solidFill>
                <a:latin typeface="Corbel" panose="020B0503020204020204" pitchFamily="34" charset="0"/>
              </a:rPr>
              <a:t> string matching</a:t>
            </a:r>
            <a:r>
              <a:rPr lang="en-US" sz="2800" b="1" dirty="0">
                <a:solidFill>
                  <a:schemeClr val="accent5"/>
                </a:solidFill>
                <a:latin typeface="Corbel" panose="020B0503020204020204" pitchFamily="34" charset="0"/>
              </a:rPr>
              <a:t> </a:t>
            </a:r>
          </a:p>
          <a:p>
            <a:pPr algn="ctr"/>
            <a:r>
              <a:rPr lang="en-US" sz="2800" b="1" dirty="0">
                <a:solidFill>
                  <a:schemeClr val="accent5"/>
                </a:solidFill>
                <a:latin typeface="Corbel" panose="020B0503020204020204" pitchFamily="34" charset="0"/>
              </a:rPr>
              <a:t>inside SSD using in-flash processing (IFP)</a:t>
            </a:r>
            <a:endParaRPr lang="en-CH" sz="2800" b="1" dirty="0">
              <a:solidFill>
                <a:schemeClr val="accent5"/>
              </a:solidFill>
              <a:latin typeface="Corbel" panose="020B0503020204020204" pitchFamily="34" charset="0"/>
            </a:endParaRPr>
          </a:p>
        </p:txBody>
      </p:sp>
    </p:spTree>
    <p:extLst>
      <p:ext uri="{BB962C8B-B14F-4D97-AF65-F5344CB8AC3E}">
        <p14:creationId xmlns:p14="http://schemas.microsoft.com/office/powerpoint/2010/main" val="155858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96834-0F8C-CF47-223B-19BE1E91E26C}"/>
            </a:ext>
          </a:extLst>
        </p:cNvPr>
        <p:cNvGrpSpPr/>
        <p:nvPr/>
      </p:nvGrpSpPr>
      <p:grpSpPr>
        <a:xfrm>
          <a:off x="0" y="0"/>
          <a:ext cx="0" cy="0"/>
          <a:chOff x="0" y="0"/>
          <a:chExt cx="0" cy="0"/>
        </a:xfrm>
      </p:grpSpPr>
      <p:sp>
        <p:nvSpPr>
          <p:cNvPr id="12" name="Rounded Rectangle 11">
            <a:extLst>
              <a:ext uri="{FF2B5EF4-FFF2-40B4-BE49-F238E27FC236}">
                <a16:creationId xmlns:a16="http://schemas.microsoft.com/office/drawing/2014/main" id="{9207A522-31EA-5449-0311-806EC48BEB55}"/>
              </a:ext>
            </a:extLst>
          </p:cNvPr>
          <p:cNvSpPr/>
          <p:nvPr/>
        </p:nvSpPr>
        <p:spPr>
          <a:xfrm>
            <a:off x="4452080" y="2569063"/>
            <a:ext cx="4635205" cy="2906943"/>
          </a:xfrm>
          <a:prstGeom prst="roundRect">
            <a:avLst>
              <a:gd name="adj" fmla="val 5189"/>
            </a:avLst>
          </a:prstGeom>
          <a:solidFill>
            <a:schemeClr val="bg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Storage</a:t>
            </a:r>
          </a:p>
          <a:p>
            <a:pPr algn="ctr"/>
            <a:r>
              <a:rPr lang="en-US" sz="1400" b="1" dirty="0">
                <a:solidFill>
                  <a:schemeClr val="tx1"/>
                </a:solidFill>
                <a:latin typeface="Corbel" panose="020B0503020204020204" pitchFamily="34" charset="0"/>
                <a:cs typeface="Dubai" panose="020B0503030403030204" pitchFamily="34" charset="-78"/>
              </a:rPr>
              <a:t>(SSD)</a:t>
            </a: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p:txBody>
      </p:sp>
      <p:sp>
        <p:nvSpPr>
          <p:cNvPr id="4" name="Rectangle 3">
            <a:extLst>
              <a:ext uri="{FF2B5EF4-FFF2-40B4-BE49-F238E27FC236}">
                <a16:creationId xmlns:a16="http://schemas.microsoft.com/office/drawing/2014/main" id="{E4B8F87A-4B92-44A0-6E98-6D652FD855B3}"/>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latin typeface="Corbel" panose="020B0503020204020204" pitchFamily="34" charset="0"/>
              <a:cs typeface="Dubai" panose="020B0503030403030204" pitchFamily="34" charset="-78"/>
            </a:endParaRPr>
          </a:p>
        </p:txBody>
      </p:sp>
      <p:cxnSp>
        <p:nvCxnSpPr>
          <p:cNvPr id="6" name="Straight Connector 5">
            <a:extLst>
              <a:ext uri="{FF2B5EF4-FFF2-40B4-BE49-F238E27FC236}">
                <a16:creationId xmlns:a16="http://schemas.microsoft.com/office/drawing/2014/main" id="{9B3B2EE2-0C17-2CCA-42A8-5209DEF398AC}"/>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0BFBA19-6B5F-3586-55C1-F1C814F6548C}"/>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76B90ED4-235A-F061-4EB7-45E4914F5C4B}"/>
              </a:ext>
            </a:extLst>
          </p:cNvPr>
          <p:cNvSpPr>
            <a:spLocks noGrp="1"/>
          </p:cNvSpPr>
          <p:nvPr>
            <p:ph type="title"/>
          </p:nvPr>
        </p:nvSpPr>
        <p:spPr>
          <a:xfrm>
            <a:off x="-43984" y="15006"/>
            <a:ext cx="9187984"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Overview of a Modern Solid State Drive (SSD)</a:t>
            </a:r>
            <a:endParaRPr lang="en-CH" sz="3600" b="1" dirty="0">
              <a:latin typeface="Corbel" panose="020B0503020204020204" pitchFamily="34" charset="0"/>
              <a:ea typeface="Tahoma" panose="020B0604030504040204" pitchFamily="34" charset="0"/>
              <a:cs typeface="Dubai" panose="020B0503030403030204" pitchFamily="34" charset="-78"/>
            </a:endParaRPr>
          </a:p>
        </p:txBody>
      </p:sp>
      <p:pic>
        <p:nvPicPr>
          <p:cNvPr id="16" name="Graphic 15">
            <a:extLst>
              <a:ext uri="{FF2B5EF4-FFF2-40B4-BE49-F238E27FC236}">
                <a16:creationId xmlns:a16="http://schemas.microsoft.com/office/drawing/2014/main" id="{5BBF93D5-F022-21A7-7A8C-1E5CF2F986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960747B3-42A0-693B-A41B-AF3819B47944}"/>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cs typeface="Dubai" panose="020B0503030403030204" pitchFamily="34" charset="-78"/>
              </a:rPr>
              <a:pPr/>
              <a:t>54</a:t>
            </a:fld>
            <a:endParaRPr lang="en-CH" dirty="0">
              <a:latin typeface="Cambria" panose="02040503050406030204" pitchFamily="18" charset="0"/>
              <a:cs typeface="Dubai" panose="020B0503030403030204" pitchFamily="34" charset="-78"/>
            </a:endParaRPr>
          </a:p>
        </p:txBody>
      </p:sp>
      <p:sp>
        <p:nvSpPr>
          <p:cNvPr id="19" name="Rounded Rectangle 18">
            <a:extLst>
              <a:ext uri="{FF2B5EF4-FFF2-40B4-BE49-F238E27FC236}">
                <a16:creationId xmlns:a16="http://schemas.microsoft.com/office/drawing/2014/main" id="{D2D1A8F8-7EC8-B87C-A0B5-DA72EC93674C}"/>
              </a:ext>
            </a:extLst>
          </p:cNvPr>
          <p:cNvSpPr/>
          <p:nvPr/>
        </p:nvSpPr>
        <p:spPr>
          <a:xfrm>
            <a:off x="4452079" y="2572813"/>
            <a:ext cx="4635206" cy="2921946"/>
          </a:xfrm>
          <a:prstGeom prst="roundRect">
            <a:avLst>
              <a:gd name="adj" fmla="val 6972"/>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rPr>
              <a:t>Solid-State Drive (SSD)</a:t>
            </a:r>
            <a:endParaRPr lang="en-US" b="1" dirty="0">
              <a:solidFill>
                <a:schemeClr val="tx1"/>
              </a:solidFill>
              <a:latin typeface="Corbel" panose="020B0503020204020204" pitchFamily="34" charset="0"/>
            </a:endParaRPr>
          </a:p>
          <a:p>
            <a:pPr algn="ctr"/>
            <a:r>
              <a:rPr lang="en-US" sz="2000" b="1" dirty="0">
                <a:solidFill>
                  <a:schemeClr val="tx1"/>
                </a:solidFill>
                <a:latin typeface="Corbel" panose="020B0503020204020204" pitchFamily="34" charset="0"/>
              </a:rPr>
              <a:t>(NAND Flash-Based SSD)</a:t>
            </a: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p:txBody>
      </p:sp>
    </p:spTree>
    <p:extLst>
      <p:ext uri="{BB962C8B-B14F-4D97-AF65-F5344CB8AC3E}">
        <p14:creationId xmlns:p14="http://schemas.microsoft.com/office/powerpoint/2010/main" val="4115296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400">
        <p159:morph option="byObject"/>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87153-CBE3-7696-73FE-41EC0EA79F8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DFDD749-A013-4C19-5EC7-46B7C253AE51}"/>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3209C7D5-8765-2824-E80F-033418552F33}"/>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1CD6A6F-399F-3AB7-1D61-0E3883FA4DE8}"/>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pic>
        <p:nvPicPr>
          <p:cNvPr id="16" name="Graphic 15">
            <a:extLst>
              <a:ext uri="{FF2B5EF4-FFF2-40B4-BE49-F238E27FC236}">
                <a16:creationId xmlns:a16="http://schemas.microsoft.com/office/drawing/2014/main" id="{DC6F4CCF-3260-1866-7D20-D03A83981C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6DBED781-B335-00DD-CF12-9E50FC7FDA55}"/>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55</a:t>
            </a:fld>
            <a:endParaRPr lang="en-CH" dirty="0">
              <a:latin typeface="Cambria" panose="02040503050406030204" pitchFamily="18" charset="0"/>
            </a:endParaRPr>
          </a:p>
        </p:txBody>
      </p:sp>
      <p:sp>
        <p:nvSpPr>
          <p:cNvPr id="26" name="Rounded Rectangle 25">
            <a:extLst>
              <a:ext uri="{FF2B5EF4-FFF2-40B4-BE49-F238E27FC236}">
                <a16:creationId xmlns:a16="http://schemas.microsoft.com/office/drawing/2014/main" id="{D188B189-D712-85B5-80C7-13C8CFD9E063}"/>
              </a:ext>
            </a:extLst>
          </p:cNvPr>
          <p:cNvSpPr/>
          <p:nvPr/>
        </p:nvSpPr>
        <p:spPr>
          <a:xfrm>
            <a:off x="4452079" y="2572813"/>
            <a:ext cx="4635206" cy="2921946"/>
          </a:xfrm>
          <a:prstGeom prst="roundRect">
            <a:avLst>
              <a:gd name="adj" fmla="val 6972"/>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rPr>
              <a:t>Solid-State Drive (SSD)</a:t>
            </a:r>
            <a:endParaRPr lang="en-US" b="1" dirty="0">
              <a:solidFill>
                <a:schemeClr val="tx1"/>
              </a:solidFill>
              <a:latin typeface="Corbel" panose="020B0503020204020204" pitchFamily="34" charset="0"/>
            </a:endParaRPr>
          </a:p>
          <a:p>
            <a:pPr algn="ctr"/>
            <a:r>
              <a:rPr lang="en-US" sz="2000" b="1" dirty="0">
                <a:solidFill>
                  <a:schemeClr val="tx1"/>
                </a:solidFill>
                <a:latin typeface="Corbel" panose="020B0503020204020204" pitchFamily="34" charset="0"/>
              </a:rPr>
              <a:t>(NAND Flash-Based SSD)</a:t>
            </a: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p:txBody>
      </p:sp>
      <p:sp>
        <p:nvSpPr>
          <p:cNvPr id="13" name="Rounded Rectangle 12">
            <a:extLst>
              <a:ext uri="{FF2B5EF4-FFF2-40B4-BE49-F238E27FC236}">
                <a16:creationId xmlns:a16="http://schemas.microsoft.com/office/drawing/2014/main" id="{B5D8CBFA-F279-BFE3-9679-71DED5F228EF}"/>
              </a:ext>
            </a:extLst>
          </p:cNvPr>
          <p:cNvSpPr/>
          <p:nvPr/>
        </p:nvSpPr>
        <p:spPr>
          <a:xfrm>
            <a:off x="6666617" y="3776289"/>
            <a:ext cx="978013" cy="543332"/>
          </a:xfrm>
          <a:prstGeom prst="roundRect">
            <a:avLst>
              <a:gd name="adj" fmla="val 1215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Flash</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endParaRPr lang="en-CH" b="1" dirty="0">
              <a:solidFill>
                <a:schemeClr val="tx1"/>
              </a:solidFill>
              <a:latin typeface="Cambria" panose="02040503050406030204" pitchFamily="18" charset="0"/>
            </a:endParaRPr>
          </a:p>
        </p:txBody>
      </p:sp>
      <p:sp>
        <p:nvSpPr>
          <p:cNvPr id="14" name="Rounded Rectangle 13">
            <a:extLst>
              <a:ext uri="{FF2B5EF4-FFF2-40B4-BE49-F238E27FC236}">
                <a16:creationId xmlns:a16="http://schemas.microsoft.com/office/drawing/2014/main" id="{06EF4A86-F389-B30D-C359-D2DC01559625}"/>
              </a:ext>
            </a:extLst>
          </p:cNvPr>
          <p:cNvSpPr/>
          <p:nvPr/>
        </p:nvSpPr>
        <p:spPr>
          <a:xfrm>
            <a:off x="8034571" y="3776289"/>
            <a:ext cx="978013" cy="543332"/>
          </a:xfrm>
          <a:prstGeom prst="roundRect">
            <a:avLst>
              <a:gd name="adj" fmla="val 1215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Flash</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endParaRPr lang="en-CH" b="1" dirty="0">
              <a:solidFill>
                <a:schemeClr val="tx1"/>
              </a:solidFill>
              <a:latin typeface="Cambria" panose="02040503050406030204" pitchFamily="18" charset="0"/>
            </a:endParaRPr>
          </a:p>
        </p:txBody>
      </p:sp>
      <p:sp>
        <p:nvSpPr>
          <p:cNvPr id="15" name="Rounded Rectangle 14">
            <a:extLst>
              <a:ext uri="{FF2B5EF4-FFF2-40B4-BE49-F238E27FC236}">
                <a16:creationId xmlns:a16="http://schemas.microsoft.com/office/drawing/2014/main" id="{3BBB80DC-9476-EE65-AB4C-598C5F3C57C9}"/>
              </a:ext>
            </a:extLst>
          </p:cNvPr>
          <p:cNvSpPr/>
          <p:nvPr/>
        </p:nvSpPr>
        <p:spPr>
          <a:xfrm>
            <a:off x="6693812" y="4717520"/>
            <a:ext cx="978013" cy="543332"/>
          </a:xfrm>
          <a:prstGeom prst="roundRect">
            <a:avLst>
              <a:gd name="adj" fmla="val 1215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Flash</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endParaRPr lang="en-CH" b="1" dirty="0">
              <a:solidFill>
                <a:schemeClr val="tx1"/>
              </a:solidFill>
              <a:latin typeface="Cambria" panose="02040503050406030204" pitchFamily="18" charset="0"/>
            </a:endParaRPr>
          </a:p>
        </p:txBody>
      </p:sp>
      <p:sp>
        <p:nvSpPr>
          <p:cNvPr id="18" name="Rounded Rectangle 17">
            <a:extLst>
              <a:ext uri="{FF2B5EF4-FFF2-40B4-BE49-F238E27FC236}">
                <a16:creationId xmlns:a16="http://schemas.microsoft.com/office/drawing/2014/main" id="{8EAE948F-9A50-D2CE-5781-6C69FCA25C6E}"/>
              </a:ext>
            </a:extLst>
          </p:cNvPr>
          <p:cNvSpPr/>
          <p:nvPr/>
        </p:nvSpPr>
        <p:spPr>
          <a:xfrm>
            <a:off x="8034571" y="4717520"/>
            <a:ext cx="978013" cy="543332"/>
          </a:xfrm>
          <a:prstGeom prst="roundRect">
            <a:avLst>
              <a:gd name="adj" fmla="val 1215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Flash</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endParaRPr lang="en-CH" b="1" dirty="0">
              <a:solidFill>
                <a:schemeClr val="tx1"/>
              </a:solidFill>
              <a:latin typeface="Cambria" panose="02040503050406030204" pitchFamily="18" charset="0"/>
            </a:endParaRPr>
          </a:p>
        </p:txBody>
      </p:sp>
      <p:cxnSp>
        <p:nvCxnSpPr>
          <p:cNvPr id="19" name="Elbow Connector 140">
            <a:extLst>
              <a:ext uri="{FF2B5EF4-FFF2-40B4-BE49-F238E27FC236}">
                <a16:creationId xmlns:a16="http://schemas.microsoft.com/office/drawing/2014/main" id="{983D1AD9-1BB0-12C5-B483-5F7708A5E517}"/>
              </a:ext>
            </a:extLst>
          </p:cNvPr>
          <p:cNvCxnSpPr>
            <a:cxnSpLocks/>
            <a:stCxn id="14" idx="0"/>
          </p:cNvCxnSpPr>
          <p:nvPr/>
        </p:nvCxnSpPr>
        <p:spPr>
          <a:xfrm rot="16200000" flipV="1">
            <a:off x="7429668" y="2682380"/>
            <a:ext cx="165694" cy="2022124"/>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40">
            <a:extLst>
              <a:ext uri="{FF2B5EF4-FFF2-40B4-BE49-F238E27FC236}">
                <a16:creationId xmlns:a16="http://schemas.microsoft.com/office/drawing/2014/main" id="{E54D5F8F-D638-EEC9-CE6D-A8AC8D0FA9AB}"/>
              </a:ext>
            </a:extLst>
          </p:cNvPr>
          <p:cNvCxnSpPr>
            <a:cxnSpLocks/>
            <a:stCxn id="18" idx="0"/>
          </p:cNvCxnSpPr>
          <p:nvPr/>
        </p:nvCxnSpPr>
        <p:spPr>
          <a:xfrm rot="16200000" flipV="1">
            <a:off x="7429671" y="3623614"/>
            <a:ext cx="165695" cy="2022119"/>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ounded Rectangle 20">
            <a:extLst>
              <a:ext uri="{FF2B5EF4-FFF2-40B4-BE49-F238E27FC236}">
                <a16:creationId xmlns:a16="http://schemas.microsoft.com/office/drawing/2014/main" id="{941F4513-C040-5F36-C568-A9F175EB3152}"/>
              </a:ext>
            </a:extLst>
          </p:cNvPr>
          <p:cNvSpPr/>
          <p:nvPr/>
        </p:nvSpPr>
        <p:spPr>
          <a:xfrm>
            <a:off x="4571999" y="3488862"/>
            <a:ext cx="1772057" cy="1228655"/>
          </a:xfrm>
          <a:prstGeom prst="roundRect">
            <a:avLst>
              <a:gd name="adj" fmla="val 12155"/>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2000" b="1" dirty="0">
                <a:solidFill>
                  <a:schemeClr val="tx1"/>
                </a:solidFill>
                <a:latin typeface="Corbel" panose="020B0503020204020204" pitchFamily="34" charset="0"/>
              </a:rPr>
              <a:t>SSD </a:t>
            </a:r>
          </a:p>
          <a:p>
            <a:pPr algn="ctr"/>
            <a:r>
              <a:rPr lang="en-CH" sz="2000" b="1" dirty="0">
                <a:solidFill>
                  <a:schemeClr val="tx1"/>
                </a:solidFill>
                <a:latin typeface="Corbel" panose="020B0503020204020204" pitchFamily="34" charset="0"/>
              </a:rPr>
              <a:t>Controller</a:t>
            </a:r>
          </a:p>
          <a:p>
            <a:pPr algn="ctr"/>
            <a:r>
              <a:rPr lang="en-CH" sz="1300" b="1" i="1" dirty="0">
                <a:solidFill>
                  <a:schemeClr val="tx1"/>
                </a:solidFill>
                <a:latin typeface="Corbel" panose="020B0503020204020204" pitchFamily="34" charset="0"/>
              </a:rPr>
              <a:t>(General-Purpose Core)</a:t>
            </a:r>
          </a:p>
        </p:txBody>
      </p:sp>
      <p:sp>
        <p:nvSpPr>
          <p:cNvPr id="22" name="TextBox 21">
            <a:extLst>
              <a:ext uri="{FF2B5EF4-FFF2-40B4-BE49-F238E27FC236}">
                <a16:creationId xmlns:a16="http://schemas.microsoft.com/office/drawing/2014/main" id="{2D4E36DD-830B-0463-853E-C8D55D54E002}"/>
              </a:ext>
            </a:extLst>
          </p:cNvPr>
          <p:cNvSpPr txBox="1"/>
          <p:nvPr/>
        </p:nvSpPr>
        <p:spPr>
          <a:xfrm>
            <a:off x="7586472" y="3798431"/>
            <a:ext cx="542544" cy="347086"/>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23" name="TextBox 22">
            <a:extLst>
              <a:ext uri="{FF2B5EF4-FFF2-40B4-BE49-F238E27FC236}">
                <a16:creationId xmlns:a16="http://schemas.microsoft.com/office/drawing/2014/main" id="{A5FCA256-29DC-815D-2EAD-6D0323612984}"/>
              </a:ext>
            </a:extLst>
          </p:cNvPr>
          <p:cNvSpPr txBox="1"/>
          <p:nvPr/>
        </p:nvSpPr>
        <p:spPr>
          <a:xfrm>
            <a:off x="7586472" y="4790521"/>
            <a:ext cx="542544" cy="347086"/>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cxnSp>
        <p:nvCxnSpPr>
          <p:cNvPr id="10" name="Elbow Connector 140">
            <a:extLst>
              <a:ext uri="{FF2B5EF4-FFF2-40B4-BE49-F238E27FC236}">
                <a16:creationId xmlns:a16="http://schemas.microsoft.com/office/drawing/2014/main" id="{8619FDC7-DF86-C5B8-C4DD-200054A65CC9}"/>
              </a:ext>
            </a:extLst>
          </p:cNvPr>
          <p:cNvCxnSpPr>
            <a:cxnSpLocks/>
          </p:cNvCxnSpPr>
          <p:nvPr/>
        </p:nvCxnSpPr>
        <p:spPr>
          <a:xfrm rot="16200000" flipV="1">
            <a:off x="6663977" y="3281040"/>
            <a:ext cx="167386" cy="8231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Elbow Connector 140">
            <a:extLst>
              <a:ext uri="{FF2B5EF4-FFF2-40B4-BE49-F238E27FC236}">
                <a16:creationId xmlns:a16="http://schemas.microsoft.com/office/drawing/2014/main" id="{65234801-9F3C-B51D-77E7-6EBCE46780A8}"/>
              </a:ext>
            </a:extLst>
          </p:cNvPr>
          <p:cNvCxnSpPr>
            <a:cxnSpLocks/>
          </p:cNvCxnSpPr>
          <p:nvPr/>
        </p:nvCxnSpPr>
        <p:spPr>
          <a:xfrm rot="16200000" flipV="1">
            <a:off x="6673078" y="4222271"/>
            <a:ext cx="167386" cy="8231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3E855E3D-A624-E1AE-8766-7801A7BD6DE3}"/>
              </a:ext>
            </a:extLst>
          </p:cNvPr>
          <p:cNvSpPr/>
          <p:nvPr/>
        </p:nvSpPr>
        <p:spPr>
          <a:xfrm>
            <a:off x="4603127" y="4790521"/>
            <a:ext cx="1772057" cy="470331"/>
          </a:xfrm>
          <a:prstGeom prst="roundRect">
            <a:avLst>
              <a:gd name="adj" fmla="val 1215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2000" b="1" dirty="0">
                <a:solidFill>
                  <a:schemeClr val="tx1"/>
                </a:solidFill>
                <a:latin typeface="Corbel" panose="020B0503020204020204" pitchFamily="34" charset="0"/>
              </a:rPr>
              <a:t>Internal DRAM</a:t>
            </a:r>
          </a:p>
        </p:txBody>
      </p:sp>
      <p:sp>
        <p:nvSpPr>
          <p:cNvPr id="5" name="Title 1">
            <a:extLst>
              <a:ext uri="{FF2B5EF4-FFF2-40B4-BE49-F238E27FC236}">
                <a16:creationId xmlns:a16="http://schemas.microsoft.com/office/drawing/2014/main" id="{8FDD597B-7872-B63A-6798-200E0BA69828}"/>
              </a:ext>
            </a:extLst>
          </p:cNvPr>
          <p:cNvSpPr>
            <a:spLocks noGrp="1"/>
          </p:cNvSpPr>
          <p:nvPr>
            <p:ph type="title"/>
          </p:nvPr>
        </p:nvSpPr>
        <p:spPr>
          <a:xfrm>
            <a:off x="-43984" y="15006"/>
            <a:ext cx="9187984"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Overview of a Modern Solid State Drive (SSD)</a:t>
            </a:r>
            <a:endParaRPr lang="en-CH" sz="3600" b="1" dirty="0">
              <a:latin typeface="Corbel" panose="020B0503020204020204" pitchFamily="34" charset="0"/>
              <a:ea typeface="Tahoma" panose="020B0604030504040204" pitchFamily="34" charset="0"/>
              <a:cs typeface="Dubai" panose="020B0503030403030204" pitchFamily="34" charset="-78"/>
            </a:endParaRPr>
          </a:p>
        </p:txBody>
      </p:sp>
    </p:spTree>
    <p:extLst>
      <p:ext uri="{BB962C8B-B14F-4D97-AF65-F5344CB8AC3E}">
        <p14:creationId xmlns:p14="http://schemas.microsoft.com/office/powerpoint/2010/main" val="391309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8" grpId="0" animBg="1"/>
      <p:bldP spid="21" grpId="0" animBg="1"/>
      <p:bldP spid="22" grpId="0"/>
      <p:bldP spid="23" grpId="0"/>
      <p:bldP spid="2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B9F58-E5F3-316C-D297-0C30D68C403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72434D6-FEB8-D446-F1F1-704CD877CB92}"/>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802E6D0A-745D-C9BF-DBEB-0A75413E4BA3}"/>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19DFB589-F7BB-5BC9-818F-6E3BD820E9EA}"/>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pic>
        <p:nvPicPr>
          <p:cNvPr id="16" name="Graphic 15">
            <a:extLst>
              <a:ext uri="{FF2B5EF4-FFF2-40B4-BE49-F238E27FC236}">
                <a16:creationId xmlns:a16="http://schemas.microsoft.com/office/drawing/2014/main" id="{C142ECB7-D055-60F9-DF33-C173CF117A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8F4062D9-DF8A-F800-FB50-945DDEA3043E}"/>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56</a:t>
            </a:fld>
            <a:endParaRPr lang="en-CH" dirty="0">
              <a:latin typeface="Cambria" panose="02040503050406030204" pitchFamily="18" charset="0"/>
            </a:endParaRPr>
          </a:p>
        </p:txBody>
      </p:sp>
      <p:grpSp>
        <p:nvGrpSpPr>
          <p:cNvPr id="53" name="Group 52">
            <a:extLst>
              <a:ext uri="{FF2B5EF4-FFF2-40B4-BE49-F238E27FC236}">
                <a16:creationId xmlns:a16="http://schemas.microsoft.com/office/drawing/2014/main" id="{71853A3C-1AE8-2774-82A2-A822AC9F5F6B}"/>
              </a:ext>
            </a:extLst>
          </p:cNvPr>
          <p:cNvGrpSpPr/>
          <p:nvPr/>
        </p:nvGrpSpPr>
        <p:grpSpPr>
          <a:xfrm>
            <a:off x="5382270" y="5018043"/>
            <a:ext cx="2344300" cy="683989"/>
            <a:chOff x="5405419" y="4996294"/>
            <a:chExt cx="3202115" cy="683989"/>
          </a:xfrm>
        </p:grpSpPr>
        <p:sp>
          <p:nvSpPr>
            <p:cNvPr id="32" name="직사각형 17">
              <a:extLst>
                <a:ext uri="{FF2B5EF4-FFF2-40B4-BE49-F238E27FC236}">
                  <a16:creationId xmlns:a16="http://schemas.microsoft.com/office/drawing/2014/main" id="{F79CD289-A7CF-8B50-CA87-A5D3783793C6}"/>
                </a:ext>
              </a:extLst>
            </p:cNvPr>
            <p:cNvSpPr/>
            <p:nvPr/>
          </p:nvSpPr>
          <p:spPr>
            <a:xfrm>
              <a:off x="5405419" y="4996294"/>
              <a:ext cx="3202115" cy="683989"/>
            </a:xfrm>
            <a:prstGeom prst="rect">
              <a:avLst/>
            </a:prstGeom>
            <a:solidFill>
              <a:srgbClr val="FFDF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endParaRPr lang="ko-KR" altLang="en-US" sz="1400" b="1" dirty="0">
                <a:latin typeface="Cambria" panose="02040503050406030204" pitchFamily="18" charset="0"/>
                <a:cs typeface="Tahoma" panose="020B0604030504040204" pitchFamily="34" charset="0"/>
              </a:endParaRPr>
            </a:p>
          </p:txBody>
        </p:sp>
        <p:sp>
          <p:nvSpPr>
            <p:cNvPr id="33" name="직사각형 25">
              <a:extLst>
                <a:ext uri="{FF2B5EF4-FFF2-40B4-BE49-F238E27FC236}">
                  <a16:creationId xmlns:a16="http://schemas.microsoft.com/office/drawing/2014/main" id="{AC00A681-3EFB-0057-4B69-EFD6EF3FEDDA}"/>
                </a:ext>
              </a:extLst>
            </p:cNvPr>
            <p:cNvSpPr/>
            <p:nvPr/>
          </p:nvSpPr>
          <p:spPr>
            <a:xfrm>
              <a:off x="5524054" y="5188893"/>
              <a:ext cx="1067537" cy="414072"/>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600" b="1" dirty="0">
                  <a:solidFill>
                    <a:schemeClr val="tx1"/>
                  </a:solidFill>
                  <a:latin typeface="Corbel" panose="020B0503020204020204" pitchFamily="34" charset="0"/>
                  <a:ea typeface="Tahoma" panose="020B0604030504040204" pitchFamily="34" charset="0"/>
                  <a:cs typeface="Tahoma" panose="020B0604030504040204" pitchFamily="34" charset="0"/>
                </a:rPr>
                <a:t>Die#</a:t>
              </a:r>
              <a:r>
                <a:rPr lang="en-US" altLang="ko-KR" sz="1600" b="1" dirty="0">
                  <a:solidFill>
                    <a:schemeClr val="tx1"/>
                  </a:solidFill>
                  <a:latin typeface="Cambria" panose="02040503050406030204" pitchFamily="18" charset="0"/>
                  <a:ea typeface="Tahoma" panose="020B0604030504040204" pitchFamily="34" charset="0"/>
                  <a:cs typeface="Tahoma" panose="020B0604030504040204" pitchFamily="34" charset="0"/>
                </a:rPr>
                <a:t>0</a:t>
              </a:r>
              <a:endParaRPr lang="ko-KR" altLang="en-US" sz="1600" b="1" dirty="0">
                <a:solidFill>
                  <a:schemeClr val="tx1"/>
                </a:solidFill>
                <a:latin typeface="Cambria" panose="02040503050406030204" pitchFamily="18" charset="0"/>
                <a:cs typeface="Tahoma" panose="020B0604030504040204" pitchFamily="34" charset="0"/>
              </a:endParaRPr>
            </a:p>
          </p:txBody>
        </p:sp>
        <p:sp>
          <p:nvSpPr>
            <p:cNvPr id="36" name="직사각형 63">
              <a:extLst>
                <a:ext uri="{FF2B5EF4-FFF2-40B4-BE49-F238E27FC236}">
                  <a16:creationId xmlns:a16="http://schemas.microsoft.com/office/drawing/2014/main" id="{38A0BF87-E7BC-3459-FB0D-C664D499FF4E}"/>
                </a:ext>
              </a:extLst>
            </p:cNvPr>
            <p:cNvSpPr/>
            <p:nvPr/>
          </p:nvSpPr>
          <p:spPr>
            <a:xfrm>
              <a:off x="6721161" y="5182570"/>
              <a:ext cx="1067537" cy="424594"/>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600" b="1" dirty="0">
                  <a:solidFill>
                    <a:schemeClr val="tx1"/>
                  </a:solidFill>
                  <a:latin typeface="Corbel" panose="020B0503020204020204" pitchFamily="34" charset="0"/>
                  <a:ea typeface="Tahoma" panose="020B0604030504040204" pitchFamily="34" charset="0"/>
                  <a:cs typeface="Tahoma" panose="020B0604030504040204" pitchFamily="34" charset="0"/>
                </a:rPr>
                <a:t>Die#</a:t>
              </a:r>
              <a:r>
                <a:rPr lang="en-US" altLang="ko-KR" sz="1600" b="1" dirty="0">
                  <a:solidFill>
                    <a:schemeClr val="tx1"/>
                  </a:solidFill>
                  <a:latin typeface="Cambria" panose="02040503050406030204" pitchFamily="18" charset="0"/>
                  <a:ea typeface="Tahoma" panose="020B0604030504040204" pitchFamily="34" charset="0"/>
                  <a:cs typeface="Tahoma" panose="020B0604030504040204" pitchFamily="34" charset="0"/>
                </a:rPr>
                <a:t>1</a:t>
              </a:r>
              <a:endParaRPr lang="ko-KR" altLang="en-US" sz="1600" b="1" dirty="0">
                <a:solidFill>
                  <a:schemeClr val="tx1"/>
                </a:solidFill>
                <a:latin typeface="Cambria" panose="02040503050406030204" pitchFamily="18" charset="0"/>
                <a:cs typeface="Tahoma" panose="020B0604030504040204" pitchFamily="34" charset="0"/>
              </a:endParaRPr>
            </a:p>
          </p:txBody>
        </p:sp>
        <p:sp>
          <p:nvSpPr>
            <p:cNvPr id="37" name="TextBox 36">
              <a:extLst>
                <a:ext uri="{FF2B5EF4-FFF2-40B4-BE49-F238E27FC236}">
                  <a16:creationId xmlns:a16="http://schemas.microsoft.com/office/drawing/2014/main" id="{1AE29927-EA4E-5C6A-16A9-9FF7214F9E54}"/>
                </a:ext>
              </a:extLst>
            </p:cNvPr>
            <p:cNvSpPr txBox="1"/>
            <p:nvPr/>
          </p:nvSpPr>
          <p:spPr>
            <a:xfrm>
              <a:off x="7799633" y="5217371"/>
              <a:ext cx="505740" cy="247736"/>
            </a:xfrm>
            <a:prstGeom prst="rect">
              <a:avLst/>
            </a:prstGeom>
            <a:noFill/>
          </p:spPr>
          <p:txBody>
            <a:bodyPr wrap="square" lIns="0" tIns="0" rIns="0" bIns="0" anchor="ctr">
              <a:spAutoFit/>
            </a:bodyPr>
            <a:lstStyle/>
            <a:p>
              <a:pPr algn="ctr"/>
              <a:r>
                <a:rPr lang="en-US" altLang="ko-KR" sz="1400" b="1" dirty="0">
                  <a:latin typeface="Cambria" panose="02040503050406030204" pitchFamily="18" charset="0"/>
                  <a:cs typeface="Tahoma" panose="020B0604030504040204" pitchFamily="34" charset="0"/>
                </a:rPr>
                <a:t>…</a:t>
              </a:r>
              <a:endParaRPr lang="ko-KR" altLang="en-US" sz="1400" b="1" dirty="0">
                <a:latin typeface="Cambria" panose="02040503050406030204" pitchFamily="18" charset="0"/>
                <a:cs typeface="Tahoma" panose="020B0604030504040204" pitchFamily="34" charset="0"/>
              </a:endParaRPr>
            </a:p>
          </p:txBody>
        </p:sp>
        <p:cxnSp>
          <p:nvCxnSpPr>
            <p:cNvPr id="38" name="Connector: Elbow 1552">
              <a:extLst>
                <a:ext uri="{FF2B5EF4-FFF2-40B4-BE49-F238E27FC236}">
                  <a16:creationId xmlns:a16="http://schemas.microsoft.com/office/drawing/2014/main" id="{1A9421D8-A960-EF96-5B07-DCCF26F4C324}"/>
                </a:ext>
              </a:extLst>
            </p:cNvPr>
            <p:cNvCxnSpPr>
              <a:cxnSpLocks/>
            </p:cNvCxnSpPr>
            <p:nvPr/>
          </p:nvCxnSpPr>
          <p:spPr>
            <a:xfrm rot="10800000">
              <a:off x="6059866" y="5098553"/>
              <a:ext cx="2100909" cy="2568"/>
            </a:xfrm>
            <a:prstGeom prst="bentConnector3">
              <a:avLst>
                <a:gd name="adj1" fmla="val 1116"/>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9DC8AD8-2EDB-2B03-5B85-91CE42B3977B}"/>
                </a:ext>
              </a:extLst>
            </p:cNvPr>
            <p:cNvCxnSpPr>
              <a:cxnSpLocks/>
            </p:cNvCxnSpPr>
            <p:nvPr/>
          </p:nvCxnSpPr>
          <p:spPr>
            <a:xfrm>
              <a:off x="6077303" y="5098553"/>
              <a:ext cx="0" cy="84017"/>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D1E82AC5-A082-51B2-F43F-570DC39E5B2A}"/>
                </a:ext>
              </a:extLst>
            </p:cNvPr>
            <p:cNvCxnSpPr>
              <a:cxnSpLocks/>
            </p:cNvCxnSpPr>
            <p:nvPr/>
          </p:nvCxnSpPr>
          <p:spPr>
            <a:xfrm>
              <a:off x="7272715" y="5090625"/>
              <a:ext cx="0" cy="84017"/>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60" name="Straight Connector 59">
            <a:extLst>
              <a:ext uri="{FF2B5EF4-FFF2-40B4-BE49-F238E27FC236}">
                <a16:creationId xmlns:a16="http://schemas.microsoft.com/office/drawing/2014/main" id="{423F03AF-817B-67BA-555D-024CE8808687}"/>
              </a:ext>
            </a:extLst>
          </p:cNvPr>
          <p:cNvCxnSpPr>
            <a:cxnSpLocks/>
          </p:cNvCxnSpPr>
          <p:nvPr/>
        </p:nvCxnSpPr>
        <p:spPr>
          <a:xfrm>
            <a:off x="5382269" y="4703924"/>
            <a:ext cx="963269" cy="492467"/>
          </a:xfrm>
          <a:prstGeom prst="line">
            <a:avLst/>
          </a:prstGeom>
          <a:ln w="222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43FAA265-8EDB-0278-0C3B-B9C233C78177}"/>
              </a:ext>
            </a:extLst>
          </p:cNvPr>
          <p:cNvCxnSpPr>
            <a:cxnSpLocks/>
          </p:cNvCxnSpPr>
          <p:nvPr/>
        </p:nvCxnSpPr>
        <p:spPr>
          <a:xfrm flipH="1">
            <a:off x="7127092" y="4737260"/>
            <a:ext cx="517248" cy="459131"/>
          </a:xfrm>
          <a:prstGeom prst="line">
            <a:avLst/>
          </a:prstGeom>
          <a:ln w="22225">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68" name="Group 67">
            <a:extLst>
              <a:ext uri="{FF2B5EF4-FFF2-40B4-BE49-F238E27FC236}">
                <a16:creationId xmlns:a16="http://schemas.microsoft.com/office/drawing/2014/main" id="{1A3F6E41-8ADD-4070-7996-8551F4A3F032}"/>
              </a:ext>
            </a:extLst>
          </p:cNvPr>
          <p:cNvGrpSpPr/>
          <p:nvPr/>
        </p:nvGrpSpPr>
        <p:grpSpPr>
          <a:xfrm>
            <a:off x="5331776" y="2476503"/>
            <a:ext cx="2394793" cy="2263528"/>
            <a:chOff x="225577" y="1962005"/>
            <a:chExt cx="4856339" cy="2363347"/>
          </a:xfrm>
        </p:grpSpPr>
        <p:sp>
          <p:nvSpPr>
            <p:cNvPr id="69" name="Rounded Rectangle 21">
              <a:extLst>
                <a:ext uri="{FF2B5EF4-FFF2-40B4-BE49-F238E27FC236}">
                  <a16:creationId xmlns:a16="http://schemas.microsoft.com/office/drawing/2014/main" id="{F85BAC00-2DB3-91D0-8724-0B7990CFAC1E}"/>
                </a:ext>
              </a:extLst>
            </p:cNvPr>
            <p:cNvSpPr/>
            <p:nvPr/>
          </p:nvSpPr>
          <p:spPr bwMode="auto">
            <a:xfrm>
              <a:off x="225577" y="1962005"/>
              <a:ext cx="4856339" cy="2363347"/>
            </a:xfrm>
            <a:prstGeom prst="roundRect">
              <a:avLst>
                <a:gd name="adj" fmla="val 6232"/>
              </a:avLst>
            </a:prstGeom>
            <a:solidFill>
              <a:schemeClr val="accent5">
                <a:lumMod val="40000"/>
                <a:lumOff val="60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000" b="1" dirty="0">
                  <a:solidFill>
                    <a:srgbClr val="000000"/>
                  </a:solidFill>
                  <a:latin typeface="Corbel" panose="020B0503020204020204" pitchFamily="34" charset="0"/>
                  <a:ea typeface="Cambria" panose="02040503050406030204" pitchFamily="18" charset="0"/>
                </a:rPr>
                <a:t>NAND Flash </a:t>
              </a:r>
              <a:r>
                <a:rPr lang="en-IN" sz="2000" b="1" dirty="0">
                  <a:solidFill>
                    <a:srgbClr val="000000"/>
                  </a:solidFill>
                  <a:latin typeface="Corbel" panose="020B0503020204020204" pitchFamily="34" charset="0"/>
                  <a:ea typeface="Cambria" panose="02040503050406030204" pitchFamily="18" charset="0"/>
                </a:rPr>
                <a:t>Memory</a:t>
              </a:r>
              <a:endParaRPr lang="en-CH" sz="2000" b="1" dirty="0">
                <a:solidFill>
                  <a:srgbClr val="000000"/>
                </a:solidFill>
                <a:latin typeface="Corbel" panose="020B0503020204020204" pitchFamily="34" charset="0"/>
                <a:ea typeface="Cambria" panose="02040503050406030204" pitchFamily="18" charset="0"/>
              </a:endParaRPr>
            </a:p>
          </p:txBody>
        </p:sp>
        <p:grpSp>
          <p:nvGrpSpPr>
            <p:cNvPr id="70" name="Group 69">
              <a:extLst>
                <a:ext uri="{FF2B5EF4-FFF2-40B4-BE49-F238E27FC236}">
                  <a16:creationId xmlns:a16="http://schemas.microsoft.com/office/drawing/2014/main" id="{A6A0CFB6-26D1-6D3D-84F0-2AF50B2D1DA0}"/>
                </a:ext>
              </a:extLst>
            </p:cNvPr>
            <p:cNvGrpSpPr/>
            <p:nvPr/>
          </p:nvGrpSpPr>
          <p:grpSpPr>
            <a:xfrm>
              <a:off x="416907" y="3341228"/>
              <a:ext cx="4473679" cy="648929"/>
              <a:chOff x="2330245" y="4542503"/>
              <a:chExt cx="4473679" cy="648929"/>
            </a:xfrm>
          </p:grpSpPr>
          <p:cxnSp>
            <p:nvCxnSpPr>
              <p:cNvPr id="78" name="Straight Connector 77">
                <a:extLst>
                  <a:ext uri="{FF2B5EF4-FFF2-40B4-BE49-F238E27FC236}">
                    <a16:creationId xmlns:a16="http://schemas.microsoft.com/office/drawing/2014/main" id="{3E2125D4-30D4-F175-DB85-2B1050C90A62}"/>
                  </a:ext>
                </a:extLst>
              </p:cNvPr>
              <p:cNvCxnSpPr/>
              <p:nvPr/>
            </p:nvCxnSpPr>
            <p:spPr>
              <a:xfrm>
                <a:off x="233024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57E81DA-8996-7453-ED74-93C1B367F10E}"/>
                  </a:ext>
                </a:extLst>
              </p:cNvPr>
              <p:cNvCxnSpPr/>
              <p:nvPr/>
            </p:nvCxnSpPr>
            <p:spPr>
              <a:xfrm>
                <a:off x="243428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6D171B0-F362-4677-135A-9BCC6E7DB3E4}"/>
                  </a:ext>
                </a:extLst>
              </p:cNvPr>
              <p:cNvCxnSpPr/>
              <p:nvPr/>
            </p:nvCxnSpPr>
            <p:spPr>
              <a:xfrm>
                <a:off x="253832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3DEA9F6-06BD-E990-1765-926ECAEA9E5C}"/>
                  </a:ext>
                </a:extLst>
              </p:cNvPr>
              <p:cNvCxnSpPr/>
              <p:nvPr/>
            </p:nvCxnSpPr>
            <p:spPr>
              <a:xfrm>
                <a:off x="264236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27C7F0F-8435-AA62-E6F0-2A903F132D44}"/>
                  </a:ext>
                </a:extLst>
              </p:cNvPr>
              <p:cNvCxnSpPr/>
              <p:nvPr/>
            </p:nvCxnSpPr>
            <p:spPr>
              <a:xfrm>
                <a:off x="274640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8469CDA-F4C2-F493-7232-5ACDDD150481}"/>
                  </a:ext>
                </a:extLst>
              </p:cNvPr>
              <p:cNvCxnSpPr/>
              <p:nvPr/>
            </p:nvCxnSpPr>
            <p:spPr>
              <a:xfrm>
                <a:off x="285044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5B02E9-782D-59B1-6347-7FFC43802121}"/>
                  </a:ext>
                </a:extLst>
              </p:cNvPr>
              <p:cNvCxnSpPr/>
              <p:nvPr/>
            </p:nvCxnSpPr>
            <p:spPr>
              <a:xfrm>
                <a:off x="295447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4598F88-D43A-5DAA-B7E3-B79AFCD7E088}"/>
                  </a:ext>
                </a:extLst>
              </p:cNvPr>
              <p:cNvCxnSpPr/>
              <p:nvPr/>
            </p:nvCxnSpPr>
            <p:spPr>
              <a:xfrm>
                <a:off x="305851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302B107-5942-C05B-8CF2-033BD838531C}"/>
                  </a:ext>
                </a:extLst>
              </p:cNvPr>
              <p:cNvCxnSpPr/>
              <p:nvPr/>
            </p:nvCxnSpPr>
            <p:spPr>
              <a:xfrm>
                <a:off x="316255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D7C53C9-1738-5342-5EB3-5177BC39EC9D}"/>
                  </a:ext>
                </a:extLst>
              </p:cNvPr>
              <p:cNvCxnSpPr/>
              <p:nvPr/>
            </p:nvCxnSpPr>
            <p:spPr>
              <a:xfrm>
                <a:off x="326659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AAA24D5-2FF5-0D66-F7AE-86766EE8499F}"/>
                  </a:ext>
                </a:extLst>
              </p:cNvPr>
              <p:cNvCxnSpPr/>
              <p:nvPr/>
            </p:nvCxnSpPr>
            <p:spPr>
              <a:xfrm>
                <a:off x="337063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C3A4999-F10E-6E99-89AA-B6274EB350FD}"/>
                  </a:ext>
                </a:extLst>
              </p:cNvPr>
              <p:cNvCxnSpPr/>
              <p:nvPr/>
            </p:nvCxnSpPr>
            <p:spPr>
              <a:xfrm>
                <a:off x="347467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BB0E19F-B957-70CE-1A9C-24EB900E41EC}"/>
                  </a:ext>
                </a:extLst>
              </p:cNvPr>
              <p:cNvCxnSpPr/>
              <p:nvPr/>
            </p:nvCxnSpPr>
            <p:spPr>
              <a:xfrm>
                <a:off x="357871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24BD22F-781F-5889-9207-2F0BEB25CFD8}"/>
                  </a:ext>
                </a:extLst>
              </p:cNvPr>
              <p:cNvCxnSpPr/>
              <p:nvPr/>
            </p:nvCxnSpPr>
            <p:spPr>
              <a:xfrm>
                <a:off x="368275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89CE6E4-A4D1-00C7-A2B4-ED9DC3C5C937}"/>
                  </a:ext>
                </a:extLst>
              </p:cNvPr>
              <p:cNvCxnSpPr/>
              <p:nvPr/>
            </p:nvCxnSpPr>
            <p:spPr>
              <a:xfrm>
                <a:off x="378679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937535C-2EA3-2A89-8B94-39BE72B221DF}"/>
                  </a:ext>
                </a:extLst>
              </p:cNvPr>
              <p:cNvCxnSpPr/>
              <p:nvPr/>
            </p:nvCxnSpPr>
            <p:spPr>
              <a:xfrm>
                <a:off x="389083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311DBBB-E722-BEB6-7033-AE6F07F345C6}"/>
                  </a:ext>
                </a:extLst>
              </p:cNvPr>
              <p:cNvCxnSpPr/>
              <p:nvPr/>
            </p:nvCxnSpPr>
            <p:spPr>
              <a:xfrm>
                <a:off x="409890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0D0B23D-5911-CFB5-4932-EA00F1D784E3}"/>
                  </a:ext>
                </a:extLst>
              </p:cNvPr>
              <p:cNvCxnSpPr/>
              <p:nvPr/>
            </p:nvCxnSpPr>
            <p:spPr>
              <a:xfrm>
                <a:off x="399486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76C3182-804A-3105-B4DD-06303E8448F2}"/>
                  </a:ext>
                </a:extLst>
              </p:cNvPr>
              <p:cNvCxnSpPr/>
              <p:nvPr/>
            </p:nvCxnSpPr>
            <p:spPr>
              <a:xfrm>
                <a:off x="430698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3C74E11-81CA-1785-247F-246AF4AA5596}"/>
                  </a:ext>
                </a:extLst>
              </p:cNvPr>
              <p:cNvCxnSpPr/>
              <p:nvPr/>
            </p:nvCxnSpPr>
            <p:spPr>
              <a:xfrm>
                <a:off x="420294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CB4EF89-42A8-9757-9B77-115CF8FE0C32}"/>
                  </a:ext>
                </a:extLst>
              </p:cNvPr>
              <p:cNvCxnSpPr/>
              <p:nvPr/>
            </p:nvCxnSpPr>
            <p:spPr>
              <a:xfrm>
                <a:off x="451506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D77C0C6-8535-1B95-88AC-EF45A963E7D0}"/>
                  </a:ext>
                </a:extLst>
              </p:cNvPr>
              <p:cNvCxnSpPr/>
              <p:nvPr/>
            </p:nvCxnSpPr>
            <p:spPr>
              <a:xfrm>
                <a:off x="441102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C9E740EB-6CC7-289A-0F9E-3E927D652253}"/>
                  </a:ext>
                </a:extLst>
              </p:cNvPr>
              <p:cNvCxnSpPr/>
              <p:nvPr/>
            </p:nvCxnSpPr>
            <p:spPr>
              <a:xfrm>
                <a:off x="472314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DABAED5-E46D-8680-EA26-372B41076725}"/>
                  </a:ext>
                </a:extLst>
              </p:cNvPr>
              <p:cNvCxnSpPr/>
              <p:nvPr/>
            </p:nvCxnSpPr>
            <p:spPr>
              <a:xfrm>
                <a:off x="461910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743F6E6-A352-3CC6-C087-649A63540EE0}"/>
                  </a:ext>
                </a:extLst>
              </p:cNvPr>
              <p:cNvCxnSpPr/>
              <p:nvPr/>
            </p:nvCxnSpPr>
            <p:spPr>
              <a:xfrm>
                <a:off x="493122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63BB691-68F7-EA7B-8C17-232335245D20}"/>
                  </a:ext>
                </a:extLst>
              </p:cNvPr>
              <p:cNvCxnSpPr/>
              <p:nvPr/>
            </p:nvCxnSpPr>
            <p:spPr>
              <a:xfrm>
                <a:off x="482718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4EE9D8-C77A-6767-E669-7D1831E729D7}"/>
                  </a:ext>
                </a:extLst>
              </p:cNvPr>
              <p:cNvCxnSpPr/>
              <p:nvPr/>
            </p:nvCxnSpPr>
            <p:spPr>
              <a:xfrm>
                <a:off x="513929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CF2FCB7-7535-DDC9-4D10-8B58B6EAA472}"/>
                  </a:ext>
                </a:extLst>
              </p:cNvPr>
              <p:cNvCxnSpPr/>
              <p:nvPr/>
            </p:nvCxnSpPr>
            <p:spPr>
              <a:xfrm>
                <a:off x="503525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FB8406B-53B2-5021-0052-43368C8BF1DE}"/>
                  </a:ext>
                </a:extLst>
              </p:cNvPr>
              <p:cNvCxnSpPr/>
              <p:nvPr/>
            </p:nvCxnSpPr>
            <p:spPr>
              <a:xfrm>
                <a:off x="565949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E77877C-1F40-4A89-FDCC-68275AEC5014}"/>
                  </a:ext>
                </a:extLst>
              </p:cNvPr>
              <p:cNvCxnSpPr/>
              <p:nvPr/>
            </p:nvCxnSpPr>
            <p:spPr>
              <a:xfrm>
                <a:off x="545141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9CAC62E-9EA5-3172-8F18-99A56952182C}"/>
                  </a:ext>
                </a:extLst>
              </p:cNvPr>
              <p:cNvCxnSpPr/>
              <p:nvPr/>
            </p:nvCxnSpPr>
            <p:spPr>
              <a:xfrm>
                <a:off x="576353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B8EAA2D-0E77-909E-1C7B-D8CDD5CBDDC8}"/>
                  </a:ext>
                </a:extLst>
              </p:cNvPr>
              <p:cNvCxnSpPr/>
              <p:nvPr/>
            </p:nvCxnSpPr>
            <p:spPr>
              <a:xfrm>
                <a:off x="555545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0069FCC-CD85-7326-D750-36003C85A7CE}"/>
                  </a:ext>
                </a:extLst>
              </p:cNvPr>
              <p:cNvCxnSpPr/>
              <p:nvPr/>
            </p:nvCxnSpPr>
            <p:spPr>
              <a:xfrm>
                <a:off x="534737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468ABD2-B8A9-17D5-536D-8CF358E3B41F}"/>
                  </a:ext>
                </a:extLst>
              </p:cNvPr>
              <p:cNvCxnSpPr/>
              <p:nvPr/>
            </p:nvCxnSpPr>
            <p:spPr>
              <a:xfrm>
                <a:off x="524333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1245F27-A15B-F758-62F2-812F0CD405EA}"/>
                  </a:ext>
                </a:extLst>
              </p:cNvPr>
              <p:cNvCxnSpPr/>
              <p:nvPr/>
            </p:nvCxnSpPr>
            <p:spPr>
              <a:xfrm>
                <a:off x="597161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534673F-7198-6A81-A188-5114663CF479}"/>
                  </a:ext>
                </a:extLst>
              </p:cNvPr>
              <p:cNvCxnSpPr/>
              <p:nvPr/>
            </p:nvCxnSpPr>
            <p:spPr>
              <a:xfrm>
                <a:off x="586757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CE328B0-C52D-D845-E236-AAC5E340ABA1}"/>
                  </a:ext>
                </a:extLst>
              </p:cNvPr>
              <p:cNvCxnSpPr/>
              <p:nvPr/>
            </p:nvCxnSpPr>
            <p:spPr>
              <a:xfrm>
                <a:off x="617968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16F03C9-361E-7958-BD54-E030DFD5F8D7}"/>
                  </a:ext>
                </a:extLst>
              </p:cNvPr>
              <p:cNvCxnSpPr/>
              <p:nvPr/>
            </p:nvCxnSpPr>
            <p:spPr>
              <a:xfrm>
                <a:off x="607564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7D380A7-A0FA-2CC4-417B-B1AF8CC14BDA}"/>
                  </a:ext>
                </a:extLst>
              </p:cNvPr>
              <p:cNvCxnSpPr/>
              <p:nvPr/>
            </p:nvCxnSpPr>
            <p:spPr>
              <a:xfrm>
                <a:off x="638776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DF21AC8-5E47-CC01-559C-828482A5DFAC}"/>
                  </a:ext>
                </a:extLst>
              </p:cNvPr>
              <p:cNvCxnSpPr/>
              <p:nvPr/>
            </p:nvCxnSpPr>
            <p:spPr>
              <a:xfrm>
                <a:off x="628372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A4BC771-4686-B353-B603-FE02D6112FBE}"/>
                  </a:ext>
                </a:extLst>
              </p:cNvPr>
              <p:cNvCxnSpPr/>
              <p:nvPr/>
            </p:nvCxnSpPr>
            <p:spPr>
              <a:xfrm>
                <a:off x="659584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4653F5B-95AD-C810-1A61-DBC5CFA8607F}"/>
                  </a:ext>
                </a:extLst>
              </p:cNvPr>
              <p:cNvCxnSpPr/>
              <p:nvPr/>
            </p:nvCxnSpPr>
            <p:spPr>
              <a:xfrm>
                <a:off x="649180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84671C49-C619-6E23-1629-A7505BA5F009}"/>
                  </a:ext>
                </a:extLst>
              </p:cNvPr>
              <p:cNvCxnSpPr/>
              <p:nvPr/>
            </p:nvCxnSpPr>
            <p:spPr>
              <a:xfrm>
                <a:off x="680392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9952C61-2EC0-4996-4A0C-2D4A8D086E8E}"/>
                  </a:ext>
                </a:extLst>
              </p:cNvPr>
              <p:cNvCxnSpPr/>
              <p:nvPr/>
            </p:nvCxnSpPr>
            <p:spPr>
              <a:xfrm>
                <a:off x="669988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 name="Rectangle 70">
              <a:extLst>
                <a:ext uri="{FF2B5EF4-FFF2-40B4-BE49-F238E27FC236}">
                  <a16:creationId xmlns:a16="http://schemas.microsoft.com/office/drawing/2014/main" id="{D9766383-BFD4-B938-4600-78C5BE120273}"/>
                </a:ext>
              </a:extLst>
            </p:cNvPr>
            <p:cNvSpPr/>
            <p:nvPr/>
          </p:nvSpPr>
          <p:spPr>
            <a:xfrm>
              <a:off x="392327" y="3787593"/>
              <a:ext cx="4522838" cy="393290"/>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orbel" panose="020B0503020204020204" pitchFamily="34" charset="0"/>
                </a:rPr>
                <a:t>Latching circuit</a:t>
              </a:r>
              <a:endParaRPr lang="en-CH" b="1" dirty="0">
                <a:solidFill>
                  <a:schemeClr val="tx1"/>
                </a:solidFill>
                <a:latin typeface="Corbel" panose="020B0503020204020204" pitchFamily="34" charset="0"/>
              </a:endParaRPr>
            </a:p>
          </p:txBody>
        </p:sp>
        <p:sp>
          <p:nvSpPr>
            <p:cNvPr id="73" name="Rectangle 72">
              <a:extLst>
                <a:ext uri="{FF2B5EF4-FFF2-40B4-BE49-F238E27FC236}">
                  <a16:creationId xmlns:a16="http://schemas.microsoft.com/office/drawing/2014/main" id="{233EE570-8F32-8CA3-0AAE-9533AC2D0820}"/>
                </a:ext>
              </a:extLst>
            </p:cNvPr>
            <p:cNvSpPr/>
            <p:nvPr/>
          </p:nvSpPr>
          <p:spPr>
            <a:xfrm>
              <a:off x="392327" y="2410263"/>
              <a:ext cx="4522839" cy="294478"/>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a:solidFill>
                    <a:schemeClr val="tx1"/>
                  </a:solidFill>
                  <a:latin typeface="Corbel" panose="020B0503020204020204" pitchFamily="34" charset="0"/>
                </a:rPr>
                <a:t>Data (A</a:t>
              </a:r>
              <a:r>
                <a:rPr lang="en-US" altLang="ko-KR" sz="1600" b="1" baseline="-25000" dirty="0">
                  <a:solidFill>
                    <a:schemeClr val="tx1"/>
                  </a:solidFill>
                  <a:latin typeface="Corbel" panose="020B0503020204020204" pitchFamily="34" charset="0"/>
                </a:rPr>
                <a:t>1</a:t>
              </a:r>
              <a:r>
                <a:rPr lang="en-US" altLang="ko-KR" sz="1600" b="1" dirty="0">
                  <a:solidFill>
                    <a:schemeClr val="tx1"/>
                  </a:solidFill>
                  <a:latin typeface="Corbel" panose="020B0503020204020204" pitchFamily="34" charset="0"/>
                </a:rPr>
                <a:t>)</a:t>
              </a:r>
              <a:endParaRPr lang="en-CH" sz="1600" b="1" dirty="0">
                <a:solidFill>
                  <a:schemeClr val="tx1"/>
                </a:solidFill>
                <a:latin typeface="Corbel" panose="020B0503020204020204" pitchFamily="34" charset="0"/>
              </a:endParaRPr>
            </a:p>
          </p:txBody>
        </p:sp>
        <p:sp>
          <p:nvSpPr>
            <p:cNvPr id="74" name="Rectangle 73">
              <a:extLst>
                <a:ext uri="{FF2B5EF4-FFF2-40B4-BE49-F238E27FC236}">
                  <a16:creationId xmlns:a16="http://schemas.microsoft.com/office/drawing/2014/main" id="{FC0929A9-F8C4-C146-7F2F-959EF7F139CB}"/>
                </a:ext>
              </a:extLst>
            </p:cNvPr>
            <p:cNvSpPr/>
            <p:nvPr/>
          </p:nvSpPr>
          <p:spPr>
            <a:xfrm>
              <a:off x="392327" y="2706654"/>
              <a:ext cx="4522837" cy="294479"/>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a:solidFill>
                    <a:schemeClr val="tx1"/>
                  </a:solidFill>
                  <a:latin typeface="Corbel" panose="020B0503020204020204" pitchFamily="34" charset="0"/>
                </a:rPr>
                <a:t>Data (A</a:t>
              </a:r>
              <a:r>
                <a:rPr lang="en-US" altLang="ko-KR" sz="1600" b="1" baseline="-25000" dirty="0">
                  <a:solidFill>
                    <a:schemeClr val="tx1"/>
                  </a:solidFill>
                  <a:latin typeface="Corbel" panose="020B0503020204020204" pitchFamily="34" charset="0"/>
                </a:rPr>
                <a:t>2</a:t>
              </a:r>
              <a:r>
                <a:rPr lang="en-US" altLang="ko-KR" sz="1600" b="1" dirty="0">
                  <a:solidFill>
                    <a:schemeClr val="tx1"/>
                  </a:solidFill>
                  <a:latin typeface="Corbel" panose="020B0503020204020204" pitchFamily="34" charset="0"/>
                </a:rPr>
                <a:t>)</a:t>
              </a:r>
              <a:endParaRPr lang="en-CH" b="1" dirty="0">
                <a:solidFill>
                  <a:schemeClr val="tx1"/>
                </a:solidFill>
                <a:latin typeface="Corbel" panose="020B0503020204020204" pitchFamily="34" charset="0"/>
              </a:endParaRPr>
            </a:p>
          </p:txBody>
        </p:sp>
        <p:sp>
          <p:nvSpPr>
            <p:cNvPr id="75" name="Rectangle 74">
              <a:extLst>
                <a:ext uri="{FF2B5EF4-FFF2-40B4-BE49-F238E27FC236}">
                  <a16:creationId xmlns:a16="http://schemas.microsoft.com/office/drawing/2014/main" id="{0A1ADF13-7C7B-9748-E660-81CA9DB260D0}"/>
                </a:ext>
              </a:extLst>
            </p:cNvPr>
            <p:cNvSpPr/>
            <p:nvPr/>
          </p:nvSpPr>
          <p:spPr>
            <a:xfrm>
              <a:off x="392327" y="3192224"/>
              <a:ext cx="4522839" cy="294479"/>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a:solidFill>
                    <a:schemeClr val="tx1"/>
                  </a:solidFill>
                  <a:latin typeface="Corbel" panose="020B0503020204020204" pitchFamily="34" charset="0"/>
                </a:rPr>
                <a:t>Data (A</a:t>
              </a:r>
              <a:r>
                <a:rPr lang="en-US" altLang="ko-KR" sz="1600" b="1" baseline="-25000" dirty="0">
                  <a:solidFill>
                    <a:schemeClr val="tx1"/>
                  </a:solidFill>
                  <a:latin typeface="Corbel" panose="020B0503020204020204" pitchFamily="34" charset="0"/>
                </a:rPr>
                <a:t>n</a:t>
              </a:r>
              <a:r>
                <a:rPr lang="en-US" altLang="ko-KR" sz="1600" b="1" dirty="0">
                  <a:solidFill>
                    <a:schemeClr val="tx1"/>
                  </a:solidFill>
                  <a:latin typeface="Corbel" panose="020B0503020204020204" pitchFamily="34" charset="0"/>
                </a:rPr>
                <a:t>)</a:t>
              </a:r>
              <a:endParaRPr lang="en-CH" sz="1600" b="1" dirty="0">
                <a:solidFill>
                  <a:schemeClr val="tx1"/>
                </a:solidFill>
                <a:latin typeface="Corbel" panose="020B0503020204020204" pitchFamily="34" charset="0"/>
              </a:endParaRPr>
            </a:p>
          </p:txBody>
        </p:sp>
        <p:sp>
          <p:nvSpPr>
            <p:cNvPr id="76" name="Rectangle 75">
              <a:extLst>
                <a:ext uri="{FF2B5EF4-FFF2-40B4-BE49-F238E27FC236}">
                  <a16:creationId xmlns:a16="http://schemas.microsoft.com/office/drawing/2014/main" id="{0713C193-45A5-F604-F437-1BB212D8FF4B}"/>
                </a:ext>
              </a:extLst>
            </p:cNvPr>
            <p:cNvSpPr/>
            <p:nvPr/>
          </p:nvSpPr>
          <p:spPr>
            <a:xfrm>
              <a:off x="1457296" y="3500770"/>
              <a:ext cx="2434226" cy="271097"/>
            </a:xfrm>
            <a:prstGeom prst="rect">
              <a:avLst/>
            </a:prstGeom>
            <a:solidFill>
              <a:schemeClr val="accent5">
                <a:lumMod val="20000"/>
                <a:lumOff val="80000"/>
              </a:schemeClr>
            </a:solidFill>
          </p:spPr>
          <p:txBody>
            <a:bodyPr wrap="square" lIns="0" tIns="0" rIns="0" bIns="0" anchor="ctr">
              <a:spAutoFit/>
            </a:bodyPr>
            <a:lstStyle/>
            <a:p>
              <a:pPr algn="ctr"/>
              <a:r>
                <a:rPr lang="en-US" sz="1600" b="1" dirty="0" err="1">
                  <a:latin typeface="Corbel" panose="020B0503020204020204" pitchFamily="34" charset="0"/>
                </a:rPr>
                <a:t>Bitlines</a:t>
              </a:r>
              <a:r>
                <a:rPr lang="en-US" sz="1600" b="1" dirty="0">
                  <a:latin typeface="Corbel" panose="020B0503020204020204" pitchFamily="34" charset="0"/>
                </a:rPr>
                <a:t> (BLs)</a:t>
              </a:r>
              <a:endParaRPr lang="en-CH" sz="1600" b="1" dirty="0">
                <a:latin typeface="Corbel" panose="020B0503020204020204" pitchFamily="34" charset="0"/>
              </a:endParaRPr>
            </a:p>
          </p:txBody>
        </p:sp>
      </p:grpSp>
      <p:sp>
        <p:nvSpPr>
          <p:cNvPr id="131" name="TextBox 130">
            <a:extLst>
              <a:ext uri="{FF2B5EF4-FFF2-40B4-BE49-F238E27FC236}">
                <a16:creationId xmlns:a16="http://schemas.microsoft.com/office/drawing/2014/main" id="{25F78CAD-2A3B-75AA-3E3A-6BDC53511DBF}"/>
              </a:ext>
            </a:extLst>
          </p:cNvPr>
          <p:cNvSpPr txBox="1"/>
          <p:nvPr/>
        </p:nvSpPr>
        <p:spPr>
          <a:xfrm rot="5400000">
            <a:off x="6354232" y="3438011"/>
            <a:ext cx="370257" cy="247736"/>
          </a:xfrm>
          <a:prstGeom prst="rect">
            <a:avLst/>
          </a:prstGeom>
          <a:noFill/>
        </p:spPr>
        <p:txBody>
          <a:bodyPr wrap="square" lIns="0" tIns="0" rIns="0" bIns="0" anchor="ctr">
            <a:spAutoFit/>
          </a:bodyPr>
          <a:lstStyle/>
          <a:p>
            <a:pPr algn="ctr"/>
            <a:r>
              <a:rPr lang="en-US" altLang="ko-KR" sz="1400" b="1" dirty="0">
                <a:latin typeface="Cambria" panose="02040503050406030204" pitchFamily="18" charset="0"/>
                <a:cs typeface="Tahoma" panose="020B0604030504040204" pitchFamily="34" charset="0"/>
              </a:rPr>
              <a:t>…</a:t>
            </a:r>
            <a:endParaRPr lang="ko-KR" altLang="en-US" sz="1400" b="1" dirty="0">
              <a:latin typeface="Cambria" panose="02040503050406030204" pitchFamily="18" charset="0"/>
              <a:cs typeface="Tahoma" panose="020B0604030504040204" pitchFamily="34" charset="0"/>
            </a:endParaRPr>
          </a:p>
        </p:txBody>
      </p:sp>
      <p:cxnSp>
        <p:nvCxnSpPr>
          <p:cNvPr id="132" name="Straight Connector 131">
            <a:extLst>
              <a:ext uri="{FF2B5EF4-FFF2-40B4-BE49-F238E27FC236}">
                <a16:creationId xmlns:a16="http://schemas.microsoft.com/office/drawing/2014/main" id="{0C89D4E1-5AD4-B9CE-080B-8CE609FF1B29}"/>
              </a:ext>
            </a:extLst>
          </p:cNvPr>
          <p:cNvCxnSpPr>
            <a:cxnSpLocks/>
          </p:cNvCxnSpPr>
          <p:nvPr/>
        </p:nvCxnSpPr>
        <p:spPr>
          <a:xfrm flipV="1">
            <a:off x="7644339" y="3005698"/>
            <a:ext cx="414246" cy="1225921"/>
          </a:xfrm>
          <a:prstGeom prst="line">
            <a:avLst/>
          </a:prstGeom>
          <a:ln w="222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9587FAB1-E308-1682-79F7-2C9A3F32CB5E}"/>
              </a:ext>
            </a:extLst>
          </p:cNvPr>
          <p:cNvCxnSpPr>
            <a:cxnSpLocks/>
          </p:cNvCxnSpPr>
          <p:nvPr/>
        </p:nvCxnSpPr>
        <p:spPr>
          <a:xfrm flipH="1" flipV="1">
            <a:off x="7644338" y="4594666"/>
            <a:ext cx="414246" cy="88273"/>
          </a:xfrm>
          <a:prstGeom prst="line">
            <a:avLst/>
          </a:prstGeom>
          <a:ln w="22225">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143" name="Group 142">
            <a:extLst>
              <a:ext uri="{FF2B5EF4-FFF2-40B4-BE49-F238E27FC236}">
                <a16:creationId xmlns:a16="http://schemas.microsoft.com/office/drawing/2014/main" id="{77E586BA-85C7-D3A3-542F-362A048CBFCE}"/>
              </a:ext>
            </a:extLst>
          </p:cNvPr>
          <p:cNvGrpSpPr/>
          <p:nvPr/>
        </p:nvGrpSpPr>
        <p:grpSpPr>
          <a:xfrm>
            <a:off x="8058585" y="3005698"/>
            <a:ext cx="1022840" cy="1677241"/>
            <a:chOff x="8058585" y="3325738"/>
            <a:chExt cx="1022840" cy="1677241"/>
          </a:xfrm>
        </p:grpSpPr>
        <p:sp>
          <p:nvSpPr>
            <p:cNvPr id="136" name="Rectangle 135">
              <a:extLst>
                <a:ext uri="{FF2B5EF4-FFF2-40B4-BE49-F238E27FC236}">
                  <a16:creationId xmlns:a16="http://schemas.microsoft.com/office/drawing/2014/main" id="{B9DE8B5C-9ED0-2C83-9738-006BE2CCF0C5}"/>
                </a:ext>
              </a:extLst>
            </p:cNvPr>
            <p:cNvSpPr/>
            <p:nvPr/>
          </p:nvSpPr>
          <p:spPr>
            <a:xfrm>
              <a:off x="8058585" y="3325738"/>
              <a:ext cx="1022840" cy="1677241"/>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Corbel" panose="020B0503020204020204" pitchFamily="34" charset="0"/>
                </a:rPr>
                <a:t>Latching circuit</a:t>
              </a:r>
            </a:p>
            <a:p>
              <a:pPr algn="ctr"/>
              <a:endParaRPr lang="en-US" sz="1600" b="1" dirty="0">
                <a:solidFill>
                  <a:schemeClr val="tx1"/>
                </a:solidFill>
                <a:latin typeface="Corbel" panose="020B0503020204020204" pitchFamily="34" charset="0"/>
              </a:endParaRPr>
            </a:p>
            <a:p>
              <a:pPr algn="ctr"/>
              <a:endParaRPr lang="en-US" sz="1600" b="1" dirty="0">
                <a:solidFill>
                  <a:schemeClr val="tx1"/>
                </a:solidFill>
                <a:latin typeface="Corbel" panose="020B0503020204020204" pitchFamily="34" charset="0"/>
              </a:endParaRPr>
            </a:p>
            <a:p>
              <a:pPr algn="ctr"/>
              <a:endParaRPr lang="en-US" sz="1600" b="1" dirty="0">
                <a:solidFill>
                  <a:schemeClr val="tx1"/>
                </a:solidFill>
                <a:latin typeface="Corbel" panose="020B0503020204020204" pitchFamily="34" charset="0"/>
              </a:endParaRPr>
            </a:p>
            <a:p>
              <a:pPr algn="ctr"/>
              <a:endParaRPr lang="en-CH" sz="1600" b="1" dirty="0">
                <a:solidFill>
                  <a:schemeClr val="tx1"/>
                </a:solidFill>
                <a:latin typeface="Corbel" panose="020B0503020204020204" pitchFamily="34" charset="0"/>
              </a:endParaRPr>
            </a:p>
          </p:txBody>
        </p:sp>
        <p:sp>
          <p:nvSpPr>
            <p:cNvPr id="138" name="Rectangle 137">
              <a:extLst>
                <a:ext uri="{FF2B5EF4-FFF2-40B4-BE49-F238E27FC236}">
                  <a16:creationId xmlns:a16="http://schemas.microsoft.com/office/drawing/2014/main" id="{5D9EB021-0944-AFD1-8CE7-1F82EE17E4F4}"/>
                </a:ext>
              </a:extLst>
            </p:cNvPr>
            <p:cNvSpPr/>
            <p:nvPr/>
          </p:nvSpPr>
          <p:spPr>
            <a:xfrm>
              <a:off x="8112196" y="4200358"/>
              <a:ext cx="919032" cy="227458"/>
            </a:xfrm>
            <a:prstGeom prst="rect">
              <a:avLst/>
            </a:prstGeom>
            <a:solidFill>
              <a:srgbClr val="FDF4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latin typeface="Corbel" panose="020B0503020204020204" pitchFamily="34" charset="0"/>
                </a:rPr>
                <a:t>Data Latch </a:t>
              </a:r>
              <a:r>
                <a:rPr lang="en-CH" sz="900" b="1" dirty="0">
                  <a:solidFill>
                    <a:schemeClr val="tx1"/>
                  </a:solidFill>
                  <a:latin typeface="Cambria" panose="02040503050406030204" pitchFamily="18" charset="0"/>
                </a:rPr>
                <a:t>0</a:t>
              </a:r>
            </a:p>
          </p:txBody>
        </p:sp>
        <p:sp>
          <p:nvSpPr>
            <p:cNvPr id="139" name="Rectangle 138">
              <a:extLst>
                <a:ext uri="{FF2B5EF4-FFF2-40B4-BE49-F238E27FC236}">
                  <a16:creationId xmlns:a16="http://schemas.microsoft.com/office/drawing/2014/main" id="{624089A2-A44B-F2F8-3246-79BA3C878C84}"/>
                </a:ext>
              </a:extLst>
            </p:cNvPr>
            <p:cNvSpPr/>
            <p:nvPr/>
          </p:nvSpPr>
          <p:spPr>
            <a:xfrm>
              <a:off x="8112196" y="4437930"/>
              <a:ext cx="919032" cy="227458"/>
            </a:xfrm>
            <a:prstGeom prst="rect">
              <a:avLst/>
            </a:prstGeom>
            <a:solidFill>
              <a:srgbClr val="FDF4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latin typeface="Corbel" panose="020B0503020204020204" pitchFamily="34" charset="0"/>
                </a:rPr>
                <a:t>Data Latch</a:t>
              </a:r>
              <a:r>
                <a:rPr lang="en-CH" sz="900" b="1" dirty="0">
                  <a:solidFill>
                    <a:schemeClr val="tx1"/>
                  </a:solidFill>
                  <a:latin typeface="Cambria" panose="02040503050406030204" pitchFamily="18" charset="0"/>
                </a:rPr>
                <a:t> 1</a:t>
              </a:r>
            </a:p>
          </p:txBody>
        </p:sp>
        <p:sp>
          <p:nvSpPr>
            <p:cNvPr id="140" name="Rectangle 139">
              <a:extLst>
                <a:ext uri="{FF2B5EF4-FFF2-40B4-BE49-F238E27FC236}">
                  <a16:creationId xmlns:a16="http://schemas.microsoft.com/office/drawing/2014/main" id="{2557309D-942F-CC41-35E6-7DCF98B785BF}"/>
                </a:ext>
              </a:extLst>
            </p:cNvPr>
            <p:cNvSpPr/>
            <p:nvPr/>
          </p:nvSpPr>
          <p:spPr>
            <a:xfrm>
              <a:off x="8112196" y="4676405"/>
              <a:ext cx="919032" cy="227458"/>
            </a:xfrm>
            <a:prstGeom prst="rect">
              <a:avLst/>
            </a:prstGeom>
            <a:solidFill>
              <a:srgbClr val="FDF4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latin typeface="Corbel" panose="020B0503020204020204" pitchFamily="34" charset="0"/>
                </a:rPr>
                <a:t>Data Latch </a:t>
              </a:r>
              <a:r>
                <a:rPr lang="en-CH" sz="900" b="1" dirty="0">
                  <a:solidFill>
                    <a:schemeClr val="tx1"/>
                  </a:solidFill>
                  <a:latin typeface="Cambria" panose="02040503050406030204" pitchFamily="18" charset="0"/>
                </a:rPr>
                <a:t>2</a:t>
              </a:r>
            </a:p>
          </p:txBody>
        </p:sp>
        <p:sp>
          <p:nvSpPr>
            <p:cNvPr id="137" name="Rectangle 136">
              <a:extLst>
                <a:ext uri="{FF2B5EF4-FFF2-40B4-BE49-F238E27FC236}">
                  <a16:creationId xmlns:a16="http://schemas.microsoft.com/office/drawing/2014/main" id="{81378209-A98E-0DFD-3A7B-E31B4A53AEC9}"/>
                </a:ext>
              </a:extLst>
            </p:cNvPr>
            <p:cNvSpPr/>
            <p:nvPr/>
          </p:nvSpPr>
          <p:spPr>
            <a:xfrm>
              <a:off x="8111918" y="3888364"/>
              <a:ext cx="919310" cy="227458"/>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latin typeface="Corbel" panose="020B0503020204020204" pitchFamily="34" charset="0"/>
                </a:rPr>
                <a:t>Sensing Latch</a:t>
              </a:r>
            </a:p>
          </p:txBody>
        </p:sp>
      </p:grpSp>
      <p:sp>
        <p:nvSpPr>
          <p:cNvPr id="2" name="Rounded Rectangle 1">
            <a:extLst>
              <a:ext uri="{FF2B5EF4-FFF2-40B4-BE49-F238E27FC236}">
                <a16:creationId xmlns:a16="http://schemas.microsoft.com/office/drawing/2014/main" id="{B6C0E9C9-6871-9735-106F-7C9F851E8534}"/>
              </a:ext>
            </a:extLst>
          </p:cNvPr>
          <p:cNvSpPr/>
          <p:nvPr/>
        </p:nvSpPr>
        <p:spPr>
          <a:xfrm>
            <a:off x="66332" y="2564910"/>
            <a:ext cx="4635206" cy="2921946"/>
          </a:xfrm>
          <a:prstGeom prst="roundRect">
            <a:avLst>
              <a:gd name="adj" fmla="val 6972"/>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rPr>
              <a:t>Solid-State Drive (SSD)</a:t>
            </a:r>
            <a:endParaRPr lang="en-US" b="1" dirty="0">
              <a:solidFill>
                <a:schemeClr val="tx1"/>
              </a:solidFill>
              <a:latin typeface="Corbel" panose="020B0503020204020204" pitchFamily="34" charset="0"/>
            </a:endParaRPr>
          </a:p>
          <a:p>
            <a:pPr algn="ctr"/>
            <a:r>
              <a:rPr lang="en-US" sz="2000" b="1" dirty="0">
                <a:solidFill>
                  <a:schemeClr val="tx1"/>
                </a:solidFill>
                <a:latin typeface="Corbel" panose="020B0503020204020204" pitchFamily="34" charset="0"/>
              </a:rPr>
              <a:t>(NAND Flash-Based SSD)</a:t>
            </a: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p:txBody>
      </p:sp>
      <p:sp>
        <p:nvSpPr>
          <p:cNvPr id="3" name="Rounded Rectangle 2">
            <a:extLst>
              <a:ext uri="{FF2B5EF4-FFF2-40B4-BE49-F238E27FC236}">
                <a16:creationId xmlns:a16="http://schemas.microsoft.com/office/drawing/2014/main" id="{293205BA-1B32-42A5-C49F-8945DD1DE3EB}"/>
              </a:ext>
            </a:extLst>
          </p:cNvPr>
          <p:cNvSpPr/>
          <p:nvPr/>
        </p:nvSpPr>
        <p:spPr>
          <a:xfrm>
            <a:off x="2280870" y="3768386"/>
            <a:ext cx="978013" cy="543332"/>
          </a:xfrm>
          <a:prstGeom prst="roundRect">
            <a:avLst>
              <a:gd name="adj" fmla="val 1215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Flash</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endParaRPr lang="en-CH" b="1" dirty="0">
              <a:solidFill>
                <a:schemeClr val="tx1"/>
              </a:solidFill>
              <a:latin typeface="Cambria" panose="02040503050406030204" pitchFamily="18" charset="0"/>
            </a:endParaRPr>
          </a:p>
        </p:txBody>
      </p:sp>
      <p:sp>
        <p:nvSpPr>
          <p:cNvPr id="5" name="Rounded Rectangle 4">
            <a:extLst>
              <a:ext uri="{FF2B5EF4-FFF2-40B4-BE49-F238E27FC236}">
                <a16:creationId xmlns:a16="http://schemas.microsoft.com/office/drawing/2014/main" id="{F280C89D-EC94-04CF-1263-029229CF280D}"/>
              </a:ext>
            </a:extLst>
          </p:cNvPr>
          <p:cNvSpPr/>
          <p:nvPr/>
        </p:nvSpPr>
        <p:spPr>
          <a:xfrm>
            <a:off x="3623423" y="3768386"/>
            <a:ext cx="978013" cy="543332"/>
          </a:xfrm>
          <a:prstGeom prst="roundRect">
            <a:avLst>
              <a:gd name="adj" fmla="val 1215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Flash</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endParaRPr lang="en-CH" b="1" dirty="0">
              <a:solidFill>
                <a:schemeClr val="tx1"/>
              </a:solidFill>
              <a:latin typeface="Cambria" panose="02040503050406030204" pitchFamily="18" charset="0"/>
            </a:endParaRPr>
          </a:p>
        </p:txBody>
      </p:sp>
      <p:sp>
        <p:nvSpPr>
          <p:cNvPr id="9" name="Rounded Rectangle 8">
            <a:extLst>
              <a:ext uri="{FF2B5EF4-FFF2-40B4-BE49-F238E27FC236}">
                <a16:creationId xmlns:a16="http://schemas.microsoft.com/office/drawing/2014/main" id="{718F9AEC-8652-2CE4-C70E-597681B15112}"/>
              </a:ext>
            </a:extLst>
          </p:cNvPr>
          <p:cNvSpPr/>
          <p:nvPr/>
        </p:nvSpPr>
        <p:spPr>
          <a:xfrm>
            <a:off x="2308065" y="4709617"/>
            <a:ext cx="978013" cy="543332"/>
          </a:xfrm>
          <a:prstGeom prst="roundRect">
            <a:avLst>
              <a:gd name="adj" fmla="val 1215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Flash</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endParaRPr lang="en-CH" b="1" dirty="0">
              <a:solidFill>
                <a:schemeClr val="tx1"/>
              </a:solidFill>
              <a:latin typeface="Cambria" panose="02040503050406030204" pitchFamily="18" charset="0"/>
            </a:endParaRPr>
          </a:p>
        </p:txBody>
      </p:sp>
      <p:sp>
        <p:nvSpPr>
          <p:cNvPr id="12" name="Rounded Rectangle 11">
            <a:extLst>
              <a:ext uri="{FF2B5EF4-FFF2-40B4-BE49-F238E27FC236}">
                <a16:creationId xmlns:a16="http://schemas.microsoft.com/office/drawing/2014/main" id="{910733CA-51C4-214D-FFBC-7A6324F94C0B}"/>
              </a:ext>
            </a:extLst>
          </p:cNvPr>
          <p:cNvSpPr/>
          <p:nvPr/>
        </p:nvSpPr>
        <p:spPr>
          <a:xfrm>
            <a:off x="3623423" y="4709617"/>
            <a:ext cx="978013" cy="543332"/>
          </a:xfrm>
          <a:prstGeom prst="roundRect">
            <a:avLst>
              <a:gd name="adj" fmla="val 1215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Flash</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endParaRPr lang="en-CH" b="1" dirty="0">
              <a:solidFill>
                <a:schemeClr val="tx1"/>
              </a:solidFill>
              <a:latin typeface="Cambria" panose="02040503050406030204" pitchFamily="18" charset="0"/>
            </a:endParaRPr>
          </a:p>
        </p:txBody>
      </p:sp>
      <p:cxnSp>
        <p:nvCxnSpPr>
          <p:cNvPr id="24" name="Elbow Connector 140">
            <a:extLst>
              <a:ext uri="{FF2B5EF4-FFF2-40B4-BE49-F238E27FC236}">
                <a16:creationId xmlns:a16="http://schemas.microsoft.com/office/drawing/2014/main" id="{E4D4A4CA-47C9-0F6E-D58F-33F686D1D4BB}"/>
              </a:ext>
            </a:extLst>
          </p:cNvPr>
          <p:cNvCxnSpPr>
            <a:cxnSpLocks/>
            <a:stCxn id="5" idx="0"/>
          </p:cNvCxnSpPr>
          <p:nvPr/>
        </p:nvCxnSpPr>
        <p:spPr>
          <a:xfrm rot="16200000" flipV="1">
            <a:off x="3018520" y="2674477"/>
            <a:ext cx="165694" cy="2022124"/>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140">
            <a:extLst>
              <a:ext uri="{FF2B5EF4-FFF2-40B4-BE49-F238E27FC236}">
                <a16:creationId xmlns:a16="http://schemas.microsoft.com/office/drawing/2014/main" id="{1EC91F53-776C-4CC4-6BB5-84CF2FE8D89E}"/>
              </a:ext>
            </a:extLst>
          </p:cNvPr>
          <p:cNvCxnSpPr>
            <a:cxnSpLocks/>
            <a:stCxn id="12" idx="0"/>
          </p:cNvCxnSpPr>
          <p:nvPr/>
        </p:nvCxnSpPr>
        <p:spPr>
          <a:xfrm rot="16200000" flipV="1">
            <a:off x="3018523" y="3615711"/>
            <a:ext cx="165695" cy="2022119"/>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F87BC748-0C25-17EB-98BB-0481EB40151E}"/>
              </a:ext>
            </a:extLst>
          </p:cNvPr>
          <p:cNvSpPr/>
          <p:nvPr/>
        </p:nvSpPr>
        <p:spPr>
          <a:xfrm>
            <a:off x="177785" y="3480959"/>
            <a:ext cx="1772057" cy="1228655"/>
          </a:xfrm>
          <a:prstGeom prst="roundRect">
            <a:avLst>
              <a:gd name="adj" fmla="val 12155"/>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2000" b="1" dirty="0">
                <a:solidFill>
                  <a:schemeClr val="tx1"/>
                </a:solidFill>
                <a:latin typeface="Corbel" panose="020B0503020204020204" pitchFamily="34" charset="0"/>
              </a:rPr>
              <a:t>SSD </a:t>
            </a:r>
          </a:p>
          <a:p>
            <a:pPr algn="ctr"/>
            <a:r>
              <a:rPr lang="en-CH" sz="2000" b="1" dirty="0">
                <a:solidFill>
                  <a:schemeClr val="tx1"/>
                </a:solidFill>
                <a:latin typeface="Corbel" panose="020B0503020204020204" pitchFamily="34" charset="0"/>
              </a:rPr>
              <a:t>Controller</a:t>
            </a:r>
          </a:p>
          <a:p>
            <a:pPr algn="ctr"/>
            <a:r>
              <a:rPr lang="en-CH" sz="1300" b="1" i="1" dirty="0">
                <a:solidFill>
                  <a:schemeClr val="tx1"/>
                </a:solidFill>
                <a:latin typeface="Corbel" panose="020B0503020204020204" pitchFamily="34" charset="0"/>
              </a:rPr>
              <a:t>(General-Purpose Core)</a:t>
            </a:r>
          </a:p>
        </p:txBody>
      </p:sp>
      <p:sp>
        <p:nvSpPr>
          <p:cNvPr id="30" name="TextBox 29">
            <a:extLst>
              <a:ext uri="{FF2B5EF4-FFF2-40B4-BE49-F238E27FC236}">
                <a16:creationId xmlns:a16="http://schemas.microsoft.com/office/drawing/2014/main" id="{713AF96D-83A7-4DEF-F2B2-A6A45EEA469E}"/>
              </a:ext>
            </a:extLst>
          </p:cNvPr>
          <p:cNvSpPr txBox="1"/>
          <p:nvPr/>
        </p:nvSpPr>
        <p:spPr>
          <a:xfrm>
            <a:off x="3200725" y="3790528"/>
            <a:ext cx="542544" cy="347086"/>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31" name="TextBox 30">
            <a:extLst>
              <a:ext uri="{FF2B5EF4-FFF2-40B4-BE49-F238E27FC236}">
                <a16:creationId xmlns:a16="http://schemas.microsoft.com/office/drawing/2014/main" id="{530EF255-D0D2-E4FF-9CE5-450ECEEC2280}"/>
              </a:ext>
            </a:extLst>
          </p:cNvPr>
          <p:cNvSpPr txBox="1"/>
          <p:nvPr/>
        </p:nvSpPr>
        <p:spPr>
          <a:xfrm>
            <a:off x="3200725" y="4782618"/>
            <a:ext cx="542544" cy="347086"/>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cxnSp>
        <p:nvCxnSpPr>
          <p:cNvPr id="34" name="Elbow Connector 140">
            <a:extLst>
              <a:ext uri="{FF2B5EF4-FFF2-40B4-BE49-F238E27FC236}">
                <a16:creationId xmlns:a16="http://schemas.microsoft.com/office/drawing/2014/main" id="{50FF8904-55E9-23D8-4536-662EC402CCDE}"/>
              </a:ext>
            </a:extLst>
          </p:cNvPr>
          <p:cNvCxnSpPr>
            <a:cxnSpLocks/>
          </p:cNvCxnSpPr>
          <p:nvPr/>
        </p:nvCxnSpPr>
        <p:spPr>
          <a:xfrm rot="16200000" flipV="1">
            <a:off x="2278230" y="3273137"/>
            <a:ext cx="167386" cy="8231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Elbow Connector 140">
            <a:extLst>
              <a:ext uri="{FF2B5EF4-FFF2-40B4-BE49-F238E27FC236}">
                <a16:creationId xmlns:a16="http://schemas.microsoft.com/office/drawing/2014/main" id="{94DBC5D1-C457-0C06-187B-E6133DBC3EA5}"/>
              </a:ext>
            </a:extLst>
          </p:cNvPr>
          <p:cNvCxnSpPr>
            <a:cxnSpLocks/>
          </p:cNvCxnSpPr>
          <p:nvPr/>
        </p:nvCxnSpPr>
        <p:spPr>
          <a:xfrm rot="16200000" flipV="1">
            <a:off x="2287331" y="4214368"/>
            <a:ext cx="167386" cy="8231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ounded Rectangle 38">
            <a:extLst>
              <a:ext uri="{FF2B5EF4-FFF2-40B4-BE49-F238E27FC236}">
                <a16:creationId xmlns:a16="http://schemas.microsoft.com/office/drawing/2014/main" id="{10516B12-9DB8-1770-31CC-DFEAC9CF4AA1}"/>
              </a:ext>
            </a:extLst>
          </p:cNvPr>
          <p:cNvSpPr/>
          <p:nvPr/>
        </p:nvSpPr>
        <p:spPr>
          <a:xfrm>
            <a:off x="200446" y="4782618"/>
            <a:ext cx="1772057" cy="470331"/>
          </a:xfrm>
          <a:prstGeom prst="roundRect">
            <a:avLst>
              <a:gd name="adj" fmla="val 1215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2000" b="1" dirty="0">
                <a:solidFill>
                  <a:schemeClr val="tx1"/>
                </a:solidFill>
                <a:latin typeface="Corbel" panose="020B0503020204020204" pitchFamily="34" charset="0"/>
              </a:rPr>
              <a:t>Internal DRAM</a:t>
            </a:r>
          </a:p>
        </p:txBody>
      </p:sp>
      <p:cxnSp>
        <p:nvCxnSpPr>
          <p:cNvPr id="50" name="Straight Connector 49">
            <a:extLst>
              <a:ext uri="{FF2B5EF4-FFF2-40B4-BE49-F238E27FC236}">
                <a16:creationId xmlns:a16="http://schemas.microsoft.com/office/drawing/2014/main" id="{3C99C204-37B3-8EE6-041C-036727FDF848}"/>
              </a:ext>
            </a:extLst>
          </p:cNvPr>
          <p:cNvCxnSpPr>
            <a:cxnSpLocks/>
          </p:cNvCxnSpPr>
          <p:nvPr/>
        </p:nvCxnSpPr>
        <p:spPr>
          <a:xfrm>
            <a:off x="4572000" y="4737260"/>
            <a:ext cx="810269" cy="269734"/>
          </a:xfrm>
          <a:prstGeom prst="line">
            <a:avLst/>
          </a:prstGeom>
          <a:ln w="222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CA70D08A-4ED9-AFF9-6F67-DC47A1CE9ACA}"/>
              </a:ext>
            </a:extLst>
          </p:cNvPr>
          <p:cNvCxnSpPr>
            <a:cxnSpLocks/>
          </p:cNvCxnSpPr>
          <p:nvPr/>
        </p:nvCxnSpPr>
        <p:spPr>
          <a:xfrm>
            <a:off x="4572000" y="5252949"/>
            <a:ext cx="810269" cy="445856"/>
          </a:xfrm>
          <a:prstGeom prst="line">
            <a:avLst/>
          </a:prstGeom>
          <a:ln w="222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3" name="Title 1">
            <a:extLst>
              <a:ext uri="{FF2B5EF4-FFF2-40B4-BE49-F238E27FC236}">
                <a16:creationId xmlns:a16="http://schemas.microsoft.com/office/drawing/2014/main" id="{C26A7245-69BB-1057-36D8-50F4440E5ACB}"/>
              </a:ext>
            </a:extLst>
          </p:cNvPr>
          <p:cNvSpPr>
            <a:spLocks noGrp="1"/>
          </p:cNvSpPr>
          <p:nvPr>
            <p:ph type="title"/>
          </p:nvPr>
        </p:nvSpPr>
        <p:spPr>
          <a:xfrm>
            <a:off x="-43984" y="15006"/>
            <a:ext cx="9187984"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Overview of a Modern Solid State Drive (SSD)</a:t>
            </a:r>
            <a:endParaRPr lang="en-CH" sz="3600" b="1" dirty="0">
              <a:latin typeface="Corbel" panose="020B0503020204020204" pitchFamily="34" charset="0"/>
              <a:ea typeface="Tahoma" panose="020B0604030504040204" pitchFamily="34" charset="0"/>
              <a:cs typeface="Dubai" panose="020B0503030403030204" pitchFamily="34" charset="-78"/>
            </a:endParaRPr>
          </a:p>
        </p:txBody>
      </p:sp>
    </p:spTree>
    <p:extLst>
      <p:ext uri="{BB962C8B-B14F-4D97-AF65-F5344CB8AC3E}">
        <p14:creationId xmlns:p14="http://schemas.microsoft.com/office/powerpoint/2010/main" val="418071547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8F959-4E24-96EC-1A6E-8821BB279A4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CAE0ED1-2571-898D-7902-277FDD9D44B7}"/>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88A7D18B-EB3F-5401-64B0-E37D7390A797}"/>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BCBDCAD-7C4C-77C4-6CCB-90CABBB8EF9B}"/>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pic>
        <p:nvPicPr>
          <p:cNvPr id="16" name="Graphic 15">
            <a:extLst>
              <a:ext uri="{FF2B5EF4-FFF2-40B4-BE49-F238E27FC236}">
                <a16:creationId xmlns:a16="http://schemas.microsoft.com/office/drawing/2014/main" id="{673D01DD-3502-43AA-FA22-34E0497EA0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C6039329-E3B9-C922-8DC1-DDFD7AC9B99F}"/>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57</a:t>
            </a:fld>
            <a:endParaRPr lang="en-CH" dirty="0">
              <a:latin typeface="Cambria" panose="02040503050406030204" pitchFamily="18" charset="0"/>
            </a:endParaRPr>
          </a:p>
        </p:txBody>
      </p:sp>
      <p:grpSp>
        <p:nvGrpSpPr>
          <p:cNvPr id="28" name="Group 27">
            <a:extLst>
              <a:ext uri="{FF2B5EF4-FFF2-40B4-BE49-F238E27FC236}">
                <a16:creationId xmlns:a16="http://schemas.microsoft.com/office/drawing/2014/main" id="{9C396500-AF77-F6ED-57FD-C78AD04FB0B3}"/>
              </a:ext>
            </a:extLst>
          </p:cNvPr>
          <p:cNvGrpSpPr/>
          <p:nvPr/>
        </p:nvGrpSpPr>
        <p:grpSpPr>
          <a:xfrm>
            <a:off x="62575" y="2914925"/>
            <a:ext cx="4635206" cy="2915113"/>
            <a:chOff x="4452080" y="2908092"/>
            <a:chExt cx="4635206" cy="2915113"/>
          </a:xfrm>
        </p:grpSpPr>
        <p:sp>
          <p:nvSpPr>
            <p:cNvPr id="26" name="Rounded Rectangle 25">
              <a:extLst>
                <a:ext uri="{FF2B5EF4-FFF2-40B4-BE49-F238E27FC236}">
                  <a16:creationId xmlns:a16="http://schemas.microsoft.com/office/drawing/2014/main" id="{3FE69B00-490D-25EA-765E-E950515D9AD0}"/>
                </a:ext>
              </a:extLst>
            </p:cNvPr>
            <p:cNvSpPr/>
            <p:nvPr/>
          </p:nvSpPr>
          <p:spPr>
            <a:xfrm>
              <a:off x="4452080" y="2908092"/>
              <a:ext cx="4635206" cy="2915113"/>
            </a:xfrm>
            <a:prstGeom prst="roundRect">
              <a:avLst>
                <a:gd name="adj" fmla="val 6972"/>
              </a:avLst>
            </a:prstGeom>
            <a:solidFill>
              <a:schemeClr val="bg2">
                <a:alpha val="50263"/>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rPr>
                <a:t>Solid-State Drive (SSD)</a:t>
              </a:r>
              <a:endParaRPr lang="en-US" b="1" dirty="0">
                <a:solidFill>
                  <a:schemeClr val="tx1"/>
                </a:solidFill>
                <a:latin typeface="Corbel" panose="020B0503020204020204" pitchFamily="34" charset="0"/>
              </a:endParaRPr>
            </a:p>
            <a:p>
              <a:pPr algn="ctr"/>
              <a:r>
                <a:rPr lang="en-US" sz="2000" b="1" dirty="0">
                  <a:solidFill>
                    <a:schemeClr val="tx1"/>
                  </a:solidFill>
                  <a:latin typeface="Corbel" panose="020B0503020204020204" pitchFamily="34" charset="0"/>
                </a:rPr>
                <a:t>(NAND Flash-Based SSD)</a:t>
              </a: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p:txBody>
        </p:sp>
        <p:sp>
          <p:nvSpPr>
            <p:cNvPr id="13" name="Rounded Rectangle 12">
              <a:extLst>
                <a:ext uri="{FF2B5EF4-FFF2-40B4-BE49-F238E27FC236}">
                  <a16:creationId xmlns:a16="http://schemas.microsoft.com/office/drawing/2014/main" id="{D9074DFF-2F7D-AC68-173C-5A2294ADD666}"/>
                </a:ext>
              </a:extLst>
            </p:cNvPr>
            <p:cNvSpPr/>
            <p:nvPr/>
          </p:nvSpPr>
          <p:spPr>
            <a:xfrm>
              <a:off x="6666618" y="4111569"/>
              <a:ext cx="978013" cy="543332"/>
            </a:xfrm>
            <a:prstGeom prst="roundRect">
              <a:avLst>
                <a:gd name="adj" fmla="val 1215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Flash</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endParaRPr lang="en-CH" b="1" dirty="0">
                <a:solidFill>
                  <a:schemeClr val="tx1"/>
                </a:solidFill>
                <a:latin typeface="Cambria" panose="02040503050406030204" pitchFamily="18" charset="0"/>
              </a:endParaRPr>
            </a:p>
          </p:txBody>
        </p:sp>
        <p:sp>
          <p:nvSpPr>
            <p:cNvPr id="14" name="Rounded Rectangle 13">
              <a:extLst>
                <a:ext uri="{FF2B5EF4-FFF2-40B4-BE49-F238E27FC236}">
                  <a16:creationId xmlns:a16="http://schemas.microsoft.com/office/drawing/2014/main" id="{61DF3929-5D1C-6729-52AE-CE5409C7C7FD}"/>
                </a:ext>
              </a:extLst>
            </p:cNvPr>
            <p:cNvSpPr/>
            <p:nvPr/>
          </p:nvSpPr>
          <p:spPr>
            <a:xfrm>
              <a:off x="8034572" y="4111569"/>
              <a:ext cx="978013" cy="543332"/>
            </a:xfrm>
            <a:prstGeom prst="roundRect">
              <a:avLst>
                <a:gd name="adj" fmla="val 1215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Flash</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endParaRPr lang="en-CH" b="1" dirty="0">
                <a:solidFill>
                  <a:schemeClr val="tx1"/>
                </a:solidFill>
                <a:latin typeface="Cambria" panose="02040503050406030204" pitchFamily="18" charset="0"/>
              </a:endParaRPr>
            </a:p>
          </p:txBody>
        </p:sp>
        <p:sp>
          <p:nvSpPr>
            <p:cNvPr id="15" name="Rounded Rectangle 14">
              <a:extLst>
                <a:ext uri="{FF2B5EF4-FFF2-40B4-BE49-F238E27FC236}">
                  <a16:creationId xmlns:a16="http://schemas.microsoft.com/office/drawing/2014/main" id="{45D55727-FC6C-EDB2-9F24-8007C649FC3A}"/>
                </a:ext>
              </a:extLst>
            </p:cNvPr>
            <p:cNvSpPr/>
            <p:nvPr/>
          </p:nvSpPr>
          <p:spPr>
            <a:xfrm>
              <a:off x="6693813" y="5052800"/>
              <a:ext cx="978013" cy="543332"/>
            </a:xfrm>
            <a:prstGeom prst="roundRect">
              <a:avLst>
                <a:gd name="adj" fmla="val 1215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Flash</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endParaRPr lang="en-CH" b="1" dirty="0">
                <a:solidFill>
                  <a:schemeClr val="tx1"/>
                </a:solidFill>
                <a:latin typeface="Cambria" panose="02040503050406030204" pitchFamily="18" charset="0"/>
              </a:endParaRPr>
            </a:p>
          </p:txBody>
        </p:sp>
        <p:sp>
          <p:nvSpPr>
            <p:cNvPr id="18" name="Rounded Rectangle 17">
              <a:extLst>
                <a:ext uri="{FF2B5EF4-FFF2-40B4-BE49-F238E27FC236}">
                  <a16:creationId xmlns:a16="http://schemas.microsoft.com/office/drawing/2014/main" id="{C1D08DA9-7689-EFBF-FB93-7804B8EE2C5F}"/>
                </a:ext>
              </a:extLst>
            </p:cNvPr>
            <p:cNvSpPr/>
            <p:nvPr/>
          </p:nvSpPr>
          <p:spPr>
            <a:xfrm>
              <a:off x="8034572" y="5052800"/>
              <a:ext cx="978013" cy="543332"/>
            </a:xfrm>
            <a:prstGeom prst="roundRect">
              <a:avLst>
                <a:gd name="adj" fmla="val 1215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Flash</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endParaRPr lang="en-CH" b="1" dirty="0">
                <a:solidFill>
                  <a:schemeClr val="tx1"/>
                </a:solidFill>
                <a:latin typeface="Cambria" panose="02040503050406030204" pitchFamily="18" charset="0"/>
              </a:endParaRPr>
            </a:p>
          </p:txBody>
        </p:sp>
        <p:cxnSp>
          <p:nvCxnSpPr>
            <p:cNvPr id="19" name="Elbow Connector 140">
              <a:extLst>
                <a:ext uri="{FF2B5EF4-FFF2-40B4-BE49-F238E27FC236}">
                  <a16:creationId xmlns:a16="http://schemas.microsoft.com/office/drawing/2014/main" id="{036EBF67-0492-046A-8D13-6498D5D30FBE}"/>
                </a:ext>
              </a:extLst>
            </p:cNvPr>
            <p:cNvCxnSpPr>
              <a:cxnSpLocks/>
              <a:stCxn id="14" idx="0"/>
            </p:cNvCxnSpPr>
            <p:nvPr/>
          </p:nvCxnSpPr>
          <p:spPr>
            <a:xfrm rot="16200000" flipV="1">
              <a:off x="7429669" y="3017660"/>
              <a:ext cx="165694" cy="2022124"/>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40">
              <a:extLst>
                <a:ext uri="{FF2B5EF4-FFF2-40B4-BE49-F238E27FC236}">
                  <a16:creationId xmlns:a16="http://schemas.microsoft.com/office/drawing/2014/main" id="{0D5E8DBD-5488-9921-9395-A20FB08A4B1F}"/>
                </a:ext>
              </a:extLst>
            </p:cNvPr>
            <p:cNvCxnSpPr>
              <a:cxnSpLocks/>
              <a:stCxn id="18" idx="0"/>
            </p:cNvCxnSpPr>
            <p:nvPr/>
          </p:nvCxnSpPr>
          <p:spPr>
            <a:xfrm rot="16200000" flipV="1">
              <a:off x="7429672" y="3958894"/>
              <a:ext cx="165695" cy="2022119"/>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ounded Rectangle 20">
              <a:extLst>
                <a:ext uri="{FF2B5EF4-FFF2-40B4-BE49-F238E27FC236}">
                  <a16:creationId xmlns:a16="http://schemas.microsoft.com/office/drawing/2014/main" id="{77C25D9E-3C39-9551-54A3-428F8C386E48}"/>
                </a:ext>
              </a:extLst>
            </p:cNvPr>
            <p:cNvSpPr/>
            <p:nvPr/>
          </p:nvSpPr>
          <p:spPr>
            <a:xfrm>
              <a:off x="4572000" y="3824142"/>
              <a:ext cx="1772057" cy="1228655"/>
            </a:xfrm>
            <a:prstGeom prst="roundRect">
              <a:avLst>
                <a:gd name="adj" fmla="val 12155"/>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2000" b="1" dirty="0">
                  <a:solidFill>
                    <a:schemeClr val="tx1"/>
                  </a:solidFill>
                  <a:latin typeface="Corbel" panose="020B0503020204020204" pitchFamily="34" charset="0"/>
                </a:rPr>
                <a:t>SSD </a:t>
              </a:r>
            </a:p>
            <a:p>
              <a:pPr algn="ctr"/>
              <a:r>
                <a:rPr lang="en-CH" sz="2000" b="1" dirty="0">
                  <a:solidFill>
                    <a:schemeClr val="tx1"/>
                  </a:solidFill>
                  <a:latin typeface="Corbel" panose="020B0503020204020204" pitchFamily="34" charset="0"/>
                </a:rPr>
                <a:t>Controller</a:t>
              </a:r>
            </a:p>
          </p:txBody>
        </p:sp>
        <p:sp>
          <p:nvSpPr>
            <p:cNvPr id="22" name="TextBox 21">
              <a:extLst>
                <a:ext uri="{FF2B5EF4-FFF2-40B4-BE49-F238E27FC236}">
                  <a16:creationId xmlns:a16="http://schemas.microsoft.com/office/drawing/2014/main" id="{BC59634A-1299-621E-85DB-D428DC0947AC}"/>
                </a:ext>
              </a:extLst>
            </p:cNvPr>
            <p:cNvSpPr txBox="1"/>
            <p:nvPr/>
          </p:nvSpPr>
          <p:spPr>
            <a:xfrm>
              <a:off x="7586473" y="4133711"/>
              <a:ext cx="542544" cy="347086"/>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23" name="TextBox 22">
              <a:extLst>
                <a:ext uri="{FF2B5EF4-FFF2-40B4-BE49-F238E27FC236}">
                  <a16:creationId xmlns:a16="http://schemas.microsoft.com/office/drawing/2014/main" id="{1BEAF270-58FC-7D51-CFDB-16D0CAB5A916}"/>
                </a:ext>
              </a:extLst>
            </p:cNvPr>
            <p:cNvSpPr txBox="1"/>
            <p:nvPr/>
          </p:nvSpPr>
          <p:spPr>
            <a:xfrm>
              <a:off x="7586473" y="5125801"/>
              <a:ext cx="542544" cy="347086"/>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cxnSp>
          <p:nvCxnSpPr>
            <p:cNvPr id="10" name="Elbow Connector 140">
              <a:extLst>
                <a:ext uri="{FF2B5EF4-FFF2-40B4-BE49-F238E27FC236}">
                  <a16:creationId xmlns:a16="http://schemas.microsoft.com/office/drawing/2014/main" id="{39C9CB55-1A3C-1F08-E1AB-F7C3A2C5D1E7}"/>
                </a:ext>
              </a:extLst>
            </p:cNvPr>
            <p:cNvCxnSpPr>
              <a:cxnSpLocks/>
            </p:cNvCxnSpPr>
            <p:nvPr/>
          </p:nvCxnSpPr>
          <p:spPr>
            <a:xfrm rot="16200000" flipV="1">
              <a:off x="6663978" y="3616320"/>
              <a:ext cx="167386" cy="8231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Elbow Connector 140">
              <a:extLst>
                <a:ext uri="{FF2B5EF4-FFF2-40B4-BE49-F238E27FC236}">
                  <a16:creationId xmlns:a16="http://schemas.microsoft.com/office/drawing/2014/main" id="{7F2B6BC6-4387-0A98-1178-599EE743A207}"/>
                </a:ext>
              </a:extLst>
            </p:cNvPr>
            <p:cNvCxnSpPr>
              <a:cxnSpLocks/>
            </p:cNvCxnSpPr>
            <p:nvPr/>
          </p:nvCxnSpPr>
          <p:spPr>
            <a:xfrm rot="16200000" flipV="1">
              <a:off x="6673079" y="4557551"/>
              <a:ext cx="167386" cy="8231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B4C6C4BA-4773-7BF5-9971-6AD3EBCC0D0A}"/>
                </a:ext>
              </a:extLst>
            </p:cNvPr>
            <p:cNvSpPr/>
            <p:nvPr/>
          </p:nvSpPr>
          <p:spPr>
            <a:xfrm>
              <a:off x="4603128" y="5125801"/>
              <a:ext cx="1772057" cy="470331"/>
            </a:xfrm>
            <a:prstGeom prst="roundRect">
              <a:avLst>
                <a:gd name="adj" fmla="val 1215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2000" b="1" dirty="0">
                  <a:solidFill>
                    <a:schemeClr val="tx1"/>
                  </a:solidFill>
                  <a:latin typeface="Corbel" panose="020B0503020204020204" pitchFamily="34" charset="0"/>
                </a:rPr>
                <a:t>Internal DRAM</a:t>
              </a:r>
            </a:p>
          </p:txBody>
        </p:sp>
      </p:grpSp>
      <p:grpSp>
        <p:nvGrpSpPr>
          <p:cNvPr id="53" name="Group 52">
            <a:extLst>
              <a:ext uri="{FF2B5EF4-FFF2-40B4-BE49-F238E27FC236}">
                <a16:creationId xmlns:a16="http://schemas.microsoft.com/office/drawing/2014/main" id="{80AF30FE-201C-A1A6-976D-E6D6A5C79F2F}"/>
              </a:ext>
            </a:extLst>
          </p:cNvPr>
          <p:cNvGrpSpPr/>
          <p:nvPr/>
        </p:nvGrpSpPr>
        <p:grpSpPr>
          <a:xfrm>
            <a:off x="5382270" y="5338083"/>
            <a:ext cx="2344300" cy="683989"/>
            <a:chOff x="5405419" y="4996294"/>
            <a:chExt cx="3202115" cy="683989"/>
          </a:xfrm>
        </p:grpSpPr>
        <p:sp>
          <p:nvSpPr>
            <p:cNvPr id="32" name="직사각형 17">
              <a:extLst>
                <a:ext uri="{FF2B5EF4-FFF2-40B4-BE49-F238E27FC236}">
                  <a16:creationId xmlns:a16="http://schemas.microsoft.com/office/drawing/2014/main" id="{AFA8FC9F-7287-AFE6-044F-C9A4669FD93B}"/>
                </a:ext>
              </a:extLst>
            </p:cNvPr>
            <p:cNvSpPr/>
            <p:nvPr/>
          </p:nvSpPr>
          <p:spPr>
            <a:xfrm>
              <a:off x="5405419" y="4996294"/>
              <a:ext cx="3202115" cy="683989"/>
            </a:xfrm>
            <a:prstGeom prst="rect">
              <a:avLst/>
            </a:prstGeom>
            <a:solidFill>
              <a:srgbClr val="FFDF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endParaRPr lang="ko-KR" altLang="en-US" sz="1400" b="1" dirty="0">
                <a:latin typeface="Cambria" panose="02040503050406030204" pitchFamily="18" charset="0"/>
                <a:cs typeface="Tahoma" panose="020B0604030504040204" pitchFamily="34" charset="0"/>
              </a:endParaRPr>
            </a:p>
          </p:txBody>
        </p:sp>
        <p:sp>
          <p:nvSpPr>
            <p:cNvPr id="33" name="직사각형 25">
              <a:extLst>
                <a:ext uri="{FF2B5EF4-FFF2-40B4-BE49-F238E27FC236}">
                  <a16:creationId xmlns:a16="http://schemas.microsoft.com/office/drawing/2014/main" id="{D7928C53-A39C-6E27-8FBB-21A028E80FE0}"/>
                </a:ext>
              </a:extLst>
            </p:cNvPr>
            <p:cNvSpPr/>
            <p:nvPr/>
          </p:nvSpPr>
          <p:spPr>
            <a:xfrm>
              <a:off x="5524054" y="5188893"/>
              <a:ext cx="1067537" cy="414072"/>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600" b="1" dirty="0">
                  <a:solidFill>
                    <a:schemeClr val="tx1"/>
                  </a:solidFill>
                  <a:latin typeface="Cambria" panose="02040503050406030204" pitchFamily="18" charset="0"/>
                  <a:ea typeface="Tahoma" panose="020B0604030504040204" pitchFamily="34" charset="0"/>
                  <a:cs typeface="Tahoma" panose="020B0604030504040204" pitchFamily="34" charset="0"/>
                </a:rPr>
                <a:t>Die#0</a:t>
              </a:r>
              <a:endParaRPr lang="ko-KR" altLang="en-US" sz="1600" b="1" dirty="0">
                <a:solidFill>
                  <a:schemeClr val="tx1"/>
                </a:solidFill>
                <a:latin typeface="Cambria" panose="02040503050406030204" pitchFamily="18" charset="0"/>
                <a:cs typeface="Tahoma" panose="020B0604030504040204" pitchFamily="34" charset="0"/>
              </a:endParaRPr>
            </a:p>
          </p:txBody>
        </p:sp>
        <p:sp>
          <p:nvSpPr>
            <p:cNvPr id="36" name="직사각형 63">
              <a:extLst>
                <a:ext uri="{FF2B5EF4-FFF2-40B4-BE49-F238E27FC236}">
                  <a16:creationId xmlns:a16="http://schemas.microsoft.com/office/drawing/2014/main" id="{B56FD216-476D-9A82-FCA8-542950A39C44}"/>
                </a:ext>
              </a:extLst>
            </p:cNvPr>
            <p:cNvSpPr/>
            <p:nvPr/>
          </p:nvSpPr>
          <p:spPr>
            <a:xfrm>
              <a:off x="6721161" y="5182570"/>
              <a:ext cx="1067537" cy="424594"/>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600" b="1" dirty="0">
                  <a:solidFill>
                    <a:schemeClr val="tx1"/>
                  </a:solidFill>
                  <a:latin typeface="Cambria" panose="02040503050406030204" pitchFamily="18" charset="0"/>
                  <a:ea typeface="Tahoma" panose="020B0604030504040204" pitchFamily="34" charset="0"/>
                  <a:cs typeface="Tahoma" panose="020B0604030504040204" pitchFamily="34" charset="0"/>
                </a:rPr>
                <a:t>Die#1</a:t>
              </a:r>
              <a:endParaRPr lang="ko-KR" altLang="en-US" sz="1600" b="1" dirty="0">
                <a:solidFill>
                  <a:schemeClr val="tx1"/>
                </a:solidFill>
                <a:latin typeface="Cambria" panose="02040503050406030204" pitchFamily="18" charset="0"/>
                <a:cs typeface="Tahoma" panose="020B0604030504040204" pitchFamily="34" charset="0"/>
              </a:endParaRPr>
            </a:p>
          </p:txBody>
        </p:sp>
        <p:sp>
          <p:nvSpPr>
            <p:cNvPr id="37" name="TextBox 36">
              <a:extLst>
                <a:ext uri="{FF2B5EF4-FFF2-40B4-BE49-F238E27FC236}">
                  <a16:creationId xmlns:a16="http://schemas.microsoft.com/office/drawing/2014/main" id="{14A245EF-0736-48F7-B366-2C3467655008}"/>
                </a:ext>
              </a:extLst>
            </p:cNvPr>
            <p:cNvSpPr txBox="1"/>
            <p:nvPr/>
          </p:nvSpPr>
          <p:spPr>
            <a:xfrm>
              <a:off x="7799633" y="5217371"/>
              <a:ext cx="505740" cy="247736"/>
            </a:xfrm>
            <a:prstGeom prst="rect">
              <a:avLst/>
            </a:prstGeom>
            <a:noFill/>
          </p:spPr>
          <p:txBody>
            <a:bodyPr wrap="square" lIns="0" tIns="0" rIns="0" bIns="0" anchor="ctr">
              <a:spAutoFit/>
            </a:bodyPr>
            <a:lstStyle/>
            <a:p>
              <a:pPr algn="ctr"/>
              <a:r>
                <a:rPr lang="en-US" altLang="ko-KR" sz="1400" b="1" dirty="0">
                  <a:latin typeface="Cambria" panose="02040503050406030204" pitchFamily="18" charset="0"/>
                  <a:cs typeface="Tahoma" panose="020B0604030504040204" pitchFamily="34" charset="0"/>
                </a:rPr>
                <a:t>…</a:t>
              </a:r>
              <a:endParaRPr lang="ko-KR" altLang="en-US" sz="1400" b="1" dirty="0">
                <a:latin typeface="Cambria" panose="02040503050406030204" pitchFamily="18" charset="0"/>
                <a:cs typeface="Tahoma" panose="020B0604030504040204" pitchFamily="34" charset="0"/>
              </a:endParaRPr>
            </a:p>
          </p:txBody>
        </p:sp>
        <p:cxnSp>
          <p:nvCxnSpPr>
            <p:cNvPr id="38" name="Connector: Elbow 1552">
              <a:extLst>
                <a:ext uri="{FF2B5EF4-FFF2-40B4-BE49-F238E27FC236}">
                  <a16:creationId xmlns:a16="http://schemas.microsoft.com/office/drawing/2014/main" id="{F45ECC44-C29F-A75D-F6F5-9BFE837CC2CB}"/>
                </a:ext>
              </a:extLst>
            </p:cNvPr>
            <p:cNvCxnSpPr>
              <a:cxnSpLocks/>
            </p:cNvCxnSpPr>
            <p:nvPr/>
          </p:nvCxnSpPr>
          <p:spPr>
            <a:xfrm rot="10800000">
              <a:off x="6059866" y="5098553"/>
              <a:ext cx="2100909" cy="2568"/>
            </a:xfrm>
            <a:prstGeom prst="bentConnector3">
              <a:avLst>
                <a:gd name="adj1" fmla="val 1116"/>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3FFA9BE-4FA9-53E8-685C-17604503ABCE}"/>
                </a:ext>
              </a:extLst>
            </p:cNvPr>
            <p:cNvCxnSpPr>
              <a:cxnSpLocks/>
            </p:cNvCxnSpPr>
            <p:nvPr/>
          </p:nvCxnSpPr>
          <p:spPr>
            <a:xfrm>
              <a:off x="6077303" y="5098553"/>
              <a:ext cx="0" cy="84017"/>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60F79537-2749-9C33-BA4D-C5EB315DB875}"/>
                </a:ext>
              </a:extLst>
            </p:cNvPr>
            <p:cNvCxnSpPr>
              <a:cxnSpLocks/>
            </p:cNvCxnSpPr>
            <p:nvPr/>
          </p:nvCxnSpPr>
          <p:spPr>
            <a:xfrm>
              <a:off x="7272715" y="5090625"/>
              <a:ext cx="0" cy="84017"/>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0" name="Straight Connector 49">
            <a:extLst>
              <a:ext uri="{FF2B5EF4-FFF2-40B4-BE49-F238E27FC236}">
                <a16:creationId xmlns:a16="http://schemas.microsoft.com/office/drawing/2014/main" id="{591003FF-8285-37BD-04A2-748547396B3C}"/>
              </a:ext>
            </a:extLst>
          </p:cNvPr>
          <p:cNvCxnSpPr>
            <a:cxnSpLocks/>
          </p:cNvCxnSpPr>
          <p:nvPr/>
        </p:nvCxnSpPr>
        <p:spPr>
          <a:xfrm>
            <a:off x="4572000" y="5059630"/>
            <a:ext cx="810269" cy="267404"/>
          </a:xfrm>
          <a:prstGeom prst="line">
            <a:avLst/>
          </a:prstGeom>
          <a:ln w="222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B0A9001F-C6F5-8BA3-D9DD-E4364EEDB230}"/>
              </a:ext>
            </a:extLst>
          </p:cNvPr>
          <p:cNvCxnSpPr>
            <a:cxnSpLocks/>
          </p:cNvCxnSpPr>
          <p:nvPr/>
        </p:nvCxnSpPr>
        <p:spPr>
          <a:xfrm>
            <a:off x="4572000" y="5598208"/>
            <a:ext cx="810269" cy="420637"/>
          </a:xfrm>
          <a:prstGeom prst="line">
            <a:avLst/>
          </a:prstGeom>
          <a:ln w="222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812D5725-C19D-28B0-CB1D-1E2BDF7172CA}"/>
              </a:ext>
            </a:extLst>
          </p:cNvPr>
          <p:cNvCxnSpPr>
            <a:cxnSpLocks/>
          </p:cNvCxnSpPr>
          <p:nvPr/>
        </p:nvCxnSpPr>
        <p:spPr>
          <a:xfrm>
            <a:off x="5382269" y="5023964"/>
            <a:ext cx="963269" cy="492467"/>
          </a:xfrm>
          <a:prstGeom prst="line">
            <a:avLst/>
          </a:prstGeom>
          <a:ln w="222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AC564C9C-CF14-EAF5-ADF2-8277CED4F042}"/>
              </a:ext>
            </a:extLst>
          </p:cNvPr>
          <p:cNvCxnSpPr>
            <a:cxnSpLocks/>
          </p:cNvCxnSpPr>
          <p:nvPr/>
        </p:nvCxnSpPr>
        <p:spPr>
          <a:xfrm flipH="1">
            <a:off x="7127092" y="5057300"/>
            <a:ext cx="517248" cy="459131"/>
          </a:xfrm>
          <a:prstGeom prst="line">
            <a:avLst/>
          </a:prstGeom>
          <a:ln w="22225">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68" name="Group 67">
            <a:extLst>
              <a:ext uri="{FF2B5EF4-FFF2-40B4-BE49-F238E27FC236}">
                <a16:creationId xmlns:a16="http://schemas.microsoft.com/office/drawing/2014/main" id="{FB4D65CC-A896-A69A-041B-6DF4968132A5}"/>
              </a:ext>
            </a:extLst>
          </p:cNvPr>
          <p:cNvGrpSpPr/>
          <p:nvPr/>
        </p:nvGrpSpPr>
        <p:grpSpPr>
          <a:xfrm>
            <a:off x="5331776" y="2796543"/>
            <a:ext cx="2394793" cy="2263528"/>
            <a:chOff x="225577" y="1962005"/>
            <a:chExt cx="4856339" cy="2363347"/>
          </a:xfrm>
        </p:grpSpPr>
        <p:sp>
          <p:nvSpPr>
            <p:cNvPr id="69" name="Rounded Rectangle 21">
              <a:extLst>
                <a:ext uri="{FF2B5EF4-FFF2-40B4-BE49-F238E27FC236}">
                  <a16:creationId xmlns:a16="http://schemas.microsoft.com/office/drawing/2014/main" id="{01667563-97EE-4881-33DE-A78B4CB70B1E}"/>
                </a:ext>
              </a:extLst>
            </p:cNvPr>
            <p:cNvSpPr/>
            <p:nvPr/>
          </p:nvSpPr>
          <p:spPr bwMode="auto">
            <a:xfrm>
              <a:off x="225577" y="1962005"/>
              <a:ext cx="4856339" cy="2363347"/>
            </a:xfrm>
            <a:prstGeom prst="roundRect">
              <a:avLst>
                <a:gd name="adj" fmla="val 6232"/>
              </a:avLst>
            </a:prstGeom>
            <a:solidFill>
              <a:schemeClr val="accent5">
                <a:lumMod val="40000"/>
                <a:lumOff val="60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000" b="1" dirty="0">
                  <a:solidFill>
                    <a:srgbClr val="000000"/>
                  </a:solidFill>
                  <a:latin typeface="Corbel" panose="020B0503020204020204" pitchFamily="34" charset="0"/>
                  <a:ea typeface="Cambria" panose="02040503050406030204" pitchFamily="18" charset="0"/>
                </a:rPr>
                <a:t>NAND Flash </a:t>
              </a:r>
              <a:r>
                <a:rPr lang="en-IN" sz="2000" b="1" dirty="0">
                  <a:solidFill>
                    <a:srgbClr val="000000"/>
                  </a:solidFill>
                  <a:latin typeface="Corbel" panose="020B0503020204020204" pitchFamily="34" charset="0"/>
                  <a:ea typeface="Cambria" panose="02040503050406030204" pitchFamily="18" charset="0"/>
                </a:rPr>
                <a:t>Memory</a:t>
              </a:r>
              <a:endParaRPr lang="en-CH" sz="2000" b="1" dirty="0">
                <a:solidFill>
                  <a:srgbClr val="000000"/>
                </a:solidFill>
                <a:latin typeface="Corbel" panose="020B0503020204020204" pitchFamily="34" charset="0"/>
                <a:ea typeface="Cambria" panose="02040503050406030204" pitchFamily="18" charset="0"/>
              </a:endParaRPr>
            </a:p>
          </p:txBody>
        </p:sp>
        <p:grpSp>
          <p:nvGrpSpPr>
            <p:cNvPr id="70" name="Group 69">
              <a:extLst>
                <a:ext uri="{FF2B5EF4-FFF2-40B4-BE49-F238E27FC236}">
                  <a16:creationId xmlns:a16="http://schemas.microsoft.com/office/drawing/2014/main" id="{4A164185-AAC9-E82E-83CB-515F89C8EEA5}"/>
                </a:ext>
              </a:extLst>
            </p:cNvPr>
            <p:cNvGrpSpPr/>
            <p:nvPr/>
          </p:nvGrpSpPr>
          <p:grpSpPr>
            <a:xfrm>
              <a:off x="416907" y="3341228"/>
              <a:ext cx="4473679" cy="648929"/>
              <a:chOff x="2330245" y="4542503"/>
              <a:chExt cx="4473679" cy="648929"/>
            </a:xfrm>
          </p:grpSpPr>
          <p:cxnSp>
            <p:nvCxnSpPr>
              <p:cNvPr id="78" name="Straight Connector 77">
                <a:extLst>
                  <a:ext uri="{FF2B5EF4-FFF2-40B4-BE49-F238E27FC236}">
                    <a16:creationId xmlns:a16="http://schemas.microsoft.com/office/drawing/2014/main" id="{1213F6A2-F2D8-2229-6F3C-F26038D6DEAE}"/>
                  </a:ext>
                </a:extLst>
              </p:cNvPr>
              <p:cNvCxnSpPr/>
              <p:nvPr/>
            </p:nvCxnSpPr>
            <p:spPr>
              <a:xfrm>
                <a:off x="233024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6B88F87-66FE-F7E1-8131-33E3969728F1}"/>
                  </a:ext>
                </a:extLst>
              </p:cNvPr>
              <p:cNvCxnSpPr/>
              <p:nvPr/>
            </p:nvCxnSpPr>
            <p:spPr>
              <a:xfrm>
                <a:off x="243428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7A97D25-D4D6-17AA-F928-F3E8FBEE1D5C}"/>
                  </a:ext>
                </a:extLst>
              </p:cNvPr>
              <p:cNvCxnSpPr/>
              <p:nvPr/>
            </p:nvCxnSpPr>
            <p:spPr>
              <a:xfrm>
                <a:off x="253832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DB225BB-69B1-F5E6-6D16-CCC26AE10042}"/>
                  </a:ext>
                </a:extLst>
              </p:cNvPr>
              <p:cNvCxnSpPr/>
              <p:nvPr/>
            </p:nvCxnSpPr>
            <p:spPr>
              <a:xfrm>
                <a:off x="264236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80ED796-6C64-87FD-1BDD-FD8834B681CC}"/>
                  </a:ext>
                </a:extLst>
              </p:cNvPr>
              <p:cNvCxnSpPr/>
              <p:nvPr/>
            </p:nvCxnSpPr>
            <p:spPr>
              <a:xfrm>
                <a:off x="274640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CF6573B-B152-B490-BD6C-A3EC9E4902B8}"/>
                  </a:ext>
                </a:extLst>
              </p:cNvPr>
              <p:cNvCxnSpPr/>
              <p:nvPr/>
            </p:nvCxnSpPr>
            <p:spPr>
              <a:xfrm>
                <a:off x="285044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E975241-02A6-F490-0C3F-F5CBD97820FA}"/>
                  </a:ext>
                </a:extLst>
              </p:cNvPr>
              <p:cNvCxnSpPr/>
              <p:nvPr/>
            </p:nvCxnSpPr>
            <p:spPr>
              <a:xfrm>
                <a:off x="295447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0DDFB2D-C932-4661-760E-2BDA04A785CF}"/>
                  </a:ext>
                </a:extLst>
              </p:cNvPr>
              <p:cNvCxnSpPr/>
              <p:nvPr/>
            </p:nvCxnSpPr>
            <p:spPr>
              <a:xfrm>
                <a:off x="305851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F48C6AC-8245-B97C-B5FE-673A107DFE9C}"/>
                  </a:ext>
                </a:extLst>
              </p:cNvPr>
              <p:cNvCxnSpPr/>
              <p:nvPr/>
            </p:nvCxnSpPr>
            <p:spPr>
              <a:xfrm>
                <a:off x="316255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AA64E43-2AA9-DFA1-FC9E-918BBB6E0E07}"/>
                  </a:ext>
                </a:extLst>
              </p:cNvPr>
              <p:cNvCxnSpPr/>
              <p:nvPr/>
            </p:nvCxnSpPr>
            <p:spPr>
              <a:xfrm>
                <a:off x="326659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F58DDC4-0F2B-D1D7-49BD-4763BF62930C}"/>
                  </a:ext>
                </a:extLst>
              </p:cNvPr>
              <p:cNvCxnSpPr/>
              <p:nvPr/>
            </p:nvCxnSpPr>
            <p:spPr>
              <a:xfrm>
                <a:off x="337063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EB442D1-C048-99A8-05E5-AD1A993CD9CA}"/>
                  </a:ext>
                </a:extLst>
              </p:cNvPr>
              <p:cNvCxnSpPr/>
              <p:nvPr/>
            </p:nvCxnSpPr>
            <p:spPr>
              <a:xfrm>
                <a:off x="347467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010F5C0-D798-6785-FEB5-B4053A6B3CD7}"/>
                  </a:ext>
                </a:extLst>
              </p:cNvPr>
              <p:cNvCxnSpPr/>
              <p:nvPr/>
            </p:nvCxnSpPr>
            <p:spPr>
              <a:xfrm>
                <a:off x="357871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526C907-578F-58EE-F358-0848217C0E33}"/>
                  </a:ext>
                </a:extLst>
              </p:cNvPr>
              <p:cNvCxnSpPr/>
              <p:nvPr/>
            </p:nvCxnSpPr>
            <p:spPr>
              <a:xfrm>
                <a:off x="368275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FED2A6D-7E77-4CC6-71C7-61F51669CDF6}"/>
                  </a:ext>
                </a:extLst>
              </p:cNvPr>
              <p:cNvCxnSpPr/>
              <p:nvPr/>
            </p:nvCxnSpPr>
            <p:spPr>
              <a:xfrm>
                <a:off x="378679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D249BAE-BECE-2C5D-D456-E8AAC226B914}"/>
                  </a:ext>
                </a:extLst>
              </p:cNvPr>
              <p:cNvCxnSpPr/>
              <p:nvPr/>
            </p:nvCxnSpPr>
            <p:spPr>
              <a:xfrm>
                <a:off x="389083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3999F5A-A66B-E290-D5C8-D6C212F2543E}"/>
                  </a:ext>
                </a:extLst>
              </p:cNvPr>
              <p:cNvCxnSpPr/>
              <p:nvPr/>
            </p:nvCxnSpPr>
            <p:spPr>
              <a:xfrm>
                <a:off x="409890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8880EBB-880F-EBF5-D613-0D5AC8C3762D}"/>
                  </a:ext>
                </a:extLst>
              </p:cNvPr>
              <p:cNvCxnSpPr/>
              <p:nvPr/>
            </p:nvCxnSpPr>
            <p:spPr>
              <a:xfrm>
                <a:off x="399486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4453A32-717F-F015-32DB-B0DA5A14205B}"/>
                  </a:ext>
                </a:extLst>
              </p:cNvPr>
              <p:cNvCxnSpPr/>
              <p:nvPr/>
            </p:nvCxnSpPr>
            <p:spPr>
              <a:xfrm>
                <a:off x="430698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0A4870D-ABD0-DC09-7072-E9F497EA8178}"/>
                  </a:ext>
                </a:extLst>
              </p:cNvPr>
              <p:cNvCxnSpPr/>
              <p:nvPr/>
            </p:nvCxnSpPr>
            <p:spPr>
              <a:xfrm>
                <a:off x="420294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7777073-8ED9-AF08-33AE-9F07793257F9}"/>
                  </a:ext>
                </a:extLst>
              </p:cNvPr>
              <p:cNvCxnSpPr/>
              <p:nvPr/>
            </p:nvCxnSpPr>
            <p:spPr>
              <a:xfrm>
                <a:off x="451506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5E0F1A6-D092-5C6D-2681-C8B15A44EFAD}"/>
                  </a:ext>
                </a:extLst>
              </p:cNvPr>
              <p:cNvCxnSpPr/>
              <p:nvPr/>
            </p:nvCxnSpPr>
            <p:spPr>
              <a:xfrm>
                <a:off x="441102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0274960-D309-2EE8-ADA3-CFDD4AC79F97}"/>
                  </a:ext>
                </a:extLst>
              </p:cNvPr>
              <p:cNvCxnSpPr/>
              <p:nvPr/>
            </p:nvCxnSpPr>
            <p:spPr>
              <a:xfrm>
                <a:off x="472314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49FBD22-1B72-7112-D661-5C74EF39093B}"/>
                  </a:ext>
                </a:extLst>
              </p:cNvPr>
              <p:cNvCxnSpPr/>
              <p:nvPr/>
            </p:nvCxnSpPr>
            <p:spPr>
              <a:xfrm>
                <a:off x="461910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D15E25A-F4ED-753E-624E-E0EA79EB95D9}"/>
                  </a:ext>
                </a:extLst>
              </p:cNvPr>
              <p:cNvCxnSpPr/>
              <p:nvPr/>
            </p:nvCxnSpPr>
            <p:spPr>
              <a:xfrm>
                <a:off x="493122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CC72EB1-7C48-A701-857C-94D47FC9D4C9}"/>
                  </a:ext>
                </a:extLst>
              </p:cNvPr>
              <p:cNvCxnSpPr/>
              <p:nvPr/>
            </p:nvCxnSpPr>
            <p:spPr>
              <a:xfrm>
                <a:off x="482718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E4576DD-70A1-CDF6-767B-D908BD3FB940}"/>
                  </a:ext>
                </a:extLst>
              </p:cNvPr>
              <p:cNvCxnSpPr/>
              <p:nvPr/>
            </p:nvCxnSpPr>
            <p:spPr>
              <a:xfrm>
                <a:off x="513929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345ACDF-49A9-15E4-7858-077228F4E56D}"/>
                  </a:ext>
                </a:extLst>
              </p:cNvPr>
              <p:cNvCxnSpPr/>
              <p:nvPr/>
            </p:nvCxnSpPr>
            <p:spPr>
              <a:xfrm>
                <a:off x="503525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8999071-A2CE-CFB2-4C63-0A022525D839}"/>
                  </a:ext>
                </a:extLst>
              </p:cNvPr>
              <p:cNvCxnSpPr/>
              <p:nvPr/>
            </p:nvCxnSpPr>
            <p:spPr>
              <a:xfrm>
                <a:off x="565949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5887BF1-66B1-AE50-29F6-D3F2B6AFD3E9}"/>
                  </a:ext>
                </a:extLst>
              </p:cNvPr>
              <p:cNvCxnSpPr/>
              <p:nvPr/>
            </p:nvCxnSpPr>
            <p:spPr>
              <a:xfrm>
                <a:off x="545141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4A0F926-7924-640D-97E6-12EF488F392A}"/>
                  </a:ext>
                </a:extLst>
              </p:cNvPr>
              <p:cNvCxnSpPr/>
              <p:nvPr/>
            </p:nvCxnSpPr>
            <p:spPr>
              <a:xfrm>
                <a:off x="576353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A56A923-55FB-31E4-CFDC-4FD93BC3564C}"/>
                  </a:ext>
                </a:extLst>
              </p:cNvPr>
              <p:cNvCxnSpPr/>
              <p:nvPr/>
            </p:nvCxnSpPr>
            <p:spPr>
              <a:xfrm>
                <a:off x="555545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C52A0A8-BDB8-4BD6-EE34-39FB3D8D84AF}"/>
                  </a:ext>
                </a:extLst>
              </p:cNvPr>
              <p:cNvCxnSpPr/>
              <p:nvPr/>
            </p:nvCxnSpPr>
            <p:spPr>
              <a:xfrm>
                <a:off x="534737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18AEAB4-F09E-C97D-01ED-DC78813B09A0}"/>
                  </a:ext>
                </a:extLst>
              </p:cNvPr>
              <p:cNvCxnSpPr/>
              <p:nvPr/>
            </p:nvCxnSpPr>
            <p:spPr>
              <a:xfrm>
                <a:off x="524333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3536EC1-6BEC-BCCE-F977-054D35BB746C}"/>
                  </a:ext>
                </a:extLst>
              </p:cNvPr>
              <p:cNvCxnSpPr/>
              <p:nvPr/>
            </p:nvCxnSpPr>
            <p:spPr>
              <a:xfrm>
                <a:off x="597161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61343D4-8137-4F41-EB85-77120EEC40C3}"/>
                  </a:ext>
                </a:extLst>
              </p:cNvPr>
              <p:cNvCxnSpPr/>
              <p:nvPr/>
            </p:nvCxnSpPr>
            <p:spPr>
              <a:xfrm>
                <a:off x="586757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DE7491B-3A53-7FCC-417E-5AF68F6D8378}"/>
                  </a:ext>
                </a:extLst>
              </p:cNvPr>
              <p:cNvCxnSpPr/>
              <p:nvPr/>
            </p:nvCxnSpPr>
            <p:spPr>
              <a:xfrm>
                <a:off x="617968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44AD9A1-12F7-ABED-673F-44FB65E99052}"/>
                  </a:ext>
                </a:extLst>
              </p:cNvPr>
              <p:cNvCxnSpPr/>
              <p:nvPr/>
            </p:nvCxnSpPr>
            <p:spPr>
              <a:xfrm>
                <a:off x="607564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8988176-1A8F-543C-22F1-B5F13BCDFD80}"/>
                  </a:ext>
                </a:extLst>
              </p:cNvPr>
              <p:cNvCxnSpPr/>
              <p:nvPr/>
            </p:nvCxnSpPr>
            <p:spPr>
              <a:xfrm>
                <a:off x="638776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A818128-0E17-DEA1-6910-CD7E46E62C17}"/>
                  </a:ext>
                </a:extLst>
              </p:cNvPr>
              <p:cNvCxnSpPr/>
              <p:nvPr/>
            </p:nvCxnSpPr>
            <p:spPr>
              <a:xfrm>
                <a:off x="628372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B77EB72-E335-9FAC-6148-280CD42373A1}"/>
                  </a:ext>
                </a:extLst>
              </p:cNvPr>
              <p:cNvCxnSpPr/>
              <p:nvPr/>
            </p:nvCxnSpPr>
            <p:spPr>
              <a:xfrm>
                <a:off x="659584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C173817-0988-2318-A791-3626F862FE16}"/>
                  </a:ext>
                </a:extLst>
              </p:cNvPr>
              <p:cNvCxnSpPr/>
              <p:nvPr/>
            </p:nvCxnSpPr>
            <p:spPr>
              <a:xfrm>
                <a:off x="649180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BDA058-DF6B-61BD-FEB4-74AC391A053F}"/>
                  </a:ext>
                </a:extLst>
              </p:cNvPr>
              <p:cNvCxnSpPr/>
              <p:nvPr/>
            </p:nvCxnSpPr>
            <p:spPr>
              <a:xfrm>
                <a:off x="680392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A664B45-40D6-C293-6F4B-8C0C0EDD8943}"/>
                  </a:ext>
                </a:extLst>
              </p:cNvPr>
              <p:cNvCxnSpPr/>
              <p:nvPr/>
            </p:nvCxnSpPr>
            <p:spPr>
              <a:xfrm>
                <a:off x="669988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 name="Rectangle 70">
              <a:extLst>
                <a:ext uri="{FF2B5EF4-FFF2-40B4-BE49-F238E27FC236}">
                  <a16:creationId xmlns:a16="http://schemas.microsoft.com/office/drawing/2014/main" id="{682BC318-41DA-DEE7-9980-795D62C01EAB}"/>
                </a:ext>
              </a:extLst>
            </p:cNvPr>
            <p:cNvSpPr/>
            <p:nvPr/>
          </p:nvSpPr>
          <p:spPr>
            <a:xfrm>
              <a:off x="392327" y="3787593"/>
              <a:ext cx="4522838" cy="393290"/>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orbel" panose="020B0503020204020204" pitchFamily="34" charset="0"/>
                </a:rPr>
                <a:t>Latching circuit</a:t>
              </a:r>
              <a:endParaRPr lang="en-CH" b="1" dirty="0">
                <a:solidFill>
                  <a:schemeClr val="tx1"/>
                </a:solidFill>
                <a:latin typeface="Corbel" panose="020B0503020204020204" pitchFamily="34" charset="0"/>
              </a:endParaRPr>
            </a:p>
          </p:txBody>
        </p:sp>
        <p:sp>
          <p:nvSpPr>
            <p:cNvPr id="73" name="Rectangle 72">
              <a:extLst>
                <a:ext uri="{FF2B5EF4-FFF2-40B4-BE49-F238E27FC236}">
                  <a16:creationId xmlns:a16="http://schemas.microsoft.com/office/drawing/2014/main" id="{731A8E7E-E16B-3A40-51B2-9872CF7DD155}"/>
                </a:ext>
              </a:extLst>
            </p:cNvPr>
            <p:cNvSpPr/>
            <p:nvPr/>
          </p:nvSpPr>
          <p:spPr>
            <a:xfrm>
              <a:off x="392327" y="2410263"/>
              <a:ext cx="4522839" cy="294478"/>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a:solidFill>
                    <a:schemeClr val="tx1"/>
                  </a:solidFill>
                  <a:latin typeface="Corbel" panose="020B0503020204020204" pitchFamily="34" charset="0"/>
                </a:rPr>
                <a:t>Data (A</a:t>
              </a:r>
              <a:r>
                <a:rPr lang="en-US" altLang="ko-KR" sz="1600" b="1" baseline="-25000" dirty="0">
                  <a:solidFill>
                    <a:schemeClr val="tx1"/>
                  </a:solidFill>
                  <a:latin typeface="Corbel" panose="020B0503020204020204" pitchFamily="34" charset="0"/>
                </a:rPr>
                <a:t>1</a:t>
              </a:r>
              <a:r>
                <a:rPr lang="en-US" altLang="ko-KR" sz="1600" b="1" dirty="0">
                  <a:solidFill>
                    <a:schemeClr val="tx1"/>
                  </a:solidFill>
                  <a:latin typeface="Corbel" panose="020B0503020204020204" pitchFamily="34" charset="0"/>
                </a:rPr>
                <a:t>)</a:t>
              </a:r>
              <a:endParaRPr lang="en-CH" sz="1600" b="1" dirty="0">
                <a:solidFill>
                  <a:schemeClr val="tx1"/>
                </a:solidFill>
                <a:latin typeface="Corbel" panose="020B0503020204020204" pitchFamily="34" charset="0"/>
              </a:endParaRPr>
            </a:p>
          </p:txBody>
        </p:sp>
        <p:sp>
          <p:nvSpPr>
            <p:cNvPr id="74" name="Rectangle 73">
              <a:extLst>
                <a:ext uri="{FF2B5EF4-FFF2-40B4-BE49-F238E27FC236}">
                  <a16:creationId xmlns:a16="http://schemas.microsoft.com/office/drawing/2014/main" id="{0E3A3C3B-E82E-5775-104E-140B97795AAB}"/>
                </a:ext>
              </a:extLst>
            </p:cNvPr>
            <p:cNvSpPr/>
            <p:nvPr/>
          </p:nvSpPr>
          <p:spPr>
            <a:xfrm>
              <a:off x="392327" y="2706654"/>
              <a:ext cx="4522837" cy="294479"/>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a:solidFill>
                    <a:schemeClr val="tx1"/>
                  </a:solidFill>
                  <a:latin typeface="Corbel" panose="020B0503020204020204" pitchFamily="34" charset="0"/>
                </a:rPr>
                <a:t>Data (A</a:t>
              </a:r>
              <a:r>
                <a:rPr lang="en-US" altLang="ko-KR" sz="1600" b="1" baseline="-25000" dirty="0">
                  <a:solidFill>
                    <a:schemeClr val="tx1"/>
                  </a:solidFill>
                  <a:latin typeface="Corbel" panose="020B0503020204020204" pitchFamily="34" charset="0"/>
                </a:rPr>
                <a:t>2</a:t>
              </a:r>
              <a:r>
                <a:rPr lang="en-US" altLang="ko-KR" sz="1600" b="1" dirty="0">
                  <a:solidFill>
                    <a:schemeClr val="tx1"/>
                  </a:solidFill>
                  <a:latin typeface="Corbel" panose="020B0503020204020204" pitchFamily="34" charset="0"/>
                </a:rPr>
                <a:t>)</a:t>
              </a:r>
              <a:endParaRPr lang="en-CH" b="1" dirty="0">
                <a:solidFill>
                  <a:schemeClr val="tx1"/>
                </a:solidFill>
                <a:latin typeface="Corbel" panose="020B0503020204020204" pitchFamily="34" charset="0"/>
              </a:endParaRPr>
            </a:p>
          </p:txBody>
        </p:sp>
        <p:sp>
          <p:nvSpPr>
            <p:cNvPr id="75" name="Rectangle 74">
              <a:extLst>
                <a:ext uri="{FF2B5EF4-FFF2-40B4-BE49-F238E27FC236}">
                  <a16:creationId xmlns:a16="http://schemas.microsoft.com/office/drawing/2014/main" id="{2ED32A51-4019-4911-06E7-565BC13B576C}"/>
                </a:ext>
              </a:extLst>
            </p:cNvPr>
            <p:cNvSpPr/>
            <p:nvPr/>
          </p:nvSpPr>
          <p:spPr>
            <a:xfrm>
              <a:off x="392327" y="3192224"/>
              <a:ext cx="4522839" cy="294479"/>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a:solidFill>
                    <a:schemeClr val="tx1"/>
                  </a:solidFill>
                  <a:latin typeface="Corbel" panose="020B0503020204020204" pitchFamily="34" charset="0"/>
                </a:rPr>
                <a:t>Data (A</a:t>
              </a:r>
              <a:r>
                <a:rPr lang="en-US" altLang="ko-KR" sz="1600" b="1" baseline="-25000" dirty="0">
                  <a:solidFill>
                    <a:schemeClr val="tx1"/>
                  </a:solidFill>
                  <a:latin typeface="Corbel" panose="020B0503020204020204" pitchFamily="34" charset="0"/>
                </a:rPr>
                <a:t>n</a:t>
              </a:r>
              <a:r>
                <a:rPr lang="en-US" altLang="ko-KR" sz="1600" b="1" dirty="0">
                  <a:solidFill>
                    <a:schemeClr val="tx1"/>
                  </a:solidFill>
                  <a:latin typeface="Corbel" panose="020B0503020204020204" pitchFamily="34" charset="0"/>
                </a:rPr>
                <a:t>)</a:t>
              </a:r>
              <a:endParaRPr lang="en-CH" sz="1600" b="1" dirty="0">
                <a:solidFill>
                  <a:schemeClr val="tx1"/>
                </a:solidFill>
                <a:latin typeface="Corbel" panose="020B0503020204020204" pitchFamily="34" charset="0"/>
              </a:endParaRPr>
            </a:p>
          </p:txBody>
        </p:sp>
        <p:sp>
          <p:nvSpPr>
            <p:cNvPr id="76" name="Rectangle 75">
              <a:extLst>
                <a:ext uri="{FF2B5EF4-FFF2-40B4-BE49-F238E27FC236}">
                  <a16:creationId xmlns:a16="http://schemas.microsoft.com/office/drawing/2014/main" id="{6BFE43F6-4AD8-E17E-8BF6-93750CB4213F}"/>
                </a:ext>
              </a:extLst>
            </p:cNvPr>
            <p:cNvSpPr/>
            <p:nvPr/>
          </p:nvSpPr>
          <p:spPr>
            <a:xfrm>
              <a:off x="1457296" y="3500770"/>
              <a:ext cx="2434226" cy="271097"/>
            </a:xfrm>
            <a:prstGeom prst="rect">
              <a:avLst/>
            </a:prstGeom>
            <a:solidFill>
              <a:schemeClr val="accent5">
                <a:lumMod val="20000"/>
                <a:lumOff val="80000"/>
              </a:schemeClr>
            </a:solidFill>
          </p:spPr>
          <p:txBody>
            <a:bodyPr wrap="square" lIns="0" tIns="0" rIns="0" bIns="0" anchor="ctr">
              <a:spAutoFit/>
            </a:bodyPr>
            <a:lstStyle/>
            <a:p>
              <a:pPr algn="ctr"/>
              <a:r>
                <a:rPr lang="en-US" sz="1600" b="1" dirty="0" err="1">
                  <a:latin typeface="Corbel" panose="020B0503020204020204" pitchFamily="34" charset="0"/>
                </a:rPr>
                <a:t>Bitlines</a:t>
              </a:r>
              <a:r>
                <a:rPr lang="en-US" sz="1600" b="1" dirty="0">
                  <a:latin typeface="Corbel" panose="020B0503020204020204" pitchFamily="34" charset="0"/>
                </a:rPr>
                <a:t> (BLs)</a:t>
              </a:r>
              <a:endParaRPr lang="en-CH" sz="1600" b="1" dirty="0">
                <a:latin typeface="Corbel" panose="020B0503020204020204" pitchFamily="34" charset="0"/>
              </a:endParaRPr>
            </a:p>
          </p:txBody>
        </p:sp>
      </p:grpSp>
      <p:sp>
        <p:nvSpPr>
          <p:cNvPr id="131" name="TextBox 130">
            <a:extLst>
              <a:ext uri="{FF2B5EF4-FFF2-40B4-BE49-F238E27FC236}">
                <a16:creationId xmlns:a16="http://schemas.microsoft.com/office/drawing/2014/main" id="{27127071-3E08-E16F-B295-9B3206CC128D}"/>
              </a:ext>
            </a:extLst>
          </p:cNvPr>
          <p:cNvSpPr txBox="1"/>
          <p:nvPr/>
        </p:nvSpPr>
        <p:spPr>
          <a:xfrm rot="5400000">
            <a:off x="6354232" y="3758051"/>
            <a:ext cx="370257" cy="247736"/>
          </a:xfrm>
          <a:prstGeom prst="rect">
            <a:avLst/>
          </a:prstGeom>
          <a:noFill/>
        </p:spPr>
        <p:txBody>
          <a:bodyPr wrap="square" lIns="0" tIns="0" rIns="0" bIns="0" anchor="ctr">
            <a:spAutoFit/>
          </a:bodyPr>
          <a:lstStyle/>
          <a:p>
            <a:pPr algn="ctr"/>
            <a:r>
              <a:rPr lang="en-US" altLang="ko-KR" sz="1400" b="1" dirty="0">
                <a:latin typeface="Cambria" panose="02040503050406030204" pitchFamily="18" charset="0"/>
                <a:cs typeface="Tahoma" panose="020B0604030504040204" pitchFamily="34" charset="0"/>
              </a:rPr>
              <a:t>…</a:t>
            </a:r>
            <a:endParaRPr lang="ko-KR" altLang="en-US" sz="1400" b="1" dirty="0">
              <a:latin typeface="Cambria" panose="02040503050406030204" pitchFamily="18" charset="0"/>
              <a:cs typeface="Tahoma" panose="020B0604030504040204" pitchFamily="34" charset="0"/>
            </a:endParaRPr>
          </a:p>
        </p:txBody>
      </p:sp>
      <p:cxnSp>
        <p:nvCxnSpPr>
          <p:cNvPr id="132" name="Straight Connector 131">
            <a:extLst>
              <a:ext uri="{FF2B5EF4-FFF2-40B4-BE49-F238E27FC236}">
                <a16:creationId xmlns:a16="http://schemas.microsoft.com/office/drawing/2014/main" id="{A566B645-6516-FB52-C7C6-979507175D79}"/>
              </a:ext>
            </a:extLst>
          </p:cNvPr>
          <p:cNvCxnSpPr>
            <a:cxnSpLocks/>
          </p:cNvCxnSpPr>
          <p:nvPr/>
        </p:nvCxnSpPr>
        <p:spPr>
          <a:xfrm flipV="1">
            <a:off x="7644339" y="3325738"/>
            <a:ext cx="414246" cy="1225921"/>
          </a:xfrm>
          <a:prstGeom prst="line">
            <a:avLst/>
          </a:prstGeom>
          <a:ln w="222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C9671655-D3DD-CB3D-5A34-778437199FC6}"/>
              </a:ext>
            </a:extLst>
          </p:cNvPr>
          <p:cNvCxnSpPr>
            <a:cxnSpLocks/>
          </p:cNvCxnSpPr>
          <p:nvPr/>
        </p:nvCxnSpPr>
        <p:spPr>
          <a:xfrm flipH="1" flipV="1">
            <a:off x="7644338" y="4914706"/>
            <a:ext cx="414246" cy="88273"/>
          </a:xfrm>
          <a:prstGeom prst="line">
            <a:avLst/>
          </a:prstGeom>
          <a:ln w="22225">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143" name="Group 142">
            <a:extLst>
              <a:ext uri="{FF2B5EF4-FFF2-40B4-BE49-F238E27FC236}">
                <a16:creationId xmlns:a16="http://schemas.microsoft.com/office/drawing/2014/main" id="{C06B428B-48D0-45DC-BF38-F22CC9B42D50}"/>
              </a:ext>
            </a:extLst>
          </p:cNvPr>
          <p:cNvGrpSpPr/>
          <p:nvPr/>
        </p:nvGrpSpPr>
        <p:grpSpPr>
          <a:xfrm>
            <a:off x="8058585" y="3325738"/>
            <a:ext cx="1022840" cy="1677241"/>
            <a:chOff x="8058585" y="3325738"/>
            <a:chExt cx="1022840" cy="1677241"/>
          </a:xfrm>
        </p:grpSpPr>
        <p:sp>
          <p:nvSpPr>
            <p:cNvPr id="136" name="Rectangle 135">
              <a:extLst>
                <a:ext uri="{FF2B5EF4-FFF2-40B4-BE49-F238E27FC236}">
                  <a16:creationId xmlns:a16="http://schemas.microsoft.com/office/drawing/2014/main" id="{A1B47D78-8F03-37AD-50A7-6E585776E8E9}"/>
                </a:ext>
              </a:extLst>
            </p:cNvPr>
            <p:cNvSpPr/>
            <p:nvPr/>
          </p:nvSpPr>
          <p:spPr>
            <a:xfrm>
              <a:off x="8058585" y="3325738"/>
              <a:ext cx="1022840" cy="1677241"/>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Corbel" panose="020B0503020204020204" pitchFamily="34" charset="0"/>
                </a:rPr>
                <a:t>Latching circuit</a:t>
              </a:r>
            </a:p>
            <a:p>
              <a:pPr algn="ctr"/>
              <a:endParaRPr lang="en-US" sz="1600" b="1" dirty="0">
                <a:solidFill>
                  <a:schemeClr val="tx1"/>
                </a:solidFill>
                <a:latin typeface="Corbel" panose="020B0503020204020204" pitchFamily="34" charset="0"/>
              </a:endParaRPr>
            </a:p>
            <a:p>
              <a:pPr algn="ctr"/>
              <a:endParaRPr lang="en-US" sz="1600" b="1" dirty="0">
                <a:solidFill>
                  <a:schemeClr val="tx1"/>
                </a:solidFill>
                <a:latin typeface="Corbel" panose="020B0503020204020204" pitchFamily="34" charset="0"/>
              </a:endParaRPr>
            </a:p>
            <a:p>
              <a:pPr algn="ctr"/>
              <a:endParaRPr lang="en-US" sz="1600" b="1" dirty="0">
                <a:solidFill>
                  <a:schemeClr val="tx1"/>
                </a:solidFill>
                <a:latin typeface="Corbel" panose="020B0503020204020204" pitchFamily="34" charset="0"/>
              </a:endParaRPr>
            </a:p>
            <a:p>
              <a:pPr algn="ctr"/>
              <a:endParaRPr lang="en-CH" sz="1600" b="1" dirty="0">
                <a:solidFill>
                  <a:schemeClr val="tx1"/>
                </a:solidFill>
                <a:latin typeface="Corbel" panose="020B0503020204020204" pitchFamily="34" charset="0"/>
              </a:endParaRPr>
            </a:p>
          </p:txBody>
        </p:sp>
        <p:sp>
          <p:nvSpPr>
            <p:cNvPr id="138" name="Rectangle 137">
              <a:extLst>
                <a:ext uri="{FF2B5EF4-FFF2-40B4-BE49-F238E27FC236}">
                  <a16:creationId xmlns:a16="http://schemas.microsoft.com/office/drawing/2014/main" id="{C2F5CA0F-B629-0045-3F49-B004AA619ADB}"/>
                </a:ext>
              </a:extLst>
            </p:cNvPr>
            <p:cNvSpPr/>
            <p:nvPr/>
          </p:nvSpPr>
          <p:spPr>
            <a:xfrm>
              <a:off x="8112350" y="4200358"/>
              <a:ext cx="919032" cy="227458"/>
            </a:xfrm>
            <a:prstGeom prst="rect">
              <a:avLst/>
            </a:prstGeom>
            <a:solidFill>
              <a:srgbClr val="FDF4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latin typeface="Corbel" panose="020B0503020204020204" pitchFamily="34" charset="0"/>
                </a:rPr>
                <a:t>Data Latch 0</a:t>
              </a:r>
            </a:p>
          </p:txBody>
        </p:sp>
        <p:sp>
          <p:nvSpPr>
            <p:cNvPr id="139" name="Rectangle 138">
              <a:extLst>
                <a:ext uri="{FF2B5EF4-FFF2-40B4-BE49-F238E27FC236}">
                  <a16:creationId xmlns:a16="http://schemas.microsoft.com/office/drawing/2014/main" id="{3C117D5F-EA1C-8252-BA8E-3E296FAAFCD2}"/>
                </a:ext>
              </a:extLst>
            </p:cNvPr>
            <p:cNvSpPr/>
            <p:nvPr/>
          </p:nvSpPr>
          <p:spPr>
            <a:xfrm>
              <a:off x="8112350" y="4437930"/>
              <a:ext cx="919032" cy="227458"/>
            </a:xfrm>
            <a:prstGeom prst="rect">
              <a:avLst/>
            </a:prstGeom>
            <a:solidFill>
              <a:srgbClr val="FDF4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latin typeface="Corbel" panose="020B0503020204020204" pitchFamily="34" charset="0"/>
                </a:rPr>
                <a:t>Data Latch 1</a:t>
              </a:r>
            </a:p>
          </p:txBody>
        </p:sp>
        <p:sp>
          <p:nvSpPr>
            <p:cNvPr id="140" name="Rectangle 139">
              <a:extLst>
                <a:ext uri="{FF2B5EF4-FFF2-40B4-BE49-F238E27FC236}">
                  <a16:creationId xmlns:a16="http://schemas.microsoft.com/office/drawing/2014/main" id="{C1AD2CB4-E244-E488-6EFA-2444B62E3A9D}"/>
                </a:ext>
              </a:extLst>
            </p:cNvPr>
            <p:cNvSpPr/>
            <p:nvPr/>
          </p:nvSpPr>
          <p:spPr>
            <a:xfrm>
              <a:off x="8112350" y="4676405"/>
              <a:ext cx="919032" cy="227458"/>
            </a:xfrm>
            <a:prstGeom prst="rect">
              <a:avLst/>
            </a:prstGeom>
            <a:solidFill>
              <a:srgbClr val="FDF4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latin typeface="Corbel" panose="020B0503020204020204" pitchFamily="34" charset="0"/>
                </a:rPr>
                <a:t>Data Latch 2</a:t>
              </a:r>
            </a:p>
          </p:txBody>
        </p:sp>
        <p:sp>
          <p:nvSpPr>
            <p:cNvPr id="137" name="Rectangle 136">
              <a:extLst>
                <a:ext uri="{FF2B5EF4-FFF2-40B4-BE49-F238E27FC236}">
                  <a16:creationId xmlns:a16="http://schemas.microsoft.com/office/drawing/2014/main" id="{446E5C2A-FA5F-166E-B4CD-5368FBC4D35D}"/>
                </a:ext>
              </a:extLst>
            </p:cNvPr>
            <p:cNvSpPr/>
            <p:nvPr/>
          </p:nvSpPr>
          <p:spPr>
            <a:xfrm>
              <a:off x="8112072" y="3888364"/>
              <a:ext cx="919310" cy="227458"/>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latin typeface="Corbel" panose="020B0503020204020204" pitchFamily="34" charset="0"/>
                </a:rPr>
                <a:t>Sensing Latch</a:t>
              </a:r>
            </a:p>
          </p:txBody>
        </p:sp>
      </p:grpSp>
      <p:sp>
        <p:nvSpPr>
          <p:cNvPr id="144" name="Rectangle 143">
            <a:extLst>
              <a:ext uri="{FF2B5EF4-FFF2-40B4-BE49-F238E27FC236}">
                <a16:creationId xmlns:a16="http://schemas.microsoft.com/office/drawing/2014/main" id="{739EB444-5B8F-A548-3290-C0AFF82E946D}"/>
              </a:ext>
            </a:extLst>
          </p:cNvPr>
          <p:cNvSpPr/>
          <p:nvPr/>
        </p:nvSpPr>
        <p:spPr>
          <a:xfrm>
            <a:off x="-124233" y="2606178"/>
            <a:ext cx="8042893" cy="3720370"/>
          </a:xfrm>
          <a:prstGeom prst="rect">
            <a:avLst/>
          </a:prstGeom>
          <a:solidFill>
            <a:schemeClr val="bg1">
              <a:alpha val="7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5" name="Rounded Rectangle 144">
            <a:extLst>
              <a:ext uri="{FF2B5EF4-FFF2-40B4-BE49-F238E27FC236}">
                <a16:creationId xmlns:a16="http://schemas.microsoft.com/office/drawing/2014/main" id="{40E59E7D-0B87-664E-91F6-C098E86F893D}"/>
              </a:ext>
            </a:extLst>
          </p:cNvPr>
          <p:cNvSpPr/>
          <p:nvPr/>
        </p:nvSpPr>
        <p:spPr>
          <a:xfrm>
            <a:off x="-124233" y="1064729"/>
            <a:ext cx="9392465" cy="1326909"/>
          </a:xfrm>
          <a:prstGeom prst="roundRect">
            <a:avLst>
              <a:gd name="adj" fmla="val 5607"/>
            </a:avLst>
          </a:prstGeom>
          <a:solidFill>
            <a:schemeClr val="accent6">
              <a:lumMod val="20000"/>
              <a:lumOff val="8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Prior</a:t>
            </a:r>
            <a:r>
              <a:rPr lang="en-CH" sz="2800" b="1" dirty="0">
                <a:solidFill>
                  <a:schemeClr val="tx1"/>
                </a:solidFill>
                <a:latin typeface="Corbel" panose="020B0503020204020204" pitchFamily="34" charset="0"/>
              </a:rPr>
              <a:t> work </a:t>
            </a:r>
            <a:r>
              <a:rPr lang="en-US" sz="1600" dirty="0">
                <a:solidFill>
                  <a:srgbClr val="E7E6E6">
                    <a:lumMod val="50000"/>
                  </a:srgbClr>
                </a:solidFill>
                <a:latin typeface="Corbel" panose="020B0503020204020204" pitchFamily="34" charset="0"/>
                <a:cs typeface="Segoe UI" panose="020B0502040204020203" pitchFamily="34" charset="0"/>
              </a:rPr>
              <a:t>[Gao+, MICRO 2021] </a:t>
            </a:r>
            <a:r>
              <a:rPr lang="en-US" sz="2800" b="1" dirty="0">
                <a:solidFill>
                  <a:schemeClr val="tx1"/>
                </a:solidFill>
                <a:latin typeface="Corbel" panose="020B0503020204020204" pitchFamily="34" charset="0"/>
                <a:cs typeface="Segoe UI" panose="020B0502040204020203" pitchFamily="34" charset="0"/>
              </a:rPr>
              <a:t>uses </a:t>
            </a:r>
            <a:r>
              <a:rPr lang="en-US" sz="2800" b="1" dirty="0">
                <a:solidFill>
                  <a:schemeClr val="accent5"/>
                </a:solidFill>
                <a:latin typeface="Corbel" panose="020B0503020204020204" pitchFamily="34" charset="0"/>
                <a:cs typeface="Segoe UI" panose="020B0502040204020203" pitchFamily="34" charset="0"/>
              </a:rPr>
              <a:t>latching circuit</a:t>
            </a:r>
          </a:p>
          <a:p>
            <a:pPr algn="ctr"/>
            <a:r>
              <a:rPr lang="en-US" sz="2800" b="1" dirty="0">
                <a:solidFill>
                  <a:schemeClr val="tx1"/>
                </a:solidFill>
                <a:latin typeface="Corbel" panose="020B0503020204020204" pitchFamily="34" charset="0"/>
                <a:cs typeface="Segoe UI" panose="020B0502040204020203" pitchFamily="34" charset="0"/>
              </a:rPr>
              <a:t>to </a:t>
            </a:r>
            <a:r>
              <a:rPr lang="en-US" sz="2800" b="1" dirty="0">
                <a:solidFill>
                  <a:schemeClr val="accent5"/>
                </a:solidFill>
                <a:latin typeface="Corbel" panose="020B0503020204020204" pitchFamily="34" charset="0"/>
                <a:cs typeface="Segoe UI" panose="020B0502040204020203" pitchFamily="34" charset="0"/>
              </a:rPr>
              <a:t>perform </a:t>
            </a:r>
            <a:r>
              <a:rPr lang="en-US" sz="2800" b="1" i="1" dirty="0">
                <a:solidFill>
                  <a:schemeClr val="accent5"/>
                </a:solidFill>
                <a:latin typeface="Corbel" panose="020B0503020204020204" pitchFamily="34" charset="0"/>
                <a:cs typeface="Segoe UI" panose="020B0502040204020203" pitchFamily="34" charset="0"/>
              </a:rPr>
              <a:t>only</a:t>
            </a:r>
            <a:r>
              <a:rPr lang="en-US" sz="2800" b="1" dirty="0">
                <a:solidFill>
                  <a:schemeClr val="accent5"/>
                </a:solidFill>
                <a:latin typeface="Corbel" panose="020B0503020204020204" pitchFamily="34" charset="0"/>
                <a:cs typeface="Segoe UI" panose="020B0502040204020203" pitchFamily="34" charset="0"/>
              </a:rPr>
              <a:t> bitwise operations</a:t>
            </a:r>
            <a:r>
              <a:rPr lang="en-CH" sz="1600" b="1" dirty="0">
                <a:solidFill>
                  <a:schemeClr val="accent5"/>
                </a:solidFill>
                <a:latin typeface="Corbel" panose="020B0503020204020204" pitchFamily="34" charset="0"/>
              </a:rPr>
              <a:t> </a:t>
            </a:r>
            <a:endParaRPr lang="en-CH" sz="2800" b="1" dirty="0">
              <a:solidFill>
                <a:schemeClr val="accent5"/>
              </a:solidFill>
              <a:latin typeface="Corbel" panose="020B0503020204020204" pitchFamily="34" charset="0"/>
            </a:endParaRPr>
          </a:p>
        </p:txBody>
      </p:sp>
      <p:sp>
        <p:nvSpPr>
          <p:cNvPr id="5" name="Title 1">
            <a:extLst>
              <a:ext uri="{FF2B5EF4-FFF2-40B4-BE49-F238E27FC236}">
                <a16:creationId xmlns:a16="http://schemas.microsoft.com/office/drawing/2014/main" id="{4A022CA4-84F5-D0C6-4571-7245B096EFCE}"/>
              </a:ext>
            </a:extLst>
          </p:cNvPr>
          <p:cNvSpPr txBox="1">
            <a:spLocks/>
          </p:cNvSpPr>
          <p:nvPr/>
        </p:nvSpPr>
        <p:spPr>
          <a:xfrm>
            <a:off x="43210" y="1"/>
            <a:ext cx="9100789" cy="841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H" sz="3600" b="1" dirty="0">
                <a:latin typeface="Corbel" panose="020B0503020204020204" pitchFamily="34" charset="0"/>
                <a:ea typeface="Tahoma" panose="020B0604030504040204" pitchFamily="34" charset="0"/>
                <a:cs typeface="Tahoma" panose="020B0604030504040204" pitchFamily="34" charset="0"/>
              </a:rPr>
              <a:t>Limitations of Prior Work</a:t>
            </a:r>
          </a:p>
        </p:txBody>
      </p:sp>
    </p:spTree>
    <p:extLst>
      <p:ext uri="{BB962C8B-B14F-4D97-AF65-F5344CB8AC3E}">
        <p14:creationId xmlns:p14="http://schemas.microsoft.com/office/powerpoint/2010/main" val="3997112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A1F19-1925-AEF1-2FE5-7DD101B6CE0A}"/>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225BEE7F-5357-56B8-1FC6-3733DFC2CE02}"/>
              </a:ext>
            </a:extLst>
          </p:cNvPr>
          <p:cNvSpPr/>
          <p:nvPr/>
        </p:nvSpPr>
        <p:spPr>
          <a:xfrm>
            <a:off x="4546683" y="1542518"/>
            <a:ext cx="3902504" cy="2195355"/>
          </a:xfrm>
          <a:prstGeom prst="roundRect">
            <a:avLst>
              <a:gd name="adj" fmla="val 5189"/>
            </a:avLst>
          </a:prstGeom>
          <a:solidFill>
            <a:srgbClr val="FFD97D"/>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Corbel" panose="020B0503020204020204" pitchFamily="34" charset="0"/>
                <a:cs typeface="Dubai" panose="020B0503030403030204" pitchFamily="34" charset="-78"/>
              </a:rPr>
              <a:t>Server</a:t>
            </a:r>
          </a:p>
        </p:txBody>
      </p:sp>
      <p:sp>
        <p:nvSpPr>
          <p:cNvPr id="5" name="Rounded Rectangle 4">
            <a:extLst>
              <a:ext uri="{FF2B5EF4-FFF2-40B4-BE49-F238E27FC236}">
                <a16:creationId xmlns:a16="http://schemas.microsoft.com/office/drawing/2014/main" id="{FFB1497F-6B9D-55F7-DA09-CC69E88057C1}"/>
              </a:ext>
            </a:extLst>
          </p:cNvPr>
          <p:cNvSpPr/>
          <p:nvPr/>
        </p:nvSpPr>
        <p:spPr>
          <a:xfrm>
            <a:off x="4652903" y="2002997"/>
            <a:ext cx="3689167" cy="1583136"/>
          </a:xfrm>
          <a:prstGeom prst="roundRect">
            <a:avLst>
              <a:gd name="adj" fmla="val 5189"/>
            </a:avLst>
          </a:prstGeom>
          <a:solidFill>
            <a:srgbClr val="FFFDF7"/>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atin typeface="Corbel" panose="020B0503020204020204" pitchFamily="34" charset="0"/>
              <a:cs typeface="Dubai" panose="020B0503030403030204" pitchFamily="34" charset="-78"/>
            </a:endParaRPr>
          </a:p>
        </p:txBody>
      </p:sp>
      <p:sp>
        <p:nvSpPr>
          <p:cNvPr id="9" name="Rounded Rectangle 8">
            <a:extLst>
              <a:ext uri="{FF2B5EF4-FFF2-40B4-BE49-F238E27FC236}">
                <a16:creationId xmlns:a16="http://schemas.microsoft.com/office/drawing/2014/main" id="{3948A71A-CF0B-B888-D2DB-DF906D03B282}"/>
              </a:ext>
            </a:extLst>
          </p:cNvPr>
          <p:cNvSpPr/>
          <p:nvPr/>
        </p:nvSpPr>
        <p:spPr>
          <a:xfrm>
            <a:off x="6918943" y="2118670"/>
            <a:ext cx="1310969" cy="1370915"/>
          </a:xfrm>
          <a:prstGeom prst="roundRect">
            <a:avLst>
              <a:gd name="adj" fmla="val 5189"/>
            </a:avLst>
          </a:prstGeom>
          <a:solidFill>
            <a:srgbClr val="FFF3B0"/>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Storage</a:t>
            </a:r>
          </a:p>
          <a:p>
            <a:pPr algn="ctr"/>
            <a:r>
              <a:rPr lang="en-US" sz="1400" b="1" dirty="0">
                <a:solidFill>
                  <a:schemeClr val="tx1"/>
                </a:solidFill>
                <a:latin typeface="Corbel" panose="020B0503020204020204" pitchFamily="34" charset="0"/>
                <a:cs typeface="Dubai" panose="020B0503030403030204" pitchFamily="34" charset="-78"/>
              </a:rPr>
              <a:t>(SSD)</a:t>
            </a:r>
          </a:p>
        </p:txBody>
      </p:sp>
      <p:sp>
        <p:nvSpPr>
          <p:cNvPr id="10" name="Rounded Rectangle 9">
            <a:extLst>
              <a:ext uri="{FF2B5EF4-FFF2-40B4-BE49-F238E27FC236}">
                <a16:creationId xmlns:a16="http://schemas.microsoft.com/office/drawing/2014/main" id="{06BA2A90-9F33-3DB2-BEE5-BCEE6403EA89}"/>
              </a:ext>
            </a:extLst>
          </p:cNvPr>
          <p:cNvSpPr/>
          <p:nvPr/>
        </p:nvSpPr>
        <p:spPr>
          <a:xfrm>
            <a:off x="4767546" y="2121083"/>
            <a:ext cx="611701" cy="1368519"/>
          </a:xfrm>
          <a:prstGeom prst="roundRect">
            <a:avLst>
              <a:gd name="adj" fmla="val 5189"/>
            </a:avLst>
          </a:prstGeom>
          <a:solidFill>
            <a:srgbClr val="FFFF00">
              <a:alpha val="23000"/>
            </a:srgb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CPU</a:t>
            </a:r>
            <a:endParaRPr lang="en-US" sz="1600" b="1" dirty="0">
              <a:solidFill>
                <a:schemeClr val="tx1"/>
              </a:solidFill>
              <a:latin typeface="Corbel" panose="020B0503020204020204" pitchFamily="34" charset="0"/>
              <a:cs typeface="Dubai" panose="020B0503030403030204" pitchFamily="34" charset="-78"/>
            </a:endParaRPr>
          </a:p>
        </p:txBody>
      </p:sp>
      <p:sp>
        <p:nvSpPr>
          <p:cNvPr id="11" name="Rounded Rectangle 10">
            <a:extLst>
              <a:ext uri="{FF2B5EF4-FFF2-40B4-BE49-F238E27FC236}">
                <a16:creationId xmlns:a16="http://schemas.microsoft.com/office/drawing/2014/main" id="{E3E78120-B4F9-5CC3-C5BC-F0F25DFA0EAE}"/>
              </a:ext>
            </a:extLst>
          </p:cNvPr>
          <p:cNvSpPr/>
          <p:nvPr/>
        </p:nvSpPr>
        <p:spPr>
          <a:xfrm>
            <a:off x="5416653" y="2118670"/>
            <a:ext cx="705219" cy="1366628"/>
          </a:xfrm>
          <a:prstGeom prst="roundRect">
            <a:avLst>
              <a:gd name="adj" fmla="val 5189"/>
            </a:avLst>
          </a:prstGeom>
          <a:solidFill>
            <a:srgbClr val="FFFF00">
              <a:alpha val="13000"/>
            </a:srgb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DRAM</a:t>
            </a:r>
          </a:p>
        </p:txBody>
      </p:sp>
      <p:sp>
        <p:nvSpPr>
          <p:cNvPr id="12" name="Rounded Rectangle 11">
            <a:extLst>
              <a:ext uri="{FF2B5EF4-FFF2-40B4-BE49-F238E27FC236}">
                <a16:creationId xmlns:a16="http://schemas.microsoft.com/office/drawing/2014/main" id="{90A71A3B-3EAB-42A7-85C2-944B91A406C0}"/>
              </a:ext>
            </a:extLst>
          </p:cNvPr>
          <p:cNvSpPr/>
          <p:nvPr/>
        </p:nvSpPr>
        <p:spPr>
          <a:xfrm>
            <a:off x="6159278" y="2118670"/>
            <a:ext cx="2070635" cy="1370915"/>
          </a:xfrm>
          <a:prstGeom prst="roundRect">
            <a:avLst>
              <a:gd name="adj" fmla="val 5189"/>
            </a:avLst>
          </a:prstGeom>
          <a:solidFill>
            <a:schemeClr val="bg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Storage</a:t>
            </a:r>
          </a:p>
          <a:p>
            <a:pPr algn="ctr"/>
            <a:r>
              <a:rPr lang="en-US" sz="1400" b="1" dirty="0">
                <a:solidFill>
                  <a:schemeClr val="tx1"/>
                </a:solidFill>
                <a:latin typeface="Corbel" panose="020B0503020204020204" pitchFamily="34" charset="0"/>
                <a:cs typeface="Dubai" panose="020B0503030403030204" pitchFamily="34" charset="-78"/>
              </a:rPr>
              <a:t>(SSD)</a:t>
            </a: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p:txBody>
      </p:sp>
      <p:sp>
        <p:nvSpPr>
          <p:cNvPr id="13" name="Rounded Rectangle 12">
            <a:extLst>
              <a:ext uri="{FF2B5EF4-FFF2-40B4-BE49-F238E27FC236}">
                <a16:creationId xmlns:a16="http://schemas.microsoft.com/office/drawing/2014/main" id="{9566B84E-4154-AAC3-69B2-BD8FEB2B83C2}"/>
              </a:ext>
            </a:extLst>
          </p:cNvPr>
          <p:cNvSpPr/>
          <p:nvPr/>
        </p:nvSpPr>
        <p:spPr>
          <a:xfrm>
            <a:off x="7169521" y="2646048"/>
            <a:ext cx="1011928" cy="749799"/>
          </a:xfrm>
          <a:prstGeom prst="roundRect">
            <a:avLst>
              <a:gd name="adj" fmla="val 5189"/>
            </a:avLst>
          </a:prstGeom>
          <a:solidFill>
            <a:schemeClr val="accent6">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Encrypted Database</a:t>
            </a:r>
          </a:p>
        </p:txBody>
      </p:sp>
      <p:sp>
        <p:nvSpPr>
          <p:cNvPr id="14" name="Rounded Rectangle 13">
            <a:extLst>
              <a:ext uri="{FF2B5EF4-FFF2-40B4-BE49-F238E27FC236}">
                <a16:creationId xmlns:a16="http://schemas.microsoft.com/office/drawing/2014/main" id="{9CE4BC3D-F6D1-5FCD-826B-CD9A8473E0E4}"/>
              </a:ext>
            </a:extLst>
          </p:cNvPr>
          <p:cNvSpPr/>
          <p:nvPr/>
        </p:nvSpPr>
        <p:spPr>
          <a:xfrm>
            <a:off x="6206991" y="2650117"/>
            <a:ext cx="935976" cy="749799"/>
          </a:xfrm>
          <a:prstGeom prst="roundRect">
            <a:avLst>
              <a:gd name="adj" fmla="val 5189"/>
            </a:avLst>
          </a:prstGeom>
          <a:solidFill>
            <a:schemeClr val="accent5">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Perform String Matching</a:t>
            </a:r>
          </a:p>
        </p:txBody>
      </p:sp>
      <p:sp>
        <p:nvSpPr>
          <p:cNvPr id="20" name="Rounded Rectangle 19">
            <a:extLst>
              <a:ext uri="{FF2B5EF4-FFF2-40B4-BE49-F238E27FC236}">
                <a16:creationId xmlns:a16="http://schemas.microsoft.com/office/drawing/2014/main" id="{56CC16A7-8383-9E20-1F97-0FD870EE8928}"/>
              </a:ext>
            </a:extLst>
          </p:cNvPr>
          <p:cNvSpPr/>
          <p:nvPr/>
        </p:nvSpPr>
        <p:spPr>
          <a:xfrm>
            <a:off x="6159277" y="2128806"/>
            <a:ext cx="2070635" cy="1370915"/>
          </a:xfrm>
          <a:prstGeom prst="roundRect">
            <a:avLst>
              <a:gd name="adj" fmla="val 5189"/>
            </a:avLst>
          </a:prstGeom>
          <a:noFill/>
          <a:ln w="31750">
            <a:solidFill>
              <a:schemeClr val="accent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a:p>
            <a:pPr algn="ctr"/>
            <a:endParaRPr lang="en-US" sz="1400" b="1" dirty="0">
              <a:solidFill>
                <a:schemeClr val="tx1"/>
              </a:solidFill>
              <a:latin typeface="Corbel" panose="020B0503020204020204" pitchFamily="34" charset="0"/>
              <a:cs typeface="Dubai" panose="020B0503030403030204" pitchFamily="34" charset="-78"/>
            </a:endParaRPr>
          </a:p>
        </p:txBody>
      </p:sp>
      <p:sp>
        <p:nvSpPr>
          <p:cNvPr id="4" name="Rectangle 3">
            <a:extLst>
              <a:ext uri="{FF2B5EF4-FFF2-40B4-BE49-F238E27FC236}">
                <a16:creationId xmlns:a16="http://schemas.microsoft.com/office/drawing/2014/main" id="{C70F61C9-24E4-9AA6-7D06-905E246CD8AA}"/>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latin typeface="Corbel" panose="020B0503020204020204" pitchFamily="34" charset="0"/>
              <a:cs typeface="Dubai" panose="020B0503030403030204" pitchFamily="34" charset="-78"/>
            </a:endParaRPr>
          </a:p>
        </p:txBody>
      </p:sp>
      <p:cxnSp>
        <p:nvCxnSpPr>
          <p:cNvPr id="6" name="Straight Connector 5">
            <a:extLst>
              <a:ext uri="{FF2B5EF4-FFF2-40B4-BE49-F238E27FC236}">
                <a16:creationId xmlns:a16="http://schemas.microsoft.com/office/drawing/2014/main" id="{830C5B45-6603-6E96-BC9C-E6A626E98855}"/>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76C267E-FB54-403E-770A-58AC4DC2D5C2}"/>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8633541F-3A41-6279-ED54-98F8D80A102C}"/>
              </a:ext>
            </a:extLst>
          </p:cNvPr>
          <p:cNvSpPr>
            <a:spLocks noGrp="1"/>
          </p:cNvSpPr>
          <p:nvPr>
            <p:ph type="title"/>
          </p:nvPr>
        </p:nvSpPr>
        <p:spPr>
          <a:xfrm>
            <a:off x="6634" y="1"/>
            <a:ext cx="9259285" cy="841245"/>
          </a:xfrm>
        </p:spPr>
        <p:txBody>
          <a:bodyPr>
            <a:noAutofit/>
          </a:bodyPr>
          <a:lstStyle/>
          <a:p>
            <a:r>
              <a:rPr lang="en-CH" sz="3600" b="1" dirty="0">
                <a:latin typeface="Corbel" panose="020B0503020204020204" pitchFamily="34" charset="0"/>
                <a:ea typeface="Tahoma" panose="020B0604030504040204" pitchFamily="34" charset="0"/>
                <a:cs typeface="Dubai" panose="020B0503030403030204" pitchFamily="34" charset="-78"/>
              </a:rPr>
              <a:t>Advantages of Secure String Matching in SSD</a:t>
            </a:r>
          </a:p>
        </p:txBody>
      </p:sp>
      <p:pic>
        <p:nvPicPr>
          <p:cNvPr id="16" name="Graphic 15">
            <a:extLst>
              <a:ext uri="{FF2B5EF4-FFF2-40B4-BE49-F238E27FC236}">
                <a16:creationId xmlns:a16="http://schemas.microsoft.com/office/drawing/2014/main" id="{75D77C95-7CF2-E4E1-E012-70871AECF8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3810F623-D0EA-5C32-DE65-A4409CEE2BEC}"/>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cs typeface="Dubai" panose="020B0503030403030204" pitchFamily="34" charset="-78"/>
              </a:rPr>
              <a:pPr/>
              <a:t>58</a:t>
            </a:fld>
            <a:endParaRPr lang="en-CH" dirty="0">
              <a:latin typeface="Cambria" panose="02040503050406030204" pitchFamily="18" charset="0"/>
              <a:cs typeface="Dubai" panose="020B0503030403030204" pitchFamily="34" charset="-78"/>
            </a:endParaRPr>
          </a:p>
        </p:txBody>
      </p:sp>
      <p:sp>
        <p:nvSpPr>
          <p:cNvPr id="21" name="Rounded Rectangle 20">
            <a:extLst>
              <a:ext uri="{FF2B5EF4-FFF2-40B4-BE49-F238E27FC236}">
                <a16:creationId xmlns:a16="http://schemas.microsoft.com/office/drawing/2014/main" id="{FF25703F-D12A-1A04-435C-C3F9188E01CE}"/>
              </a:ext>
            </a:extLst>
          </p:cNvPr>
          <p:cNvSpPr/>
          <p:nvPr/>
        </p:nvSpPr>
        <p:spPr>
          <a:xfrm>
            <a:off x="869041" y="1498568"/>
            <a:ext cx="2657616" cy="2181315"/>
          </a:xfrm>
          <a:prstGeom prst="roundRect">
            <a:avLst>
              <a:gd name="adj" fmla="val 5189"/>
            </a:avLst>
          </a:prstGeom>
          <a:solidFill>
            <a:srgbClr val="90E0EF"/>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Corbel" panose="020B0503020204020204" pitchFamily="34" charset="0"/>
                <a:cs typeface="Dubai" panose="020B0503030403030204" pitchFamily="34" charset="-78"/>
              </a:rPr>
              <a:t>Client</a:t>
            </a:r>
          </a:p>
        </p:txBody>
      </p:sp>
      <p:sp>
        <p:nvSpPr>
          <p:cNvPr id="22" name="Rounded Rectangle 21">
            <a:extLst>
              <a:ext uri="{FF2B5EF4-FFF2-40B4-BE49-F238E27FC236}">
                <a16:creationId xmlns:a16="http://schemas.microsoft.com/office/drawing/2014/main" id="{AB4F57F0-971C-863B-1B80-C9908E3E8279}"/>
              </a:ext>
            </a:extLst>
          </p:cNvPr>
          <p:cNvSpPr/>
          <p:nvPr/>
        </p:nvSpPr>
        <p:spPr>
          <a:xfrm>
            <a:off x="976159" y="1974026"/>
            <a:ext cx="2441345" cy="1583136"/>
          </a:xfrm>
          <a:prstGeom prst="roundRect">
            <a:avLst>
              <a:gd name="adj" fmla="val 5189"/>
            </a:avLst>
          </a:prstGeom>
          <a:solidFill>
            <a:srgbClr val="EDF6F9"/>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atin typeface="Corbel" panose="020B0503020204020204" pitchFamily="34" charset="0"/>
              <a:cs typeface="Dubai" panose="020B0503030403030204" pitchFamily="34" charset="-78"/>
            </a:endParaRPr>
          </a:p>
        </p:txBody>
      </p:sp>
      <p:sp>
        <p:nvSpPr>
          <p:cNvPr id="28" name="Rounded Rectangle 27">
            <a:extLst>
              <a:ext uri="{FF2B5EF4-FFF2-40B4-BE49-F238E27FC236}">
                <a16:creationId xmlns:a16="http://schemas.microsoft.com/office/drawing/2014/main" id="{4721A7DF-A844-4368-12CE-5F023F9B1F8E}"/>
              </a:ext>
            </a:extLst>
          </p:cNvPr>
          <p:cNvSpPr/>
          <p:nvPr/>
        </p:nvSpPr>
        <p:spPr>
          <a:xfrm>
            <a:off x="1048266" y="2077510"/>
            <a:ext cx="945588" cy="371286"/>
          </a:xfrm>
          <a:prstGeom prst="roundRect">
            <a:avLst>
              <a:gd name="adj" fmla="val 5189"/>
            </a:avLst>
          </a:prstGeom>
          <a:solidFill>
            <a:schemeClr val="accent4">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Query</a:t>
            </a:r>
          </a:p>
        </p:txBody>
      </p:sp>
      <p:sp>
        <p:nvSpPr>
          <p:cNvPr id="30" name="Rounded Rectangle 29">
            <a:extLst>
              <a:ext uri="{FF2B5EF4-FFF2-40B4-BE49-F238E27FC236}">
                <a16:creationId xmlns:a16="http://schemas.microsoft.com/office/drawing/2014/main" id="{3AB05431-32AB-C7BE-C1A1-2610EA105C06}"/>
              </a:ext>
            </a:extLst>
          </p:cNvPr>
          <p:cNvSpPr/>
          <p:nvPr/>
        </p:nvSpPr>
        <p:spPr>
          <a:xfrm>
            <a:off x="2180716" y="2077510"/>
            <a:ext cx="1156578" cy="895052"/>
          </a:xfrm>
          <a:prstGeom prst="roundRect">
            <a:avLst>
              <a:gd name="adj" fmla="val 5189"/>
            </a:avLst>
          </a:prstGeom>
          <a:solidFill>
            <a:schemeClr val="accent6">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Data Packing &amp; Encryption</a:t>
            </a:r>
          </a:p>
        </p:txBody>
      </p:sp>
      <p:cxnSp>
        <p:nvCxnSpPr>
          <p:cNvPr id="31" name="Straight Arrow Connector 30">
            <a:extLst>
              <a:ext uri="{FF2B5EF4-FFF2-40B4-BE49-F238E27FC236}">
                <a16:creationId xmlns:a16="http://schemas.microsoft.com/office/drawing/2014/main" id="{E30F48BD-1341-0C6A-003C-1496C0914977}"/>
              </a:ext>
            </a:extLst>
          </p:cNvPr>
          <p:cNvCxnSpPr>
            <a:cxnSpLocks/>
            <a:stCxn id="28" idx="3"/>
          </p:cNvCxnSpPr>
          <p:nvPr/>
        </p:nvCxnSpPr>
        <p:spPr>
          <a:xfrm>
            <a:off x="1993854" y="2263153"/>
            <a:ext cx="19892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3DB767E-75B5-D50C-1DFB-82589089AD4B}"/>
              </a:ext>
            </a:extLst>
          </p:cNvPr>
          <p:cNvCxnSpPr>
            <a:cxnSpLocks/>
          </p:cNvCxnSpPr>
          <p:nvPr/>
        </p:nvCxnSpPr>
        <p:spPr>
          <a:xfrm>
            <a:off x="3337294" y="2239326"/>
            <a:ext cx="1419675"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4C55324-F34B-9BA9-4C6A-7946DD20BEA9}"/>
              </a:ext>
            </a:extLst>
          </p:cNvPr>
          <p:cNvSpPr txBox="1"/>
          <p:nvPr/>
        </p:nvSpPr>
        <p:spPr>
          <a:xfrm>
            <a:off x="3537480" y="1974026"/>
            <a:ext cx="998380"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Encrypted Query</a:t>
            </a:r>
          </a:p>
        </p:txBody>
      </p:sp>
      <p:sp>
        <p:nvSpPr>
          <p:cNvPr id="50" name="Rounded Rectangle 49">
            <a:extLst>
              <a:ext uri="{FF2B5EF4-FFF2-40B4-BE49-F238E27FC236}">
                <a16:creationId xmlns:a16="http://schemas.microsoft.com/office/drawing/2014/main" id="{7ED0935A-B776-8B81-658B-BF97726A3E59}"/>
              </a:ext>
            </a:extLst>
          </p:cNvPr>
          <p:cNvSpPr/>
          <p:nvPr/>
        </p:nvSpPr>
        <p:spPr>
          <a:xfrm>
            <a:off x="1048266" y="3083410"/>
            <a:ext cx="2289031" cy="371973"/>
          </a:xfrm>
          <a:prstGeom prst="roundRect">
            <a:avLst>
              <a:gd name="adj" fmla="val 5189"/>
            </a:avLst>
          </a:prstGeom>
          <a:solidFill>
            <a:srgbClr val="D9ED9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Result</a:t>
            </a:r>
          </a:p>
        </p:txBody>
      </p:sp>
      <p:cxnSp>
        <p:nvCxnSpPr>
          <p:cNvPr id="51" name="Straight Arrow Connector 50">
            <a:extLst>
              <a:ext uri="{FF2B5EF4-FFF2-40B4-BE49-F238E27FC236}">
                <a16:creationId xmlns:a16="http://schemas.microsoft.com/office/drawing/2014/main" id="{040D5B3C-4C27-F07F-77E0-FC64233C4202}"/>
              </a:ext>
            </a:extLst>
          </p:cNvPr>
          <p:cNvCxnSpPr>
            <a:cxnSpLocks/>
            <a:endCxn id="50" idx="3"/>
          </p:cNvCxnSpPr>
          <p:nvPr/>
        </p:nvCxnSpPr>
        <p:spPr>
          <a:xfrm flipH="1">
            <a:off x="3337297" y="3269397"/>
            <a:ext cx="1430249"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2789034-0560-AE9D-A32C-32024B64423F}"/>
              </a:ext>
            </a:extLst>
          </p:cNvPr>
          <p:cNvSpPr txBox="1"/>
          <p:nvPr/>
        </p:nvSpPr>
        <p:spPr>
          <a:xfrm>
            <a:off x="3576625" y="3024116"/>
            <a:ext cx="892160"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Matched Index</a:t>
            </a:r>
          </a:p>
        </p:txBody>
      </p:sp>
      <p:sp>
        <p:nvSpPr>
          <p:cNvPr id="57" name="Rounded Rectangle 56">
            <a:extLst>
              <a:ext uri="{FF2B5EF4-FFF2-40B4-BE49-F238E27FC236}">
                <a16:creationId xmlns:a16="http://schemas.microsoft.com/office/drawing/2014/main" id="{98B972C9-001D-86D4-5A40-4F398DE538A1}"/>
              </a:ext>
            </a:extLst>
          </p:cNvPr>
          <p:cNvSpPr/>
          <p:nvPr/>
        </p:nvSpPr>
        <p:spPr>
          <a:xfrm>
            <a:off x="1048266" y="2581553"/>
            <a:ext cx="945588" cy="371286"/>
          </a:xfrm>
          <a:prstGeom prst="roundRect">
            <a:avLst>
              <a:gd name="adj" fmla="val 5189"/>
            </a:avLst>
          </a:prstGeom>
          <a:solidFill>
            <a:schemeClr val="accent4">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ambria" panose="02040503050406030204" pitchFamily="18" charset="0"/>
                <a:cs typeface="Dubai" panose="020B0503030403030204" pitchFamily="34" charset="-78"/>
              </a:rPr>
              <a:t>1111..1</a:t>
            </a:r>
          </a:p>
        </p:txBody>
      </p:sp>
      <p:cxnSp>
        <p:nvCxnSpPr>
          <p:cNvPr id="59" name="Straight Arrow Connector 58">
            <a:extLst>
              <a:ext uri="{FF2B5EF4-FFF2-40B4-BE49-F238E27FC236}">
                <a16:creationId xmlns:a16="http://schemas.microsoft.com/office/drawing/2014/main" id="{441053A2-F446-8DA6-9F51-FE63E4459F45}"/>
              </a:ext>
            </a:extLst>
          </p:cNvPr>
          <p:cNvCxnSpPr>
            <a:cxnSpLocks/>
          </p:cNvCxnSpPr>
          <p:nvPr/>
        </p:nvCxnSpPr>
        <p:spPr>
          <a:xfrm>
            <a:off x="1993853" y="2778137"/>
            <a:ext cx="19892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6A2755C-4B16-E50D-FE7E-0D6CF62252BE}"/>
              </a:ext>
            </a:extLst>
          </p:cNvPr>
          <p:cNvCxnSpPr>
            <a:cxnSpLocks/>
          </p:cNvCxnSpPr>
          <p:nvPr/>
        </p:nvCxnSpPr>
        <p:spPr>
          <a:xfrm>
            <a:off x="3337294" y="2713143"/>
            <a:ext cx="1403789"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3628A7C-5E17-B854-22B7-E679CCEE6D60}"/>
              </a:ext>
            </a:extLst>
          </p:cNvPr>
          <p:cNvSpPr txBox="1"/>
          <p:nvPr/>
        </p:nvSpPr>
        <p:spPr>
          <a:xfrm>
            <a:off x="3441859" y="2460641"/>
            <a:ext cx="1167599"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Encrypted Match Value</a:t>
            </a:r>
          </a:p>
        </p:txBody>
      </p:sp>
      <p:sp>
        <p:nvSpPr>
          <p:cNvPr id="15" name="Rounded Rectangle 14">
            <a:extLst>
              <a:ext uri="{FF2B5EF4-FFF2-40B4-BE49-F238E27FC236}">
                <a16:creationId xmlns:a16="http://schemas.microsoft.com/office/drawing/2014/main" id="{CF038C72-D903-6E64-4603-0A40746F962C}"/>
              </a:ext>
            </a:extLst>
          </p:cNvPr>
          <p:cNvSpPr/>
          <p:nvPr/>
        </p:nvSpPr>
        <p:spPr>
          <a:xfrm>
            <a:off x="-525537" y="3901176"/>
            <a:ext cx="10122794" cy="996777"/>
          </a:xfrm>
          <a:prstGeom prst="roundRect">
            <a:avLst>
              <a:gd name="adj" fmla="val 12680"/>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800" b="1" dirty="0">
                <a:solidFill>
                  <a:schemeClr val="tx1"/>
                </a:solidFill>
                <a:latin typeface="Corbel" panose="020B0503020204020204" pitchFamily="34" charset="0"/>
              </a:rPr>
              <a:t>Homomorphic addition can be </a:t>
            </a:r>
            <a:r>
              <a:rPr lang="en-GB" sz="2800" b="1" dirty="0">
                <a:solidFill>
                  <a:schemeClr val="accent5"/>
                </a:solidFill>
                <a:latin typeface="Corbel" panose="020B0503020204020204" pitchFamily="34" charset="0"/>
              </a:rPr>
              <a:t>p</a:t>
            </a:r>
            <a:r>
              <a:rPr lang="en-CH" sz="2800" b="1" dirty="0">
                <a:solidFill>
                  <a:schemeClr val="accent5"/>
                </a:solidFill>
                <a:latin typeface="Corbel" panose="020B0503020204020204" pitchFamily="34" charset="0"/>
              </a:rPr>
              <a:t>arallelized</a:t>
            </a:r>
          </a:p>
        </p:txBody>
      </p:sp>
      <p:sp>
        <p:nvSpPr>
          <p:cNvPr id="18" name="Rounded Rectangle 17">
            <a:extLst>
              <a:ext uri="{FF2B5EF4-FFF2-40B4-BE49-F238E27FC236}">
                <a16:creationId xmlns:a16="http://schemas.microsoft.com/office/drawing/2014/main" id="{7C07A963-13F3-D7B0-2FC3-05A6135D3A6C}"/>
              </a:ext>
            </a:extLst>
          </p:cNvPr>
          <p:cNvSpPr/>
          <p:nvPr/>
        </p:nvSpPr>
        <p:spPr>
          <a:xfrm>
            <a:off x="-489397" y="5351891"/>
            <a:ext cx="10122794" cy="1024711"/>
          </a:xfrm>
          <a:prstGeom prst="roundRect">
            <a:avLst>
              <a:gd name="adj" fmla="val 10661"/>
            </a:avLst>
          </a:prstGeom>
          <a:solidFill>
            <a:srgbClr val="FCF101">
              <a:alpha val="16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ysClr val="windowText" lastClr="000000"/>
                </a:solidFill>
                <a:latin typeface="Corbel" panose="020B0503020204020204" pitchFamily="34" charset="0"/>
              </a:rPr>
              <a:t>Exploit </a:t>
            </a:r>
            <a:r>
              <a:rPr lang="en-US" sz="2800" b="1" dirty="0">
                <a:solidFill>
                  <a:schemeClr val="accent5"/>
                </a:solidFill>
                <a:latin typeface="Corbel" panose="020B0503020204020204" pitchFamily="34" charset="0"/>
              </a:rPr>
              <a:t>bit-level and array-level parallelism </a:t>
            </a:r>
          </a:p>
          <a:p>
            <a:pPr algn="ctr"/>
            <a:r>
              <a:rPr lang="en-US" sz="2800" b="1" dirty="0">
                <a:solidFill>
                  <a:sysClr val="windowText" lastClr="000000"/>
                </a:solidFill>
                <a:latin typeface="Corbel" panose="020B0503020204020204" pitchFamily="34" charset="0"/>
              </a:rPr>
              <a:t>of NAND-flash memory</a:t>
            </a:r>
            <a:endParaRPr lang="en-US" sz="2800" b="1" dirty="0">
              <a:solidFill>
                <a:schemeClr val="accent6"/>
              </a:solidFill>
              <a:latin typeface="Corbel" panose="020B0503020204020204" pitchFamily="34" charset="0"/>
            </a:endParaRPr>
          </a:p>
        </p:txBody>
      </p:sp>
      <p:sp>
        <p:nvSpPr>
          <p:cNvPr id="19" name="Down Arrow 18">
            <a:extLst>
              <a:ext uri="{FF2B5EF4-FFF2-40B4-BE49-F238E27FC236}">
                <a16:creationId xmlns:a16="http://schemas.microsoft.com/office/drawing/2014/main" id="{9CACB323-8C79-CA8E-A07F-215E028642EF}"/>
              </a:ext>
            </a:extLst>
          </p:cNvPr>
          <p:cNvSpPr/>
          <p:nvPr/>
        </p:nvSpPr>
        <p:spPr>
          <a:xfrm>
            <a:off x="4395923" y="4909245"/>
            <a:ext cx="256980" cy="438778"/>
          </a:xfrm>
          <a:prstGeom prst="down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87296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213AF-693C-E508-94CA-7FF3B305498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3791AD4-C649-701C-A551-04D7876CDB99}"/>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latin typeface="Corbel" panose="020B0503020204020204" pitchFamily="34" charset="0"/>
            </a:endParaRPr>
          </a:p>
        </p:txBody>
      </p:sp>
      <p:cxnSp>
        <p:nvCxnSpPr>
          <p:cNvPr id="6" name="Straight Connector 5">
            <a:extLst>
              <a:ext uri="{FF2B5EF4-FFF2-40B4-BE49-F238E27FC236}">
                <a16:creationId xmlns:a16="http://schemas.microsoft.com/office/drawing/2014/main" id="{EEED031E-053F-D8D2-127D-B652DA447ED0}"/>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B687E114-85F9-9C0A-B0E1-50A5AE9DF9D7}"/>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DE8BE28A-EC03-EAE6-20EB-3B2676C1292C}"/>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CIPHERMATCH: Hardware Overview </a:t>
            </a:r>
          </a:p>
        </p:txBody>
      </p:sp>
      <p:pic>
        <p:nvPicPr>
          <p:cNvPr id="16" name="Graphic 15">
            <a:extLst>
              <a:ext uri="{FF2B5EF4-FFF2-40B4-BE49-F238E27FC236}">
                <a16:creationId xmlns:a16="http://schemas.microsoft.com/office/drawing/2014/main" id="{F5BF94F2-FC37-DD87-F99A-F6FE9D1D57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CA9118CC-1F32-9BAA-7C2A-D8F58B4A82B1}"/>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59</a:t>
            </a:fld>
            <a:endParaRPr lang="en-CH" dirty="0">
              <a:latin typeface="Cambria" panose="02040503050406030204" pitchFamily="18" charset="0"/>
            </a:endParaRPr>
          </a:p>
        </p:txBody>
      </p:sp>
      <p:cxnSp>
        <p:nvCxnSpPr>
          <p:cNvPr id="37" name="Straight Arrow Connector 36">
            <a:extLst>
              <a:ext uri="{FF2B5EF4-FFF2-40B4-BE49-F238E27FC236}">
                <a16:creationId xmlns:a16="http://schemas.microsoft.com/office/drawing/2014/main" id="{925CE0EC-6049-7FFF-D3DB-D2C9C76DD34B}"/>
              </a:ext>
            </a:extLst>
          </p:cNvPr>
          <p:cNvCxnSpPr>
            <a:cxnSpLocks/>
          </p:cNvCxnSpPr>
          <p:nvPr/>
        </p:nvCxnSpPr>
        <p:spPr>
          <a:xfrm flipH="1">
            <a:off x="933889" y="3051352"/>
            <a:ext cx="1681221"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DF87BC5-A75B-C1D5-7B2A-D8653D589864}"/>
              </a:ext>
            </a:extLst>
          </p:cNvPr>
          <p:cNvSpPr txBox="1"/>
          <p:nvPr/>
        </p:nvSpPr>
        <p:spPr>
          <a:xfrm>
            <a:off x="1237958" y="2794583"/>
            <a:ext cx="1053493"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Matched Index</a:t>
            </a:r>
          </a:p>
        </p:txBody>
      </p:sp>
      <p:sp>
        <p:nvSpPr>
          <p:cNvPr id="39" name="TextBox 38">
            <a:extLst>
              <a:ext uri="{FF2B5EF4-FFF2-40B4-BE49-F238E27FC236}">
                <a16:creationId xmlns:a16="http://schemas.microsoft.com/office/drawing/2014/main" id="{C3422DB5-A1A7-6501-18D6-F911B5C43318}"/>
              </a:ext>
            </a:extLst>
          </p:cNvPr>
          <p:cNvSpPr txBox="1"/>
          <p:nvPr/>
        </p:nvSpPr>
        <p:spPr>
          <a:xfrm>
            <a:off x="1107689" y="1645158"/>
            <a:ext cx="1333619"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Encrypted Query</a:t>
            </a:r>
          </a:p>
        </p:txBody>
      </p:sp>
      <p:sp>
        <p:nvSpPr>
          <p:cNvPr id="24" name="Rounded Rectangle 23">
            <a:extLst>
              <a:ext uri="{FF2B5EF4-FFF2-40B4-BE49-F238E27FC236}">
                <a16:creationId xmlns:a16="http://schemas.microsoft.com/office/drawing/2014/main" id="{5831D67B-78B1-5062-A8BE-3E5149337157}"/>
              </a:ext>
            </a:extLst>
          </p:cNvPr>
          <p:cNvSpPr/>
          <p:nvPr/>
        </p:nvSpPr>
        <p:spPr>
          <a:xfrm>
            <a:off x="2628830" y="1190712"/>
            <a:ext cx="5510797" cy="2226285"/>
          </a:xfrm>
          <a:prstGeom prst="roundRect">
            <a:avLst>
              <a:gd name="adj" fmla="val 5189"/>
            </a:avLst>
          </a:prstGeom>
          <a:solidFill>
            <a:srgbClr val="FFD97D"/>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871057"/>
            <a:r>
              <a:rPr lang="en-US" sz="1600" b="1" kern="0" dirty="0">
                <a:solidFill>
                  <a:prstClr val="black"/>
                </a:solidFill>
                <a:latin typeface="Corbel" panose="020B0503020204020204" pitchFamily="34" charset="0"/>
              </a:rPr>
              <a:t>Server</a:t>
            </a:r>
          </a:p>
        </p:txBody>
      </p:sp>
      <p:sp>
        <p:nvSpPr>
          <p:cNvPr id="25" name="Rounded Rectangle 24">
            <a:extLst>
              <a:ext uri="{FF2B5EF4-FFF2-40B4-BE49-F238E27FC236}">
                <a16:creationId xmlns:a16="http://schemas.microsoft.com/office/drawing/2014/main" id="{B2BA8AE3-D1B2-61C5-09B0-838127588BAE}"/>
              </a:ext>
            </a:extLst>
          </p:cNvPr>
          <p:cNvSpPr/>
          <p:nvPr/>
        </p:nvSpPr>
        <p:spPr>
          <a:xfrm>
            <a:off x="2778824" y="1657678"/>
            <a:ext cx="5232642" cy="1605440"/>
          </a:xfrm>
          <a:prstGeom prst="roundRect">
            <a:avLst>
              <a:gd name="adj" fmla="val 5189"/>
            </a:avLst>
          </a:prstGeom>
          <a:solidFill>
            <a:srgbClr val="FFFDF7"/>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871057"/>
            <a:endParaRPr lang="en-US" sz="1715" kern="0" dirty="0">
              <a:solidFill>
                <a:prstClr val="white"/>
              </a:solidFill>
              <a:latin typeface="Calibri"/>
            </a:endParaRPr>
          </a:p>
        </p:txBody>
      </p:sp>
      <p:sp>
        <p:nvSpPr>
          <p:cNvPr id="33" name="Rounded Rectangle 32">
            <a:extLst>
              <a:ext uri="{FF2B5EF4-FFF2-40B4-BE49-F238E27FC236}">
                <a16:creationId xmlns:a16="http://schemas.microsoft.com/office/drawing/2014/main" id="{A86A6DAB-DE69-6946-330F-122FD8028231}"/>
              </a:ext>
            </a:extLst>
          </p:cNvPr>
          <p:cNvSpPr/>
          <p:nvPr/>
        </p:nvSpPr>
        <p:spPr>
          <a:xfrm>
            <a:off x="2905948" y="1740944"/>
            <a:ext cx="5000094" cy="1438910"/>
          </a:xfrm>
          <a:prstGeom prst="roundRect">
            <a:avLst>
              <a:gd name="adj" fmla="val 7144"/>
            </a:avLst>
          </a:prstGeom>
          <a:solidFill>
            <a:schemeClr val="bg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871057"/>
            <a:r>
              <a:rPr lang="en-US" sz="1600" b="1" kern="0" dirty="0">
                <a:solidFill>
                  <a:prstClr val="black"/>
                </a:solidFill>
                <a:latin typeface="Corbel" panose="020B0503020204020204" pitchFamily="34" charset="0"/>
              </a:rPr>
              <a:t>Storage (SSD)</a:t>
            </a:r>
          </a:p>
        </p:txBody>
      </p:sp>
      <p:cxnSp>
        <p:nvCxnSpPr>
          <p:cNvPr id="40" name="Straight Arrow Connector 39">
            <a:extLst>
              <a:ext uri="{FF2B5EF4-FFF2-40B4-BE49-F238E27FC236}">
                <a16:creationId xmlns:a16="http://schemas.microsoft.com/office/drawing/2014/main" id="{22E37FF2-E2C7-8A19-302A-AEF7B3611F46}"/>
              </a:ext>
            </a:extLst>
          </p:cNvPr>
          <p:cNvCxnSpPr>
            <a:cxnSpLocks/>
          </p:cNvCxnSpPr>
          <p:nvPr/>
        </p:nvCxnSpPr>
        <p:spPr>
          <a:xfrm flipV="1">
            <a:off x="2642243" y="1915200"/>
            <a:ext cx="263705" cy="157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33209D8-016D-BC1E-3478-E95BF564D6E6}"/>
              </a:ext>
            </a:extLst>
          </p:cNvPr>
          <p:cNvCxnSpPr>
            <a:cxnSpLocks/>
          </p:cNvCxnSpPr>
          <p:nvPr/>
        </p:nvCxnSpPr>
        <p:spPr>
          <a:xfrm>
            <a:off x="2625364" y="3051371"/>
            <a:ext cx="280584"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6E6F5E30-380F-8486-EBAD-F490278B2B8E}"/>
              </a:ext>
            </a:extLst>
          </p:cNvPr>
          <p:cNvSpPr/>
          <p:nvPr/>
        </p:nvSpPr>
        <p:spPr>
          <a:xfrm>
            <a:off x="3001642" y="2143588"/>
            <a:ext cx="2335967" cy="932439"/>
          </a:xfrm>
          <a:prstGeom prst="roundRect">
            <a:avLst>
              <a:gd name="adj" fmla="val 13361"/>
            </a:avLst>
          </a:prstGeom>
          <a:solidFill>
            <a:srgbClr val="EBD9FC"/>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71057"/>
            <a:r>
              <a:rPr lang="en-US" sz="1600" b="1" kern="0" dirty="0">
                <a:solidFill>
                  <a:prstClr val="black"/>
                </a:solidFill>
                <a:latin typeface="Corbel" panose="020B0503020204020204" pitchFamily="34" charset="0"/>
                <a:ea typeface="Tahoma" panose="020B0604030504040204" pitchFamily="34" charset="0"/>
                <a:cs typeface="Tahoma" panose="020B0604030504040204" pitchFamily="34" charset="0"/>
              </a:rPr>
              <a:t>Index Generation</a:t>
            </a:r>
            <a:endParaRPr lang="en-US" sz="1600" b="1" kern="0" dirty="0">
              <a:solidFill>
                <a:prstClr val="black"/>
              </a:solidFill>
              <a:latin typeface="Corbel" panose="020B0503020204020204" pitchFamily="34" charset="0"/>
            </a:endParaRPr>
          </a:p>
        </p:txBody>
      </p:sp>
      <p:sp>
        <p:nvSpPr>
          <p:cNvPr id="48" name="Rounded Rectangle 47">
            <a:extLst>
              <a:ext uri="{FF2B5EF4-FFF2-40B4-BE49-F238E27FC236}">
                <a16:creationId xmlns:a16="http://schemas.microsoft.com/office/drawing/2014/main" id="{255285B8-1312-1823-438B-D50635461998}"/>
              </a:ext>
            </a:extLst>
          </p:cNvPr>
          <p:cNvSpPr/>
          <p:nvPr/>
        </p:nvSpPr>
        <p:spPr>
          <a:xfrm>
            <a:off x="5487603" y="2140071"/>
            <a:ext cx="2335967" cy="932438"/>
          </a:xfrm>
          <a:prstGeom prst="roundRect">
            <a:avLst>
              <a:gd name="adj" fmla="val 10561"/>
            </a:avLst>
          </a:prstGeom>
          <a:solidFill>
            <a:srgbClr val="CDEAC0"/>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71057"/>
            <a:r>
              <a:rPr lang="en-US" sz="1600" b="1" kern="0" dirty="0">
                <a:solidFill>
                  <a:prstClr val="black"/>
                </a:solidFill>
                <a:latin typeface="Corbel" panose="020B0503020204020204" pitchFamily="34" charset="0"/>
              </a:rPr>
              <a:t>NAND Flash Memory</a:t>
            </a:r>
          </a:p>
          <a:p>
            <a:pPr algn="ctr" defTabSz="871057"/>
            <a:r>
              <a:rPr lang="en-US" sz="1600" b="1" kern="0" dirty="0">
                <a:solidFill>
                  <a:srgbClr val="FF0000"/>
                </a:solidFill>
                <a:latin typeface="Corbel" panose="020B0503020204020204" pitchFamily="34" charset="0"/>
              </a:rPr>
              <a:t>(Encrypted Data)</a:t>
            </a:r>
          </a:p>
        </p:txBody>
      </p:sp>
      <p:cxnSp>
        <p:nvCxnSpPr>
          <p:cNvPr id="60" name="Straight Connector 59">
            <a:extLst>
              <a:ext uri="{FF2B5EF4-FFF2-40B4-BE49-F238E27FC236}">
                <a16:creationId xmlns:a16="http://schemas.microsoft.com/office/drawing/2014/main" id="{8E2C610D-D7A3-AA11-1C05-37A336DD419E}"/>
              </a:ext>
            </a:extLst>
          </p:cNvPr>
          <p:cNvCxnSpPr>
            <a:cxnSpLocks/>
          </p:cNvCxnSpPr>
          <p:nvPr/>
        </p:nvCxnSpPr>
        <p:spPr>
          <a:xfrm flipV="1">
            <a:off x="933889" y="1914569"/>
            <a:ext cx="1681221" cy="1"/>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Rounded Rectangle 1">
            <a:extLst>
              <a:ext uri="{FF2B5EF4-FFF2-40B4-BE49-F238E27FC236}">
                <a16:creationId xmlns:a16="http://schemas.microsoft.com/office/drawing/2014/main" id="{E08EEE66-9C05-A51C-61D4-F2AA13D984B0}"/>
              </a:ext>
            </a:extLst>
          </p:cNvPr>
          <p:cNvSpPr/>
          <p:nvPr/>
        </p:nvSpPr>
        <p:spPr>
          <a:xfrm>
            <a:off x="-190395" y="3885887"/>
            <a:ext cx="9524790" cy="997156"/>
          </a:xfrm>
          <a:prstGeom prst="roundRect">
            <a:avLst>
              <a:gd name="adj" fmla="val 12680"/>
            </a:avLst>
          </a:prstGeom>
          <a:solidFill>
            <a:schemeClr val="accent3">
              <a:lumMod val="20000"/>
              <a:lumOff val="80000"/>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orbel" panose="020B0503020204020204" pitchFamily="34" charset="0"/>
              </a:rPr>
              <a:t>Perform</a:t>
            </a:r>
            <a:r>
              <a:rPr lang="en-CH" sz="2800" b="1" dirty="0">
                <a:solidFill>
                  <a:schemeClr val="tx1"/>
                </a:solidFill>
                <a:latin typeface="Corbel" panose="020B0503020204020204" pitchFamily="34" charset="0"/>
              </a:rPr>
              <a:t> </a:t>
            </a:r>
            <a:r>
              <a:rPr lang="en-CH" sz="2800" b="1" dirty="0">
                <a:solidFill>
                  <a:schemeClr val="accent5"/>
                </a:solidFill>
                <a:latin typeface="Corbel" panose="020B0503020204020204" pitchFamily="34" charset="0"/>
              </a:rPr>
              <a:t>homomorphic additions </a:t>
            </a:r>
          </a:p>
          <a:p>
            <a:pPr algn="ctr"/>
            <a:r>
              <a:rPr lang="en-CH" sz="2800" dirty="0">
                <a:solidFill>
                  <a:schemeClr val="tx1"/>
                </a:solidFill>
                <a:latin typeface="Corbel" panose="020B0503020204020204" pitchFamily="34" charset="0"/>
              </a:rPr>
              <a:t>inside</a:t>
            </a:r>
            <a:r>
              <a:rPr lang="en-CH" sz="2800" b="1" i="1" dirty="0">
                <a:solidFill>
                  <a:schemeClr val="tx1"/>
                </a:solidFill>
                <a:latin typeface="Corbel" panose="020B0503020204020204" pitchFamily="34" charset="0"/>
              </a:rPr>
              <a:t> </a:t>
            </a:r>
            <a:r>
              <a:rPr lang="en-CH" sz="2800" b="1" dirty="0">
                <a:solidFill>
                  <a:schemeClr val="accent5"/>
                </a:solidFill>
                <a:latin typeface="Corbel" panose="020B0503020204020204" pitchFamily="34" charset="0"/>
              </a:rPr>
              <a:t>NAND-flash memory</a:t>
            </a:r>
          </a:p>
        </p:txBody>
      </p:sp>
      <p:sp>
        <p:nvSpPr>
          <p:cNvPr id="3" name="Rounded Rectangle 2">
            <a:extLst>
              <a:ext uri="{FF2B5EF4-FFF2-40B4-BE49-F238E27FC236}">
                <a16:creationId xmlns:a16="http://schemas.microsoft.com/office/drawing/2014/main" id="{DCBA90D8-D1CB-129A-B1DA-FDAA53D54F59}"/>
              </a:ext>
            </a:extLst>
          </p:cNvPr>
          <p:cNvSpPr/>
          <p:nvPr/>
        </p:nvSpPr>
        <p:spPr>
          <a:xfrm>
            <a:off x="-128999" y="5156676"/>
            <a:ext cx="9524790" cy="1022645"/>
          </a:xfrm>
          <a:prstGeom prst="roundRect">
            <a:avLst>
              <a:gd name="adj" fmla="val 12680"/>
            </a:avLst>
          </a:prstGeom>
          <a:solidFill>
            <a:srgbClr val="EBD9FD">
              <a:alpha val="5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orbel" panose="020B0503020204020204" pitchFamily="34" charset="0"/>
              </a:rPr>
              <a:t>Generate the </a:t>
            </a:r>
            <a:r>
              <a:rPr lang="en-CH" sz="2800" b="1" dirty="0">
                <a:solidFill>
                  <a:schemeClr val="accent5"/>
                </a:solidFill>
                <a:latin typeface="Corbel" panose="020B0503020204020204" pitchFamily="34" charset="0"/>
              </a:rPr>
              <a:t>final index </a:t>
            </a:r>
          </a:p>
          <a:p>
            <a:pPr algn="ctr"/>
            <a:r>
              <a:rPr lang="en-CH" sz="2800" dirty="0">
                <a:solidFill>
                  <a:schemeClr val="tx1"/>
                </a:solidFill>
                <a:latin typeface="Corbel" panose="020B0503020204020204" pitchFamily="34" charset="0"/>
              </a:rPr>
              <a:t>by</a:t>
            </a:r>
            <a:r>
              <a:rPr lang="en-CH" sz="2800" b="1" dirty="0">
                <a:solidFill>
                  <a:schemeClr val="tx1"/>
                </a:solidFill>
                <a:latin typeface="Corbel" panose="020B0503020204020204" pitchFamily="34" charset="0"/>
              </a:rPr>
              <a:t> </a:t>
            </a:r>
            <a:r>
              <a:rPr lang="en-CH" sz="2800" b="1" dirty="0">
                <a:solidFill>
                  <a:schemeClr val="accent5"/>
                </a:solidFill>
                <a:latin typeface="Corbel" panose="020B0503020204020204" pitchFamily="34" charset="0"/>
              </a:rPr>
              <a:t>comparing it with match value</a:t>
            </a:r>
          </a:p>
        </p:txBody>
      </p:sp>
      <p:sp>
        <p:nvSpPr>
          <p:cNvPr id="12" name="TextBox 11">
            <a:extLst>
              <a:ext uri="{FF2B5EF4-FFF2-40B4-BE49-F238E27FC236}">
                <a16:creationId xmlns:a16="http://schemas.microsoft.com/office/drawing/2014/main" id="{4EDE4494-38C6-F1DD-776B-336542FD2E64}"/>
              </a:ext>
            </a:extLst>
          </p:cNvPr>
          <p:cNvSpPr txBox="1"/>
          <p:nvPr/>
        </p:nvSpPr>
        <p:spPr>
          <a:xfrm>
            <a:off x="1084482" y="2177475"/>
            <a:ext cx="1333619"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Encrypted Match Value</a:t>
            </a:r>
          </a:p>
        </p:txBody>
      </p:sp>
      <p:cxnSp>
        <p:nvCxnSpPr>
          <p:cNvPr id="13" name="Straight Connector 12">
            <a:extLst>
              <a:ext uri="{FF2B5EF4-FFF2-40B4-BE49-F238E27FC236}">
                <a16:creationId xmlns:a16="http://schemas.microsoft.com/office/drawing/2014/main" id="{51263CD1-CD57-917F-FD4F-F37354003C9E}"/>
              </a:ext>
            </a:extLst>
          </p:cNvPr>
          <p:cNvCxnSpPr>
            <a:cxnSpLocks/>
          </p:cNvCxnSpPr>
          <p:nvPr/>
        </p:nvCxnSpPr>
        <p:spPr>
          <a:xfrm flipV="1">
            <a:off x="908096" y="2439440"/>
            <a:ext cx="1705958" cy="7093"/>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C7AD9AAC-13D8-AB82-C638-A2C7EFE4A5E1}"/>
              </a:ext>
            </a:extLst>
          </p:cNvPr>
          <p:cNvCxnSpPr>
            <a:cxnSpLocks/>
          </p:cNvCxnSpPr>
          <p:nvPr/>
        </p:nvCxnSpPr>
        <p:spPr>
          <a:xfrm>
            <a:off x="2637762" y="2440176"/>
            <a:ext cx="270467" cy="0"/>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5231D373-BD02-EBB6-B223-E0BB4B342BC6}"/>
              </a:ext>
            </a:extLst>
          </p:cNvPr>
          <p:cNvSpPr/>
          <p:nvPr/>
        </p:nvSpPr>
        <p:spPr>
          <a:xfrm>
            <a:off x="586940" y="4128069"/>
            <a:ext cx="602070" cy="543943"/>
          </a:xfrm>
          <a:prstGeom prst="ellipse">
            <a:avLst/>
          </a:prstGeom>
          <a:solidFill>
            <a:schemeClr val="accent6">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ambria" panose="02040503050406030204" pitchFamily="18" charset="0"/>
                <a:cs typeface="Poppins" pitchFamily="2" charset="77"/>
              </a:rPr>
              <a:t>I</a:t>
            </a:r>
          </a:p>
        </p:txBody>
      </p:sp>
      <p:sp>
        <p:nvSpPr>
          <p:cNvPr id="9" name="Oval 8">
            <a:extLst>
              <a:ext uri="{FF2B5EF4-FFF2-40B4-BE49-F238E27FC236}">
                <a16:creationId xmlns:a16="http://schemas.microsoft.com/office/drawing/2014/main" id="{546BF99A-F911-613B-ABA9-3B08EB55C445}"/>
              </a:ext>
            </a:extLst>
          </p:cNvPr>
          <p:cNvSpPr/>
          <p:nvPr/>
        </p:nvSpPr>
        <p:spPr>
          <a:xfrm>
            <a:off x="586940" y="5413540"/>
            <a:ext cx="602070" cy="603212"/>
          </a:xfrm>
          <a:prstGeom prst="ellipse">
            <a:avLst/>
          </a:prstGeom>
          <a:solidFill>
            <a:schemeClr val="accent5">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ambria" panose="02040503050406030204" pitchFamily="18" charset="0"/>
                <a:cs typeface="Poppins" pitchFamily="2" charset="77"/>
              </a:rPr>
              <a:t>II</a:t>
            </a:r>
          </a:p>
        </p:txBody>
      </p:sp>
      <p:sp>
        <p:nvSpPr>
          <p:cNvPr id="10" name="Oval 9">
            <a:extLst>
              <a:ext uri="{FF2B5EF4-FFF2-40B4-BE49-F238E27FC236}">
                <a16:creationId xmlns:a16="http://schemas.microsoft.com/office/drawing/2014/main" id="{EF88C612-EE65-E799-9E9E-D35F1A1F2D6B}"/>
              </a:ext>
            </a:extLst>
          </p:cNvPr>
          <p:cNvSpPr/>
          <p:nvPr/>
        </p:nvSpPr>
        <p:spPr>
          <a:xfrm>
            <a:off x="5405131" y="2733008"/>
            <a:ext cx="500425" cy="484295"/>
          </a:xfrm>
          <a:prstGeom prst="ellipse">
            <a:avLst/>
          </a:prstGeom>
          <a:solidFill>
            <a:schemeClr val="accent6">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cs typeface="Poppins" pitchFamily="2" charset="77"/>
              </a:rPr>
              <a:t>I</a:t>
            </a:r>
          </a:p>
        </p:txBody>
      </p:sp>
      <p:sp>
        <p:nvSpPr>
          <p:cNvPr id="11" name="Oval 10">
            <a:extLst>
              <a:ext uri="{FF2B5EF4-FFF2-40B4-BE49-F238E27FC236}">
                <a16:creationId xmlns:a16="http://schemas.microsoft.com/office/drawing/2014/main" id="{2BEC2D24-D482-297B-9763-498F00C02AF8}"/>
              </a:ext>
            </a:extLst>
          </p:cNvPr>
          <p:cNvSpPr/>
          <p:nvPr/>
        </p:nvSpPr>
        <p:spPr>
          <a:xfrm>
            <a:off x="2940591" y="2733008"/>
            <a:ext cx="510163" cy="484295"/>
          </a:xfrm>
          <a:prstGeom prst="ellipse">
            <a:avLst/>
          </a:prstGeom>
          <a:solidFill>
            <a:schemeClr val="accent5">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cs typeface="Poppins" pitchFamily="2" charset="77"/>
              </a:rPr>
              <a:t>II</a:t>
            </a:r>
          </a:p>
        </p:txBody>
      </p:sp>
    </p:spTree>
    <p:extLst>
      <p:ext uri="{BB962C8B-B14F-4D97-AF65-F5344CB8AC3E}">
        <p14:creationId xmlns:p14="http://schemas.microsoft.com/office/powerpoint/2010/main" val="312542246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animBg="1"/>
      <p:bldP spid="2" grpId="0" animBg="1"/>
      <p:bldP spid="3" grpId="0" animBg="1"/>
      <p:bldP spid="5"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887EC-6FC6-4C1C-BCDC-9D1F04A67FAB}"/>
            </a:ext>
          </a:extLst>
        </p:cNvPr>
        <p:cNvGrpSpPr/>
        <p:nvPr/>
      </p:nvGrpSpPr>
      <p:grpSpPr>
        <a:xfrm>
          <a:off x="0" y="0"/>
          <a:ext cx="0" cy="0"/>
          <a:chOff x="0" y="0"/>
          <a:chExt cx="0" cy="0"/>
        </a:xfrm>
      </p:grpSpPr>
      <p:sp>
        <p:nvSpPr>
          <p:cNvPr id="20" name="Rounded Rectangle 19">
            <a:extLst>
              <a:ext uri="{FF2B5EF4-FFF2-40B4-BE49-F238E27FC236}">
                <a16:creationId xmlns:a16="http://schemas.microsoft.com/office/drawing/2014/main" id="{8BEE08AF-86E2-BF9C-FB4B-7ADD490E7B09}"/>
              </a:ext>
            </a:extLst>
          </p:cNvPr>
          <p:cNvSpPr/>
          <p:nvPr/>
        </p:nvSpPr>
        <p:spPr>
          <a:xfrm>
            <a:off x="1715319" y="3272017"/>
            <a:ext cx="1003471" cy="400106"/>
          </a:xfrm>
          <a:prstGeom prst="roundRect">
            <a:avLst>
              <a:gd name="adj" fmla="val 5189"/>
            </a:avLst>
          </a:prstGeom>
          <a:solidFill>
            <a:srgbClr val="CAF0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Query</a:t>
            </a:r>
          </a:p>
        </p:txBody>
      </p:sp>
      <p:pic>
        <p:nvPicPr>
          <p:cNvPr id="58" name="Graphic 57" descr="User">
            <a:extLst>
              <a:ext uri="{FF2B5EF4-FFF2-40B4-BE49-F238E27FC236}">
                <a16:creationId xmlns:a16="http://schemas.microsoft.com/office/drawing/2014/main" id="{2D53A50B-E451-9D60-F2C0-13F466DB12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848" y="3272017"/>
            <a:ext cx="1003471" cy="1143100"/>
          </a:xfrm>
          <a:prstGeom prst="rect">
            <a:avLst/>
          </a:prstGeom>
        </p:spPr>
      </p:pic>
      <p:sp>
        <p:nvSpPr>
          <p:cNvPr id="62" name="Rounded Rectangle 61">
            <a:extLst>
              <a:ext uri="{FF2B5EF4-FFF2-40B4-BE49-F238E27FC236}">
                <a16:creationId xmlns:a16="http://schemas.microsoft.com/office/drawing/2014/main" id="{473608EE-888A-D7CA-10F4-899E38553761}"/>
              </a:ext>
            </a:extLst>
          </p:cNvPr>
          <p:cNvSpPr/>
          <p:nvPr/>
        </p:nvSpPr>
        <p:spPr>
          <a:xfrm>
            <a:off x="4572000" y="2559307"/>
            <a:ext cx="3902504" cy="2195355"/>
          </a:xfrm>
          <a:prstGeom prst="roundRect">
            <a:avLst>
              <a:gd name="adj" fmla="val 5189"/>
            </a:avLst>
          </a:prstGeom>
          <a:solidFill>
            <a:srgbClr val="FFD97D"/>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Corbel" panose="020B0503020204020204" pitchFamily="34" charset="0"/>
                <a:cs typeface="Dubai" panose="020B0503030403030204" pitchFamily="34" charset="-78"/>
              </a:rPr>
              <a:t>Server</a:t>
            </a:r>
          </a:p>
        </p:txBody>
      </p:sp>
      <p:sp>
        <p:nvSpPr>
          <p:cNvPr id="63" name="Rounded Rectangle 62">
            <a:extLst>
              <a:ext uri="{FF2B5EF4-FFF2-40B4-BE49-F238E27FC236}">
                <a16:creationId xmlns:a16="http://schemas.microsoft.com/office/drawing/2014/main" id="{2314B8A4-AA24-3DF4-C373-B3F20D7383F9}"/>
              </a:ext>
            </a:extLst>
          </p:cNvPr>
          <p:cNvSpPr/>
          <p:nvPr/>
        </p:nvSpPr>
        <p:spPr>
          <a:xfrm>
            <a:off x="4678220" y="3019786"/>
            <a:ext cx="3705527" cy="1583136"/>
          </a:xfrm>
          <a:prstGeom prst="roundRect">
            <a:avLst>
              <a:gd name="adj" fmla="val 5189"/>
            </a:avLst>
          </a:prstGeom>
          <a:solidFill>
            <a:srgbClr val="FFFDF7"/>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atin typeface="Corbel" panose="020B0503020204020204" pitchFamily="34" charset="0"/>
              <a:cs typeface="Dubai" panose="020B0503030403030204" pitchFamily="34" charset="-78"/>
            </a:endParaRPr>
          </a:p>
        </p:txBody>
      </p:sp>
      <p:sp>
        <p:nvSpPr>
          <p:cNvPr id="64" name="Rounded Rectangle 63">
            <a:extLst>
              <a:ext uri="{FF2B5EF4-FFF2-40B4-BE49-F238E27FC236}">
                <a16:creationId xmlns:a16="http://schemas.microsoft.com/office/drawing/2014/main" id="{FED24C52-9B4E-B32E-D9C1-0424FF80A6AD}"/>
              </a:ext>
            </a:extLst>
          </p:cNvPr>
          <p:cNvSpPr/>
          <p:nvPr/>
        </p:nvSpPr>
        <p:spPr>
          <a:xfrm>
            <a:off x="6976835" y="3101894"/>
            <a:ext cx="1310969" cy="1418918"/>
          </a:xfrm>
          <a:prstGeom prst="roundRect">
            <a:avLst>
              <a:gd name="adj" fmla="val 5189"/>
            </a:avLst>
          </a:prstGeom>
          <a:solidFill>
            <a:schemeClr val="bg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latin typeface="Corbel" panose="020B0503020204020204" pitchFamily="34" charset="0"/>
                <a:cs typeface="Dubai" panose="020B0503030403030204" pitchFamily="34" charset="-78"/>
              </a:rPr>
              <a:t>Storage</a:t>
            </a:r>
          </a:p>
          <a:p>
            <a:pPr algn="ctr"/>
            <a:r>
              <a:rPr lang="en-US" sz="1400" b="1" dirty="0">
                <a:solidFill>
                  <a:schemeClr val="tx1"/>
                </a:solidFill>
                <a:latin typeface="Corbel" panose="020B0503020204020204" pitchFamily="34" charset="0"/>
                <a:cs typeface="Dubai" panose="020B0503030403030204" pitchFamily="34" charset="-78"/>
              </a:rPr>
              <a:t>(SSD)</a:t>
            </a:r>
          </a:p>
        </p:txBody>
      </p:sp>
      <p:sp>
        <p:nvSpPr>
          <p:cNvPr id="4" name="Rectangle 3">
            <a:extLst>
              <a:ext uri="{FF2B5EF4-FFF2-40B4-BE49-F238E27FC236}">
                <a16:creationId xmlns:a16="http://schemas.microsoft.com/office/drawing/2014/main" id="{124C2B53-5F82-4114-B115-5228217A1302}"/>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latin typeface="Corbel" panose="020B0503020204020204" pitchFamily="34" charset="0"/>
            </a:endParaRPr>
          </a:p>
        </p:txBody>
      </p:sp>
      <p:cxnSp>
        <p:nvCxnSpPr>
          <p:cNvPr id="6" name="Straight Connector 5">
            <a:extLst>
              <a:ext uri="{FF2B5EF4-FFF2-40B4-BE49-F238E27FC236}">
                <a16:creationId xmlns:a16="http://schemas.microsoft.com/office/drawing/2014/main" id="{A1A82A0B-EDFF-F427-5B24-9C4FE4BBBE7C}"/>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C1FC36A-AEFB-3823-510A-116F626BEA8F}"/>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pic>
        <p:nvPicPr>
          <p:cNvPr id="16" name="Graphic 15">
            <a:extLst>
              <a:ext uri="{FF2B5EF4-FFF2-40B4-BE49-F238E27FC236}">
                <a16:creationId xmlns:a16="http://schemas.microsoft.com/office/drawing/2014/main" id="{AFCDF3BE-205F-6E84-DB99-F190E79BD7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F9464214-883A-4189-2B34-19C4A430BFA4}"/>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6</a:t>
            </a:fld>
            <a:endParaRPr lang="en-CH" dirty="0">
              <a:latin typeface="Cambria" panose="02040503050406030204" pitchFamily="18" charset="0"/>
            </a:endParaRPr>
          </a:p>
        </p:txBody>
      </p:sp>
      <p:cxnSp>
        <p:nvCxnSpPr>
          <p:cNvPr id="3" name="Straight Connector 2">
            <a:extLst>
              <a:ext uri="{FF2B5EF4-FFF2-40B4-BE49-F238E27FC236}">
                <a16:creationId xmlns:a16="http://schemas.microsoft.com/office/drawing/2014/main" id="{8E7BC6E6-EACA-E82E-6AC1-6D4026A6A7EC}"/>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4C99A3B-E2DB-2186-0E9F-4A0319205C50}"/>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67" name="Rounded Rectangle 66">
            <a:extLst>
              <a:ext uri="{FF2B5EF4-FFF2-40B4-BE49-F238E27FC236}">
                <a16:creationId xmlns:a16="http://schemas.microsoft.com/office/drawing/2014/main" id="{E4DED97E-46AD-C453-E8F0-22734F19FB5C}"/>
              </a:ext>
            </a:extLst>
          </p:cNvPr>
          <p:cNvSpPr/>
          <p:nvPr/>
        </p:nvSpPr>
        <p:spPr>
          <a:xfrm>
            <a:off x="7054686" y="3672443"/>
            <a:ext cx="1150028" cy="749799"/>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Database</a:t>
            </a:r>
          </a:p>
        </p:txBody>
      </p:sp>
      <p:sp>
        <p:nvSpPr>
          <p:cNvPr id="75" name="TextBox 74">
            <a:extLst>
              <a:ext uri="{FF2B5EF4-FFF2-40B4-BE49-F238E27FC236}">
                <a16:creationId xmlns:a16="http://schemas.microsoft.com/office/drawing/2014/main" id="{00A27557-6436-5143-6B20-8FFED14A1738}"/>
              </a:ext>
            </a:extLst>
          </p:cNvPr>
          <p:cNvSpPr txBox="1"/>
          <p:nvPr/>
        </p:nvSpPr>
        <p:spPr>
          <a:xfrm>
            <a:off x="486660" y="4304635"/>
            <a:ext cx="1453846" cy="400110"/>
          </a:xfrm>
          <a:prstGeom prst="rect">
            <a:avLst/>
          </a:prstGeom>
          <a:noFill/>
        </p:spPr>
        <p:txBody>
          <a:bodyPr wrap="square">
            <a:spAutoFit/>
          </a:bodyPr>
          <a:lstStyle/>
          <a:p>
            <a:pPr algn="ctr"/>
            <a:r>
              <a:rPr lang="en-IN" sz="2000" b="1" dirty="0">
                <a:latin typeface="Corbel" panose="020B0503020204020204" pitchFamily="34" charset="0"/>
                <a:cs typeface="Poppins" panose="00000500000000000000" pitchFamily="2" charset="0"/>
              </a:rPr>
              <a:t>User</a:t>
            </a:r>
          </a:p>
        </p:txBody>
      </p:sp>
      <p:sp>
        <p:nvSpPr>
          <p:cNvPr id="78" name="Title 1">
            <a:extLst>
              <a:ext uri="{FF2B5EF4-FFF2-40B4-BE49-F238E27FC236}">
                <a16:creationId xmlns:a16="http://schemas.microsoft.com/office/drawing/2014/main" id="{15B68068-5B69-8CCE-7C2F-AD5714FC6DDC}"/>
              </a:ext>
            </a:extLst>
          </p:cNvPr>
          <p:cNvSpPr>
            <a:spLocks noGrp="1"/>
          </p:cNvSpPr>
          <p:nvPr>
            <p:ph type="title"/>
          </p:nvPr>
        </p:nvSpPr>
        <p:spPr>
          <a:xfrm>
            <a:off x="43211" y="1"/>
            <a:ext cx="8951086"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Exact String Matching</a:t>
            </a:r>
          </a:p>
        </p:txBody>
      </p:sp>
    </p:spTree>
    <p:extLst>
      <p:ext uri="{BB962C8B-B14F-4D97-AF65-F5344CB8AC3E}">
        <p14:creationId xmlns:p14="http://schemas.microsoft.com/office/powerpoint/2010/main" val="336142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2" grpId="0" animBg="1"/>
      <p:bldP spid="63" grpId="0" animBg="1"/>
      <p:bldP spid="64" grpId="0" animBg="1"/>
      <p:bldP spid="67" grpId="0" animBg="1"/>
      <p:bldP spid="7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71BE4-E41C-FA85-BA84-2CE727811F9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8D6DDC2-BD2C-07B8-A192-03C0C9A85567}"/>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latin typeface="Corbel" panose="020B0503020204020204" pitchFamily="34" charset="0"/>
            </a:endParaRPr>
          </a:p>
        </p:txBody>
      </p:sp>
      <p:cxnSp>
        <p:nvCxnSpPr>
          <p:cNvPr id="6" name="Straight Connector 5">
            <a:extLst>
              <a:ext uri="{FF2B5EF4-FFF2-40B4-BE49-F238E27FC236}">
                <a16:creationId xmlns:a16="http://schemas.microsoft.com/office/drawing/2014/main" id="{CA66490E-12D6-BEA8-D2FD-7CDA407C7010}"/>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AAC78C09-53B4-9676-6F09-446994CE0FA3}"/>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8C13DAB5-B19D-6A35-016E-93C91846A709}"/>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CIPHERMATCH: Hardware Overview </a:t>
            </a:r>
          </a:p>
        </p:txBody>
      </p:sp>
      <p:pic>
        <p:nvPicPr>
          <p:cNvPr id="16" name="Graphic 15">
            <a:extLst>
              <a:ext uri="{FF2B5EF4-FFF2-40B4-BE49-F238E27FC236}">
                <a16:creationId xmlns:a16="http://schemas.microsoft.com/office/drawing/2014/main" id="{2732271A-3032-5D7B-0143-E619C8E22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34E4E9E2-2D03-AE1D-6F1E-865C025FCC0C}"/>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60</a:t>
            </a:fld>
            <a:endParaRPr lang="en-CH" dirty="0">
              <a:latin typeface="Cambria" panose="02040503050406030204" pitchFamily="18" charset="0"/>
            </a:endParaRPr>
          </a:p>
        </p:txBody>
      </p:sp>
      <p:cxnSp>
        <p:nvCxnSpPr>
          <p:cNvPr id="37" name="Straight Arrow Connector 36">
            <a:extLst>
              <a:ext uri="{FF2B5EF4-FFF2-40B4-BE49-F238E27FC236}">
                <a16:creationId xmlns:a16="http://schemas.microsoft.com/office/drawing/2014/main" id="{B05F0AC0-C48B-8750-6CA7-F9C1A3E8E10E}"/>
              </a:ext>
            </a:extLst>
          </p:cNvPr>
          <p:cNvCxnSpPr>
            <a:cxnSpLocks/>
          </p:cNvCxnSpPr>
          <p:nvPr/>
        </p:nvCxnSpPr>
        <p:spPr>
          <a:xfrm flipH="1">
            <a:off x="933889" y="3051352"/>
            <a:ext cx="1681221"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13E8E74-FA9A-5E2B-4BED-A57B9F1FB235}"/>
              </a:ext>
            </a:extLst>
          </p:cNvPr>
          <p:cNvSpPr txBox="1"/>
          <p:nvPr/>
        </p:nvSpPr>
        <p:spPr>
          <a:xfrm>
            <a:off x="1237958" y="2794583"/>
            <a:ext cx="1053493"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Matched Index</a:t>
            </a:r>
          </a:p>
        </p:txBody>
      </p:sp>
      <p:sp>
        <p:nvSpPr>
          <p:cNvPr id="39" name="TextBox 38">
            <a:extLst>
              <a:ext uri="{FF2B5EF4-FFF2-40B4-BE49-F238E27FC236}">
                <a16:creationId xmlns:a16="http://schemas.microsoft.com/office/drawing/2014/main" id="{F7242F93-6157-48B4-5FC9-21307C8E9C77}"/>
              </a:ext>
            </a:extLst>
          </p:cNvPr>
          <p:cNvSpPr txBox="1"/>
          <p:nvPr/>
        </p:nvSpPr>
        <p:spPr>
          <a:xfrm>
            <a:off x="1107689" y="1645158"/>
            <a:ext cx="1333619"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Encrypted Query</a:t>
            </a:r>
          </a:p>
        </p:txBody>
      </p:sp>
      <p:sp>
        <p:nvSpPr>
          <p:cNvPr id="24" name="Rounded Rectangle 23">
            <a:extLst>
              <a:ext uri="{FF2B5EF4-FFF2-40B4-BE49-F238E27FC236}">
                <a16:creationId xmlns:a16="http://schemas.microsoft.com/office/drawing/2014/main" id="{2B9373ED-49DA-D7E7-D082-7101F94B6792}"/>
              </a:ext>
            </a:extLst>
          </p:cNvPr>
          <p:cNvSpPr/>
          <p:nvPr/>
        </p:nvSpPr>
        <p:spPr>
          <a:xfrm>
            <a:off x="2628830" y="1190712"/>
            <a:ext cx="5510797" cy="2226285"/>
          </a:xfrm>
          <a:prstGeom prst="roundRect">
            <a:avLst>
              <a:gd name="adj" fmla="val 5189"/>
            </a:avLst>
          </a:prstGeom>
          <a:solidFill>
            <a:srgbClr val="FFD97D"/>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871057"/>
            <a:r>
              <a:rPr lang="en-US" sz="1600" b="1" kern="0" dirty="0">
                <a:solidFill>
                  <a:prstClr val="black"/>
                </a:solidFill>
                <a:latin typeface="Corbel" panose="020B0503020204020204" pitchFamily="34" charset="0"/>
              </a:rPr>
              <a:t>Server</a:t>
            </a:r>
          </a:p>
        </p:txBody>
      </p:sp>
      <p:sp>
        <p:nvSpPr>
          <p:cNvPr id="25" name="Rounded Rectangle 24">
            <a:extLst>
              <a:ext uri="{FF2B5EF4-FFF2-40B4-BE49-F238E27FC236}">
                <a16:creationId xmlns:a16="http://schemas.microsoft.com/office/drawing/2014/main" id="{5B9DCCEC-40B6-938A-65F6-82F752D23538}"/>
              </a:ext>
            </a:extLst>
          </p:cNvPr>
          <p:cNvSpPr/>
          <p:nvPr/>
        </p:nvSpPr>
        <p:spPr>
          <a:xfrm>
            <a:off x="2778824" y="1657678"/>
            <a:ext cx="5232642" cy="1605440"/>
          </a:xfrm>
          <a:prstGeom prst="roundRect">
            <a:avLst>
              <a:gd name="adj" fmla="val 5189"/>
            </a:avLst>
          </a:prstGeom>
          <a:solidFill>
            <a:srgbClr val="FFFDF7"/>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871057"/>
            <a:endParaRPr lang="en-US" sz="1715" kern="0" dirty="0">
              <a:solidFill>
                <a:prstClr val="white"/>
              </a:solidFill>
              <a:latin typeface="Calibri"/>
            </a:endParaRPr>
          </a:p>
        </p:txBody>
      </p:sp>
      <p:sp>
        <p:nvSpPr>
          <p:cNvPr id="33" name="Rounded Rectangle 32">
            <a:extLst>
              <a:ext uri="{FF2B5EF4-FFF2-40B4-BE49-F238E27FC236}">
                <a16:creationId xmlns:a16="http://schemas.microsoft.com/office/drawing/2014/main" id="{7F2538A1-0E5F-CD4D-92D5-E5E36E0A8EA2}"/>
              </a:ext>
            </a:extLst>
          </p:cNvPr>
          <p:cNvSpPr/>
          <p:nvPr/>
        </p:nvSpPr>
        <p:spPr>
          <a:xfrm>
            <a:off x="2905948" y="1740944"/>
            <a:ext cx="5000094" cy="1438910"/>
          </a:xfrm>
          <a:prstGeom prst="roundRect">
            <a:avLst>
              <a:gd name="adj" fmla="val 7144"/>
            </a:avLst>
          </a:prstGeom>
          <a:solidFill>
            <a:schemeClr val="bg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871057"/>
            <a:r>
              <a:rPr lang="en-US" sz="1600" b="1" kern="0" dirty="0">
                <a:solidFill>
                  <a:prstClr val="black"/>
                </a:solidFill>
                <a:latin typeface="Corbel" panose="020B0503020204020204" pitchFamily="34" charset="0"/>
              </a:rPr>
              <a:t>Storage (SSD)</a:t>
            </a:r>
          </a:p>
        </p:txBody>
      </p:sp>
      <p:cxnSp>
        <p:nvCxnSpPr>
          <p:cNvPr id="40" name="Straight Arrow Connector 39">
            <a:extLst>
              <a:ext uri="{FF2B5EF4-FFF2-40B4-BE49-F238E27FC236}">
                <a16:creationId xmlns:a16="http://schemas.microsoft.com/office/drawing/2014/main" id="{D8E5E1A3-624F-7FCE-3D5D-83144F7A67B9}"/>
              </a:ext>
            </a:extLst>
          </p:cNvPr>
          <p:cNvCxnSpPr>
            <a:cxnSpLocks/>
          </p:cNvCxnSpPr>
          <p:nvPr/>
        </p:nvCxnSpPr>
        <p:spPr>
          <a:xfrm flipV="1">
            <a:off x="2642243" y="1915200"/>
            <a:ext cx="263705" cy="157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6F66AEE-C041-62A0-051D-4681E8E96815}"/>
              </a:ext>
            </a:extLst>
          </p:cNvPr>
          <p:cNvCxnSpPr>
            <a:cxnSpLocks/>
          </p:cNvCxnSpPr>
          <p:nvPr/>
        </p:nvCxnSpPr>
        <p:spPr>
          <a:xfrm>
            <a:off x="2625364" y="3051371"/>
            <a:ext cx="280584"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2DBB4FA-0AA0-915B-54B8-AFEE517CB362}"/>
              </a:ext>
            </a:extLst>
          </p:cNvPr>
          <p:cNvCxnSpPr>
            <a:cxnSpLocks/>
          </p:cNvCxnSpPr>
          <p:nvPr/>
        </p:nvCxnSpPr>
        <p:spPr>
          <a:xfrm flipV="1">
            <a:off x="933889" y="1914569"/>
            <a:ext cx="1681221" cy="1"/>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Rounded Rectangle 1">
            <a:extLst>
              <a:ext uri="{FF2B5EF4-FFF2-40B4-BE49-F238E27FC236}">
                <a16:creationId xmlns:a16="http://schemas.microsoft.com/office/drawing/2014/main" id="{7A317E34-68F7-8316-9945-17C18633F8EC}"/>
              </a:ext>
            </a:extLst>
          </p:cNvPr>
          <p:cNvSpPr/>
          <p:nvPr/>
        </p:nvSpPr>
        <p:spPr>
          <a:xfrm>
            <a:off x="-251791" y="3882965"/>
            <a:ext cx="9647582" cy="997156"/>
          </a:xfrm>
          <a:prstGeom prst="roundRect">
            <a:avLst>
              <a:gd name="adj" fmla="val 12680"/>
            </a:avLst>
          </a:prstGeom>
          <a:solidFill>
            <a:schemeClr val="accent3">
              <a:lumMod val="20000"/>
              <a:lumOff val="80000"/>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orbel" panose="020B0503020204020204" pitchFamily="34" charset="0"/>
              </a:rPr>
              <a:t>Perform</a:t>
            </a:r>
            <a:r>
              <a:rPr lang="en-CH" sz="2800" b="1" dirty="0">
                <a:solidFill>
                  <a:schemeClr val="tx1"/>
                </a:solidFill>
                <a:latin typeface="Corbel" panose="020B0503020204020204" pitchFamily="34" charset="0"/>
              </a:rPr>
              <a:t> </a:t>
            </a:r>
            <a:r>
              <a:rPr lang="en-CH" sz="2800" b="1" dirty="0">
                <a:solidFill>
                  <a:schemeClr val="accent5"/>
                </a:solidFill>
                <a:latin typeface="Corbel" panose="020B0503020204020204" pitchFamily="34" charset="0"/>
              </a:rPr>
              <a:t>homomorphic additions </a:t>
            </a:r>
          </a:p>
          <a:p>
            <a:pPr algn="ctr"/>
            <a:r>
              <a:rPr lang="en-CH" sz="2800" dirty="0">
                <a:solidFill>
                  <a:schemeClr val="tx1"/>
                </a:solidFill>
                <a:latin typeface="Corbel" panose="020B0503020204020204" pitchFamily="34" charset="0"/>
              </a:rPr>
              <a:t>inside</a:t>
            </a:r>
            <a:r>
              <a:rPr lang="en-CH" sz="2800" b="1" i="1" dirty="0">
                <a:solidFill>
                  <a:schemeClr val="tx1"/>
                </a:solidFill>
                <a:latin typeface="Corbel" panose="020B0503020204020204" pitchFamily="34" charset="0"/>
              </a:rPr>
              <a:t> </a:t>
            </a:r>
            <a:r>
              <a:rPr lang="en-CH" sz="2800" b="1" dirty="0">
                <a:solidFill>
                  <a:schemeClr val="accent5"/>
                </a:solidFill>
                <a:latin typeface="Corbel" panose="020B0503020204020204" pitchFamily="34" charset="0"/>
              </a:rPr>
              <a:t>NAND-flash memory</a:t>
            </a:r>
          </a:p>
        </p:txBody>
      </p:sp>
      <p:sp>
        <p:nvSpPr>
          <p:cNvPr id="12" name="TextBox 11">
            <a:extLst>
              <a:ext uri="{FF2B5EF4-FFF2-40B4-BE49-F238E27FC236}">
                <a16:creationId xmlns:a16="http://schemas.microsoft.com/office/drawing/2014/main" id="{D14AA309-6DBE-7F0F-BEC4-301E68221F8A}"/>
              </a:ext>
            </a:extLst>
          </p:cNvPr>
          <p:cNvSpPr txBox="1"/>
          <p:nvPr/>
        </p:nvSpPr>
        <p:spPr>
          <a:xfrm>
            <a:off x="1084482" y="2184199"/>
            <a:ext cx="1333619"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Encrypted Match Value</a:t>
            </a:r>
          </a:p>
        </p:txBody>
      </p:sp>
      <p:cxnSp>
        <p:nvCxnSpPr>
          <p:cNvPr id="13" name="Straight Connector 12">
            <a:extLst>
              <a:ext uri="{FF2B5EF4-FFF2-40B4-BE49-F238E27FC236}">
                <a16:creationId xmlns:a16="http://schemas.microsoft.com/office/drawing/2014/main" id="{88C75AD1-BE2A-7CF2-3516-35F81E34CD8A}"/>
              </a:ext>
            </a:extLst>
          </p:cNvPr>
          <p:cNvCxnSpPr>
            <a:cxnSpLocks/>
          </p:cNvCxnSpPr>
          <p:nvPr/>
        </p:nvCxnSpPr>
        <p:spPr>
          <a:xfrm flipV="1">
            <a:off x="908096" y="2446164"/>
            <a:ext cx="1705958" cy="7093"/>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370A3101-A725-D412-9DEA-D61CD4259CE9}"/>
              </a:ext>
            </a:extLst>
          </p:cNvPr>
          <p:cNvCxnSpPr>
            <a:cxnSpLocks/>
          </p:cNvCxnSpPr>
          <p:nvPr/>
        </p:nvCxnSpPr>
        <p:spPr>
          <a:xfrm>
            <a:off x="2637762" y="2446900"/>
            <a:ext cx="270467" cy="0"/>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EAD95CE5-7ED8-A8AE-DB28-4898C6961BF7}"/>
              </a:ext>
            </a:extLst>
          </p:cNvPr>
          <p:cNvSpPr/>
          <p:nvPr/>
        </p:nvSpPr>
        <p:spPr>
          <a:xfrm>
            <a:off x="-489397" y="5346089"/>
            <a:ext cx="10122794" cy="967446"/>
          </a:xfrm>
          <a:prstGeom prst="roundRect">
            <a:avLst>
              <a:gd name="adj" fmla="val 10661"/>
            </a:avLst>
          </a:prstGeom>
          <a:solidFill>
            <a:srgbClr val="FCF101">
              <a:alpha val="16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ysClr val="windowText" lastClr="000000"/>
                </a:solidFill>
                <a:latin typeface="Corbel" panose="020B0503020204020204" pitchFamily="34" charset="0"/>
              </a:rPr>
              <a:t>Perform</a:t>
            </a:r>
            <a:r>
              <a:rPr lang="en-US" sz="2800" b="1" dirty="0">
                <a:solidFill>
                  <a:sysClr val="windowText" lastClr="000000"/>
                </a:solidFill>
                <a:latin typeface="Corbel" panose="020B0503020204020204" pitchFamily="34" charset="0"/>
              </a:rPr>
              <a:t> </a:t>
            </a:r>
            <a:r>
              <a:rPr lang="en-US" sz="2800" b="1" dirty="0">
                <a:solidFill>
                  <a:srgbClr val="A02A94"/>
                </a:solidFill>
                <a:latin typeface="Corbel" panose="020B0503020204020204" pitchFamily="34" charset="0"/>
              </a:rPr>
              <a:t>element-wise</a:t>
            </a:r>
            <a:r>
              <a:rPr lang="en-US" sz="2800" b="1" dirty="0">
                <a:solidFill>
                  <a:sysClr val="windowText" lastClr="000000"/>
                </a:solidFill>
                <a:latin typeface="Corbel" panose="020B0503020204020204" pitchFamily="34" charset="0"/>
              </a:rPr>
              <a:t> </a:t>
            </a:r>
            <a:r>
              <a:rPr lang="en-US" sz="2800" b="1" dirty="0">
                <a:solidFill>
                  <a:schemeClr val="accent5"/>
                </a:solidFill>
                <a:latin typeface="Corbel" panose="020B0503020204020204" pitchFamily="34" charset="0"/>
              </a:rPr>
              <a:t>addition </a:t>
            </a:r>
            <a:r>
              <a:rPr lang="en-US" sz="2800" dirty="0">
                <a:solidFill>
                  <a:sysClr val="windowText" lastClr="000000"/>
                </a:solidFill>
                <a:latin typeface="Corbel" panose="020B0503020204020204" pitchFamily="34" charset="0"/>
              </a:rPr>
              <a:t>inside NAND-flash memory</a:t>
            </a:r>
            <a:endParaRPr lang="en-US" sz="2800" dirty="0">
              <a:solidFill>
                <a:schemeClr val="accent6"/>
              </a:solidFill>
              <a:latin typeface="Corbel" panose="020B0503020204020204" pitchFamily="34" charset="0"/>
            </a:endParaRPr>
          </a:p>
        </p:txBody>
      </p:sp>
      <p:sp>
        <p:nvSpPr>
          <p:cNvPr id="9" name="Down Arrow 8">
            <a:extLst>
              <a:ext uri="{FF2B5EF4-FFF2-40B4-BE49-F238E27FC236}">
                <a16:creationId xmlns:a16="http://schemas.microsoft.com/office/drawing/2014/main" id="{4801CB35-85FD-58DF-9F66-37F8A24571DD}"/>
              </a:ext>
            </a:extLst>
          </p:cNvPr>
          <p:cNvSpPr/>
          <p:nvPr/>
        </p:nvSpPr>
        <p:spPr>
          <a:xfrm>
            <a:off x="4409148" y="4880121"/>
            <a:ext cx="307708" cy="441172"/>
          </a:xfrm>
          <a:prstGeom prst="down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Rounded Rectangle 2">
            <a:extLst>
              <a:ext uri="{FF2B5EF4-FFF2-40B4-BE49-F238E27FC236}">
                <a16:creationId xmlns:a16="http://schemas.microsoft.com/office/drawing/2014/main" id="{E3D6B153-200C-A9B1-B57D-43CA15F195A5}"/>
              </a:ext>
            </a:extLst>
          </p:cNvPr>
          <p:cNvSpPr/>
          <p:nvPr/>
        </p:nvSpPr>
        <p:spPr>
          <a:xfrm>
            <a:off x="3001642" y="2143588"/>
            <a:ext cx="2335967" cy="932439"/>
          </a:xfrm>
          <a:prstGeom prst="roundRect">
            <a:avLst>
              <a:gd name="adj" fmla="val 13361"/>
            </a:avLst>
          </a:prstGeom>
          <a:solidFill>
            <a:srgbClr val="EBD9FC"/>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71057"/>
            <a:r>
              <a:rPr lang="en-US" sz="1600" b="1" kern="0" dirty="0">
                <a:solidFill>
                  <a:prstClr val="black"/>
                </a:solidFill>
                <a:latin typeface="Corbel" panose="020B0503020204020204" pitchFamily="34" charset="0"/>
                <a:ea typeface="Tahoma" panose="020B0604030504040204" pitchFamily="34" charset="0"/>
                <a:cs typeface="Tahoma" panose="020B0604030504040204" pitchFamily="34" charset="0"/>
              </a:rPr>
              <a:t>Index Generation</a:t>
            </a:r>
            <a:endParaRPr lang="en-US" sz="1600" b="1" kern="0" dirty="0">
              <a:solidFill>
                <a:prstClr val="black"/>
              </a:solidFill>
              <a:latin typeface="Corbel" panose="020B0503020204020204" pitchFamily="34" charset="0"/>
            </a:endParaRPr>
          </a:p>
        </p:txBody>
      </p:sp>
      <p:sp>
        <p:nvSpPr>
          <p:cNvPr id="10" name="Rounded Rectangle 9">
            <a:extLst>
              <a:ext uri="{FF2B5EF4-FFF2-40B4-BE49-F238E27FC236}">
                <a16:creationId xmlns:a16="http://schemas.microsoft.com/office/drawing/2014/main" id="{1CD41EC2-CE69-5003-963A-9AE80CBB1124}"/>
              </a:ext>
            </a:extLst>
          </p:cNvPr>
          <p:cNvSpPr/>
          <p:nvPr/>
        </p:nvSpPr>
        <p:spPr>
          <a:xfrm>
            <a:off x="5487603" y="2140071"/>
            <a:ext cx="2335967" cy="932438"/>
          </a:xfrm>
          <a:prstGeom prst="roundRect">
            <a:avLst>
              <a:gd name="adj" fmla="val 10561"/>
            </a:avLst>
          </a:prstGeom>
          <a:solidFill>
            <a:srgbClr val="CDEAC0"/>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71057"/>
            <a:r>
              <a:rPr lang="en-US" sz="1600" b="1" kern="0" dirty="0">
                <a:solidFill>
                  <a:prstClr val="black"/>
                </a:solidFill>
                <a:latin typeface="Corbel" panose="020B0503020204020204" pitchFamily="34" charset="0"/>
              </a:rPr>
              <a:t>NAND Flash Memory</a:t>
            </a:r>
          </a:p>
          <a:p>
            <a:pPr algn="ctr" defTabSz="871057"/>
            <a:r>
              <a:rPr lang="en-US" sz="1600" b="1" kern="0" dirty="0">
                <a:solidFill>
                  <a:srgbClr val="FF0000"/>
                </a:solidFill>
                <a:latin typeface="Corbel" panose="020B0503020204020204" pitchFamily="34" charset="0"/>
              </a:rPr>
              <a:t>(Encrypted Data)</a:t>
            </a:r>
          </a:p>
        </p:txBody>
      </p:sp>
      <p:sp>
        <p:nvSpPr>
          <p:cNvPr id="22" name="Oval 21">
            <a:extLst>
              <a:ext uri="{FF2B5EF4-FFF2-40B4-BE49-F238E27FC236}">
                <a16:creationId xmlns:a16="http://schemas.microsoft.com/office/drawing/2014/main" id="{5213FBC2-BD7E-65EE-5266-2B9A74290A45}"/>
              </a:ext>
            </a:extLst>
          </p:cNvPr>
          <p:cNvSpPr/>
          <p:nvPr/>
        </p:nvSpPr>
        <p:spPr>
          <a:xfrm>
            <a:off x="586940" y="4128069"/>
            <a:ext cx="602070" cy="543943"/>
          </a:xfrm>
          <a:prstGeom prst="ellipse">
            <a:avLst/>
          </a:prstGeom>
          <a:solidFill>
            <a:schemeClr val="accent6">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ambria" panose="02040503050406030204" pitchFamily="18" charset="0"/>
                <a:cs typeface="Poppins" pitchFamily="2" charset="77"/>
              </a:rPr>
              <a:t>I</a:t>
            </a:r>
          </a:p>
        </p:txBody>
      </p:sp>
      <p:sp>
        <p:nvSpPr>
          <p:cNvPr id="26" name="Oval 25">
            <a:extLst>
              <a:ext uri="{FF2B5EF4-FFF2-40B4-BE49-F238E27FC236}">
                <a16:creationId xmlns:a16="http://schemas.microsoft.com/office/drawing/2014/main" id="{D8A638D8-00D3-1D97-20A9-67472B3AE34E}"/>
              </a:ext>
            </a:extLst>
          </p:cNvPr>
          <p:cNvSpPr/>
          <p:nvPr/>
        </p:nvSpPr>
        <p:spPr>
          <a:xfrm>
            <a:off x="5405131" y="2733008"/>
            <a:ext cx="500425" cy="484295"/>
          </a:xfrm>
          <a:prstGeom prst="ellipse">
            <a:avLst/>
          </a:prstGeom>
          <a:solidFill>
            <a:schemeClr val="accent6">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cs typeface="Poppins" pitchFamily="2" charset="77"/>
              </a:rPr>
              <a:t>I</a:t>
            </a:r>
          </a:p>
        </p:txBody>
      </p:sp>
    </p:spTree>
    <p:extLst>
      <p:ext uri="{BB962C8B-B14F-4D97-AF65-F5344CB8AC3E}">
        <p14:creationId xmlns:p14="http://schemas.microsoft.com/office/powerpoint/2010/main" val="296914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A612C-CC6C-08ED-811B-A75F862097A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DCF3AEB-1CE5-F436-0071-9DD2DE9D76B4}"/>
              </a:ext>
            </a:extLst>
          </p:cNvPr>
          <p:cNvSpPr/>
          <p:nvPr/>
        </p:nvSpPr>
        <p:spPr>
          <a:xfrm>
            <a:off x="-135228" y="4350088"/>
            <a:ext cx="9414455" cy="1732057"/>
          </a:xfrm>
          <a:prstGeom prst="rect">
            <a:avLst/>
          </a:prstGeom>
          <a:solidFill>
            <a:schemeClr val="accent2">
              <a:lumMod val="20000"/>
              <a:lumOff val="80000"/>
              <a:alpha val="9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Rectangle 3">
            <a:extLst>
              <a:ext uri="{FF2B5EF4-FFF2-40B4-BE49-F238E27FC236}">
                <a16:creationId xmlns:a16="http://schemas.microsoft.com/office/drawing/2014/main" id="{D81C2553-5AF9-B645-55F1-E692ADE71CAB}"/>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latin typeface="Corbel" panose="020B0503020204020204" pitchFamily="34" charset="0"/>
              <a:cs typeface="Dubai" panose="020B0503030403030204" pitchFamily="34" charset="-78"/>
            </a:endParaRPr>
          </a:p>
        </p:txBody>
      </p:sp>
      <p:cxnSp>
        <p:nvCxnSpPr>
          <p:cNvPr id="6" name="Straight Connector 5">
            <a:extLst>
              <a:ext uri="{FF2B5EF4-FFF2-40B4-BE49-F238E27FC236}">
                <a16:creationId xmlns:a16="http://schemas.microsoft.com/office/drawing/2014/main" id="{CCBAAE03-E81B-C7F5-31EF-F111623415EB}"/>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118FFA7-A967-0B78-7B17-9FEE1CA6C78E}"/>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FA290121-CDF5-8B09-BEB3-8D842A48E061}"/>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Dubai" panose="020B0503030403030204" pitchFamily="34" charset="-78"/>
              </a:rPr>
              <a:t>CIPHERMATCH: Key Steps </a:t>
            </a:r>
          </a:p>
        </p:txBody>
      </p:sp>
      <p:pic>
        <p:nvPicPr>
          <p:cNvPr id="16" name="Graphic 15">
            <a:extLst>
              <a:ext uri="{FF2B5EF4-FFF2-40B4-BE49-F238E27FC236}">
                <a16:creationId xmlns:a16="http://schemas.microsoft.com/office/drawing/2014/main" id="{4DA0F206-9A95-10C5-18C0-A1E59A6665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9C22036B-3735-6D57-7545-842DE673EED9}"/>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cs typeface="Dubai" panose="020B0503030403030204" pitchFamily="34" charset="-78"/>
              </a:rPr>
              <a:pPr/>
              <a:t>61</a:t>
            </a:fld>
            <a:endParaRPr lang="en-CH" dirty="0">
              <a:latin typeface="Cambria" panose="02040503050406030204" pitchFamily="18" charset="0"/>
              <a:cs typeface="Dubai" panose="020B0503030403030204" pitchFamily="34" charset="-78"/>
            </a:endParaRPr>
          </a:p>
        </p:txBody>
      </p:sp>
      <p:sp>
        <p:nvSpPr>
          <p:cNvPr id="5" name="Rounded Rectangle 4">
            <a:extLst>
              <a:ext uri="{FF2B5EF4-FFF2-40B4-BE49-F238E27FC236}">
                <a16:creationId xmlns:a16="http://schemas.microsoft.com/office/drawing/2014/main" id="{94C8AD48-459A-F2A9-6071-1F8E19D79FCD}"/>
              </a:ext>
            </a:extLst>
          </p:cNvPr>
          <p:cNvSpPr/>
          <p:nvPr/>
        </p:nvSpPr>
        <p:spPr>
          <a:xfrm>
            <a:off x="965633" y="2838220"/>
            <a:ext cx="7959839" cy="1364050"/>
          </a:xfrm>
          <a:prstGeom prst="roundRect">
            <a:avLst>
              <a:gd name="adj" fmla="val 5607"/>
            </a:avLst>
          </a:prstGeom>
          <a:solidFill>
            <a:schemeClr val="accent5">
              <a:lumMod val="20000"/>
              <a:lumOff val="80000"/>
              <a:alpha val="50000"/>
            </a:schemeClr>
          </a:solidFill>
          <a:ln w="25400">
            <a:solidFill>
              <a:schemeClr val="accent1">
                <a:shade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Secure </a:t>
            </a:r>
            <a:r>
              <a:rPr lang="en-US" sz="2800" b="1" i="1" dirty="0">
                <a:solidFill>
                  <a:schemeClr val="tx1"/>
                </a:solidFill>
                <a:latin typeface="Corbel" panose="020B0503020204020204" pitchFamily="34" charset="0"/>
              </a:rPr>
              <a:t>Exact</a:t>
            </a:r>
            <a:r>
              <a:rPr lang="en-US" sz="2800" b="1" dirty="0">
                <a:solidFill>
                  <a:schemeClr val="tx1"/>
                </a:solidFill>
                <a:latin typeface="Corbel" panose="020B0503020204020204" pitchFamily="34" charset="0"/>
              </a:rPr>
              <a:t> String-Matching Algorithm</a:t>
            </a:r>
          </a:p>
          <a:p>
            <a:pPr algn="ctr"/>
            <a:r>
              <a:rPr lang="en-US" b="1" dirty="0">
                <a:solidFill>
                  <a:schemeClr val="tx1"/>
                </a:solidFill>
                <a:latin typeface="Corbel" panose="020B0503020204020204" pitchFamily="34" charset="0"/>
              </a:rPr>
              <a:t>-</a:t>
            </a:r>
            <a:r>
              <a:rPr lang="en-CH" b="1" dirty="0">
                <a:solidFill>
                  <a:srgbClr val="FF0000"/>
                </a:solidFill>
                <a:latin typeface="Corbel" panose="020B0503020204020204" pitchFamily="34" charset="0"/>
              </a:rPr>
              <a:t> </a:t>
            </a:r>
            <a:r>
              <a:rPr lang="en-GB" b="1" dirty="0">
                <a:solidFill>
                  <a:schemeClr val="accent5"/>
                </a:solidFill>
                <a:latin typeface="Corbel" panose="020B0503020204020204" pitchFamily="34" charset="0"/>
              </a:rPr>
              <a:t>U</a:t>
            </a:r>
            <a:r>
              <a:rPr lang="en-CH" b="1" dirty="0">
                <a:solidFill>
                  <a:schemeClr val="accent5"/>
                </a:solidFill>
                <a:latin typeface="Corbel" panose="020B0503020204020204" pitchFamily="34" charset="0"/>
              </a:rPr>
              <a:t>ses </a:t>
            </a:r>
            <a:r>
              <a:rPr lang="en-CH" b="1" i="1" dirty="0">
                <a:solidFill>
                  <a:schemeClr val="accent5"/>
                </a:solidFill>
                <a:latin typeface="Corbel" panose="020B0503020204020204" pitchFamily="34" charset="0"/>
              </a:rPr>
              <a:t>only</a:t>
            </a:r>
            <a:r>
              <a:rPr lang="en-CH" b="1" dirty="0">
                <a:solidFill>
                  <a:schemeClr val="accent5"/>
                </a:solidFill>
                <a:latin typeface="Corbel" panose="020B0503020204020204" pitchFamily="34" charset="0"/>
              </a:rPr>
              <a:t> homomorphic addition and identifies the match</a:t>
            </a:r>
          </a:p>
          <a:p>
            <a:pPr algn="ctr"/>
            <a:r>
              <a:rPr lang="en-GB" dirty="0">
                <a:solidFill>
                  <a:schemeClr val="tx1"/>
                </a:solidFill>
                <a:latin typeface="Corbel" panose="020B0503020204020204" pitchFamily="34" charset="0"/>
              </a:rPr>
              <a:t>t</a:t>
            </a:r>
            <a:r>
              <a:rPr lang="en-CH" dirty="0">
                <a:solidFill>
                  <a:schemeClr val="tx1"/>
                </a:solidFill>
                <a:latin typeface="Corbel" panose="020B0503020204020204" pitchFamily="34" charset="0"/>
              </a:rPr>
              <a:t>o eliminate costly homomomorphic multiplication </a:t>
            </a:r>
          </a:p>
        </p:txBody>
      </p:sp>
      <p:sp>
        <p:nvSpPr>
          <p:cNvPr id="22" name="Rounded Rectangle 21">
            <a:extLst>
              <a:ext uri="{FF2B5EF4-FFF2-40B4-BE49-F238E27FC236}">
                <a16:creationId xmlns:a16="http://schemas.microsoft.com/office/drawing/2014/main" id="{720DCC2F-CE6B-8A59-408C-F85E2F6F1F8F}"/>
              </a:ext>
            </a:extLst>
          </p:cNvPr>
          <p:cNvSpPr/>
          <p:nvPr/>
        </p:nvSpPr>
        <p:spPr>
          <a:xfrm>
            <a:off x="965637" y="4495836"/>
            <a:ext cx="7959839" cy="1360339"/>
          </a:xfrm>
          <a:prstGeom prst="roundRect">
            <a:avLst>
              <a:gd name="adj" fmla="val 5607"/>
            </a:avLst>
          </a:prstGeom>
          <a:solidFill>
            <a:schemeClr val="bg2">
              <a:alpha val="50000"/>
            </a:schemeClr>
          </a:solidFill>
          <a:ln w="25400">
            <a:solidFill>
              <a:schemeClr val="accent1">
                <a:shade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3620F1"/>
                </a:solidFill>
                <a:latin typeface="Corbel" panose="020B0503020204020204" pitchFamily="34" charset="0"/>
              </a:rPr>
              <a:t>In-Flash Processing</a:t>
            </a:r>
          </a:p>
          <a:p>
            <a:pPr algn="ctr"/>
            <a:r>
              <a:rPr lang="en-US" b="1" dirty="0">
                <a:solidFill>
                  <a:schemeClr val="tx1"/>
                </a:solidFill>
                <a:latin typeface="Corbel" panose="020B0503020204020204" pitchFamily="34" charset="0"/>
              </a:rPr>
              <a:t>-</a:t>
            </a:r>
            <a:r>
              <a:rPr lang="en-CH" b="1" dirty="0">
                <a:solidFill>
                  <a:schemeClr val="accent5"/>
                </a:solidFill>
                <a:latin typeface="Corbel" panose="020B0503020204020204" pitchFamily="34" charset="0"/>
              </a:rPr>
              <a:t>Exploit the operational principles of NAND-flash memory</a:t>
            </a:r>
          </a:p>
          <a:p>
            <a:pPr algn="ctr"/>
            <a:r>
              <a:rPr lang="en-GB" b="1" dirty="0">
                <a:solidFill>
                  <a:schemeClr val="tx1"/>
                </a:solidFill>
                <a:latin typeface="Corbel" panose="020B0503020204020204" pitchFamily="34" charset="0"/>
              </a:rPr>
              <a:t>to perform homomorphic addition</a:t>
            </a:r>
            <a:endParaRPr lang="en-US" b="1" i="1" dirty="0">
              <a:solidFill>
                <a:schemeClr val="tx1"/>
              </a:solidFill>
              <a:latin typeface="Corbel" panose="020B0503020204020204" pitchFamily="34" charset="0"/>
            </a:endParaRPr>
          </a:p>
        </p:txBody>
      </p:sp>
      <p:sp>
        <p:nvSpPr>
          <p:cNvPr id="24" name="Oval 23">
            <a:extLst>
              <a:ext uri="{FF2B5EF4-FFF2-40B4-BE49-F238E27FC236}">
                <a16:creationId xmlns:a16="http://schemas.microsoft.com/office/drawing/2014/main" id="{708F26E4-DE16-DD5A-E983-8D3FD00C54B6}"/>
              </a:ext>
            </a:extLst>
          </p:cNvPr>
          <p:cNvSpPr/>
          <p:nvPr/>
        </p:nvSpPr>
        <p:spPr>
          <a:xfrm>
            <a:off x="218521" y="1606234"/>
            <a:ext cx="520749" cy="512791"/>
          </a:xfrm>
          <a:prstGeom prst="ellipse">
            <a:avLst/>
          </a:prstGeom>
          <a:solidFill>
            <a:schemeClr val="accent6">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1</a:t>
            </a:r>
          </a:p>
        </p:txBody>
      </p:sp>
      <p:sp>
        <p:nvSpPr>
          <p:cNvPr id="28" name="Oval 27">
            <a:extLst>
              <a:ext uri="{FF2B5EF4-FFF2-40B4-BE49-F238E27FC236}">
                <a16:creationId xmlns:a16="http://schemas.microsoft.com/office/drawing/2014/main" id="{4EEBB584-D2AF-08AA-683D-81A127E40347}"/>
              </a:ext>
            </a:extLst>
          </p:cNvPr>
          <p:cNvSpPr/>
          <p:nvPr/>
        </p:nvSpPr>
        <p:spPr>
          <a:xfrm>
            <a:off x="218522" y="3268961"/>
            <a:ext cx="520749" cy="512791"/>
          </a:xfrm>
          <a:prstGeom prst="ellipse">
            <a:avLst/>
          </a:prstGeom>
          <a:solidFill>
            <a:schemeClr val="accent5">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2</a:t>
            </a:r>
          </a:p>
        </p:txBody>
      </p:sp>
      <p:sp>
        <p:nvSpPr>
          <p:cNvPr id="31" name="Oval 30">
            <a:extLst>
              <a:ext uri="{FF2B5EF4-FFF2-40B4-BE49-F238E27FC236}">
                <a16:creationId xmlns:a16="http://schemas.microsoft.com/office/drawing/2014/main" id="{DABEB793-AFAB-9C8B-20E8-2F772573E740}"/>
              </a:ext>
            </a:extLst>
          </p:cNvPr>
          <p:cNvSpPr/>
          <p:nvPr/>
        </p:nvSpPr>
        <p:spPr>
          <a:xfrm>
            <a:off x="218523" y="4919609"/>
            <a:ext cx="520749" cy="512791"/>
          </a:xfrm>
          <a:prstGeom prst="ellipse">
            <a:avLst/>
          </a:prstGeom>
          <a:solidFill>
            <a:schemeClr val="bg2"/>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3</a:t>
            </a:r>
          </a:p>
        </p:txBody>
      </p:sp>
      <p:sp>
        <p:nvSpPr>
          <p:cNvPr id="32" name="Rounded Rectangle 31">
            <a:extLst>
              <a:ext uri="{FF2B5EF4-FFF2-40B4-BE49-F238E27FC236}">
                <a16:creationId xmlns:a16="http://schemas.microsoft.com/office/drawing/2014/main" id="{49A20758-B4AA-D38E-39E4-E222544D6ADC}"/>
              </a:ext>
            </a:extLst>
          </p:cNvPr>
          <p:cNvSpPr/>
          <p:nvPr/>
        </p:nvSpPr>
        <p:spPr>
          <a:xfrm>
            <a:off x="965633" y="1180606"/>
            <a:ext cx="7959839" cy="1364049"/>
          </a:xfrm>
          <a:prstGeom prst="roundRect">
            <a:avLst>
              <a:gd name="adj" fmla="val 5607"/>
            </a:avLst>
          </a:prstGeom>
          <a:solidFill>
            <a:schemeClr val="accent6">
              <a:lumMod val="20000"/>
              <a:lumOff val="80000"/>
              <a:alpha val="50000"/>
            </a:schemeClr>
          </a:solidFill>
          <a:ln w="25400">
            <a:solidFill>
              <a:schemeClr val="accent1">
                <a:shade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800" b="1" dirty="0">
                <a:solidFill>
                  <a:schemeClr val="tx2"/>
                </a:solidFill>
                <a:latin typeface="Corbel" panose="020B0503020204020204" pitchFamily="34" charset="0"/>
              </a:rPr>
              <a:t>Memory-Efficient Data Packing Scheme</a:t>
            </a:r>
          </a:p>
          <a:p>
            <a:pPr algn="ctr"/>
            <a:r>
              <a:rPr lang="en-CH" sz="2400" b="1" dirty="0">
                <a:solidFill>
                  <a:schemeClr val="tx1"/>
                </a:solidFill>
                <a:latin typeface="Corbel" panose="020B0503020204020204" pitchFamily="34" charset="0"/>
              </a:rPr>
              <a:t>- </a:t>
            </a:r>
            <a:r>
              <a:rPr lang="en-CH" b="1" dirty="0">
                <a:solidFill>
                  <a:schemeClr val="accent5"/>
                </a:solidFill>
                <a:latin typeface="Corbel" panose="020B0503020204020204" pitchFamily="34" charset="0"/>
              </a:rPr>
              <a:t>Efficiently pack the query and database </a:t>
            </a:r>
          </a:p>
          <a:p>
            <a:pPr algn="ctr"/>
            <a:r>
              <a:rPr lang="en-CH" dirty="0">
                <a:solidFill>
                  <a:schemeClr val="tx1"/>
                </a:solidFill>
                <a:latin typeface="Corbel" panose="020B0503020204020204" pitchFamily="34" charset="0"/>
              </a:rPr>
              <a:t>to reduce the memory footprint and enable parallel string matching</a:t>
            </a:r>
          </a:p>
        </p:txBody>
      </p:sp>
      <p:sp>
        <p:nvSpPr>
          <p:cNvPr id="3" name="Rectangle 2">
            <a:extLst>
              <a:ext uri="{FF2B5EF4-FFF2-40B4-BE49-F238E27FC236}">
                <a16:creationId xmlns:a16="http://schemas.microsoft.com/office/drawing/2014/main" id="{4960B8C4-F4EE-5365-42CD-F3A22A3222DC}"/>
              </a:ext>
            </a:extLst>
          </p:cNvPr>
          <p:cNvSpPr/>
          <p:nvPr/>
        </p:nvSpPr>
        <p:spPr>
          <a:xfrm>
            <a:off x="-135228" y="1057444"/>
            <a:ext cx="9414455" cy="3281750"/>
          </a:xfrm>
          <a:prstGeom prst="rect">
            <a:avLst/>
          </a:prstGeom>
          <a:solidFill>
            <a:schemeClr val="bg1">
              <a:alpha val="9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960917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617FA-D9AB-ABB5-8E64-5CA053E1A56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3144AB7-7435-C32F-42B3-4C6D49F5E3F4}"/>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992BFF4E-85C1-3268-8453-05682073578F}"/>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DC48FDD-68D2-FEEB-9D5C-614524D5EF5F}"/>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pic>
        <p:nvPicPr>
          <p:cNvPr id="16" name="Graphic 15">
            <a:extLst>
              <a:ext uri="{FF2B5EF4-FFF2-40B4-BE49-F238E27FC236}">
                <a16:creationId xmlns:a16="http://schemas.microsoft.com/office/drawing/2014/main" id="{C2C7AFC4-645C-AB19-ED18-D2B542E13D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5F04D184-DC23-7927-40D4-E8CC0B4C12BC}"/>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62</a:t>
            </a:fld>
            <a:endParaRPr lang="en-CH" dirty="0">
              <a:latin typeface="Cambria" panose="02040503050406030204" pitchFamily="18" charset="0"/>
            </a:endParaRPr>
          </a:p>
        </p:txBody>
      </p:sp>
      <p:grpSp>
        <p:nvGrpSpPr>
          <p:cNvPr id="28" name="Group 27">
            <a:extLst>
              <a:ext uri="{FF2B5EF4-FFF2-40B4-BE49-F238E27FC236}">
                <a16:creationId xmlns:a16="http://schemas.microsoft.com/office/drawing/2014/main" id="{1A11EFA7-4A85-361E-75A1-C22A6F4B6F54}"/>
              </a:ext>
            </a:extLst>
          </p:cNvPr>
          <p:cNvGrpSpPr/>
          <p:nvPr/>
        </p:nvGrpSpPr>
        <p:grpSpPr>
          <a:xfrm>
            <a:off x="62575" y="2914925"/>
            <a:ext cx="4635206" cy="2915113"/>
            <a:chOff x="4452080" y="2908092"/>
            <a:chExt cx="4635206" cy="2915113"/>
          </a:xfrm>
        </p:grpSpPr>
        <p:sp>
          <p:nvSpPr>
            <p:cNvPr id="26" name="Rounded Rectangle 25">
              <a:extLst>
                <a:ext uri="{FF2B5EF4-FFF2-40B4-BE49-F238E27FC236}">
                  <a16:creationId xmlns:a16="http://schemas.microsoft.com/office/drawing/2014/main" id="{7BA9891C-F0EB-132D-A052-3617D1B59E31}"/>
                </a:ext>
              </a:extLst>
            </p:cNvPr>
            <p:cNvSpPr/>
            <p:nvPr/>
          </p:nvSpPr>
          <p:spPr>
            <a:xfrm>
              <a:off x="4452080" y="2908092"/>
              <a:ext cx="4635206" cy="2915113"/>
            </a:xfrm>
            <a:prstGeom prst="roundRect">
              <a:avLst>
                <a:gd name="adj" fmla="val 6972"/>
              </a:avLst>
            </a:prstGeom>
            <a:solidFill>
              <a:schemeClr val="bg2">
                <a:alpha val="50263"/>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rPr>
                <a:t>Solid-State Drive (SSD)</a:t>
              </a:r>
              <a:endParaRPr lang="en-US" b="1" dirty="0">
                <a:solidFill>
                  <a:schemeClr val="tx1"/>
                </a:solidFill>
                <a:latin typeface="Corbel" panose="020B0503020204020204" pitchFamily="34" charset="0"/>
              </a:endParaRPr>
            </a:p>
            <a:p>
              <a:pPr algn="ctr"/>
              <a:r>
                <a:rPr lang="en-US" sz="2000" b="1" dirty="0">
                  <a:solidFill>
                    <a:schemeClr val="tx1"/>
                  </a:solidFill>
                  <a:latin typeface="Corbel" panose="020B0503020204020204" pitchFamily="34" charset="0"/>
                </a:rPr>
                <a:t>(NAND Flash-Based SSD)</a:t>
              </a: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a:p>
              <a:pPr algn="ctr"/>
              <a:endParaRPr lang="en-US" sz="2000" b="1" dirty="0">
                <a:solidFill>
                  <a:schemeClr val="tx1"/>
                </a:solidFill>
                <a:latin typeface="Corbel" panose="020B0503020204020204" pitchFamily="34" charset="0"/>
              </a:endParaRPr>
            </a:p>
          </p:txBody>
        </p:sp>
        <p:sp>
          <p:nvSpPr>
            <p:cNvPr id="13" name="Rounded Rectangle 12">
              <a:extLst>
                <a:ext uri="{FF2B5EF4-FFF2-40B4-BE49-F238E27FC236}">
                  <a16:creationId xmlns:a16="http://schemas.microsoft.com/office/drawing/2014/main" id="{052BC5ED-F475-12CD-2E35-5E2554F9DE60}"/>
                </a:ext>
              </a:extLst>
            </p:cNvPr>
            <p:cNvSpPr/>
            <p:nvPr/>
          </p:nvSpPr>
          <p:spPr>
            <a:xfrm>
              <a:off x="6666618" y="4111569"/>
              <a:ext cx="978013" cy="543332"/>
            </a:xfrm>
            <a:prstGeom prst="roundRect">
              <a:avLst>
                <a:gd name="adj" fmla="val 1215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Flash</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endParaRPr lang="en-CH" b="1" dirty="0">
                <a:solidFill>
                  <a:schemeClr val="tx1"/>
                </a:solidFill>
                <a:latin typeface="Cambria" panose="02040503050406030204" pitchFamily="18" charset="0"/>
              </a:endParaRPr>
            </a:p>
          </p:txBody>
        </p:sp>
        <p:sp>
          <p:nvSpPr>
            <p:cNvPr id="14" name="Rounded Rectangle 13">
              <a:extLst>
                <a:ext uri="{FF2B5EF4-FFF2-40B4-BE49-F238E27FC236}">
                  <a16:creationId xmlns:a16="http://schemas.microsoft.com/office/drawing/2014/main" id="{A25D687D-083D-D5D2-6B9C-C92844D278A1}"/>
                </a:ext>
              </a:extLst>
            </p:cNvPr>
            <p:cNvSpPr/>
            <p:nvPr/>
          </p:nvSpPr>
          <p:spPr>
            <a:xfrm>
              <a:off x="8034572" y="4111569"/>
              <a:ext cx="978013" cy="543332"/>
            </a:xfrm>
            <a:prstGeom prst="roundRect">
              <a:avLst>
                <a:gd name="adj" fmla="val 1215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Flash</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endParaRPr lang="en-CH" b="1" dirty="0">
                <a:solidFill>
                  <a:schemeClr val="tx1"/>
                </a:solidFill>
                <a:latin typeface="Cambria" panose="02040503050406030204" pitchFamily="18" charset="0"/>
              </a:endParaRPr>
            </a:p>
          </p:txBody>
        </p:sp>
        <p:sp>
          <p:nvSpPr>
            <p:cNvPr id="15" name="Rounded Rectangle 14">
              <a:extLst>
                <a:ext uri="{FF2B5EF4-FFF2-40B4-BE49-F238E27FC236}">
                  <a16:creationId xmlns:a16="http://schemas.microsoft.com/office/drawing/2014/main" id="{9AB91BC3-D7EB-36C3-9958-D0DDA832C616}"/>
                </a:ext>
              </a:extLst>
            </p:cNvPr>
            <p:cNvSpPr/>
            <p:nvPr/>
          </p:nvSpPr>
          <p:spPr>
            <a:xfrm>
              <a:off x="6693813" y="5052800"/>
              <a:ext cx="978013" cy="543332"/>
            </a:xfrm>
            <a:prstGeom prst="roundRect">
              <a:avLst>
                <a:gd name="adj" fmla="val 1215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Flash</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endParaRPr lang="en-CH" b="1" dirty="0">
                <a:solidFill>
                  <a:schemeClr val="tx1"/>
                </a:solidFill>
                <a:latin typeface="Cambria" panose="02040503050406030204" pitchFamily="18" charset="0"/>
              </a:endParaRPr>
            </a:p>
          </p:txBody>
        </p:sp>
        <p:sp>
          <p:nvSpPr>
            <p:cNvPr id="18" name="Rounded Rectangle 17">
              <a:extLst>
                <a:ext uri="{FF2B5EF4-FFF2-40B4-BE49-F238E27FC236}">
                  <a16:creationId xmlns:a16="http://schemas.microsoft.com/office/drawing/2014/main" id="{47248EF9-0B03-40C4-1C53-0AADD850C4A7}"/>
                </a:ext>
              </a:extLst>
            </p:cNvPr>
            <p:cNvSpPr/>
            <p:nvPr/>
          </p:nvSpPr>
          <p:spPr>
            <a:xfrm>
              <a:off x="8034572" y="5052800"/>
              <a:ext cx="978013" cy="543332"/>
            </a:xfrm>
            <a:prstGeom prst="roundRect">
              <a:avLst>
                <a:gd name="adj" fmla="val 1215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orbel" panose="020B0503020204020204" pitchFamily="34" charset="0"/>
                </a:rPr>
                <a:t>Flash</a:t>
              </a:r>
            </a:p>
            <a:p>
              <a:pPr algn="ctr"/>
              <a:r>
                <a:rPr lang="en-CH" b="1" dirty="0">
                  <a:solidFill>
                    <a:schemeClr val="tx1"/>
                  </a:solidFill>
                  <a:latin typeface="Corbel" panose="020B0503020204020204" pitchFamily="34" charset="0"/>
                </a:rPr>
                <a:t>C</a:t>
              </a:r>
              <a:r>
                <a:rPr lang="en-US" b="1" dirty="0">
                  <a:solidFill>
                    <a:schemeClr val="tx1"/>
                  </a:solidFill>
                  <a:latin typeface="Corbel" panose="020B0503020204020204" pitchFamily="34" charset="0"/>
                </a:rPr>
                <a:t>hip</a:t>
              </a:r>
              <a:endParaRPr lang="en-CH" b="1" dirty="0">
                <a:solidFill>
                  <a:schemeClr val="tx1"/>
                </a:solidFill>
                <a:latin typeface="Cambria" panose="02040503050406030204" pitchFamily="18" charset="0"/>
              </a:endParaRPr>
            </a:p>
          </p:txBody>
        </p:sp>
        <p:cxnSp>
          <p:nvCxnSpPr>
            <p:cNvPr id="19" name="Elbow Connector 140">
              <a:extLst>
                <a:ext uri="{FF2B5EF4-FFF2-40B4-BE49-F238E27FC236}">
                  <a16:creationId xmlns:a16="http://schemas.microsoft.com/office/drawing/2014/main" id="{C3ED2700-B246-F21C-4A93-AD026F22911E}"/>
                </a:ext>
              </a:extLst>
            </p:cNvPr>
            <p:cNvCxnSpPr>
              <a:cxnSpLocks/>
              <a:stCxn id="14" idx="0"/>
            </p:cNvCxnSpPr>
            <p:nvPr/>
          </p:nvCxnSpPr>
          <p:spPr>
            <a:xfrm rot="16200000" flipV="1">
              <a:off x="7429669" y="3017660"/>
              <a:ext cx="165694" cy="2022124"/>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40">
              <a:extLst>
                <a:ext uri="{FF2B5EF4-FFF2-40B4-BE49-F238E27FC236}">
                  <a16:creationId xmlns:a16="http://schemas.microsoft.com/office/drawing/2014/main" id="{82F4CD99-87AC-6964-4EE5-EF3CBC49A509}"/>
                </a:ext>
              </a:extLst>
            </p:cNvPr>
            <p:cNvCxnSpPr>
              <a:cxnSpLocks/>
              <a:stCxn id="18" idx="0"/>
            </p:cNvCxnSpPr>
            <p:nvPr/>
          </p:nvCxnSpPr>
          <p:spPr>
            <a:xfrm rot="16200000" flipV="1">
              <a:off x="7429672" y="3958894"/>
              <a:ext cx="165695" cy="2022119"/>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ounded Rectangle 20">
              <a:extLst>
                <a:ext uri="{FF2B5EF4-FFF2-40B4-BE49-F238E27FC236}">
                  <a16:creationId xmlns:a16="http://schemas.microsoft.com/office/drawing/2014/main" id="{492877CE-0DB3-7882-EC4F-3C77D981AFB4}"/>
                </a:ext>
              </a:extLst>
            </p:cNvPr>
            <p:cNvSpPr/>
            <p:nvPr/>
          </p:nvSpPr>
          <p:spPr>
            <a:xfrm>
              <a:off x="4572000" y="3824142"/>
              <a:ext cx="1772057" cy="1228655"/>
            </a:xfrm>
            <a:prstGeom prst="roundRect">
              <a:avLst>
                <a:gd name="adj" fmla="val 12155"/>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2000" b="1" dirty="0">
                  <a:solidFill>
                    <a:schemeClr val="tx1"/>
                  </a:solidFill>
                  <a:latin typeface="Corbel" panose="020B0503020204020204" pitchFamily="34" charset="0"/>
                </a:rPr>
                <a:t>SSD </a:t>
              </a:r>
            </a:p>
            <a:p>
              <a:pPr algn="ctr"/>
              <a:r>
                <a:rPr lang="en-CH" sz="2000" b="1" dirty="0">
                  <a:solidFill>
                    <a:schemeClr val="tx1"/>
                  </a:solidFill>
                  <a:latin typeface="Corbel" panose="020B0503020204020204" pitchFamily="34" charset="0"/>
                </a:rPr>
                <a:t>Controller</a:t>
              </a:r>
            </a:p>
          </p:txBody>
        </p:sp>
        <p:sp>
          <p:nvSpPr>
            <p:cNvPr id="22" name="TextBox 21">
              <a:extLst>
                <a:ext uri="{FF2B5EF4-FFF2-40B4-BE49-F238E27FC236}">
                  <a16:creationId xmlns:a16="http://schemas.microsoft.com/office/drawing/2014/main" id="{9E76A7B6-B957-D120-E336-FAEB83EA2798}"/>
                </a:ext>
              </a:extLst>
            </p:cNvPr>
            <p:cNvSpPr txBox="1"/>
            <p:nvPr/>
          </p:nvSpPr>
          <p:spPr>
            <a:xfrm>
              <a:off x="7586473" y="4133711"/>
              <a:ext cx="542544" cy="347086"/>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23" name="TextBox 22">
              <a:extLst>
                <a:ext uri="{FF2B5EF4-FFF2-40B4-BE49-F238E27FC236}">
                  <a16:creationId xmlns:a16="http://schemas.microsoft.com/office/drawing/2014/main" id="{276B7232-F815-DA47-0586-E18A87658808}"/>
                </a:ext>
              </a:extLst>
            </p:cNvPr>
            <p:cNvSpPr txBox="1"/>
            <p:nvPr/>
          </p:nvSpPr>
          <p:spPr>
            <a:xfrm>
              <a:off x="7586473" y="5125801"/>
              <a:ext cx="542544" cy="347086"/>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cxnSp>
          <p:nvCxnSpPr>
            <p:cNvPr id="10" name="Elbow Connector 140">
              <a:extLst>
                <a:ext uri="{FF2B5EF4-FFF2-40B4-BE49-F238E27FC236}">
                  <a16:creationId xmlns:a16="http://schemas.microsoft.com/office/drawing/2014/main" id="{C5077DAF-F994-0D5F-73C2-677300652AD2}"/>
                </a:ext>
              </a:extLst>
            </p:cNvPr>
            <p:cNvCxnSpPr>
              <a:cxnSpLocks/>
            </p:cNvCxnSpPr>
            <p:nvPr/>
          </p:nvCxnSpPr>
          <p:spPr>
            <a:xfrm rot="16200000" flipV="1">
              <a:off x="6663978" y="3616320"/>
              <a:ext cx="167386" cy="8231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Elbow Connector 140">
              <a:extLst>
                <a:ext uri="{FF2B5EF4-FFF2-40B4-BE49-F238E27FC236}">
                  <a16:creationId xmlns:a16="http://schemas.microsoft.com/office/drawing/2014/main" id="{7189F4EC-7C5E-CE5D-0D81-90911EEF9DF0}"/>
                </a:ext>
              </a:extLst>
            </p:cNvPr>
            <p:cNvCxnSpPr>
              <a:cxnSpLocks/>
            </p:cNvCxnSpPr>
            <p:nvPr/>
          </p:nvCxnSpPr>
          <p:spPr>
            <a:xfrm rot="16200000" flipV="1">
              <a:off x="6673079" y="4557551"/>
              <a:ext cx="167386" cy="8231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B2C501AD-03F6-1CCE-A7DA-B60F55941D5C}"/>
                </a:ext>
              </a:extLst>
            </p:cNvPr>
            <p:cNvSpPr/>
            <p:nvPr/>
          </p:nvSpPr>
          <p:spPr>
            <a:xfrm>
              <a:off x="4603128" y="5125801"/>
              <a:ext cx="1772057" cy="470331"/>
            </a:xfrm>
            <a:prstGeom prst="roundRect">
              <a:avLst>
                <a:gd name="adj" fmla="val 1215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2000" b="1" dirty="0">
                  <a:solidFill>
                    <a:schemeClr val="tx1"/>
                  </a:solidFill>
                  <a:latin typeface="Corbel" panose="020B0503020204020204" pitchFamily="34" charset="0"/>
                </a:rPr>
                <a:t>Internal DRAM</a:t>
              </a:r>
            </a:p>
          </p:txBody>
        </p:sp>
      </p:grpSp>
      <p:grpSp>
        <p:nvGrpSpPr>
          <p:cNvPr id="53" name="Group 52">
            <a:extLst>
              <a:ext uri="{FF2B5EF4-FFF2-40B4-BE49-F238E27FC236}">
                <a16:creationId xmlns:a16="http://schemas.microsoft.com/office/drawing/2014/main" id="{686E3197-B88D-9B0E-5002-81BD64C0D021}"/>
              </a:ext>
            </a:extLst>
          </p:cNvPr>
          <p:cNvGrpSpPr/>
          <p:nvPr/>
        </p:nvGrpSpPr>
        <p:grpSpPr>
          <a:xfrm>
            <a:off x="5382270" y="5338083"/>
            <a:ext cx="2344300" cy="683989"/>
            <a:chOff x="5405419" y="4996294"/>
            <a:chExt cx="3202115" cy="683989"/>
          </a:xfrm>
        </p:grpSpPr>
        <p:sp>
          <p:nvSpPr>
            <p:cNvPr id="32" name="직사각형 17">
              <a:extLst>
                <a:ext uri="{FF2B5EF4-FFF2-40B4-BE49-F238E27FC236}">
                  <a16:creationId xmlns:a16="http://schemas.microsoft.com/office/drawing/2014/main" id="{B5823463-5CA7-3398-0CFB-93BA7C80198A}"/>
                </a:ext>
              </a:extLst>
            </p:cNvPr>
            <p:cNvSpPr/>
            <p:nvPr/>
          </p:nvSpPr>
          <p:spPr>
            <a:xfrm>
              <a:off x="5405419" y="4996294"/>
              <a:ext cx="3202115" cy="683989"/>
            </a:xfrm>
            <a:prstGeom prst="rect">
              <a:avLst/>
            </a:prstGeom>
            <a:solidFill>
              <a:srgbClr val="FFDF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endParaRPr lang="ko-KR" altLang="en-US" sz="1400" b="1" dirty="0">
                <a:latin typeface="Cambria" panose="02040503050406030204" pitchFamily="18" charset="0"/>
                <a:cs typeface="Tahoma" panose="020B0604030504040204" pitchFamily="34" charset="0"/>
              </a:endParaRPr>
            </a:p>
          </p:txBody>
        </p:sp>
        <p:sp>
          <p:nvSpPr>
            <p:cNvPr id="33" name="직사각형 25">
              <a:extLst>
                <a:ext uri="{FF2B5EF4-FFF2-40B4-BE49-F238E27FC236}">
                  <a16:creationId xmlns:a16="http://schemas.microsoft.com/office/drawing/2014/main" id="{012A8295-52E2-2CC5-91C0-1546754E638A}"/>
                </a:ext>
              </a:extLst>
            </p:cNvPr>
            <p:cNvSpPr/>
            <p:nvPr/>
          </p:nvSpPr>
          <p:spPr>
            <a:xfrm>
              <a:off x="5524054" y="5188893"/>
              <a:ext cx="1067537" cy="414072"/>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600" b="1" dirty="0">
                  <a:solidFill>
                    <a:schemeClr val="tx1"/>
                  </a:solidFill>
                  <a:latin typeface="Corbel" panose="020B0503020204020204" pitchFamily="34" charset="0"/>
                  <a:ea typeface="Tahoma" panose="020B0604030504040204" pitchFamily="34" charset="0"/>
                  <a:cs typeface="Tahoma" panose="020B0604030504040204" pitchFamily="34" charset="0"/>
                </a:rPr>
                <a:t>Die#</a:t>
              </a:r>
              <a:r>
                <a:rPr lang="en-US" altLang="ko-KR" sz="1600" b="1" dirty="0">
                  <a:solidFill>
                    <a:schemeClr val="tx1"/>
                  </a:solidFill>
                  <a:latin typeface="Cambria" panose="02040503050406030204" pitchFamily="18" charset="0"/>
                  <a:ea typeface="Tahoma" panose="020B0604030504040204" pitchFamily="34" charset="0"/>
                  <a:cs typeface="Tahoma" panose="020B0604030504040204" pitchFamily="34" charset="0"/>
                </a:rPr>
                <a:t>0</a:t>
              </a:r>
              <a:endParaRPr lang="ko-KR" altLang="en-US" sz="1600" b="1" dirty="0">
                <a:solidFill>
                  <a:schemeClr val="tx1"/>
                </a:solidFill>
                <a:latin typeface="Cambria" panose="02040503050406030204" pitchFamily="18" charset="0"/>
                <a:cs typeface="Tahoma" panose="020B0604030504040204" pitchFamily="34" charset="0"/>
              </a:endParaRPr>
            </a:p>
          </p:txBody>
        </p:sp>
        <p:sp>
          <p:nvSpPr>
            <p:cNvPr id="36" name="직사각형 63">
              <a:extLst>
                <a:ext uri="{FF2B5EF4-FFF2-40B4-BE49-F238E27FC236}">
                  <a16:creationId xmlns:a16="http://schemas.microsoft.com/office/drawing/2014/main" id="{01E510CA-41F0-43C6-1A84-4909F834D251}"/>
                </a:ext>
              </a:extLst>
            </p:cNvPr>
            <p:cNvSpPr/>
            <p:nvPr/>
          </p:nvSpPr>
          <p:spPr>
            <a:xfrm>
              <a:off x="6721161" y="5182570"/>
              <a:ext cx="1067537" cy="424594"/>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600" b="1" dirty="0">
                  <a:solidFill>
                    <a:schemeClr val="tx1"/>
                  </a:solidFill>
                  <a:latin typeface="Corbel" panose="020B0503020204020204" pitchFamily="34" charset="0"/>
                  <a:ea typeface="Tahoma" panose="020B0604030504040204" pitchFamily="34" charset="0"/>
                  <a:cs typeface="Tahoma" panose="020B0604030504040204" pitchFamily="34" charset="0"/>
                </a:rPr>
                <a:t>Die#</a:t>
              </a:r>
              <a:r>
                <a:rPr lang="en-US" altLang="ko-KR" sz="1600" b="1" dirty="0">
                  <a:solidFill>
                    <a:schemeClr val="tx1"/>
                  </a:solidFill>
                  <a:latin typeface="Cambria" panose="02040503050406030204" pitchFamily="18" charset="0"/>
                  <a:ea typeface="Tahoma" panose="020B0604030504040204" pitchFamily="34" charset="0"/>
                  <a:cs typeface="Tahoma" panose="020B0604030504040204" pitchFamily="34" charset="0"/>
                </a:rPr>
                <a:t>1</a:t>
              </a:r>
              <a:endParaRPr lang="ko-KR" altLang="en-US" sz="1600" b="1" dirty="0">
                <a:solidFill>
                  <a:schemeClr val="tx1"/>
                </a:solidFill>
                <a:latin typeface="Cambria" panose="02040503050406030204" pitchFamily="18" charset="0"/>
                <a:cs typeface="Tahoma" panose="020B0604030504040204" pitchFamily="34" charset="0"/>
              </a:endParaRPr>
            </a:p>
          </p:txBody>
        </p:sp>
        <p:sp>
          <p:nvSpPr>
            <p:cNvPr id="37" name="TextBox 36">
              <a:extLst>
                <a:ext uri="{FF2B5EF4-FFF2-40B4-BE49-F238E27FC236}">
                  <a16:creationId xmlns:a16="http://schemas.microsoft.com/office/drawing/2014/main" id="{FFB756D1-57B6-142A-88E3-8E59416EB829}"/>
                </a:ext>
              </a:extLst>
            </p:cNvPr>
            <p:cNvSpPr txBox="1"/>
            <p:nvPr/>
          </p:nvSpPr>
          <p:spPr>
            <a:xfrm>
              <a:off x="7799633" y="5217371"/>
              <a:ext cx="505740" cy="247736"/>
            </a:xfrm>
            <a:prstGeom prst="rect">
              <a:avLst/>
            </a:prstGeom>
            <a:noFill/>
          </p:spPr>
          <p:txBody>
            <a:bodyPr wrap="square" lIns="0" tIns="0" rIns="0" bIns="0" anchor="ctr">
              <a:spAutoFit/>
            </a:bodyPr>
            <a:lstStyle/>
            <a:p>
              <a:pPr algn="ctr"/>
              <a:r>
                <a:rPr lang="en-US" altLang="ko-KR" sz="1400" b="1" dirty="0">
                  <a:latin typeface="Cambria" panose="02040503050406030204" pitchFamily="18" charset="0"/>
                  <a:cs typeface="Tahoma" panose="020B0604030504040204" pitchFamily="34" charset="0"/>
                </a:rPr>
                <a:t>…</a:t>
              </a:r>
              <a:endParaRPr lang="ko-KR" altLang="en-US" sz="1400" b="1" dirty="0">
                <a:latin typeface="Cambria" panose="02040503050406030204" pitchFamily="18" charset="0"/>
                <a:cs typeface="Tahoma" panose="020B0604030504040204" pitchFamily="34" charset="0"/>
              </a:endParaRPr>
            </a:p>
          </p:txBody>
        </p:sp>
        <p:cxnSp>
          <p:nvCxnSpPr>
            <p:cNvPr id="38" name="Connector: Elbow 1552">
              <a:extLst>
                <a:ext uri="{FF2B5EF4-FFF2-40B4-BE49-F238E27FC236}">
                  <a16:creationId xmlns:a16="http://schemas.microsoft.com/office/drawing/2014/main" id="{31651D0B-44D0-5DE8-6C75-514C7615A771}"/>
                </a:ext>
              </a:extLst>
            </p:cNvPr>
            <p:cNvCxnSpPr>
              <a:cxnSpLocks/>
            </p:cNvCxnSpPr>
            <p:nvPr/>
          </p:nvCxnSpPr>
          <p:spPr>
            <a:xfrm rot="10800000">
              <a:off x="6059866" y="5098553"/>
              <a:ext cx="2100909" cy="2568"/>
            </a:xfrm>
            <a:prstGeom prst="bentConnector3">
              <a:avLst>
                <a:gd name="adj1" fmla="val 1116"/>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8825E36-9950-2BE7-3B20-FBF9712D261F}"/>
                </a:ext>
              </a:extLst>
            </p:cNvPr>
            <p:cNvCxnSpPr>
              <a:cxnSpLocks/>
            </p:cNvCxnSpPr>
            <p:nvPr/>
          </p:nvCxnSpPr>
          <p:spPr>
            <a:xfrm>
              <a:off x="6077303" y="5098553"/>
              <a:ext cx="0" cy="84017"/>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60852075-B0D5-39AD-5F21-44E57C034F36}"/>
                </a:ext>
              </a:extLst>
            </p:cNvPr>
            <p:cNvCxnSpPr>
              <a:cxnSpLocks/>
            </p:cNvCxnSpPr>
            <p:nvPr/>
          </p:nvCxnSpPr>
          <p:spPr>
            <a:xfrm>
              <a:off x="7272715" y="5090625"/>
              <a:ext cx="0" cy="84017"/>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0" name="Straight Connector 49">
            <a:extLst>
              <a:ext uri="{FF2B5EF4-FFF2-40B4-BE49-F238E27FC236}">
                <a16:creationId xmlns:a16="http://schemas.microsoft.com/office/drawing/2014/main" id="{5DAFE46A-BD49-4ECC-61A0-6FF3F6AD4B9E}"/>
              </a:ext>
            </a:extLst>
          </p:cNvPr>
          <p:cNvCxnSpPr>
            <a:cxnSpLocks/>
          </p:cNvCxnSpPr>
          <p:nvPr/>
        </p:nvCxnSpPr>
        <p:spPr>
          <a:xfrm>
            <a:off x="4572000" y="5059630"/>
            <a:ext cx="810269" cy="267404"/>
          </a:xfrm>
          <a:prstGeom prst="line">
            <a:avLst/>
          </a:prstGeom>
          <a:ln w="222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BEE52212-10D5-8EBA-3597-807EE9539945}"/>
              </a:ext>
            </a:extLst>
          </p:cNvPr>
          <p:cNvCxnSpPr>
            <a:cxnSpLocks/>
          </p:cNvCxnSpPr>
          <p:nvPr/>
        </p:nvCxnSpPr>
        <p:spPr>
          <a:xfrm>
            <a:off x="4572000" y="5598208"/>
            <a:ext cx="810269" cy="420637"/>
          </a:xfrm>
          <a:prstGeom prst="line">
            <a:avLst/>
          </a:prstGeom>
          <a:ln w="222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CABD6CC-6036-48A3-033E-B1BA5FCD56E0}"/>
              </a:ext>
            </a:extLst>
          </p:cNvPr>
          <p:cNvCxnSpPr>
            <a:cxnSpLocks/>
          </p:cNvCxnSpPr>
          <p:nvPr/>
        </p:nvCxnSpPr>
        <p:spPr>
          <a:xfrm>
            <a:off x="5382269" y="5023964"/>
            <a:ext cx="963269" cy="492467"/>
          </a:xfrm>
          <a:prstGeom prst="line">
            <a:avLst/>
          </a:prstGeom>
          <a:ln w="222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5E0C5C10-2B09-97DB-7608-9E5FFAEBFB44}"/>
              </a:ext>
            </a:extLst>
          </p:cNvPr>
          <p:cNvCxnSpPr>
            <a:cxnSpLocks/>
          </p:cNvCxnSpPr>
          <p:nvPr/>
        </p:nvCxnSpPr>
        <p:spPr>
          <a:xfrm flipH="1">
            <a:off x="7127092" y="5057300"/>
            <a:ext cx="517248" cy="459131"/>
          </a:xfrm>
          <a:prstGeom prst="line">
            <a:avLst/>
          </a:prstGeom>
          <a:ln w="22225">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143" name="Group 142">
            <a:extLst>
              <a:ext uri="{FF2B5EF4-FFF2-40B4-BE49-F238E27FC236}">
                <a16:creationId xmlns:a16="http://schemas.microsoft.com/office/drawing/2014/main" id="{CE73BB0C-B19E-B99C-5C2D-5AF35EFC5025}"/>
              </a:ext>
            </a:extLst>
          </p:cNvPr>
          <p:cNvGrpSpPr/>
          <p:nvPr/>
        </p:nvGrpSpPr>
        <p:grpSpPr>
          <a:xfrm>
            <a:off x="8058585" y="3325738"/>
            <a:ext cx="1022840" cy="1677241"/>
            <a:chOff x="8058585" y="3325738"/>
            <a:chExt cx="1022840" cy="1677241"/>
          </a:xfrm>
        </p:grpSpPr>
        <p:sp>
          <p:nvSpPr>
            <p:cNvPr id="136" name="Rectangle 135">
              <a:extLst>
                <a:ext uri="{FF2B5EF4-FFF2-40B4-BE49-F238E27FC236}">
                  <a16:creationId xmlns:a16="http://schemas.microsoft.com/office/drawing/2014/main" id="{83BB6552-26E8-3680-F7A2-BD0051F8BF80}"/>
                </a:ext>
              </a:extLst>
            </p:cNvPr>
            <p:cNvSpPr/>
            <p:nvPr/>
          </p:nvSpPr>
          <p:spPr>
            <a:xfrm>
              <a:off x="8058585" y="3325738"/>
              <a:ext cx="1022840" cy="1677241"/>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Corbel" panose="020B0503020204020204" pitchFamily="34" charset="0"/>
                </a:rPr>
                <a:t>Latching circuit</a:t>
              </a:r>
            </a:p>
            <a:p>
              <a:pPr algn="ctr"/>
              <a:endParaRPr lang="en-US" sz="1600" b="1" dirty="0">
                <a:solidFill>
                  <a:schemeClr val="tx1"/>
                </a:solidFill>
                <a:latin typeface="Corbel" panose="020B0503020204020204" pitchFamily="34" charset="0"/>
              </a:endParaRPr>
            </a:p>
            <a:p>
              <a:pPr algn="ctr"/>
              <a:endParaRPr lang="en-US" sz="1600" b="1" dirty="0">
                <a:solidFill>
                  <a:schemeClr val="tx1"/>
                </a:solidFill>
                <a:latin typeface="Corbel" panose="020B0503020204020204" pitchFamily="34" charset="0"/>
              </a:endParaRPr>
            </a:p>
            <a:p>
              <a:pPr algn="ctr"/>
              <a:endParaRPr lang="en-US" sz="1600" b="1" dirty="0">
                <a:solidFill>
                  <a:schemeClr val="tx1"/>
                </a:solidFill>
                <a:latin typeface="Corbel" panose="020B0503020204020204" pitchFamily="34" charset="0"/>
              </a:endParaRPr>
            </a:p>
            <a:p>
              <a:pPr algn="ctr"/>
              <a:endParaRPr lang="en-CH" sz="1600" b="1" dirty="0">
                <a:solidFill>
                  <a:schemeClr val="tx1"/>
                </a:solidFill>
                <a:latin typeface="Corbel" panose="020B0503020204020204" pitchFamily="34" charset="0"/>
              </a:endParaRPr>
            </a:p>
          </p:txBody>
        </p:sp>
        <p:sp>
          <p:nvSpPr>
            <p:cNvPr id="138" name="Rectangle 137">
              <a:extLst>
                <a:ext uri="{FF2B5EF4-FFF2-40B4-BE49-F238E27FC236}">
                  <a16:creationId xmlns:a16="http://schemas.microsoft.com/office/drawing/2014/main" id="{45368920-5977-3437-53D1-8A6915E4BE04}"/>
                </a:ext>
              </a:extLst>
            </p:cNvPr>
            <p:cNvSpPr/>
            <p:nvPr/>
          </p:nvSpPr>
          <p:spPr>
            <a:xfrm>
              <a:off x="8120663" y="4200358"/>
              <a:ext cx="919032" cy="227458"/>
            </a:xfrm>
            <a:prstGeom prst="rect">
              <a:avLst/>
            </a:prstGeom>
            <a:solidFill>
              <a:srgbClr val="FDF4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latin typeface="Corbel" panose="020B0503020204020204" pitchFamily="34" charset="0"/>
                </a:rPr>
                <a:t>Data Latch </a:t>
              </a:r>
              <a:r>
                <a:rPr lang="en-CH" sz="900" b="1" dirty="0">
                  <a:solidFill>
                    <a:schemeClr val="tx1"/>
                  </a:solidFill>
                  <a:latin typeface="Cambria" panose="02040503050406030204" pitchFamily="18" charset="0"/>
                </a:rPr>
                <a:t>0</a:t>
              </a:r>
            </a:p>
          </p:txBody>
        </p:sp>
        <p:sp>
          <p:nvSpPr>
            <p:cNvPr id="139" name="Rectangle 138">
              <a:extLst>
                <a:ext uri="{FF2B5EF4-FFF2-40B4-BE49-F238E27FC236}">
                  <a16:creationId xmlns:a16="http://schemas.microsoft.com/office/drawing/2014/main" id="{A7A223F3-158E-0C7E-2461-173E5AC5690B}"/>
                </a:ext>
              </a:extLst>
            </p:cNvPr>
            <p:cNvSpPr/>
            <p:nvPr/>
          </p:nvSpPr>
          <p:spPr>
            <a:xfrm>
              <a:off x="8120663" y="4437930"/>
              <a:ext cx="919032" cy="227458"/>
            </a:xfrm>
            <a:prstGeom prst="rect">
              <a:avLst/>
            </a:prstGeom>
            <a:solidFill>
              <a:srgbClr val="FDF4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latin typeface="Corbel" panose="020B0503020204020204" pitchFamily="34" charset="0"/>
                </a:rPr>
                <a:t>Data Latch </a:t>
              </a:r>
              <a:r>
                <a:rPr lang="en-CH" sz="900" b="1" dirty="0">
                  <a:solidFill>
                    <a:schemeClr val="tx1"/>
                  </a:solidFill>
                  <a:latin typeface="Cambria" panose="02040503050406030204" pitchFamily="18" charset="0"/>
                </a:rPr>
                <a:t>1</a:t>
              </a:r>
            </a:p>
          </p:txBody>
        </p:sp>
        <p:sp>
          <p:nvSpPr>
            <p:cNvPr id="140" name="Rectangle 139">
              <a:extLst>
                <a:ext uri="{FF2B5EF4-FFF2-40B4-BE49-F238E27FC236}">
                  <a16:creationId xmlns:a16="http://schemas.microsoft.com/office/drawing/2014/main" id="{10731724-331B-B283-A021-CAF3503A8076}"/>
                </a:ext>
              </a:extLst>
            </p:cNvPr>
            <p:cNvSpPr/>
            <p:nvPr/>
          </p:nvSpPr>
          <p:spPr>
            <a:xfrm>
              <a:off x="8120663" y="4676405"/>
              <a:ext cx="919032" cy="227458"/>
            </a:xfrm>
            <a:prstGeom prst="rect">
              <a:avLst/>
            </a:prstGeom>
            <a:solidFill>
              <a:srgbClr val="FDF4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latin typeface="Corbel" panose="020B0503020204020204" pitchFamily="34" charset="0"/>
                </a:rPr>
                <a:t>Data Latch </a:t>
              </a:r>
              <a:r>
                <a:rPr lang="en-CH" sz="900" b="1" dirty="0">
                  <a:solidFill>
                    <a:schemeClr val="tx1"/>
                  </a:solidFill>
                  <a:latin typeface="Cambria" panose="02040503050406030204" pitchFamily="18" charset="0"/>
                </a:rPr>
                <a:t>2</a:t>
              </a:r>
            </a:p>
          </p:txBody>
        </p:sp>
        <p:sp>
          <p:nvSpPr>
            <p:cNvPr id="137" name="Rectangle 136">
              <a:extLst>
                <a:ext uri="{FF2B5EF4-FFF2-40B4-BE49-F238E27FC236}">
                  <a16:creationId xmlns:a16="http://schemas.microsoft.com/office/drawing/2014/main" id="{28C09D7F-37CF-98C7-E004-D1D182DE2B36}"/>
                </a:ext>
              </a:extLst>
            </p:cNvPr>
            <p:cNvSpPr/>
            <p:nvPr/>
          </p:nvSpPr>
          <p:spPr>
            <a:xfrm>
              <a:off x="8120385" y="3888364"/>
              <a:ext cx="919310" cy="227458"/>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900" b="1" dirty="0">
                  <a:solidFill>
                    <a:schemeClr val="tx1"/>
                  </a:solidFill>
                  <a:latin typeface="Corbel" panose="020B0503020204020204" pitchFamily="34" charset="0"/>
                </a:rPr>
                <a:t>Sensing Latch</a:t>
              </a:r>
            </a:p>
          </p:txBody>
        </p:sp>
      </p:grpSp>
      <p:sp>
        <p:nvSpPr>
          <p:cNvPr id="2" name="Oval 1">
            <a:extLst>
              <a:ext uri="{FF2B5EF4-FFF2-40B4-BE49-F238E27FC236}">
                <a16:creationId xmlns:a16="http://schemas.microsoft.com/office/drawing/2014/main" id="{BCB623F0-3974-ECB4-52A3-BFC80FE84937}"/>
              </a:ext>
            </a:extLst>
          </p:cNvPr>
          <p:cNvSpPr/>
          <p:nvPr/>
        </p:nvSpPr>
        <p:spPr>
          <a:xfrm>
            <a:off x="8396900" y="139845"/>
            <a:ext cx="520749" cy="512791"/>
          </a:xfrm>
          <a:prstGeom prst="ellipse">
            <a:avLst/>
          </a:prstGeom>
          <a:solidFill>
            <a:schemeClr val="bg2"/>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3</a:t>
            </a:r>
          </a:p>
        </p:txBody>
      </p:sp>
      <p:sp>
        <p:nvSpPr>
          <p:cNvPr id="9" name="Title 1">
            <a:extLst>
              <a:ext uri="{FF2B5EF4-FFF2-40B4-BE49-F238E27FC236}">
                <a16:creationId xmlns:a16="http://schemas.microsoft.com/office/drawing/2014/main" id="{53693C9C-96D3-B015-7F8F-C79D17E90219}"/>
              </a:ext>
            </a:extLst>
          </p:cNvPr>
          <p:cNvSpPr txBox="1">
            <a:spLocks/>
          </p:cNvSpPr>
          <p:nvPr/>
        </p:nvSpPr>
        <p:spPr>
          <a:xfrm>
            <a:off x="43211" y="1"/>
            <a:ext cx="8951086" cy="841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H" sz="3600" b="1" dirty="0">
                <a:latin typeface="Corbel" panose="020B0503020204020204" pitchFamily="34" charset="0"/>
                <a:ea typeface="Tahoma" panose="020B0604030504040204" pitchFamily="34" charset="0"/>
                <a:cs typeface="Tahoma" panose="020B0604030504040204" pitchFamily="34" charset="0"/>
              </a:rPr>
              <a:t>CIPHERMATCH: Element-Wise Addition  </a:t>
            </a:r>
          </a:p>
        </p:txBody>
      </p:sp>
      <p:cxnSp>
        <p:nvCxnSpPr>
          <p:cNvPr id="132" name="Straight Connector 131">
            <a:extLst>
              <a:ext uri="{FF2B5EF4-FFF2-40B4-BE49-F238E27FC236}">
                <a16:creationId xmlns:a16="http://schemas.microsoft.com/office/drawing/2014/main" id="{C78823B5-38B1-FBA1-BCBE-7CEF63159BB1}"/>
              </a:ext>
            </a:extLst>
          </p:cNvPr>
          <p:cNvCxnSpPr>
            <a:cxnSpLocks/>
          </p:cNvCxnSpPr>
          <p:nvPr/>
        </p:nvCxnSpPr>
        <p:spPr>
          <a:xfrm flipV="1">
            <a:off x="7670541" y="3325738"/>
            <a:ext cx="388044" cy="1312116"/>
          </a:xfrm>
          <a:prstGeom prst="line">
            <a:avLst/>
          </a:prstGeom>
          <a:ln w="222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FBDBA677-2DE8-7A04-4E28-6F941B16075B}"/>
              </a:ext>
            </a:extLst>
          </p:cNvPr>
          <p:cNvCxnSpPr>
            <a:cxnSpLocks/>
          </p:cNvCxnSpPr>
          <p:nvPr/>
        </p:nvCxnSpPr>
        <p:spPr>
          <a:xfrm flipH="1" flipV="1">
            <a:off x="7644338" y="4914706"/>
            <a:ext cx="414246" cy="88273"/>
          </a:xfrm>
          <a:prstGeom prst="line">
            <a:avLst/>
          </a:prstGeom>
          <a:ln w="22225">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199" name="Group 198">
            <a:extLst>
              <a:ext uri="{FF2B5EF4-FFF2-40B4-BE49-F238E27FC236}">
                <a16:creationId xmlns:a16="http://schemas.microsoft.com/office/drawing/2014/main" id="{135CF9FD-D0A6-F74E-D249-2BA090A5161A}"/>
              </a:ext>
            </a:extLst>
          </p:cNvPr>
          <p:cNvGrpSpPr/>
          <p:nvPr/>
        </p:nvGrpSpPr>
        <p:grpSpPr>
          <a:xfrm>
            <a:off x="5353510" y="2714217"/>
            <a:ext cx="2394793" cy="2336759"/>
            <a:chOff x="5353510" y="2714217"/>
            <a:chExt cx="2394793" cy="2336759"/>
          </a:xfrm>
        </p:grpSpPr>
        <p:grpSp>
          <p:nvGrpSpPr>
            <p:cNvPr id="151" name="Group 150">
              <a:extLst>
                <a:ext uri="{FF2B5EF4-FFF2-40B4-BE49-F238E27FC236}">
                  <a16:creationId xmlns:a16="http://schemas.microsoft.com/office/drawing/2014/main" id="{64297B3D-EF88-6969-B51C-8399668CF0A9}"/>
                </a:ext>
              </a:extLst>
            </p:cNvPr>
            <p:cNvGrpSpPr/>
            <p:nvPr/>
          </p:nvGrpSpPr>
          <p:grpSpPr>
            <a:xfrm>
              <a:off x="5353510" y="2714217"/>
              <a:ext cx="2394793" cy="2336759"/>
              <a:chOff x="4463871" y="1348487"/>
              <a:chExt cx="2394793" cy="3053884"/>
            </a:xfrm>
          </p:grpSpPr>
          <p:grpSp>
            <p:nvGrpSpPr>
              <p:cNvPr id="152" name="Group 151">
                <a:extLst>
                  <a:ext uri="{FF2B5EF4-FFF2-40B4-BE49-F238E27FC236}">
                    <a16:creationId xmlns:a16="http://schemas.microsoft.com/office/drawing/2014/main" id="{2B01477C-8DC2-2A95-2D45-E9E00030CA16}"/>
                  </a:ext>
                </a:extLst>
              </p:cNvPr>
              <p:cNvGrpSpPr/>
              <p:nvPr/>
            </p:nvGrpSpPr>
            <p:grpSpPr>
              <a:xfrm>
                <a:off x="4463871" y="1348487"/>
                <a:ext cx="2394793" cy="3053884"/>
                <a:chOff x="225577" y="2099762"/>
                <a:chExt cx="4856338" cy="2225590"/>
              </a:xfrm>
            </p:grpSpPr>
            <p:sp>
              <p:nvSpPr>
                <p:cNvPr id="159" name="Rounded Rectangle 21">
                  <a:extLst>
                    <a:ext uri="{FF2B5EF4-FFF2-40B4-BE49-F238E27FC236}">
                      <a16:creationId xmlns:a16="http://schemas.microsoft.com/office/drawing/2014/main" id="{4849D4C2-8A7A-F5C7-C964-F32723160E9F}"/>
                    </a:ext>
                  </a:extLst>
                </p:cNvPr>
                <p:cNvSpPr/>
                <p:nvPr/>
              </p:nvSpPr>
              <p:spPr bwMode="auto">
                <a:xfrm>
                  <a:off x="225577" y="2099762"/>
                  <a:ext cx="4856338" cy="2225590"/>
                </a:xfrm>
                <a:prstGeom prst="roundRect">
                  <a:avLst>
                    <a:gd name="adj" fmla="val 6232"/>
                  </a:avLst>
                </a:prstGeom>
                <a:solidFill>
                  <a:schemeClr val="accent5">
                    <a:lumMod val="40000"/>
                    <a:lumOff val="60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000" b="1" dirty="0">
                      <a:solidFill>
                        <a:srgbClr val="000000"/>
                      </a:solidFill>
                      <a:latin typeface="Corbel" panose="020B0503020204020204" pitchFamily="34" charset="0"/>
                      <a:ea typeface="Cambria" panose="02040503050406030204" pitchFamily="18" charset="0"/>
                    </a:rPr>
                    <a:t>NAND Flash </a:t>
                  </a:r>
                  <a:r>
                    <a:rPr lang="en-IN" sz="2000" b="1" dirty="0">
                      <a:solidFill>
                        <a:srgbClr val="000000"/>
                      </a:solidFill>
                      <a:latin typeface="Corbel" panose="020B0503020204020204" pitchFamily="34" charset="0"/>
                      <a:ea typeface="Cambria" panose="02040503050406030204" pitchFamily="18" charset="0"/>
                    </a:rPr>
                    <a:t>Memory</a:t>
                  </a:r>
                  <a:endParaRPr lang="en-CH" sz="2000" b="1" dirty="0">
                    <a:solidFill>
                      <a:srgbClr val="000000"/>
                    </a:solidFill>
                    <a:latin typeface="Corbel" panose="020B0503020204020204" pitchFamily="34" charset="0"/>
                    <a:ea typeface="Cambria" panose="02040503050406030204" pitchFamily="18" charset="0"/>
                  </a:endParaRPr>
                </a:p>
              </p:txBody>
            </p:sp>
            <p:grpSp>
              <p:nvGrpSpPr>
                <p:cNvPr id="160" name="Group 159">
                  <a:extLst>
                    <a:ext uri="{FF2B5EF4-FFF2-40B4-BE49-F238E27FC236}">
                      <a16:creationId xmlns:a16="http://schemas.microsoft.com/office/drawing/2014/main" id="{341FFED7-7F53-F2AA-B02C-4E880025F037}"/>
                    </a:ext>
                  </a:extLst>
                </p:cNvPr>
                <p:cNvGrpSpPr/>
                <p:nvPr/>
              </p:nvGrpSpPr>
              <p:grpSpPr>
                <a:xfrm>
                  <a:off x="729024" y="3341228"/>
                  <a:ext cx="3849443" cy="648929"/>
                  <a:chOff x="2642362" y="4542503"/>
                  <a:chExt cx="3849443" cy="648929"/>
                </a:xfrm>
              </p:grpSpPr>
              <p:cxnSp>
                <p:nvCxnSpPr>
                  <p:cNvPr id="162" name="Straight Connector 161">
                    <a:extLst>
                      <a:ext uri="{FF2B5EF4-FFF2-40B4-BE49-F238E27FC236}">
                        <a16:creationId xmlns:a16="http://schemas.microsoft.com/office/drawing/2014/main" id="{EDA6CE52-BEFC-6565-48AB-5E9832C8830B}"/>
                      </a:ext>
                    </a:extLst>
                  </p:cNvPr>
                  <p:cNvCxnSpPr/>
                  <p:nvPr/>
                </p:nvCxnSpPr>
                <p:spPr>
                  <a:xfrm>
                    <a:off x="264236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D3FE3BF-1BF5-A300-56A5-77C0A53CFDB5}"/>
                      </a:ext>
                    </a:extLst>
                  </p:cNvPr>
                  <p:cNvCxnSpPr/>
                  <p:nvPr/>
                </p:nvCxnSpPr>
                <p:spPr>
                  <a:xfrm>
                    <a:off x="337063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B3107A5-EFDE-E646-E072-CDE178C17236}"/>
                      </a:ext>
                    </a:extLst>
                  </p:cNvPr>
                  <p:cNvCxnSpPr/>
                  <p:nvPr/>
                </p:nvCxnSpPr>
                <p:spPr>
                  <a:xfrm>
                    <a:off x="378679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119508C2-FFBC-8001-7201-9E3D3CBCC5AF}"/>
                      </a:ext>
                    </a:extLst>
                  </p:cNvPr>
                  <p:cNvCxnSpPr/>
                  <p:nvPr/>
                </p:nvCxnSpPr>
                <p:spPr>
                  <a:xfrm>
                    <a:off x="389083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8D3DA7AA-ECFC-9D33-3D80-5A17E666F8D8}"/>
                      </a:ext>
                    </a:extLst>
                  </p:cNvPr>
                  <p:cNvCxnSpPr/>
                  <p:nvPr/>
                </p:nvCxnSpPr>
                <p:spPr>
                  <a:xfrm>
                    <a:off x="409890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B0EAA04-A9A2-F71B-4D6E-AE2BE99FB948}"/>
                      </a:ext>
                    </a:extLst>
                  </p:cNvPr>
                  <p:cNvCxnSpPr/>
                  <p:nvPr/>
                </p:nvCxnSpPr>
                <p:spPr>
                  <a:xfrm>
                    <a:off x="399486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992713D-4411-0610-10B1-5BDC99966D71}"/>
                      </a:ext>
                    </a:extLst>
                  </p:cNvPr>
                  <p:cNvCxnSpPr/>
                  <p:nvPr/>
                </p:nvCxnSpPr>
                <p:spPr>
                  <a:xfrm>
                    <a:off x="430698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44FB78C5-192A-E86F-02E2-B1CC2F9A79E5}"/>
                      </a:ext>
                    </a:extLst>
                  </p:cNvPr>
                  <p:cNvCxnSpPr/>
                  <p:nvPr/>
                </p:nvCxnSpPr>
                <p:spPr>
                  <a:xfrm>
                    <a:off x="420294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07ED10C3-9CD6-7743-815D-689F07130D41}"/>
                      </a:ext>
                    </a:extLst>
                  </p:cNvPr>
                  <p:cNvCxnSpPr/>
                  <p:nvPr/>
                </p:nvCxnSpPr>
                <p:spPr>
                  <a:xfrm>
                    <a:off x="451506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CDD61905-F64C-11BC-15A3-DEC66E256BDF}"/>
                      </a:ext>
                    </a:extLst>
                  </p:cNvPr>
                  <p:cNvCxnSpPr/>
                  <p:nvPr/>
                </p:nvCxnSpPr>
                <p:spPr>
                  <a:xfrm>
                    <a:off x="441102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88AE320-36E1-FDE9-8DF4-83D7FF9E0FC3}"/>
                      </a:ext>
                    </a:extLst>
                  </p:cNvPr>
                  <p:cNvCxnSpPr/>
                  <p:nvPr/>
                </p:nvCxnSpPr>
                <p:spPr>
                  <a:xfrm>
                    <a:off x="472314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4E255587-14D0-8B9C-B7C4-A39AB6F2FF06}"/>
                      </a:ext>
                    </a:extLst>
                  </p:cNvPr>
                  <p:cNvCxnSpPr/>
                  <p:nvPr/>
                </p:nvCxnSpPr>
                <p:spPr>
                  <a:xfrm>
                    <a:off x="461910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A025F0DC-52EF-9A6F-1825-DF430FFFCDDB}"/>
                      </a:ext>
                    </a:extLst>
                  </p:cNvPr>
                  <p:cNvCxnSpPr/>
                  <p:nvPr/>
                </p:nvCxnSpPr>
                <p:spPr>
                  <a:xfrm>
                    <a:off x="493122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A060FC3B-F4A2-A415-B989-1233B9FBC9DA}"/>
                      </a:ext>
                    </a:extLst>
                  </p:cNvPr>
                  <p:cNvCxnSpPr/>
                  <p:nvPr/>
                </p:nvCxnSpPr>
                <p:spPr>
                  <a:xfrm>
                    <a:off x="482718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CF814FE1-5A27-3E37-F0BE-D46D7B0685CA}"/>
                      </a:ext>
                    </a:extLst>
                  </p:cNvPr>
                  <p:cNvCxnSpPr/>
                  <p:nvPr/>
                </p:nvCxnSpPr>
                <p:spPr>
                  <a:xfrm>
                    <a:off x="513929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46FF6750-69A9-5196-E669-0906BF04BCB1}"/>
                      </a:ext>
                    </a:extLst>
                  </p:cNvPr>
                  <p:cNvCxnSpPr/>
                  <p:nvPr/>
                </p:nvCxnSpPr>
                <p:spPr>
                  <a:xfrm>
                    <a:off x="503525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ECB63729-FD3B-F515-B511-925309301398}"/>
                      </a:ext>
                    </a:extLst>
                  </p:cNvPr>
                  <p:cNvCxnSpPr/>
                  <p:nvPr/>
                </p:nvCxnSpPr>
                <p:spPr>
                  <a:xfrm>
                    <a:off x="565949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F8BDFE8E-7383-F731-4D17-D32AC3703110}"/>
                      </a:ext>
                    </a:extLst>
                  </p:cNvPr>
                  <p:cNvCxnSpPr/>
                  <p:nvPr/>
                </p:nvCxnSpPr>
                <p:spPr>
                  <a:xfrm>
                    <a:off x="545141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98E5D23-9499-8F49-1F08-2850B2D51AC6}"/>
                      </a:ext>
                    </a:extLst>
                  </p:cNvPr>
                  <p:cNvCxnSpPr/>
                  <p:nvPr/>
                </p:nvCxnSpPr>
                <p:spPr>
                  <a:xfrm>
                    <a:off x="576353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B6C6D6F3-8E24-51F3-416B-5F8B751E4091}"/>
                      </a:ext>
                    </a:extLst>
                  </p:cNvPr>
                  <p:cNvCxnSpPr/>
                  <p:nvPr/>
                </p:nvCxnSpPr>
                <p:spPr>
                  <a:xfrm>
                    <a:off x="555545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40DA000-7C79-DEF6-967A-E3166F77D6F1}"/>
                      </a:ext>
                    </a:extLst>
                  </p:cNvPr>
                  <p:cNvCxnSpPr/>
                  <p:nvPr/>
                </p:nvCxnSpPr>
                <p:spPr>
                  <a:xfrm>
                    <a:off x="534737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35D09E2-0F4C-5D17-90C2-B772B6653CFC}"/>
                      </a:ext>
                    </a:extLst>
                  </p:cNvPr>
                  <p:cNvCxnSpPr/>
                  <p:nvPr/>
                </p:nvCxnSpPr>
                <p:spPr>
                  <a:xfrm>
                    <a:off x="524333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67B2CE57-19EC-99AA-BDCD-380145D76706}"/>
                      </a:ext>
                    </a:extLst>
                  </p:cNvPr>
                  <p:cNvCxnSpPr/>
                  <p:nvPr/>
                </p:nvCxnSpPr>
                <p:spPr>
                  <a:xfrm>
                    <a:off x="597161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E266832E-CCE2-49F5-F370-565CCF4B482F}"/>
                      </a:ext>
                    </a:extLst>
                  </p:cNvPr>
                  <p:cNvCxnSpPr/>
                  <p:nvPr/>
                </p:nvCxnSpPr>
                <p:spPr>
                  <a:xfrm>
                    <a:off x="586757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12632F94-3BD0-BB24-C4BD-865F0DC1710D}"/>
                      </a:ext>
                    </a:extLst>
                  </p:cNvPr>
                  <p:cNvCxnSpPr/>
                  <p:nvPr/>
                </p:nvCxnSpPr>
                <p:spPr>
                  <a:xfrm>
                    <a:off x="607564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52C3BA2-2017-2A5F-3D4E-9DF28A0D2B42}"/>
                      </a:ext>
                    </a:extLst>
                  </p:cNvPr>
                  <p:cNvCxnSpPr/>
                  <p:nvPr/>
                </p:nvCxnSpPr>
                <p:spPr>
                  <a:xfrm>
                    <a:off x="649180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1" name="Rectangle 160">
                  <a:extLst>
                    <a:ext uri="{FF2B5EF4-FFF2-40B4-BE49-F238E27FC236}">
                      <a16:creationId xmlns:a16="http://schemas.microsoft.com/office/drawing/2014/main" id="{AA37105F-C605-6DD8-9E84-98AE7821A197}"/>
                    </a:ext>
                  </a:extLst>
                </p:cNvPr>
                <p:cNvSpPr/>
                <p:nvPr/>
              </p:nvSpPr>
              <p:spPr>
                <a:xfrm>
                  <a:off x="1442626" y="3625579"/>
                  <a:ext cx="2434225" cy="271097"/>
                </a:xfrm>
                <a:prstGeom prst="rect">
                  <a:avLst/>
                </a:prstGeom>
                <a:solidFill>
                  <a:schemeClr val="accent5">
                    <a:lumMod val="20000"/>
                    <a:lumOff val="80000"/>
                  </a:schemeClr>
                </a:solidFill>
              </p:spPr>
              <p:txBody>
                <a:bodyPr wrap="square" lIns="0" tIns="0" rIns="0" bIns="0" anchor="ctr">
                  <a:spAutoFit/>
                </a:bodyPr>
                <a:lstStyle/>
                <a:p>
                  <a:pPr algn="ctr"/>
                  <a:r>
                    <a:rPr lang="en-US" sz="1600" b="1" dirty="0" err="1">
                      <a:latin typeface="Corbel" panose="020B0503020204020204" pitchFamily="34" charset="0"/>
                    </a:rPr>
                    <a:t>Bitlines</a:t>
                  </a:r>
                  <a:r>
                    <a:rPr lang="en-US" sz="1600" b="1" dirty="0">
                      <a:latin typeface="Corbel" panose="020B0503020204020204" pitchFamily="34" charset="0"/>
                    </a:rPr>
                    <a:t> (BLs)</a:t>
                  </a:r>
                  <a:endParaRPr lang="en-CH" sz="1600" b="1" dirty="0">
                    <a:latin typeface="Corbel" panose="020B0503020204020204" pitchFamily="34" charset="0"/>
                  </a:endParaRPr>
                </a:p>
              </p:txBody>
            </p:sp>
          </p:grpSp>
          <p:sp>
            <p:nvSpPr>
              <p:cNvPr id="153" name="Rectangle 152">
                <a:extLst>
                  <a:ext uri="{FF2B5EF4-FFF2-40B4-BE49-F238E27FC236}">
                    <a16:creationId xmlns:a16="http://schemas.microsoft.com/office/drawing/2014/main" id="{AD630F77-BA6E-C2F9-47E4-54B3ACFA150A}"/>
                  </a:ext>
                </a:extLst>
              </p:cNvPr>
              <p:cNvSpPr/>
              <p:nvPr/>
            </p:nvSpPr>
            <p:spPr>
              <a:xfrm>
                <a:off x="4550567" y="1895890"/>
                <a:ext cx="2230335" cy="308999"/>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dirty="0">
                  <a:solidFill>
                    <a:schemeClr val="tx1"/>
                  </a:solidFill>
                  <a:latin typeface="Corbel" panose="020B0503020204020204" pitchFamily="34" charset="0"/>
                </a:endParaRPr>
              </a:p>
            </p:txBody>
          </p:sp>
          <p:sp>
            <p:nvSpPr>
              <p:cNvPr id="154" name="Rectangle 153">
                <a:extLst>
                  <a:ext uri="{FF2B5EF4-FFF2-40B4-BE49-F238E27FC236}">
                    <a16:creationId xmlns:a16="http://schemas.microsoft.com/office/drawing/2014/main" id="{1E3D4CF3-9B66-BB50-44FA-806105AB940B}"/>
                  </a:ext>
                </a:extLst>
              </p:cNvPr>
              <p:cNvSpPr/>
              <p:nvPr/>
            </p:nvSpPr>
            <p:spPr>
              <a:xfrm>
                <a:off x="4551719" y="2202309"/>
                <a:ext cx="2230335" cy="304763"/>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baseline="-25000" dirty="0">
                  <a:solidFill>
                    <a:schemeClr val="tx1"/>
                  </a:solidFill>
                  <a:latin typeface="Corbel" panose="020B0503020204020204" pitchFamily="34" charset="0"/>
                </a:endParaRPr>
              </a:p>
            </p:txBody>
          </p:sp>
          <p:sp>
            <p:nvSpPr>
              <p:cNvPr id="155" name="Rectangle 154">
                <a:extLst>
                  <a:ext uri="{FF2B5EF4-FFF2-40B4-BE49-F238E27FC236}">
                    <a16:creationId xmlns:a16="http://schemas.microsoft.com/office/drawing/2014/main" id="{3A3EC08C-7217-D4BD-7314-FC9A03ECDCE1}"/>
                  </a:ext>
                </a:extLst>
              </p:cNvPr>
              <p:cNvSpPr/>
              <p:nvPr/>
            </p:nvSpPr>
            <p:spPr>
              <a:xfrm>
                <a:off x="4550568" y="2799622"/>
                <a:ext cx="2230334" cy="310548"/>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orbel" panose="020B0503020204020204" pitchFamily="34" charset="0"/>
                  </a:rPr>
                  <a:t>     …        </a:t>
                </a:r>
                <a:endParaRPr lang="en-CH" dirty="0">
                  <a:solidFill>
                    <a:schemeClr val="tx1"/>
                  </a:solidFill>
                  <a:latin typeface="Corbel" panose="020B0503020204020204" pitchFamily="34" charset="0"/>
                </a:endParaRPr>
              </a:p>
            </p:txBody>
          </p:sp>
          <p:sp>
            <p:nvSpPr>
              <p:cNvPr id="157" name="Rectangle 156">
                <a:extLst>
                  <a:ext uri="{FF2B5EF4-FFF2-40B4-BE49-F238E27FC236}">
                    <a16:creationId xmlns:a16="http://schemas.microsoft.com/office/drawing/2014/main" id="{847B6187-9141-753C-3C71-91A9B6FC726E}"/>
                  </a:ext>
                </a:extLst>
              </p:cNvPr>
              <p:cNvSpPr/>
              <p:nvPr/>
            </p:nvSpPr>
            <p:spPr>
              <a:xfrm>
                <a:off x="4550567" y="3103330"/>
                <a:ext cx="2230335" cy="243037"/>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dirty="0">
                  <a:solidFill>
                    <a:schemeClr val="tx1"/>
                  </a:solidFill>
                  <a:latin typeface="Corbel" panose="020B0503020204020204" pitchFamily="34" charset="0"/>
                </a:endParaRPr>
              </a:p>
            </p:txBody>
          </p:sp>
          <p:sp>
            <p:nvSpPr>
              <p:cNvPr id="158" name="Rectangle 157">
                <a:extLst>
                  <a:ext uri="{FF2B5EF4-FFF2-40B4-BE49-F238E27FC236}">
                    <a16:creationId xmlns:a16="http://schemas.microsoft.com/office/drawing/2014/main" id="{BB43EB48-0F3C-B9C7-4F81-D85C38E2EE44}"/>
                  </a:ext>
                </a:extLst>
              </p:cNvPr>
              <p:cNvSpPr/>
              <p:nvPr/>
            </p:nvSpPr>
            <p:spPr>
              <a:xfrm>
                <a:off x="4550567" y="3883515"/>
                <a:ext cx="2230335" cy="376679"/>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orbel" panose="020B0503020204020204" pitchFamily="34" charset="0"/>
                  </a:rPr>
                  <a:t>Latching circuit</a:t>
                </a:r>
                <a:endParaRPr lang="en-CH" b="1" dirty="0">
                  <a:solidFill>
                    <a:schemeClr val="tx1"/>
                  </a:solidFill>
                  <a:latin typeface="Corbel" panose="020B0503020204020204" pitchFamily="34" charset="0"/>
                </a:endParaRPr>
              </a:p>
            </p:txBody>
          </p:sp>
        </p:grpSp>
        <p:sp>
          <p:nvSpPr>
            <p:cNvPr id="198" name="Rectangle 197">
              <a:extLst>
                <a:ext uri="{FF2B5EF4-FFF2-40B4-BE49-F238E27FC236}">
                  <a16:creationId xmlns:a16="http://schemas.microsoft.com/office/drawing/2014/main" id="{8E70B134-9514-7EAF-23E7-0AEC77F5C600}"/>
                </a:ext>
              </a:extLst>
            </p:cNvPr>
            <p:cNvSpPr/>
            <p:nvPr/>
          </p:nvSpPr>
          <p:spPr>
            <a:xfrm>
              <a:off x="5440206" y="3595497"/>
              <a:ext cx="2230335" cy="233197"/>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baseline="-25000" dirty="0">
                <a:solidFill>
                  <a:schemeClr val="tx1"/>
                </a:solidFill>
                <a:latin typeface="Corbel" panose="020B0503020204020204" pitchFamily="34" charset="0"/>
              </a:endParaRPr>
            </a:p>
          </p:txBody>
        </p:sp>
        <p:cxnSp>
          <p:nvCxnSpPr>
            <p:cNvPr id="190" name="Straight Connector 189">
              <a:extLst>
                <a:ext uri="{FF2B5EF4-FFF2-40B4-BE49-F238E27FC236}">
                  <a16:creationId xmlns:a16="http://schemas.microsoft.com/office/drawing/2014/main" id="{74B64551-73E8-40F4-6EE0-BE4134AEDD4F}"/>
                </a:ext>
              </a:extLst>
            </p:cNvPr>
            <p:cNvCxnSpPr>
              <a:cxnSpLocks/>
            </p:cNvCxnSpPr>
            <p:nvPr/>
          </p:nvCxnSpPr>
          <p:spPr>
            <a:xfrm>
              <a:off x="5755899" y="3133077"/>
              <a:ext cx="0" cy="1109870"/>
            </a:xfrm>
            <a:prstGeom prst="line">
              <a:avLst/>
            </a:prstGeom>
            <a:ln>
              <a:solidFill>
                <a:schemeClr val="bg2">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7171E6DC-73DF-FB56-93EF-56FA98EE1017}"/>
                </a:ext>
              </a:extLst>
            </p:cNvPr>
            <p:cNvCxnSpPr>
              <a:cxnSpLocks/>
            </p:cNvCxnSpPr>
            <p:nvPr/>
          </p:nvCxnSpPr>
          <p:spPr>
            <a:xfrm>
              <a:off x="6070344" y="3133077"/>
              <a:ext cx="0" cy="1109870"/>
            </a:xfrm>
            <a:prstGeom prst="line">
              <a:avLst/>
            </a:prstGeom>
            <a:ln>
              <a:solidFill>
                <a:schemeClr val="bg2">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B6B421B0-5241-AC8D-7D71-CF077D33BFD9}"/>
                </a:ext>
              </a:extLst>
            </p:cNvPr>
            <p:cNvCxnSpPr>
              <a:cxnSpLocks/>
            </p:cNvCxnSpPr>
            <p:nvPr/>
          </p:nvCxnSpPr>
          <p:spPr>
            <a:xfrm>
              <a:off x="7348638" y="3133077"/>
              <a:ext cx="0" cy="1109870"/>
            </a:xfrm>
            <a:prstGeom prst="line">
              <a:avLst/>
            </a:prstGeom>
            <a:ln>
              <a:solidFill>
                <a:schemeClr val="bg2">
                  <a:lumMod val="75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3" name="Rounded Rectangle 2">
            <a:extLst>
              <a:ext uri="{FF2B5EF4-FFF2-40B4-BE49-F238E27FC236}">
                <a16:creationId xmlns:a16="http://schemas.microsoft.com/office/drawing/2014/main" id="{86B1314C-E38D-E27D-7205-1CD4F2C831F2}"/>
              </a:ext>
            </a:extLst>
          </p:cNvPr>
          <p:cNvSpPr/>
          <p:nvPr/>
        </p:nvSpPr>
        <p:spPr>
          <a:xfrm>
            <a:off x="-438317" y="1162956"/>
            <a:ext cx="10122794" cy="967446"/>
          </a:xfrm>
          <a:prstGeom prst="roundRect">
            <a:avLst>
              <a:gd name="adj" fmla="val 10661"/>
            </a:avLst>
          </a:prstGeom>
          <a:solidFill>
            <a:srgbClr val="FCF101">
              <a:alpha val="16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rbel" panose="020B0503020204020204" pitchFamily="34" charset="0"/>
              </a:rPr>
              <a:t>We use </a:t>
            </a:r>
            <a:r>
              <a:rPr lang="en-US" sz="2800" b="1" dirty="0">
                <a:solidFill>
                  <a:schemeClr val="accent5"/>
                </a:solidFill>
                <a:latin typeface="Corbel" panose="020B0503020204020204" pitchFamily="34" charset="0"/>
              </a:rPr>
              <a:t>bit-serial addition </a:t>
            </a:r>
          </a:p>
          <a:p>
            <a:pPr algn="ctr"/>
            <a:r>
              <a:rPr lang="en-US" sz="2800" dirty="0">
                <a:solidFill>
                  <a:schemeClr val="tx1"/>
                </a:solidFill>
                <a:latin typeface="Corbel" panose="020B0503020204020204" pitchFamily="34" charset="0"/>
              </a:rPr>
              <a:t>to </a:t>
            </a:r>
            <a:r>
              <a:rPr lang="en-US" sz="2800" dirty="0">
                <a:solidFill>
                  <a:srgbClr val="C00000"/>
                </a:solidFill>
                <a:latin typeface="Corbel" panose="020B0503020204020204" pitchFamily="34" charset="0"/>
              </a:rPr>
              <a:t>avoid carry propagation </a:t>
            </a:r>
            <a:r>
              <a:rPr lang="en-US" sz="2800" dirty="0">
                <a:solidFill>
                  <a:schemeClr val="tx1"/>
                </a:solidFill>
                <a:latin typeface="Corbel" panose="020B0503020204020204" pitchFamily="34" charset="0"/>
              </a:rPr>
              <a:t>across different </a:t>
            </a:r>
            <a:r>
              <a:rPr lang="en-US" sz="2800" dirty="0" err="1">
                <a:solidFill>
                  <a:schemeClr val="tx1"/>
                </a:solidFill>
                <a:latin typeface="Corbel" panose="020B0503020204020204" pitchFamily="34" charset="0"/>
              </a:rPr>
              <a:t>bitlines</a:t>
            </a:r>
            <a:r>
              <a:rPr lang="en-US" sz="2800" dirty="0">
                <a:solidFill>
                  <a:schemeClr val="tx1"/>
                </a:solidFill>
                <a:latin typeface="Corbel" panose="020B0503020204020204" pitchFamily="34" charset="0"/>
              </a:rPr>
              <a:t> </a:t>
            </a:r>
          </a:p>
        </p:txBody>
      </p:sp>
    </p:spTree>
    <p:extLst>
      <p:ext uri="{BB962C8B-B14F-4D97-AF65-F5344CB8AC3E}">
        <p14:creationId xmlns:p14="http://schemas.microsoft.com/office/powerpoint/2010/main" val="25397543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B8227-A865-1C1D-F93C-FD1F0D143D9F}"/>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24663A26-E41C-4BB1-CED7-BC95BEE67696}"/>
              </a:ext>
            </a:extLst>
          </p:cNvPr>
          <p:cNvGrpSpPr/>
          <p:nvPr/>
        </p:nvGrpSpPr>
        <p:grpSpPr>
          <a:xfrm>
            <a:off x="1519541" y="4917307"/>
            <a:ext cx="6237619" cy="876270"/>
            <a:chOff x="450501" y="5369856"/>
            <a:chExt cx="8219290" cy="876270"/>
          </a:xfrm>
        </p:grpSpPr>
        <p:sp>
          <p:nvSpPr>
            <p:cNvPr id="19" name="Rectangle 18">
              <a:extLst>
                <a:ext uri="{FF2B5EF4-FFF2-40B4-BE49-F238E27FC236}">
                  <a16:creationId xmlns:a16="http://schemas.microsoft.com/office/drawing/2014/main" id="{314BBC8E-33EC-3B21-2ACE-17F6D810D771}"/>
                </a:ext>
              </a:extLst>
            </p:cNvPr>
            <p:cNvSpPr/>
            <p:nvPr/>
          </p:nvSpPr>
          <p:spPr>
            <a:xfrm>
              <a:off x="450501" y="5369856"/>
              <a:ext cx="8216102" cy="87627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orbel" panose="020B0503020204020204" pitchFamily="34" charset="0"/>
                </a:rPr>
                <a:t>Enc(Database)</a:t>
              </a:r>
            </a:p>
            <a:p>
              <a:pPr algn="ctr"/>
              <a:endParaRPr lang="en-CH" dirty="0">
                <a:solidFill>
                  <a:schemeClr val="tx1"/>
                </a:solidFill>
                <a:latin typeface="Corbel" panose="020B0503020204020204" pitchFamily="34" charset="0"/>
              </a:endParaRPr>
            </a:p>
            <a:p>
              <a:pPr algn="ctr"/>
              <a:endParaRPr lang="en-CH" dirty="0">
                <a:solidFill>
                  <a:schemeClr val="tx1"/>
                </a:solidFill>
                <a:latin typeface="Corbel" panose="020B0503020204020204" pitchFamily="34" charset="0"/>
              </a:endParaRPr>
            </a:p>
          </p:txBody>
        </p:sp>
        <p:grpSp>
          <p:nvGrpSpPr>
            <p:cNvPr id="20" name="Group 19">
              <a:extLst>
                <a:ext uri="{FF2B5EF4-FFF2-40B4-BE49-F238E27FC236}">
                  <a16:creationId xmlns:a16="http://schemas.microsoft.com/office/drawing/2014/main" id="{F0FD88A6-9E68-4AF8-9B00-4F160E254BDD}"/>
                </a:ext>
              </a:extLst>
            </p:cNvPr>
            <p:cNvGrpSpPr/>
            <p:nvPr/>
          </p:nvGrpSpPr>
          <p:grpSpPr>
            <a:xfrm>
              <a:off x="453689" y="5621642"/>
              <a:ext cx="8216102" cy="584775"/>
              <a:chOff x="481510" y="4245816"/>
              <a:chExt cx="8216102" cy="584775"/>
            </a:xfrm>
          </p:grpSpPr>
          <p:sp>
            <p:nvSpPr>
              <p:cNvPr id="21" name="Rounded Rectangle 20">
                <a:extLst>
                  <a:ext uri="{FF2B5EF4-FFF2-40B4-BE49-F238E27FC236}">
                    <a16:creationId xmlns:a16="http://schemas.microsoft.com/office/drawing/2014/main" id="{1ACBE2D1-CA4F-D98E-76E0-F2D41770A80D}"/>
                  </a:ext>
                </a:extLst>
              </p:cNvPr>
              <p:cNvSpPr/>
              <p:nvPr/>
            </p:nvSpPr>
            <p:spPr>
              <a:xfrm>
                <a:off x="481510" y="4447367"/>
                <a:ext cx="8212914" cy="298170"/>
              </a:xfrm>
              <a:prstGeom prst="roundRect">
                <a:avLst>
                  <a:gd name="adj" fmla="val 0"/>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22" name="Rounded Rectangle 21">
                <a:extLst>
                  <a:ext uri="{FF2B5EF4-FFF2-40B4-BE49-F238E27FC236}">
                    <a16:creationId xmlns:a16="http://schemas.microsoft.com/office/drawing/2014/main" id="{A29288B3-DE8B-D849-26F8-AD43AC2FB608}"/>
                  </a:ext>
                </a:extLst>
              </p:cNvPr>
              <p:cNvSpPr/>
              <p:nvPr/>
            </p:nvSpPr>
            <p:spPr>
              <a:xfrm>
                <a:off x="484696" y="4453025"/>
                <a:ext cx="2106234" cy="296260"/>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23" name="TextBox 22">
                <a:extLst>
                  <a:ext uri="{FF2B5EF4-FFF2-40B4-BE49-F238E27FC236}">
                    <a16:creationId xmlns:a16="http://schemas.microsoft.com/office/drawing/2014/main" id="{CC2AF136-B2CA-AB51-8C91-4AFB54D3AD7B}"/>
                  </a:ext>
                </a:extLst>
              </p:cNvPr>
              <p:cNvSpPr txBox="1"/>
              <p:nvPr/>
            </p:nvSpPr>
            <p:spPr>
              <a:xfrm>
                <a:off x="5476684" y="4245816"/>
                <a:ext cx="868818" cy="584775"/>
              </a:xfrm>
              <a:prstGeom prst="rect">
                <a:avLst/>
              </a:prstGeom>
              <a:noFill/>
            </p:spPr>
            <p:txBody>
              <a:bodyPr wrap="square" rtlCol="0">
                <a:spAutoFit/>
              </a:bodyPr>
              <a:lstStyle/>
              <a:p>
                <a:r>
                  <a:rPr lang="en-CH" sz="3200" dirty="0"/>
                  <a:t>…</a:t>
                </a:r>
              </a:p>
            </p:txBody>
          </p:sp>
          <p:sp>
            <p:nvSpPr>
              <p:cNvPr id="24" name="Rounded Rectangle 23">
                <a:extLst>
                  <a:ext uri="{FF2B5EF4-FFF2-40B4-BE49-F238E27FC236}">
                    <a16:creationId xmlns:a16="http://schemas.microsoft.com/office/drawing/2014/main" id="{A48815F7-DA5E-B828-1670-D603020E5A01}"/>
                  </a:ext>
                </a:extLst>
              </p:cNvPr>
              <p:cNvSpPr/>
              <p:nvPr/>
            </p:nvSpPr>
            <p:spPr>
              <a:xfrm>
                <a:off x="2590929" y="4455558"/>
                <a:ext cx="2271078" cy="287019"/>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sp>
            <p:nvSpPr>
              <p:cNvPr id="26" name="Rounded Rectangle 25">
                <a:extLst>
                  <a:ext uri="{FF2B5EF4-FFF2-40B4-BE49-F238E27FC236}">
                    <a16:creationId xmlns:a16="http://schemas.microsoft.com/office/drawing/2014/main" id="{DFB79F7D-5939-6209-AF47-17297E415B79}"/>
                  </a:ext>
                </a:extLst>
              </p:cNvPr>
              <p:cNvSpPr/>
              <p:nvPr/>
            </p:nvSpPr>
            <p:spPr>
              <a:xfrm>
                <a:off x="6695426" y="4448850"/>
                <a:ext cx="2002186" cy="293727"/>
              </a:xfrm>
              <a:prstGeom prst="roundRect">
                <a:avLst>
                  <a:gd name="adj" fmla="val 0"/>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000" dirty="0">
                  <a:solidFill>
                    <a:schemeClr val="tx2"/>
                  </a:solidFill>
                  <a:latin typeface="Cambria" panose="02040503050406030204" pitchFamily="18" charset="0"/>
                </a:endParaRPr>
              </a:p>
            </p:txBody>
          </p:sp>
        </p:grpSp>
      </p:grpSp>
      <p:sp>
        <p:nvSpPr>
          <p:cNvPr id="4" name="Rectangle 3">
            <a:extLst>
              <a:ext uri="{FF2B5EF4-FFF2-40B4-BE49-F238E27FC236}">
                <a16:creationId xmlns:a16="http://schemas.microsoft.com/office/drawing/2014/main" id="{CC25A2A5-902E-A1B7-8EC7-2AA665325B74}"/>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latin typeface="Corbel" panose="020B0503020204020204" pitchFamily="34" charset="0"/>
            </a:endParaRPr>
          </a:p>
        </p:txBody>
      </p:sp>
      <p:cxnSp>
        <p:nvCxnSpPr>
          <p:cNvPr id="6" name="Straight Connector 5">
            <a:extLst>
              <a:ext uri="{FF2B5EF4-FFF2-40B4-BE49-F238E27FC236}">
                <a16:creationId xmlns:a16="http://schemas.microsoft.com/office/drawing/2014/main" id="{A3E56449-11A5-B630-B26D-7ED886C1836D}"/>
              </a:ext>
            </a:extLst>
          </p:cNvPr>
          <p:cNvCxnSpPr>
            <a:cxnSpLocks/>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637376F-4F71-F0FB-AA81-8BEF88070B16}"/>
              </a:ext>
            </a:extLst>
          </p:cNvPr>
          <p:cNvCxnSpPr>
            <a:cxnSpLocks/>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CBBC937C-BE49-088A-EE43-8B771F071FE2}"/>
              </a:ext>
            </a:extLst>
          </p:cNvPr>
          <p:cNvSpPr>
            <a:spLocks noGrp="1"/>
          </p:cNvSpPr>
          <p:nvPr>
            <p:ph type="title"/>
          </p:nvPr>
        </p:nvSpPr>
        <p:spPr>
          <a:xfrm>
            <a:off x="43211" y="1"/>
            <a:ext cx="8951086" cy="841245"/>
          </a:xfrm>
        </p:spPr>
        <p:txBody>
          <a:bodyPr>
            <a:noAutofit/>
          </a:bodyPr>
          <a:lstStyle/>
          <a:p>
            <a:r>
              <a:rPr lang="en-CH" sz="3600" b="1">
                <a:latin typeface="Corbel" panose="020B0503020204020204" pitchFamily="34" charset="0"/>
                <a:ea typeface="Tahoma" panose="020B0604030504040204" pitchFamily="34" charset="0"/>
                <a:cs typeface="Tahoma" panose="020B0604030504040204" pitchFamily="34" charset="0"/>
              </a:rPr>
              <a:t>CIPHERMATCH: Bit-Serial Addition  </a:t>
            </a:r>
          </a:p>
        </p:txBody>
      </p:sp>
      <p:pic>
        <p:nvPicPr>
          <p:cNvPr id="16" name="Graphic 15">
            <a:extLst>
              <a:ext uri="{FF2B5EF4-FFF2-40B4-BE49-F238E27FC236}">
                <a16:creationId xmlns:a16="http://schemas.microsoft.com/office/drawing/2014/main" id="{80C09BE9-2781-166D-35EE-4BEA73EFD7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885509EA-5C9C-07CD-4D0B-0E9A133A6ECB}"/>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63</a:t>
            </a:fld>
            <a:endParaRPr lang="en-CH" dirty="0">
              <a:latin typeface="Cambria" panose="02040503050406030204" pitchFamily="18" charset="0"/>
            </a:endParaRPr>
          </a:p>
        </p:txBody>
      </p:sp>
      <p:sp>
        <p:nvSpPr>
          <p:cNvPr id="203" name="Rounded Rectangle 202">
            <a:extLst>
              <a:ext uri="{FF2B5EF4-FFF2-40B4-BE49-F238E27FC236}">
                <a16:creationId xmlns:a16="http://schemas.microsoft.com/office/drawing/2014/main" id="{6F110913-D90A-2A9B-2AEC-3634342BB67B}"/>
              </a:ext>
            </a:extLst>
          </p:cNvPr>
          <p:cNvSpPr/>
          <p:nvPr/>
        </p:nvSpPr>
        <p:spPr>
          <a:xfrm>
            <a:off x="225577" y="4465797"/>
            <a:ext cx="8692846" cy="365114"/>
          </a:xfrm>
          <a:prstGeom prst="roundRect">
            <a:avLst>
              <a:gd name="adj" fmla="val 12680"/>
            </a:avLst>
          </a:prstGeom>
          <a:solidFill>
            <a:srgbClr val="FFFF00">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rbel" panose="020B0503020204020204" pitchFamily="34" charset="0"/>
              </a:rPr>
              <a:t>Lay out the data vertically in NAND-flash memory</a:t>
            </a:r>
            <a:endParaRPr lang="en-CH" sz="2000" b="1" i="1" dirty="0">
              <a:solidFill>
                <a:schemeClr val="tx1"/>
              </a:solidFill>
              <a:latin typeface="Corbel" panose="020B0503020204020204" pitchFamily="34" charset="0"/>
            </a:endParaRPr>
          </a:p>
        </p:txBody>
      </p:sp>
      <p:sp>
        <p:nvSpPr>
          <p:cNvPr id="2" name="Oval 1">
            <a:extLst>
              <a:ext uri="{FF2B5EF4-FFF2-40B4-BE49-F238E27FC236}">
                <a16:creationId xmlns:a16="http://schemas.microsoft.com/office/drawing/2014/main" id="{262B15C9-D6CC-7599-F081-6F04E6EB2438}"/>
              </a:ext>
            </a:extLst>
          </p:cNvPr>
          <p:cNvSpPr/>
          <p:nvPr/>
        </p:nvSpPr>
        <p:spPr>
          <a:xfrm>
            <a:off x="8396900" y="139845"/>
            <a:ext cx="520749" cy="512791"/>
          </a:xfrm>
          <a:prstGeom prst="ellipse">
            <a:avLst/>
          </a:prstGeom>
          <a:solidFill>
            <a:schemeClr val="bg2"/>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3</a:t>
            </a:r>
          </a:p>
        </p:txBody>
      </p:sp>
      <p:sp>
        <p:nvSpPr>
          <p:cNvPr id="549" name="TextBox 548">
            <a:extLst>
              <a:ext uri="{FF2B5EF4-FFF2-40B4-BE49-F238E27FC236}">
                <a16:creationId xmlns:a16="http://schemas.microsoft.com/office/drawing/2014/main" id="{6DEA30ED-505F-4503-AEF8-65DEB9BCE819}"/>
              </a:ext>
            </a:extLst>
          </p:cNvPr>
          <p:cNvSpPr txBox="1"/>
          <p:nvPr/>
        </p:nvSpPr>
        <p:spPr>
          <a:xfrm>
            <a:off x="2161131" y="5331256"/>
            <a:ext cx="571966" cy="369332"/>
          </a:xfrm>
          <a:prstGeom prst="rect">
            <a:avLst/>
          </a:prstGeom>
          <a:noFill/>
        </p:spPr>
        <p:txBody>
          <a:bodyPr wrap="square" rtlCol="0">
            <a:spAutoFit/>
          </a:bodyPr>
          <a:lstStyle/>
          <a:p>
            <a:r>
              <a:rPr lang="en-CH" dirty="0">
                <a:latin typeface="Corbel" panose="020B0503020204020204" pitchFamily="34" charset="0"/>
              </a:rPr>
              <a:t>A</a:t>
            </a:r>
            <a:r>
              <a:rPr lang="en-CH" baseline="-25000" dirty="0">
                <a:latin typeface="Corbel" panose="020B0503020204020204" pitchFamily="34" charset="0"/>
              </a:rPr>
              <a:t>2</a:t>
            </a:r>
            <a:endParaRPr lang="en-CH" dirty="0">
              <a:latin typeface="Corbel" panose="020B0503020204020204" pitchFamily="34" charset="0"/>
            </a:endParaRPr>
          </a:p>
        </p:txBody>
      </p:sp>
      <p:sp>
        <p:nvSpPr>
          <p:cNvPr id="550" name="TextBox 549">
            <a:extLst>
              <a:ext uri="{FF2B5EF4-FFF2-40B4-BE49-F238E27FC236}">
                <a16:creationId xmlns:a16="http://schemas.microsoft.com/office/drawing/2014/main" id="{6ED155E4-D9EE-75A4-19E0-153B1FB689AF}"/>
              </a:ext>
            </a:extLst>
          </p:cNvPr>
          <p:cNvSpPr txBox="1"/>
          <p:nvPr/>
        </p:nvSpPr>
        <p:spPr>
          <a:xfrm>
            <a:off x="1682379" y="5326841"/>
            <a:ext cx="571966" cy="369332"/>
          </a:xfrm>
          <a:prstGeom prst="rect">
            <a:avLst/>
          </a:prstGeom>
          <a:noFill/>
        </p:spPr>
        <p:txBody>
          <a:bodyPr wrap="square" rtlCol="0">
            <a:spAutoFit/>
          </a:bodyPr>
          <a:lstStyle/>
          <a:p>
            <a:r>
              <a:rPr lang="en-CH" dirty="0">
                <a:latin typeface="Corbel" panose="020B0503020204020204" pitchFamily="34" charset="0"/>
              </a:rPr>
              <a:t>A</a:t>
            </a:r>
            <a:r>
              <a:rPr lang="en-CH" baseline="-25000" dirty="0">
                <a:latin typeface="Corbel" panose="020B0503020204020204" pitchFamily="34" charset="0"/>
              </a:rPr>
              <a:t>n</a:t>
            </a:r>
            <a:endParaRPr lang="en-CH" dirty="0">
              <a:latin typeface="Corbel" panose="020B0503020204020204" pitchFamily="34" charset="0"/>
            </a:endParaRPr>
          </a:p>
        </p:txBody>
      </p:sp>
      <p:sp>
        <p:nvSpPr>
          <p:cNvPr id="551" name="TextBox 550">
            <a:extLst>
              <a:ext uri="{FF2B5EF4-FFF2-40B4-BE49-F238E27FC236}">
                <a16:creationId xmlns:a16="http://schemas.microsoft.com/office/drawing/2014/main" id="{50EA4E69-4BCC-8833-2062-B880AA76A1B1}"/>
              </a:ext>
            </a:extLst>
          </p:cNvPr>
          <p:cNvSpPr txBox="1"/>
          <p:nvPr/>
        </p:nvSpPr>
        <p:spPr>
          <a:xfrm>
            <a:off x="2617919" y="5335008"/>
            <a:ext cx="571966" cy="369332"/>
          </a:xfrm>
          <a:prstGeom prst="rect">
            <a:avLst/>
          </a:prstGeom>
          <a:noFill/>
        </p:spPr>
        <p:txBody>
          <a:bodyPr wrap="square" rtlCol="0">
            <a:spAutoFit/>
          </a:bodyPr>
          <a:lstStyle/>
          <a:p>
            <a:r>
              <a:rPr lang="en-CH" dirty="0">
                <a:latin typeface="Corbel" panose="020B0503020204020204" pitchFamily="34" charset="0"/>
              </a:rPr>
              <a:t>A</a:t>
            </a:r>
            <a:r>
              <a:rPr lang="en-CH" baseline="-25000" dirty="0">
                <a:latin typeface="Corbel" panose="020B0503020204020204" pitchFamily="34" charset="0"/>
              </a:rPr>
              <a:t>0</a:t>
            </a:r>
            <a:endParaRPr lang="en-CH" dirty="0">
              <a:latin typeface="Corbel" panose="020B0503020204020204" pitchFamily="34" charset="0"/>
            </a:endParaRPr>
          </a:p>
        </p:txBody>
      </p:sp>
      <p:sp>
        <p:nvSpPr>
          <p:cNvPr id="552" name="TextBox 551">
            <a:extLst>
              <a:ext uri="{FF2B5EF4-FFF2-40B4-BE49-F238E27FC236}">
                <a16:creationId xmlns:a16="http://schemas.microsoft.com/office/drawing/2014/main" id="{71157764-14FD-3096-5BBD-76E8DBE7DCF0}"/>
              </a:ext>
            </a:extLst>
          </p:cNvPr>
          <p:cNvSpPr txBox="1"/>
          <p:nvPr/>
        </p:nvSpPr>
        <p:spPr>
          <a:xfrm>
            <a:off x="2389525" y="5327504"/>
            <a:ext cx="571966" cy="369332"/>
          </a:xfrm>
          <a:prstGeom prst="rect">
            <a:avLst/>
          </a:prstGeom>
          <a:noFill/>
        </p:spPr>
        <p:txBody>
          <a:bodyPr wrap="square" rtlCol="0">
            <a:spAutoFit/>
          </a:bodyPr>
          <a:lstStyle/>
          <a:p>
            <a:r>
              <a:rPr lang="en-CH" dirty="0">
                <a:latin typeface="Corbel" panose="020B0503020204020204" pitchFamily="34" charset="0"/>
              </a:rPr>
              <a:t>A</a:t>
            </a:r>
            <a:r>
              <a:rPr lang="en-CH" baseline="-25000" dirty="0">
                <a:latin typeface="Corbel" panose="020B0503020204020204" pitchFamily="34" charset="0"/>
              </a:rPr>
              <a:t>1</a:t>
            </a:r>
            <a:endParaRPr lang="en-CH" dirty="0">
              <a:latin typeface="Corbel" panose="020B0503020204020204" pitchFamily="34" charset="0"/>
            </a:endParaRPr>
          </a:p>
        </p:txBody>
      </p:sp>
      <p:sp>
        <p:nvSpPr>
          <p:cNvPr id="558" name="TextBox 557">
            <a:extLst>
              <a:ext uri="{FF2B5EF4-FFF2-40B4-BE49-F238E27FC236}">
                <a16:creationId xmlns:a16="http://schemas.microsoft.com/office/drawing/2014/main" id="{4E84ECCA-9DFD-9928-D9F4-BFC201E1AEDA}"/>
              </a:ext>
            </a:extLst>
          </p:cNvPr>
          <p:cNvSpPr txBox="1"/>
          <p:nvPr/>
        </p:nvSpPr>
        <p:spPr>
          <a:xfrm>
            <a:off x="3832757" y="5339423"/>
            <a:ext cx="571966" cy="369332"/>
          </a:xfrm>
          <a:prstGeom prst="rect">
            <a:avLst/>
          </a:prstGeom>
          <a:noFill/>
        </p:spPr>
        <p:txBody>
          <a:bodyPr wrap="square" rtlCol="0">
            <a:spAutoFit/>
          </a:bodyPr>
          <a:lstStyle/>
          <a:p>
            <a:r>
              <a:rPr lang="en-CH" dirty="0">
                <a:latin typeface="Corbel" panose="020B0503020204020204" pitchFamily="34" charset="0"/>
              </a:rPr>
              <a:t>X</a:t>
            </a:r>
            <a:r>
              <a:rPr lang="en-CH" baseline="-25000" dirty="0">
                <a:latin typeface="Corbel" panose="020B0503020204020204" pitchFamily="34" charset="0"/>
              </a:rPr>
              <a:t>2</a:t>
            </a:r>
            <a:endParaRPr lang="en-CH" dirty="0">
              <a:latin typeface="Corbel" panose="020B0503020204020204" pitchFamily="34" charset="0"/>
            </a:endParaRPr>
          </a:p>
        </p:txBody>
      </p:sp>
      <p:sp>
        <p:nvSpPr>
          <p:cNvPr id="559" name="TextBox 558">
            <a:extLst>
              <a:ext uri="{FF2B5EF4-FFF2-40B4-BE49-F238E27FC236}">
                <a16:creationId xmlns:a16="http://schemas.microsoft.com/office/drawing/2014/main" id="{4094B662-EA14-320E-F1A6-3C2090760170}"/>
              </a:ext>
            </a:extLst>
          </p:cNvPr>
          <p:cNvSpPr txBox="1"/>
          <p:nvPr/>
        </p:nvSpPr>
        <p:spPr>
          <a:xfrm>
            <a:off x="3354005" y="5335008"/>
            <a:ext cx="571966" cy="369332"/>
          </a:xfrm>
          <a:prstGeom prst="rect">
            <a:avLst/>
          </a:prstGeom>
          <a:noFill/>
        </p:spPr>
        <p:txBody>
          <a:bodyPr wrap="square" rtlCol="0">
            <a:spAutoFit/>
          </a:bodyPr>
          <a:lstStyle/>
          <a:p>
            <a:r>
              <a:rPr lang="en-CH" dirty="0">
                <a:latin typeface="Corbel" panose="020B0503020204020204" pitchFamily="34" charset="0"/>
              </a:rPr>
              <a:t>X</a:t>
            </a:r>
            <a:r>
              <a:rPr lang="en-CH" baseline="-25000" dirty="0">
                <a:latin typeface="Corbel" panose="020B0503020204020204" pitchFamily="34" charset="0"/>
              </a:rPr>
              <a:t>n</a:t>
            </a:r>
            <a:endParaRPr lang="en-CH" dirty="0">
              <a:latin typeface="Corbel" panose="020B0503020204020204" pitchFamily="34" charset="0"/>
            </a:endParaRPr>
          </a:p>
        </p:txBody>
      </p:sp>
      <p:sp>
        <p:nvSpPr>
          <p:cNvPr id="561" name="TextBox 560">
            <a:extLst>
              <a:ext uri="{FF2B5EF4-FFF2-40B4-BE49-F238E27FC236}">
                <a16:creationId xmlns:a16="http://schemas.microsoft.com/office/drawing/2014/main" id="{C3E0EA21-0C3F-01FA-DD74-E32DD8152DEF}"/>
              </a:ext>
            </a:extLst>
          </p:cNvPr>
          <p:cNvSpPr txBox="1"/>
          <p:nvPr/>
        </p:nvSpPr>
        <p:spPr>
          <a:xfrm>
            <a:off x="4061151" y="5335671"/>
            <a:ext cx="571966" cy="369332"/>
          </a:xfrm>
          <a:prstGeom prst="rect">
            <a:avLst/>
          </a:prstGeom>
          <a:noFill/>
        </p:spPr>
        <p:txBody>
          <a:bodyPr wrap="square" rtlCol="0">
            <a:spAutoFit/>
          </a:bodyPr>
          <a:lstStyle/>
          <a:p>
            <a:r>
              <a:rPr lang="en-CH" dirty="0">
                <a:latin typeface="Corbel" panose="020B0503020204020204" pitchFamily="34" charset="0"/>
              </a:rPr>
              <a:t>X</a:t>
            </a:r>
            <a:r>
              <a:rPr lang="en-CH" baseline="-25000" dirty="0">
                <a:latin typeface="Corbel" panose="020B0503020204020204" pitchFamily="34" charset="0"/>
              </a:rPr>
              <a:t>1</a:t>
            </a:r>
            <a:endParaRPr lang="en-CH" dirty="0">
              <a:latin typeface="Corbel" panose="020B0503020204020204" pitchFamily="34" charset="0"/>
            </a:endParaRPr>
          </a:p>
        </p:txBody>
      </p:sp>
      <p:sp>
        <p:nvSpPr>
          <p:cNvPr id="562" name="TextBox 561">
            <a:extLst>
              <a:ext uri="{FF2B5EF4-FFF2-40B4-BE49-F238E27FC236}">
                <a16:creationId xmlns:a16="http://schemas.microsoft.com/office/drawing/2014/main" id="{FE9BA947-113E-C86D-C50C-08FA5EC3A811}"/>
              </a:ext>
            </a:extLst>
          </p:cNvPr>
          <p:cNvSpPr txBox="1"/>
          <p:nvPr/>
        </p:nvSpPr>
        <p:spPr>
          <a:xfrm>
            <a:off x="6776972" y="5320807"/>
            <a:ext cx="571966" cy="369332"/>
          </a:xfrm>
          <a:prstGeom prst="rect">
            <a:avLst/>
          </a:prstGeom>
          <a:noFill/>
        </p:spPr>
        <p:txBody>
          <a:bodyPr wrap="square" rtlCol="0">
            <a:spAutoFit/>
          </a:bodyPr>
          <a:lstStyle/>
          <a:p>
            <a:r>
              <a:rPr lang="en-CH" dirty="0">
                <a:latin typeface="Corbel" panose="020B0503020204020204" pitchFamily="34" charset="0"/>
              </a:rPr>
              <a:t>Y</a:t>
            </a:r>
            <a:r>
              <a:rPr lang="en-CH" baseline="-25000" dirty="0">
                <a:latin typeface="Corbel" panose="020B0503020204020204" pitchFamily="34" charset="0"/>
              </a:rPr>
              <a:t>2</a:t>
            </a:r>
            <a:endParaRPr lang="en-CH" dirty="0">
              <a:latin typeface="Corbel" panose="020B0503020204020204" pitchFamily="34" charset="0"/>
            </a:endParaRPr>
          </a:p>
        </p:txBody>
      </p:sp>
      <p:sp>
        <p:nvSpPr>
          <p:cNvPr id="563" name="TextBox 562">
            <a:extLst>
              <a:ext uri="{FF2B5EF4-FFF2-40B4-BE49-F238E27FC236}">
                <a16:creationId xmlns:a16="http://schemas.microsoft.com/office/drawing/2014/main" id="{75533322-E2A7-AB4E-4BDC-4656CDE2B636}"/>
              </a:ext>
            </a:extLst>
          </p:cNvPr>
          <p:cNvSpPr txBox="1"/>
          <p:nvPr/>
        </p:nvSpPr>
        <p:spPr>
          <a:xfrm>
            <a:off x="6298220" y="5316392"/>
            <a:ext cx="571966" cy="369332"/>
          </a:xfrm>
          <a:prstGeom prst="rect">
            <a:avLst/>
          </a:prstGeom>
          <a:noFill/>
        </p:spPr>
        <p:txBody>
          <a:bodyPr wrap="square" rtlCol="0">
            <a:spAutoFit/>
          </a:bodyPr>
          <a:lstStyle/>
          <a:p>
            <a:r>
              <a:rPr lang="en-CH" dirty="0">
                <a:latin typeface="Corbel" panose="020B0503020204020204" pitchFamily="34" charset="0"/>
              </a:rPr>
              <a:t>Y</a:t>
            </a:r>
            <a:r>
              <a:rPr lang="en-CH" baseline="-25000" dirty="0">
                <a:latin typeface="Corbel" panose="020B0503020204020204" pitchFamily="34" charset="0"/>
              </a:rPr>
              <a:t>n</a:t>
            </a:r>
            <a:endParaRPr lang="en-CH" dirty="0">
              <a:latin typeface="Corbel" panose="020B0503020204020204" pitchFamily="34" charset="0"/>
            </a:endParaRPr>
          </a:p>
        </p:txBody>
      </p:sp>
      <p:sp>
        <p:nvSpPr>
          <p:cNvPr id="564" name="TextBox 563">
            <a:extLst>
              <a:ext uri="{FF2B5EF4-FFF2-40B4-BE49-F238E27FC236}">
                <a16:creationId xmlns:a16="http://schemas.microsoft.com/office/drawing/2014/main" id="{11E9DA23-0BA6-3C81-A5A5-D1BCC0B22047}"/>
              </a:ext>
            </a:extLst>
          </p:cNvPr>
          <p:cNvSpPr txBox="1"/>
          <p:nvPr/>
        </p:nvSpPr>
        <p:spPr>
          <a:xfrm>
            <a:off x="7233760" y="5324559"/>
            <a:ext cx="571966" cy="369332"/>
          </a:xfrm>
          <a:prstGeom prst="rect">
            <a:avLst/>
          </a:prstGeom>
          <a:noFill/>
        </p:spPr>
        <p:txBody>
          <a:bodyPr wrap="square" rtlCol="0">
            <a:spAutoFit/>
          </a:bodyPr>
          <a:lstStyle/>
          <a:p>
            <a:r>
              <a:rPr lang="en-CH" dirty="0">
                <a:latin typeface="Corbel" panose="020B0503020204020204" pitchFamily="34" charset="0"/>
              </a:rPr>
              <a:t>Y</a:t>
            </a:r>
            <a:r>
              <a:rPr lang="en-CH" baseline="-25000" dirty="0">
                <a:latin typeface="Corbel" panose="020B0503020204020204" pitchFamily="34" charset="0"/>
              </a:rPr>
              <a:t>0</a:t>
            </a:r>
            <a:endParaRPr lang="en-CH" dirty="0">
              <a:latin typeface="Corbel" panose="020B0503020204020204" pitchFamily="34" charset="0"/>
            </a:endParaRPr>
          </a:p>
        </p:txBody>
      </p:sp>
      <p:sp>
        <p:nvSpPr>
          <p:cNvPr id="565" name="TextBox 564">
            <a:extLst>
              <a:ext uri="{FF2B5EF4-FFF2-40B4-BE49-F238E27FC236}">
                <a16:creationId xmlns:a16="http://schemas.microsoft.com/office/drawing/2014/main" id="{C14224B7-43F5-F1B1-82D0-CDC01032DF97}"/>
              </a:ext>
            </a:extLst>
          </p:cNvPr>
          <p:cNvSpPr txBox="1"/>
          <p:nvPr/>
        </p:nvSpPr>
        <p:spPr>
          <a:xfrm>
            <a:off x="6976338" y="5317055"/>
            <a:ext cx="571966" cy="369332"/>
          </a:xfrm>
          <a:prstGeom prst="rect">
            <a:avLst/>
          </a:prstGeom>
          <a:noFill/>
        </p:spPr>
        <p:txBody>
          <a:bodyPr wrap="square" rtlCol="0">
            <a:spAutoFit/>
          </a:bodyPr>
          <a:lstStyle/>
          <a:p>
            <a:r>
              <a:rPr lang="en-CH" dirty="0">
                <a:latin typeface="Corbel" panose="020B0503020204020204" pitchFamily="34" charset="0"/>
              </a:rPr>
              <a:t>Y</a:t>
            </a:r>
            <a:r>
              <a:rPr lang="en-CH" baseline="-25000" dirty="0">
                <a:latin typeface="Corbel" panose="020B0503020204020204" pitchFamily="34" charset="0"/>
              </a:rPr>
              <a:t>1</a:t>
            </a:r>
            <a:endParaRPr lang="en-CH" dirty="0">
              <a:latin typeface="Corbel" panose="020B0503020204020204" pitchFamily="34" charset="0"/>
            </a:endParaRPr>
          </a:p>
        </p:txBody>
      </p:sp>
      <p:sp>
        <p:nvSpPr>
          <p:cNvPr id="566" name="TextBox 565">
            <a:extLst>
              <a:ext uri="{FF2B5EF4-FFF2-40B4-BE49-F238E27FC236}">
                <a16:creationId xmlns:a16="http://schemas.microsoft.com/office/drawing/2014/main" id="{FB9CC851-9A49-BB01-6007-1129FCDF24A7}"/>
              </a:ext>
            </a:extLst>
          </p:cNvPr>
          <p:cNvSpPr txBox="1"/>
          <p:nvPr/>
        </p:nvSpPr>
        <p:spPr>
          <a:xfrm>
            <a:off x="2161130" y="5331252"/>
            <a:ext cx="571966" cy="369332"/>
          </a:xfrm>
          <a:prstGeom prst="rect">
            <a:avLst/>
          </a:prstGeom>
          <a:noFill/>
        </p:spPr>
        <p:txBody>
          <a:bodyPr wrap="square" rtlCol="0">
            <a:spAutoFit/>
          </a:bodyPr>
          <a:lstStyle/>
          <a:p>
            <a:r>
              <a:rPr lang="en-CH" dirty="0">
                <a:latin typeface="Corbel" panose="020B0503020204020204" pitchFamily="34" charset="0"/>
              </a:rPr>
              <a:t>A</a:t>
            </a:r>
            <a:r>
              <a:rPr lang="en-CH" baseline="-25000" dirty="0">
                <a:latin typeface="Corbel" panose="020B0503020204020204" pitchFamily="34" charset="0"/>
              </a:rPr>
              <a:t>2</a:t>
            </a:r>
            <a:endParaRPr lang="en-CH" dirty="0">
              <a:latin typeface="Corbel" panose="020B0503020204020204" pitchFamily="34" charset="0"/>
            </a:endParaRPr>
          </a:p>
        </p:txBody>
      </p:sp>
      <p:sp>
        <p:nvSpPr>
          <p:cNvPr id="567" name="TextBox 566">
            <a:extLst>
              <a:ext uri="{FF2B5EF4-FFF2-40B4-BE49-F238E27FC236}">
                <a16:creationId xmlns:a16="http://schemas.microsoft.com/office/drawing/2014/main" id="{54684621-9E68-C1D6-147E-1C19B7D2F820}"/>
              </a:ext>
            </a:extLst>
          </p:cNvPr>
          <p:cNvSpPr txBox="1"/>
          <p:nvPr/>
        </p:nvSpPr>
        <p:spPr>
          <a:xfrm>
            <a:off x="1682378" y="5326837"/>
            <a:ext cx="571966" cy="369332"/>
          </a:xfrm>
          <a:prstGeom prst="rect">
            <a:avLst/>
          </a:prstGeom>
          <a:noFill/>
        </p:spPr>
        <p:txBody>
          <a:bodyPr wrap="square" rtlCol="0">
            <a:spAutoFit/>
          </a:bodyPr>
          <a:lstStyle/>
          <a:p>
            <a:r>
              <a:rPr lang="en-CH" dirty="0">
                <a:latin typeface="Corbel" panose="020B0503020204020204" pitchFamily="34" charset="0"/>
              </a:rPr>
              <a:t>A</a:t>
            </a:r>
            <a:r>
              <a:rPr lang="en-CH" baseline="-25000" dirty="0">
                <a:latin typeface="Corbel" panose="020B0503020204020204" pitchFamily="34" charset="0"/>
              </a:rPr>
              <a:t>n</a:t>
            </a:r>
            <a:endParaRPr lang="en-CH" dirty="0">
              <a:latin typeface="Corbel" panose="020B0503020204020204" pitchFamily="34" charset="0"/>
            </a:endParaRPr>
          </a:p>
        </p:txBody>
      </p:sp>
      <p:sp>
        <p:nvSpPr>
          <p:cNvPr id="568" name="TextBox 567">
            <a:extLst>
              <a:ext uri="{FF2B5EF4-FFF2-40B4-BE49-F238E27FC236}">
                <a16:creationId xmlns:a16="http://schemas.microsoft.com/office/drawing/2014/main" id="{37E68293-A464-C471-C574-EFC0FC703321}"/>
              </a:ext>
            </a:extLst>
          </p:cNvPr>
          <p:cNvSpPr txBox="1"/>
          <p:nvPr/>
        </p:nvSpPr>
        <p:spPr>
          <a:xfrm>
            <a:off x="2617918" y="5335004"/>
            <a:ext cx="571966" cy="369332"/>
          </a:xfrm>
          <a:prstGeom prst="rect">
            <a:avLst/>
          </a:prstGeom>
          <a:noFill/>
        </p:spPr>
        <p:txBody>
          <a:bodyPr wrap="square" rtlCol="0">
            <a:spAutoFit/>
          </a:bodyPr>
          <a:lstStyle/>
          <a:p>
            <a:r>
              <a:rPr lang="en-CH" dirty="0">
                <a:latin typeface="Corbel" panose="020B0503020204020204" pitchFamily="34" charset="0"/>
              </a:rPr>
              <a:t>A</a:t>
            </a:r>
            <a:r>
              <a:rPr lang="en-CH" baseline="-25000" dirty="0">
                <a:latin typeface="Corbel" panose="020B0503020204020204" pitchFamily="34" charset="0"/>
              </a:rPr>
              <a:t>0</a:t>
            </a:r>
            <a:endParaRPr lang="en-CH" dirty="0">
              <a:latin typeface="Corbel" panose="020B0503020204020204" pitchFamily="34" charset="0"/>
            </a:endParaRPr>
          </a:p>
        </p:txBody>
      </p:sp>
      <p:sp>
        <p:nvSpPr>
          <p:cNvPr id="569" name="TextBox 568">
            <a:extLst>
              <a:ext uri="{FF2B5EF4-FFF2-40B4-BE49-F238E27FC236}">
                <a16:creationId xmlns:a16="http://schemas.microsoft.com/office/drawing/2014/main" id="{2C3E9F05-2584-6C13-9541-E09F6F1ABA4C}"/>
              </a:ext>
            </a:extLst>
          </p:cNvPr>
          <p:cNvSpPr txBox="1"/>
          <p:nvPr/>
        </p:nvSpPr>
        <p:spPr>
          <a:xfrm>
            <a:off x="2389524" y="5327500"/>
            <a:ext cx="571966" cy="369332"/>
          </a:xfrm>
          <a:prstGeom prst="rect">
            <a:avLst/>
          </a:prstGeom>
          <a:noFill/>
        </p:spPr>
        <p:txBody>
          <a:bodyPr wrap="square" rtlCol="0">
            <a:spAutoFit/>
          </a:bodyPr>
          <a:lstStyle/>
          <a:p>
            <a:r>
              <a:rPr lang="en-CH" dirty="0">
                <a:latin typeface="Corbel" panose="020B0503020204020204" pitchFamily="34" charset="0"/>
              </a:rPr>
              <a:t>A</a:t>
            </a:r>
            <a:r>
              <a:rPr lang="en-CH" baseline="-25000" dirty="0">
                <a:latin typeface="Corbel" panose="020B0503020204020204" pitchFamily="34" charset="0"/>
              </a:rPr>
              <a:t>1</a:t>
            </a:r>
            <a:endParaRPr lang="en-CH" dirty="0">
              <a:latin typeface="Corbel" panose="020B0503020204020204" pitchFamily="34" charset="0"/>
            </a:endParaRPr>
          </a:p>
        </p:txBody>
      </p:sp>
      <p:sp>
        <p:nvSpPr>
          <p:cNvPr id="570" name="TextBox 569">
            <a:extLst>
              <a:ext uri="{FF2B5EF4-FFF2-40B4-BE49-F238E27FC236}">
                <a16:creationId xmlns:a16="http://schemas.microsoft.com/office/drawing/2014/main" id="{E50AC41F-1448-4714-B226-F29B4092DF5C}"/>
              </a:ext>
            </a:extLst>
          </p:cNvPr>
          <p:cNvSpPr txBox="1"/>
          <p:nvPr/>
        </p:nvSpPr>
        <p:spPr>
          <a:xfrm>
            <a:off x="3832756" y="5339419"/>
            <a:ext cx="571966" cy="369332"/>
          </a:xfrm>
          <a:prstGeom prst="rect">
            <a:avLst/>
          </a:prstGeom>
          <a:noFill/>
        </p:spPr>
        <p:txBody>
          <a:bodyPr wrap="square" rtlCol="0">
            <a:spAutoFit/>
          </a:bodyPr>
          <a:lstStyle/>
          <a:p>
            <a:r>
              <a:rPr lang="en-CH" dirty="0">
                <a:latin typeface="Corbel" panose="020B0503020204020204" pitchFamily="34" charset="0"/>
              </a:rPr>
              <a:t>X</a:t>
            </a:r>
            <a:r>
              <a:rPr lang="en-CH" baseline="-25000" dirty="0">
                <a:latin typeface="Corbel" panose="020B0503020204020204" pitchFamily="34" charset="0"/>
              </a:rPr>
              <a:t>2</a:t>
            </a:r>
            <a:endParaRPr lang="en-CH" dirty="0">
              <a:latin typeface="Corbel" panose="020B0503020204020204" pitchFamily="34" charset="0"/>
            </a:endParaRPr>
          </a:p>
        </p:txBody>
      </p:sp>
      <p:sp>
        <p:nvSpPr>
          <p:cNvPr id="571" name="TextBox 570">
            <a:extLst>
              <a:ext uri="{FF2B5EF4-FFF2-40B4-BE49-F238E27FC236}">
                <a16:creationId xmlns:a16="http://schemas.microsoft.com/office/drawing/2014/main" id="{B3F5B9DF-8BD9-84F3-58C4-9EA3BFF0D9B0}"/>
              </a:ext>
            </a:extLst>
          </p:cNvPr>
          <p:cNvSpPr txBox="1"/>
          <p:nvPr/>
        </p:nvSpPr>
        <p:spPr>
          <a:xfrm>
            <a:off x="3354004" y="5335004"/>
            <a:ext cx="571966" cy="369332"/>
          </a:xfrm>
          <a:prstGeom prst="rect">
            <a:avLst/>
          </a:prstGeom>
          <a:noFill/>
        </p:spPr>
        <p:txBody>
          <a:bodyPr wrap="square" rtlCol="0">
            <a:spAutoFit/>
          </a:bodyPr>
          <a:lstStyle/>
          <a:p>
            <a:r>
              <a:rPr lang="en-CH" dirty="0">
                <a:latin typeface="Corbel" panose="020B0503020204020204" pitchFamily="34" charset="0"/>
              </a:rPr>
              <a:t>X</a:t>
            </a:r>
            <a:r>
              <a:rPr lang="en-CH" baseline="-25000" dirty="0">
                <a:latin typeface="Corbel" panose="020B0503020204020204" pitchFamily="34" charset="0"/>
              </a:rPr>
              <a:t>n</a:t>
            </a:r>
            <a:endParaRPr lang="en-CH" dirty="0">
              <a:latin typeface="Corbel" panose="020B0503020204020204" pitchFamily="34" charset="0"/>
            </a:endParaRPr>
          </a:p>
        </p:txBody>
      </p:sp>
      <p:sp>
        <p:nvSpPr>
          <p:cNvPr id="572" name="TextBox 571">
            <a:extLst>
              <a:ext uri="{FF2B5EF4-FFF2-40B4-BE49-F238E27FC236}">
                <a16:creationId xmlns:a16="http://schemas.microsoft.com/office/drawing/2014/main" id="{F21453AB-BF5A-BADF-9EB7-19BF6AC898D9}"/>
              </a:ext>
            </a:extLst>
          </p:cNvPr>
          <p:cNvSpPr txBox="1"/>
          <p:nvPr/>
        </p:nvSpPr>
        <p:spPr>
          <a:xfrm>
            <a:off x="4309906" y="5345390"/>
            <a:ext cx="571966" cy="369332"/>
          </a:xfrm>
          <a:prstGeom prst="rect">
            <a:avLst/>
          </a:prstGeom>
          <a:noFill/>
        </p:spPr>
        <p:txBody>
          <a:bodyPr wrap="square" rtlCol="0">
            <a:spAutoFit/>
          </a:bodyPr>
          <a:lstStyle/>
          <a:p>
            <a:r>
              <a:rPr lang="en-CH" dirty="0">
                <a:latin typeface="Corbel" panose="020B0503020204020204" pitchFamily="34" charset="0"/>
              </a:rPr>
              <a:t>X</a:t>
            </a:r>
            <a:r>
              <a:rPr lang="en-CH" baseline="-25000" dirty="0">
                <a:latin typeface="Corbel" panose="020B0503020204020204" pitchFamily="34" charset="0"/>
              </a:rPr>
              <a:t>0</a:t>
            </a:r>
            <a:endParaRPr lang="en-CH" dirty="0">
              <a:latin typeface="Corbel" panose="020B0503020204020204" pitchFamily="34" charset="0"/>
            </a:endParaRPr>
          </a:p>
        </p:txBody>
      </p:sp>
      <p:sp>
        <p:nvSpPr>
          <p:cNvPr id="573" name="TextBox 572">
            <a:extLst>
              <a:ext uri="{FF2B5EF4-FFF2-40B4-BE49-F238E27FC236}">
                <a16:creationId xmlns:a16="http://schemas.microsoft.com/office/drawing/2014/main" id="{25F21D42-8671-BCB5-43B6-728B3A2A65D9}"/>
              </a:ext>
            </a:extLst>
          </p:cNvPr>
          <p:cNvSpPr txBox="1"/>
          <p:nvPr/>
        </p:nvSpPr>
        <p:spPr>
          <a:xfrm>
            <a:off x="4061150" y="5335667"/>
            <a:ext cx="571966" cy="369332"/>
          </a:xfrm>
          <a:prstGeom prst="rect">
            <a:avLst/>
          </a:prstGeom>
          <a:noFill/>
        </p:spPr>
        <p:txBody>
          <a:bodyPr wrap="square" rtlCol="0">
            <a:spAutoFit/>
          </a:bodyPr>
          <a:lstStyle/>
          <a:p>
            <a:r>
              <a:rPr lang="en-CH" dirty="0">
                <a:latin typeface="Corbel" panose="020B0503020204020204" pitchFamily="34" charset="0"/>
              </a:rPr>
              <a:t>X</a:t>
            </a:r>
            <a:r>
              <a:rPr lang="en-CH" baseline="-25000" dirty="0">
                <a:latin typeface="Corbel" panose="020B0503020204020204" pitchFamily="34" charset="0"/>
              </a:rPr>
              <a:t>1</a:t>
            </a:r>
            <a:endParaRPr lang="en-CH" dirty="0">
              <a:latin typeface="Corbel" panose="020B0503020204020204" pitchFamily="34" charset="0"/>
            </a:endParaRPr>
          </a:p>
        </p:txBody>
      </p:sp>
      <p:sp>
        <p:nvSpPr>
          <p:cNvPr id="574" name="TextBox 573">
            <a:extLst>
              <a:ext uri="{FF2B5EF4-FFF2-40B4-BE49-F238E27FC236}">
                <a16:creationId xmlns:a16="http://schemas.microsoft.com/office/drawing/2014/main" id="{D699FD13-CFAE-82F4-F13A-C9D386DE34D9}"/>
              </a:ext>
            </a:extLst>
          </p:cNvPr>
          <p:cNvSpPr txBox="1"/>
          <p:nvPr/>
        </p:nvSpPr>
        <p:spPr>
          <a:xfrm>
            <a:off x="6776971" y="5320803"/>
            <a:ext cx="571966" cy="369332"/>
          </a:xfrm>
          <a:prstGeom prst="rect">
            <a:avLst/>
          </a:prstGeom>
          <a:noFill/>
        </p:spPr>
        <p:txBody>
          <a:bodyPr wrap="square" rtlCol="0">
            <a:spAutoFit/>
          </a:bodyPr>
          <a:lstStyle/>
          <a:p>
            <a:r>
              <a:rPr lang="en-CH" dirty="0">
                <a:latin typeface="Corbel" panose="020B0503020204020204" pitchFamily="34" charset="0"/>
              </a:rPr>
              <a:t>Y</a:t>
            </a:r>
            <a:r>
              <a:rPr lang="en-CH" baseline="-25000" dirty="0">
                <a:latin typeface="Corbel" panose="020B0503020204020204" pitchFamily="34" charset="0"/>
              </a:rPr>
              <a:t>2</a:t>
            </a:r>
            <a:endParaRPr lang="en-CH" dirty="0">
              <a:latin typeface="Corbel" panose="020B0503020204020204" pitchFamily="34" charset="0"/>
            </a:endParaRPr>
          </a:p>
        </p:txBody>
      </p:sp>
      <p:sp>
        <p:nvSpPr>
          <p:cNvPr id="575" name="TextBox 574">
            <a:extLst>
              <a:ext uri="{FF2B5EF4-FFF2-40B4-BE49-F238E27FC236}">
                <a16:creationId xmlns:a16="http://schemas.microsoft.com/office/drawing/2014/main" id="{8AA8CB9C-FDEC-EEEC-D5BD-0DED8D7D6349}"/>
              </a:ext>
            </a:extLst>
          </p:cNvPr>
          <p:cNvSpPr txBox="1"/>
          <p:nvPr/>
        </p:nvSpPr>
        <p:spPr>
          <a:xfrm>
            <a:off x="6298219" y="5316388"/>
            <a:ext cx="571966" cy="369332"/>
          </a:xfrm>
          <a:prstGeom prst="rect">
            <a:avLst/>
          </a:prstGeom>
          <a:noFill/>
        </p:spPr>
        <p:txBody>
          <a:bodyPr wrap="square" rtlCol="0">
            <a:spAutoFit/>
          </a:bodyPr>
          <a:lstStyle/>
          <a:p>
            <a:r>
              <a:rPr lang="en-CH" dirty="0">
                <a:latin typeface="Corbel" panose="020B0503020204020204" pitchFamily="34" charset="0"/>
              </a:rPr>
              <a:t>Y</a:t>
            </a:r>
            <a:r>
              <a:rPr lang="en-CH" baseline="-25000" dirty="0">
                <a:latin typeface="Corbel" panose="020B0503020204020204" pitchFamily="34" charset="0"/>
              </a:rPr>
              <a:t>n</a:t>
            </a:r>
            <a:endParaRPr lang="en-CH" dirty="0">
              <a:latin typeface="Corbel" panose="020B0503020204020204" pitchFamily="34" charset="0"/>
            </a:endParaRPr>
          </a:p>
        </p:txBody>
      </p:sp>
      <p:sp>
        <p:nvSpPr>
          <p:cNvPr id="576" name="TextBox 575">
            <a:extLst>
              <a:ext uri="{FF2B5EF4-FFF2-40B4-BE49-F238E27FC236}">
                <a16:creationId xmlns:a16="http://schemas.microsoft.com/office/drawing/2014/main" id="{4AF30121-4CC8-A9B2-F780-873EEE570AF1}"/>
              </a:ext>
            </a:extLst>
          </p:cNvPr>
          <p:cNvSpPr txBox="1"/>
          <p:nvPr/>
        </p:nvSpPr>
        <p:spPr>
          <a:xfrm>
            <a:off x="7233759" y="5324555"/>
            <a:ext cx="571966" cy="369332"/>
          </a:xfrm>
          <a:prstGeom prst="rect">
            <a:avLst/>
          </a:prstGeom>
          <a:noFill/>
        </p:spPr>
        <p:txBody>
          <a:bodyPr wrap="square" rtlCol="0">
            <a:spAutoFit/>
          </a:bodyPr>
          <a:lstStyle/>
          <a:p>
            <a:r>
              <a:rPr lang="en-CH" dirty="0">
                <a:latin typeface="Corbel" panose="020B0503020204020204" pitchFamily="34" charset="0"/>
              </a:rPr>
              <a:t>Y</a:t>
            </a:r>
            <a:r>
              <a:rPr lang="en-CH" baseline="-25000" dirty="0">
                <a:latin typeface="Corbel" panose="020B0503020204020204" pitchFamily="34" charset="0"/>
              </a:rPr>
              <a:t>0</a:t>
            </a:r>
            <a:endParaRPr lang="en-CH" dirty="0">
              <a:latin typeface="Corbel" panose="020B0503020204020204" pitchFamily="34" charset="0"/>
            </a:endParaRPr>
          </a:p>
        </p:txBody>
      </p:sp>
      <p:sp>
        <p:nvSpPr>
          <p:cNvPr id="577" name="TextBox 576">
            <a:extLst>
              <a:ext uri="{FF2B5EF4-FFF2-40B4-BE49-F238E27FC236}">
                <a16:creationId xmlns:a16="http://schemas.microsoft.com/office/drawing/2014/main" id="{3264A8B7-C922-6127-F841-A1458687408D}"/>
              </a:ext>
            </a:extLst>
          </p:cNvPr>
          <p:cNvSpPr txBox="1"/>
          <p:nvPr/>
        </p:nvSpPr>
        <p:spPr>
          <a:xfrm>
            <a:off x="6976337" y="5317051"/>
            <a:ext cx="571966" cy="369332"/>
          </a:xfrm>
          <a:prstGeom prst="rect">
            <a:avLst/>
          </a:prstGeom>
          <a:noFill/>
        </p:spPr>
        <p:txBody>
          <a:bodyPr wrap="square" rtlCol="0">
            <a:spAutoFit/>
          </a:bodyPr>
          <a:lstStyle/>
          <a:p>
            <a:r>
              <a:rPr lang="en-CH" dirty="0">
                <a:latin typeface="Corbel" panose="020B0503020204020204" pitchFamily="34" charset="0"/>
              </a:rPr>
              <a:t>Y</a:t>
            </a:r>
            <a:r>
              <a:rPr lang="en-CH" baseline="-25000" dirty="0">
                <a:latin typeface="Corbel" panose="020B0503020204020204" pitchFamily="34" charset="0"/>
              </a:rPr>
              <a:t>1</a:t>
            </a:r>
            <a:endParaRPr lang="en-CH" dirty="0">
              <a:latin typeface="Corbel" panose="020B0503020204020204" pitchFamily="34" charset="0"/>
            </a:endParaRPr>
          </a:p>
        </p:txBody>
      </p:sp>
      <p:grpSp>
        <p:nvGrpSpPr>
          <p:cNvPr id="608" name="Group 607">
            <a:extLst>
              <a:ext uri="{FF2B5EF4-FFF2-40B4-BE49-F238E27FC236}">
                <a16:creationId xmlns:a16="http://schemas.microsoft.com/office/drawing/2014/main" id="{24FD8258-55E2-5413-59C7-22A0B47B150A}"/>
              </a:ext>
            </a:extLst>
          </p:cNvPr>
          <p:cNvGrpSpPr/>
          <p:nvPr/>
        </p:nvGrpSpPr>
        <p:grpSpPr>
          <a:xfrm>
            <a:off x="225577" y="1092241"/>
            <a:ext cx="2533649" cy="3017052"/>
            <a:chOff x="5353510" y="2714217"/>
            <a:chExt cx="2394793" cy="2336759"/>
          </a:xfrm>
        </p:grpSpPr>
        <p:grpSp>
          <p:nvGrpSpPr>
            <p:cNvPr id="609" name="Group 608">
              <a:extLst>
                <a:ext uri="{FF2B5EF4-FFF2-40B4-BE49-F238E27FC236}">
                  <a16:creationId xmlns:a16="http://schemas.microsoft.com/office/drawing/2014/main" id="{0AB612BC-274D-89E4-89FC-31D38C3DA4CA}"/>
                </a:ext>
              </a:extLst>
            </p:cNvPr>
            <p:cNvGrpSpPr/>
            <p:nvPr/>
          </p:nvGrpSpPr>
          <p:grpSpPr>
            <a:xfrm>
              <a:off x="5353510" y="2714217"/>
              <a:ext cx="2394793" cy="2336759"/>
              <a:chOff x="4463871" y="1348487"/>
              <a:chExt cx="2394793" cy="3053884"/>
            </a:xfrm>
          </p:grpSpPr>
          <p:grpSp>
            <p:nvGrpSpPr>
              <p:cNvPr id="614" name="Group 613">
                <a:extLst>
                  <a:ext uri="{FF2B5EF4-FFF2-40B4-BE49-F238E27FC236}">
                    <a16:creationId xmlns:a16="http://schemas.microsoft.com/office/drawing/2014/main" id="{577660A0-01BD-3547-B5D3-8876F1622C75}"/>
                  </a:ext>
                </a:extLst>
              </p:cNvPr>
              <p:cNvGrpSpPr/>
              <p:nvPr/>
            </p:nvGrpSpPr>
            <p:grpSpPr>
              <a:xfrm>
                <a:off x="4463871" y="1348487"/>
                <a:ext cx="2394793" cy="3053884"/>
                <a:chOff x="225577" y="2099762"/>
                <a:chExt cx="4856338" cy="2225590"/>
              </a:xfrm>
            </p:grpSpPr>
            <p:sp>
              <p:nvSpPr>
                <p:cNvPr id="620" name="Rounded Rectangle 21">
                  <a:extLst>
                    <a:ext uri="{FF2B5EF4-FFF2-40B4-BE49-F238E27FC236}">
                      <a16:creationId xmlns:a16="http://schemas.microsoft.com/office/drawing/2014/main" id="{499A9105-E19D-23F1-B3D4-148B0D7C5602}"/>
                    </a:ext>
                  </a:extLst>
                </p:cNvPr>
                <p:cNvSpPr/>
                <p:nvPr/>
              </p:nvSpPr>
              <p:spPr bwMode="auto">
                <a:xfrm>
                  <a:off x="225577" y="2099762"/>
                  <a:ext cx="4856338" cy="2225590"/>
                </a:xfrm>
                <a:prstGeom prst="roundRect">
                  <a:avLst>
                    <a:gd name="adj" fmla="val 6232"/>
                  </a:avLst>
                </a:prstGeom>
                <a:solidFill>
                  <a:schemeClr val="accent5">
                    <a:lumMod val="40000"/>
                    <a:lumOff val="60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000" b="1" dirty="0">
                      <a:solidFill>
                        <a:srgbClr val="000000"/>
                      </a:solidFill>
                      <a:latin typeface="Corbel" panose="020B0503020204020204" pitchFamily="34" charset="0"/>
                      <a:ea typeface="Cambria" panose="02040503050406030204" pitchFamily="18" charset="0"/>
                    </a:rPr>
                    <a:t>NAND Flash </a:t>
                  </a:r>
                  <a:r>
                    <a:rPr lang="en-IN" sz="2000" b="1" dirty="0">
                      <a:solidFill>
                        <a:srgbClr val="000000"/>
                      </a:solidFill>
                      <a:latin typeface="Corbel" panose="020B0503020204020204" pitchFamily="34" charset="0"/>
                      <a:ea typeface="Cambria" panose="02040503050406030204" pitchFamily="18" charset="0"/>
                    </a:rPr>
                    <a:t>Memory</a:t>
                  </a:r>
                  <a:endParaRPr lang="en-CH" sz="2000" b="1" dirty="0">
                    <a:solidFill>
                      <a:srgbClr val="000000"/>
                    </a:solidFill>
                    <a:latin typeface="Corbel" panose="020B0503020204020204" pitchFamily="34" charset="0"/>
                    <a:ea typeface="Cambria" panose="02040503050406030204" pitchFamily="18" charset="0"/>
                  </a:endParaRPr>
                </a:p>
              </p:txBody>
            </p:sp>
            <p:grpSp>
              <p:nvGrpSpPr>
                <p:cNvPr id="621" name="Group 620">
                  <a:extLst>
                    <a:ext uri="{FF2B5EF4-FFF2-40B4-BE49-F238E27FC236}">
                      <a16:creationId xmlns:a16="http://schemas.microsoft.com/office/drawing/2014/main" id="{2D224869-7E30-36D9-0FB0-392876B5CFDB}"/>
                    </a:ext>
                  </a:extLst>
                </p:cNvPr>
                <p:cNvGrpSpPr/>
                <p:nvPr/>
              </p:nvGrpSpPr>
              <p:grpSpPr>
                <a:xfrm>
                  <a:off x="729024" y="3341228"/>
                  <a:ext cx="3849443" cy="648929"/>
                  <a:chOff x="2642362" y="4542503"/>
                  <a:chExt cx="3849443" cy="648929"/>
                </a:xfrm>
              </p:grpSpPr>
              <p:cxnSp>
                <p:nvCxnSpPr>
                  <p:cNvPr id="623" name="Straight Connector 622">
                    <a:extLst>
                      <a:ext uri="{FF2B5EF4-FFF2-40B4-BE49-F238E27FC236}">
                        <a16:creationId xmlns:a16="http://schemas.microsoft.com/office/drawing/2014/main" id="{D7B18008-CC79-5CB4-EA89-08CCC210558F}"/>
                      </a:ext>
                    </a:extLst>
                  </p:cNvPr>
                  <p:cNvCxnSpPr/>
                  <p:nvPr/>
                </p:nvCxnSpPr>
                <p:spPr>
                  <a:xfrm>
                    <a:off x="264236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a16="http://schemas.microsoft.com/office/drawing/2014/main" id="{98222CEC-22B6-3FD2-19BB-F27962DF90D2}"/>
                      </a:ext>
                    </a:extLst>
                  </p:cNvPr>
                  <p:cNvCxnSpPr/>
                  <p:nvPr/>
                </p:nvCxnSpPr>
                <p:spPr>
                  <a:xfrm>
                    <a:off x="337063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a:extLst>
                      <a:ext uri="{FF2B5EF4-FFF2-40B4-BE49-F238E27FC236}">
                        <a16:creationId xmlns:a16="http://schemas.microsoft.com/office/drawing/2014/main" id="{C883E623-59B6-D002-AD9B-0955F6A2AD7D}"/>
                      </a:ext>
                    </a:extLst>
                  </p:cNvPr>
                  <p:cNvCxnSpPr/>
                  <p:nvPr/>
                </p:nvCxnSpPr>
                <p:spPr>
                  <a:xfrm>
                    <a:off x="378679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a:extLst>
                      <a:ext uri="{FF2B5EF4-FFF2-40B4-BE49-F238E27FC236}">
                        <a16:creationId xmlns:a16="http://schemas.microsoft.com/office/drawing/2014/main" id="{B69C042F-7CE2-AE52-E848-80BF439D1532}"/>
                      </a:ext>
                    </a:extLst>
                  </p:cNvPr>
                  <p:cNvCxnSpPr/>
                  <p:nvPr/>
                </p:nvCxnSpPr>
                <p:spPr>
                  <a:xfrm>
                    <a:off x="389083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a:extLst>
                      <a:ext uri="{FF2B5EF4-FFF2-40B4-BE49-F238E27FC236}">
                        <a16:creationId xmlns:a16="http://schemas.microsoft.com/office/drawing/2014/main" id="{B5FDA00F-8E68-2BF3-1223-B5689056E456}"/>
                      </a:ext>
                    </a:extLst>
                  </p:cNvPr>
                  <p:cNvCxnSpPr/>
                  <p:nvPr/>
                </p:nvCxnSpPr>
                <p:spPr>
                  <a:xfrm>
                    <a:off x="409890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a:extLst>
                      <a:ext uri="{FF2B5EF4-FFF2-40B4-BE49-F238E27FC236}">
                        <a16:creationId xmlns:a16="http://schemas.microsoft.com/office/drawing/2014/main" id="{9E275F2E-6A05-9AFD-8390-25BDA1604384}"/>
                      </a:ext>
                    </a:extLst>
                  </p:cNvPr>
                  <p:cNvCxnSpPr/>
                  <p:nvPr/>
                </p:nvCxnSpPr>
                <p:spPr>
                  <a:xfrm>
                    <a:off x="399486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a:extLst>
                      <a:ext uri="{FF2B5EF4-FFF2-40B4-BE49-F238E27FC236}">
                        <a16:creationId xmlns:a16="http://schemas.microsoft.com/office/drawing/2014/main" id="{4233C1B8-C440-139F-658B-8B665AF6CA9D}"/>
                      </a:ext>
                    </a:extLst>
                  </p:cNvPr>
                  <p:cNvCxnSpPr/>
                  <p:nvPr/>
                </p:nvCxnSpPr>
                <p:spPr>
                  <a:xfrm>
                    <a:off x="430698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a:extLst>
                      <a:ext uri="{FF2B5EF4-FFF2-40B4-BE49-F238E27FC236}">
                        <a16:creationId xmlns:a16="http://schemas.microsoft.com/office/drawing/2014/main" id="{2FDD1388-6CED-93C9-0180-EB35B6BC9335}"/>
                      </a:ext>
                    </a:extLst>
                  </p:cNvPr>
                  <p:cNvCxnSpPr/>
                  <p:nvPr/>
                </p:nvCxnSpPr>
                <p:spPr>
                  <a:xfrm>
                    <a:off x="420294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a:extLst>
                      <a:ext uri="{FF2B5EF4-FFF2-40B4-BE49-F238E27FC236}">
                        <a16:creationId xmlns:a16="http://schemas.microsoft.com/office/drawing/2014/main" id="{8AF091AF-843E-683D-289C-6F2913B3086B}"/>
                      </a:ext>
                    </a:extLst>
                  </p:cNvPr>
                  <p:cNvCxnSpPr/>
                  <p:nvPr/>
                </p:nvCxnSpPr>
                <p:spPr>
                  <a:xfrm>
                    <a:off x="451506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a:extLst>
                      <a:ext uri="{FF2B5EF4-FFF2-40B4-BE49-F238E27FC236}">
                        <a16:creationId xmlns:a16="http://schemas.microsoft.com/office/drawing/2014/main" id="{C8B8B9CC-224C-C408-534E-B4F6F039222E}"/>
                      </a:ext>
                    </a:extLst>
                  </p:cNvPr>
                  <p:cNvCxnSpPr/>
                  <p:nvPr/>
                </p:nvCxnSpPr>
                <p:spPr>
                  <a:xfrm>
                    <a:off x="441102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a:extLst>
                      <a:ext uri="{FF2B5EF4-FFF2-40B4-BE49-F238E27FC236}">
                        <a16:creationId xmlns:a16="http://schemas.microsoft.com/office/drawing/2014/main" id="{8D0700C4-2F3D-EBBE-2BB0-12648EC9F80F}"/>
                      </a:ext>
                    </a:extLst>
                  </p:cNvPr>
                  <p:cNvCxnSpPr/>
                  <p:nvPr/>
                </p:nvCxnSpPr>
                <p:spPr>
                  <a:xfrm>
                    <a:off x="472314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a:extLst>
                      <a:ext uri="{FF2B5EF4-FFF2-40B4-BE49-F238E27FC236}">
                        <a16:creationId xmlns:a16="http://schemas.microsoft.com/office/drawing/2014/main" id="{433364DC-4E43-6038-FDFD-A839EB0E730A}"/>
                      </a:ext>
                    </a:extLst>
                  </p:cNvPr>
                  <p:cNvCxnSpPr/>
                  <p:nvPr/>
                </p:nvCxnSpPr>
                <p:spPr>
                  <a:xfrm>
                    <a:off x="461910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a:extLst>
                      <a:ext uri="{FF2B5EF4-FFF2-40B4-BE49-F238E27FC236}">
                        <a16:creationId xmlns:a16="http://schemas.microsoft.com/office/drawing/2014/main" id="{125F6AB0-D946-FAA7-C2FA-2E7DF1926641}"/>
                      </a:ext>
                    </a:extLst>
                  </p:cNvPr>
                  <p:cNvCxnSpPr/>
                  <p:nvPr/>
                </p:nvCxnSpPr>
                <p:spPr>
                  <a:xfrm>
                    <a:off x="493122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6" name="Straight Connector 635">
                    <a:extLst>
                      <a:ext uri="{FF2B5EF4-FFF2-40B4-BE49-F238E27FC236}">
                        <a16:creationId xmlns:a16="http://schemas.microsoft.com/office/drawing/2014/main" id="{E2610512-9D88-B908-227E-DED511761FDC}"/>
                      </a:ext>
                    </a:extLst>
                  </p:cNvPr>
                  <p:cNvCxnSpPr/>
                  <p:nvPr/>
                </p:nvCxnSpPr>
                <p:spPr>
                  <a:xfrm>
                    <a:off x="482718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7" name="Straight Connector 636">
                    <a:extLst>
                      <a:ext uri="{FF2B5EF4-FFF2-40B4-BE49-F238E27FC236}">
                        <a16:creationId xmlns:a16="http://schemas.microsoft.com/office/drawing/2014/main" id="{1B17FEB7-4274-1CA0-AB20-1D862C45F4D5}"/>
                      </a:ext>
                    </a:extLst>
                  </p:cNvPr>
                  <p:cNvCxnSpPr/>
                  <p:nvPr/>
                </p:nvCxnSpPr>
                <p:spPr>
                  <a:xfrm>
                    <a:off x="513929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a:extLst>
                      <a:ext uri="{FF2B5EF4-FFF2-40B4-BE49-F238E27FC236}">
                        <a16:creationId xmlns:a16="http://schemas.microsoft.com/office/drawing/2014/main" id="{0DEC4A61-1D68-753E-1334-2EF34BE93F67}"/>
                      </a:ext>
                    </a:extLst>
                  </p:cNvPr>
                  <p:cNvCxnSpPr/>
                  <p:nvPr/>
                </p:nvCxnSpPr>
                <p:spPr>
                  <a:xfrm>
                    <a:off x="503525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a:extLst>
                      <a:ext uri="{FF2B5EF4-FFF2-40B4-BE49-F238E27FC236}">
                        <a16:creationId xmlns:a16="http://schemas.microsoft.com/office/drawing/2014/main" id="{C7E7647A-EC43-53A7-3D2A-E694D2BF33D6}"/>
                      </a:ext>
                    </a:extLst>
                  </p:cNvPr>
                  <p:cNvCxnSpPr/>
                  <p:nvPr/>
                </p:nvCxnSpPr>
                <p:spPr>
                  <a:xfrm>
                    <a:off x="565949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9573229C-8D9E-F2EE-B4F3-F547E1D15BAC}"/>
                      </a:ext>
                    </a:extLst>
                  </p:cNvPr>
                  <p:cNvCxnSpPr/>
                  <p:nvPr/>
                </p:nvCxnSpPr>
                <p:spPr>
                  <a:xfrm>
                    <a:off x="545141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47818D6C-674D-F9CB-0FAA-9C9F4AEA1F81}"/>
                      </a:ext>
                    </a:extLst>
                  </p:cNvPr>
                  <p:cNvCxnSpPr/>
                  <p:nvPr/>
                </p:nvCxnSpPr>
                <p:spPr>
                  <a:xfrm>
                    <a:off x="576353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1784B0B5-8121-6D00-046E-3AD16A9E50EB}"/>
                      </a:ext>
                    </a:extLst>
                  </p:cNvPr>
                  <p:cNvCxnSpPr/>
                  <p:nvPr/>
                </p:nvCxnSpPr>
                <p:spPr>
                  <a:xfrm>
                    <a:off x="555545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5A970FF-0820-8DDA-F042-41E542E37281}"/>
                      </a:ext>
                    </a:extLst>
                  </p:cNvPr>
                  <p:cNvCxnSpPr/>
                  <p:nvPr/>
                </p:nvCxnSpPr>
                <p:spPr>
                  <a:xfrm>
                    <a:off x="534737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7846564-F852-3237-94AB-0DC96CB0597F}"/>
                      </a:ext>
                    </a:extLst>
                  </p:cNvPr>
                  <p:cNvCxnSpPr/>
                  <p:nvPr/>
                </p:nvCxnSpPr>
                <p:spPr>
                  <a:xfrm>
                    <a:off x="524333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FD47B7D8-AEEA-AEC6-4B90-6C12574C8090}"/>
                      </a:ext>
                    </a:extLst>
                  </p:cNvPr>
                  <p:cNvCxnSpPr/>
                  <p:nvPr/>
                </p:nvCxnSpPr>
                <p:spPr>
                  <a:xfrm>
                    <a:off x="597161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AD8E563D-1A56-C95A-4D6D-75968604746A}"/>
                      </a:ext>
                    </a:extLst>
                  </p:cNvPr>
                  <p:cNvCxnSpPr/>
                  <p:nvPr/>
                </p:nvCxnSpPr>
                <p:spPr>
                  <a:xfrm>
                    <a:off x="586757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CE05C90D-AA9F-B260-B343-7BA7DF4C479E}"/>
                      </a:ext>
                    </a:extLst>
                  </p:cNvPr>
                  <p:cNvCxnSpPr/>
                  <p:nvPr/>
                </p:nvCxnSpPr>
                <p:spPr>
                  <a:xfrm>
                    <a:off x="607564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3F7D578D-60D3-B74A-26FD-757100407497}"/>
                      </a:ext>
                    </a:extLst>
                  </p:cNvPr>
                  <p:cNvCxnSpPr/>
                  <p:nvPr/>
                </p:nvCxnSpPr>
                <p:spPr>
                  <a:xfrm>
                    <a:off x="649180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2" name="Rectangle 621">
                  <a:extLst>
                    <a:ext uri="{FF2B5EF4-FFF2-40B4-BE49-F238E27FC236}">
                      <a16:creationId xmlns:a16="http://schemas.microsoft.com/office/drawing/2014/main" id="{9C55F9BD-E6D0-18BD-407E-96808635D388}"/>
                    </a:ext>
                  </a:extLst>
                </p:cNvPr>
                <p:cNvSpPr/>
                <p:nvPr/>
              </p:nvSpPr>
              <p:spPr>
                <a:xfrm>
                  <a:off x="1442626" y="3625579"/>
                  <a:ext cx="2434225" cy="271097"/>
                </a:xfrm>
                <a:prstGeom prst="rect">
                  <a:avLst/>
                </a:prstGeom>
                <a:solidFill>
                  <a:schemeClr val="accent5">
                    <a:lumMod val="20000"/>
                    <a:lumOff val="80000"/>
                  </a:schemeClr>
                </a:solidFill>
              </p:spPr>
              <p:txBody>
                <a:bodyPr wrap="square" lIns="0" tIns="0" rIns="0" bIns="0" anchor="ctr">
                  <a:spAutoFit/>
                </a:bodyPr>
                <a:lstStyle/>
                <a:p>
                  <a:pPr algn="ctr"/>
                  <a:r>
                    <a:rPr lang="en-US" sz="1600" b="1" dirty="0" err="1">
                      <a:latin typeface="Corbel" panose="020B0503020204020204" pitchFamily="34" charset="0"/>
                    </a:rPr>
                    <a:t>Bitlines</a:t>
                  </a:r>
                  <a:r>
                    <a:rPr lang="en-US" sz="1600" b="1" dirty="0">
                      <a:latin typeface="Corbel" panose="020B0503020204020204" pitchFamily="34" charset="0"/>
                    </a:rPr>
                    <a:t> (BLs)</a:t>
                  </a:r>
                  <a:endParaRPr lang="en-CH" sz="1600" b="1" dirty="0">
                    <a:latin typeface="Corbel" panose="020B0503020204020204" pitchFamily="34" charset="0"/>
                  </a:endParaRPr>
                </a:p>
              </p:txBody>
            </p:sp>
          </p:grpSp>
          <p:sp>
            <p:nvSpPr>
              <p:cNvPr id="615" name="Rectangle 614">
                <a:extLst>
                  <a:ext uri="{FF2B5EF4-FFF2-40B4-BE49-F238E27FC236}">
                    <a16:creationId xmlns:a16="http://schemas.microsoft.com/office/drawing/2014/main" id="{61762350-5F84-048E-8F0F-D3B93B41CCA0}"/>
                  </a:ext>
                </a:extLst>
              </p:cNvPr>
              <p:cNvSpPr/>
              <p:nvPr/>
            </p:nvSpPr>
            <p:spPr>
              <a:xfrm>
                <a:off x="4550567" y="1895890"/>
                <a:ext cx="2230335" cy="308999"/>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dirty="0">
                  <a:solidFill>
                    <a:schemeClr val="tx1"/>
                  </a:solidFill>
                  <a:latin typeface="Corbel" panose="020B0503020204020204" pitchFamily="34" charset="0"/>
                </a:endParaRPr>
              </a:p>
            </p:txBody>
          </p:sp>
          <p:sp>
            <p:nvSpPr>
              <p:cNvPr id="616" name="Rectangle 615">
                <a:extLst>
                  <a:ext uri="{FF2B5EF4-FFF2-40B4-BE49-F238E27FC236}">
                    <a16:creationId xmlns:a16="http://schemas.microsoft.com/office/drawing/2014/main" id="{59DE6CFF-823C-F300-F876-CC7CCC3AB7A1}"/>
                  </a:ext>
                </a:extLst>
              </p:cNvPr>
              <p:cNvSpPr/>
              <p:nvPr/>
            </p:nvSpPr>
            <p:spPr>
              <a:xfrm>
                <a:off x="4551719" y="2202309"/>
                <a:ext cx="2230335" cy="304763"/>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baseline="-25000" dirty="0">
                  <a:solidFill>
                    <a:schemeClr val="tx1"/>
                  </a:solidFill>
                  <a:latin typeface="Corbel" panose="020B0503020204020204" pitchFamily="34" charset="0"/>
                </a:endParaRPr>
              </a:p>
            </p:txBody>
          </p:sp>
          <p:sp>
            <p:nvSpPr>
              <p:cNvPr id="617" name="Rectangle 616">
                <a:extLst>
                  <a:ext uri="{FF2B5EF4-FFF2-40B4-BE49-F238E27FC236}">
                    <a16:creationId xmlns:a16="http://schemas.microsoft.com/office/drawing/2014/main" id="{52018578-863E-72D3-B430-1F811AB4D510}"/>
                  </a:ext>
                </a:extLst>
              </p:cNvPr>
              <p:cNvSpPr/>
              <p:nvPr/>
            </p:nvSpPr>
            <p:spPr>
              <a:xfrm>
                <a:off x="4550568" y="2799622"/>
                <a:ext cx="2230334" cy="310548"/>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orbel" panose="020B0503020204020204" pitchFamily="34" charset="0"/>
                  </a:rPr>
                  <a:t>     …        </a:t>
                </a:r>
                <a:endParaRPr lang="en-CH" dirty="0">
                  <a:solidFill>
                    <a:schemeClr val="tx1"/>
                  </a:solidFill>
                  <a:latin typeface="Corbel" panose="020B0503020204020204" pitchFamily="34" charset="0"/>
                </a:endParaRPr>
              </a:p>
            </p:txBody>
          </p:sp>
          <p:sp>
            <p:nvSpPr>
              <p:cNvPr id="618" name="Rectangle 617">
                <a:extLst>
                  <a:ext uri="{FF2B5EF4-FFF2-40B4-BE49-F238E27FC236}">
                    <a16:creationId xmlns:a16="http://schemas.microsoft.com/office/drawing/2014/main" id="{2F3980E0-E837-B468-5D51-3E43D29B6993}"/>
                  </a:ext>
                </a:extLst>
              </p:cNvPr>
              <p:cNvSpPr/>
              <p:nvPr/>
            </p:nvSpPr>
            <p:spPr>
              <a:xfrm>
                <a:off x="4550567" y="3103330"/>
                <a:ext cx="2230335" cy="243037"/>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dirty="0">
                  <a:solidFill>
                    <a:schemeClr val="tx1"/>
                  </a:solidFill>
                  <a:latin typeface="Corbel" panose="020B0503020204020204" pitchFamily="34" charset="0"/>
                </a:endParaRPr>
              </a:p>
            </p:txBody>
          </p:sp>
          <p:sp>
            <p:nvSpPr>
              <p:cNvPr id="619" name="Rectangle 618">
                <a:extLst>
                  <a:ext uri="{FF2B5EF4-FFF2-40B4-BE49-F238E27FC236}">
                    <a16:creationId xmlns:a16="http://schemas.microsoft.com/office/drawing/2014/main" id="{D29950C9-C782-ECA1-ACB1-50013EE48651}"/>
                  </a:ext>
                </a:extLst>
              </p:cNvPr>
              <p:cNvSpPr/>
              <p:nvPr/>
            </p:nvSpPr>
            <p:spPr>
              <a:xfrm>
                <a:off x="4550567" y="3883515"/>
                <a:ext cx="2230335" cy="376679"/>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orbel" panose="020B0503020204020204" pitchFamily="34" charset="0"/>
                  </a:rPr>
                  <a:t>Latching circuit</a:t>
                </a:r>
                <a:endParaRPr lang="en-CH" b="1" dirty="0">
                  <a:solidFill>
                    <a:schemeClr val="tx1"/>
                  </a:solidFill>
                  <a:latin typeface="Corbel" panose="020B0503020204020204" pitchFamily="34" charset="0"/>
                </a:endParaRPr>
              </a:p>
            </p:txBody>
          </p:sp>
        </p:grpSp>
        <p:sp>
          <p:nvSpPr>
            <p:cNvPr id="610" name="Rectangle 609">
              <a:extLst>
                <a:ext uri="{FF2B5EF4-FFF2-40B4-BE49-F238E27FC236}">
                  <a16:creationId xmlns:a16="http://schemas.microsoft.com/office/drawing/2014/main" id="{D8A06680-9B76-45FE-85DD-14221B95FE2A}"/>
                </a:ext>
              </a:extLst>
            </p:cNvPr>
            <p:cNvSpPr/>
            <p:nvPr/>
          </p:nvSpPr>
          <p:spPr>
            <a:xfrm>
              <a:off x="5440206" y="3595497"/>
              <a:ext cx="2230335" cy="233197"/>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baseline="-25000" dirty="0">
                <a:solidFill>
                  <a:schemeClr val="tx1"/>
                </a:solidFill>
                <a:latin typeface="Corbel" panose="020B0503020204020204" pitchFamily="34" charset="0"/>
              </a:endParaRPr>
            </a:p>
          </p:txBody>
        </p:sp>
        <p:cxnSp>
          <p:nvCxnSpPr>
            <p:cNvPr id="611" name="Straight Connector 610">
              <a:extLst>
                <a:ext uri="{FF2B5EF4-FFF2-40B4-BE49-F238E27FC236}">
                  <a16:creationId xmlns:a16="http://schemas.microsoft.com/office/drawing/2014/main" id="{32F2383B-BD30-73D3-75CE-0470F882C325}"/>
                </a:ext>
              </a:extLst>
            </p:cNvPr>
            <p:cNvCxnSpPr>
              <a:cxnSpLocks/>
            </p:cNvCxnSpPr>
            <p:nvPr/>
          </p:nvCxnSpPr>
          <p:spPr>
            <a:xfrm>
              <a:off x="5755899" y="3133077"/>
              <a:ext cx="0" cy="1109870"/>
            </a:xfrm>
            <a:prstGeom prst="line">
              <a:avLst/>
            </a:prstGeom>
            <a:ln>
              <a:solidFill>
                <a:schemeClr val="bg2">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612" name="Straight Connector 611">
              <a:extLst>
                <a:ext uri="{FF2B5EF4-FFF2-40B4-BE49-F238E27FC236}">
                  <a16:creationId xmlns:a16="http://schemas.microsoft.com/office/drawing/2014/main" id="{7943A137-05B7-00A4-5BA3-8D8E06C9B6EA}"/>
                </a:ext>
              </a:extLst>
            </p:cNvPr>
            <p:cNvCxnSpPr>
              <a:cxnSpLocks/>
            </p:cNvCxnSpPr>
            <p:nvPr/>
          </p:nvCxnSpPr>
          <p:spPr>
            <a:xfrm>
              <a:off x="6070344" y="3133077"/>
              <a:ext cx="0" cy="1109870"/>
            </a:xfrm>
            <a:prstGeom prst="line">
              <a:avLst/>
            </a:prstGeom>
            <a:ln>
              <a:solidFill>
                <a:schemeClr val="bg2">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613" name="Straight Connector 612">
              <a:extLst>
                <a:ext uri="{FF2B5EF4-FFF2-40B4-BE49-F238E27FC236}">
                  <a16:creationId xmlns:a16="http://schemas.microsoft.com/office/drawing/2014/main" id="{E9DE5FFD-068E-18A6-64DD-E39340D1EAD5}"/>
                </a:ext>
              </a:extLst>
            </p:cNvPr>
            <p:cNvCxnSpPr>
              <a:cxnSpLocks/>
            </p:cNvCxnSpPr>
            <p:nvPr/>
          </p:nvCxnSpPr>
          <p:spPr>
            <a:xfrm>
              <a:off x="7348638" y="3133077"/>
              <a:ext cx="0" cy="1109870"/>
            </a:xfrm>
            <a:prstGeom prst="line">
              <a:avLst/>
            </a:prstGeom>
            <a:ln>
              <a:solidFill>
                <a:schemeClr val="bg2">
                  <a:lumMod val="75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201" name="TextBox 200">
            <a:extLst>
              <a:ext uri="{FF2B5EF4-FFF2-40B4-BE49-F238E27FC236}">
                <a16:creationId xmlns:a16="http://schemas.microsoft.com/office/drawing/2014/main" id="{0E631D4F-306C-7870-D025-6B2E7BDC823C}"/>
              </a:ext>
            </a:extLst>
          </p:cNvPr>
          <p:cNvSpPr txBox="1"/>
          <p:nvPr/>
        </p:nvSpPr>
        <p:spPr>
          <a:xfrm>
            <a:off x="1939799" y="5335667"/>
            <a:ext cx="571966" cy="369332"/>
          </a:xfrm>
          <a:prstGeom prst="rect">
            <a:avLst/>
          </a:prstGeom>
          <a:noFill/>
        </p:spPr>
        <p:txBody>
          <a:bodyPr wrap="square" rtlCol="0">
            <a:spAutoFit/>
          </a:bodyPr>
          <a:lstStyle/>
          <a:p>
            <a:r>
              <a:rPr lang="en-CH" dirty="0">
                <a:latin typeface="Corbel" panose="020B0503020204020204" pitchFamily="34" charset="0"/>
              </a:rPr>
              <a:t>…</a:t>
            </a:r>
          </a:p>
        </p:txBody>
      </p:sp>
      <p:sp>
        <p:nvSpPr>
          <p:cNvPr id="205" name="TextBox 204">
            <a:extLst>
              <a:ext uri="{FF2B5EF4-FFF2-40B4-BE49-F238E27FC236}">
                <a16:creationId xmlns:a16="http://schemas.microsoft.com/office/drawing/2014/main" id="{2E1C71D7-43B4-18E1-E9B8-F8BD2757F751}"/>
              </a:ext>
            </a:extLst>
          </p:cNvPr>
          <p:cNvSpPr txBox="1"/>
          <p:nvPr/>
        </p:nvSpPr>
        <p:spPr>
          <a:xfrm>
            <a:off x="3606745" y="5345390"/>
            <a:ext cx="571966" cy="369332"/>
          </a:xfrm>
          <a:prstGeom prst="rect">
            <a:avLst/>
          </a:prstGeom>
          <a:noFill/>
        </p:spPr>
        <p:txBody>
          <a:bodyPr wrap="square" rtlCol="0">
            <a:spAutoFit/>
          </a:bodyPr>
          <a:lstStyle/>
          <a:p>
            <a:r>
              <a:rPr lang="en-CH" dirty="0">
                <a:latin typeface="Corbel" panose="020B0503020204020204" pitchFamily="34" charset="0"/>
              </a:rPr>
              <a:t>…</a:t>
            </a:r>
          </a:p>
        </p:txBody>
      </p:sp>
      <p:sp>
        <p:nvSpPr>
          <p:cNvPr id="206" name="TextBox 205">
            <a:extLst>
              <a:ext uri="{FF2B5EF4-FFF2-40B4-BE49-F238E27FC236}">
                <a16:creationId xmlns:a16="http://schemas.microsoft.com/office/drawing/2014/main" id="{EA9C610A-D092-F977-71B2-C52350C7BC57}"/>
              </a:ext>
            </a:extLst>
          </p:cNvPr>
          <p:cNvSpPr txBox="1"/>
          <p:nvPr/>
        </p:nvSpPr>
        <p:spPr>
          <a:xfrm>
            <a:off x="6548577" y="5324188"/>
            <a:ext cx="571966" cy="369332"/>
          </a:xfrm>
          <a:prstGeom prst="rect">
            <a:avLst/>
          </a:prstGeom>
          <a:noFill/>
        </p:spPr>
        <p:txBody>
          <a:bodyPr wrap="square" rtlCol="0">
            <a:spAutoFit/>
          </a:bodyPr>
          <a:lstStyle/>
          <a:p>
            <a:r>
              <a:rPr lang="en-CH" dirty="0">
                <a:latin typeface="Corbel" panose="020B0503020204020204" pitchFamily="34" charset="0"/>
              </a:rPr>
              <a:t>…</a:t>
            </a:r>
          </a:p>
        </p:txBody>
      </p:sp>
    </p:spTree>
    <p:extLst>
      <p:ext uri="{BB962C8B-B14F-4D97-AF65-F5344CB8AC3E}">
        <p14:creationId xmlns:p14="http://schemas.microsoft.com/office/powerpoint/2010/main" val="291762925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7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549" grpId="0"/>
      <p:bldP spid="550" grpId="0"/>
      <p:bldP spid="551" grpId="0"/>
      <p:bldP spid="552" grpId="0"/>
      <p:bldP spid="558" grpId="0"/>
      <p:bldP spid="559" grpId="0"/>
      <p:bldP spid="561" grpId="0"/>
      <p:bldP spid="562" grpId="0"/>
      <p:bldP spid="563" grpId="0"/>
      <p:bldP spid="564" grpId="0"/>
      <p:bldP spid="565" grpId="0"/>
      <p:bldP spid="566" grpId="0"/>
      <p:bldP spid="567" grpId="0"/>
      <p:bldP spid="568" grpId="0"/>
      <p:bldP spid="569" grpId="0"/>
      <p:bldP spid="570" grpId="0"/>
      <p:bldP spid="571" grpId="0"/>
      <p:bldP spid="572" grpId="0"/>
      <p:bldP spid="573" grpId="0"/>
      <p:bldP spid="574" grpId="0"/>
      <p:bldP spid="575" grpId="0"/>
      <p:bldP spid="576" grpId="0"/>
      <p:bldP spid="577" grpId="0"/>
      <p:bldP spid="201" grpId="0"/>
      <p:bldP spid="205" grpId="0"/>
      <p:bldP spid="20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33C92-FF85-7A87-6458-28590180600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8E9411F-9602-7DE2-DEF8-6F8AFAD1BB50}"/>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latin typeface="Corbel" panose="020B0503020204020204" pitchFamily="34" charset="0"/>
            </a:endParaRPr>
          </a:p>
        </p:txBody>
      </p:sp>
      <p:cxnSp>
        <p:nvCxnSpPr>
          <p:cNvPr id="6" name="Straight Connector 5">
            <a:extLst>
              <a:ext uri="{FF2B5EF4-FFF2-40B4-BE49-F238E27FC236}">
                <a16:creationId xmlns:a16="http://schemas.microsoft.com/office/drawing/2014/main" id="{33C99429-F679-647C-DE2A-FE9DEE0B8016}"/>
              </a:ext>
            </a:extLst>
          </p:cNvPr>
          <p:cNvCxnSpPr>
            <a:cxnSpLocks/>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9495473-528F-15F4-5FDA-15F2B9594D70}"/>
              </a:ext>
            </a:extLst>
          </p:cNvPr>
          <p:cNvCxnSpPr>
            <a:cxnSpLocks/>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6A463897-CFEC-395F-1DAA-5F7427F6EC6F}"/>
              </a:ext>
            </a:extLst>
          </p:cNvPr>
          <p:cNvSpPr>
            <a:spLocks noGrp="1"/>
          </p:cNvSpPr>
          <p:nvPr>
            <p:ph type="title"/>
          </p:nvPr>
        </p:nvSpPr>
        <p:spPr>
          <a:xfrm>
            <a:off x="43211" y="1"/>
            <a:ext cx="8951086" cy="841245"/>
          </a:xfrm>
        </p:spPr>
        <p:txBody>
          <a:bodyPr>
            <a:noAutofit/>
          </a:bodyPr>
          <a:lstStyle/>
          <a:p>
            <a:r>
              <a:rPr lang="en-CH" sz="3600" b="1">
                <a:latin typeface="Corbel" panose="020B0503020204020204" pitchFamily="34" charset="0"/>
                <a:ea typeface="Tahoma" panose="020B0604030504040204" pitchFamily="34" charset="0"/>
                <a:cs typeface="Tahoma" panose="020B0604030504040204" pitchFamily="34" charset="0"/>
              </a:rPr>
              <a:t>CIPHERMATCH: Bit-Serial Addition  </a:t>
            </a:r>
          </a:p>
        </p:txBody>
      </p:sp>
      <p:pic>
        <p:nvPicPr>
          <p:cNvPr id="16" name="Graphic 15">
            <a:extLst>
              <a:ext uri="{FF2B5EF4-FFF2-40B4-BE49-F238E27FC236}">
                <a16:creationId xmlns:a16="http://schemas.microsoft.com/office/drawing/2014/main" id="{89E581E1-5555-ACB4-4883-8D9C45FBCA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30C764A9-4599-04DF-5A86-32BB995483EC}"/>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64</a:t>
            </a:fld>
            <a:endParaRPr lang="en-CH" dirty="0">
              <a:latin typeface="Cambria" panose="02040503050406030204" pitchFamily="18" charset="0"/>
            </a:endParaRPr>
          </a:p>
        </p:txBody>
      </p:sp>
      <p:sp>
        <p:nvSpPr>
          <p:cNvPr id="203" name="Rounded Rectangle 202">
            <a:extLst>
              <a:ext uri="{FF2B5EF4-FFF2-40B4-BE49-F238E27FC236}">
                <a16:creationId xmlns:a16="http://schemas.microsoft.com/office/drawing/2014/main" id="{D56C5ECC-73CD-D4F2-9211-B583E45DA103}"/>
              </a:ext>
            </a:extLst>
          </p:cNvPr>
          <p:cNvSpPr/>
          <p:nvPr/>
        </p:nvSpPr>
        <p:spPr>
          <a:xfrm>
            <a:off x="225577" y="4465797"/>
            <a:ext cx="8692846" cy="365114"/>
          </a:xfrm>
          <a:prstGeom prst="roundRect">
            <a:avLst>
              <a:gd name="adj" fmla="val 12680"/>
            </a:avLst>
          </a:prstGeom>
          <a:solidFill>
            <a:srgbClr val="FFFF00">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rbel" panose="020B0503020204020204" pitchFamily="34" charset="0"/>
              </a:rPr>
              <a:t>Lay out the data vertically in NAND-flash memory</a:t>
            </a:r>
            <a:endParaRPr lang="en-CH" sz="2000" b="1" i="1" dirty="0">
              <a:solidFill>
                <a:schemeClr val="tx1"/>
              </a:solidFill>
              <a:latin typeface="Corbel" panose="020B0503020204020204" pitchFamily="34" charset="0"/>
            </a:endParaRPr>
          </a:p>
        </p:txBody>
      </p:sp>
      <p:sp>
        <p:nvSpPr>
          <p:cNvPr id="2" name="Oval 1">
            <a:extLst>
              <a:ext uri="{FF2B5EF4-FFF2-40B4-BE49-F238E27FC236}">
                <a16:creationId xmlns:a16="http://schemas.microsoft.com/office/drawing/2014/main" id="{48B220B6-1FC6-0093-2613-F4928C78584E}"/>
              </a:ext>
            </a:extLst>
          </p:cNvPr>
          <p:cNvSpPr/>
          <p:nvPr/>
        </p:nvSpPr>
        <p:spPr>
          <a:xfrm>
            <a:off x="8396900" y="139845"/>
            <a:ext cx="520749" cy="512791"/>
          </a:xfrm>
          <a:prstGeom prst="ellipse">
            <a:avLst/>
          </a:prstGeom>
          <a:solidFill>
            <a:schemeClr val="bg2"/>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3</a:t>
            </a:r>
          </a:p>
        </p:txBody>
      </p:sp>
      <p:grpSp>
        <p:nvGrpSpPr>
          <p:cNvPr id="22" name="Group 21">
            <a:extLst>
              <a:ext uri="{FF2B5EF4-FFF2-40B4-BE49-F238E27FC236}">
                <a16:creationId xmlns:a16="http://schemas.microsoft.com/office/drawing/2014/main" id="{C87D6B36-89B4-38F0-BF5D-2CB7474F7379}"/>
              </a:ext>
            </a:extLst>
          </p:cNvPr>
          <p:cNvGrpSpPr/>
          <p:nvPr/>
        </p:nvGrpSpPr>
        <p:grpSpPr>
          <a:xfrm>
            <a:off x="2892768" y="1939628"/>
            <a:ext cx="6194503" cy="2191107"/>
            <a:chOff x="2892768" y="1939628"/>
            <a:chExt cx="6194503" cy="2191107"/>
          </a:xfrm>
        </p:grpSpPr>
        <p:grpSp>
          <p:nvGrpSpPr>
            <p:cNvPr id="19" name="Group 18">
              <a:extLst>
                <a:ext uri="{FF2B5EF4-FFF2-40B4-BE49-F238E27FC236}">
                  <a16:creationId xmlns:a16="http://schemas.microsoft.com/office/drawing/2014/main" id="{3F7AE959-B8AB-8476-CC5E-5E120780D306}"/>
                </a:ext>
              </a:extLst>
            </p:cNvPr>
            <p:cNvGrpSpPr/>
            <p:nvPr/>
          </p:nvGrpSpPr>
          <p:grpSpPr>
            <a:xfrm>
              <a:off x="2892768" y="1939628"/>
              <a:ext cx="6194503" cy="2191107"/>
              <a:chOff x="2892768" y="1939628"/>
              <a:chExt cx="6194503" cy="2191107"/>
            </a:xfrm>
          </p:grpSpPr>
          <p:grpSp>
            <p:nvGrpSpPr>
              <p:cNvPr id="12" name="Group 11">
                <a:extLst>
                  <a:ext uri="{FF2B5EF4-FFF2-40B4-BE49-F238E27FC236}">
                    <a16:creationId xmlns:a16="http://schemas.microsoft.com/office/drawing/2014/main" id="{0BAC4A42-8FEE-36B3-2E2F-2BE3F272F179}"/>
                  </a:ext>
                </a:extLst>
              </p:cNvPr>
              <p:cNvGrpSpPr/>
              <p:nvPr/>
            </p:nvGrpSpPr>
            <p:grpSpPr>
              <a:xfrm>
                <a:off x="2892768" y="1939628"/>
                <a:ext cx="6194503" cy="2191107"/>
                <a:chOff x="2892768" y="1939628"/>
                <a:chExt cx="6194503" cy="2191107"/>
              </a:xfrm>
            </p:grpSpPr>
            <p:grpSp>
              <p:nvGrpSpPr>
                <p:cNvPr id="497" name="Group 496">
                  <a:extLst>
                    <a:ext uri="{FF2B5EF4-FFF2-40B4-BE49-F238E27FC236}">
                      <a16:creationId xmlns:a16="http://schemas.microsoft.com/office/drawing/2014/main" id="{4FCBA022-7549-84FA-0D5C-891F0EB4AFC2}"/>
                    </a:ext>
                  </a:extLst>
                </p:cNvPr>
                <p:cNvGrpSpPr/>
                <p:nvPr/>
              </p:nvGrpSpPr>
              <p:grpSpPr>
                <a:xfrm>
                  <a:off x="2892768" y="1939628"/>
                  <a:ext cx="6194503" cy="2191107"/>
                  <a:chOff x="2892768" y="1939628"/>
                  <a:chExt cx="6194503" cy="2191107"/>
                </a:xfrm>
              </p:grpSpPr>
              <p:sp>
                <p:nvSpPr>
                  <p:cNvPr id="264" name="object 7">
                    <a:extLst>
                      <a:ext uri="{FF2B5EF4-FFF2-40B4-BE49-F238E27FC236}">
                        <a16:creationId xmlns:a16="http://schemas.microsoft.com/office/drawing/2014/main" id="{2E14AE6E-B9A9-9C9B-C218-F871A20066AE}"/>
                      </a:ext>
                    </a:extLst>
                  </p:cNvPr>
                  <p:cNvSpPr/>
                  <p:nvPr/>
                </p:nvSpPr>
                <p:spPr>
                  <a:xfrm>
                    <a:off x="2892768" y="1939628"/>
                    <a:ext cx="6194503" cy="2191107"/>
                  </a:xfrm>
                  <a:custGeom>
                    <a:avLst/>
                    <a:gdLst/>
                    <a:ahLst/>
                    <a:cxnLst/>
                    <a:rect l="l" t="t" r="r" b="b"/>
                    <a:pathLst>
                      <a:path w="7334884" h="2548890">
                        <a:moveTo>
                          <a:pt x="0" y="424789"/>
                        </a:moveTo>
                        <a:lnTo>
                          <a:pt x="2492" y="378503"/>
                        </a:lnTo>
                        <a:lnTo>
                          <a:pt x="9797" y="333661"/>
                        </a:lnTo>
                        <a:lnTo>
                          <a:pt x="21655" y="290522"/>
                        </a:lnTo>
                        <a:lnTo>
                          <a:pt x="37808" y="249345"/>
                        </a:lnTo>
                        <a:lnTo>
                          <a:pt x="57995" y="210389"/>
                        </a:lnTo>
                        <a:lnTo>
                          <a:pt x="81959" y="173913"/>
                        </a:lnTo>
                        <a:lnTo>
                          <a:pt x="109439" y="140177"/>
                        </a:lnTo>
                        <a:lnTo>
                          <a:pt x="140177" y="109439"/>
                        </a:lnTo>
                        <a:lnTo>
                          <a:pt x="173913" y="81959"/>
                        </a:lnTo>
                        <a:lnTo>
                          <a:pt x="210389" y="57995"/>
                        </a:lnTo>
                        <a:lnTo>
                          <a:pt x="249345" y="37808"/>
                        </a:lnTo>
                        <a:lnTo>
                          <a:pt x="290522" y="21655"/>
                        </a:lnTo>
                        <a:lnTo>
                          <a:pt x="333661" y="9797"/>
                        </a:lnTo>
                        <a:lnTo>
                          <a:pt x="378503" y="2492"/>
                        </a:lnTo>
                        <a:lnTo>
                          <a:pt x="424789" y="0"/>
                        </a:lnTo>
                        <a:lnTo>
                          <a:pt x="6909968" y="0"/>
                        </a:lnTo>
                        <a:lnTo>
                          <a:pt x="6956252" y="2492"/>
                        </a:lnTo>
                        <a:lnTo>
                          <a:pt x="7001092" y="9797"/>
                        </a:lnTo>
                        <a:lnTo>
                          <a:pt x="7044229" y="21655"/>
                        </a:lnTo>
                        <a:lnTo>
                          <a:pt x="7085405" y="37808"/>
                        </a:lnTo>
                        <a:lnTo>
                          <a:pt x="7124360" y="57995"/>
                        </a:lnTo>
                        <a:lnTo>
                          <a:pt x="7160834" y="81959"/>
                        </a:lnTo>
                        <a:lnTo>
                          <a:pt x="7194570" y="109439"/>
                        </a:lnTo>
                        <a:lnTo>
                          <a:pt x="7225307" y="140177"/>
                        </a:lnTo>
                        <a:lnTo>
                          <a:pt x="7252787" y="173913"/>
                        </a:lnTo>
                        <a:lnTo>
                          <a:pt x="7276750" y="210389"/>
                        </a:lnTo>
                        <a:lnTo>
                          <a:pt x="7296937" y="249345"/>
                        </a:lnTo>
                        <a:lnTo>
                          <a:pt x="7313089" y="290522"/>
                        </a:lnTo>
                        <a:lnTo>
                          <a:pt x="7324947" y="333661"/>
                        </a:lnTo>
                        <a:lnTo>
                          <a:pt x="7332252" y="378503"/>
                        </a:lnTo>
                        <a:lnTo>
                          <a:pt x="7334745" y="424789"/>
                        </a:lnTo>
                        <a:lnTo>
                          <a:pt x="7334745" y="2123909"/>
                        </a:lnTo>
                        <a:lnTo>
                          <a:pt x="7332252" y="2170195"/>
                        </a:lnTo>
                        <a:lnTo>
                          <a:pt x="7324947" y="2215037"/>
                        </a:lnTo>
                        <a:lnTo>
                          <a:pt x="7313089" y="2258177"/>
                        </a:lnTo>
                        <a:lnTo>
                          <a:pt x="7296937" y="2299354"/>
                        </a:lnTo>
                        <a:lnTo>
                          <a:pt x="7276750" y="2338310"/>
                        </a:lnTo>
                        <a:lnTo>
                          <a:pt x="7252787" y="2374786"/>
                        </a:lnTo>
                        <a:lnTo>
                          <a:pt x="7225307" y="2408522"/>
                        </a:lnTo>
                        <a:lnTo>
                          <a:pt x="7194570" y="2439260"/>
                        </a:lnTo>
                        <a:lnTo>
                          <a:pt x="7160834" y="2466740"/>
                        </a:lnTo>
                        <a:lnTo>
                          <a:pt x="7124360" y="2490703"/>
                        </a:lnTo>
                        <a:lnTo>
                          <a:pt x="7085405" y="2510891"/>
                        </a:lnTo>
                        <a:lnTo>
                          <a:pt x="7044229" y="2527043"/>
                        </a:lnTo>
                        <a:lnTo>
                          <a:pt x="7001092" y="2538901"/>
                        </a:lnTo>
                        <a:lnTo>
                          <a:pt x="6956252" y="2546206"/>
                        </a:lnTo>
                        <a:lnTo>
                          <a:pt x="6909968" y="2548699"/>
                        </a:lnTo>
                        <a:lnTo>
                          <a:pt x="424789" y="2548699"/>
                        </a:lnTo>
                        <a:lnTo>
                          <a:pt x="378503" y="2546206"/>
                        </a:lnTo>
                        <a:lnTo>
                          <a:pt x="333661" y="2538901"/>
                        </a:lnTo>
                        <a:lnTo>
                          <a:pt x="290522" y="2527043"/>
                        </a:lnTo>
                        <a:lnTo>
                          <a:pt x="249345" y="2510891"/>
                        </a:lnTo>
                        <a:lnTo>
                          <a:pt x="210389" y="2490703"/>
                        </a:lnTo>
                        <a:lnTo>
                          <a:pt x="173913" y="2466740"/>
                        </a:lnTo>
                        <a:lnTo>
                          <a:pt x="140177" y="2439260"/>
                        </a:lnTo>
                        <a:lnTo>
                          <a:pt x="109439" y="2408522"/>
                        </a:lnTo>
                        <a:lnTo>
                          <a:pt x="81959" y="2374786"/>
                        </a:lnTo>
                        <a:lnTo>
                          <a:pt x="57995" y="2338310"/>
                        </a:lnTo>
                        <a:lnTo>
                          <a:pt x="37808" y="2299354"/>
                        </a:lnTo>
                        <a:lnTo>
                          <a:pt x="21655" y="2258177"/>
                        </a:lnTo>
                        <a:lnTo>
                          <a:pt x="9797" y="2215037"/>
                        </a:lnTo>
                        <a:lnTo>
                          <a:pt x="2492" y="2170195"/>
                        </a:lnTo>
                        <a:lnTo>
                          <a:pt x="0" y="2123909"/>
                        </a:lnTo>
                        <a:lnTo>
                          <a:pt x="0" y="424789"/>
                        </a:lnTo>
                        <a:close/>
                      </a:path>
                    </a:pathLst>
                  </a:custGeom>
                  <a:ln w="12700">
                    <a:solidFill>
                      <a:srgbClr val="C00000"/>
                    </a:solidFill>
                    <a:prstDash val="lgDash"/>
                  </a:ln>
                </p:spPr>
                <p:txBody>
                  <a:bodyPr wrap="square" lIns="0" tIns="0" rIns="0" bIns="0" rtlCol="0"/>
                  <a:lstStyle/>
                  <a:p>
                    <a:endParaRPr sz="900">
                      <a:latin typeface="Corbel" panose="020B0503020204020204" pitchFamily="34" charset="0"/>
                      <a:ea typeface="Tahoma" panose="020B0604030504040204" pitchFamily="34" charset="0"/>
                      <a:cs typeface="Tahoma" panose="020B0604030504040204" pitchFamily="34" charset="0"/>
                    </a:endParaRPr>
                  </a:p>
                </p:txBody>
              </p:sp>
              <p:grpSp>
                <p:nvGrpSpPr>
                  <p:cNvPr id="396" name="Group 395">
                    <a:extLst>
                      <a:ext uri="{FF2B5EF4-FFF2-40B4-BE49-F238E27FC236}">
                        <a16:creationId xmlns:a16="http://schemas.microsoft.com/office/drawing/2014/main" id="{5AB1A526-D2FB-C978-BD15-BF462D54E403}"/>
                      </a:ext>
                    </a:extLst>
                  </p:cNvPr>
                  <p:cNvGrpSpPr/>
                  <p:nvPr/>
                </p:nvGrpSpPr>
                <p:grpSpPr>
                  <a:xfrm>
                    <a:off x="3152073" y="2040447"/>
                    <a:ext cx="760781" cy="1735943"/>
                    <a:chOff x="3270869" y="2007718"/>
                    <a:chExt cx="760781" cy="1735943"/>
                  </a:xfrm>
                </p:grpSpPr>
                <p:grpSp>
                  <p:nvGrpSpPr>
                    <p:cNvPr id="327" name="Group 326">
                      <a:extLst>
                        <a:ext uri="{FF2B5EF4-FFF2-40B4-BE49-F238E27FC236}">
                          <a16:creationId xmlns:a16="http://schemas.microsoft.com/office/drawing/2014/main" id="{E2F46F05-5F0B-0DF1-1559-C48126065594}"/>
                        </a:ext>
                      </a:extLst>
                    </p:cNvPr>
                    <p:cNvGrpSpPr/>
                    <p:nvPr/>
                  </p:nvGrpSpPr>
                  <p:grpSpPr>
                    <a:xfrm>
                      <a:off x="3270869" y="2007718"/>
                      <a:ext cx="760781" cy="1735943"/>
                      <a:chOff x="3270869" y="1975060"/>
                      <a:chExt cx="655215" cy="1416769"/>
                    </a:xfrm>
                  </p:grpSpPr>
                  <p:grpSp>
                    <p:nvGrpSpPr>
                      <p:cNvPr id="329" name="object 72">
                        <a:extLst>
                          <a:ext uri="{FF2B5EF4-FFF2-40B4-BE49-F238E27FC236}">
                            <a16:creationId xmlns:a16="http://schemas.microsoft.com/office/drawing/2014/main" id="{685620A6-4C38-B7F9-5D25-F4FE5D1EB420}"/>
                          </a:ext>
                        </a:extLst>
                      </p:cNvPr>
                      <p:cNvGrpSpPr/>
                      <p:nvPr/>
                    </p:nvGrpSpPr>
                    <p:grpSpPr>
                      <a:xfrm>
                        <a:off x="3270869" y="1975060"/>
                        <a:ext cx="655215" cy="1416769"/>
                        <a:chOff x="4687639" y="1626102"/>
                        <a:chExt cx="884909" cy="1879482"/>
                      </a:xfrm>
                    </p:grpSpPr>
                    <p:sp>
                      <p:nvSpPr>
                        <p:cNvPr id="336" name="object 77">
                          <a:extLst>
                            <a:ext uri="{FF2B5EF4-FFF2-40B4-BE49-F238E27FC236}">
                              <a16:creationId xmlns:a16="http://schemas.microsoft.com/office/drawing/2014/main" id="{0F25B7A6-BE67-A868-2105-FD8CFBC909B4}"/>
                            </a:ext>
                          </a:extLst>
                        </p:cNvPr>
                        <p:cNvSpPr/>
                        <p:nvPr/>
                      </p:nvSpPr>
                      <p:spPr>
                        <a:xfrm>
                          <a:off x="4693074" y="1635692"/>
                          <a:ext cx="879474" cy="1863729"/>
                        </a:xfrm>
                        <a:custGeom>
                          <a:avLst/>
                          <a:gdLst/>
                          <a:ahLst/>
                          <a:cxnLst/>
                          <a:rect l="l" t="t" r="r" b="b"/>
                          <a:pathLst>
                            <a:path w="879475" h="1997075">
                              <a:moveTo>
                                <a:pt x="879097" y="0"/>
                              </a:moveTo>
                              <a:lnTo>
                                <a:pt x="0" y="0"/>
                              </a:lnTo>
                              <a:lnTo>
                                <a:pt x="0" y="1996795"/>
                              </a:lnTo>
                              <a:lnTo>
                                <a:pt x="879097" y="1996795"/>
                              </a:lnTo>
                              <a:lnTo>
                                <a:pt x="879097" y="0"/>
                              </a:lnTo>
                              <a:close/>
                            </a:path>
                          </a:pathLst>
                        </a:custGeom>
                        <a:solidFill>
                          <a:srgbClr val="E5C4FC"/>
                        </a:solidFill>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sp>
                      <p:nvSpPr>
                        <p:cNvPr id="337" name="object 78">
                          <a:extLst>
                            <a:ext uri="{FF2B5EF4-FFF2-40B4-BE49-F238E27FC236}">
                              <a16:creationId xmlns:a16="http://schemas.microsoft.com/office/drawing/2014/main" id="{CF84214B-C7F6-B095-277D-4CCC1FD126CC}"/>
                            </a:ext>
                          </a:extLst>
                        </p:cNvPr>
                        <p:cNvSpPr/>
                        <p:nvPr/>
                      </p:nvSpPr>
                      <p:spPr>
                        <a:xfrm>
                          <a:off x="4687639" y="1626102"/>
                          <a:ext cx="879475" cy="1879482"/>
                        </a:xfrm>
                        <a:custGeom>
                          <a:avLst/>
                          <a:gdLst/>
                          <a:ahLst/>
                          <a:cxnLst/>
                          <a:rect l="l" t="t" r="r" b="b"/>
                          <a:pathLst>
                            <a:path w="879475" h="1997075">
                              <a:moveTo>
                                <a:pt x="0" y="1996795"/>
                              </a:moveTo>
                              <a:lnTo>
                                <a:pt x="879097" y="1996795"/>
                              </a:lnTo>
                              <a:lnTo>
                                <a:pt x="879097" y="0"/>
                              </a:lnTo>
                              <a:lnTo>
                                <a:pt x="0" y="0"/>
                              </a:lnTo>
                              <a:lnTo>
                                <a:pt x="0" y="1996795"/>
                              </a:lnTo>
                              <a:close/>
                            </a:path>
                          </a:pathLst>
                        </a:custGeom>
                        <a:ln w="12700">
                          <a:solidFill>
                            <a:srgbClr val="042433"/>
                          </a:solidFill>
                        </a:ln>
                      </p:spPr>
                      <p:txBody>
                        <a:bodyPr wrap="square" lIns="0" tIns="0" rIns="0" bIns="0" rtlCol="0"/>
                        <a:lstStyle/>
                        <a:p>
                          <a:endParaRPr sz="800">
                            <a:latin typeface="Corbel" panose="020B0503020204020204" pitchFamily="34" charset="0"/>
                            <a:ea typeface="Tahoma" panose="020B0604030504040204" pitchFamily="34" charset="0"/>
                            <a:cs typeface="Tahoma" panose="020B0604030504040204" pitchFamily="34" charset="0"/>
                          </a:endParaRPr>
                        </a:p>
                      </p:txBody>
                    </p:sp>
                    <p:sp>
                      <p:nvSpPr>
                        <p:cNvPr id="338" name="object 79">
                          <a:extLst>
                            <a:ext uri="{FF2B5EF4-FFF2-40B4-BE49-F238E27FC236}">
                              <a16:creationId xmlns:a16="http://schemas.microsoft.com/office/drawing/2014/main" id="{72E32A93-8157-6CE9-1723-3C9BE14E93AA}"/>
                            </a:ext>
                          </a:extLst>
                        </p:cNvPr>
                        <p:cNvSpPr/>
                        <p:nvPr/>
                      </p:nvSpPr>
                      <p:spPr>
                        <a:xfrm flipH="1">
                          <a:off x="5122364" y="1686383"/>
                          <a:ext cx="83510" cy="1754243"/>
                        </a:xfrm>
                        <a:custGeom>
                          <a:avLst/>
                          <a:gdLst/>
                          <a:ahLst/>
                          <a:cxnLst/>
                          <a:rect l="l" t="t" r="r" b="b"/>
                          <a:pathLst>
                            <a:path h="1000760">
                              <a:moveTo>
                                <a:pt x="0" y="0"/>
                              </a:moveTo>
                              <a:lnTo>
                                <a:pt x="0" y="1000467"/>
                              </a:lnTo>
                            </a:path>
                          </a:pathLst>
                        </a:custGeom>
                        <a:ln w="22225">
                          <a:solidFill>
                            <a:srgbClr val="000000"/>
                          </a:solidFill>
                        </a:ln>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grpSp>
                  <p:sp>
                    <p:nvSpPr>
                      <p:cNvPr id="330" name="object 103">
                        <a:extLst>
                          <a:ext uri="{FF2B5EF4-FFF2-40B4-BE49-F238E27FC236}">
                            <a16:creationId xmlns:a16="http://schemas.microsoft.com/office/drawing/2014/main" id="{A5BC9E71-C2E6-B1BD-13AD-AFBDC7668FB1}"/>
                          </a:ext>
                        </a:extLst>
                      </p:cNvPr>
                      <p:cNvSpPr/>
                      <p:nvPr/>
                    </p:nvSpPr>
                    <p:spPr>
                      <a:xfrm flipV="1">
                        <a:off x="3521880" y="3090481"/>
                        <a:ext cx="135450" cy="34462"/>
                      </a:xfrm>
                      <a:custGeom>
                        <a:avLst/>
                        <a:gdLst/>
                        <a:ahLst/>
                        <a:cxnLst/>
                        <a:rect l="l" t="t" r="r" b="b"/>
                        <a:pathLst>
                          <a:path w="177800">
                            <a:moveTo>
                              <a:pt x="0" y="0"/>
                            </a:moveTo>
                            <a:lnTo>
                              <a:pt x="177368" y="0"/>
                            </a:lnTo>
                          </a:path>
                        </a:pathLst>
                      </a:custGeom>
                      <a:ln w="12700">
                        <a:solidFill>
                          <a:srgbClr val="000000"/>
                        </a:solidFill>
                      </a:ln>
                    </p:spPr>
                    <p:txBody>
                      <a:bodyPr wrap="square" lIns="0" tIns="0" rIns="0" bIns="0" rtlCol="0"/>
                      <a:lstStyle/>
                      <a:p>
                        <a:endParaRPr sz="800">
                          <a:latin typeface="Corbel" panose="020B0503020204020204" pitchFamily="34" charset="0"/>
                          <a:ea typeface="Tahoma" panose="020B0604030504040204" pitchFamily="34" charset="0"/>
                          <a:cs typeface="Tahoma" panose="020B0604030504040204" pitchFamily="34" charset="0"/>
                        </a:endParaRPr>
                      </a:p>
                    </p:txBody>
                  </p:sp>
                  <p:sp>
                    <p:nvSpPr>
                      <p:cNvPr id="331" name="object 98">
                        <a:extLst>
                          <a:ext uri="{FF2B5EF4-FFF2-40B4-BE49-F238E27FC236}">
                            <a16:creationId xmlns:a16="http://schemas.microsoft.com/office/drawing/2014/main" id="{B8A4E2E6-C429-0E22-01F0-1345CB2860B8}"/>
                          </a:ext>
                        </a:extLst>
                      </p:cNvPr>
                      <p:cNvSpPr/>
                      <p:nvPr/>
                    </p:nvSpPr>
                    <p:spPr>
                      <a:xfrm>
                        <a:off x="3328097" y="3138793"/>
                        <a:ext cx="530666" cy="205826"/>
                      </a:xfrm>
                      <a:custGeom>
                        <a:avLst/>
                        <a:gdLst/>
                        <a:ahLst/>
                        <a:cxnLst/>
                        <a:rect l="l" t="t" r="r" b="b"/>
                        <a:pathLst>
                          <a:path w="697864" h="273050">
                            <a:moveTo>
                              <a:pt x="697617" y="0"/>
                            </a:moveTo>
                            <a:lnTo>
                              <a:pt x="0" y="0"/>
                            </a:lnTo>
                            <a:lnTo>
                              <a:pt x="0" y="272688"/>
                            </a:lnTo>
                            <a:lnTo>
                              <a:pt x="697617" y="272688"/>
                            </a:lnTo>
                            <a:lnTo>
                              <a:pt x="697617" y="0"/>
                            </a:lnTo>
                            <a:close/>
                          </a:path>
                        </a:pathLst>
                      </a:custGeom>
                      <a:solidFill>
                        <a:srgbClr val="FFF3B0"/>
                      </a:solidFill>
                      <a:ln w="12700">
                        <a:solidFill>
                          <a:schemeClr val="tx1"/>
                        </a:solidFill>
                      </a:ln>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sp>
                    <p:nvSpPr>
                      <p:cNvPr id="332" name="object 104">
                        <a:extLst>
                          <a:ext uri="{FF2B5EF4-FFF2-40B4-BE49-F238E27FC236}">
                            <a16:creationId xmlns:a16="http://schemas.microsoft.com/office/drawing/2014/main" id="{3B71CFAE-FDA7-9501-D502-8FD1804B0C97}"/>
                          </a:ext>
                        </a:extLst>
                      </p:cNvPr>
                      <p:cNvSpPr/>
                      <p:nvPr/>
                    </p:nvSpPr>
                    <p:spPr>
                      <a:xfrm>
                        <a:off x="3327368" y="2905669"/>
                        <a:ext cx="531637" cy="238378"/>
                      </a:xfrm>
                      <a:custGeom>
                        <a:avLst/>
                        <a:gdLst/>
                        <a:ahLst/>
                        <a:cxnLst/>
                        <a:rect l="l" t="t" r="r" b="b"/>
                        <a:pathLst>
                          <a:path w="697864" h="316230">
                            <a:moveTo>
                              <a:pt x="697617" y="0"/>
                            </a:moveTo>
                            <a:lnTo>
                              <a:pt x="0" y="0"/>
                            </a:lnTo>
                            <a:lnTo>
                              <a:pt x="0" y="315738"/>
                            </a:lnTo>
                            <a:lnTo>
                              <a:pt x="697617" y="315738"/>
                            </a:lnTo>
                            <a:lnTo>
                              <a:pt x="697617" y="0"/>
                            </a:lnTo>
                            <a:close/>
                          </a:path>
                        </a:pathLst>
                      </a:custGeom>
                      <a:solidFill>
                        <a:srgbClr val="FFF3B0"/>
                      </a:solidFill>
                      <a:ln w="12700">
                        <a:solidFill>
                          <a:schemeClr val="tx1"/>
                        </a:solidFill>
                      </a:ln>
                    </p:spPr>
                    <p:txBody>
                      <a:bodyPr wrap="square" lIns="0" tIns="0" rIns="0" bIns="0" rtlCol="0" anchor="ctr"/>
                      <a:lstStyle/>
                      <a:p>
                        <a:pPr algn="ctr"/>
                        <a:r>
                          <a:rPr lang="en-IN" sz="1200" b="1" dirty="0">
                            <a:solidFill>
                              <a:schemeClr val="tx1"/>
                            </a:solidFill>
                            <a:latin typeface="Cambria" panose="02040503050406030204" pitchFamily="18" charset="0"/>
                            <a:ea typeface="Tahoma" panose="020B0604030504040204" pitchFamily="34" charset="0"/>
                            <a:cs typeface="Tahoma" panose="020B0604030504040204" pitchFamily="34" charset="0"/>
                          </a:rPr>
                          <a:t>B</a:t>
                        </a:r>
                        <a:r>
                          <a:rPr lang="en-IN" sz="1200" b="1" baseline="-25000" dirty="0">
                            <a:solidFill>
                              <a:schemeClr val="tx1"/>
                            </a:solidFill>
                            <a:latin typeface="Cambria" panose="02040503050406030204" pitchFamily="18" charset="0"/>
                            <a:ea typeface="Tahoma" panose="020B0604030504040204" pitchFamily="34" charset="0"/>
                            <a:cs typeface="Tahoma" panose="020B0604030504040204" pitchFamily="34" charset="0"/>
                          </a:rPr>
                          <a:t>i</a:t>
                        </a:r>
                      </a:p>
                    </p:txBody>
                  </p:sp>
                  <p:sp>
                    <p:nvSpPr>
                      <p:cNvPr id="334" name="object 104">
                        <a:extLst>
                          <a:ext uri="{FF2B5EF4-FFF2-40B4-BE49-F238E27FC236}">
                            <a16:creationId xmlns:a16="http://schemas.microsoft.com/office/drawing/2014/main" id="{C0DA95F4-9405-2109-F6E8-119524DDC22F}"/>
                          </a:ext>
                        </a:extLst>
                      </p:cNvPr>
                      <p:cNvSpPr/>
                      <p:nvPr/>
                    </p:nvSpPr>
                    <p:spPr>
                      <a:xfrm>
                        <a:off x="3327008" y="2667679"/>
                        <a:ext cx="531637" cy="238378"/>
                      </a:xfrm>
                      <a:custGeom>
                        <a:avLst/>
                        <a:gdLst/>
                        <a:ahLst/>
                        <a:cxnLst/>
                        <a:rect l="l" t="t" r="r" b="b"/>
                        <a:pathLst>
                          <a:path w="697864" h="316230">
                            <a:moveTo>
                              <a:pt x="697617" y="0"/>
                            </a:moveTo>
                            <a:lnTo>
                              <a:pt x="0" y="0"/>
                            </a:lnTo>
                            <a:lnTo>
                              <a:pt x="0" y="315738"/>
                            </a:lnTo>
                            <a:lnTo>
                              <a:pt x="697617" y="315738"/>
                            </a:lnTo>
                            <a:lnTo>
                              <a:pt x="697617" y="0"/>
                            </a:lnTo>
                            <a:close/>
                          </a:path>
                        </a:pathLst>
                      </a:custGeom>
                      <a:solidFill>
                        <a:srgbClr val="FFF3B0"/>
                      </a:solidFill>
                      <a:ln w="12700">
                        <a:solidFill>
                          <a:schemeClr val="tx1"/>
                        </a:solidFill>
                      </a:ln>
                    </p:spPr>
                    <p:txBody>
                      <a:bodyPr wrap="square" lIns="0" tIns="0" rIns="0" bIns="0" rtlCol="0" anchor="ctr"/>
                      <a:lstStyle/>
                      <a:p>
                        <a:pPr algn="ctr"/>
                        <a:r>
                          <a:rPr lang="en-IN" sz="1200" b="1" dirty="0">
                            <a:solidFill>
                              <a:schemeClr val="tx1"/>
                            </a:solidFill>
                            <a:latin typeface="Cambria" panose="02040503050406030204" pitchFamily="18" charset="0"/>
                            <a:ea typeface="Tahoma" panose="020B0604030504040204" pitchFamily="34" charset="0"/>
                            <a:cs typeface="Tahoma" panose="020B0604030504040204" pitchFamily="34" charset="0"/>
                          </a:rPr>
                          <a:t>C</a:t>
                        </a:r>
                        <a:r>
                          <a:rPr lang="en-IN" sz="1200" b="1" baseline="-25000" dirty="0">
                            <a:solidFill>
                              <a:schemeClr val="tx1"/>
                            </a:solidFill>
                            <a:latin typeface="Cambria" panose="02040503050406030204" pitchFamily="18" charset="0"/>
                            <a:ea typeface="Tahoma" panose="020B0604030504040204" pitchFamily="34" charset="0"/>
                            <a:cs typeface="Tahoma" panose="020B0604030504040204" pitchFamily="34" charset="0"/>
                          </a:rPr>
                          <a:t>i</a:t>
                        </a:r>
                      </a:p>
                    </p:txBody>
                  </p:sp>
                </p:grpSp>
                <p:sp>
                  <p:nvSpPr>
                    <p:cNvPr id="376" name="object 104">
                      <a:extLst>
                        <a:ext uri="{FF2B5EF4-FFF2-40B4-BE49-F238E27FC236}">
                          <a16:creationId xmlns:a16="http://schemas.microsoft.com/office/drawing/2014/main" id="{F99BE9AE-3BA8-2B48-5356-2447C9CD53FD}"/>
                        </a:ext>
                      </a:extLst>
                    </p:cNvPr>
                    <p:cNvSpPr/>
                    <p:nvPr/>
                  </p:nvSpPr>
                  <p:spPr>
                    <a:xfrm>
                      <a:off x="3351566" y="2059941"/>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chemeClr val="accent6">
                        <a:lumMod val="20000"/>
                        <a:lumOff val="80000"/>
                      </a:schemeClr>
                    </a:solidFill>
                    <a:ln w="12700">
                      <a:solidFill>
                        <a:schemeClr val="tx1"/>
                      </a:solidFill>
                    </a:ln>
                  </p:spPr>
                  <p:txBody>
                    <a:bodyPr wrap="square" lIns="0" tIns="0" rIns="0" bIns="0" rtlCol="0" anchor="ctr"/>
                    <a:lstStyle/>
                    <a:p>
                      <a:pPr algn="ctr"/>
                      <a:endPar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grpSp>
              <p:grpSp>
                <p:nvGrpSpPr>
                  <p:cNvPr id="397" name="Group 396">
                    <a:extLst>
                      <a:ext uri="{FF2B5EF4-FFF2-40B4-BE49-F238E27FC236}">
                        <a16:creationId xmlns:a16="http://schemas.microsoft.com/office/drawing/2014/main" id="{CAAFCF5E-3C10-A288-4619-DABEF8D0267C}"/>
                      </a:ext>
                    </a:extLst>
                  </p:cNvPr>
                  <p:cNvGrpSpPr/>
                  <p:nvPr/>
                </p:nvGrpSpPr>
                <p:grpSpPr>
                  <a:xfrm>
                    <a:off x="4150546" y="2043400"/>
                    <a:ext cx="760781" cy="1735943"/>
                    <a:chOff x="3270869" y="2007718"/>
                    <a:chExt cx="760781" cy="1735943"/>
                  </a:xfrm>
                </p:grpSpPr>
                <p:grpSp>
                  <p:nvGrpSpPr>
                    <p:cNvPr id="402" name="Group 401">
                      <a:extLst>
                        <a:ext uri="{FF2B5EF4-FFF2-40B4-BE49-F238E27FC236}">
                          <a16:creationId xmlns:a16="http://schemas.microsoft.com/office/drawing/2014/main" id="{6AE515DA-3630-60BE-0FBC-5A373EEA43B2}"/>
                        </a:ext>
                      </a:extLst>
                    </p:cNvPr>
                    <p:cNvGrpSpPr/>
                    <p:nvPr/>
                  </p:nvGrpSpPr>
                  <p:grpSpPr>
                    <a:xfrm>
                      <a:off x="3270869" y="2007718"/>
                      <a:ext cx="760781" cy="1735943"/>
                      <a:chOff x="3270869" y="1975060"/>
                      <a:chExt cx="655215" cy="1416769"/>
                    </a:xfrm>
                  </p:grpSpPr>
                  <p:grpSp>
                    <p:nvGrpSpPr>
                      <p:cNvPr id="404" name="object 72">
                        <a:extLst>
                          <a:ext uri="{FF2B5EF4-FFF2-40B4-BE49-F238E27FC236}">
                            <a16:creationId xmlns:a16="http://schemas.microsoft.com/office/drawing/2014/main" id="{C2BC5A37-5F57-D833-76E2-FCE49A99E593}"/>
                          </a:ext>
                        </a:extLst>
                      </p:cNvPr>
                      <p:cNvGrpSpPr/>
                      <p:nvPr/>
                    </p:nvGrpSpPr>
                    <p:grpSpPr>
                      <a:xfrm>
                        <a:off x="3270869" y="1975060"/>
                        <a:ext cx="655215" cy="1416769"/>
                        <a:chOff x="4687639" y="1626102"/>
                        <a:chExt cx="884909" cy="1879482"/>
                      </a:xfrm>
                    </p:grpSpPr>
                    <p:sp>
                      <p:nvSpPr>
                        <p:cNvPr id="410" name="object 77">
                          <a:extLst>
                            <a:ext uri="{FF2B5EF4-FFF2-40B4-BE49-F238E27FC236}">
                              <a16:creationId xmlns:a16="http://schemas.microsoft.com/office/drawing/2014/main" id="{E7F5999A-33B5-D71D-2305-FDE661DC4DC0}"/>
                            </a:ext>
                          </a:extLst>
                        </p:cNvPr>
                        <p:cNvSpPr/>
                        <p:nvPr/>
                      </p:nvSpPr>
                      <p:spPr>
                        <a:xfrm>
                          <a:off x="4693074" y="1635692"/>
                          <a:ext cx="879474" cy="1863729"/>
                        </a:xfrm>
                        <a:custGeom>
                          <a:avLst/>
                          <a:gdLst/>
                          <a:ahLst/>
                          <a:cxnLst/>
                          <a:rect l="l" t="t" r="r" b="b"/>
                          <a:pathLst>
                            <a:path w="879475" h="1997075">
                              <a:moveTo>
                                <a:pt x="879097" y="0"/>
                              </a:moveTo>
                              <a:lnTo>
                                <a:pt x="0" y="0"/>
                              </a:lnTo>
                              <a:lnTo>
                                <a:pt x="0" y="1996795"/>
                              </a:lnTo>
                              <a:lnTo>
                                <a:pt x="879097" y="1996795"/>
                              </a:lnTo>
                              <a:lnTo>
                                <a:pt x="879097" y="0"/>
                              </a:lnTo>
                              <a:close/>
                            </a:path>
                          </a:pathLst>
                        </a:custGeom>
                        <a:solidFill>
                          <a:srgbClr val="E5C4FC"/>
                        </a:solidFill>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sp>
                      <p:nvSpPr>
                        <p:cNvPr id="411" name="object 78">
                          <a:extLst>
                            <a:ext uri="{FF2B5EF4-FFF2-40B4-BE49-F238E27FC236}">
                              <a16:creationId xmlns:a16="http://schemas.microsoft.com/office/drawing/2014/main" id="{D5750E80-9DF0-D48A-028D-AB66E1F2BC9B}"/>
                            </a:ext>
                          </a:extLst>
                        </p:cNvPr>
                        <p:cNvSpPr/>
                        <p:nvPr/>
                      </p:nvSpPr>
                      <p:spPr>
                        <a:xfrm>
                          <a:off x="4687639" y="1626102"/>
                          <a:ext cx="879475" cy="1879482"/>
                        </a:xfrm>
                        <a:custGeom>
                          <a:avLst/>
                          <a:gdLst/>
                          <a:ahLst/>
                          <a:cxnLst/>
                          <a:rect l="l" t="t" r="r" b="b"/>
                          <a:pathLst>
                            <a:path w="879475" h="1997075">
                              <a:moveTo>
                                <a:pt x="0" y="1996795"/>
                              </a:moveTo>
                              <a:lnTo>
                                <a:pt x="879097" y="1996795"/>
                              </a:lnTo>
                              <a:lnTo>
                                <a:pt x="879097" y="0"/>
                              </a:lnTo>
                              <a:lnTo>
                                <a:pt x="0" y="0"/>
                              </a:lnTo>
                              <a:lnTo>
                                <a:pt x="0" y="1996795"/>
                              </a:lnTo>
                              <a:close/>
                            </a:path>
                          </a:pathLst>
                        </a:custGeom>
                        <a:ln w="12700">
                          <a:solidFill>
                            <a:srgbClr val="042433"/>
                          </a:solidFill>
                        </a:ln>
                      </p:spPr>
                      <p:txBody>
                        <a:bodyPr wrap="square" lIns="0" tIns="0" rIns="0" bIns="0" rtlCol="0"/>
                        <a:lstStyle/>
                        <a:p>
                          <a:endParaRPr sz="800">
                            <a:latin typeface="Corbel" panose="020B0503020204020204" pitchFamily="34" charset="0"/>
                            <a:ea typeface="Tahoma" panose="020B0604030504040204" pitchFamily="34" charset="0"/>
                            <a:cs typeface="Tahoma" panose="020B0604030504040204" pitchFamily="34" charset="0"/>
                          </a:endParaRPr>
                        </a:p>
                      </p:txBody>
                    </p:sp>
                    <p:sp>
                      <p:nvSpPr>
                        <p:cNvPr id="412" name="object 79">
                          <a:extLst>
                            <a:ext uri="{FF2B5EF4-FFF2-40B4-BE49-F238E27FC236}">
                              <a16:creationId xmlns:a16="http://schemas.microsoft.com/office/drawing/2014/main" id="{1E89BED2-1E7A-51D5-7CC9-92EF5EC2CA79}"/>
                            </a:ext>
                          </a:extLst>
                        </p:cNvPr>
                        <p:cNvSpPr/>
                        <p:nvPr/>
                      </p:nvSpPr>
                      <p:spPr>
                        <a:xfrm flipH="1">
                          <a:off x="5122364" y="1686383"/>
                          <a:ext cx="83510" cy="1754243"/>
                        </a:xfrm>
                        <a:custGeom>
                          <a:avLst/>
                          <a:gdLst/>
                          <a:ahLst/>
                          <a:cxnLst/>
                          <a:rect l="l" t="t" r="r" b="b"/>
                          <a:pathLst>
                            <a:path h="1000760">
                              <a:moveTo>
                                <a:pt x="0" y="0"/>
                              </a:moveTo>
                              <a:lnTo>
                                <a:pt x="0" y="1000467"/>
                              </a:lnTo>
                            </a:path>
                          </a:pathLst>
                        </a:custGeom>
                        <a:ln w="22225">
                          <a:solidFill>
                            <a:srgbClr val="000000"/>
                          </a:solidFill>
                        </a:ln>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grpSp>
                  <p:sp>
                    <p:nvSpPr>
                      <p:cNvPr id="405" name="object 103">
                        <a:extLst>
                          <a:ext uri="{FF2B5EF4-FFF2-40B4-BE49-F238E27FC236}">
                            <a16:creationId xmlns:a16="http://schemas.microsoft.com/office/drawing/2014/main" id="{527383D7-152A-5C18-1B9E-F883B27ACC8B}"/>
                          </a:ext>
                        </a:extLst>
                      </p:cNvPr>
                      <p:cNvSpPr/>
                      <p:nvPr/>
                    </p:nvSpPr>
                    <p:spPr>
                      <a:xfrm flipV="1">
                        <a:off x="3521880" y="3090481"/>
                        <a:ext cx="135450" cy="34462"/>
                      </a:xfrm>
                      <a:custGeom>
                        <a:avLst/>
                        <a:gdLst/>
                        <a:ahLst/>
                        <a:cxnLst/>
                        <a:rect l="l" t="t" r="r" b="b"/>
                        <a:pathLst>
                          <a:path w="177800">
                            <a:moveTo>
                              <a:pt x="0" y="0"/>
                            </a:moveTo>
                            <a:lnTo>
                              <a:pt x="177368" y="0"/>
                            </a:lnTo>
                          </a:path>
                        </a:pathLst>
                      </a:custGeom>
                      <a:ln w="12700">
                        <a:solidFill>
                          <a:srgbClr val="000000"/>
                        </a:solidFill>
                      </a:ln>
                    </p:spPr>
                    <p:txBody>
                      <a:bodyPr wrap="square" lIns="0" tIns="0" rIns="0" bIns="0" rtlCol="0"/>
                      <a:lstStyle/>
                      <a:p>
                        <a:endParaRPr sz="800">
                          <a:latin typeface="Corbel" panose="020B0503020204020204" pitchFamily="34" charset="0"/>
                          <a:ea typeface="Tahoma" panose="020B0604030504040204" pitchFamily="34" charset="0"/>
                          <a:cs typeface="Tahoma" panose="020B0604030504040204" pitchFamily="34" charset="0"/>
                        </a:endParaRPr>
                      </a:p>
                    </p:txBody>
                  </p:sp>
                  <p:sp>
                    <p:nvSpPr>
                      <p:cNvPr id="406" name="object 98">
                        <a:extLst>
                          <a:ext uri="{FF2B5EF4-FFF2-40B4-BE49-F238E27FC236}">
                            <a16:creationId xmlns:a16="http://schemas.microsoft.com/office/drawing/2014/main" id="{4611C5D5-2EF4-D2A8-0568-8DA3D274BED5}"/>
                          </a:ext>
                        </a:extLst>
                      </p:cNvPr>
                      <p:cNvSpPr/>
                      <p:nvPr/>
                    </p:nvSpPr>
                    <p:spPr>
                      <a:xfrm>
                        <a:off x="3328097" y="3138793"/>
                        <a:ext cx="530666" cy="205826"/>
                      </a:xfrm>
                      <a:custGeom>
                        <a:avLst/>
                        <a:gdLst/>
                        <a:ahLst/>
                        <a:cxnLst/>
                        <a:rect l="l" t="t" r="r" b="b"/>
                        <a:pathLst>
                          <a:path w="697864" h="273050">
                            <a:moveTo>
                              <a:pt x="697617" y="0"/>
                            </a:moveTo>
                            <a:lnTo>
                              <a:pt x="0" y="0"/>
                            </a:lnTo>
                            <a:lnTo>
                              <a:pt x="0" y="272688"/>
                            </a:lnTo>
                            <a:lnTo>
                              <a:pt x="697617" y="272688"/>
                            </a:lnTo>
                            <a:lnTo>
                              <a:pt x="697617" y="0"/>
                            </a:lnTo>
                            <a:close/>
                          </a:path>
                        </a:pathLst>
                      </a:custGeom>
                      <a:solidFill>
                        <a:srgbClr val="FFF3B0"/>
                      </a:solidFill>
                      <a:ln w="12700">
                        <a:solidFill>
                          <a:schemeClr val="tx1"/>
                        </a:solidFill>
                      </a:ln>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sp>
                    <p:nvSpPr>
                      <p:cNvPr id="407" name="object 104">
                        <a:extLst>
                          <a:ext uri="{FF2B5EF4-FFF2-40B4-BE49-F238E27FC236}">
                            <a16:creationId xmlns:a16="http://schemas.microsoft.com/office/drawing/2014/main" id="{26ECDDE6-D3E9-D871-8187-DC88C828DEE1}"/>
                          </a:ext>
                        </a:extLst>
                      </p:cNvPr>
                      <p:cNvSpPr/>
                      <p:nvPr/>
                    </p:nvSpPr>
                    <p:spPr>
                      <a:xfrm>
                        <a:off x="3327368" y="2905669"/>
                        <a:ext cx="531637" cy="238378"/>
                      </a:xfrm>
                      <a:custGeom>
                        <a:avLst/>
                        <a:gdLst/>
                        <a:ahLst/>
                        <a:cxnLst/>
                        <a:rect l="l" t="t" r="r" b="b"/>
                        <a:pathLst>
                          <a:path w="697864" h="316230">
                            <a:moveTo>
                              <a:pt x="697617" y="0"/>
                            </a:moveTo>
                            <a:lnTo>
                              <a:pt x="0" y="0"/>
                            </a:lnTo>
                            <a:lnTo>
                              <a:pt x="0" y="315738"/>
                            </a:lnTo>
                            <a:lnTo>
                              <a:pt x="697617" y="315738"/>
                            </a:lnTo>
                            <a:lnTo>
                              <a:pt x="697617" y="0"/>
                            </a:lnTo>
                            <a:close/>
                          </a:path>
                        </a:pathLst>
                      </a:custGeom>
                      <a:solidFill>
                        <a:srgbClr val="FFF3B0"/>
                      </a:solidFill>
                      <a:ln w="12700">
                        <a:solidFill>
                          <a:schemeClr val="tx1"/>
                        </a:solidFill>
                      </a:ln>
                    </p:spPr>
                    <p:txBody>
                      <a:bodyPr wrap="square" lIns="0" tIns="0" rIns="0" bIns="0" rtlCol="0" anchor="ctr"/>
                      <a:lstStyle/>
                      <a:p>
                        <a:pPr algn="ctr"/>
                        <a:r>
                          <a:rPr lang="en-IN" sz="1200" b="1" dirty="0">
                            <a:solidFill>
                              <a:schemeClr val="tx1"/>
                            </a:solidFill>
                            <a:latin typeface="Cambria" panose="02040503050406030204" pitchFamily="18" charset="0"/>
                            <a:ea typeface="Tahoma" panose="020B0604030504040204" pitchFamily="34" charset="0"/>
                            <a:cs typeface="Tahoma" panose="020B0604030504040204" pitchFamily="34" charset="0"/>
                          </a:rPr>
                          <a:t>B</a:t>
                        </a:r>
                        <a:r>
                          <a:rPr lang="en-IN" sz="1200" b="1" baseline="-25000" dirty="0">
                            <a:solidFill>
                              <a:schemeClr val="tx1"/>
                            </a:solidFill>
                            <a:latin typeface="Cambria" panose="02040503050406030204" pitchFamily="18" charset="0"/>
                            <a:ea typeface="Tahoma" panose="020B0604030504040204" pitchFamily="34" charset="0"/>
                            <a:cs typeface="Tahoma" panose="020B0604030504040204" pitchFamily="34" charset="0"/>
                          </a:rPr>
                          <a:t>i</a:t>
                        </a:r>
                        <a:r>
                          <a:rPr lang="en-CH" sz="1200" b="1" dirty="0">
                            <a:latin typeface="Corbel" panose="020B0503020204020204" pitchFamily="34" charset="0"/>
                          </a:rPr>
                          <a:t>⊕</a:t>
                        </a:r>
                        <a:r>
                          <a:rPr lang="en-IN" sz="1200" b="1" dirty="0">
                            <a:latin typeface="Cambria" panose="02040503050406030204" pitchFamily="18" charset="0"/>
                            <a:ea typeface="Tahoma" panose="020B0604030504040204" pitchFamily="34" charset="0"/>
                            <a:cs typeface="Tahoma" panose="020B0604030504040204" pitchFamily="34" charset="0"/>
                          </a:rPr>
                          <a:t>C</a:t>
                        </a:r>
                        <a:r>
                          <a:rPr lang="en-IN" sz="1200" b="1" baseline="-25000" dirty="0">
                            <a:solidFill>
                              <a:schemeClr val="tx1"/>
                            </a:solidFill>
                            <a:latin typeface="Cambria" panose="02040503050406030204" pitchFamily="18" charset="0"/>
                            <a:ea typeface="Tahoma" panose="020B0604030504040204" pitchFamily="34" charset="0"/>
                            <a:cs typeface="Tahoma" panose="020B0604030504040204" pitchFamily="34" charset="0"/>
                          </a:rPr>
                          <a:t>i</a:t>
                        </a:r>
                      </a:p>
                    </p:txBody>
                  </p:sp>
                  <p:sp>
                    <p:nvSpPr>
                      <p:cNvPr id="409" name="object 104">
                        <a:extLst>
                          <a:ext uri="{FF2B5EF4-FFF2-40B4-BE49-F238E27FC236}">
                            <a16:creationId xmlns:a16="http://schemas.microsoft.com/office/drawing/2014/main" id="{DEA7D9BA-71B4-DC52-319B-D0958A811BD1}"/>
                          </a:ext>
                        </a:extLst>
                      </p:cNvPr>
                      <p:cNvSpPr/>
                      <p:nvPr/>
                    </p:nvSpPr>
                    <p:spPr>
                      <a:xfrm>
                        <a:off x="3327008" y="2667679"/>
                        <a:ext cx="531637" cy="238378"/>
                      </a:xfrm>
                      <a:custGeom>
                        <a:avLst/>
                        <a:gdLst/>
                        <a:ahLst/>
                        <a:cxnLst/>
                        <a:rect l="l" t="t" r="r" b="b"/>
                        <a:pathLst>
                          <a:path w="697864" h="316230">
                            <a:moveTo>
                              <a:pt x="697617" y="0"/>
                            </a:moveTo>
                            <a:lnTo>
                              <a:pt x="0" y="0"/>
                            </a:lnTo>
                            <a:lnTo>
                              <a:pt x="0" y="315738"/>
                            </a:lnTo>
                            <a:lnTo>
                              <a:pt x="697617" y="315738"/>
                            </a:lnTo>
                            <a:lnTo>
                              <a:pt x="697617" y="0"/>
                            </a:lnTo>
                            <a:close/>
                          </a:path>
                        </a:pathLst>
                      </a:custGeom>
                      <a:solidFill>
                        <a:srgbClr val="FFF3B0"/>
                      </a:solidFill>
                      <a:ln w="12700">
                        <a:solidFill>
                          <a:schemeClr val="tx1"/>
                        </a:solidFill>
                      </a:ln>
                    </p:spPr>
                    <p:txBody>
                      <a:bodyPr wrap="square" lIns="0" tIns="0" rIns="0" bIns="0" rtlCol="0" anchor="ctr"/>
                      <a:lstStyle/>
                      <a:p>
                        <a:pPr algn="ctr"/>
                        <a:r>
                          <a:rPr lang="en-IN" sz="1200" b="1" dirty="0">
                            <a:solidFill>
                              <a:schemeClr val="tx1"/>
                            </a:solidFill>
                            <a:latin typeface="Cambria" panose="02040503050406030204" pitchFamily="18" charset="0"/>
                            <a:ea typeface="Tahoma" panose="020B0604030504040204" pitchFamily="34" charset="0"/>
                            <a:cs typeface="Tahoma" panose="020B0604030504040204" pitchFamily="34" charset="0"/>
                          </a:rPr>
                          <a:t>C</a:t>
                        </a:r>
                        <a:r>
                          <a:rPr lang="en-IN" sz="1200" b="1" baseline="-25000" dirty="0">
                            <a:solidFill>
                              <a:schemeClr val="tx1"/>
                            </a:solidFill>
                            <a:latin typeface="Cambria" panose="02040503050406030204" pitchFamily="18" charset="0"/>
                            <a:ea typeface="Tahoma" panose="020B0604030504040204" pitchFamily="34" charset="0"/>
                            <a:cs typeface="Tahoma" panose="020B0604030504040204" pitchFamily="34" charset="0"/>
                          </a:rPr>
                          <a:t>i</a:t>
                        </a:r>
                      </a:p>
                    </p:txBody>
                  </p:sp>
                </p:grpSp>
                <p:sp>
                  <p:nvSpPr>
                    <p:cNvPr id="399" name="object 104">
                      <a:extLst>
                        <a:ext uri="{FF2B5EF4-FFF2-40B4-BE49-F238E27FC236}">
                          <a16:creationId xmlns:a16="http://schemas.microsoft.com/office/drawing/2014/main" id="{B6812F63-EFB4-E47B-F972-F0813BDDF1E3}"/>
                        </a:ext>
                      </a:extLst>
                    </p:cNvPr>
                    <p:cNvSpPr/>
                    <p:nvPr/>
                  </p:nvSpPr>
                  <p:spPr>
                    <a:xfrm>
                      <a:off x="3351566" y="2059941"/>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chemeClr val="accent6">
                        <a:lumMod val="20000"/>
                        <a:lumOff val="80000"/>
                      </a:schemeClr>
                    </a:solidFill>
                    <a:ln w="12700">
                      <a:solidFill>
                        <a:schemeClr val="tx1"/>
                      </a:solidFill>
                    </a:ln>
                  </p:spPr>
                  <p:txBody>
                    <a:bodyPr wrap="square" lIns="0" tIns="0" rIns="0" bIns="0" rtlCol="0" anchor="ctr"/>
                    <a:lstStyle/>
                    <a:p>
                      <a:pPr algn="ctr"/>
                      <a:endPar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grpSp>
              <p:grpSp>
                <p:nvGrpSpPr>
                  <p:cNvPr id="413" name="Group 412">
                    <a:extLst>
                      <a:ext uri="{FF2B5EF4-FFF2-40B4-BE49-F238E27FC236}">
                        <a16:creationId xmlns:a16="http://schemas.microsoft.com/office/drawing/2014/main" id="{A0A40824-15B3-7577-BDE8-B79E4D835A8B}"/>
                      </a:ext>
                    </a:extLst>
                  </p:cNvPr>
                  <p:cNvGrpSpPr/>
                  <p:nvPr/>
                </p:nvGrpSpPr>
                <p:grpSpPr>
                  <a:xfrm>
                    <a:off x="5157306" y="2047694"/>
                    <a:ext cx="760781" cy="1735943"/>
                    <a:chOff x="3270869" y="2007718"/>
                    <a:chExt cx="760781" cy="1735943"/>
                  </a:xfrm>
                </p:grpSpPr>
                <p:grpSp>
                  <p:nvGrpSpPr>
                    <p:cNvPr id="417" name="Group 416">
                      <a:extLst>
                        <a:ext uri="{FF2B5EF4-FFF2-40B4-BE49-F238E27FC236}">
                          <a16:creationId xmlns:a16="http://schemas.microsoft.com/office/drawing/2014/main" id="{B4FADE5C-84CA-0CE5-0C0C-89F6E41CE4A1}"/>
                        </a:ext>
                      </a:extLst>
                    </p:cNvPr>
                    <p:cNvGrpSpPr/>
                    <p:nvPr/>
                  </p:nvGrpSpPr>
                  <p:grpSpPr>
                    <a:xfrm>
                      <a:off x="3270869" y="2007718"/>
                      <a:ext cx="760781" cy="1735943"/>
                      <a:chOff x="3270869" y="1975060"/>
                      <a:chExt cx="655215" cy="1416769"/>
                    </a:xfrm>
                  </p:grpSpPr>
                  <p:grpSp>
                    <p:nvGrpSpPr>
                      <p:cNvPr id="419" name="object 72">
                        <a:extLst>
                          <a:ext uri="{FF2B5EF4-FFF2-40B4-BE49-F238E27FC236}">
                            <a16:creationId xmlns:a16="http://schemas.microsoft.com/office/drawing/2014/main" id="{C1937940-6F63-06F7-A067-2578793D1629}"/>
                          </a:ext>
                        </a:extLst>
                      </p:cNvPr>
                      <p:cNvGrpSpPr/>
                      <p:nvPr/>
                    </p:nvGrpSpPr>
                    <p:grpSpPr>
                      <a:xfrm>
                        <a:off x="3270869" y="1975060"/>
                        <a:ext cx="655215" cy="1416769"/>
                        <a:chOff x="4687639" y="1626102"/>
                        <a:chExt cx="884909" cy="1879482"/>
                      </a:xfrm>
                    </p:grpSpPr>
                    <p:sp>
                      <p:nvSpPr>
                        <p:cNvPr id="425" name="object 77">
                          <a:extLst>
                            <a:ext uri="{FF2B5EF4-FFF2-40B4-BE49-F238E27FC236}">
                              <a16:creationId xmlns:a16="http://schemas.microsoft.com/office/drawing/2014/main" id="{695B21F7-FF01-B037-2B5A-30D6DC375C69}"/>
                            </a:ext>
                          </a:extLst>
                        </p:cNvPr>
                        <p:cNvSpPr/>
                        <p:nvPr/>
                      </p:nvSpPr>
                      <p:spPr>
                        <a:xfrm>
                          <a:off x="4693074" y="1635692"/>
                          <a:ext cx="879474" cy="1863729"/>
                        </a:xfrm>
                        <a:custGeom>
                          <a:avLst/>
                          <a:gdLst/>
                          <a:ahLst/>
                          <a:cxnLst/>
                          <a:rect l="l" t="t" r="r" b="b"/>
                          <a:pathLst>
                            <a:path w="879475" h="1997075">
                              <a:moveTo>
                                <a:pt x="879097" y="0"/>
                              </a:moveTo>
                              <a:lnTo>
                                <a:pt x="0" y="0"/>
                              </a:lnTo>
                              <a:lnTo>
                                <a:pt x="0" y="1996795"/>
                              </a:lnTo>
                              <a:lnTo>
                                <a:pt x="879097" y="1996795"/>
                              </a:lnTo>
                              <a:lnTo>
                                <a:pt x="879097" y="0"/>
                              </a:lnTo>
                              <a:close/>
                            </a:path>
                          </a:pathLst>
                        </a:custGeom>
                        <a:solidFill>
                          <a:srgbClr val="E5C4FC"/>
                        </a:solidFill>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sp>
                      <p:nvSpPr>
                        <p:cNvPr id="426" name="object 78">
                          <a:extLst>
                            <a:ext uri="{FF2B5EF4-FFF2-40B4-BE49-F238E27FC236}">
                              <a16:creationId xmlns:a16="http://schemas.microsoft.com/office/drawing/2014/main" id="{FC01E3DA-1175-6E80-3506-83342C699829}"/>
                            </a:ext>
                          </a:extLst>
                        </p:cNvPr>
                        <p:cNvSpPr/>
                        <p:nvPr/>
                      </p:nvSpPr>
                      <p:spPr>
                        <a:xfrm>
                          <a:off x="4687639" y="1626102"/>
                          <a:ext cx="879475" cy="1879482"/>
                        </a:xfrm>
                        <a:custGeom>
                          <a:avLst/>
                          <a:gdLst/>
                          <a:ahLst/>
                          <a:cxnLst/>
                          <a:rect l="l" t="t" r="r" b="b"/>
                          <a:pathLst>
                            <a:path w="879475" h="1997075">
                              <a:moveTo>
                                <a:pt x="0" y="1996795"/>
                              </a:moveTo>
                              <a:lnTo>
                                <a:pt x="879097" y="1996795"/>
                              </a:lnTo>
                              <a:lnTo>
                                <a:pt x="879097" y="0"/>
                              </a:lnTo>
                              <a:lnTo>
                                <a:pt x="0" y="0"/>
                              </a:lnTo>
                              <a:lnTo>
                                <a:pt x="0" y="1996795"/>
                              </a:lnTo>
                              <a:close/>
                            </a:path>
                          </a:pathLst>
                        </a:custGeom>
                        <a:ln w="12700">
                          <a:solidFill>
                            <a:srgbClr val="042433"/>
                          </a:solidFill>
                        </a:ln>
                      </p:spPr>
                      <p:txBody>
                        <a:bodyPr wrap="square" lIns="0" tIns="0" rIns="0" bIns="0" rtlCol="0"/>
                        <a:lstStyle/>
                        <a:p>
                          <a:endParaRPr sz="800">
                            <a:latin typeface="Corbel" panose="020B0503020204020204" pitchFamily="34" charset="0"/>
                            <a:ea typeface="Tahoma" panose="020B0604030504040204" pitchFamily="34" charset="0"/>
                            <a:cs typeface="Tahoma" panose="020B0604030504040204" pitchFamily="34" charset="0"/>
                          </a:endParaRPr>
                        </a:p>
                      </p:txBody>
                    </p:sp>
                    <p:sp>
                      <p:nvSpPr>
                        <p:cNvPr id="427" name="object 79">
                          <a:extLst>
                            <a:ext uri="{FF2B5EF4-FFF2-40B4-BE49-F238E27FC236}">
                              <a16:creationId xmlns:a16="http://schemas.microsoft.com/office/drawing/2014/main" id="{AF43EBD0-7E6E-AD36-73BD-AB3D9A32F3B7}"/>
                            </a:ext>
                          </a:extLst>
                        </p:cNvPr>
                        <p:cNvSpPr/>
                        <p:nvPr/>
                      </p:nvSpPr>
                      <p:spPr>
                        <a:xfrm flipH="1">
                          <a:off x="5122364" y="1686383"/>
                          <a:ext cx="83510" cy="1754243"/>
                        </a:xfrm>
                        <a:custGeom>
                          <a:avLst/>
                          <a:gdLst/>
                          <a:ahLst/>
                          <a:cxnLst/>
                          <a:rect l="l" t="t" r="r" b="b"/>
                          <a:pathLst>
                            <a:path h="1000760">
                              <a:moveTo>
                                <a:pt x="0" y="0"/>
                              </a:moveTo>
                              <a:lnTo>
                                <a:pt x="0" y="1000467"/>
                              </a:lnTo>
                            </a:path>
                          </a:pathLst>
                        </a:custGeom>
                        <a:ln w="22225">
                          <a:solidFill>
                            <a:srgbClr val="000000"/>
                          </a:solidFill>
                        </a:ln>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grpSp>
                  <p:sp>
                    <p:nvSpPr>
                      <p:cNvPr id="420" name="object 103">
                        <a:extLst>
                          <a:ext uri="{FF2B5EF4-FFF2-40B4-BE49-F238E27FC236}">
                            <a16:creationId xmlns:a16="http://schemas.microsoft.com/office/drawing/2014/main" id="{BEDCF6C3-CA37-DC90-8566-B7E7117D50E9}"/>
                          </a:ext>
                        </a:extLst>
                      </p:cNvPr>
                      <p:cNvSpPr/>
                      <p:nvPr/>
                    </p:nvSpPr>
                    <p:spPr>
                      <a:xfrm flipV="1">
                        <a:off x="3521880" y="3090481"/>
                        <a:ext cx="135450" cy="34462"/>
                      </a:xfrm>
                      <a:custGeom>
                        <a:avLst/>
                        <a:gdLst/>
                        <a:ahLst/>
                        <a:cxnLst/>
                        <a:rect l="l" t="t" r="r" b="b"/>
                        <a:pathLst>
                          <a:path w="177800">
                            <a:moveTo>
                              <a:pt x="0" y="0"/>
                            </a:moveTo>
                            <a:lnTo>
                              <a:pt x="177368" y="0"/>
                            </a:lnTo>
                          </a:path>
                        </a:pathLst>
                      </a:custGeom>
                      <a:ln w="12700">
                        <a:solidFill>
                          <a:srgbClr val="000000"/>
                        </a:solidFill>
                      </a:ln>
                    </p:spPr>
                    <p:txBody>
                      <a:bodyPr wrap="square" lIns="0" tIns="0" rIns="0" bIns="0" rtlCol="0"/>
                      <a:lstStyle/>
                      <a:p>
                        <a:endParaRPr sz="800">
                          <a:latin typeface="Corbel" panose="020B0503020204020204" pitchFamily="34" charset="0"/>
                          <a:ea typeface="Tahoma" panose="020B0604030504040204" pitchFamily="34" charset="0"/>
                          <a:cs typeface="Tahoma" panose="020B0604030504040204" pitchFamily="34" charset="0"/>
                        </a:endParaRPr>
                      </a:p>
                    </p:txBody>
                  </p:sp>
                  <p:sp>
                    <p:nvSpPr>
                      <p:cNvPr id="421" name="object 98">
                        <a:extLst>
                          <a:ext uri="{FF2B5EF4-FFF2-40B4-BE49-F238E27FC236}">
                            <a16:creationId xmlns:a16="http://schemas.microsoft.com/office/drawing/2014/main" id="{E1E39A90-7A0D-1638-470C-3E72F2322537}"/>
                          </a:ext>
                        </a:extLst>
                      </p:cNvPr>
                      <p:cNvSpPr/>
                      <p:nvPr/>
                    </p:nvSpPr>
                    <p:spPr>
                      <a:xfrm>
                        <a:off x="3328097" y="3138793"/>
                        <a:ext cx="530666" cy="205826"/>
                      </a:xfrm>
                      <a:custGeom>
                        <a:avLst/>
                        <a:gdLst/>
                        <a:ahLst/>
                        <a:cxnLst/>
                        <a:rect l="l" t="t" r="r" b="b"/>
                        <a:pathLst>
                          <a:path w="697864" h="273050">
                            <a:moveTo>
                              <a:pt x="697617" y="0"/>
                            </a:moveTo>
                            <a:lnTo>
                              <a:pt x="0" y="0"/>
                            </a:lnTo>
                            <a:lnTo>
                              <a:pt x="0" y="272688"/>
                            </a:lnTo>
                            <a:lnTo>
                              <a:pt x="697617" y="272688"/>
                            </a:lnTo>
                            <a:lnTo>
                              <a:pt x="697617" y="0"/>
                            </a:lnTo>
                            <a:close/>
                          </a:path>
                        </a:pathLst>
                      </a:custGeom>
                      <a:solidFill>
                        <a:srgbClr val="FFF3B0"/>
                      </a:solidFill>
                      <a:ln w="12700">
                        <a:solidFill>
                          <a:schemeClr val="tx1"/>
                        </a:solidFill>
                      </a:ln>
                    </p:spPr>
                    <p:txBody>
                      <a:bodyPr wrap="square" lIns="0" tIns="0" rIns="0" bIns="0" rtlCol="0"/>
                      <a:lstStyle/>
                      <a:p>
                        <a:pPr algn="ctr"/>
                        <a:r>
                          <a:rPr lang="en-IN" sz="1200" b="1" dirty="0" err="1">
                            <a:solidFill>
                              <a:schemeClr val="tx1"/>
                            </a:solidFill>
                            <a:latin typeface="Cambria" panose="02040503050406030204" pitchFamily="18" charset="0"/>
                            <a:ea typeface="Tahoma" panose="020B0604030504040204" pitchFamily="34" charset="0"/>
                            <a:cs typeface="Tahoma" panose="020B0604030504040204" pitchFamily="34" charset="0"/>
                          </a:rPr>
                          <a:t>B</a:t>
                        </a:r>
                        <a:r>
                          <a:rPr lang="en-IN" sz="1200" b="1" baseline="-25000" dirty="0" err="1">
                            <a:solidFill>
                              <a:schemeClr val="tx1"/>
                            </a:solidFill>
                            <a:latin typeface="Cambria" panose="02040503050406030204" pitchFamily="18" charset="0"/>
                            <a:ea typeface="Tahoma" panose="020B0604030504040204" pitchFamily="34" charset="0"/>
                            <a:cs typeface="Tahoma" panose="020B0604030504040204" pitchFamily="34" charset="0"/>
                          </a:rPr>
                          <a:t>i</a:t>
                        </a:r>
                        <a:r>
                          <a:rPr lang="en-IN" sz="1200" b="1" dirty="0" err="1">
                            <a:solidFill>
                              <a:schemeClr val="tx1"/>
                            </a:solidFill>
                            <a:latin typeface="Cambria" panose="02040503050406030204" pitchFamily="18" charset="0"/>
                            <a:ea typeface="Tahoma" panose="020B0604030504040204" pitchFamily="34" charset="0"/>
                            <a:cs typeface="Tahoma" panose="020B0604030504040204" pitchFamily="34" charset="0"/>
                          </a:rPr>
                          <a:t>.</a:t>
                        </a:r>
                        <a:r>
                          <a:rPr lang="en-IN" sz="1200" b="1" dirty="0" err="1">
                            <a:latin typeface="Cambria" panose="02040503050406030204" pitchFamily="18" charset="0"/>
                            <a:ea typeface="Tahoma" panose="020B0604030504040204" pitchFamily="34" charset="0"/>
                            <a:cs typeface="Tahoma" panose="020B0604030504040204" pitchFamily="34" charset="0"/>
                          </a:rPr>
                          <a:t>C</a:t>
                        </a:r>
                        <a:r>
                          <a:rPr lang="en-IN" sz="1200" b="1" baseline="-25000" dirty="0" err="1">
                            <a:solidFill>
                              <a:schemeClr val="tx1"/>
                            </a:solidFill>
                            <a:latin typeface="Cambria" panose="02040503050406030204" pitchFamily="18" charset="0"/>
                            <a:ea typeface="Tahoma" panose="020B0604030504040204" pitchFamily="34" charset="0"/>
                            <a:cs typeface="Tahoma" panose="020B0604030504040204" pitchFamily="34" charset="0"/>
                          </a:rPr>
                          <a:t>i</a:t>
                        </a:r>
                        <a:endParaRPr lang="en-IN" sz="1200" b="1" baseline="-25000" dirty="0">
                          <a:solidFill>
                            <a:schemeClr val="tx1"/>
                          </a:solidFill>
                          <a:latin typeface="Cambria" panose="02040503050406030204" pitchFamily="18" charset="0"/>
                          <a:ea typeface="Tahoma" panose="020B0604030504040204" pitchFamily="34" charset="0"/>
                          <a:cs typeface="Tahoma" panose="020B0604030504040204" pitchFamily="34" charset="0"/>
                        </a:endParaRPr>
                      </a:p>
                    </p:txBody>
                  </p:sp>
                  <p:sp>
                    <p:nvSpPr>
                      <p:cNvPr id="422" name="object 104">
                        <a:extLst>
                          <a:ext uri="{FF2B5EF4-FFF2-40B4-BE49-F238E27FC236}">
                            <a16:creationId xmlns:a16="http://schemas.microsoft.com/office/drawing/2014/main" id="{B388F1F3-EF00-6AB4-0A83-FCDAD134BD7F}"/>
                          </a:ext>
                        </a:extLst>
                      </p:cNvPr>
                      <p:cNvSpPr/>
                      <p:nvPr/>
                    </p:nvSpPr>
                    <p:spPr>
                      <a:xfrm>
                        <a:off x="3327368" y="2905669"/>
                        <a:ext cx="531637" cy="238378"/>
                      </a:xfrm>
                      <a:custGeom>
                        <a:avLst/>
                        <a:gdLst/>
                        <a:ahLst/>
                        <a:cxnLst/>
                        <a:rect l="l" t="t" r="r" b="b"/>
                        <a:pathLst>
                          <a:path w="697864" h="316230">
                            <a:moveTo>
                              <a:pt x="697617" y="0"/>
                            </a:moveTo>
                            <a:lnTo>
                              <a:pt x="0" y="0"/>
                            </a:lnTo>
                            <a:lnTo>
                              <a:pt x="0" y="315738"/>
                            </a:lnTo>
                            <a:lnTo>
                              <a:pt x="697617" y="315738"/>
                            </a:lnTo>
                            <a:lnTo>
                              <a:pt x="697617" y="0"/>
                            </a:lnTo>
                            <a:close/>
                          </a:path>
                        </a:pathLst>
                      </a:custGeom>
                      <a:solidFill>
                        <a:srgbClr val="FFF3B0"/>
                      </a:solidFill>
                      <a:ln w="12700">
                        <a:solidFill>
                          <a:schemeClr val="tx1"/>
                        </a:solidFill>
                      </a:ln>
                    </p:spPr>
                    <p:txBody>
                      <a:bodyPr wrap="square" lIns="0" tIns="0" rIns="0" bIns="0" rtlCol="0" anchor="ctr"/>
                      <a:lstStyle/>
                      <a:p>
                        <a:pPr algn="ctr"/>
                        <a:r>
                          <a:rPr lang="en-IN" sz="1200" b="1" dirty="0">
                            <a:solidFill>
                              <a:schemeClr val="tx1"/>
                            </a:solidFill>
                            <a:latin typeface="Cambria" panose="02040503050406030204" pitchFamily="18" charset="0"/>
                            <a:ea typeface="Tahoma" panose="020B0604030504040204" pitchFamily="34" charset="0"/>
                            <a:cs typeface="Tahoma" panose="020B0604030504040204" pitchFamily="34" charset="0"/>
                          </a:rPr>
                          <a:t>B</a:t>
                        </a:r>
                        <a:r>
                          <a:rPr lang="en-IN" sz="1200" b="1" baseline="-25000" dirty="0">
                            <a:solidFill>
                              <a:schemeClr val="tx1"/>
                            </a:solidFill>
                            <a:latin typeface="Cambria" panose="02040503050406030204" pitchFamily="18" charset="0"/>
                            <a:ea typeface="Tahoma" panose="020B0604030504040204" pitchFamily="34" charset="0"/>
                            <a:cs typeface="Tahoma" panose="020B0604030504040204" pitchFamily="34" charset="0"/>
                          </a:rPr>
                          <a:t>i</a:t>
                        </a:r>
                        <a:r>
                          <a:rPr lang="en-CH" sz="1200" b="1" dirty="0">
                            <a:latin typeface="Corbel" panose="020B0503020204020204" pitchFamily="34" charset="0"/>
                          </a:rPr>
                          <a:t>⊕</a:t>
                        </a:r>
                        <a:r>
                          <a:rPr lang="en-IN" sz="1200" b="1" dirty="0">
                            <a:latin typeface="Cambria" panose="02040503050406030204" pitchFamily="18" charset="0"/>
                            <a:ea typeface="Tahoma" panose="020B0604030504040204" pitchFamily="34" charset="0"/>
                            <a:cs typeface="Tahoma" panose="020B0604030504040204" pitchFamily="34" charset="0"/>
                          </a:rPr>
                          <a:t>C</a:t>
                        </a:r>
                        <a:r>
                          <a:rPr lang="en-IN" sz="1200" b="1" baseline="-25000" dirty="0">
                            <a:solidFill>
                              <a:schemeClr val="tx1"/>
                            </a:solidFill>
                            <a:latin typeface="Cambria" panose="02040503050406030204" pitchFamily="18" charset="0"/>
                            <a:ea typeface="Tahoma" panose="020B0604030504040204" pitchFamily="34" charset="0"/>
                            <a:cs typeface="Tahoma" panose="020B0604030504040204" pitchFamily="34" charset="0"/>
                          </a:rPr>
                          <a:t>i</a:t>
                        </a:r>
                      </a:p>
                    </p:txBody>
                  </p:sp>
                  <p:sp>
                    <p:nvSpPr>
                      <p:cNvPr id="424" name="object 104">
                        <a:extLst>
                          <a:ext uri="{FF2B5EF4-FFF2-40B4-BE49-F238E27FC236}">
                            <a16:creationId xmlns:a16="http://schemas.microsoft.com/office/drawing/2014/main" id="{C9DB502B-CBA6-3B94-F137-BE950B2EC431}"/>
                          </a:ext>
                        </a:extLst>
                      </p:cNvPr>
                      <p:cNvSpPr/>
                      <p:nvPr/>
                    </p:nvSpPr>
                    <p:spPr>
                      <a:xfrm>
                        <a:off x="3327008" y="2667679"/>
                        <a:ext cx="531637" cy="238378"/>
                      </a:xfrm>
                      <a:custGeom>
                        <a:avLst/>
                        <a:gdLst/>
                        <a:ahLst/>
                        <a:cxnLst/>
                        <a:rect l="l" t="t" r="r" b="b"/>
                        <a:pathLst>
                          <a:path w="697864" h="316230">
                            <a:moveTo>
                              <a:pt x="697617" y="0"/>
                            </a:moveTo>
                            <a:lnTo>
                              <a:pt x="0" y="0"/>
                            </a:lnTo>
                            <a:lnTo>
                              <a:pt x="0" y="315738"/>
                            </a:lnTo>
                            <a:lnTo>
                              <a:pt x="697617" y="315738"/>
                            </a:lnTo>
                            <a:lnTo>
                              <a:pt x="697617" y="0"/>
                            </a:lnTo>
                            <a:close/>
                          </a:path>
                        </a:pathLst>
                      </a:custGeom>
                      <a:solidFill>
                        <a:srgbClr val="FFF3B0"/>
                      </a:solidFill>
                      <a:ln w="12700">
                        <a:solidFill>
                          <a:schemeClr val="tx1"/>
                        </a:solidFill>
                      </a:ln>
                    </p:spPr>
                    <p:txBody>
                      <a:bodyPr wrap="square" lIns="0" tIns="0" rIns="0" bIns="0" rtlCol="0" anchor="ctr"/>
                      <a:lstStyle/>
                      <a:p>
                        <a:pPr algn="ctr"/>
                        <a:endParaRPr lang="en-IN" sz="1200" b="1" baseline="-25000" dirty="0">
                          <a:solidFill>
                            <a:schemeClr val="tx1"/>
                          </a:solidFill>
                          <a:latin typeface="Cambria" panose="02040503050406030204" pitchFamily="18" charset="0"/>
                          <a:ea typeface="Tahoma" panose="020B0604030504040204" pitchFamily="34" charset="0"/>
                          <a:cs typeface="Tahoma" panose="020B0604030504040204" pitchFamily="34" charset="0"/>
                        </a:endParaRPr>
                      </a:p>
                    </p:txBody>
                  </p:sp>
                </p:grpSp>
                <p:sp>
                  <p:nvSpPr>
                    <p:cNvPr id="415" name="object 104">
                      <a:extLst>
                        <a:ext uri="{FF2B5EF4-FFF2-40B4-BE49-F238E27FC236}">
                          <a16:creationId xmlns:a16="http://schemas.microsoft.com/office/drawing/2014/main" id="{5C351438-93A0-6A69-5025-F0CD7E79AE80}"/>
                        </a:ext>
                      </a:extLst>
                    </p:cNvPr>
                    <p:cNvSpPr/>
                    <p:nvPr/>
                  </p:nvSpPr>
                  <p:spPr>
                    <a:xfrm>
                      <a:off x="3351566" y="2059941"/>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chemeClr val="accent6">
                        <a:lumMod val="20000"/>
                        <a:lumOff val="80000"/>
                      </a:schemeClr>
                    </a:solidFill>
                    <a:ln w="12700">
                      <a:solidFill>
                        <a:schemeClr val="tx1"/>
                      </a:solidFill>
                    </a:ln>
                  </p:spPr>
                  <p:txBody>
                    <a:bodyPr wrap="square" lIns="0" tIns="0" rIns="0" bIns="0" rtlCol="0" anchor="ctr"/>
                    <a:lstStyle/>
                    <a:p>
                      <a:pPr algn="ctr"/>
                      <a:endPar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grpSp>
              <p:grpSp>
                <p:nvGrpSpPr>
                  <p:cNvPr id="428" name="Group 427">
                    <a:extLst>
                      <a:ext uri="{FF2B5EF4-FFF2-40B4-BE49-F238E27FC236}">
                        <a16:creationId xmlns:a16="http://schemas.microsoft.com/office/drawing/2014/main" id="{207465AC-3B01-B9D2-1241-EAFE57454ED5}"/>
                      </a:ext>
                    </a:extLst>
                  </p:cNvPr>
                  <p:cNvGrpSpPr/>
                  <p:nvPr/>
                </p:nvGrpSpPr>
                <p:grpSpPr>
                  <a:xfrm>
                    <a:off x="6157698" y="2056633"/>
                    <a:ext cx="760780" cy="1735943"/>
                    <a:chOff x="3270865" y="2007718"/>
                    <a:chExt cx="760780" cy="1735943"/>
                  </a:xfrm>
                </p:grpSpPr>
                <p:grpSp>
                  <p:nvGrpSpPr>
                    <p:cNvPr id="432" name="Group 431">
                      <a:extLst>
                        <a:ext uri="{FF2B5EF4-FFF2-40B4-BE49-F238E27FC236}">
                          <a16:creationId xmlns:a16="http://schemas.microsoft.com/office/drawing/2014/main" id="{766246CB-6BCD-0F72-56F9-DD856553F0A3}"/>
                        </a:ext>
                      </a:extLst>
                    </p:cNvPr>
                    <p:cNvGrpSpPr/>
                    <p:nvPr/>
                  </p:nvGrpSpPr>
                  <p:grpSpPr>
                    <a:xfrm>
                      <a:off x="3270865" y="2007718"/>
                      <a:ext cx="760780" cy="1735943"/>
                      <a:chOff x="3270869" y="1975060"/>
                      <a:chExt cx="655215" cy="1416769"/>
                    </a:xfrm>
                  </p:grpSpPr>
                  <p:grpSp>
                    <p:nvGrpSpPr>
                      <p:cNvPr id="434" name="object 72">
                        <a:extLst>
                          <a:ext uri="{FF2B5EF4-FFF2-40B4-BE49-F238E27FC236}">
                            <a16:creationId xmlns:a16="http://schemas.microsoft.com/office/drawing/2014/main" id="{B076F2D4-AC6F-84F8-FFD9-D06AAC9F9049}"/>
                          </a:ext>
                        </a:extLst>
                      </p:cNvPr>
                      <p:cNvGrpSpPr/>
                      <p:nvPr/>
                    </p:nvGrpSpPr>
                    <p:grpSpPr>
                      <a:xfrm>
                        <a:off x="3270869" y="1975060"/>
                        <a:ext cx="655215" cy="1416769"/>
                        <a:chOff x="4687639" y="1626102"/>
                        <a:chExt cx="884909" cy="1879482"/>
                      </a:xfrm>
                    </p:grpSpPr>
                    <p:sp>
                      <p:nvSpPr>
                        <p:cNvPr id="440" name="object 77">
                          <a:extLst>
                            <a:ext uri="{FF2B5EF4-FFF2-40B4-BE49-F238E27FC236}">
                              <a16:creationId xmlns:a16="http://schemas.microsoft.com/office/drawing/2014/main" id="{8282D4C8-8C15-0E66-1894-60396917ED1A}"/>
                            </a:ext>
                          </a:extLst>
                        </p:cNvPr>
                        <p:cNvSpPr/>
                        <p:nvPr/>
                      </p:nvSpPr>
                      <p:spPr>
                        <a:xfrm>
                          <a:off x="4693074" y="1635692"/>
                          <a:ext cx="879474" cy="1863729"/>
                        </a:xfrm>
                        <a:custGeom>
                          <a:avLst/>
                          <a:gdLst/>
                          <a:ahLst/>
                          <a:cxnLst/>
                          <a:rect l="l" t="t" r="r" b="b"/>
                          <a:pathLst>
                            <a:path w="879475" h="1997075">
                              <a:moveTo>
                                <a:pt x="879097" y="0"/>
                              </a:moveTo>
                              <a:lnTo>
                                <a:pt x="0" y="0"/>
                              </a:lnTo>
                              <a:lnTo>
                                <a:pt x="0" y="1996795"/>
                              </a:lnTo>
                              <a:lnTo>
                                <a:pt x="879097" y="1996795"/>
                              </a:lnTo>
                              <a:lnTo>
                                <a:pt x="879097" y="0"/>
                              </a:lnTo>
                              <a:close/>
                            </a:path>
                          </a:pathLst>
                        </a:custGeom>
                        <a:solidFill>
                          <a:srgbClr val="E5C4FC"/>
                        </a:solidFill>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sp>
                      <p:nvSpPr>
                        <p:cNvPr id="441" name="object 78">
                          <a:extLst>
                            <a:ext uri="{FF2B5EF4-FFF2-40B4-BE49-F238E27FC236}">
                              <a16:creationId xmlns:a16="http://schemas.microsoft.com/office/drawing/2014/main" id="{2DF78C60-BE57-46FD-034E-E0109AD02A45}"/>
                            </a:ext>
                          </a:extLst>
                        </p:cNvPr>
                        <p:cNvSpPr/>
                        <p:nvPr/>
                      </p:nvSpPr>
                      <p:spPr>
                        <a:xfrm>
                          <a:off x="4687639" y="1626102"/>
                          <a:ext cx="879475" cy="1879482"/>
                        </a:xfrm>
                        <a:custGeom>
                          <a:avLst/>
                          <a:gdLst/>
                          <a:ahLst/>
                          <a:cxnLst/>
                          <a:rect l="l" t="t" r="r" b="b"/>
                          <a:pathLst>
                            <a:path w="879475" h="1997075">
                              <a:moveTo>
                                <a:pt x="0" y="1996795"/>
                              </a:moveTo>
                              <a:lnTo>
                                <a:pt x="879097" y="1996795"/>
                              </a:lnTo>
                              <a:lnTo>
                                <a:pt x="879097" y="0"/>
                              </a:lnTo>
                              <a:lnTo>
                                <a:pt x="0" y="0"/>
                              </a:lnTo>
                              <a:lnTo>
                                <a:pt x="0" y="1996795"/>
                              </a:lnTo>
                              <a:close/>
                            </a:path>
                          </a:pathLst>
                        </a:custGeom>
                        <a:ln w="12700">
                          <a:solidFill>
                            <a:srgbClr val="042433"/>
                          </a:solidFill>
                        </a:ln>
                      </p:spPr>
                      <p:txBody>
                        <a:bodyPr wrap="square" lIns="0" tIns="0" rIns="0" bIns="0" rtlCol="0"/>
                        <a:lstStyle/>
                        <a:p>
                          <a:endParaRPr sz="800">
                            <a:latin typeface="Corbel" panose="020B0503020204020204" pitchFamily="34" charset="0"/>
                            <a:ea typeface="Tahoma" panose="020B0604030504040204" pitchFamily="34" charset="0"/>
                            <a:cs typeface="Tahoma" panose="020B0604030504040204" pitchFamily="34" charset="0"/>
                          </a:endParaRPr>
                        </a:p>
                      </p:txBody>
                    </p:sp>
                    <p:sp>
                      <p:nvSpPr>
                        <p:cNvPr id="442" name="object 79">
                          <a:extLst>
                            <a:ext uri="{FF2B5EF4-FFF2-40B4-BE49-F238E27FC236}">
                              <a16:creationId xmlns:a16="http://schemas.microsoft.com/office/drawing/2014/main" id="{3AD2D25C-A3E9-09B2-B4F3-848D9EF635CA}"/>
                            </a:ext>
                          </a:extLst>
                        </p:cNvPr>
                        <p:cNvSpPr/>
                        <p:nvPr/>
                      </p:nvSpPr>
                      <p:spPr>
                        <a:xfrm flipH="1">
                          <a:off x="5122364" y="1686383"/>
                          <a:ext cx="83510" cy="1754243"/>
                        </a:xfrm>
                        <a:custGeom>
                          <a:avLst/>
                          <a:gdLst/>
                          <a:ahLst/>
                          <a:cxnLst/>
                          <a:rect l="l" t="t" r="r" b="b"/>
                          <a:pathLst>
                            <a:path h="1000760">
                              <a:moveTo>
                                <a:pt x="0" y="0"/>
                              </a:moveTo>
                              <a:lnTo>
                                <a:pt x="0" y="1000467"/>
                              </a:lnTo>
                            </a:path>
                          </a:pathLst>
                        </a:custGeom>
                        <a:ln w="22225">
                          <a:solidFill>
                            <a:srgbClr val="000000"/>
                          </a:solidFill>
                        </a:ln>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grpSp>
                  <p:sp>
                    <p:nvSpPr>
                      <p:cNvPr id="435" name="object 103">
                        <a:extLst>
                          <a:ext uri="{FF2B5EF4-FFF2-40B4-BE49-F238E27FC236}">
                            <a16:creationId xmlns:a16="http://schemas.microsoft.com/office/drawing/2014/main" id="{74E1E0C9-DF4C-0E11-D9EA-65B1090174C5}"/>
                          </a:ext>
                        </a:extLst>
                      </p:cNvPr>
                      <p:cNvSpPr/>
                      <p:nvPr/>
                    </p:nvSpPr>
                    <p:spPr>
                      <a:xfrm flipV="1">
                        <a:off x="3521880" y="3090481"/>
                        <a:ext cx="135450" cy="34462"/>
                      </a:xfrm>
                      <a:custGeom>
                        <a:avLst/>
                        <a:gdLst/>
                        <a:ahLst/>
                        <a:cxnLst/>
                        <a:rect l="l" t="t" r="r" b="b"/>
                        <a:pathLst>
                          <a:path w="177800">
                            <a:moveTo>
                              <a:pt x="0" y="0"/>
                            </a:moveTo>
                            <a:lnTo>
                              <a:pt x="177368" y="0"/>
                            </a:lnTo>
                          </a:path>
                        </a:pathLst>
                      </a:custGeom>
                      <a:ln w="12700">
                        <a:solidFill>
                          <a:srgbClr val="000000"/>
                        </a:solidFill>
                      </a:ln>
                    </p:spPr>
                    <p:txBody>
                      <a:bodyPr wrap="square" lIns="0" tIns="0" rIns="0" bIns="0" rtlCol="0"/>
                      <a:lstStyle/>
                      <a:p>
                        <a:endParaRPr sz="800">
                          <a:latin typeface="Corbel" panose="020B0503020204020204" pitchFamily="34" charset="0"/>
                          <a:ea typeface="Tahoma" panose="020B0604030504040204" pitchFamily="34" charset="0"/>
                          <a:cs typeface="Tahoma" panose="020B0604030504040204" pitchFamily="34" charset="0"/>
                        </a:endParaRPr>
                      </a:p>
                    </p:txBody>
                  </p:sp>
                  <p:sp>
                    <p:nvSpPr>
                      <p:cNvPr id="436" name="object 98">
                        <a:extLst>
                          <a:ext uri="{FF2B5EF4-FFF2-40B4-BE49-F238E27FC236}">
                            <a16:creationId xmlns:a16="http://schemas.microsoft.com/office/drawing/2014/main" id="{F9F15FB5-D890-1B00-5AA6-130C08F4D3E4}"/>
                          </a:ext>
                        </a:extLst>
                      </p:cNvPr>
                      <p:cNvSpPr/>
                      <p:nvPr/>
                    </p:nvSpPr>
                    <p:spPr>
                      <a:xfrm>
                        <a:off x="3328097" y="3138793"/>
                        <a:ext cx="530666" cy="205826"/>
                      </a:xfrm>
                      <a:custGeom>
                        <a:avLst/>
                        <a:gdLst/>
                        <a:ahLst/>
                        <a:cxnLst/>
                        <a:rect l="l" t="t" r="r" b="b"/>
                        <a:pathLst>
                          <a:path w="697864" h="273050">
                            <a:moveTo>
                              <a:pt x="697617" y="0"/>
                            </a:moveTo>
                            <a:lnTo>
                              <a:pt x="0" y="0"/>
                            </a:lnTo>
                            <a:lnTo>
                              <a:pt x="0" y="272688"/>
                            </a:lnTo>
                            <a:lnTo>
                              <a:pt x="697617" y="272688"/>
                            </a:lnTo>
                            <a:lnTo>
                              <a:pt x="697617" y="0"/>
                            </a:lnTo>
                            <a:close/>
                          </a:path>
                        </a:pathLst>
                      </a:custGeom>
                      <a:solidFill>
                        <a:srgbClr val="FFF3B0"/>
                      </a:solidFill>
                      <a:ln w="12700">
                        <a:solidFill>
                          <a:schemeClr val="tx1"/>
                        </a:solidFill>
                      </a:ln>
                    </p:spPr>
                    <p:txBody>
                      <a:bodyPr wrap="square" lIns="0" tIns="0" rIns="0" bIns="0" rtlCol="0"/>
                      <a:lstStyle/>
                      <a:p>
                        <a:pPr algn="ctr"/>
                        <a:r>
                          <a:rPr lang="en-IN" sz="1200" b="1" dirty="0" err="1">
                            <a:solidFill>
                              <a:schemeClr val="tx1"/>
                            </a:solidFill>
                            <a:latin typeface="Cambria" panose="02040503050406030204" pitchFamily="18" charset="0"/>
                            <a:ea typeface="Tahoma" panose="020B0604030504040204" pitchFamily="34" charset="0"/>
                            <a:cs typeface="Tahoma" panose="020B0604030504040204" pitchFamily="34" charset="0"/>
                          </a:rPr>
                          <a:t>B</a:t>
                        </a:r>
                        <a:r>
                          <a:rPr lang="en-IN" sz="1200" b="1" baseline="-25000" dirty="0" err="1">
                            <a:solidFill>
                              <a:schemeClr val="tx1"/>
                            </a:solidFill>
                            <a:latin typeface="Cambria" panose="02040503050406030204" pitchFamily="18" charset="0"/>
                            <a:ea typeface="Tahoma" panose="020B0604030504040204" pitchFamily="34" charset="0"/>
                            <a:cs typeface="Tahoma" panose="020B0604030504040204" pitchFamily="34" charset="0"/>
                          </a:rPr>
                          <a:t>i</a:t>
                        </a:r>
                        <a:r>
                          <a:rPr lang="en-IN" sz="1200" b="1" dirty="0" err="1">
                            <a:solidFill>
                              <a:schemeClr val="tx1"/>
                            </a:solidFill>
                            <a:latin typeface="Cambria" panose="02040503050406030204" pitchFamily="18" charset="0"/>
                            <a:ea typeface="Tahoma" panose="020B0604030504040204" pitchFamily="34" charset="0"/>
                            <a:cs typeface="Tahoma" panose="020B0604030504040204" pitchFamily="34" charset="0"/>
                          </a:rPr>
                          <a:t>.</a:t>
                        </a:r>
                        <a:r>
                          <a:rPr lang="en-IN" sz="1200" b="1" dirty="0" err="1">
                            <a:latin typeface="Cambria" panose="02040503050406030204" pitchFamily="18" charset="0"/>
                            <a:ea typeface="Tahoma" panose="020B0604030504040204" pitchFamily="34" charset="0"/>
                            <a:cs typeface="Tahoma" panose="020B0604030504040204" pitchFamily="34" charset="0"/>
                          </a:rPr>
                          <a:t>C</a:t>
                        </a:r>
                        <a:r>
                          <a:rPr lang="en-IN" sz="1200" b="1" baseline="-25000" dirty="0" err="1">
                            <a:solidFill>
                              <a:schemeClr val="tx1"/>
                            </a:solidFill>
                            <a:latin typeface="Cambria" panose="02040503050406030204" pitchFamily="18" charset="0"/>
                            <a:ea typeface="Tahoma" panose="020B0604030504040204" pitchFamily="34" charset="0"/>
                            <a:cs typeface="Tahoma" panose="020B0604030504040204" pitchFamily="34" charset="0"/>
                          </a:rPr>
                          <a:t>i</a:t>
                        </a:r>
                        <a:endParaRPr lang="en-IN" sz="1200" b="1" baseline="-25000" dirty="0">
                          <a:solidFill>
                            <a:schemeClr val="tx1"/>
                          </a:solidFill>
                          <a:latin typeface="Cambria" panose="02040503050406030204" pitchFamily="18" charset="0"/>
                          <a:ea typeface="Tahoma" panose="020B0604030504040204" pitchFamily="34" charset="0"/>
                          <a:cs typeface="Tahoma" panose="020B0604030504040204" pitchFamily="34" charset="0"/>
                        </a:endParaRPr>
                      </a:p>
                    </p:txBody>
                  </p:sp>
                  <p:sp>
                    <p:nvSpPr>
                      <p:cNvPr id="437" name="object 104">
                        <a:extLst>
                          <a:ext uri="{FF2B5EF4-FFF2-40B4-BE49-F238E27FC236}">
                            <a16:creationId xmlns:a16="http://schemas.microsoft.com/office/drawing/2014/main" id="{4779C768-DDC0-7ED3-F7AE-52BE4795FCE3}"/>
                          </a:ext>
                        </a:extLst>
                      </p:cNvPr>
                      <p:cNvSpPr/>
                      <p:nvPr/>
                    </p:nvSpPr>
                    <p:spPr>
                      <a:xfrm>
                        <a:off x="3327368" y="2905669"/>
                        <a:ext cx="531637" cy="238378"/>
                      </a:xfrm>
                      <a:custGeom>
                        <a:avLst/>
                        <a:gdLst/>
                        <a:ahLst/>
                        <a:cxnLst/>
                        <a:rect l="l" t="t" r="r" b="b"/>
                        <a:pathLst>
                          <a:path w="697864" h="316230">
                            <a:moveTo>
                              <a:pt x="697617" y="0"/>
                            </a:moveTo>
                            <a:lnTo>
                              <a:pt x="0" y="0"/>
                            </a:lnTo>
                            <a:lnTo>
                              <a:pt x="0" y="315738"/>
                            </a:lnTo>
                            <a:lnTo>
                              <a:pt x="697617" y="315738"/>
                            </a:lnTo>
                            <a:lnTo>
                              <a:pt x="697617" y="0"/>
                            </a:lnTo>
                            <a:close/>
                          </a:path>
                        </a:pathLst>
                      </a:custGeom>
                      <a:solidFill>
                        <a:srgbClr val="FFF3B0"/>
                      </a:solidFill>
                      <a:ln w="12700">
                        <a:solidFill>
                          <a:schemeClr val="tx1"/>
                        </a:solidFill>
                      </a:ln>
                    </p:spPr>
                    <p:txBody>
                      <a:bodyPr wrap="square" lIns="0" tIns="0" rIns="0" bIns="0" rtlCol="0" anchor="ctr"/>
                      <a:lstStyle/>
                      <a:p>
                        <a:pPr algn="ctr"/>
                        <a:r>
                          <a:rPr lang="en-IN" sz="1000" b="1" dirty="0">
                            <a:solidFill>
                              <a:schemeClr val="tx1"/>
                            </a:solidFill>
                            <a:latin typeface="Cambria" panose="02040503050406030204" pitchFamily="18" charset="0"/>
                            <a:ea typeface="Tahoma" panose="020B0604030504040204" pitchFamily="34" charset="0"/>
                            <a:cs typeface="Tahoma" panose="020B0604030504040204" pitchFamily="34" charset="0"/>
                          </a:rPr>
                          <a:t>A</a:t>
                        </a:r>
                        <a:r>
                          <a:rPr lang="en-IN" sz="1000" b="1" baseline="-25000" dirty="0">
                            <a:solidFill>
                              <a:schemeClr val="tx1"/>
                            </a:solidFill>
                            <a:latin typeface="Cambria" panose="02040503050406030204" pitchFamily="18" charset="0"/>
                            <a:ea typeface="Tahoma" panose="020B0604030504040204" pitchFamily="34" charset="0"/>
                            <a:cs typeface="Tahoma" panose="020B0604030504040204" pitchFamily="34" charset="0"/>
                          </a:rPr>
                          <a:t>i</a:t>
                        </a:r>
                        <a:r>
                          <a:rPr lang="en-CH" sz="1000" b="1" dirty="0">
                            <a:latin typeface="Corbel" panose="020B0503020204020204" pitchFamily="34" charset="0"/>
                          </a:rPr>
                          <a:t>⊕</a:t>
                        </a:r>
                        <a:r>
                          <a:rPr lang="en-IN" sz="1000" b="1" dirty="0">
                            <a:solidFill>
                              <a:schemeClr val="tx1"/>
                            </a:solidFill>
                            <a:latin typeface="Cambria" panose="02040503050406030204" pitchFamily="18" charset="0"/>
                            <a:ea typeface="Tahoma" panose="020B0604030504040204" pitchFamily="34" charset="0"/>
                            <a:cs typeface="Tahoma" panose="020B0604030504040204" pitchFamily="34" charset="0"/>
                          </a:rPr>
                          <a:t>B</a:t>
                        </a:r>
                        <a:r>
                          <a:rPr lang="en-IN" sz="1000" b="1" baseline="-25000" dirty="0">
                            <a:solidFill>
                              <a:schemeClr val="tx1"/>
                            </a:solidFill>
                            <a:latin typeface="Cambria" panose="02040503050406030204" pitchFamily="18" charset="0"/>
                            <a:ea typeface="Tahoma" panose="020B0604030504040204" pitchFamily="34" charset="0"/>
                            <a:cs typeface="Tahoma" panose="020B0604030504040204" pitchFamily="34" charset="0"/>
                          </a:rPr>
                          <a:t>i</a:t>
                        </a:r>
                        <a:r>
                          <a:rPr lang="en-CH" sz="1000" b="1" dirty="0">
                            <a:latin typeface="Corbel" panose="020B0503020204020204" pitchFamily="34" charset="0"/>
                          </a:rPr>
                          <a:t>⊕</a:t>
                        </a:r>
                        <a:r>
                          <a:rPr lang="en-IN" sz="1000" b="1" dirty="0">
                            <a:latin typeface="Cambria" panose="02040503050406030204" pitchFamily="18" charset="0"/>
                            <a:ea typeface="Tahoma" panose="020B0604030504040204" pitchFamily="34" charset="0"/>
                            <a:cs typeface="Tahoma" panose="020B0604030504040204" pitchFamily="34" charset="0"/>
                          </a:rPr>
                          <a:t>C</a:t>
                        </a:r>
                        <a:r>
                          <a:rPr lang="en-IN" sz="1000" b="1" baseline="-25000" dirty="0">
                            <a:solidFill>
                              <a:schemeClr val="tx1"/>
                            </a:solidFill>
                            <a:latin typeface="Cambria" panose="02040503050406030204" pitchFamily="18" charset="0"/>
                            <a:ea typeface="Tahoma" panose="020B0604030504040204" pitchFamily="34" charset="0"/>
                            <a:cs typeface="Tahoma" panose="020B0604030504040204" pitchFamily="34" charset="0"/>
                          </a:rPr>
                          <a:t>i</a:t>
                        </a:r>
                      </a:p>
                    </p:txBody>
                  </p:sp>
                  <p:sp>
                    <p:nvSpPr>
                      <p:cNvPr id="439" name="object 104">
                        <a:extLst>
                          <a:ext uri="{FF2B5EF4-FFF2-40B4-BE49-F238E27FC236}">
                            <a16:creationId xmlns:a16="http://schemas.microsoft.com/office/drawing/2014/main" id="{240B8563-A28A-0B46-EE97-67079E978E7D}"/>
                          </a:ext>
                        </a:extLst>
                      </p:cNvPr>
                      <p:cNvSpPr/>
                      <p:nvPr/>
                    </p:nvSpPr>
                    <p:spPr>
                      <a:xfrm>
                        <a:off x="3327008" y="2667679"/>
                        <a:ext cx="531637" cy="238378"/>
                      </a:xfrm>
                      <a:custGeom>
                        <a:avLst/>
                        <a:gdLst/>
                        <a:ahLst/>
                        <a:cxnLst/>
                        <a:rect l="l" t="t" r="r" b="b"/>
                        <a:pathLst>
                          <a:path w="697864" h="316230">
                            <a:moveTo>
                              <a:pt x="697617" y="0"/>
                            </a:moveTo>
                            <a:lnTo>
                              <a:pt x="0" y="0"/>
                            </a:lnTo>
                            <a:lnTo>
                              <a:pt x="0" y="315738"/>
                            </a:lnTo>
                            <a:lnTo>
                              <a:pt x="697617" y="315738"/>
                            </a:lnTo>
                            <a:lnTo>
                              <a:pt x="697617" y="0"/>
                            </a:lnTo>
                            <a:close/>
                          </a:path>
                        </a:pathLst>
                      </a:custGeom>
                      <a:solidFill>
                        <a:srgbClr val="FFF3B0"/>
                      </a:solidFill>
                      <a:ln w="12700">
                        <a:solidFill>
                          <a:schemeClr val="tx1"/>
                        </a:solidFill>
                      </a:ln>
                    </p:spPr>
                    <p:txBody>
                      <a:bodyPr wrap="square" lIns="0" tIns="0" rIns="0" bIns="0" rtlCol="0" anchor="ctr"/>
                      <a:lstStyle/>
                      <a:p>
                        <a:pPr algn="ctr"/>
                        <a:r>
                          <a:rPr lang="en-IN" sz="1200" b="1" dirty="0">
                            <a:solidFill>
                              <a:schemeClr val="tx1"/>
                            </a:solidFill>
                            <a:latin typeface="Cambria" panose="02040503050406030204" pitchFamily="18" charset="0"/>
                            <a:ea typeface="Tahoma" panose="020B0604030504040204" pitchFamily="34" charset="0"/>
                            <a:cs typeface="Tahoma" panose="020B0604030504040204" pitchFamily="34" charset="0"/>
                          </a:rPr>
                          <a:t>A</a:t>
                        </a:r>
                        <a:r>
                          <a:rPr lang="en-IN" sz="1200" b="1" baseline="-25000" dirty="0">
                            <a:solidFill>
                              <a:schemeClr val="tx1"/>
                            </a:solidFill>
                            <a:latin typeface="Cambria" panose="02040503050406030204" pitchFamily="18" charset="0"/>
                            <a:ea typeface="Tahoma" panose="020B0604030504040204" pitchFamily="34" charset="0"/>
                            <a:cs typeface="Tahoma" panose="020B0604030504040204" pitchFamily="34" charset="0"/>
                          </a:rPr>
                          <a:t>i</a:t>
                        </a:r>
                      </a:p>
                    </p:txBody>
                  </p:sp>
                </p:grpSp>
                <p:sp>
                  <p:nvSpPr>
                    <p:cNvPr id="430" name="object 104">
                      <a:extLst>
                        <a:ext uri="{FF2B5EF4-FFF2-40B4-BE49-F238E27FC236}">
                          <a16:creationId xmlns:a16="http://schemas.microsoft.com/office/drawing/2014/main" id="{F341D327-9760-F989-A2F2-A2F91F2A01FE}"/>
                        </a:ext>
                      </a:extLst>
                    </p:cNvPr>
                    <p:cNvSpPr/>
                    <p:nvPr/>
                  </p:nvSpPr>
                  <p:spPr>
                    <a:xfrm>
                      <a:off x="3351566" y="2059941"/>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chemeClr val="accent6">
                        <a:lumMod val="20000"/>
                        <a:lumOff val="80000"/>
                      </a:schemeClr>
                    </a:solidFill>
                    <a:ln w="12700">
                      <a:solidFill>
                        <a:schemeClr val="tx1"/>
                      </a:solidFill>
                    </a:ln>
                  </p:spPr>
                  <p:txBody>
                    <a:bodyPr wrap="square" lIns="0" tIns="0" rIns="0" bIns="0" rtlCol="0" anchor="ctr"/>
                    <a:lstStyle/>
                    <a:p>
                      <a:pPr algn="ctr"/>
                      <a:endPar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grpSp>
              <p:grpSp>
                <p:nvGrpSpPr>
                  <p:cNvPr id="443" name="Group 442">
                    <a:extLst>
                      <a:ext uri="{FF2B5EF4-FFF2-40B4-BE49-F238E27FC236}">
                        <a16:creationId xmlns:a16="http://schemas.microsoft.com/office/drawing/2014/main" id="{5118D5AF-1771-4756-B722-5ADDE6C762C7}"/>
                      </a:ext>
                    </a:extLst>
                  </p:cNvPr>
                  <p:cNvGrpSpPr/>
                  <p:nvPr/>
                </p:nvGrpSpPr>
                <p:grpSpPr>
                  <a:xfrm>
                    <a:off x="7128091" y="2060642"/>
                    <a:ext cx="760781" cy="1735943"/>
                    <a:chOff x="3270869" y="2007718"/>
                    <a:chExt cx="760781" cy="1735943"/>
                  </a:xfrm>
                </p:grpSpPr>
                <p:grpSp>
                  <p:nvGrpSpPr>
                    <p:cNvPr id="447" name="Group 446">
                      <a:extLst>
                        <a:ext uri="{FF2B5EF4-FFF2-40B4-BE49-F238E27FC236}">
                          <a16:creationId xmlns:a16="http://schemas.microsoft.com/office/drawing/2014/main" id="{BCB779F1-6985-B1BE-53F3-70F5309152FF}"/>
                        </a:ext>
                      </a:extLst>
                    </p:cNvPr>
                    <p:cNvGrpSpPr/>
                    <p:nvPr/>
                  </p:nvGrpSpPr>
                  <p:grpSpPr>
                    <a:xfrm>
                      <a:off x="3270869" y="2007718"/>
                      <a:ext cx="760781" cy="1735943"/>
                      <a:chOff x="3270869" y="1975060"/>
                      <a:chExt cx="655215" cy="1416769"/>
                    </a:xfrm>
                  </p:grpSpPr>
                  <p:grpSp>
                    <p:nvGrpSpPr>
                      <p:cNvPr id="449" name="object 72">
                        <a:extLst>
                          <a:ext uri="{FF2B5EF4-FFF2-40B4-BE49-F238E27FC236}">
                            <a16:creationId xmlns:a16="http://schemas.microsoft.com/office/drawing/2014/main" id="{5C60FBD6-191A-19F9-978D-C5D55DD05E38}"/>
                          </a:ext>
                        </a:extLst>
                      </p:cNvPr>
                      <p:cNvGrpSpPr/>
                      <p:nvPr/>
                    </p:nvGrpSpPr>
                    <p:grpSpPr>
                      <a:xfrm>
                        <a:off x="3270869" y="1975060"/>
                        <a:ext cx="655215" cy="1416769"/>
                        <a:chOff x="4687639" y="1626102"/>
                        <a:chExt cx="884909" cy="1879482"/>
                      </a:xfrm>
                    </p:grpSpPr>
                    <p:sp>
                      <p:nvSpPr>
                        <p:cNvPr id="455" name="object 77">
                          <a:extLst>
                            <a:ext uri="{FF2B5EF4-FFF2-40B4-BE49-F238E27FC236}">
                              <a16:creationId xmlns:a16="http://schemas.microsoft.com/office/drawing/2014/main" id="{B7621BC4-C067-9193-60F8-D9F36B31BAB0}"/>
                            </a:ext>
                          </a:extLst>
                        </p:cNvPr>
                        <p:cNvSpPr/>
                        <p:nvPr/>
                      </p:nvSpPr>
                      <p:spPr>
                        <a:xfrm>
                          <a:off x="4693074" y="1635692"/>
                          <a:ext cx="879474" cy="1863729"/>
                        </a:xfrm>
                        <a:custGeom>
                          <a:avLst/>
                          <a:gdLst/>
                          <a:ahLst/>
                          <a:cxnLst/>
                          <a:rect l="l" t="t" r="r" b="b"/>
                          <a:pathLst>
                            <a:path w="879475" h="1997075">
                              <a:moveTo>
                                <a:pt x="879097" y="0"/>
                              </a:moveTo>
                              <a:lnTo>
                                <a:pt x="0" y="0"/>
                              </a:lnTo>
                              <a:lnTo>
                                <a:pt x="0" y="1996795"/>
                              </a:lnTo>
                              <a:lnTo>
                                <a:pt x="879097" y="1996795"/>
                              </a:lnTo>
                              <a:lnTo>
                                <a:pt x="879097" y="0"/>
                              </a:lnTo>
                              <a:close/>
                            </a:path>
                          </a:pathLst>
                        </a:custGeom>
                        <a:solidFill>
                          <a:srgbClr val="E5C4FC"/>
                        </a:solidFill>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sp>
                      <p:nvSpPr>
                        <p:cNvPr id="456" name="object 78">
                          <a:extLst>
                            <a:ext uri="{FF2B5EF4-FFF2-40B4-BE49-F238E27FC236}">
                              <a16:creationId xmlns:a16="http://schemas.microsoft.com/office/drawing/2014/main" id="{018C7496-EA06-2A0F-D091-7B52ADED8623}"/>
                            </a:ext>
                          </a:extLst>
                        </p:cNvPr>
                        <p:cNvSpPr/>
                        <p:nvPr/>
                      </p:nvSpPr>
                      <p:spPr>
                        <a:xfrm>
                          <a:off x="4687639" y="1626102"/>
                          <a:ext cx="879475" cy="1879482"/>
                        </a:xfrm>
                        <a:custGeom>
                          <a:avLst/>
                          <a:gdLst/>
                          <a:ahLst/>
                          <a:cxnLst/>
                          <a:rect l="l" t="t" r="r" b="b"/>
                          <a:pathLst>
                            <a:path w="879475" h="1997075">
                              <a:moveTo>
                                <a:pt x="0" y="1996795"/>
                              </a:moveTo>
                              <a:lnTo>
                                <a:pt x="879097" y="1996795"/>
                              </a:lnTo>
                              <a:lnTo>
                                <a:pt x="879097" y="0"/>
                              </a:lnTo>
                              <a:lnTo>
                                <a:pt x="0" y="0"/>
                              </a:lnTo>
                              <a:lnTo>
                                <a:pt x="0" y="1996795"/>
                              </a:lnTo>
                              <a:close/>
                            </a:path>
                          </a:pathLst>
                        </a:custGeom>
                        <a:ln w="12700">
                          <a:solidFill>
                            <a:srgbClr val="042433"/>
                          </a:solidFill>
                        </a:ln>
                      </p:spPr>
                      <p:txBody>
                        <a:bodyPr wrap="square" lIns="0" tIns="0" rIns="0" bIns="0" rtlCol="0"/>
                        <a:lstStyle/>
                        <a:p>
                          <a:endParaRPr sz="800">
                            <a:latin typeface="Corbel" panose="020B0503020204020204" pitchFamily="34" charset="0"/>
                            <a:ea typeface="Tahoma" panose="020B0604030504040204" pitchFamily="34" charset="0"/>
                            <a:cs typeface="Tahoma" panose="020B0604030504040204" pitchFamily="34" charset="0"/>
                          </a:endParaRPr>
                        </a:p>
                      </p:txBody>
                    </p:sp>
                    <p:sp>
                      <p:nvSpPr>
                        <p:cNvPr id="457" name="object 79">
                          <a:extLst>
                            <a:ext uri="{FF2B5EF4-FFF2-40B4-BE49-F238E27FC236}">
                              <a16:creationId xmlns:a16="http://schemas.microsoft.com/office/drawing/2014/main" id="{F61A4BAD-B75B-80B6-6D0C-227DE9CA48A8}"/>
                            </a:ext>
                          </a:extLst>
                        </p:cNvPr>
                        <p:cNvSpPr/>
                        <p:nvPr/>
                      </p:nvSpPr>
                      <p:spPr>
                        <a:xfrm flipH="1">
                          <a:off x="5122364" y="1686383"/>
                          <a:ext cx="83510" cy="1754243"/>
                        </a:xfrm>
                        <a:custGeom>
                          <a:avLst/>
                          <a:gdLst/>
                          <a:ahLst/>
                          <a:cxnLst/>
                          <a:rect l="l" t="t" r="r" b="b"/>
                          <a:pathLst>
                            <a:path h="1000760">
                              <a:moveTo>
                                <a:pt x="0" y="0"/>
                              </a:moveTo>
                              <a:lnTo>
                                <a:pt x="0" y="1000467"/>
                              </a:lnTo>
                            </a:path>
                          </a:pathLst>
                        </a:custGeom>
                        <a:ln w="22225">
                          <a:solidFill>
                            <a:srgbClr val="000000"/>
                          </a:solidFill>
                        </a:ln>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grpSp>
                  <p:sp>
                    <p:nvSpPr>
                      <p:cNvPr id="450" name="object 103">
                        <a:extLst>
                          <a:ext uri="{FF2B5EF4-FFF2-40B4-BE49-F238E27FC236}">
                            <a16:creationId xmlns:a16="http://schemas.microsoft.com/office/drawing/2014/main" id="{E9A5370F-6983-26AE-967F-1D827DDB1D92}"/>
                          </a:ext>
                        </a:extLst>
                      </p:cNvPr>
                      <p:cNvSpPr/>
                      <p:nvPr/>
                    </p:nvSpPr>
                    <p:spPr>
                      <a:xfrm flipV="1">
                        <a:off x="3521880" y="3090481"/>
                        <a:ext cx="135450" cy="34462"/>
                      </a:xfrm>
                      <a:custGeom>
                        <a:avLst/>
                        <a:gdLst/>
                        <a:ahLst/>
                        <a:cxnLst/>
                        <a:rect l="l" t="t" r="r" b="b"/>
                        <a:pathLst>
                          <a:path w="177800">
                            <a:moveTo>
                              <a:pt x="0" y="0"/>
                            </a:moveTo>
                            <a:lnTo>
                              <a:pt x="177368" y="0"/>
                            </a:lnTo>
                          </a:path>
                        </a:pathLst>
                      </a:custGeom>
                      <a:ln w="12700">
                        <a:solidFill>
                          <a:srgbClr val="000000"/>
                        </a:solidFill>
                      </a:ln>
                    </p:spPr>
                    <p:txBody>
                      <a:bodyPr wrap="square" lIns="0" tIns="0" rIns="0" bIns="0" rtlCol="0"/>
                      <a:lstStyle/>
                      <a:p>
                        <a:endParaRPr sz="800">
                          <a:latin typeface="Corbel" panose="020B0503020204020204" pitchFamily="34" charset="0"/>
                          <a:ea typeface="Tahoma" panose="020B0604030504040204" pitchFamily="34" charset="0"/>
                          <a:cs typeface="Tahoma" panose="020B0604030504040204" pitchFamily="34" charset="0"/>
                        </a:endParaRPr>
                      </a:p>
                    </p:txBody>
                  </p:sp>
                  <p:sp>
                    <p:nvSpPr>
                      <p:cNvPr id="451" name="object 98">
                        <a:extLst>
                          <a:ext uri="{FF2B5EF4-FFF2-40B4-BE49-F238E27FC236}">
                            <a16:creationId xmlns:a16="http://schemas.microsoft.com/office/drawing/2014/main" id="{C1C34020-8A18-49CA-EBBA-F07D5EEB2868}"/>
                          </a:ext>
                        </a:extLst>
                      </p:cNvPr>
                      <p:cNvSpPr/>
                      <p:nvPr/>
                    </p:nvSpPr>
                    <p:spPr>
                      <a:xfrm>
                        <a:off x="3328097" y="3138793"/>
                        <a:ext cx="530666" cy="205826"/>
                      </a:xfrm>
                      <a:custGeom>
                        <a:avLst/>
                        <a:gdLst/>
                        <a:ahLst/>
                        <a:cxnLst/>
                        <a:rect l="l" t="t" r="r" b="b"/>
                        <a:pathLst>
                          <a:path w="697864" h="273050">
                            <a:moveTo>
                              <a:pt x="697617" y="0"/>
                            </a:moveTo>
                            <a:lnTo>
                              <a:pt x="0" y="0"/>
                            </a:lnTo>
                            <a:lnTo>
                              <a:pt x="0" y="272688"/>
                            </a:lnTo>
                            <a:lnTo>
                              <a:pt x="697617" y="272688"/>
                            </a:lnTo>
                            <a:lnTo>
                              <a:pt x="697617" y="0"/>
                            </a:lnTo>
                            <a:close/>
                          </a:path>
                        </a:pathLst>
                      </a:custGeom>
                      <a:solidFill>
                        <a:srgbClr val="FFF3B0"/>
                      </a:solidFill>
                      <a:ln w="12700">
                        <a:solidFill>
                          <a:schemeClr val="tx1"/>
                        </a:solidFill>
                      </a:ln>
                    </p:spPr>
                    <p:txBody>
                      <a:bodyPr wrap="square" lIns="0" tIns="0" rIns="0" bIns="0" rtlCol="0"/>
                      <a:lstStyle/>
                      <a:p>
                        <a:pPr algn="ctr"/>
                        <a:r>
                          <a:rPr lang="en-IN" sz="1200" b="1" dirty="0" err="1">
                            <a:solidFill>
                              <a:schemeClr val="tx1"/>
                            </a:solidFill>
                            <a:latin typeface="Cambria" panose="02040503050406030204" pitchFamily="18" charset="0"/>
                            <a:ea typeface="Tahoma" panose="020B0604030504040204" pitchFamily="34" charset="0"/>
                            <a:cs typeface="Tahoma" panose="020B0604030504040204" pitchFamily="34" charset="0"/>
                          </a:rPr>
                          <a:t>B</a:t>
                        </a:r>
                        <a:r>
                          <a:rPr lang="en-IN" sz="1200" b="1" baseline="-25000" dirty="0" err="1">
                            <a:solidFill>
                              <a:schemeClr val="tx1"/>
                            </a:solidFill>
                            <a:latin typeface="Cambria" panose="02040503050406030204" pitchFamily="18" charset="0"/>
                            <a:ea typeface="Tahoma" panose="020B0604030504040204" pitchFamily="34" charset="0"/>
                            <a:cs typeface="Tahoma" panose="020B0604030504040204" pitchFamily="34" charset="0"/>
                          </a:rPr>
                          <a:t>i</a:t>
                        </a:r>
                        <a:r>
                          <a:rPr lang="en-IN" sz="1200" b="1" dirty="0" err="1">
                            <a:solidFill>
                              <a:schemeClr val="tx1"/>
                            </a:solidFill>
                            <a:latin typeface="Cambria" panose="02040503050406030204" pitchFamily="18" charset="0"/>
                            <a:ea typeface="Tahoma" panose="020B0604030504040204" pitchFamily="34" charset="0"/>
                            <a:cs typeface="Tahoma" panose="020B0604030504040204" pitchFamily="34" charset="0"/>
                          </a:rPr>
                          <a:t>.</a:t>
                        </a:r>
                        <a:r>
                          <a:rPr lang="en-IN" sz="1200" b="1" dirty="0" err="1">
                            <a:latin typeface="Cambria" panose="02040503050406030204" pitchFamily="18" charset="0"/>
                            <a:ea typeface="Tahoma" panose="020B0604030504040204" pitchFamily="34" charset="0"/>
                            <a:cs typeface="Tahoma" panose="020B0604030504040204" pitchFamily="34" charset="0"/>
                          </a:rPr>
                          <a:t>C</a:t>
                        </a:r>
                        <a:r>
                          <a:rPr lang="en-IN" sz="1200" b="1" baseline="-25000" dirty="0" err="1">
                            <a:solidFill>
                              <a:schemeClr val="tx1"/>
                            </a:solidFill>
                            <a:latin typeface="Cambria" panose="02040503050406030204" pitchFamily="18" charset="0"/>
                            <a:ea typeface="Tahoma" panose="020B0604030504040204" pitchFamily="34" charset="0"/>
                            <a:cs typeface="Tahoma" panose="020B0604030504040204" pitchFamily="34" charset="0"/>
                          </a:rPr>
                          <a:t>i</a:t>
                        </a:r>
                        <a:endParaRPr lang="en-IN" sz="1200" b="1" baseline="-25000" dirty="0">
                          <a:solidFill>
                            <a:schemeClr val="tx1"/>
                          </a:solidFill>
                          <a:latin typeface="Cambria" panose="02040503050406030204" pitchFamily="18" charset="0"/>
                          <a:ea typeface="Tahoma" panose="020B0604030504040204" pitchFamily="34" charset="0"/>
                          <a:cs typeface="Tahoma" panose="020B0604030504040204" pitchFamily="34" charset="0"/>
                        </a:endParaRPr>
                      </a:p>
                    </p:txBody>
                  </p:sp>
                  <p:sp>
                    <p:nvSpPr>
                      <p:cNvPr id="452" name="object 104">
                        <a:extLst>
                          <a:ext uri="{FF2B5EF4-FFF2-40B4-BE49-F238E27FC236}">
                            <a16:creationId xmlns:a16="http://schemas.microsoft.com/office/drawing/2014/main" id="{92502E2B-0A07-3591-7778-322AB3FBA4C4}"/>
                          </a:ext>
                        </a:extLst>
                      </p:cNvPr>
                      <p:cNvSpPr/>
                      <p:nvPr/>
                    </p:nvSpPr>
                    <p:spPr>
                      <a:xfrm>
                        <a:off x="3327368" y="2905669"/>
                        <a:ext cx="531637" cy="238378"/>
                      </a:xfrm>
                      <a:custGeom>
                        <a:avLst/>
                        <a:gdLst/>
                        <a:ahLst/>
                        <a:cxnLst/>
                        <a:rect l="l" t="t" r="r" b="b"/>
                        <a:pathLst>
                          <a:path w="697864" h="316230">
                            <a:moveTo>
                              <a:pt x="697617" y="0"/>
                            </a:moveTo>
                            <a:lnTo>
                              <a:pt x="0" y="0"/>
                            </a:lnTo>
                            <a:lnTo>
                              <a:pt x="0" y="315738"/>
                            </a:lnTo>
                            <a:lnTo>
                              <a:pt x="697617" y="315738"/>
                            </a:lnTo>
                            <a:lnTo>
                              <a:pt x="697617" y="0"/>
                            </a:lnTo>
                            <a:close/>
                          </a:path>
                        </a:pathLst>
                      </a:custGeom>
                      <a:solidFill>
                        <a:srgbClr val="FFF3B0"/>
                      </a:solidFill>
                      <a:ln w="12700">
                        <a:solidFill>
                          <a:schemeClr val="tx1"/>
                        </a:solidFill>
                      </a:ln>
                    </p:spPr>
                    <p:txBody>
                      <a:bodyPr wrap="square" lIns="0" tIns="0" rIns="0" bIns="0" rtlCol="0" anchor="ctr"/>
                      <a:lstStyle/>
                      <a:p>
                        <a:pPr algn="ctr"/>
                        <a:r>
                          <a:rPr lang="en-IN" sz="1200" b="1" dirty="0">
                            <a:solidFill>
                              <a:schemeClr val="tx1"/>
                            </a:solidFill>
                            <a:latin typeface="Cambria" panose="02040503050406030204" pitchFamily="18" charset="0"/>
                            <a:ea typeface="Tahoma" panose="020B0604030504040204" pitchFamily="34" charset="0"/>
                            <a:cs typeface="Tahoma" panose="020B0604030504040204" pitchFamily="34" charset="0"/>
                          </a:rPr>
                          <a:t>Sum</a:t>
                        </a:r>
                        <a:endParaRPr lang="en-IN" sz="1200" b="1" baseline="-25000" dirty="0">
                          <a:solidFill>
                            <a:schemeClr val="tx1"/>
                          </a:solidFill>
                          <a:latin typeface="Cambria" panose="02040503050406030204" pitchFamily="18" charset="0"/>
                          <a:ea typeface="Tahoma" panose="020B0604030504040204" pitchFamily="34" charset="0"/>
                          <a:cs typeface="Tahoma" panose="020B0604030504040204" pitchFamily="34" charset="0"/>
                        </a:endParaRPr>
                      </a:p>
                    </p:txBody>
                  </p:sp>
                  <p:sp>
                    <p:nvSpPr>
                      <p:cNvPr id="454" name="object 104">
                        <a:extLst>
                          <a:ext uri="{FF2B5EF4-FFF2-40B4-BE49-F238E27FC236}">
                            <a16:creationId xmlns:a16="http://schemas.microsoft.com/office/drawing/2014/main" id="{8879C9DF-FE1E-9C0F-447A-5E9952406FB7}"/>
                          </a:ext>
                        </a:extLst>
                      </p:cNvPr>
                      <p:cNvSpPr/>
                      <p:nvPr/>
                    </p:nvSpPr>
                    <p:spPr>
                      <a:xfrm>
                        <a:off x="3327008" y="2667679"/>
                        <a:ext cx="531637" cy="238378"/>
                      </a:xfrm>
                      <a:custGeom>
                        <a:avLst/>
                        <a:gdLst/>
                        <a:ahLst/>
                        <a:cxnLst/>
                        <a:rect l="l" t="t" r="r" b="b"/>
                        <a:pathLst>
                          <a:path w="697864" h="316230">
                            <a:moveTo>
                              <a:pt x="697617" y="0"/>
                            </a:moveTo>
                            <a:lnTo>
                              <a:pt x="0" y="0"/>
                            </a:lnTo>
                            <a:lnTo>
                              <a:pt x="0" y="315738"/>
                            </a:lnTo>
                            <a:lnTo>
                              <a:pt x="697617" y="315738"/>
                            </a:lnTo>
                            <a:lnTo>
                              <a:pt x="697617" y="0"/>
                            </a:lnTo>
                            <a:close/>
                          </a:path>
                        </a:pathLst>
                      </a:custGeom>
                      <a:solidFill>
                        <a:srgbClr val="FFF3B0"/>
                      </a:solidFill>
                      <a:ln w="12700">
                        <a:solidFill>
                          <a:schemeClr val="tx1"/>
                        </a:solidFill>
                      </a:ln>
                    </p:spPr>
                    <p:txBody>
                      <a:bodyPr wrap="square" lIns="0" tIns="0" rIns="0" bIns="0" rtlCol="0" anchor="ctr"/>
                      <a:lstStyle/>
                      <a:p>
                        <a:pPr algn="ctr"/>
                        <a:r>
                          <a:rPr lang="en-IN" sz="1000" b="1" dirty="0">
                            <a:solidFill>
                              <a:schemeClr val="tx1"/>
                            </a:solidFill>
                            <a:latin typeface="Cambria" panose="02040503050406030204" pitchFamily="18" charset="0"/>
                            <a:ea typeface="Tahoma" panose="020B0604030504040204" pitchFamily="34" charset="0"/>
                            <a:cs typeface="Tahoma" panose="020B0604030504040204" pitchFamily="34" charset="0"/>
                          </a:rPr>
                          <a:t>(B</a:t>
                        </a:r>
                        <a:r>
                          <a:rPr lang="en-IN" sz="1000" b="1" baseline="-25000" dirty="0">
                            <a:solidFill>
                              <a:schemeClr val="tx1"/>
                            </a:solidFill>
                            <a:latin typeface="Cambria" panose="02040503050406030204" pitchFamily="18" charset="0"/>
                            <a:ea typeface="Tahoma" panose="020B0604030504040204" pitchFamily="34" charset="0"/>
                            <a:cs typeface="Tahoma" panose="020B0604030504040204" pitchFamily="34" charset="0"/>
                          </a:rPr>
                          <a:t>i</a:t>
                        </a:r>
                        <a:r>
                          <a:rPr lang="en-CH" sz="1000" b="1" dirty="0">
                            <a:latin typeface="Corbel" panose="020B0503020204020204" pitchFamily="34" charset="0"/>
                          </a:rPr>
                          <a:t>⊕</a:t>
                        </a:r>
                        <a:r>
                          <a:rPr lang="en-IN" sz="1000" b="1" dirty="0">
                            <a:latin typeface="Cambria" panose="02040503050406030204" pitchFamily="18" charset="0"/>
                            <a:ea typeface="Tahoma" panose="020B0604030504040204" pitchFamily="34" charset="0"/>
                            <a:cs typeface="Tahoma" panose="020B0604030504040204" pitchFamily="34" charset="0"/>
                          </a:rPr>
                          <a:t>C</a:t>
                        </a:r>
                        <a:r>
                          <a:rPr lang="en-IN" sz="1000" b="1" baseline="-25000" dirty="0">
                            <a:solidFill>
                              <a:schemeClr val="tx1"/>
                            </a:solidFill>
                            <a:latin typeface="Cambria" panose="02040503050406030204" pitchFamily="18" charset="0"/>
                            <a:ea typeface="Tahoma" panose="020B0604030504040204" pitchFamily="34" charset="0"/>
                            <a:cs typeface="Tahoma" panose="020B0604030504040204" pitchFamily="34" charset="0"/>
                          </a:rPr>
                          <a:t>i</a:t>
                        </a:r>
                        <a:r>
                          <a:rPr lang="en-IN" sz="1000" b="1" dirty="0">
                            <a:solidFill>
                              <a:schemeClr val="tx1"/>
                            </a:solidFill>
                            <a:latin typeface="Cambria" panose="02040503050406030204" pitchFamily="18" charset="0"/>
                            <a:ea typeface="Tahoma" panose="020B0604030504040204" pitchFamily="34" charset="0"/>
                            <a:cs typeface="Tahoma" panose="020B0604030504040204" pitchFamily="34" charset="0"/>
                          </a:rPr>
                          <a:t>).A</a:t>
                        </a:r>
                        <a:r>
                          <a:rPr lang="en-IN" sz="1000" b="1" baseline="-25000" dirty="0">
                            <a:solidFill>
                              <a:schemeClr val="tx1"/>
                            </a:solidFill>
                            <a:latin typeface="Cambria" panose="02040503050406030204" pitchFamily="18" charset="0"/>
                            <a:ea typeface="Tahoma" panose="020B0604030504040204" pitchFamily="34" charset="0"/>
                            <a:cs typeface="Tahoma" panose="020B0604030504040204" pitchFamily="34" charset="0"/>
                          </a:rPr>
                          <a:t>i</a:t>
                        </a:r>
                      </a:p>
                    </p:txBody>
                  </p:sp>
                </p:grpSp>
                <p:sp>
                  <p:nvSpPr>
                    <p:cNvPr id="445" name="object 104">
                      <a:extLst>
                        <a:ext uri="{FF2B5EF4-FFF2-40B4-BE49-F238E27FC236}">
                          <a16:creationId xmlns:a16="http://schemas.microsoft.com/office/drawing/2014/main" id="{ED8A172B-379C-0D99-C48F-13FA3C919AED}"/>
                        </a:ext>
                      </a:extLst>
                    </p:cNvPr>
                    <p:cNvSpPr/>
                    <p:nvPr/>
                  </p:nvSpPr>
                  <p:spPr>
                    <a:xfrm>
                      <a:off x="3351566" y="2059941"/>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chemeClr val="accent6">
                        <a:lumMod val="20000"/>
                        <a:lumOff val="80000"/>
                      </a:schemeClr>
                    </a:solidFill>
                    <a:ln w="12700">
                      <a:solidFill>
                        <a:schemeClr val="tx1"/>
                      </a:solidFill>
                    </a:ln>
                  </p:spPr>
                  <p:txBody>
                    <a:bodyPr wrap="square" lIns="0" tIns="0" rIns="0" bIns="0" rtlCol="0" anchor="ctr"/>
                    <a:lstStyle/>
                    <a:p>
                      <a:pPr algn="ctr"/>
                      <a:endPar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grpSp>
              <p:grpSp>
                <p:nvGrpSpPr>
                  <p:cNvPr id="458" name="Group 457">
                    <a:extLst>
                      <a:ext uri="{FF2B5EF4-FFF2-40B4-BE49-F238E27FC236}">
                        <a16:creationId xmlns:a16="http://schemas.microsoft.com/office/drawing/2014/main" id="{29C0E086-2B83-670B-F158-04B6E868DDCF}"/>
                      </a:ext>
                    </a:extLst>
                  </p:cNvPr>
                  <p:cNvGrpSpPr/>
                  <p:nvPr/>
                </p:nvGrpSpPr>
                <p:grpSpPr>
                  <a:xfrm>
                    <a:off x="8082463" y="2063223"/>
                    <a:ext cx="760781" cy="1735943"/>
                    <a:chOff x="3270869" y="2007718"/>
                    <a:chExt cx="760781" cy="1735943"/>
                  </a:xfrm>
                </p:grpSpPr>
                <p:grpSp>
                  <p:nvGrpSpPr>
                    <p:cNvPr id="462" name="Group 461">
                      <a:extLst>
                        <a:ext uri="{FF2B5EF4-FFF2-40B4-BE49-F238E27FC236}">
                          <a16:creationId xmlns:a16="http://schemas.microsoft.com/office/drawing/2014/main" id="{E85E1052-44F8-1603-6572-A13086FD359B}"/>
                        </a:ext>
                      </a:extLst>
                    </p:cNvPr>
                    <p:cNvGrpSpPr/>
                    <p:nvPr/>
                  </p:nvGrpSpPr>
                  <p:grpSpPr>
                    <a:xfrm>
                      <a:off x="3270869" y="2007718"/>
                      <a:ext cx="760781" cy="1735943"/>
                      <a:chOff x="3270869" y="1975060"/>
                      <a:chExt cx="655215" cy="1416769"/>
                    </a:xfrm>
                  </p:grpSpPr>
                  <p:grpSp>
                    <p:nvGrpSpPr>
                      <p:cNvPr id="464" name="object 72">
                        <a:extLst>
                          <a:ext uri="{FF2B5EF4-FFF2-40B4-BE49-F238E27FC236}">
                            <a16:creationId xmlns:a16="http://schemas.microsoft.com/office/drawing/2014/main" id="{2D9A94B8-3419-AF70-57CF-0C1CB729586F}"/>
                          </a:ext>
                        </a:extLst>
                      </p:cNvPr>
                      <p:cNvGrpSpPr/>
                      <p:nvPr/>
                    </p:nvGrpSpPr>
                    <p:grpSpPr>
                      <a:xfrm>
                        <a:off x="3270869" y="1975060"/>
                        <a:ext cx="655215" cy="1416769"/>
                        <a:chOff x="4687639" y="1626102"/>
                        <a:chExt cx="884909" cy="1879482"/>
                      </a:xfrm>
                    </p:grpSpPr>
                    <p:sp>
                      <p:nvSpPr>
                        <p:cNvPr id="470" name="object 77">
                          <a:extLst>
                            <a:ext uri="{FF2B5EF4-FFF2-40B4-BE49-F238E27FC236}">
                              <a16:creationId xmlns:a16="http://schemas.microsoft.com/office/drawing/2014/main" id="{6E94DA23-2643-54DB-4540-DCD7422C9312}"/>
                            </a:ext>
                          </a:extLst>
                        </p:cNvPr>
                        <p:cNvSpPr/>
                        <p:nvPr/>
                      </p:nvSpPr>
                      <p:spPr>
                        <a:xfrm>
                          <a:off x="4693074" y="1635692"/>
                          <a:ext cx="879474" cy="1863729"/>
                        </a:xfrm>
                        <a:custGeom>
                          <a:avLst/>
                          <a:gdLst/>
                          <a:ahLst/>
                          <a:cxnLst/>
                          <a:rect l="l" t="t" r="r" b="b"/>
                          <a:pathLst>
                            <a:path w="879475" h="1997075">
                              <a:moveTo>
                                <a:pt x="879097" y="0"/>
                              </a:moveTo>
                              <a:lnTo>
                                <a:pt x="0" y="0"/>
                              </a:lnTo>
                              <a:lnTo>
                                <a:pt x="0" y="1996795"/>
                              </a:lnTo>
                              <a:lnTo>
                                <a:pt x="879097" y="1996795"/>
                              </a:lnTo>
                              <a:lnTo>
                                <a:pt x="879097" y="0"/>
                              </a:lnTo>
                              <a:close/>
                            </a:path>
                          </a:pathLst>
                        </a:custGeom>
                        <a:solidFill>
                          <a:srgbClr val="E5C4FC"/>
                        </a:solidFill>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sp>
                      <p:nvSpPr>
                        <p:cNvPr id="471" name="object 78">
                          <a:extLst>
                            <a:ext uri="{FF2B5EF4-FFF2-40B4-BE49-F238E27FC236}">
                              <a16:creationId xmlns:a16="http://schemas.microsoft.com/office/drawing/2014/main" id="{9CB7B43D-F40B-FD65-21F1-2BC644E6B644}"/>
                            </a:ext>
                          </a:extLst>
                        </p:cNvPr>
                        <p:cNvSpPr/>
                        <p:nvPr/>
                      </p:nvSpPr>
                      <p:spPr>
                        <a:xfrm>
                          <a:off x="4687639" y="1626102"/>
                          <a:ext cx="879475" cy="1879482"/>
                        </a:xfrm>
                        <a:custGeom>
                          <a:avLst/>
                          <a:gdLst/>
                          <a:ahLst/>
                          <a:cxnLst/>
                          <a:rect l="l" t="t" r="r" b="b"/>
                          <a:pathLst>
                            <a:path w="879475" h="1997075">
                              <a:moveTo>
                                <a:pt x="0" y="1996795"/>
                              </a:moveTo>
                              <a:lnTo>
                                <a:pt x="879097" y="1996795"/>
                              </a:lnTo>
                              <a:lnTo>
                                <a:pt x="879097" y="0"/>
                              </a:lnTo>
                              <a:lnTo>
                                <a:pt x="0" y="0"/>
                              </a:lnTo>
                              <a:lnTo>
                                <a:pt x="0" y="1996795"/>
                              </a:lnTo>
                              <a:close/>
                            </a:path>
                          </a:pathLst>
                        </a:custGeom>
                        <a:ln w="12700">
                          <a:solidFill>
                            <a:srgbClr val="042433"/>
                          </a:solidFill>
                        </a:ln>
                      </p:spPr>
                      <p:txBody>
                        <a:bodyPr wrap="square" lIns="0" tIns="0" rIns="0" bIns="0" rtlCol="0"/>
                        <a:lstStyle/>
                        <a:p>
                          <a:endParaRPr sz="800">
                            <a:latin typeface="Corbel" panose="020B0503020204020204" pitchFamily="34" charset="0"/>
                            <a:ea typeface="Tahoma" panose="020B0604030504040204" pitchFamily="34" charset="0"/>
                            <a:cs typeface="Tahoma" panose="020B0604030504040204" pitchFamily="34" charset="0"/>
                          </a:endParaRPr>
                        </a:p>
                      </p:txBody>
                    </p:sp>
                    <p:sp>
                      <p:nvSpPr>
                        <p:cNvPr id="472" name="object 79">
                          <a:extLst>
                            <a:ext uri="{FF2B5EF4-FFF2-40B4-BE49-F238E27FC236}">
                              <a16:creationId xmlns:a16="http://schemas.microsoft.com/office/drawing/2014/main" id="{D36F9B3E-131E-5F1B-5681-79699AACFFC4}"/>
                            </a:ext>
                          </a:extLst>
                        </p:cNvPr>
                        <p:cNvSpPr/>
                        <p:nvPr/>
                      </p:nvSpPr>
                      <p:spPr>
                        <a:xfrm flipH="1">
                          <a:off x="5122364" y="1686383"/>
                          <a:ext cx="83510" cy="1754243"/>
                        </a:xfrm>
                        <a:custGeom>
                          <a:avLst/>
                          <a:gdLst/>
                          <a:ahLst/>
                          <a:cxnLst/>
                          <a:rect l="l" t="t" r="r" b="b"/>
                          <a:pathLst>
                            <a:path h="1000760">
                              <a:moveTo>
                                <a:pt x="0" y="0"/>
                              </a:moveTo>
                              <a:lnTo>
                                <a:pt x="0" y="1000467"/>
                              </a:lnTo>
                            </a:path>
                          </a:pathLst>
                        </a:custGeom>
                        <a:ln w="22225">
                          <a:solidFill>
                            <a:srgbClr val="000000"/>
                          </a:solidFill>
                        </a:ln>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grpSp>
                  <p:sp>
                    <p:nvSpPr>
                      <p:cNvPr id="465" name="object 103">
                        <a:extLst>
                          <a:ext uri="{FF2B5EF4-FFF2-40B4-BE49-F238E27FC236}">
                            <a16:creationId xmlns:a16="http://schemas.microsoft.com/office/drawing/2014/main" id="{92BBC6CD-32B3-44F0-1C5A-83DAE4F0C528}"/>
                          </a:ext>
                        </a:extLst>
                      </p:cNvPr>
                      <p:cNvSpPr/>
                      <p:nvPr/>
                    </p:nvSpPr>
                    <p:spPr>
                      <a:xfrm flipV="1">
                        <a:off x="3521880" y="3090481"/>
                        <a:ext cx="135450" cy="34462"/>
                      </a:xfrm>
                      <a:custGeom>
                        <a:avLst/>
                        <a:gdLst/>
                        <a:ahLst/>
                        <a:cxnLst/>
                        <a:rect l="l" t="t" r="r" b="b"/>
                        <a:pathLst>
                          <a:path w="177800">
                            <a:moveTo>
                              <a:pt x="0" y="0"/>
                            </a:moveTo>
                            <a:lnTo>
                              <a:pt x="177368" y="0"/>
                            </a:lnTo>
                          </a:path>
                        </a:pathLst>
                      </a:custGeom>
                      <a:ln w="12700">
                        <a:solidFill>
                          <a:srgbClr val="000000"/>
                        </a:solidFill>
                      </a:ln>
                    </p:spPr>
                    <p:txBody>
                      <a:bodyPr wrap="square" lIns="0" tIns="0" rIns="0" bIns="0" rtlCol="0"/>
                      <a:lstStyle/>
                      <a:p>
                        <a:endParaRPr sz="800">
                          <a:latin typeface="Corbel" panose="020B0503020204020204" pitchFamily="34" charset="0"/>
                          <a:ea typeface="Tahoma" panose="020B0604030504040204" pitchFamily="34" charset="0"/>
                          <a:cs typeface="Tahoma" panose="020B0604030504040204" pitchFamily="34" charset="0"/>
                        </a:endParaRPr>
                      </a:p>
                    </p:txBody>
                  </p:sp>
                  <p:sp>
                    <p:nvSpPr>
                      <p:cNvPr id="466" name="object 98">
                        <a:extLst>
                          <a:ext uri="{FF2B5EF4-FFF2-40B4-BE49-F238E27FC236}">
                            <a16:creationId xmlns:a16="http://schemas.microsoft.com/office/drawing/2014/main" id="{D1CF7410-1379-2BF7-D228-18A0747E7545}"/>
                          </a:ext>
                        </a:extLst>
                      </p:cNvPr>
                      <p:cNvSpPr/>
                      <p:nvPr/>
                    </p:nvSpPr>
                    <p:spPr>
                      <a:xfrm>
                        <a:off x="3328097" y="3138793"/>
                        <a:ext cx="530666" cy="205826"/>
                      </a:xfrm>
                      <a:custGeom>
                        <a:avLst/>
                        <a:gdLst/>
                        <a:ahLst/>
                        <a:cxnLst/>
                        <a:rect l="l" t="t" r="r" b="b"/>
                        <a:pathLst>
                          <a:path w="697864" h="273050">
                            <a:moveTo>
                              <a:pt x="697617" y="0"/>
                            </a:moveTo>
                            <a:lnTo>
                              <a:pt x="0" y="0"/>
                            </a:lnTo>
                            <a:lnTo>
                              <a:pt x="0" y="272688"/>
                            </a:lnTo>
                            <a:lnTo>
                              <a:pt x="697617" y="272688"/>
                            </a:lnTo>
                            <a:lnTo>
                              <a:pt x="697617" y="0"/>
                            </a:lnTo>
                            <a:close/>
                          </a:path>
                        </a:pathLst>
                      </a:custGeom>
                      <a:solidFill>
                        <a:srgbClr val="FFF3B0"/>
                      </a:solidFill>
                      <a:ln w="12700">
                        <a:solidFill>
                          <a:schemeClr val="tx1"/>
                        </a:solidFill>
                      </a:ln>
                    </p:spPr>
                    <p:txBody>
                      <a:bodyPr wrap="square" lIns="0" tIns="0" rIns="0" bIns="0" rtlCol="0"/>
                      <a:lstStyle/>
                      <a:p>
                        <a:pPr algn="ctr"/>
                        <a:r>
                          <a:rPr lang="en-IN" sz="1200" b="1" dirty="0" err="1">
                            <a:solidFill>
                              <a:schemeClr val="tx1"/>
                            </a:solidFill>
                            <a:latin typeface="Cambria" panose="02040503050406030204" pitchFamily="18" charset="0"/>
                            <a:ea typeface="Tahoma" panose="020B0604030504040204" pitchFamily="34" charset="0"/>
                            <a:cs typeface="Tahoma" panose="020B0604030504040204" pitchFamily="34" charset="0"/>
                          </a:rPr>
                          <a:t>B</a:t>
                        </a:r>
                        <a:r>
                          <a:rPr lang="en-IN" sz="1200" b="1" baseline="-25000" dirty="0" err="1">
                            <a:solidFill>
                              <a:schemeClr val="tx1"/>
                            </a:solidFill>
                            <a:latin typeface="Cambria" panose="02040503050406030204" pitchFamily="18" charset="0"/>
                            <a:ea typeface="Tahoma" panose="020B0604030504040204" pitchFamily="34" charset="0"/>
                            <a:cs typeface="Tahoma" panose="020B0604030504040204" pitchFamily="34" charset="0"/>
                          </a:rPr>
                          <a:t>i</a:t>
                        </a:r>
                        <a:r>
                          <a:rPr lang="en-IN" sz="1200" b="1" dirty="0" err="1">
                            <a:solidFill>
                              <a:schemeClr val="tx1"/>
                            </a:solidFill>
                            <a:latin typeface="Cambria" panose="02040503050406030204" pitchFamily="18" charset="0"/>
                            <a:ea typeface="Tahoma" panose="020B0604030504040204" pitchFamily="34" charset="0"/>
                            <a:cs typeface="Tahoma" panose="020B0604030504040204" pitchFamily="34" charset="0"/>
                          </a:rPr>
                          <a:t>.</a:t>
                        </a:r>
                        <a:r>
                          <a:rPr lang="en-IN" sz="1200" b="1" dirty="0" err="1">
                            <a:latin typeface="Cambria" panose="02040503050406030204" pitchFamily="18" charset="0"/>
                            <a:ea typeface="Tahoma" panose="020B0604030504040204" pitchFamily="34" charset="0"/>
                            <a:cs typeface="Tahoma" panose="020B0604030504040204" pitchFamily="34" charset="0"/>
                          </a:rPr>
                          <a:t>C</a:t>
                        </a:r>
                        <a:r>
                          <a:rPr lang="en-IN" sz="1200" b="1" baseline="-25000" dirty="0" err="1">
                            <a:solidFill>
                              <a:schemeClr val="tx1"/>
                            </a:solidFill>
                            <a:latin typeface="Cambria" panose="02040503050406030204" pitchFamily="18" charset="0"/>
                            <a:ea typeface="Tahoma" panose="020B0604030504040204" pitchFamily="34" charset="0"/>
                            <a:cs typeface="Tahoma" panose="020B0604030504040204" pitchFamily="34" charset="0"/>
                          </a:rPr>
                          <a:t>i</a:t>
                        </a:r>
                        <a:endParaRPr lang="en-IN" sz="1200" b="1" baseline="-25000" dirty="0">
                          <a:solidFill>
                            <a:schemeClr val="tx1"/>
                          </a:solidFill>
                          <a:latin typeface="Cambria" panose="02040503050406030204" pitchFamily="18" charset="0"/>
                          <a:ea typeface="Tahoma" panose="020B0604030504040204" pitchFamily="34" charset="0"/>
                          <a:cs typeface="Tahoma" panose="020B0604030504040204" pitchFamily="34" charset="0"/>
                        </a:endParaRPr>
                      </a:p>
                    </p:txBody>
                  </p:sp>
                  <p:sp>
                    <p:nvSpPr>
                      <p:cNvPr id="467" name="object 104">
                        <a:extLst>
                          <a:ext uri="{FF2B5EF4-FFF2-40B4-BE49-F238E27FC236}">
                            <a16:creationId xmlns:a16="http://schemas.microsoft.com/office/drawing/2014/main" id="{663133A2-7A70-F829-6703-49C534014F81}"/>
                          </a:ext>
                        </a:extLst>
                      </p:cNvPr>
                      <p:cNvSpPr/>
                      <p:nvPr/>
                    </p:nvSpPr>
                    <p:spPr>
                      <a:xfrm>
                        <a:off x="3327368" y="2905669"/>
                        <a:ext cx="531637" cy="238378"/>
                      </a:xfrm>
                      <a:custGeom>
                        <a:avLst/>
                        <a:gdLst/>
                        <a:ahLst/>
                        <a:cxnLst/>
                        <a:rect l="l" t="t" r="r" b="b"/>
                        <a:pathLst>
                          <a:path w="697864" h="316230">
                            <a:moveTo>
                              <a:pt x="697617" y="0"/>
                            </a:moveTo>
                            <a:lnTo>
                              <a:pt x="0" y="0"/>
                            </a:lnTo>
                            <a:lnTo>
                              <a:pt x="0" y="315738"/>
                            </a:lnTo>
                            <a:lnTo>
                              <a:pt x="697617" y="315738"/>
                            </a:lnTo>
                            <a:lnTo>
                              <a:pt x="697617" y="0"/>
                            </a:lnTo>
                            <a:close/>
                          </a:path>
                        </a:pathLst>
                      </a:custGeom>
                      <a:solidFill>
                        <a:srgbClr val="FFF3B0"/>
                      </a:solidFill>
                      <a:ln w="12700">
                        <a:solidFill>
                          <a:schemeClr val="tx1"/>
                        </a:solidFill>
                      </a:ln>
                    </p:spPr>
                    <p:txBody>
                      <a:bodyPr wrap="square" lIns="0" tIns="0" rIns="0" bIns="0" rtlCol="0" anchor="ctr"/>
                      <a:lstStyle/>
                      <a:p>
                        <a:pPr algn="ctr"/>
                        <a:r>
                          <a:rPr lang="en-IN" sz="1200" b="1" dirty="0">
                            <a:solidFill>
                              <a:schemeClr val="tx1"/>
                            </a:solidFill>
                            <a:latin typeface="Cambria" panose="02040503050406030204" pitchFamily="18" charset="0"/>
                            <a:ea typeface="Tahoma" panose="020B0604030504040204" pitchFamily="34" charset="0"/>
                            <a:cs typeface="Tahoma" panose="020B0604030504040204" pitchFamily="34" charset="0"/>
                          </a:rPr>
                          <a:t>Sum</a:t>
                        </a:r>
                        <a:endParaRPr lang="en-IN" sz="1200" b="1" baseline="-25000" dirty="0">
                          <a:solidFill>
                            <a:schemeClr val="tx1"/>
                          </a:solidFill>
                          <a:latin typeface="Cambria" panose="02040503050406030204" pitchFamily="18" charset="0"/>
                          <a:ea typeface="Tahoma" panose="020B0604030504040204" pitchFamily="34" charset="0"/>
                          <a:cs typeface="Tahoma" panose="020B0604030504040204" pitchFamily="34" charset="0"/>
                        </a:endParaRPr>
                      </a:p>
                    </p:txBody>
                  </p:sp>
                  <p:sp>
                    <p:nvSpPr>
                      <p:cNvPr id="469" name="object 104">
                        <a:extLst>
                          <a:ext uri="{FF2B5EF4-FFF2-40B4-BE49-F238E27FC236}">
                            <a16:creationId xmlns:a16="http://schemas.microsoft.com/office/drawing/2014/main" id="{E1F9C5E9-680D-5823-0309-CFAADEFD1383}"/>
                          </a:ext>
                        </a:extLst>
                      </p:cNvPr>
                      <p:cNvSpPr/>
                      <p:nvPr/>
                    </p:nvSpPr>
                    <p:spPr>
                      <a:xfrm>
                        <a:off x="3327008" y="2667679"/>
                        <a:ext cx="531637" cy="238378"/>
                      </a:xfrm>
                      <a:custGeom>
                        <a:avLst/>
                        <a:gdLst/>
                        <a:ahLst/>
                        <a:cxnLst/>
                        <a:rect l="l" t="t" r="r" b="b"/>
                        <a:pathLst>
                          <a:path w="697864" h="316230">
                            <a:moveTo>
                              <a:pt x="697617" y="0"/>
                            </a:moveTo>
                            <a:lnTo>
                              <a:pt x="0" y="0"/>
                            </a:lnTo>
                            <a:lnTo>
                              <a:pt x="0" y="315738"/>
                            </a:lnTo>
                            <a:lnTo>
                              <a:pt x="697617" y="315738"/>
                            </a:lnTo>
                            <a:lnTo>
                              <a:pt x="697617" y="0"/>
                            </a:lnTo>
                            <a:close/>
                          </a:path>
                        </a:pathLst>
                      </a:custGeom>
                      <a:solidFill>
                        <a:srgbClr val="FFF3B0"/>
                      </a:solidFill>
                      <a:ln w="12700">
                        <a:solidFill>
                          <a:schemeClr val="tx1"/>
                        </a:solidFill>
                      </a:ln>
                    </p:spPr>
                    <p:txBody>
                      <a:bodyPr wrap="square" lIns="0" tIns="0" rIns="0" bIns="0" rtlCol="0" anchor="ctr"/>
                      <a:lstStyle/>
                      <a:p>
                        <a:pPr algn="ctr"/>
                        <a:r>
                          <a:rPr lang="en-IN" sz="1200" b="1" dirty="0">
                            <a:solidFill>
                              <a:schemeClr val="tx1"/>
                            </a:solidFill>
                            <a:latin typeface="Cambria" panose="02040503050406030204" pitchFamily="18" charset="0"/>
                            <a:ea typeface="Tahoma" panose="020B0604030504040204" pitchFamily="34" charset="0"/>
                            <a:cs typeface="Tahoma" panose="020B0604030504040204" pitchFamily="34" charset="0"/>
                          </a:rPr>
                          <a:t>Carry</a:t>
                        </a:r>
                        <a:endParaRPr lang="en-IN" sz="1200" b="1" baseline="-25000" dirty="0">
                          <a:solidFill>
                            <a:schemeClr val="tx1"/>
                          </a:solidFill>
                          <a:latin typeface="Cambria" panose="02040503050406030204" pitchFamily="18" charset="0"/>
                          <a:ea typeface="Tahoma" panose="020B0604030504040204" pitchFamily="34" charset="0"/>
                          <a:cs typeface="Tahoma" panose="020B0604030504040204" pitchFamily="34" charset="0"/>
                        </a:endParaRPr>
                      </a:p>
                    </p:txBody>
                  </p:sp>
                </p:grpSp>
                <p:sp>
                  <p:nvSpPr>
                    <p:cNvPr id="460" name="object 104">
                      <a:extLst>
                        <a:ext uri="{FF2B5EF4-FFF2-40B4-BE49-F238E27FC236}">
                          <a16:creationId xmlns:a16="http://schemas.microsoft.com/office/drawing/2014/main" id="{C9B1887C-0FFE-9372-6776-3036B8ECDD01}"/>
                        </a:ext>
                      </a:extLst>
                    </p:cNvPr>
                    <p:cNvSpPr/>
                    <p:nvPr/>
                  </p:nvSpPr>
                  <p:spPr>
                    <a:xfrm>
                      <a:off x="3351566" y="2059941"/>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chemeClr val="accent6">
                        <a:lumMod val="20000"/>
                        <a:lumOff val="80000"/>
                      </a:schemeClr>
                    </a:solidFill>
                    <a:ln w="12700">
                      <a:solidFill>
                        <a:schemeClr val="tx1"/>
                      </a:solidFill>
                    </a:ln>
                  </p:spPr>
                  <p:txBody>
                    <a:bodyPr wrap="square" lIns="0" tIns="0" rIns="0" bIns="0" rtlCol="0" anchor="ctr"/>
                    <a:lstStyle/>
                    <a:p>
                      <a:pPr algn="ctr"/>
                      <a:endPar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grpSp>
              <p:sp>
                <p:nvSpPr>
                  <p:cNvPr id="481" name="TextBox 480">
                    <a:extLst>
                      <a:ext uri="{FF2B5EF4-FFF2-40B4-BE49-F238E27FC236}">
                        <a16:creationId xmlns:a16="http://schemas.microsoft.com/office/drawing/2014/main" id="{CAAE675B-BF40-BF6C-854B-C084508CB1F4}"/>
                      </a:ext>
                    </a:extLst>
                  </p:cNvPr>
                  <p:cNvSpPr txBox="1"/>
                  <p:nvPr/>
                </p:nvSpPr>
                <p:spPr>
                  <a:xfrm>
                    <a:off x="3379583" y="2076975"/>
                    <a:ext cx="439513" cy="276999"/>
                  </a:xfrm>
                  <a:prstGeom prst="rect">
                    <a:avLst/>
                  </a:prstGeom>
                  <a:noFill/>
                </p:spPr>
                <p:txBody>
                  <a:bodyPr wrap="square" rtlCol="0">
                    <a:spAutoFit/>
                  </a:bodyPr>
                  <a:lstStyle/>
                  <a:p>
                    <a:r>
                      <a:rPr lang="en-US" sz="1200" b="1" dirty="0">
                        <a:latin typeface="Cambria" panose="02040503050406030204" pitchFamily="18" charset="0"/>
                        <a:ea typeface="Tahoma" panose="020B0604030504040204" pitchFamily="34" charset="0"/>
                        <a:cs typeface="Tahoma" panose="020B0604030504040204" pitchFamily="34" charset="0"/>
                      </a:rPr>
                      <a:t>A</a:t>
                    </a:r>
                    <a:r>
                      <a:rPr lang="en-US" sz="1200" b="1" baseline="-25000" dirty="0">
                        <a:latin typeface="Cambria" panose="02040503050406030204" pitchFamily="18" charset="0"/>
                        <a:ea typeface="Tahoma" panose="020B0604030504040204" pitchFamily="34" charset="0"/>
                        <a:cs typeface="Tahoma" panose="020B0604030504040204" pitchFamily="34" charset="0"/>
                      </a:rPr>
                      <a:t>i</a:t>
                    </a:r>
                    <a:endParaRPr lang="en-US" sz="800" b="1" baseline="-25000" dirty="0">
                      <a:latin typeface="Cambria" panose="02040503050406030204" pitchFamily="18" charset="0"/>
                      <a:ea typeface="Tahoma" panose="020B0604030504040204" pitchFamily="34" charset="0"/>
                      <a:cs typeface="Tahoma" panose="020B0604030504040204" pitchFamily="34" charset="0"/>
                    </a:endParaRPr>
                  </a:p>
                </p:txBody>
              </p:sp>
              <p:sp>
                <p:nvSpPr>
                  <p:cNvPr id="482" name="TextBox 481">
                    <a:extLst>
                      <a:ext uri="{FF2B5EF4-FFF2-40B4-BE49-F238E27FC236}">
                        <a16:creationId xmlns:a16="http://schemas.microsoft.com/office/drawing/2014/main" id="{D47BC8B4-0034-2A26-6DE3-4FB3B1C5D5B1}"/>
                      </a:ext>
                    </a:extLst>
                  </p:cNvPr>
                  <p:cNvSpPr txBox="1"/>
                  <p:nvPr/>
                </p:nvSpPr>
                <p:spPr>
                  <a:xfrm>
                    <a:off x="4383136" y="2099645"/>
                    <a:ext cx="439513" cy="276999"/>
                  </a:xfrm>
                  <a:prstGeom prst="rect">
                    <a:avLst/>
                  </a:prstGeom>
                  <a:noFill/>
                </p:spPr>
                <p:txBody>
                  <a:bodyPr wrap="square" rtlCol="0">
                    <a:spAutoFit/>
                  </a:bodyPr>
                  <a:lstStyle/>
                  <a:p>
                    <a:r>
                      <a:rPr lang="en-US" sz="1200" b="1" dirty="0">
                        <a:latin typeface="Cambria" panose="02040503050406030204" pitchFamily="18" charset="0"/>
                        <a:ea typeface="Tahoma" panose="020B0604030504040204" pitchFamily="34" charset="0"/>
                        <a:cs typeface="Tahoma" panose="020B0604030504040204" pitchFamily="34" charset="0"/>
                      </a:rPr>
                      <a:t>A</a:t>
                    </a:r>
                    <a:r>
                      <a:rPr lang="en-US" sz="1200" b="1" baseline="-25000" dirty="0">
                        <a:latin typeface="Cambria" panose="02040503050406030204" pitchFamily="18" charset="0"/>
                        <a:ea typeface="Tahoma" panose="020B0604030504040204" pitchFamily="34" charset="0"/>
                        <a:cs typeface="Tahoma" panose="020B0604030504040204" pitchFamily="34" charset="0"/>
                      </a:rPr>
                      <a:t>i</a:t>
                    </a:r>
                    <a:endParaRPr lang="en-US" sz="800" b="1" baseline="-25000" dirty="0">
                      <a:latin typeface="Cambria" panose="02040503050406030204" pitchFamily="18" charset="0"/>
                      <a:ea typeface="Tahoma" panose="020B0604030504040204" pitchFamily="34" charset="0"/>
                      <a:cs typeface="Tahoma" panose="020B0604030504040204" pitchFamily="34" charset="0"/>
                    </a:endParaRPr>
                  </a:p>
                </p:txBody>
              </p:sp>
              <p:sp>
                <p:nvSpPr>
                  <p:cNvPr id="483" name="TextBox 482">
                    <a:extLst>
                      <a:ext uri="{FF2B5EF4-FFF2-40B4-BE49-F238E27FC236}">
                        <a16:creationId xmlns:a16="http://schemas.microsoft.com/office/drawing/2014/main" id="{26979CEB-D81B-5B81-AFFD-CC0DCC0E6F17}"/>
                      </a:ext>
                    </a:extLst>
                  </p:cNvPr>
                  <p:cNvSpPr txBox="1"/>
                  <p:nvPr/>
                </p:nvSpPr>
                <p:spPr>
                  <a:xfrm>
                    <a:off x="5382587" y="2101724"/>
                    <a:ext cx="439513" cy="276999"/>
                  </a:xfrm>
                  <a:prstGeom prst="rect">
                    <a:avLst/>
                  </a:prstGeom>
                  <a:noFill/>
                </p:spPr>
                <p:txBody>
                  <a:bodyPr wrap="square" rtlCol="0">
                    <a:spAutoFit/>
                  </a:bodyPr>
                  <a:lstStyle/>
                  <a:p>
                    <a:r>
                      <a:rPr lang="en-US" sz="1200" b="1" dirty="0">
                        <a:latin typeface="Cambria" panose="02040503050406030204" pitchFamily="18" charset="0"/>
                        <a:ea typeface="Tahoma" panose="020B0604030504040204" pitchFamily="34" charset="0"/>
                        <a:cs typeface="Tahoma" panose="020B0604030504040204" pitchFamily="34" charset="0"/>
                      </a:rPr>
                      <a:t>A</a:t>
                    </a:r>
                    <a:r>
                      <a:rPr lang="en-US" sz="1200" b="1" baseline="-25000" dirty="0">
                        <a:latin typeface="Cambria" panose="02040503050406030204" pitchFamily="18" charset="0"/>
                        <a:ea typeface="Tahoma" panose="020B0604030504040204" pitchFamily="34" charset="0"/>
                        <a:cs typeface="Tahoma" panose="020B0604030504040204" pitchFamily="34" charset="0"/>
                      </a:rPr>
                      <a:t>i</a:t>
                    </a:r>
                    <a:endParaRPr lang="en-US" sz="800" b="1" baseline="-25000" dirty="0">
                      <a:latin typeface="Cambria" panose="02040503050406030204" pitchFamily="18" charset="0"/>
                      <a:ea typeface="Tahoma" panose="020B0604030504040204" pitchFamily="34" charset="0"/>
                      <a:cs typeface="Tahoma" panose="020B0604030504040204" pitchFamily="34" charset="0"/>
                    </a:endParaRPr>
                  </a:p>
                </p:txBody>
              </p:sp>
              <p:sp>
                <p:nvSpPr>
                  <p:cNvPr id="484" name="TextBox 483">
                    <a:extLst>
                      <a:ext uri="{FF2B5EF4-FFF2-40B4-BE49-F238E27FC236}">
                        <a16:creationId xmlns:a16="http://schemas.microsoft.com/office/drawing/2014/main" id="{2B53AE79-BB1D-B3BF-12DD-9FDBE67BD762}"/>
                      </a:ext>
                    </a:extLst>
                  </p:cNvPr>
                  <p:cNvSpPr txBox="1"/>
                  <p:nvPr/>
                </p:nvSpPr>
                <p:spPr>
                  <a:xfrm>
                    <a:off x="6369112" y="2110231"/>
                    <a:ext cx="439513" cy="276999"/>
                  </a:xfrm>
                  <a:prstGeom prst="rect">
                    <a:avLst/>
                  </a:prstGeom>
                  <a:noFill/>
                </p:spPr>
                <p:txBody>
                  <a:bodyPr wrap="square" rtlCol="0">
                    <a:spAutoFit/>
                  </a:bodyPr>
                  <a:lstStyle/>
                  <a:p>
                    <a:r>
                      <a:rPr lang="en-US" sz="1200" b="1" dirty="0">
                        <a:latin typeface="Cambria" panose="02040503050406030204" pitchFamily="18" charset="0"/>
                        <a:ea typeface="Tahoma" panose="020B0604030504040204" pitchFamily="34" charset="0"/>
                        <a:cs typeface="Tahoma" panose="020B0604030504040204" pitchFamily="34" charset="0"/>
                      </a:rPr>
                      <a:t>A</a:t>
                    </a:r>
                    <a:r>
                      <a:rPr lang="en-US" sz="1200" b="1" baseline="-25000" dirty="0">
                        <a:latin typeface="Cambria" panose="02040503050406030204" pitchFamily="18" charset="0"/>
                        <a:ea typeface="Tahoma" panose="020B0604030504040204" pitchFamily="34" charset="0"/>
                        <a:cs typeface="Tahoma" panose="020B0604030504040204" pitchFamily="34" charset="0"/>
                      </a:rPr>
                      <a:t>i</a:t>
                    </a:r>
                    <a:endParaRPr lang="en-US" sz="800" b="1" baseline="-25000" dirty="0">
                      <a:latin typeface="Cambria" panose="02040503050406030204" pitchFamily="18" charset="0"/>
                      <a:ea typeface="Tahoma" panose="020B0604030504040204" pitchFamily="34" charset="0"/>
                      <a:cs typeface="Tahoma" panose="020B0604030504040204" pitchFamily="34" charset="0"/>
                    </a:endParaRPr>
                  </a:p>
                </p:txBody>
              </p:sp>
              <p:sp>
                <p:nvSpPr>
                  <p:cNvPr id="485" name="TextBox 484">
                    <a:extLst>
                      <a:ext uri="{FF2B5EF4-FFF2-40B4-BE49-F238E27FC236}">
                        <a16:creationId xmlns:a16="http://schemas.microsoft.com/office/drawing/2014/main" id="{C4358C9D-472B-0DBF-499B-9ACEEB0CD45D}"/>
                      </a:ext>
                    </a:extLst>
                  </p:cNvPr>
                  <p:cNvSpPr txBox="1"/>
                  <p:nvPr/>
                </p:nvSpPr>
                <p:spPr>
                  <a:xfrm>
                    <a:off x="7362327" y="2117320"/>
                    <a:ext cx="439513" cy="276999"/>
                  </a:xfrm>
                  <a:prstGeom prst="rect">
                    <a:avLst/>
                  </a:prstGeom>
                  <a:noFill/>
                </p:spPr>
                <p:txBody>
                  <a:bodyPr wrap="square" rtlCol="0">
                    <a:spAutoFit/>
                  </a:bodyPr>
                  <a:lstStyle/>
                  <a:p>
                    <a:r>
                      <a:rPr lang="en-US" sz="1200" b="1" dirty="0">
                        <a:latin typeface="Cambria" panose="02040503050406030204" pitchFamily="18" charset="0"/>
                        <a:ea typeface="Tahoma" panose="020B0604030504040204" pitchFamily="34" charset="0"/>
                        <a:cs typeface="Tahoma" panose="020B0604030504040204" pitchFamily="34" charset="0"/>
                      </a:rPr>
                      <a:t>A</a:t>
                    </a:r>
                    <a:r>
                      <a:rPr lang="en-US" sz="1200" b="1" baseline="-25000" dirty="0">
                        <a:latin typeface="Cambria" panose="02040503050406030204" pitchFamily="18" charset="0"/>
                        <a:ea typeface="Tahoma" panose="020B0604030504040204" pitchFamily="34" charset="0"/>
                        <a:cs typeface="Tahoma" panose="020B0604030504040204" pitchFamily="34" charset="0"/>
                      </a:rPr>
                      <a:t>i</a:t>
                    </a:r>
                    <a:endParaRPr lang="en-US" sz="800" b="1" baseline="-25000" dirty="0">
                      <a:latin typeface="Cambria" panose="02040503050406030204" pitchFamily="18" charset="0"/>
                      <a:ea typeface="Tahoma" panose="020B0604030504040204" pitchFamily="34" charset="0"/>
                      <a:cs typeface="Tahoma" panose="020B0604030504040204" pitchFamily="34" charset="0"/>
                    </a:endParaRPr>
                  </a:p>
                </p:txBody>
              </p:sp>
              <p:sp>
                <p:nvSpPr>
                  <p:cNvPr id="486" name="TextBox 485">
                    <a:extLst>
                      <a:ext uri="{FF2B5EF4-FFF2-40B4-BE49-F238E27FC236}">
                        <a16:creationId xmlns:a16="http://schemas.microsoft.com/office/drawing/2014/main" id="{83D0B173-4C10-A538-696D-7F98384C1190}"/>
                      </a:ext>
                    </a:extLst>
                  </p:cNvPr>
                  <p:cNvSpPr txBox="1"/>
                  <p:nvPr/>
                </p:nvSpPr>
                <p:spPr>
                  <a:xfrm>
                    <a:off x="8308475" y="2117614"/>
                    <a:ext cx="439513" cy="276999"/>
                  </a:xfrm>
                  <a:prstGeom prst="rect">
                    <a:avLst/>
                  </a:prstGeom>
                  <a:noFill/>
                </p:spPr>
                <p:txBody>
                  <a:bodyPr wrap="square" rtlCol="0">
                    <a:spAutoFit/>
                  </a:bodyPr>
                  <a:lstStyle/>
                  <a:p>
                    <a:r>
                      <a:rPr lang="en-US" sz="1200" b="1" dirty="0">
                        <a:latin typeface="Cambria" panose="02040503050406030204" pitchFamily="18" charset="0"/>
                        <a:ea typeface="Tahoma" panose="020B0604030504040204" pitchFamily="34" charset="0"/>
                        <a:cs typeface="Tahoma" panose="020B0604030504040204" pitchFamily="34" charset="0"/>
                      </a:rPr>
                      <a:t>A</a:t>
                    </a:r>
                    <a:r>
                      <a:rPr lang="en-US" sz="1200" b="1" baseline="-25000" dirty="0">
                        <a:latin typeface="Cambria" panose="02040503050406030204" pitchFamily="18" charset="0"/>
                        <a:ea typeface="Tahoma" panose="020B0604030504040204" pitchFamily="34" charset="0"/>
                        <a:cs typeface="Tahoma" panose="020B0604030504040204" pitchFamily="34" charset="0"/>
                      </a:rPr>
                      <a:t>i</a:t>
                    </a:r>
                    <a:endParaRPr lang="en-US" sz="800" b="1" baseline="-25000" dirty="0">
                      <a:latin typeface="Cambria" panose="02040503050406030204" pitchFamily="18" charset="0"/>
                      <a:ea typeface="Tahoma" panose="020B0604030504040204" pitchFamily="34" charset="0"/>
                      <a:cs typeface="Tahoma" panose="020B0604030504040204" pitchFamily="34" charset="0"/>
                    </a:endParaRPr>
                  </a:p>
                </p:txBody>
              </p:sp>
              <p:sp>
                <p:nvSpPr>
                  <p:cNvPr id="488" name="TextBox 487">
                    <a:extLst>
                      <a:ext uri="{FF2B5EF4-FFF2-40B4-BE49-F238E27FC236}">
                        <a16:creationId xmlns:a16="http://schemas.microsoft.com/office/drawing/2014/main" id="{92121C75-7F66-D3BC-57C6-57AE12FBE42B}"/>
                      </a:ext>
                    </a:extLst>
                  </p:cNvPr>
                  <p:cNvSpPr txBox="1"/>
                  <p:nvPr/>
                </p:nvSpPr>
                <p:spPr>
                  <a:xfrm>
                    <a:off x="5383382" y="2893201"/>
                    <a:ext cx="439513" cy="276999"/>
                  </a:xfrm>
                  <a:prstGeom prst="rect">
                    <a:avLst/>
                  </a:prstGeom>
                  <a:noFill/>
                </p:spPr>
                <p:txBody>
                  <a:bodyPr wrap="square" rtlCol="0">
                    <a:spAutoFit/>
                  </a:bodyPr>
                  <a:lstStyle/>
                  <a:p>
                    <a:r>
                      <a:rPr lang="en-US" sz="1200" b="1" dirty="0">
                        <a:latin typeface="Cambria" panose="02040503050406030204" pitchFamily="18" charset="0"/>
                        <a:ea typeface="Tahoma" panose="020B0604030504040204" pitchFamily="34" charset="0"/>
                        <a:cs typeface="Tahoma" panose="020B0604030504040204" pitchFamily="34" charset="0"/>
                      </a:rPr>
                      <a:t>A</a:t>
                    </a:r>
                    <a:r>
                      <a:rPr lang="en-US" sz="1200" b="1" baseline="-25000" dirty="0">
                        <a:latin typeface="Cambria" panose="02040503050406030204" pitchFamily="18" charset="0"/>
                        <a:ea typeface="Tahoma" panose="020B0604030504040204" pitchFamily="34" charset="0"/>
                        <a:cs typeface="Tahoma" panose="020B0604030504040204" pitchFamily="34" charset="0"/>
                      </a:rPr>
                      <a:t>i</a:t>
                    </a:r>
                    <a:endParaRPr lang="en-US" sz="800" b="1" baseline="-25000" dirty="0">
                      <a:latin typeface="Cambria" panose="02040503050406030204" pitchFamily="18" charset="0"/>
                      <a:ea typeface="Tahoma" panose="020B0604030504040204" pitchFamily="34" charset="0"/>
                      <a:cs typeface="Tahoma" panose="020B0604030504040204" pitchFamily="34" charset="0"/>
                    </a:endParaRPr>
                  </a:p>
                </p:txBody>
              </p:sp>
            </p:grpSp>
            <p:sp>
              <p:nvSpPr>
                <p:cNvPr id="11" name="object 104">
                  <a:extLst>
                    <a:ext uri="{FF2B5EF4-FFF2-40B4-BE49-F238E27FC236}">
                      <a16:creationId xmlns:a16="http://schemas.microsoft.com/office/drawing/2014/main" id="{A927202F-56E7-7E0B-88A8-937CE5434091}"/>
                    </a:ext>
                  </a:extLst>
                </p:cNvPr>
                <p:cNvSpPr/>
                <p:nvPr/>
              </p:nvSpPr>
              <p:spPr>
                <a:xfrm>
                  <a:off x="3214110" y="2486799"/>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chemeClr val="accent4">
                    <a:lumMod val="20000"/>
                    <a:lumOff val="80000"/>
                  </a:schemeClr>
                </a:solidFill>
                <a:ln w="12700">
                  <a:solidFill>
                    <a:schemeClr val="tx1"/>
                  </a:solidFill>
                </a:ln>
              </p:spPr>
              <p:txBody>
                <a:bodyPr wrap="square" lIns="0" tIns="0" rIns="0" bIns="0" rtlCol="0" anchor="ctr"/>
                <a:lstStyle/>
                <a:p>
                  <a:pPr algn="ctr"/>
                  <a:r>
                    <a:rPr lang="en-IN" sz="1200" b="1" dirty="0">
                      <a:solidFill>
                        <a:schemeClr val="tx1"/>
                      </a:solidFill>
                      <a:latin typeface="Cambria" panose="02040503050406030204" pitchFamily="18" charset="0"/>
                      <a:ea typeface="Tahoma" panose="020B0604030504040204" pitchFamily="34" charset="0"/>
                      <a:cs typeface="Tahoma" panose="020B0604030504040204" pitchFamily="34" charset="0"/>
                    </a:rPr>
                    <a:t>B</a:t>
                  </a:r>
                  <a:r>
                    <a:rPr lang="en-IN" sz="1200" b="1" baseline="-25000" dirty="0">
                      <a:solidFill>
                        <a:schemeClr val="tx1"/>
                      </a:solidFill>
                      <a:latin typeface="Cambria" panose="02040503050406030204" pitchFamily="18" charset="0"/>
                      <a:ea typeface="Tahoma" panose="020B0604030504040204" pitchFamily="34" charset="0"/>
                      <a:cs typeface="Tahoma" panose="020B0604030504040204" pitchFamily="34" charset="0"/>
                    </a:rPr>
                    <a:t>i</a:t>
                  </a:r>
                </a:p>
              </p:txBody>
            </p:sp>
          </p:grpSp>
          <p:sp>
            <p:nvSpPr>
              <p:cNvPr id="13" name="object 104">
                <a:extLst>
                  <a:ext uri="{FF2B5EF4-FFF2-40B4-BE49-F238E27FC236}">
                    <a16:creationId xmlns:a16="http://schemas.microsoft.com/office/drawing/2014/main" id="{C9AAB3EC-0813-91D7-13B0-5A2AEB240D90}"/>
                  </a:ext>
                </a:extLst>
              </p:cNvPr>
              <p:cNvSpPr/>
              <p:nvPr/>
            </p:nvSpPr>
            <p:spPr>
              <a:xfrm>
                <a:off x="4231243" y="2487728"/>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chemeClr val="accent4">
                  <a:lumMod val="20000"/>
                  <a:lumOff val="80000"/>
                </a:schemeClr>
              </a:solidFill>
              <a:ln w="12700">
                <a:solidFill>
                  <a:schemeClr val="tx1"/>
                </a:solidFill>
              </a:ln>
            </p:spPr>
            <p:txBody>
              <a:bodyPr wrap="square" lIns="0" tIns="0" rIns="0" bIns="0" rtlCol="0" anchor="ctr"/>
              <a:lstStyle/>
              <a:p>
                <a:pPr algn="ctr"/>
                <a:r>
                  <a:rPr lang="en-IN" sz="1200" b="1" dirty="0" err="1">
                    <a:solidFill>
                      <a:schemeClr val="tx1"/>
                    </a:solidFill>
                    <a:latin typeface="Cambria" panose="02040503050406030204" pitchFamily="18" charset="0"/>
                    <a:ea typeface="Tahoma" panose="020B0604030504040204" pitchFamily="34" charset="0"/>
                    <a:cs typeface="Tahoma" panose="020B0604030504040204" pitchFamily="34" charset="0"/>
                  </a:rPr>
                  <a:t>B</a:t>
                </a:r>
                <a:r>
                  <a:rPr lang="en-IN" sz="1200" b="1" baseline="-25000" dirty="0" err="1">
                    <a:solidFill>
                      <a:schemeClr val="tx1"/>
                    </a:solidFill>
                    <a:latin typeface="Cambria" panose="02040503050406030204" pitchFamily="18" charset="0"/>
                    <a:ea typeface="Tahoma" panose="020B0604030504040204" pitchFamily="34" charset="0"/>
                    <a:cs typeface="Tahoma" panose="020B0604030504040204" pitchFamily="34" charset="0"/>
                  </a:rPr>
                  <a:t>i</a:t>
                </a:r>
                <a:r>
                  <a:rPr lang="en-IN" sz="1200" b="1" dirty="0" err="1">
                    <a:solidFill>
                      <a:schemeClr val="tx1"/>
                    </a:solidFill>
                    <a:latin typeface="Cambria" panose="02040503050406030204" pitchFamily="18" charset="0"/>
                    <a:ea typeface="Tahoma" panose="020B0604030504040204" pitchFamily="34" charset="0"/>
                    <a:cs typeface="Tahoma" panose="020B0604030504040204" pitchFamily="34" charset="0"/>
                  </a:rPr>
                  <a:t>.C</a:t>
                </a:r>
                <a:r>
                  <a:rPr lang="en-IN" sz="1200" b="1" baseline="-25000" dirty="0" err="1">
                    <a:solidFill>
                      <a:schemeClr val="tx1"/>
                    </a:solidFill>
                    <a:latin typeface="Cambria" panose="02040503050406030204" pitchFamily="18" charset="0"/>
                    <a:ea typeface="Tahoma" panose="020B0604030504040204" pitchFamily="34" charset="0"/>
                    <a:cs typeface="Tahoma" panose="020B0604030504040204" pitchFamily="34" charset="0"/>
                  </a:rPr>
                  <a:t>i</a:t>
                </a:r>
                <a:endParaRPr lang="en-IN" sz="1200" b="1" baseline="-25000" dirty="0">
                  <a:solidFill>
                    <a:schemeClr val="tx1"/>
                  </a:solidFill>
                  <a:latin typeface="Cambria" panose="02040503050406030204" pitchFamily="18" charset="0"/>
                  <a:ea typeface="Tahoma" panose="020B0604030504040204" pitchFamily="34" charset="0"/>
                  <a:cs typeface="Tahoma" panose="020B0604030504040204" pitchFamily="34" charset="0"/>
                </a:endParaRPr>
              </a:p>
            </p:txBody>
          </p:sp>
          <p:sp>
            <p:nvSpPr>
              <p:cNvPr id="14" name="object 104">
                <a:extLst>
                  <a:ext uri="{FF2B5EF4-FFF2-40B4-BE49-F238E27FC236}">
                    <a16:creationId xmlns:a16="http://schemas.microsoft.com/office/drawing/2014/main" id="{A1236D00-1F1F-8B40-70E2-BAB07E2ACFA4}"/>
                  </a:ext>
                </a:extLst>
              </p:cNvPr>
              <p:cNvSpPr/>
              <p:nvPr/>
            </p:nvSpPr>
            <p:spPr>
              <a:xfrm>
                <a:off x="5240073" y="2486799"/>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chemeClr val="accent4">
                  <a:lumMod val="20000"/>
                  <a:lumOff val="80000"/>
                </a:schemeClr>
              </a:solidFill>
              <a:ln w="12700">
                <a:solidFill>
                  <a:schemeClr val="tx1"/>
                </a:solidFill>
              </a:ln>
            </p:spPr>
            <p:txBody>
              <a:bodyPr wrap="square" lIns="0" tIns="0" rIns="0" bIns="0" rtlCol="0" anchor="ctr"/>
              <a:lstStyle/>
              <a:p>
                <a:pPr algn="ctr"/>
                <a:r>
                  <a:rPr lang="en-IN" sz="1200" b="1" dirty="0">
                    <a:solidFill>
                      <a:schemeClr val="tx1"/>
                    </a:solidFill>
                    <a:latin typeface="Cambria" panose="02040503050406030204" pitchFamily="18" charset="0"/>
                    <a:ea typeface="Tahoma" panose="020B0604030504040204" pitchFamily="34" charset="0"/>
                    <a:cs typeface="Tahoma" panose="020B0604030504040204" pitchFamily="34" charset="0"/>
                  </a:rPr>
                  <a:t>A</a:t>
                </a:r>
                <a:r>
                  <a:rPr lang="en-IN" sz="1200" b="1" baseline="-25000" dirty="0">
                    <a:solidFill>
                      <a:schemeClr val="tx1"/>
                    </a:solidFill>
                    <a:latin typeface="Cambria" panose="02040503050406030204" pitchFamily="18" charset="0"/>
                    <a:ea typeface="Tahoma" panose="020B0604030504040204" pitchFamily="34" charset="0"/>
                    <a:cs typeface="Tahoma" panose="020B0604030504040204" pitchFamily="34" charset="0"/>
                  </a:rPr>
                  <a:t>i</a:t>
                </a:r>
              </a:p>
            </p:txBody>
          </p:sp>
          <p:sp>
            <p:nvSpPr>
              <p:cNvPr id="15" name="object 104">
                <a:extLst>
                  <a:ext uri="{FF2B5EF4-FFF2-40B4-BE49-F238E27FC236}">
                    <a16:creationId xmlns:a16="http://schemas.microsoft.com/office/drawing/2014/main" id="{C5A21985-389C-D4D8-91C5-A40EF9014E57}"/>
                  </a:ext>
                </a:extLst>
              </p:cNvPr>
              <p:cNvSpPr/>
              <p:nvPr/>
            </p:nvSpPr>
            <p:spPr>
              <a:xfrm>
                <a:off x="6238398" y="2486799"/>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chemeClr val="accent4">
                  <a:lumMod val="20000"/>
                  <a:lumOff val="80000"/>
                </a:schemeClr>
              </a:solidFill>
              <a:ln w="12700">
                <a:solidFill>
                  <a:schemeClr val="tx1"/>
                </a:solidFill>
              </a:ln>
            </p:spPr>
            <p:txBody>
              <a:bodyPr wrap="square" lIns="0" tIns="0" rIns="0" bIns="0" rtlCol="0" anchor="ctr"/>
              <a:lstStyle/>
              <a:p>
                <a:pPr algn="ctr"/>
                <a:r>
                  <a:rPr lang="en-IN" sz="1050" b="1" dirty="0">
                    <a:solidFill>
                      <a:schemeClr val="tx1"/>
                    </a:solidFill>
                    <a:latin typeface="Cambria" panose="02040503050406030204" pitchFamily="18" charset="0"/>
                    <a:ea typeface="Tahoma" panose="020B0604030504040204" pitchFamily="34" charset="0"/>
                    <a:cs typeface="Tahoma" panose="020B0604030504040204" pitchFamily="34" charset="0"/>
                  </a:rPr>
                  <a:t>(B</a:t>
                </a:r>
                <a:r>
                  <a:rPr lang="en-IN" sz="1050" b="1" baseline="-25000" dirty="0">
                    <a:solidFill>
                      <a:schemeClr val="tx1"/>
                    </a:solidFill>
                    <a:latin typeface="Cambria" panose="02040503050406030204" pitchFamily="18" charset="0"/>
                    <a:ea typeface="Tahoma" panose="020B0604030504040204" pitchFamily="34" charset="0"/>
                    <a:cs typeface="Tahoma" panose="020B0604030504040204" pitchFamily="34" charset="0"/>
                  </a:rPr>
                  <a:t>i</a:t>
                </a:r>
                <a:r>
                  <a:rPr lang="en-CH" sz="1050" b="1" dirty="0">
                    <a:latin typeface="Corbel" panose="020B0503020204020204" pitchFamily="34" charset="0"/>
                  </a:rPr>
                  <a:t>⊕</a:t>
                </a:r>
                <a:r>
                  <a:rPr lang="en-IN" sz="1050" b="1" dirty="0">
                    <a:latin typeface="Cambria" panose="02040503050406030204" pitchFamily="18" charset="0"/>
                    <a:ea typeface="Tahoma" panose="020B0604030504040204" pitchFamily="34" charset="0"/>
                    <a:cs typeface="Tahoma" panose="020B0604030504040204" pitchFamily="34" charset="0"/>
                  </a:rPr>
                  <a:t>C</a:t>
                </a:r>
                <a:r>
                  <a:rPr lang="en-IN" sz="1050" b="1" baseline="-25000" dirty="0">
                    <a:solidFill>
                      <a:schemeClr val="tx1"/>
                    </a:solidFill>
                    <a:latin typeface="Cambria" panose="02040503050406030204" pitchFamily="18" charset="0"/>
                    <a:ea typeface="Tahoma" panose="020B0604030504040204" pitchFamily="34" charset="0"/>
                    <a:cs typeface="Tahoma" panose="020B0604030504040204" pitchFamily="34" charset="0"/>
                  </a:rPr>
                  <a:t>i</a:t>
                </a:r>
                <a:r>
                  <a:rPr lang="en-IN" sz="1050" b="1" dirty="0">
                    <a:solidFill>
                      <a:schemeClr val="tx1"/>
                    </a:solidFill>
                    <a:latin typeface="Cambria" panose="02040503050406030204" pitchFamily="18" charset="0"/>
                    <a:ea typeface="Tahoma" panose="020B0604030504040204" pitchFamily="34" charset="0"/>
                    <a:cs typeface="Tahoma" panose="020B0604030504040204" pitchFamily="34" charset="0"/>
                  </a:rPr>
                  <a:t>).A</a:t>
                </a:r>
                <a:r>
                  <a:rPr lang="en-IN" sz="1050" b="1" baseline="-25000" dirty="0">
                    <a:solidFill>
                      <a:schemeClr val="tx1"/>
                    </a:solidFill>
                    <a:latin typeface="Cambria" panose="02040503050406030204" pitchFamily="18" charset="0"/>
                    <a:ea typeface="Tahoma" panose="020B0604030504040204" pitchFamily="34" charset="0"/>
                    <a:cs typeface="Tahoma" panose="020B0604030504040204" pitchFamily="34" charset="0"/>
                  </a:rPr>
                  <a:t>i</a:t>
                </a:r>
              </a:p>
            </p:txBody>
          </p:sp>
        </p:grpSp>
        <p:sp>
          <p:nvSpPr>
            <p:cNvPr id="20" name="object 104">
              <a:extLst>
                <a:ext uri="{FF2B5EF4-FFF2-40B4-BE49-F238E27FC236}">
                  <a16:creationId xmlns:a16="http://schemas.microsoft.com/office/drawing/2014/main" id="{3969B942-1606-DA42-0B4B-BF66A15B643A}"/>
                </a:ext>
              </a:extLst>
            </p:cNvPr>
            <p:cNvSpPr/>
            <p:nvPr/>
          </p:nvSpPr>
          <p:spPr>
            <a:xfrm>
              <a:off x="7195194" y="2480302"/>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chemeClr val="accent4">
                <a:lumMod val="20000"/>
                <a:lumOff val="80000"/>
              </a:schemeClr>
            </a:solidFill>
            <a:ln w="12700">
              <a:solidFill>
                <a:schemeClr val="tx1"/>
              </a:solidFill>
            </a:ln>
          </p:spPr>
          <p:txBody>
            <a:bodyPr wrap="square" lIns="0" tIns="0" rIns="0" bIns="0" rtlCol="0" anchor="ctr"/>
            <a:lstStyle/>
            <a:p>
              <a:pPr algn="ctr"/>
              <a:r>
                <a:rPr lang="en-US" sz="1050" b="1" dirty="0">
                  <a:solidFill>
                    <a:schemeClr val="tx1"/>
                  </a:solidFill>
                  <a:latin typeface="Cambria" panose="02040503050406030204" pitchFamily="18" charset="0"/>
                  <a:ea typeface="Tahoma" panose="020B0604030504040204" pitchFamily="34" charset="0"/>
                  <a:cs typeface="Tahoma" panose="020B0604030504040204" pitchFamily="34" charset="0"/>
                </a:rPr>
                <a:t>Carry</a:t>
              </a:r>
              <a:endParaRPr lang="en-IN" sz="1050" b="1" baseline="-25000" dirty="0">
                <a:solidFill>
                  <a:schemeClr val="tx1"/>
                </a:solidFill>
                <a:latin typeface="Cambria" panose="02040503050406030204" pitchFamily="18" charset="0"/>
                <a:ea typeface="Tahoma" panose="020B0604030504040204" pitchFamily="34" charset="0"/>
                <a:cs typeface="Tahoma" panose="020B0604030504040204" pitchFamily="34" charset="0"/>
              </a:endParaRPr>
            </a:p>
          </p:txBody>
        </p:sp>
        <p:sp>
          <p:nvSpPr>
            <p:cNvPr id="21" name="object 104">
              <a:extLst>
                <a:ext uri="{FF2B5EF4-FFF2-40B4-BE49-F238E27FC236}">
                  <a16:creationId xmlns:a16="http://schemas.microsoft.com/office/drawing/2014/main" id="{90A29668-6F5B-F669-D596-1A5D26A684BE}"/>
                </a:ext>
              </a:extLst>
            </p:cNvPr>
            <p:cNvSpPr/>
            <p:nvPr/>
          </p:nvSpPr>
          <p:spPr>
            <a:xfrm>
              <a:off x="8149256" y="2487180"/>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chemeClr val="accent4">
                <a:lumMod val="20000"/>
                <a:lumOff val="80000"/>
              </a:schemeClr>
            </a:solidFill>
            <a:ln w="12700">
              <a:solidFill>
                <a:schemeClr val="tx1"/>
              </a:solidFill>
            </a:ln>
          </p:spPr>
          <p:txBody>
            <a:bodyPr wrap="square" lIns="0" tIns="0" rIns="0" bIns="0" rtlCol="0" anchor="ctr"/>
            <a:lstStyle/>
            <a:p>
              <a:pPr algn="ctr"/>
              <a:r>
                <a:rPr lang="en-US" sz="1050" b="1" dirty="0">
                  <a:solidFill>
                    <a:schemeClr val="tx1"/>
                  </a:solidFill>
                  <a:latin typeface="Cambria" panose="02040503050406030204" pitchFamily="18" charset="0"/>
                  <a:ea typeface="Tahoma" panose="020B0604030504040204" pitchFamily="34" charset="0"/>
                  <a:cs typeface="Tahoma" panose="020B0604030504040204" pitchFamily="34" charset="0"/>
                </a:rPr>
                <a:t>Sum</a:t>
              </a:r>
              <a:endParaRPr lang="en-IN" sz="1050" b="1" baseline="-25000" dirty="0">
                <a:solidFill>
                  <a:schemeClr val="tx1"/>
                </a:solidFill>
                <a:latin typeface="Cambria" panose="02040503050406030204" pitchFamily="18" charset="0"/>
                <a:ea typeface="Tahoma" panose="020B0604030504040204" pitchFamily="34" charset="0"/>
                <a:cs typeface="Tahoma" panose="020B0604030504040204" pitchFamily="34" charset="0"/>
              </a:endParaRPr>
            </a:p>
          </p:txBody>
        </p:sp>
      </p:grpSp>
      <p:sp>
        <p:nvSpPr>
          <p:cNvPr id="520" name="Rectangle 519">
            <a:extLst>
              <a:ext uri="{FF2B5EF4-FFF2-40B4-BE49-F238E27FC236}">
                <a16:creationId xmlns:a16="http://schemas.microsoft.com/office/drawing/2014/main" id="{906008B7-5860-FF63-4C5A-47EE08669B1B}"/>
              </a:ext>
            </a:extLst>
          </p:cNvPr>
          <p:cNvSpPr/>
          <p:nvPr/>
        </p:nvSpPr>
        <p:spPr>
          <a:xfrm>
            <a:off x="3061383" y="2001191"/>
            <a:ext cx="5856266" cy="2087361"/>
          </a:xfrm>
          <a:prstGeom prst="rect">
            <a:avLst/>
          </a:prstGeom>
          <a:solidFill>
            <a:schemeClr val="bg1">
              <a:alpha val="9489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grpSp>
        <p:nvGrpSpPr>
          <p:cNvPr id="10" name="Group 9">
            <a:extLst>
              <a:ext uri="{FF2B5EF4-FFF2-40B4-BE49-F238E27FC236}">
                <a16:creationId xmlns:a16="http://schemas.microsoft.com/office/drawing/2014/main" id="{3C56372E-4D13-43B5-B477-6CD7FFB45727}"/>
              </a:ext>
            </a:extLst>
          </p:cNvPr>
          <p:cNvGrpSpPr/>
          <p:nvPr/>
        </p:nvGrpSpPr>
        <p:grpSpPr>
          <a:xfrm>
            <a:off x="3146200" y="2025229"/>
            <a:ext cx="760781" cy="1735943"/>
            <a:chOff x="3133413" y="3711181"/>
            <a:chExt cx="760781" cy="1735943"/>
          </a:xfrm>
        </p:grpSpPr>
        <p:grpSp>
          <p:nvGrpSpPr>
            <p:cNvPr id="519" name="Group 518">
              <a:extLst>
                <a:ext uri="{FF2B5EF4-FFF2-40B4-BE49-F238E27FC236}">
                  <a16:creationId xmlns:a16="http://schemas.microsoft.com/office/drawing/2014/main" id="{40AA2343-BC49-ED78-C8D1-3FA33AB8024C}"/>
                </a:ext>
              </a:extLst>
            </p:cNvPr>
            <p:cNvGrpSpPr/>
            <p:nvPr/>
          </p:nvGrpSpPr>
          <p:grpSpPr>
            <a:xfrm>
              <a:off x="3133413" y="3711181"/>
              <a:ext cx="760781" cy="1735943"/>
              <a:chOff x="3149547" y="2028917"/>
              <a:chExt cx="760781" cy="1735943"/>
            </a:xfrm>
          </p:grpSpPr>
          <p:sp>
            <p:nvSpPr>
              <p:cNvPr id="508" name="object 77">
                <a:extLst>
                  <a:ext uri="{FF2B5EF4-FFF2-40B4-BE49-F238E27FC236}">
                    <a16:creationId xmlns:a16="http://schemas.microsoft.com/office/drawing/2014/main" id="{B91577BF-C181-734C-F733-159DB01AC0BE}"/>
                  </a:ext>
                </a:extLst>
              </p:cNvPr>
              <p:cNvSpPr/>
              <p:nvPr/>
            </p:nvSpPr>
            <p:spPr>
              <a:xfrm>
                <a:off x="3154220" y="2037775"/>
                <a:ext cx="756108" cy="1721393"/>
              </a:xfrm>
              <a:custGeom>
                <a:avLst/>
                <a:gdLst/>
                <a:ahLst/>
                <a:cxnLst/>
                <a:rect l="l" t="t" r="r" b="b"/>
                <a:pathLst>
                  <a:path w="879475" h="1997075">
                    <a:moveTo>
                      <a:pt x="879097" y="0"/>
                    </a:moveTo>
                    <a:lnTo>
                      <a:pt x="0" y="0"/>
                    </a:lnTo>
                    <a:lnTo>
                      <a:pt x="0" y="1996795"/>
                    </a:lnTo>
                    <a:lnTo>
                      <a:pt x="879097" y="1996795"/>
                    </a:lnTo>
                    <a:lnTo>
                      <a:pt x="879097" y="0"/>
                    </a:lnTo>
                    <a:close/>
                  </a:path>
                </a:pathLst>
              </a:custGeom>
              <a:solidFill>
                <a:srgbClr val="E5C4FC"/>
              </a:solidFill>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sp>
            <p:nvSpPr>
              <p:cNvPr id="509" name="object 78">
                <a:extLst>
                  <a:ext uri="{FF2B5EF4-FFF2-40B4-BE49-F238E27FC236}">
                    <a16:creationId xmlns:a16="http://schemas.microsoft.com/office/drawing/2014/main" id="{512F336D-43C9-95DB-417B-EF24BF888B85}"/>
                  </a:ext>
                </a:extLst>
              </p:cNvPr>
              <p:cNvSpPr/>
              <p:nvPr/>
            </p:nvSpPr>
            <p:spPr>
              <a:xfrm>
                <a:off x="3149547" y="2028917"/>
                <a:ext cx="756109" cy="1735943"/>
              </a:xfrm>
              <a:custGeom>
                <a:avLst/>
                <a:gdLst/>
                <a:ahLst/>
                <a:cxnLst/>
                <a:rect l="l" t="t" r="r" b="b"/>
                <a:pathLst>
                  <a:path w="879475" h="1997075">
                    <a:moveTo>
                      <a:pt x="0" y="1996795"/>
                    </a:moveTo>
                    <a:lnTo>
                      <a:pt x="879097" y="1996795"/>
                    </a:lnTo>
                    <a:lnTo>
                      <a:pt x="879097" y="0"/>
                    </a:lnTo>
                    <a:lnTo>
                      <a:pt x="0" y="0"/>
                    </a:lnTo>
                    <a:lnTo>
                      <a:pt x="0" y="1996795"/>
                    </a:lnTo>
                    <a:close/>
                  </a:path>
                </a:pathLst>
              </a:custGeom>
              <a:ln w="12700">
                <a:solidFill>
                  <a:srgbClr val="042433"/>
                </a:solidFill>
              </a:ln>
            </p:spPr>
            <p:txBody>
              <a:bodyPr wrap="square" lIns="0" tIns="0" rIns="0" bIns="0" rtlCol="0"/>
              <a:lstStyle/>
              <a:p>
                <a:endParaRPr sz="800">
                  <a:latin typeface="Corbel" panose="020B0503020204020204" pitchFamily="34" charset="0"/>
                  <a:ea typeface="Tahoma" panose="020B0604030504040204" pitchFamily="34" charset="0"/>
                  <a:cs typeface="Tahoma" panose="020B0604030504040204" pitchFamily="34" charset="0"/>
                </a:endParaRPr>
              </a:p>
            </p:txBody>
          </p:sp>
          <p:sp>
            <p:nvSpPr>
              <p:cNvPr id="510" name="object 79">
                <a:extLst>
                  <a:ext uri="{FF2B5EF4-FFF2-40B4-BE49-F238E27FC236}">
                    <a16:creationId xmlns:a16="http://schemas.microsoft.com/office/drawing/2014/main" id="{04554B4B-B1AF-18D5-D7D4-10935D69BCEE}"/>
                  </a:ext>
                </a:extLst>
              </p:cNvPr>
              <p:cNvSpPr/>
              <p:nvPr/>
            </p:nvSpPr>
            <p:spPr>
              <a:xfrm flipH="1">
                <a:off x="3523292" y="2084594"/>
                <a:ext cx="71796" cy="1620269"/>
              </a:xfrm>
              <a:custGeom>
                <a:avLst/>
                <a:gdLst/>
                <a:ahLst/>
                <a:cxnLst/>
                <a:rect l="l" t="t" r="r" b="b"/>
                <a:pathLst>
                  <a:path h="1000760">
                    <a:moveTo>
                      <a:pt x="0" y="0"/>
                    </a:moveTo>
                    <a:lnTo>
                      <a:pt x="0" y="1000467"/>
                    </a:lnTo>
                  </a:path>
                </a:pathLst>
              </a:custGeom>
              <a:ln w="22225">
                <a:solidFill>
                  <a:srgbClr val="000000"/>
                </a:solidFill>
              </a:ln>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sp>
            <p:nvSpPr>
              <p:cNvPr id="511" name="object 98">
                <a:extLst>
                  <a:ext uri="{FF2B5EF4-FFF2-40B4-BE49-F238E27FC236}">
                    <a16:creationId xmlns:a16="http://schemas.microsoft.com/office/drawing/2014/main" id="{0E2FB660-4262-4BFD-3AE6-F7F7BD3DF968}"/>
                  </a:ext>
                </a:extLst>
              </p:cNvPr>
              <p:cNvSpPr/>
              <p:nvPr/>
            </p:nvSpPr>
            <p:spPr>
              <a:xfrm>
                <a:off x="3215995" y="3462770"/>
                <a:ext cx="616165" cy="252195"/>
              </a:xfrm>
              <a:custGeom>
                <a:avLst/>
                <a:gdLst/>
                <a:ahLst/>
                <a:cxnLst/>
                <a:rect l="l" t="t" r="r" b="b"/>
                <a:pathLst>
                  <a:path w="697864" h="273050">
                    <a:moveTo>
                      <a:pt x="697617" y="0"/>
                    </a:moveTo>
                    <a:lnTo>
                      <a:pt x="0" y="0"/>
                    </a:lnTo>
                    <a:lnTo>
                      <a:pt x="0" y="272688"/>
                    </a:lnTo>
                    <a:lnTo>
                      <a:pt x="697617" y="272688"/>
                    </a:lnTo>
                    <a:lnTo>
                      <a:pt x="697617" y="0"/>
                    </a:lnTo>
                    <a:close/>
                  </a:path>
                </a:pathLst>
              </a:custGeom>
              <a:solidFill>
                <a:srgbClr val="FFF3B0"/>
              </a:solidFill>
              <a:ln w="12700">
                <a:solidFill>
                  <a:schemeClr val="tx1"/>
                </a:solidFill>
              </a:ln>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sp>
            <p:nvSpPr>
              <p:cNvPr id="512" name="object 104">
                <a:extLst>
                  <a:ext uri="{FF2B5EF4-FFF2-40B4-BE49-F238E27FC236}">
                    <a16:creationId xmlns:a16="http://schemas.microsoft.com/office/drawing/2014/main" id="{430893E0-5C6A-5407-502D-EF1B2E137088}"/>
                  </a:ext>
                </a:extLst>
              </p:cNvPr>
              <p:cNvSpPr/>
              <p:nvPr/>
            </p:nvSpPr>
            <p:spPr>
              <a:xfrm>
                <a:off x="3215149" y="3169176"/>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rgbClr val="FFF3B0"/>
              </a:solidFill>
              <a:ln w="12700">
                <a:solidFill>
                  <a:schemeClr val="tx1"/>
                </a:solidFill>
              </a:ln>
            </p:spPr>
            <p:txBody>
              <a:bodyPr wrap="square" lIns="0" tIns="0" rIns="0" bIns="0" rtlCol="0" anchor="ctr"/>
              <a:lstStyle/>
              <a:p>
                <a:pPr algn="ctr"/>
                <a:r>
                  <a:rPr lang="en-IN" sz="1200" b="1" dirty="0">
                    <a:solidFill>
                      <a:schemeClr val="tx1"/>
                    </a:solidFill>
                    <a:latin typeface="Corbel" panose="020B0503020204020204" pitchFamily="34" charset="0"/>
                    <a:ea typeface="Tahoma" panose="020B0604030504040204" pitchFamily="34" charset="0"/>
                    <a:cs typeface="Tahoma" panose="020B0604030504040204" pitchFamily="34" charset="0"/>
                  </a:rPr>
                  <a:t>B</a:t>
                </a:r>
                <a:r>
                  <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a:t>
                </a:r>
              </a:p>
            </p:txBody>
          </p:sp>
          <p:sp>
            <p:nvSpPr>
              <p:cNvPr id="514" name="object 104">
                <a:extLst>
                  <a:ext uri="{FF2B5EF4-FFF2-40B4-BE49-F238E27FC236}">
                    <a16:creationId xmlns:a16="http://schemas.microsoft.com/office/drawing/2014/main" id="{18FF6FED-E50B-E964-90BA-976FE584D3C1}"/>
                  </a:ext>
                </a:extLst>
              </p:cNvPr>
              <p:cNvSpPr/>
              <p:nvPr/>
            </p:nvSpPr>
            <p:spPr>
              <a:xfrm>
                <a:off x="3214731" y="2877571"/>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rgbClr val="FFF3B0"/>
              </a:solidFill>
              <a:ln w="12700">
                <a:solidFill>
                  <a:schemeClr val="tx1"/>
                </a:solidFill>
              </a:ln>
            </p:spPr>
            <p:txBody>
              <a:bodyPr wrap="square" lIns="0" tIns="0" rIns="0" bIns="0" rtlCol="0" anchor="ctr"/>
              <a:lstStyle/>
              <a:p>
                <a:pPr algn="ctr"/>
                <a:r>
                  <a:rPr lang="en-IN" sz="1200" b="1" dirty="0">
                    <a:solidFill>
                      <a:schemeClr val="tx1"/>
                    </a:solidFill>
                    <a:latin typeface="Corbel" panose="020B0503020204020204" pitchFamily="34" charset="0"/>
                    <a:ea typeface="Tahoma" panose="020B0604030504040204" pitchFamily="34" charset="0"/>
                    <a:cs typeface="Tahoma" panose="020B0604030504040204" pitchFamily="34" charset="0"/>
                  </a:rPr>
                  <a:t>C</a:t>
                </a:r>
                <a:r>
                  <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a:t>
                </a:r>
              </a:p>
            </p:txBody>
          </p:sp>
          <p:sp>
            <p:nvSpPr>
              <p:cNvPr id="516" name="object 104">
                <a:extLst>
                  <a:ext uri="{FF2B5EF4-FFF2-40B4-BE49-F238E27FC236}">
                    <a16:creationId xmlns:a16="http://schemas.microsoft.com/office/drawing/2014/main" id="{B9DC8EFB-7854-4D13-D0C2-3C145098146F}"/>
                  </a:ext>
                </a:extLst>
              </p:cNvPr>
              <p:cNvSpPr/>
              <p:nvPr/>
            </p:nvSpPr>
            <p:spPr>
              <a:xfrm>
                <a:off x="3230244" y="2081140"/>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chemeClr val="accent6">
                  <a:lumMod val="20000"/>
                  <a:lumOff val="80000"/>
                </a:schemeClr>
              </a:solidFill>
              <a:ln w="12700">
                <a:solidFill>
                  <a:schemeClr val="tx1"/>
                </a:solidFill>
              </a:ln>
            </p:spPr>
            <p:txBody>
              <a:bodyPr wrap="square" lIns="0" tIns="0" rIns="0" bIns="0" rtlCol="0" anchor="ctr"/>
              <a:lstStyle/>
              <a:p>
                <a:pPr algn="ctr"/>
                <a:endPar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sp>
            <p:nvSpPr>
              <p:cNvPr id="517" name="Rectangle 516">
                <a:extLst>
                  <a:ext uri="{FF2B5EF4-FFF2-40B4-BE49-F238E27FC236}">
                    <a16:creationId xmlns:a16="http://schemas.microsoft.com/office/drawing/2014/main" id="{8E4685C8-4496-5C37-520A-21E4E47ED96E}"/>
                  </a:ext>
                </a:extLst>
              </p:cNvPr>
              <p:cNvSpPr/>
              <p:nvPr/>
            </p:nvSpPr>
            <p:spPr>
              <a:xfrm>
                <a:off x="3194897" y="2434787"/>
                <a:ext cx="662940" cy="1298172"/>
              </a:xfrm>
              <a:prstGeom prst="rect">
                <a:avLst/>
              </a:prstGeom>
              <a:noFill/>
              <a:ln w="25400">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orbel" panose="020B0503020204020204" pitchFamily="34" charset="0"/>
                  <a:ea typeface="Tahoma" panose="020B0604030504040204" pitchFamily="34" charset="0"/>
                  <a:cs typeface="Tahoma" panose="020B0604030504040204" pitchFamily="34" charset="0"/>
                </a:endParaRPr>
              </a:p>
            </p:txBody>
          </p:sp>
          <p:sp>
            <p:nvSpPr>
              <p:cNvPr id="518" name="TextBox 517">
                <a:extLst>
                  <a:ext uri="{FF2B5EF4-FFF2-40B4-BE49-F238E27FC236}">
                    <a16:creationId xmlns:a16="http://schemas.microsoft.com/office/drawing/2014/main" id="{F2CAD278-5673-D66D-54D7-2512C4F7B087}"/>
                  </a:ext>
                </a:extLst>
              </p:cNvPr>
              <p:cNvSpPr txBox="1"/>
              <p:nvPr/>
            </p:nvSpPr>
            <p:spPr>
              <a:xfrm>
                <a:off x="3377057" y="2065445"/>
                <a:ext cx="439513" cy="276999"/>
              </a:xfrm>
              <a:prstGeom prst="rect">
                <a:avLst/>
              </a:prstGeom>
              <a:noFill/>
            </p:spPr>
            <p:txBody>
              <a:bodyPr wrap="square" rtlCol="0">
                <a:spAutoFit/>
              </a:bodyPr>
              <a:lstStyle/>
              <a:p>
                <a:r>
                  <a:rPr lang="en-US" sz="1200" b="1" dirty="0">
                    <a:latin typeface="Corbel" panose="020B0503020204020204" pitchFamily="34" charset="0"/>
                    <a:ea typeface="Tahoma" panose="020B0604030504040204" pitchFamily="34" charset="0"/>
                    <a:cs typeface="Tahoma" panose="020B0604030504040204" pitchFamily="34" charset="0"/>
                  </a:rPr>
                  <a:t>A</a:t>
                </a:r>
                <a:r>
                  <a:rPr lang="en-US" sz="1200" b="1" baseline="-25000" dirty="0">
                    <a:latin typeface="Corbel" panose="020B0503020204020204" pitchFamily="34" charset="0"/>
                    <a:ea typeface="Tahoma" panose="020B0604030504040204" pitchFamily="34" charset="0"/>
                    <a:cs typeface="Tahoma" panose="020B0604030504040204" pitchFamily="34" charset="0"/>
                  </a:rPr>
                  <a:t>i</a:t>
                </a:r>
                <a:endParaRPr lang="en-US" sz="800" b="1" baseline="-25000" dirty="0">
                  <a:latin typeface="Corbel" panose="020B0503020204020204" pitchFamily="34" charset="0"/>
                  <a:ea typeface="Tahoma" panose="020B0604030504040204" pitchFamily="34" charset="0"/>
                  <a:cs typeface="Tahoma" panose="020B0604030504040204" pitchFamily="34" charset="0"/>
                </a:endParaRPr>
              </a:p>
            </p:txBody>
          </p:sp>
        </p:grpSp>
        <p:sp>
          <p:nvSpPr>
            <p:cNvPr id="9" name="object 104">
              <a:extLst>
                <a:ext uri="{FF2B5EF4-FFF2-40B4-BE49-F238E27FC236}">
                  <a16:creationId xmlns:a16="http://schemas.microsoft.com/office/drawing/2014/main" id="{FB734CF2-D997-ECD2-B2F1-408323C73662}"/>
                </a:ext>
              </a:extLst>
            </p:cNvPr>
            <p:cNvSpPr/>
            <p:nvPr/>
          </p:nvSpPr>
          <p:spPr>
            <a:xfrm>
              <a:off x="3207493" y="4172748"/>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chemeClr val="accent4">
                <a:lumMod val="20000"/>
                <a:lumOff val="80000"/>
              </a:schemeClr>
            </a:solidFill>
            <a:ln w="12700">
              <a:solidFill>
                <a:schemeClr val="tx1"/>
              </a:solidFill>
            </a:ln>
          </p:spPr>
          <p:txBody>
            <a:bodyPr wrap="square" lIns="0" tIns="0" rIns="0" bIns="0" rtlCol="0" anchor="ctr"/>
            <a:lstStyle/>
            <a:p>
              <a:pPr algn="ctr"/>
              <a:r>
                <a:rPr lang="en-IN" sz="1200" b="1" dirty="0">
                  <a:solidFill>
                    <a:schemeClr val="tx1"/>
                  </a:solidFill>
                  <a:latin typeface="Corbel" panose="020B0503020204020204" pitchFamily="34" charset="0"/>
                  <a:ea typeface="Tahoma" panose="020B0604030504040204" pitchFamily="34" charset="0"/>
                  <a:cs typeface="Tahoma" panose="020B0604030504040204" pitchFamily="34" charset="0"/>
                </a:rPr>
                <a:t>B</a:t>
              </a:r>
              <a:r>
                <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a:t>
              </a:r>
            </a:p>
          </p:txBody>
        </p:sp>
      </p:grpSp>
      <p:sp>
        <p:nvSpPr>
          <p:cNvPr id="383" name="TextBox 382">
            <a:extLst>
              <a:ext uri="{FF2B5EF4-FFF2-40B4-BE49-F238E27FC236}">
                <a16:creationId xmlns:a16="http://schemas.microsoft.com/office/drawing/2014/main" id="{9DDD9D62-E437-67F6-4190-28B3260F3DF2}"/>
              </a:ext>
            </a:extLst>
          </p:cNvPr>
          <p:cNvSpPr txBox="1"/>
          <p:nvPr/>
        </p:nvSpPr>
        <p:spPr>
          <a:xfrm>
            <a:off x="4076459" y="3666616"/>
            <a:ext cx="1719072" cy="369332"/>
          </a:xfrm>
          <a:prstGeom prst="rect">
            <a:avLst/>
          </a:prstGeom>
          <a:noFill/>
        </p:spPr>
        <p:txBody>
          <a:bodyPr wrap="square" rtlCol="0">
            <a:spAutoFit/>
          </a:bodyPr>
          <a:lstStyle/>
          <a:p>
            <a:r>
              <a:rPr lang="en-CH" b="1" i="1" dirty="0">
                <a:latin typeface="Corbel" panose="020B0503020204020204" pitchFamily="34" charset="0"/>
              </a:rPr>
              <a:t>Latching circuit</a:t>
            </a:r>
          </a:p>
        </p:txBody>
      </p:sp>
      <p:cxnSp>
        <p:nvCxnSpPr>
          <p:cNvPr id="379" name="Straight Arrow Connector 378">
            <a:extLst>
              <a:ext uri="{FF2B5EF4-FFF2-40B4-BE49-F238E27FC236}">
                <a16:creationId xmlns:a16="http://schemas.microsoft.com/office/drawing/2014/main" id="{A0AA3334-47B4-5AB2-4033-AF480F6A3696}"/>
              </a:ext>
            </a:extLst>
          </p:cNvPr>
          <p:cNvCxnSpPr>
            <a:cxnSpLocks/>
          </p:cNvCxnSpPr>
          <p:nvPr/>
        </p:nvCxnSpPr>
        <p:spPr>
          <a:xfrm flipH="1" flipV="1">
            <a:off x="3869517" y="3457569"/>
            <a:ext cx="530261" cy="226182"/>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DF882605-ED5F-6EE3-61D3-C527657F5545}"/>
              </a:ext>
            </a:extLst>
          </p:cNvPr>
          <p:cNvGrpSpPr/>
          <p:nvPr/>
        </p:nvGrpSpPr>
        <p:grpSpPr>
          <a:xfrm>
            <a:off x="225577" y="1092241"/>
            <a:ext cx="2533649" cy="3038492"/>
            <a:chOff x="5353510" y="2714217"/>
            <a:chExt cx="2394793" cy="2336759"/>
          </a:xfrm>
        </p:grpSpPr>
        <p:grpSp>
          <p:nvGrpSpPr>
            <p:cNvPr id="28" name="Group 27">
              <a:extLst>
                <a:ext uri="{FF2B5EF4-FFF2-40B4-BE49-F238E27FC236}">
                  <a16:creationId xmlns:a16="http://schemas.microsoft.com/office/drawing/2014/main" id="{9555D839-DEA9-B9BD-24E5-D958C35F7CDA}"/>
                </a:ext>
              </a:extLst>
            </p:cNvPr>
            <p:cNvGrpSpPr/>
            <p:nvPr/>
          </p:nvGrpSpPr>
          <p:grpSpPr>
            <a:xfrm>
              <a:off x="5353510" y="2714217"/>
              <a:ext cx="2394793" cy="2336759"/>
              <a:chOff x="4463871" y="1348487"/>
              <a:chExt cx="2394793" cy="3053884"/>
            </a:xfrm>
          </p:grpSpPr>
          <p:grpSp>
            <p:nvGrpSpPr>
              <p:cNvPr id="34" name="Group 33">
                <a:extLst>
                  <a:ext uri="{FF2B5EF4-FFF2-40B4-BE49-F238E27FC236}">
                    <a16:creationId xmlns:a16="http://schemas.microsoft.com/office/drawing/2014/main" id="{1B858A56-8E72-E3A6-D1C1-59B8E82151B2}"/>
                  </a:ext>
                </a:extLst>
              </p:cNvPr>
              <p:cNvGrpSpPr/>
              <p:nvPr/>
            </p:nvGrpSpPr>
            <p:grpSpPr>
              <a:xfrm>
                <a:off x="4463871" y="1348487"/>
                <a:ext cx="2394793" cy="3053884"/>
                <a:chOff x="225577" y="2099762"/>
                <a:chExt cx="4856338" cy="2225590"/>
              </a:xfrm>
            </p:grpSpPr>
            <p:sp>
              <p:nvSpPr>
                <p:cNvPr id="40" name="Rounded Rectangle 21">
                  <a:extLst>
                    <a:ext uri="{FF2B5EF4-FFF2-40B4-BE49-F238E27FC236}">
                      <a16:creationId xmlns:a16="http://schemas.microsoft.com/office/drawing/2014/main" id="{EE4B5C24-7C1A-7956-3E4E-E383C9FF9EB9}"/>
                    </a:ext>
                  </a:extLst>
                </p:cNvPr>
                <p:cNvSpPr/>
                <p:nvPr/>
              </p:nvSpPr>
              <p:spPr bwMode="auto">
                <a:xfrm>
                  <a:off x="225577" y="2099762"/>
                  <a:ext cx="4856338" cy="2225590"/>
                </a:xfrm>
                <a:prstGeom prst="roundRect">
                  <a:avLst>
                    <a:gd name="adj" fmla="val 6232"/>
                  </a:avLst>
                </a:prstGeom>
                <a:solidFill>
                  <a:schemeClr val="accent5">
                    <a:lumMod val="40000"/>
                    <a:lumOff val="60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000" b="1" dirty="0">
                      <a:solidFill>
                        <a:srgbClr val="000000"/>
                      </a:solidFill>
                      <a:latin typeface="Corbel" panose="020B0503020204020204" pitchFamily="34" charset="0"/>
                      <a:ea typeface="Cambria" panose="02040503050406030204" pitchFamily="18" charset="0"/>
                    </a:rPr>
                    <a:t>NAND Flash </a:t>
                  </a:r>
                  <a:r>
                    <a:rPr lang="en-IN" sz="2000" b="1" dirty="0">
                      <a:solidFill>
                        <a:srgbClr val="000000"/>
                      </a:solidFill>
                      <a:latin typeface="Corbel" panose="020B0503020204020204" pitchFamily="34" charset="0"/>
                      <a:ea typeface="Cambria" panose="02040503050406030204" pitchFamily="18" charset="0"/>
                    </a:rPr>
                    <a:t>Memory</a:t>
                  </a:r>
                  <a:endParaRPr lang="en-CH" sz="2000" b="1" dirty="0">
                    <a:solidFill>
                      <a:srgbClr val="000000"/>
                    </a:solidFill>
                    <a:latin typeface="Corbel" panose="020B0503020204020204" pitchFamily="34" charset="0"/>
                    <a:ea typeface="Cambria" panose="02040503050406030204" pitchFamily="18" charset="0"/>
                  </a:endParaRPr>
                </a:p>
              </p:txBody>
            </p:sp>
            <p:grpSp>
              <p:nvGrpSpPr>
                <p:cNvPr id="41" name="Group 40">
                  <a:extLst>
                    <a:ext uri="{FF2B5EF4-FFF2-40B4-BE49-F238E27FC236}">
                      <a16:creationId xmlns:a16="http://schemas.microsoft.com/office/drawing/2014/main" id="{C8963514-25F1-2C06-0487-9F4A76E66738}"/>
                    </a:ext>
                  </a:extLst>
                </p:cNvPr>
                <p:cNvGrpSpPr/>
                <p:nvPr/>
              </p:nvGrpSpPr>
              <p:grpSpPr>
                <a:xfrm>
                  <a:off x="729024" y="3341228"/>
                  <a:ext cx="3849443" cy="648929"/>
                  <a:chOff x="2642362" y="4542503"/>
                  <a:chExt cx="3849443" cy="648929"/>
                </a:xfrm>
              </p:grpSpPr>
              <p:cxnSp>
                <p:nvCxnSpPr>
                  <p:cNvPr id="43" name="Straight Connector 42">
                    <a:extLst>
                      <a:ext uri="{FF2B5EF4-FFF2-40B4-BE49-F238E27FC236}">
                        <a16:creationId xmlns:a16="http://schemas.microsoft.com/office/drawing/2014/main" id="{00D4365E-E4DF-1F89-DAD0-83CED147FD65}"/>
                      </a:ext>
                    </a:extLst>
                  </p:cNvPr>
                  <p:cNvCxnSpPr/>
                  <p:nvPr/>
                </p:nvCxnSpPr>
                <p:spPr>
                  <a:xfrm>
                    <a:off x="264236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69FAFC6-1302-F719-A53A-BC150B011D98}"/>
                      </a:ext>
                    </a:extLst>
                  </p:cNvPr>
                  <p:cNvCxnSpPr/>
                  <p:nvPr/>
                </p:nvCxnSpPr>
                <p:spPr>
                  <a:xfrm>
                    <a:off x="337063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E3EC6C5-17FC-BFB8-D803-6B5D2D33D803}"/>
                      </a:ext>
                    </a:extLst>
                  </p:cNvPr>
                  <p:cNvCxnSpPr/>
                  <p:nvPr/>
                </p:nvCxnSpPr>
                <p:spPr>
                  <a:xfrm>
                    <a:off x="378679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BB70ACF-C4F4-9589-6923-885325B44B5E}"/>
                      </a:ext>
                    </a:extLst>
                  </p:cNvPr>
                  <p:cNvCxnSpPr/>
                  <p:nvPr/>
                </p:nvCxnSpPr>
                <p:spPr>
                  <a:xfrm>
                    <a:off x="389083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987BBE3-87A1-9779-1361-19D084431612}"/>
                      </a:ext>
                    </a:extLst>
                  </p:cNvPr>
                  <p:cNvCxnSpPr/>
                  <p:nvPr/>
                </p:nvCxnSpPr>
                <p:spPr>
                  <a:xfrm>
                    <a:off x="409890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30D20B6-A7C1-7F5E-3CDE-34C0F78184FB}"/>
                      </a:ext>
                    </a:extLst>
                  </p:cNvPr>
                  <p:cNvCxnSpPr/>
                  <p:nvPr/>
                </p:nvCxnSpPr>
                <p:spPr>
                  <a:xfrm>
                    <a:off x="399486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54B6451-A4FE-8A00-D6ED-7DC46585413F}"/>
                      </a:ext>
                    </a:extLst>
                  </p:cNvPr>
                  <p:cNvCxnSpPr/>
                  <p:nvPr/>
                </p:nvCxnSpPr>
                <p:spPr>
                  <a:xfrm>
                    <a:off x="430698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1C1B3AE-1642-CDD7-A0D8-C2A46FAF0EBD}"/>
                      </a:ext>
                    </a:extLst>
                  </p:cNvPr>
                  <p:cNvCxnSpPr/>
                  <p:nvPr/>
                </p:nvCxnSpPr>
                <p:spPr>
                  <a:xfrm>
                    <a:off x="420294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D9C0A43-C127-81D2-CBA8-51CC3E1E2FA3}"/>
                      </a:ext>
                    </a:extLst>
                  </p:cNvPr>
                  <p:cNvCxnSpPr/>
                  <p:nvPr/>
                </p:nvCxnSpPr>
                <p:spPr>
                  <a:xfrm>
                    <a:off x="451506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AC92D48-2BC4-5706-5B28-E4D72FBC3969}"/>
                      </a:ext>
                    </a:extLst>
                  </p:cNvPr>
                  <p:cNvCxnSpPr/>
                  <p:nvPr/>
                </p:nvCxnSpPr>
                <p:spPr>
                  <a:xfrm>
                    <a:off x="441102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49AA563-DFE4-F533-185C-643D0D9618B2}"/>
                      </a:ext>
                    </a:extLst>
                  </p:cNvPr>
                  <p:cNvCxnSpPr/>
                  <p:nvPr/>
                </p:nvCxnSpPr>
                <p:spPr>
                  <a:xfrm>
                    <a:off x="472314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AF1728C-BA88-A018-D6E4-44DBBB872ABB}"/>
                      </a:ext>
                    </a:extLst>
                  </p:cNvPr>
                  <p:cNvCxnSpPr/>
                  <p:nvPr/>
                </p:nvCxnSpPr>
                <p:spPr>
                  <a:xfrm>
                    <a:off x="461910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D060D48-33BC-F3C2-F713-235014E78F76}"/>
                      </a:ext>
                    </a:extLst>
                  </p:cNvPr>
                  <p:cNvCxnSpPr/>
                  <p:nvPr/>
                </p:nvCxnSpPr>
                <p:spPr>
                  <a:xfrm>
                    <a:off x="493122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A872BB9-F757-A89A-7E77-6A08D92FD779}"/>
                      </a:ext>
                    </a:extLst>
                  </p:cNvPr>
                  <p:cNvCxnSpPr/>
                  <p:nvPr/>
                </p:nvCxnSpPr>
                <p:spPr>
                  <a:xfrm>
                    <a:off x="482718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926E8B0-7CD6-8F9F-D118-6ADBC587C4F0}"/>
                      </a:ext>
                    </a:extLst>
                  </p:cNvPr>
                  <p:cNvCxnSpPr/>
                  <p:nvPr/>
                </p:nvCxnSpPr>
                <p:spPr>
                  <a:xfrm>
                    <a:off x="513929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BDA0A39-A9ED-95AE-80AB-2CA9FA209710}"/>
                      </a:ext>
                    </a:extLst>
                  </p:cNvPr>
                  <p:cNvCxnSpPr/>
                  <p:nvPr/>
                </p:nvCxnSpPr>
                <p:spPr>
                  <a:xfrm>
                    <a:off x="503525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6011B8E-CCAF-58E5-4B9D-6E4515426644}"/>
                      </a:ext>
                    </a:extLst>
                  </p:cNvPr>
                  <p:cNvCxnSpPr/>
                  <p:nvPr/>
                </p:nvCxnSpPr>
                <p:spPr>
                  <a:xfrm>
                    <a:off x="565949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6E7B8B6-6B3B-B0C6-FDA6-3D29B335293B}"/>
                      </a:ext>
                    </a:extLst>
                  </p:cNvPr>
                  <p:cNvCxnSpPr/>
                  <p:nvPr/>
                </p:nvCxnSpPr>
                <p:spPr>
                  <a:xfrm>
                    <a:off x="545141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71CE2FA-B404-DFC8-3091-CFAC1D690C9A}"/>
                      </a:ext>
                    </a:extLst>
                  </p:cNvPr>
                  <p:cNvCxnSpPr/>
                  <p:nvPr/>
                </p:nvCxnSpPr>
                <p:spPr>
                  <a:xfrm>
                    <a:off x="576353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8A9ABEA-891D-8034-FF0B-E9CC033508F1}"/>
                      </a:ext>
                    </a:extLst>
                  </p:cNvPr>
                  <p:cNvCxnSpPr/>
                  <p:nvPr/>
                </p:nvCxnSpPr>
                <p:spPr>
                  <a:xfrm>
                    <a:off x="555545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C80C6FE-6F4D-9503-2B7A-AB803751A9C0}"/>
                      </a:ext>
                    </a:extLst>
                  </p:cNvPr>
                  <p:cNvCxnSpPr/>
                  <p:nvPr/>
                </p:nvCxnSpPr>
                <p:spPr>
                  <a:xfrm>
                    <a:off x="534737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71C56329-6A0E-433D-DAC7-1538F0E68220}"/>
                      </a:ext>
                    </a:extLst>
                  </p:cNvPr>
                  <p:cNvCxnSpPr/>
                  <p:nvPr/>
                </p:nvCxnSpPr>
                <p:spPr>
                  <a:xfrm>
                    <a:off x="524333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9DC1A169-B518-D0DD-7368-AAD680C64C5D}"/>
                      </a:ext>
                    </a:extLst>
                  </p:cNvPr>
                  <p:cNvCxnSpPr/>
                  <p:nvPr/>
                </p:nvCxnSpPr>
                <p:spPr>
                  <a:xfrm>
                    <a:off x="597161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2CCB6693-E05A-6B00-0F3D-2F493C6CC0DD}"/>
                      </a:ext>
                    </a:extLst>
                  </p:cNvPr>
                  <p:cNvCxnSpPr/>
                  <p:nvPr/>
                </p:nvCxnSpPr>
                <p:spPr>
                  <a:xfrm>
                    <a:off x="586757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9AE31F59-D07C-E619-D76C-E134D2FFEC3A}"/>
                      </a:ext>
                    </a:extLst>
                  </p:cNvPr>
                  <p:cNvCxnSpPr/>
                  <p:nvPr/>
                </p:nvCxnSpPr>
                <p:spPr>
                  <a:xfrm>
                    <a:off x="607564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92B84922-5BA6-7659-FF7D-D0217759B9BB}"/>
                      </a:ext>
                    </a:extLst>
                  </p:cNvPr>
                  <p:cNvCxnSpPr/>
                  <p:nvPr/>
                </p:nvCxnSpPr>
                <p:spPr>
                  <a:xfrm>
                    <a:off x="649180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DCB15D57-1A66-0ADB-1690-7E67E6BA14BA}"/>
                    </a:ext>
                  </a:extLst>
                </p:cNvPr>
                <p:cNvSpPr/>
                <p:nvPr/>
              </p:nvSpPr>
              <p:spPr>
                <a:xfrm>
                  <a:off x="1442626" y="3625579"/>
                  <a:ext cx="2434225" cy="271097"/>
                </a:xfrm>
                <a:prstGeom prst="rect">
                  <a:avLst/>
                </a:prstGeom>
                <a:solidFill>
                  <a:schemeClr val="accent5">
                    <a:lumMod val="20000"/>
                    <a:lumOff val="80000"/>
                  </a:schemeClr>
                </a:solidFill>
              </p:spPr>
              <p:txBody>
                <a:bodyPr wrap="square" lIns="0" tIns="0" rIns="0" bIns="0" anchor="ctr">
                  <a:spAutoFit/>
                </a:bodyPr>
                <a:lstStyle/>
                <a:p>
                  <a:pPr algn="ctr"/>
                  <a:r>
                    <a:rPr lang="en-US" sz="1600" b="1" dirty="0" err="1">
                      <a:latin typeface="Corbel" panose="020B0503020204020204" pitchFamily="34" charset="0"/>
                    </a:rPr>
                    <a:t>Bitlines</a:t>
                  </a:r>
                  <a:r>
                    <a:rPr lang="en-US" sz="1600" b="1" dirty="0">
                      <a:latin typeface="Corbel" panose="020B0503020204020204" pitchFamily="34" charset="0"/>
                    </a:rPr>
                    <a:t> (BLs)</a:t>
                  </a:r>
                  <a:endParaRPr lang="en-CH" sz="1600" b="1" dirty="0">
                    <a:latin typeface="Corbel" panose="020B0503020204020204" pitchFamily="34" charset="0"/>
                  </a:endParaRPr>
                </a:p>
              </p:txBody>
            </p:sp>
          </p:grpSp>
          <p:sp>
            <p:nvSpPr>
              <p:cNvPr id="35" name="Rectangle 34">
                <a:extLst>
                  <a:ext uri="{FF2B5EF4-FFF2-40B4-BE49-F238E27FC236}">
                    <a16:creationId xmlns:a16="http://schemas.microsoft.com/office/drawing/2014/main" id="{1E988E0A-F33C-7EDD-8901-22F090B5F2A0}"/>
                  </a:ext>
                </a:extLst>
              </p:cNvPr>
              <p:cNvSpPr/>
              <p:nvPr/>
            </p:nvSpPr>
            <p:spPr>
              <a:xfrm>
                <a:off x="4550567" y="1895890"/>
                <a:ext cx="2230335" cy="308999"/>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dirty="0">
                  <a:solidFill>
                    <a:schemeClr val="tx1"/>
                  </a:solidFill>
                  <a:latin typeface="Corbel" panose="020B0503020204020204" pitchFamily="34" charset="0"/>
                </a:endParaRPr>
              </a:p>
            </p:txBody>
          </p:sp>
          <p:sp>
            <p:nvSpPr>
              <p:cNvPr id="36" name="Rectangle 35">
                <a:extLst>
                  <a:ext uri="{FF2B5EF4-FFF2-40B4-BE49-F238E27FC236}">
                    <a16:creationId xmlns:a16="http://schemas.microsoft.com/office/drawing/2014/main" id="{B145068A-6B53-F59E-0A5F-9B0D4ED4A6BA}"/>
                  </a:ext>
                </a:extLst>
              </p:cNvPr>
              <p:cNvSpPr/>
              <p:nvPr/>
            </p:nvSpPr>
            <p:spPr>
              <a:xfrm>
                <a:off x="4551719" y="2202309"/>
                <a:ext cx="2230335" cy="304763"/>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baseline="-25000" dirty="0">
                  <a:solidFill>
                    <a:schemeClr val="tx1"/>
                  </a:solidFill>
                  <a:latin typeface="Corbel" panose="020B0503020204020204" pitchFamily="34" charset="0"/>
                </a:endParaRPr>
              </a:p>
            </p:txBody>
          </p:sp>
          <p:sp>
            <p:nvSpPr>
              <p:cNvPr id="37" name="Rectangle 36">
                <a:extLst>
                  <a:ext uri="{FF2B5EF4-FFF2-40B4-BE49-F238E27FC236}">
                    <a16:creationId xmlns:a16="http://schemas.microsoft.com/office/drawing/2014/main" id="{7320E6CE-C36D-3B93-9302-972DE3523D0E}"/>
                  </a:ext>
                </a:extLst>
              </p:cNvPr>
              <p:cNvSpPr/>
              <p:nvPr/>
            </p:nvSpPr>
            <p:spPr>
              <a:xfrm>
                <a:off x="4550568" y="2799622"/>
                <a:ext cx="2230334" cy="310548"/>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orbel" panose="020B0503020204020204" pitchFamily="34" charset="0"/>
                  </a:rPr>
                  <a:t>     …        </a:t>
                </a:r>
                <a:endParaRPr lang="en-CH" dirty="0">
                  <a:solidFill>
                    <a:schemeClr val="tx1"/>
                  </a:solidFill>
                  <a:latin typeface="Corbel" panose="020B0503020204020204" pitchFamily="34" charset="0"/>
                </a:endParaRPr>
              </a:p>
            </p:txBody>
          </p:sp>
          <p:sp>
            <p:nvSpPr>
              <p:cNvPr id="38" name="Rectangle 37">
                <a:extLst>
                  <a:ext uri="{FF2B5EF4-FFF2-40B4-BE49-F238E27FC236}">
                    <a16:creationId xmlns:a16="http://schemas.microsoft.com/office/drawing/2014/main" id="{D7376ABF-8925-C272-96D7-9D92807C32F4}"/>
                  </a:ext>
                </a:extLst>
              </p:cNvPr>
              <p:cNvSpPr/>
              <p:nvPr/>
            </p:nvSpPr>
            <p:spPr>
              <a:xfrm>
                <a:off x="4550567" y="3103330"/>
                <a:ext cx="2230335" cy="243037"/>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dirty="0">
                  <a:solidFill>
                    <a:schemeClr val="tx1"/>
                  </a:solidFill>
                  <a:latin typeface="Corbel" panose="020B0503020204020204" pitchFamily="34" charset="0"/>
                </a:endParaRPr>
              </a:p>
            </p:txBody>
          </p:sp>
          <p:sp>
            <p:nvSpPr>
              <p:cNvPr id="39" name="Rectangle 38">
                <a:extLst>
                  <a:ext uri="{FF2B5EF4-FFF2-40B4-BE49-F238E27FC236}">
                    <a16:creationId xmlns:a16="http://schemas.microsoft.com/office/drawing/2014/main" id="{4F5A6C0E-D808-28EC-0352-CC99C817D1CF}"/>
                  </a:ext>
                </a:extLst>
              </p:cNvPr>
              <p:cNvSpPr/>
              <p:nvPr/>
            </p:nvSpPr>
            <p:spPr>
              <a:xfrm>
                <a:off x="4550567" y="3883515"/>
                <a:ext cx="2230335" cy="376679"/>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orbel" panose="020B0503020204020204" pitchFamily="34" charset="0"/>
                  </a:rPr>
                  <a:t>Latching circuit</a:t>
                </a:r>
                <a:endParaRPr lang="en-CH" b="1" dirty="0">
                  <a:solidFill>
                    <a:schemeClr val="tx1"/>
                  </a:solidFill>
                  <a:latin typeface="Corbel" panose="020B0503020204020204" pitchFamily="34" charset="0"/>
                </a:endParaRPr>
              </a:p>
            </p:txBody>
          </p:sp>
        </p:grpSp>
        <p:sp>
          <p:nvSpPr>
            <p:cNvPr id="29" name="Rectangle 28">
              <a:extLst>
                <a:ext uri="{FF2B5EF4-FFF2-40B4-BE49-F238E27FC236}">
                  <a16:creationId xmlns:a16="http://schemas.microsoft.com/office/drawing/2014/main" id="{5750239B-D507-2973-7699-D343DCEEDA2A}"/>
                </a:ext>
              </a:extLst>
            </p:cNvPr>
            <p:cNvSpPr/>
            <p:nvPr/>
          </p:nvSpPr>
          <p:spPr>
            <a:xfrm>
              <a:off x="5440206" y="3595497"/>
              <a:ext cx="2230335" cy="233197"/>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baseline="-25000" dirty="0">
                <a:solidFill>
                  <a:schemeClr val="tx1"/>
                </a:solidFill>
                <a:latin typeface="Corbel" panose="020B0503020204020204" pitchFamily="34" charset="0"/>
              </a:endParaRPr>
            </a:p>
          </p:txBody>
        </p:sp>
        <p:cxnSp>
          <p:nvCxnSpPr>
            <p:cNvPr id="30" name="Straight Connector 29">
              <a:extLst>
                <a:ext uri="{FF2B5EF4-FFF2-40B4-BE49-F238E27FC236}">
                  <a16:creationId xmlns:a16="http://schemas.microsoft.com/office/drawing/2014/main" id="{A591A50D-D178-1C15-65ED-DE3895F8C22C}"/>
                </a:ext>
              </a:extLst>
            </p:cNvPr>
            <p:cNvCxnSpPr>
              <a:cxnSpLocks/>
            </p:cNvCxnSpPr>
            <p:nvPr/>
          </p:nvCxnSpPr>
          <p:spPr>
            <a:xfrm>
              <a:off x="5755899" y="3138282"/>
              <a:ext cx="0" cy="1098743"/>
            </a:xfrm>
            <a:prstGeom prst="line">
              <a:avLst/>
            </a:prstGeom>
            <a:ln>
              <a:solidFill>
                <a:schemeClr val="bg2">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1D69200-9021-6E85-BB5F-A5F79EEDFD2E}"/>
                </a:ext>
              </a:extLst>
            </p:cNvPr>
            <p:cNvCxnSpPr>
              <a:cxnSpLocks/>
            </p:cNvCxnSpPr>
            <p:nvPr/>
          </p:nvCxnSpPr>
          <p:spPr>
            <a:xfrm>
              <a:off x="6070344" y="3138282"/>
              <a:ext cx="0" cy="1101202"/>
            </a:xfrm>
            <a:prstGeom prst="line">
              <a:avLst/>
            </a:prstGeom>
            <a:ln>
              <a:solidFill>
                <a:schemeClr val="bg2">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9C48997-4B4E-196E-7C8D-3E625C7EA55A}"/>
                </a:ext>
              </a:extLst>
            </p:cNvPr>
            <p:cNvCxnSpPr>
              <a:cxnSpLocks/>
            </p:cNvCxnSpPr>
            <p:nvPr/>
          </p:nvCxnSpPr>
          <p:spPr>
            <a:xfrm>
              <a:off x="7348638" y="3133077"/>
              <a:ext cx="0" cy="1109870"/>
            </a:xfrm>
            <a:prstGeom prst="line">
              <a:avLst/>
            </a:prstGeom>
            <a:ln>
              <a:solidFill>
                <a:schemeClr val="bg2">
                  <a:lumMod val="75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262" name="Rectangle 261">
            <a:extLst>
              <a:ext uri="{FF2B5EF4-FFF2-40B4-BE49-F238E27FC236}">
                <a16:creationId xmlns:a16="http://schemas.microsoft.com/office/drawing/2014/main" id="{DED6F311-5415-1AFA-4209-0099D332074E}"/>
              </a:ext>
            </a:extLst>
          </p:cNvPr>
          <p:cNvSpPr/>
          <p:nvPr/>
        </p:nvSpPr>
        <p:spPr>
          <a:xfrm>
            <a:off x="2317706" y="1584960"/>
            <a:ext cx="402556" cy="2503592"/>
          </a:xfrm>
          <a:prstGeom prst="rect">
            <a:avLst/>
          </a:prstGeom>
          <a:noFill/>
          <a:ln w="34925">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latin typeface="Corbel" panose="020B0503020204020204" pitchFamily="34" charset="0"/>
              <a:ea typeface="Tahoma" panose="020B0604030504040204" pitchFamily="34" charset="0"/>
              <a:cs typeface="Tahoma" panose="020B0604030504040204" pitchFamily="34" charset="0"/>
            </a:endParaRPr>
          </a:p>
        </p:txBody>
      </p:sp>
      <p:cxnSp>
        <p:nvCxnSpPr>
          <p:cNvPr id="275" name="Straight Arrow Connector 274">
            <a:extLst>
              <a:ext uri="{FF2B5EF4-FFF2-40B4-BE49-F238E27FC236}">
                <a16:creationId xmlns:a16="http://schemas.microsoft.com/office/drawing/2014/main" id="{6E3A3543-8818-8E6E-3DCB-265C440E90D2}"/>
              </a:ext>
            </a:extLst>
          </p:cNvPr>
          <p:cNvCxnSpPr>
            <a:cxnSpLocks/>
          </p:cNvCxnSpPr>
          <p:nvPr/>
        </p:nvCxnSpPr>
        <p:spPr>
          <a:xfrm flipH="1" flipV="1">
            <a:off x="2730270" y="1574511"/>
            <a:ext cx="332608" cy="365114"/>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69D838B-7369-4EA1-2B14-50E0AECD367D}"/>
              </a:ext>
            </a:extLst>
          </p:cNvPr>
          <p:cNvCxnSpPr>
            <a:cxnSpLocks/>
          </p:cNvCxnSpPr>
          <p:nvPr/>
        </p:nvCxnSpPr>
        <p:spPr>
          <a:xfrm flipH="1">
            <a:off x="2720262" y="4088552"/>
            <a:ext cx="3715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04" name="TextBox 503">
            <a:extLst>
              <a:ext uri="{FF2B5EF4-FFF2-40B4-BE49-F238E27FC236}">
                <a16:creationId xmlns:a16="http://schemas.microsoft.com/office/drawing/2014/main" id="{36BD2D04-F2AD-3458-A431-EDA02611DE24}"/>
              </a:ext>
            </a:extLst>
          </p:cNvPr>
          <p:cNvSpPr txBox="1"/>
          <p:nvPr/>
        </p:nvSpPr>
        <p:spPr>
          <a:xfrm>
            <a:off x="2327453" y="2186531"/>
            <a:ext cx="571966" cy="369332"/>
          </a:xfrm>
          <a:prstGeom prst="rect">
            <a:avLst/>
          </a:prstGeom>
          <a:noFill/>
        </p:spPr>
        <p:txBody>
          <a:bodyPr wrap="square" rtlCol="0">
            <a:spAutoFit/>
          </a:bodyPr>
          <a:lstStyle/>
          <a:p>
            <a:r>
              <a:rPr lang="en-CH" dirty="0">
                <a:latin typeface="Corbel" panose="020B0503020204020204" pitchFamily="34" charset="0"/>
              </a:rPr>
              <a:t>A</a:t>
            </a:r>
            <a:r>
              <a:rPr lang="en-CH" baseline="-25000" dirty="0">
                <a:latin typeface="Corbel" panose="020B0503020204020204" pitchFamily="34" charset="0"/>
              </a:rPr>
              <a:t>2</a:t>
            </a:r>
            <a:endParaRPr lang="en-CH" dirty="0">
              <a:latin typeface="Corbel" panose="020B0503020204020204" pitchFamily="34" charset="0"/>
            </a:endParaRPr>
          </a:p>
        </p:txBody>
      </p:sp>
      <p:sp>
        <p:nvSpPr>
          <p:cNvPr id="505" name="TextBox 504">
            <a:extLst>
              <a:ext uri="{FF2B5EF4-FFF2-40B4-BE49-F238E27FC236}">
                <a16:creationId xmlns:a16="http://schemas.microsoft.com/office/drawing/2014/main" id="{95ED76CF-BF7F-52DB-2C25-AF81F2FB4325}"/>
              </a:ext>
            </a:extLst>
          </p:cNvPr>
          <p:cNvSpPr txBox="1"/>
          <p:nvPr/>
        </p:nvSpPr>
        <p:spPr>
          <a:xfrm>
            <a:off x="2304037" y="2758889"/>
            <a:ext cx="571966" cy="369332"/>
          </a:xfrm>
          <a:prstGeom prst="rect">
            <a:avLst/>
          </a:prstGeom>
          <a:noFill/>
        </p:spPr>
        <p:txBody>
          <a:bodyPr wrap="square" rtlCol="0">
            <a:spAutoFit/>
          </a:bodyPr>
          <a:lstStyle/>
          <a:p>
            <a:r>
              <a:rPr lang="en-CH" dirty="0">
                <a:latin typeface="Corbel" panose="020B0503020204020204" pitchFamily="34" charset="0"/>
              </a:rPr>
              <a:t>A</a:t>
            </a:r>
            <a:r>
              <a:rPr lang="en-CH" baseline="-25000" dirty="0">
                <a:latin typeface="Corbel" panose="020B0503020204020204" pitchFamily="34" charset="0"/>
              </a:rPr>
              <a:t>n</a:t>
            </a:r>
            <a:endParaRPr lang="en-CH" dirty="0">
              <a:latin typeface="Corbel" panose="020B0503020204020204" pitchFamily="34" charset="0"/>
            </a:endParaRPr>
          </a:p>
        </p:txBody>
      </p:sp>
      <p:sp>
        <p:nvSpPr>
          <p:cNvPr id="506" name="TextBox 505">
            <a:extLst>
              <a:ext uri="{FF2B5EF4-FFF2-40B4-BE49-F238E27FC236}">
                <a16:creationId xmlns:a16="http://schemas.microsoft.com/office/drawing/2014/main" id="{A342D2B5-CAB0-8103-DC24-55FF74FE24F6}"/>
              </a:ext>
            </a:extLst>
          </p:cNvPr>
          <p:cNvSpPr txBox="1"/>
          <p:nvPr/>
        </p:nvSpPr>
        <p:spPr>
          <a:xfrm>
            <a:off x="2319939" y="1605940"/>
            <a:ext cx="571966" cy="369332"/>
          </a:xfrm>
          <a:prstGeom prst="rect">
            <a:avLst/>
          </a:prstGeom>
          <a:noFill/>
        </p:spPr>
        <p:txBody>
          <a:bodyPr wrap="square" rtlCol="0">
            <a:spAutoFit/>
          </a:bodyPr>
          <a:lstStyle/>
          <a:p>
            <a:r>
              <a:rPr lang="en-CH" dirty="0">
                <a:latin typeface="Corbel" panose="020B0503020204020204" pitchFamily="34" charset="0"/>
              </a:rPr>
              <a:t>A</a:t>
            </a:r>
            <a:r>
              <a:rPr lang="en-CH" baseline="-25000" dirty="0">
                <a:latin typeface="Corbel" panose="020B0503020204020204" pitchFamily="34" charset="0"/>
              </a:rPr>
              <a:t>0</a:t>
            </a:r>
            <a:endParaRPr lang="en-CH" dirty="0">
              <a:latin typeface="Corbel" panose="020B0503020204020204" pitchFamily="34" charset="0"/>
            </a:endParaRPr>
          </a:p>
        </p:txBody>
      </p:sp>
      <p:sp>
        <p:nvSpPr>
          <p:cNvPr id="507" name="TextBox 506">
            <a:extLst>
              <a:ext uri="{FF2B5EF4-FFF2-40B4-BE49-F238E27FC236}">
                <a16:creationId xmlns:a16="http://schemas.microsoft.com/office/drawing/2014/main" id="{B98B7A17-9D08-2D7F-08BE-A7085502BECF}"/>
              </a:ext>
            </a:extLst>
          </p:cNvPr>
          <p:cNvSpPr txBox="1"/>
          <p:nvPr/>
        </p:nvSpPr>
        <p:spPr>
          <a:xfrm>
            <a:off x="2319939" y="1902530"/>
            <a:ext cx="571966" cy="369332"/>
          </a:xfrm>
          <a:prstGeom prst="rect">
            <a:avLst/>
          </a:prstGeom>
          <a:noFill/>
        </p:spPr>
        <p:txBody>
          <a:bodyPr wrap="square" rtlCol="0">
            <a:spAutoFit/>
          </a:bodyPr>
          <a:lstStyle/>
          <a:p>
            <a:r>
              <a:rPr lang="en-CH" dirty="0">
                <a:latin typeface="Corbel" panose="020B0503020204020204" pitchFamily="34" charset="0"/>
              </a:rPr>
              <a:t>A</a:t>
            </a:r>
            <a:r>
              <a:rPr lang="en-CH" baseline="-25000" dirty="0">
                <a:latin typeface="Corbel" panose="020B0503020204020204" pitchFamily="34" charset="0"/>
              </a:rPr>
              <a:t>1</a:t>
            </a:r>
            <a:endParaRPr lang="en-CH" dirty="0">
              <a:latin typeface="Corbel" panose="020B0503020204020204" pitchFamily="34" charset="0"/>
            </a:endParaRPr>
          </a:p>
        </p:txBody>
      </p:sp>
      <p:sp>
        <p:nvSpPr>
          <p:cNvPr id="513" name="TextBox 512">
            <a:extLst>
              <a:ext uri="{FF2B5EF4-FFF2-40B4-BE49-F238E27FC236}">
                <a16:creationId xmlns:a16="http://schemas.microsoft.com/office/drawing/2014/main" id="{0D57E07C-BC36-4053-6478-AABA20F8C8D7}"/>
              </a:ext>
            </a:extLst>
          </p:cNvPr>
          <p:cNvSpPr txBox="1"/>
          <p:nvPr/>
        </p:nvSpPr>
        <p:spPr>
          <a:xfrm>
            <a:off x="636271" y="2201560"/>
            <a:ext cx="571966" cy="369332"/>
          </a:xfrm>
          <a:prstGeom prst="rect">
            <a:avLst/>
          </a:prstGeom>
          <a:noFill/>
        </p:spPr>
        <p:txBody>
          <a:bodyPr wrap="square" rtlCol="0">
            <a:spAutoFit/>
          </a:bodyPr>
          <a:lstStyle/>
          <a:p>
            <a:r>
              <a:rPr lang="en-CH" dirty="0">
                <a:latin typeface="Corbel" panose="020B0503020204020204" pitchFamily="34" charset="0"/>
              </a:rPr>
              <a:t>X</a:t>
            </a:r>
            <a:r>
              <a:rPr lang="en-CH" baseline="-25000" dirty="0">
                <a:latin typeface="Corbel" panose="020B0503020204020204" pitchFamily="34" charset="0"/>
              </a:rPr>
              <a:t>2</a:t>
            </a:r>
            <a:endParaRPr lang="en-CH" dirty="0">
              <a:latin typeface="Corbel" panose="020B0503020204020204" pitchFamily="34" charset="0"/>
            </a:endParaRPr>
          </a:p>
        </p:txBody>
      </p:sp>
      <p:sp>
        <p:nvSpPr>
          <p:cNvPr id="515" name="TextBox 514">
            <a:extLst>
              <a:ext uri="{FF2B5EF4-FFF2-40B4-BE49-F238E27FC236}">
                <a16:creationId xmlns:a16="http://schemas.microsoft.com/office/drawing/2014/main" id="{1800FBDB-3FFD-B8FE-5A0C-D291A34971CC}"/>
              </a:ext>
            </a:extLst>
          </p:cNvPr>
          <p:cNvSpPr txBox="1"/>
          <p:nvPr/>
        </p:nvSpPr>
        <p:spPr>
          <a:xfrm>
            <a:off x="626554" y="2756481"/>
            <a:ext cx="571966" cy="369332"/>
          </a:xfrm>
          <a:prstGeom prst="rect">
            <a:avLst/>
          </a:prstGeom>
          <a:noFill/>
        </p:spPr>
        <p:txBody>
          <a:bodyPr wrap="square" rtlCol="0">
            <a:spAutoFit/>
          </a:bodyPr>
          <a:lstStyle/>
          <a:p>
            <a:r>
              <a:rPr lang="en-CH" dirty="0">
                <a:latin typeface="Corbel" panose="020B0503020204020204" pitchFamily="34" charset="0"/>
              </a:rPr>
              <a:t>X</a:t>
            </a:r>
            <a:r>
              <a:rPr lang="en-CH" baseline="-25000" dirty="0">
                <a:latin typeface="Corbel" panose="020B0503020204020204" pitchFamily="34" charset="0"/>
              </a:rPr>
              <a:t>n</a:t>
            </a:r>
            <a:endParaRPr lang="en-CH" dirty="0">
              <a:latin typeface="Corbel" panose="020B0503020204020204" pitchFamily="34" charset="0"/>
            </a:endParaRPr>
          </a:p>
        </p:txBody>
      </p:sp>
      <p:sp>
        <p:nvSpPr>
          <p:cNvPr id="521" name="TextBox 520">
            <a:extLst>
              <a:ext uri="{FF2B5EF4-FFF2-40B4-BE49-F238E27FC236}">
                <a16:creationId xmlns:a16="http://schemas.microsoft.com/office/drawing/2014/main" id="{AD26B10F-40AD-7860-DCDC-582CE4526E44}"/>
              </a:ext>
            </a:extLst>
          </p:cNvPr>
          <p:cNvSpPr txBox="1"/>
          <p:nvPr/>
        </p:nvSpPr>
        <p:spPr>
          <a:xfrm>
            <a:off x="650176" y="1598565"/>
            <a:ext cx="571966" cy="369332"/>
          </a:xfrm>
          <a:prstGeom prst="rect">
            <a:avLst/>
          </a:prstGeom>
          <a:noFill/>
        </p:spPr>
        <p:txBody>
          <a:bodyPr wrap="square" rtlCol="0">
            <a:spAutoFit/>
          </a:bodyPr>
          <a:lstStyle/>
          <a:p>
            <a:r>
              <a:rPr lang="en-CH" dirty="0">
                <a:latin typeface="Corbel" panose="020B0503020204020204" pitchFamily="34" charset="0"/>
              </a:rPr>
              <a:t>X</a:t>
            </a:r>
            <a:r>
              <a:rPr lang="en-CH" baseline="-25000" dirty="0">
                <a:latin typeface="Corbel" panose="020B0503020204020204" pitchFamily="34" charset="0"/>
              </a:rPr>
              <a:t>0</a:t>
            </a:r>
            <a:endParaRPr lang="en-CH" dirty="0">
              <a:latin typeface="Corbel" panose="020B0503020204020204" pitchFamily="34" charset="0"/>
            </a:endParaRPr>
          </a:p>
        </p:txBody>
      </p:sp>
      <p:sp>
        <p:nvSpPr>
          <p:cNvPr id="522" name="TextBox 521">
            <a:extLst>
              <a:ext uri="{FF2B5EF4-FFF2-40B4-BE49-F238E27FC236}">
                <a16:creationId xmlns:a16="http://schemas.microsoft.com/office/drawing/2014/main" id="{BAC6B024-BBB7-C441-57DF-2B99BFEF76BC}"/>
              </a:ext>
            </a:extLst>
          </p:cNvPr>
          <p:cNvSpPr txBox="1"/>
          <p:nvPr/>
        </p:nvSpPr>
        <p:spPr>
          <a:xfrm>
            <a:off x="643785" y="1901401"/>
            <a:ext cx="571966" cy="369332"/>
          </a:xfrm>
          <a:prstGeom prst="rect">
            <a:avLst/>
          </a:prstGeom>
          <a:noFill/>
        </p:spPr>
        <p:txBody>
          <a:bodyPr wrap="square" rtlCol="0">
            <a:spAutoFit/>
          </a:bodyPr>
          <a:lstStyle/>
          <a:p>
            <a:r>
              <a:rPr lang="en-CH" dirty="0">
                <a:latin typeface="Corbel" panose="020B0503020204020204" pitchFamily="34" charset="0"/>
              </a:rPr>
              <a:t>X</a:t>
            </a:r>
            <a:r>
              <a:rPr lang="en-CH" baseline="-25000" dirty="0">
                <a:latin typeface="Corbel" panose="020B0503020204020204" pitchFamily="34" charset="0"/>
              </a:rPr>
              <a:t>1</a:t>
            </a:r>
            <a:endParaRPr lang="en-CH" dirty="0">
              <a:latin typeface="Corbel" panose="020B0503020204020204" pitchFamily="34" charset="0"/>
            </a:endParaRPr>
          </a:p>
        </p:txBody>
      </p:sp>
      <p:sp>
        <p:nvSpPr>
          <p:cNvPr id="523" name="TextBox 522">
            <a:extLst>
              <a:ext uri="{FF2B5EF4-FFF2-40B4-BE49-F238E27FC236}">
                <a16:creationId xmlns:a16="http://schemas.microsoft.com/office/drawing/2014/main" id="{EF8F2506-5ADC-D9B0-63F2-CD2A1B0740A0}"/>
              </a:ext>
            </a:extLst>
          </p:cNvPr>
          <p:cNvSpPr txBox="1"/>
          <p:nvPr/>
        </p:nvSpPr>
        <p:spPr>
          <a:xfrm>
            <a:off x="308725" y="2208040"/>
            <a:ext cx="571966" cy="369332"/>
          </a:xfrm>
          <a:prstGeom prst="rect">
            <a:avLst/>
          </a:prstGeom>
          <a:noFill/>
        </p:spPr>
        <p:txBody>
          <a:bodyPr wrap="square" rtlCol="0">
            <a:spAutoFit/>
          </a:bodyPr>
          <a:lstStyle/>
          <a:p>
            <a:r>
              <a:rPr lang="en-CH" dirty="0">
                <a:latin typeface="Corbel" panose="020B0503020204020204" pitchFamily="34" charset="0"/>
              </a:rPr>
              <a:t>Y</a:t>
            </a:r>
            <a:r>
              <a:rPr lang="en-CH" baseline="-25000" dirty="0">
                <a:latin typeface="Corbel" panose="020B0503020204020204" pitchFamily="34" charset="0"/>
              </a:rPr>
              <a:t>2</a:t>
            </a:r>
            <a:endParaRPr lang="en-CH" dirty="0">
              <a:latin typeface="Corbel" panose="020B0503020204020204" pitchFamily="34" charset="0"/>
            </a:endParaRPr>
          </a:p>
        </p:txBody>
      </p:sp>
      <p:sp>
        <p:nvSpPr>
          <p:cNvPr id="527" name="TextBox 526">
            <a:extLst>
              <a:ext uri="{FF2B5EF4-FFF2-40B4-BE49-F238E27FC236}">
                <a16:creationId xmlns:a16="http://schemas.microsoft.com/office/drawing/2014/main" id="{649D9B2C-04C6-D848-BE3C-D06464636D7F}"/>
              </a:ext>
            </a:extLst>
          </p:cNvPr>
          <p:cNvSpPr txBox="1"/>
          <p:nvPr/>
        </p:nvSpPr>
        <p:spPr>
          <a:xfrm>
            <a:off x="315630" y="2754953"/>
            <a:ext cx="571966" cy="369332"/>
          </a:xfrm>
          <a:prstGeom prst="rect">
            <a:avLst/>
          </a:prstGeom>
          <a:noFill/>
        </p:spPr>
        <p:txBody>
          <a:bodyPr wrap="square" rtlCol="0">
            <a:spAutoFit/>
          </a:bodyPr>
          <a:lstStyle/>
          <a:p>
            <a:r>
              <a:rPr lang="en-CH" dirty="0">
                <a:latin typeface="Corbel" panose="020B0503020204020204" pitchFamily="34" charset="0"/>
              </a:rPr>
              <a:t>Y</a:t>
            </a:r>
            <a:r>
              <a:rPr lang="en-CH" baseline="-25000" dirty="0">
                <a:latin typeface="Corbel" panose="020B0503020204020204" pitchFamily="34" charset="0"/>
              </a:rPr>
              <a:t>n</a:t>
            </a:r>
            <a:endParaRPr lang="en-CH" dirty="0">
              <a:latin typeface="Corbel" panose="020B0503020204020204" pitchFamily="34" charset="0"/>
            </a:endParaRPr>
          </a:p>
        </p:txBody>
      </p:sp>
      <p:sp>
        <p:nvSpPr>
          <p:cNvPr id="528" name="TextBox 527">
            <a:extLst>
              <a:ext uri="{FF2B5EF4-FFF2-40B4-BE49-F238E27FC236}">
                <a16:creationId xmlns:a16="http://schemas.microsoft.com/office/drawing/2014/main" id="{0A7F46F9-FC98-C855-6D41-E1ECD3FD3558}"/>
              </a:ext>
            </a:extLst>
          </p:cNvPr>
          <p:cNvSpPr txBox="1"/>
          <p:nvPr/>
        </p:nvSpPr>
        <p:spPr>
          <a:xfrm>
            <a:off x="309730" y="1591601"/>
            <a:ext cx="571966" cy="369332"/>
          </a:xfrm>
          <a:prstGeom prst="rect">
            <a:avLst/>
          </a:prstGeom>
          <a:noFill/>
        </p:spPr>
        <p:txBody>
          <a:bodyPr wrap="square" rtlCol="0">
            <a:spAutoFit/>
          </a:bodyPr>
          <a:lstStyle/>
          <a:p>
            <a:r>
              <a:rPr lang="en-CH" dirty="0">
                <a:latin typeface="Corbel" panose="020B0503020204020204" pitchFamily="34" charset="0"/>
              </a:rPr>
              <a:t>Y</a:t>
            </a:r>
            <a:r>
              <a:rPr lang="en-CH" baseline="-25000" dirty="0">
                <a:latin typeface="Corbel" panose="020B0503020204020204" pitchFamily="34" charset="0"/>
              </a:rPr>
              <a:t>0</a:t>
            </a:r>
            <a:endParaRPr lang="en-CH" dirty="0">
              <a:latin typeface="Corbel" panose="020B0503020204020204" pitchFamily="34" charset="0"/>
            </a:endParaRPr>
          </a:p>
        </p:txBody>
      </p:sp>
      <p:sp>
        <p:nvSpPr>
          <p:cNvPr id="529" name="TextBox 528">
            <a:extLst>
              <a:ext uri="{FF2B5EF4-FFF2-40B4-BE49-F238E27FC236}">
                <a16:creationId xmlns:a16="http://schemas.microsoft.com/office/drawing/2014/main" id="{A238BAFE-F88B-D535-FEF9-5814ADA9FFCA}"/>
              </a:ext>
            </a:extLst>
          </p:cNvPr>
          <p:cNvSpPr txBox="1"/>
          <p:nvPr/>
        </p:nvSpPr>
        <p:spPr>
          <a:xfrm>
            <a:off x="301999" y="1908532"/>
            <a:ext cx="571966" cy="369332"/>
          </a:xfrm>
          <a:prstGeom prst="rect">
            <a:avLst/>
          </a:prstGeom>
          <a:noFill/>
        </p:spPr>
        <p:txBody>
          <a:bodyPr wrap="square" rtlCol="0">
            <a:spAutoFit/>
          </a:bodyPr>
          <a:lstStyle/>
          <a:p>
            <a:r>
              <a:rPr lang="en-CH" dirty="0">
                <a:latin typeface="Corbel" panose="020B0503020204020204" pitchFamily="34" charset="0"/>
              </a:rPr>
              <a:t>Y</a:t>
            </a:r>
            <a:r>
              <a:rPr lang="en-CH" baseline="-25000" dirty="0">
                <a:latin typeface="Corbel" panose="020B0503020204020204" pitchFamily="34" charset="0"/>
              </a:rPr>
              <a:t>1</a:t>
            </a:r>
            <a:endParaRPr lang="en-CH" dirty="0">
              <a:latin typeface="Corbel" panose="020B0503020204020204" pitchFamily="34" charset="0"/>
            </a:endParaRPr>
          </a:p>
        </p:txBody>
      </p:sp>
      <p:sp>
        <p:nvSpPr>
          <p:cNvPr id="530" name="TextBox 529">
            <a:extLst>
              <a:ext uri="{FF2B5EF4-FFF2-40B4-BE49-F238E27FC236}">
                <a16:creationId xmlns:a16="http://schemas.microsoft.com/office/drawing/2014/main" id="{FBE1EAD5-6307-E457-D946-E3E5F98A054A}"/>
              </a:ext>
            </a:extLst>
          </p:cNvPr>
          <p:cNvSpPr txBox="1"/>
          <p:nvPr/>
        </p:nvSpPr>
        <p:spPr>
          <a:xfrm rot="16200000">
            <a:off x="2135273" y="2423520"/>
            <a:ext cx="571966" cy="369332"/>
          </a:xfrm>
          <a:prstGeom prst="rect">
            <a:avLst/>
          </a:prstGeom>
          <a:noFill/>
        </p:spPr>
        <p:txBody>
          <a:bodyPr wrap="square" rtlCol="0">
            <a:spAutoFit/>
          </a:bodyPr>
          <a:lstStyle/>
          <a:p>
            <a:r>
              <a:rPr lang="en-CH" dirty="0">
                <a:latin typeface="Corbel" panose="020B0503020204020204" pitchFamily="34" charset="0"/>
              </a:rPr>
              <a:t>…</a:t>
            </a:r>
          </a:p>
        </p:txBody>
      </p:sp>
      <p:sp>
        <p:nvSpPr>
          <p:cNvPr id="531" name="TextBox 530">
            <a:extLst>
              <a:ext uri="{FF2B5EF4-FFF2-40B4-BE49-F238E27FC236}">
                <a16:creationId xmlns:a16="http://schemas.microsoft.com/office/drawing/2014/main" id="{403B066B-B9B7-FA12-E1D5-D0C5618150E6}"/>
              </a:ext>
            </a:extLst>
          </p:cNvPr>
          <p:cNvSpPr txBox="1"/>
          <p:nvPr/>
        </p:nvSpPr>
        <p:spPr>
          <a:xfrm rot="5400000">
            <a:off x="710582" y="2494049"/>
            <a:ext cx="319048" cy="369332"/>
          </a:xfrm>
          <a:prstGeom prst="rect">
            <a:avLst/>
          </a:prstGeom>
          <a:noFill/>
        </p:spPr>
        <p:txBody>
          <a:bodyPr wrap="square" rtlCol="0">
            <a:spAutoFit/>
          </a:bodyPr>
          <a:lstStyle/>
          <a:p>
            <a:r>
              <a:rPr lang="en-CH" dirty="0">
                <a:latin typeface="Corbel" panose="020B0503020204020204" pitchFamily="34" charset="0"/>
              </a:rPr>
              <a:t>…</a:t>
            </a:r>
          </a:p>
        </p:txBody>
      </p:sp>
      <p:sp>
        <p:nvSpPr>
          <p:cNvPr id="532" name="TextBox 531">
            <a:extLst>
              <a:ext uri="{FF2B5EF4-FFF2-40B4-BE49-F238E27FC236}">
                <a16:creationId xmlns:a16="http://schemas.microsoft.com/office/drawing/2014/main" id="{9E6FA715-D031-9BCF-1969-E21702022936}"/>
              </a:ext>
            </a:extLst>
          </p:cNvPr>
          <p:cNvSpPr txBox="1"/>
          <p:nvPr/>
        </p:nvSpPr>
        <p:spPr>
          <a:xfrm rot="16200000">
            <a:off x="125653" y="2418874"/>
            <a:ext cx="571966" cy="369332"/>
          </a:xfrm>
          <a:prstGeom prst="rect">
            <a:avLst/>
          </a:prstGeom>
          <a:noFill/>
        </p:spPr>
        <p:txBody>
          <a:bodyPr wrap="square" rtlCol="0">
            <a:spAutoFit/>
          </a:bodyPr>
          <a:lstStyle/>
          <a:p>
            <a:r>
              <a:rPr lang="en-CH" dirty="0">
                <a:latin typeface="Corbel" panose="020B0503020204020204" pitchFamily="34" charset="0"/>
              </a:rPr>
              <a:t>…</a:t>
            </a:r>
          </a:p>
        </p:txBody>
      </p:sp>
    </p:spTree>
    <p:extLst>
      <p:ext uri="{BB962C8B-B14F-4D97-AF65-F5344CB8AC3E}">
        <p14:creationId xmlns:p14="http://schemas.microsoft.com/office/powerpoint/2010/main" val="315717287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7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 grpId="0" animBg="1"/>
      <p:bldP spid="383" grpId="0"/>
      <p:bldP spid="26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6BC17-E140-062A-3D7B-69BD698E7C01}"/>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8F924184-6CA3-F407-0F27-DD807C7000DD}"/>
              </a:ext>
            </a:extLst>
          </p:cNvPr>
          <p:cNvGrpSpPr/>
          <p:nvPr/>
        </p:nvGrpSpPr>
        <p:grpSpPr>
          <a:xfrm>
            <a:off x="2892768" y="1939628"/>
            <a:ext cx="6194503" cy="2191107"/>
            <a:chOff x="2892768" y="1939628"/>
            <a:chExt cx="6194503" cy="2191107"/>
          </a:xfrm>
        </p:grpSpPr>
        <p:grpSp>
          <p:nvGrpSpPr>
            <p:cNvPr id="31" name="Group 30">
              <a:extLst>
                <a:ext uri="{FF2B5EF4-FFF2-40B4-BE49-F238E27FC236}">
                  <a16:creationId xmlns:a16="http://schemas.microsoft.com/office/drawing/2014/main" id="{A590206C-FCBB-87FF-5A67-E57283EC1834}"/>
                </a:ext>
              </a:extLst>
            </p:cNvPr>
            <p:cNvGrpSpPr/>
            <p:nvPr/>
          </p:nvGrpSpPr>
          <p:grpSpPr>
            <a:xfrm>
              <a:off x="2892768" y="1939628"/>
              <a:ext cx="6194503" cy="2191107"/>
              <a:chOff x="2892768" y="1939628"/>
              <a:chExt cx="6194503" cy="2191107"/>
            </a:xfrm>
          </p:grpSpPr>
          <p:grpSp>
            <p:nvGrpSpPr>
              <p:cNvPr id="497" name="Group 496">
                <a:extLst>
                  <a:ext uri="{FF2B5EF4-FFF2-40B4-BE49-F238E27FC236}">
                    <a16:creationId xmlns:a16="http://schemas.microsoft.com/office/drawing/2014/main" id="{A6FF2625-D44F-A1C7-1AB9-38DAC9C31E56}"/>
                  </a:ext>
                </a:extLst>
              </p:cNvPr>
              <p:cNvGrpSpPr/>
              <p:nvPr/>
            </p:nvGrpSpPr>
            <p:grpSpPr>
              <a:xfrm>
                <a:off x="2892768" y="1939628"/>
                <a:ext cx="6194503" cy="2191107"/>
                <a:chOff x="2892768" y="1939628"/>
                <a:chExt cx="6194503" cy="2191107"/>
              </a:xfrm>
            </p:grpSpPr>
            <p:sp>
              <p:nvSpPr>
                <p:cNvPr id="264" name="object 7">
                  <a:extLst>
                    <a:ext uri="{FF2B5EF4-FFF2-40B4-BE49-F238E27FC236}">
                      <a16:creationId xmlns:a16="http://schemas.microsoft.com/office/drawing/2014/main" id="{9CE1B054-7C73-6222-13F3-938DAA33DAB2}"/>
                    </a:ext>
                  </a:extLst>
                </p:cNvPr>
                <p:cNvSpPr/>
                <p:nvPr/>
              </p:nvSpPr>
              <p:spPr>
                <a:xfrm>
                  <a:off x="2892768" y="1939628"/>
                  <a:ext cx="6194503" cy="2191107"/>
                </a:xfrm>
                <a:custGeom>
                  <a:avLst/>
                  <a:gdLst/>
                  <a:ahLst/>
                  <a:cxnLst/>
                  <a:rect l="l" t="t" r="r" b="b"/>
                  <a:pathLst>
                    <a:path w="7334884" h="2548890">
                      <a:moveTo>
                        <a:pt x="0" y="424789"/>
                      </a:moveTo>
                      <a:lnTo>
                        <a:pt x="2492" y="378503"/>
                      </a:lnTo>
                      <a:lnTo>
                        <a:pt x="9797" y="333661"/>
                      </a:lnTo>
                      <a:lnTo>
                        <a:pt x="21655" y="290522"/>
                      </a:lnTo>
                      <a:lnTo>
                        <a:pt x="37808" y="249345"/>
                      </a:lnTo>
                      <a:lnTo>
                        <a:pt x="57995" y="210389"/>
                      </a:lnTo>
                      <a:lnTo>
                        <a:pt x="81959" y="173913"/>
                      </a:lnTo>
                      <a:lnTo>
                        <a:pt x="109439" y="140177"/>
                      </a:lnTo>
                      <a:lnTo>
                        <a:pt x="140177" y="109439"/>
                      </a:lnTo>
                      <a:lnTo>
                        <a:pt x="173913" y="81959"/>
                      </a:lnTo>
                      <a:lnTo>
                        <a:pt x="210389" y="57995"/>
                      </a:lnTo>
                      <a:lnTo>
                        <a:pt x="249345" y="37808"/>
                      </a:lnTo>
                      <a:lnTo>
                        <a:pt x="290522" y="21655"/>
                      </a:lnTo>
                      <a:lnTo>
                        <a:pt x="333661" y="9797"/>
                      </a:lnTo>
                      <a:lnTo>
                        <a:pt x="378503" y="2492"/>
                      </a:lnTo>
                      <a:lnTo>
                        <a:pt x="424789" y="0"/>
                      </a:lnTo>
                      <a:lnTo>
                        <a:pt x="6909968" y="0"/>
                      </a:lnTo>
                      <a:lnTo>
                        <a:pt x="6956252" y="2492"/>
                      </a:lnTo>
                      <a:lnTo>
                        <a:pt x="7001092" y="9797"/>
                      </a:lnTo>
                      <a:lnTo>
                        <a:pt x="7044229" y="21655"/>
                      </a:lnTo>
                      <a:lnTo>
                        <a:pt x="7085405" y="37808"/>
                      </a:lnTo>
                      <a:lnTo>
                        <a:pt x="7124360" y="57995"/>
                      </a:lnTo>
                      <a:lnTo>
                        <a:pt x="7160834" y="81959"/>
                      </a:lnTo>
                      <a:lnTo>
                        <a:pt x="7194570" y="109439"/>
                      </a:lnTo>
                      <a:lnTo>
                        <a:pt x="7225307" y="140177"/>
                      </a:lnTo>
                      <a:lnTo>
                        <a:pt x="7252787" y="173913"/>
                      </a:lnTo>
                      <a:lnTo>
                        <a:pt x="7276750" y="210389"/>
                      </a:lnTo>
                      <a:lnTo>
                        <a:pt x="7296937" y="249345"/>
                      </a:lnTo>
                      <a:lnTo>
                        <a:pt x="7313089" y="290522"/>
                      </a:lnTo>
                      <a:lnTo>
                        <a:pt x="7324947" y="333661"/>
                      </a:lnTo>
                      <a:lnTo>
                        <a:pt x="7332252" y="378503"/>
                      </a:lnTo>
                      <a:lnTo>
                        <a:pt x="7334745" y="424789"/>
                      </a:lnTo>
                      <a:lnTo>
                        <a:pt x="7334745" y="2123909"/>
                      </a:lnTo>
                      <a:lnTo>
                        <a:pt x="7332252" y="2170195"/>
                      </a:lnTo>
                      <a:lnTo>
                        <a:pt x="7324947" y="2215037"/>
                      </a:lnTo>
                      <a:lnTo>
                        <a:pt x="7313089" y="2258177"/>
                      </a:lnTo>
                      <a:lnTo>
                        <a:pt x="7296937" y="2299354"/>
                      </a:lnTo>
                      <a:lnTo>
                        <a:pt x="7276750" y="2338310"/>
                      </a:lnTo>
                      <a:lnTo>
                        <a:pt x="7252787" y="2374786"/>
                      </a:lnTo>
                      <a:lnTo>
                        <a:pt x="7225307" y="2408522"/>
                      </a:lnTo>
                      <a:lnTo>
                        <a:pt x="7194570" y="2439260"/>
                      </a:lnTo>
                      <a:lnTo>
                        <a:pt x="7160834" y="2466740"/>
                      </a:lnTo>
                      <a:lnTo>
                        <a:pt x="7124360" y="2490703"/>
                      </a:lnTo>
                      <a:lnTo>
                        <a:pt x="7085405" y="2510891"/>
                      </a:lnTo>
                      <a:lnTo>
                        <a:pt x="7044229" y="2527043"/>
                      </a:lnTo>
                      <a:lnTo>
                        <a:pt x="7001092" y="2538901"/>
                      </a:lnTo>
                      <a:lnTo>
                        <a:pt x="6956252" y="2546206"/>
                      </a:lnTo>
                      <a:lnTo>
                        <a:pt x="6909968" y="2548699"/>
                      </a:lnTo>
                      <a:lnTo>
                        <a:pt x="424789" y="2548699"/>
                      </a:lnTo>
                      <a:lnTo>
                        <a:pt x="378503" y="2546206"/>
                      </a:lnTo>
                      <a:lnTo>
                        <a:pt x="333661" y="2538901"/>
                      </a:lnTo>
                      <a:lnTo>
                        <a:pt x="290522" y="2527043"/>
                      </a:lnTo>
                      <a:lnTo>
                        <a:pt x="249345" y="2510891"/>
                      </a:lnTo>
                      <a:lnTo>
                        <a:pt x="210389" y="2490703"/>
                      </a:lnTo>
                      <a:lnTo>
                        <a:pt x="173913" y="2466740"/>
                      </a:lnTo>
                      <a:lnTo>
                        <a:pt x="140177" y="2439260"/>
                      </a:lnTo>
                      <a:lnTo>
                        <a:pt x="109439" y="2408522"/>
                      </a:lnTo>
                      <a:lnTo>
                        <a:pt x="81959" y="2374786"/>
                      </a:lnTo>
                      <a:lnTo>
                        <a:pt x="57995" y="2338310"/>
                      </a:lnTo>
                      <a:lnTo>
                        <a:pt x="37808" y="2299354"/>
                      </a:lnTo>
                      <a:lnTo>
                        <a:pt x="21655" y="2258177"/>
                      </a:lnTo>
                      <a:lnTo>
                        <a:pt x="9797" y="2215037"/>
                      </a:lnTo>
                      <a:lnTo>
                        <a:pt x="2492" y="2170195"/>
                      </a:lnTo>
                      <a:lnTo>
                        <a:pt x="0" y="2123909"/>
                      </a:lnTo>
                      <a:lnTo>
                        <a:pt x="0" y="424789"/>
                      </a:lnTo>
                      <a:close/>
                    </a:path>
                  </a:pathLst>
                </a:custGeom>
                <a:ln w="12700">
                  <a:solidFill>
                    <a:srgbClr val="C00000"/>
                  </a:solidFill>
                  <a:prstDash val="lgDash"/>
                </a:ln>
              </p:spPr>
              <p:txBody>
                <a:bodyPr wrap="square" lIns="0" tIns="0" rIns="0" bIns="0" rtlCol="0"/>
                <a:lstStyle/>
                <a:p>
                  <a:endParaRPr sz="900">
                    <a:latin typeface="Corbel" panose="020B0503020204020204" pitchFamily="34" charset="0"/>
                    <a:ea typeface="Tahoma" panose="020B0604030504040204" pitchFamily="34" charset="0"/>
                    <a:cs typeface="Tahoma" panose="020B0604030504040204" pitchFamily="34" charset="0"/>
                  </a:endParaRPr>
                </a:p>
              </p:txBody>
            </p:sp>
            <p:grpSp>
              <p:nvGrpSpPr>
                <p:cNvPr id="396" name="Group 395">
                  <a:extLst>
                    <a:ext uri="{FF2B5EF4-FFF2-40B4-BE49-F238E27FC236}">
                      <a16:creationId xmlns:a16="http://schemas.microsoft.com/office/drawing/2014/main" id="{CDCFEEC2-F106-98BC-1266-3690D2F0F1F8}"/>
                    </a:ext>
                  </a:extLst>
                </p:cNvPr>
                <p:cNvGrpSpPr/>
                <p:nvPr/>
              </p:nvGrpSpPr>
              <p:grpSpPr>
                <a:xfrm>
                  <a:off x="3152073" y="2040447"/>
                  <a:ext cx="760781" cy="1735943"/>
                  <a:chOff x="3270869" y="2007718"/>
                  <a:chExt cx="760781" cy="1735943"/>
                </a:xfrm>
              </p:grpSpPr>
              <p:grpSp>
                <p:nvGrpSpPr>
                  <p:cNvPr id="327" name="Group 326">
                    <a:extLst>
                      <a:ext uri="{FF2B5EF4-FFF2-40B4-BE49-F238E27FC236}">
                        <a16:creationId xmlns:a16="http://schemas.microsoft.com/office/drawing/2014/main" id="{22006E3E-BDCF-5073-BF8D-B7C19DD84225}"/>
                      </a:ext>
                    </a:extLst>
                  </p:cNvPr>
                  <p:cNvGrpSpPr/>
                  <p:nvPr/>
                </p:nvGrpSpPr>
                <p:grpSpPr>
                  <a:xfrm>
                    <a:off x="3270869" y="2007718"/>
                    <a:ext cx="760781" cy="1735943"/>
                    <a:chOff x="3270869" y="1975060"/>
                    <a:chExt cx="655215" cy="1416769"/>
                  </a:xfrm>
                </p:grpSpPr>
                <p:grpSp>
                  <p:nvGrpSpPr>
                    <p:cNvPr id="329" name="object 72">
                      <a:extLst>
                        <a:ext uri="{FF2B5EF4-FFF2-40B4-BE49-F238E27FC236}">
                          <a16:creationId xmlns:a16="http://schemas.microsoft.com/office/drawing/2014/main" id="{2A9C6F43-A959-F0CF-0857-4520317E665E}"/>
                        </a:ext>
                      </a:extLst>
                    </p:cNvPr>
                    <p:cNvGrpSpPr/>
                    <p:nvPr/>
                  </p:nvGrpSpPr>
                  <p:grpSpPr>
                    <a:xfrm>
                      <a:off x="3270869" y="1975060"/>
                      <a:ext cx="655215" cy="1416769"/>
                      <a:chOff x="4687639" y="1626102"/>
                      <a:chExt cx="884909" cy="1879482"/>
                    </a:xfrm>
                  </p:grpSpPr>
                  <p:sp>
                    <p:nvSpPr>
                      <p:cNvPr id="336" name="object 77">
                        <a:extLst>
                          <a:ext uri="{FF2B5EF4-FFF2-40B4-BE49-F238E27FC236}">
                            <a16:creationId xmlns:a16="http://schemas.microsoft.com/office/drawing/2014/main" id="{D30DF9EC-5DBC-6DB5-07C2-FB5EAF6D2C7B}"/>
                          </a:ext>
                        </a:extLst>
                      </p:cNvPr>
                      <p:cNvSpPr/>
                      <p:nvPr/>
                    </p:nvSpPr>
                    <p:spPr>
                      <a:xfrm>
                        <a:off x="4693074" y="1635692"/>
                        <a:ext cx="879474" cy="1863729"/>
                      </a:xfrm>
                      <a:custGeom>
                        <a:avLst/>
                        <a:gdLst/>
                        <a:ahLst/>
                        <a:cxnLst/>
                        <a:rect l="l" t="t" r="r" b="b"/>
                        <a:pathLst>
                          <a:path w="879475" h="1997075">
                            <a:moveTo>
                              <a:pt x="879097" y="0"/>
                            </a:moveTo>
                            <a:lnTo>
                              <a:pt x="0" y="0"/>
                            </a:lnTo>
                            <a:lnTo>
                              <a:pt x="0" y="1996795"/>
                            </a:lnTo>
                            <a:lnTo>
                              <a:pt x="879097" y="1996795"/>
                            </a:lnTo>
                            <a:lnTo>
                              <a:pt x="879097" y="0"/>
                            </a:lnTo>
                            <a:close/>
                          </a:path>
                        </a:pathLst>
                      </a:custGeom>
                      <a:solidFill>
                        <a:srgbClr val="E5C4FC"/>
                      </a:solidFill>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sp>
                    <p:nvSpPr>
                      <p:cNvPr id="337" name="object 78">
                        <a:extLst>
                          <a:ext uri="{FF2B5EF4-FFF2-40B4-BE49-F238E27FC236}">
                            <a16:creationId xmlns:a16="http://schemas.microsoft.com/office/drawing/2014/main" id="{DCA1BECA-9B44-7A11-73D0-CF92B5D3B606}"/>
                          </a:ext>
                        </a:extLst>
                      </p:cNvPr>
                      <p:cNvSpPr/>
                      <p:nvPr/>
                    </p:nvSpPr>
                    <p:spPr>
                      <a:xfrm>
                        <a:off x="4687639" y="1626102"/>
                        <a:ext cx="879475" cy="1879482"/>
                      </a:xfrm>
                      <a:custGeom>
                        <a:avLst/>
                        <a:gdLst/>
                        <a:ahLst/>
                        <a:cxnLst/>
                        <a:rect l="l" t="t" r="r" b="b"/>
                        <a:pathLst>
                          <a:path w="879475" h="1997075">
                            <a:moveTo>
                              <a:pt x="0" y="1996795"/>
                            </a:moveTo>
                            <a:lnTo>
                              <a:pt x="879097" y="1996795"/>
                            </a:lnTo>
                            <a:lnTo>
                              <a:pt x="879097" y="0"/>
                            </a:lnTo>
                            <a:lnTo>
                              <a:pt x="0" y="0"/>
                            </a:lnTo>
                            <a:lnTo>
                              <a:pt x="0" y="1996795"/>
                            </a:lnTo>
                            <a:close/>
                          </a:path>
                        </a:pathLst>
                      </a:custGeom>
                      <a:ln w="12700">
                        <a:solidFill>
                          <a:srgbClr val="042433"/>
                        </a:solidFill>
                      </a:ln>
                    </p:spPr>
                    <p:txBody>
                      <a:bodyPr wrap="square" lIns="0" tIns="0" rIns="0" bIns="0" rtlCol="0"/>
                      <a:lstStyle/>
                      <a:p>
                        <a:endParaRPr sz="800">
                          <a:latin typeface="Corbel" panose="020B0503020204020204" pitchFamily="34" charset="0"/>
                          <a:ea typeface="Tahoma" panose="020B0604030504040204" pitchFamily="34" charset="0"/>
                          <a:cs typeface="Tahoma" panose="020B0604030504040204" pitchFamily="34" charset="0"/>
                        </a:endParaRPr>
                      </a:p>
                    </p:txBody>
                  </p:sp>
                  <p:sp>
                    <p:nvSpPr>
                      <p:cNvPr id="338" name="object 79">
                        <a:extLst>
                          <a:ext uri="{FF2B5EF4-FFF2-40B4-BE49-F238E27FC236}">
                            <a16:creationId xmlns:a16="http://schemas.microsoft.com/office/drawing/2014/main" id="{949F1FA0-1E86-7E3B-C3A0-304BED7B4226}"/>
                          </a:ext>
                        </a:extLst>
                      </p:cNvPr>
                      <p:cNvSpPr/>
                      <p:nvPr/>
                    </p:nvSpPr>
                    <p:spPr>
                      <a:xfrm flipH="1">
                        <a:off x="5122364" y="1686383"/>
                        <a:ext cx="83510" cy="1754243"/>
                      </a:xfrm>
                      <a:custGeom>
                        <a:avLst/>
                        <a:gdLst/>
                        <a:ahLst/>
                        <a:cxnLst/>
                        <a:rect l="l" t="t" r="r" b="b"/>
                        <a:pathLst>
                          <a:path h="1000760">
                            <a:moveTo>
                              <a:pt x="0" y="0"/>
                            </a:moveTo>
                            <a:lnTo>
                              <a:pt x="0" y="1000467"/>
                            </a:lnTo>
                          </a:path>
                        </a:pathLst>
                      </a:custGeom>
                      <a:ln w="22225">
                        <a:solidFill>
                          <a:srgbClr val="000000"/>
                        </a:solidFill>
                      </a:ln>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grpSp>
                <p:sp>
                  <p:nvSpPr>
                    <p:cNvPr id="330" name="object 103">
                      <a:extLst>
                        <a:ext uri="{FF2B5EF4-FFF2-40B4-BE49-F238E27FC236}">
                          <a16:creationId xmlns:a16="http://schemas.microsoft.com/office/drawing/2014/main" id="{8CBC8515-DA62-1EB3-82CF-966CDA583B87}"/>
                        </a:ext>
                      </a:extLst>
                    </p:cNvPr>
                    <p:cNvSpPr/>
                    <p:nvPr/>
                  </p:nvSpPr>
                  <p:spPr>
                    <a:xfrm flipV="1">
                      <a:off x="3521880" y="3090481"/>
                      <a:ext cx="135450" cy="34462"/>
                    </a:xfrm>
                    <a:custGeom>
                      <a:avLst/>
                      <a:gdLst/>
                      <a:ahLst/>
                      <a:cxnLst/>
                      <a:rect l="l" t="t" r="r" b="b"/>
                      <a:pathLst>
                        <a:path w="177800">
                          <a:moveTo>
                            <a:pt x="0" y="0"/>
                          </a:moveTo>
                          <a:lnTo>
                            <a:pt x="177368" y="0"/>
                          </a:lnTo>
                        </a:path>
                      </a:pathLst>
                    </a:custGeom>
                    <a:ln w="12700">
                      <a:solidFill>
                        <a:srgbClr val="000000"/>
                      </a:solidFill>
                    </a:ln>
                  </p:spPr>
                  <p:txBody>
                    <a:bodyPr wrap="square" lIns="0" tIns="0" rIns="0" bIns="0" rtlCol="0"/>
                    <a:lstStyle/>
                    <a:p>
                      <a:endParaRPr sz="800">
                        <a:latin typeface="Corbel" panose="020B0503020204020204" pitchFamily="34" charset="0"/>
                        <a:ea typeface="Tahoma" panose="020B0604030504040204" pitchFamily="34" charset="0"/>
                        <a:cs typeface="Tahoma" panose="020B0604030504040204" pitchFamily="34" charset="0"/>
                      </a:endParaRPr>
                    </a:p>
                  </p:txBody>
                </p:sp>
                <p:sp>
                  <p:nvSpPr>
                    <p:cNvPr id="331" name="object 98">
                      <a:extLst>
                        <a:ext uri="{FF2B5EF4-FFF2-40B4-BE49-F238E27FC236}">
                          <a16:creationId xmlns:a16="http://schemas.microsoft.com/office/drawing/2014/main" id="{07F9B12E-A872-36FA-FEEC-254925B2A7C9}"/>
                        </a:ext>
                      </a:extLst>
                    </p:cNvPr>
                    <p:cNvSpPr/>
                    <p:nvPr/>
                  </p:nvSpPr>
                  <p:spPr>
                    <a:xfrm>
                      <a:off x="3328097" y="3138793"/>
                      <a:ext cx="530666" cy="205826"/>
                    </a:xfrm>
                    <a:custGeom>
                      <a:avLst/>
                      <a:gdLst/>
                      <a:ahLst/>
                      <a:cxnLst/>
                      <a:rect l="l" t="t" r="r" b="b"/>
                      <a:pathLst>
                        <a:path w="697864" h="273050">
                          <a:moveTo>
                            <a:pt x="697617" y="0"/>
                          </a:moveTo>
                          <a:lnTo>
                            <a:pt x="0" y="0"/>
                          </a:lnTo>
                          <a:lnTo>
                            <a:pt x="0" y="272688"/>
                          </a:lnTo>
                          <a:lnTo>
                            <a:pt x="697617" y="272688"/>
                          </a:lnTo>
                          <a:lnTo>
                            <a:pt x="697617" y="0"/>
                          </a:lnTo>
                          <a:close/>
                        </a:path>
                      </a:pathLst>
                    </a:custGeom>
                    <a:solidFill>
                      <a:srgbClr val="FFF3B0"/>
                    </a:solidFill>
                    <a:ln w="12700">
                      <a:solidFill>
                        <a:schemeClr val="tx1"/>
                      </a:solidFill>
                    </a:ln>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sp>
                  <p:nvSpPr>
                    <p:cNvPr id="332" name="object 104">
                      <a:extLst>
                        <a:ext uri="{FF2B5EF4-FFF2-40B4-BE49-F238E27FC236}">
                          <a16:creationId xmlns:a16="http://schemas.microsoft.com/office/drawing/2014/main" id="{64E48B3B-3EDB-1F37-257B-2D72714A46DA}"/>
                        </a:ext>
                      </a:extLst>
                    </p:cNvPr>
                    <p:cNvSpPr/>
                    <p:nvPr/>
                  </p:nvSpPr>
                  <p:spPr>
                    <a:xfrm>
                      <a:off x="3327368" y="2905669"/>
                      <a:ext cx="531637" cy="238378"/>
                    </a:xfrm>
                    <a:custGeom>
                      <a:avLst/>
                      <a:gdLst/>
                      <a:ahLst/>
                      <a:cxnLst/>
                      <a:rect l="l" t="t" r="r" b="b"/>
                      <a:pathLst>
                        <a:path w="697864" h="316230">
                          <a:moveTo>
                            <a:pt x="697617" y="0"/>
                          </a:moveTo>
                          <a:lnTo>
                            <a:pt x="0" y="0"/>
                          </a:lnTo>
                          <a:lnTo>
                            <a:pt x="0" y="315738"/>
                          </a:lnTo>
                          <a:lnTo>
                            <a:pt x="697617" y="315738"/>
                          </a:lnTo>
                          <a:lnTo>
                            <a:pt x="697617" y="0"/>
                          </a:lnTo>
                          <a:close/>
                        </a:path>
                      </a:pathLst>
                    </a:custGeom>
                    <a:solidFill>
                      <a:srgbClr val="FFF3B0"/>
                    </a:solidFill>
                    <a:ln w="12700">
                      <a:solidFill>
                        <a:schemeClr val="tx1"/>
                      </a:solidFill>
                    </a:ln>
                  </p:spPr>
                  <p:txBody>
                    <a:bodyPr wrap="square" lIns="0" tIns="0" rIns="0" bIns="0" rtlCol="0" anchor="ctr"/>
                    <a:lstStyle/>
                    <a:p>
                      <a:pPr algn="ctr"/>
                      <a:r>
                        <a:rPr lang="en-IN" sz="1200" b="1" dirty="0">
                          <a:solidFill>
                            <a:schemeClr val="tx1"/>
                          </a:solidFill>
                          <a:latin typeface="Corbel" panose="020B0503020204020204" pitchFamily="34" charset="0"/>
                          <a:ea typeface="Tahoma" panose="020B0604030504040204" pitchFamily="34" charset="0"/>
                          <a:cs typeface="Tahoma" panose="020B0604030504040204" pitchFamily="34" charset="0"/>
                        </a:rPr>
                        <a:t>B</a:t>
                      </a:r>
                      <a:r>
                        <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a:t>
                      </a:r>
                    </a:p>
                  </p:txBody>
                </p:sp>
                <p:sp>
                  <p:nvSpPr>
                    <p:cNvPr id="334" name="object 104">
                      <a:extLst>
                        <a:ext uri="{FF2B5EF4-FFF2-40B4-BE49-F238E27FC236}">
                          <a16:creationId xmlns:a16="http://schemas.microsoft.com/office/drawing/2014/main" id="{0BE5216C-9257-5B57-A8CD-9508F0D47285}"/>
                        </a:ext>
                      </a:extLst>
                    </p:cNvPr>
                    <p:cNvSpPr/>
                    <p:nvPr/>
                  </p:nvSpPr>
                  <p:spPr>
                    <a:xfrm>
                      <a:off x="3327008" y="2667679"/>
                      <a:ext cx="531637" cy="238378"/>
                    </a:xfrm>
                    <a:custGeom>
                      <a:avLst/>
                      <a:gdLst/>
                      <a:ahLst/>
                      <a:cxnLst/>
                      <a:rect l="l" t="t" r="r" b="b"/>
                      <a:pathLst>
                        <a:path w="697864" h="316230">
                          <a:moveTo>
                            <a:pt x="697617" y="0"/>
                          </a:moveTo>
                          <a:lnTo>
                            <a:pt x="0" y="0"/>
                          </a:lnTo>
                          <a:lnTo>
                            <a:pt x="0" y="315738"/>
                          </a:lnTo>
                          <a:lnTo>
                            <a:pt x="697617" y="315738"/>
                          </a:lnTo>
                          <a:lnTo>
                            <a:pt x="697617" y="0"/>
                          </a:lnTo>
                          <a:close/>
                        </a:path>
                      </a:pathLst>
                    </a:custGeom>
                    <a:solidFill>
                      <a:srgbClr val="FFF3B0"/>
                    </a:solidFill>
                    <a:ln w="12700">
                      <a:solidFill>
                        <a:schemeClr val="tx1"/>
                      </a:solidFill>
                    </a:ln>
                  </p:spPr>
                  <p:txBody>
                    <a:bodyPr wrap="square" lIns="0" tIns="0" rIns="0" bIns="0" rtlCol="0" anchor="ctr"/>
                    <a:lstStyle/>
                    <a:p>
                      <a:pPr algn="ctr"/>
                      <a:r>
                        <a:rPr lang="en-IN" sz="1200" b="1" dirty="0">
                          <a:solidFill>
                            <a:schemeClr val="tx1"/>
                          </a:solidFill>
                          <a:latin typeface="Corbel" panose="020B0503020204020204" pitchFamily="34" charset="0"/>
                          <a:ea typeface="Tahoma" panose="020B0604030504040204" pitchFamily="34" charset="0"/>
                          <a:cs typeface="Tahoma" panose="020B0604030504040204" pitchFamily="34" charset="0"/>
                        </a:rPr>
                        <a:t>C</a:t>
                      </a:r>
                      <a:r>
                        <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a:t>
                      </a:r>
                    </a:p>
                  </p:txBody>
                </p:sp>
              </p:grpSp>
              <p:sp>
                <p:nvSpPr>
                  <p:cNvPr id="376" name="object 104">
                    <a:extLst>
                      <a:ext uri="{FF2B5EF4-FFF2-40B4-BE49-F238E27FC236}">
                        <a16:creationId xmlns:a16="http://schemas.microsoft.com/office/drawing/2014/main" id="{6DFF42C6-0BCC-2A3F-6781-26C0693A83C9}"/>
                      </a:ext>
                    </a:extLst>
                  </p:cNvPr>
                  <p:cNvSpPr/>
                  <p:nvPr/>
                </p:nvSpPr>
                <p:spPr>
                  <a:xfrm>
                    <a:off x="3351566" y="2059941"/>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chemeClr val="accent6">
                      <a:lumMod val="20000"/>
                      <a:lumOff val="80000"/>
                    </a:schemeClr>
                  </a:solidFill>
                  <a:ln w="12700">
                    <a:solidFill>
                      <a:schemeClr val="tx1"/>
                    </a:solidFill>
                  </a:ln>
                </p:spPr>
                <p:txBody>
                  <a:bodyPr wrap="square" lIns="0" tIns="0" rIns="0" bIns="0" rtlCol="0" anchor="ctr"/>
                  <a:lstStyle/>
                  <a:p>
                    <a:pPr algn="ctr"/>
                    <a:endPar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grpSp>
            <p:grpSp>
              <p:nvGrpSpPr>
                <p:cNvPr id="397" name="Group 396">
                  <a:extLst>
                    <a:ext uri="{FF2B5EF4-FFF2-40B4-BE49-F238E27FC236}">
                      <a16:creationId xmlns:a16="http://schemas.microsoft.com/office/drawing/2014/main" id="{C369C6DF-9C11-4142-9EB2-69BAF7CEFDF9}"/>
                    </a:ext>
                  </a:extLst>
                </p:cNvPr>
                <p:cNvGrpSpPr/>
                <p:nvPr/>
              </p:nvGrpSpPr>
              <p:grpSpPr>
                <a:xfrm>
                  <a:off x="4150546" y="2043400"/>
                  <a:ext cx="760781" cy="1735943"/>
                  <a:chOff x="3270869" y="2007718"/>
                  <a:chExt cx="760781" cy="1735943"/>
                </a:xfrm>
              </p:grpSpPr>
              <p:grpSp>
                <p:nvGrpSpPr>
                  <p:cNvPr id="402" name="Group 401">
                    <a:extLst>
                      <a:ext uri="{FF2B5EF4-FFF2-40B4-BE49-F238E27FC236}">
                        <a16:creationId xmlns:a16="http://schemas.microsoft.com/office/drawing/2014/main" id="{98DB5443-F146-2DC8-743D-E5608EB95297}"/>
                      </a:ext>
                    </a:extLst>
                  </p:cNvPr>
                  <p:cNvGrpSpPr/>
                  <p:nvPr/>
                </p:nvGrpSpPr>
                <p:grpSpPr>
                  <a:xfrm>
                    <a:off x="3270869" y="2007718"/>
                    <a:ext cx="760781" cy="1735943"/>
                    <a:chOff x="3270869" y="1975060"/>
                    <a:chExt cx="655215" cy="1416769"/>
                  </a:xfrm>
                </p:grpSpPr>
                <p:grpSp>
                  <p:nvGrpSpPr>
                    <p:cNvPr id="404" name="object 72">
                      <a:extLst>
                        <a:ext uri="{FF2B5EF4-FFF2-40B4-BE49-F238E27FC236}">
                          <a16:creationId xmlns:a16="http://schemas.microsoft.com/office/drawing/2014/main" id="{F208A4DB-DB59-6D5D-07D0-B64FCC4D45E1}"/>
                        </a:ext>
                      </a:extLst>
                    </p:cNvPr>
                    <p:cNvGrpSpPr/>
                    <p:nvPr/>
                  </p:nvGrpSpPr>
                  <p:grpSpPr>
                    <a:xfrm>
                      <a:off x="3270869" y="1975060"/>
                      <a:ext cx="655215" cy="1416769"/>
                      <a:chOff x="4687639" y="1626102"/>
                      <a:chExt cx="884909" cy="1879482"/>
                    </a:xfrm>
                  </p:grpSpPr>
                  <p:sp>
                    <p:nvSpPr>
                      <p:cNvPr id="410" name="object 77">
                        <a:extLst>
                          <a:ext uri="{FF2B5EF4-FFF2-40B4-BE49-F238E27FC236}">
                            <a16:creationId xmlns:a16="http://schemas.microsoft.com/office/drawing/2014/main" id="{B4FFFE1A-F25F-4145-E151-3693009329C8}"/>
                          </a:ext>
                        </a:extLst>
                      </p:cNvPr>
                      <p:cNvSpPr/>
                      <p:nvPr/>
                    </p:nvSpPr>
                    <p:spPr>
                      <a:xfrm>
                        <a:off x="4693074" y="1635692"/>
                        <a:ext cx="879474" cy="1863729"/>
                      </a:xfrm>
                      <a:custGeom>
                        <a:avLst/>
                        <a:gdLst/>
                        <a:ahLst/>
                        <a:cxnLst/>
                        <a:rect l="l" t="t" r="r" b="b"/>
                        <a:pathLst>
                          <a:path w="879475" h="1997075">
                            <a:moveTo>
                              <a:pt x="879097" y="0"/>
                            </a:moveTo>
                            <a:lnTo>
                              <a:pt x="0" y="0"/>
                            </a:lnTo>
                            <a:lnTo>
                              <a:pt x="0" y="1996795"/>
                            </a:lnTo>
                            <a:lnTo>
                              <a:pt x="879097" y="1996795"/>
                            </a:lnTo>
                            <a:lnTo>
                              <a:pt x="879097" y="0"/>
                            </a:lnTo>
                            <a:close/>
                          </a:path>
                        </a:pathLst>
                      </a:custGeom>
                      <a:solidFill>
                        <a:srgbClr val="E5C4FC"/>
                      </a:solidFill>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sp>
                    <p:nvSpPr>
                      <p:cNvPr id="411" name="object 78">
                        <a:extLst>
                          <a:ext uri="{FF2B5EF4-FFF2-40B4-BE49-F238E27FC236}">
                            <a16:creationId xmlns:a16="http://schemas.microsoft.com/office/drawing/2014/main" id="{AB156EDE-62E3-AE5D-8479-D991B33C43FC}"/>
                          </a:ext>
                        </a:extLst>
                      </p:cNvPr>
                      <p:cNvSpPr/>
                      <p:nvPr/>
                    </p:nvSpPr>
                    <p:spPr>
                      <a:xfrm>
                        <a:off x="4687639" y="1626102"/>
                        <a:ext cx="879475" cy="1879482"/>
                      </a:xfrm>
                      <a:custGeom>
                        <a:avLst/>
                        <a:gdLst/>
                        <a:ahLst/>
                        <a:cxnLst/>
                        <a:rect l="l" t="t" r="r" b="b"/>
                        <a:pathLst>
                          <a:path w="879475" h="1997075">
                            <a:moveTo>
                              <a:pt x="0" y="1996795"/>
                            </a:moveTo>
                            <a:lnTo>
                              <a:pt x="879097" y="1996795"/>
                            </a:lnTo>
                            <a:lnTo>
                              <a:pt x="879097" y="0"/>
                            </a:lnTo>
                            <a:lnTo>
                              <a:pt x="0" y="0"/>
                            </a:lnTo>
                            <a:lnTo>
                              <a:pt x="0" y="1996795"/>
                            </a:lnTo>
                            <a:close/>
                          </a:path>
                        </a:pathLst>
                      </a:custGeom>
                      <a:ln w="12700">
                        <a:solidFill>
                          <a:srgbClr val="042433"/>
                        </a:solidFill>
                      </a:ln>
                    </p:spPr>
                    <p:txBody>
                      <a:bodyPr wrap="square" lIns="0" tIns="0" rIns="0" bIns="0" rtlCol="0"/>
                      <a:lstStyle/>
                      <a:p>
                        <a:endParaRPr sz="800">
                          <a:latin typeface="Corbel" panose="020B0503020204020204" pitchFamily="34" charset="0"/>
                          <a:ea typeface="Tahoma" panose="020B0604030504040204" pitchFamily="34" charset="0"/>
                          <a:cs typeface="Tahoma" panose="020B0604030504040204" pitchFamily="34" charset="0"/>
                        </a:endParaRPr>
                      </a:p>
                    </p:txBody>
                  </p:sp>
                  <p:sp>
                    <p:nvSpPr>
                      <p:cNvPr id="412" name="object 79">
                        <a:extLst>
                          <a:ext uri="{FF2B5EF4-FFF2-40B4-BE49-F238E27FC236}">
                            <a16:creationId xmlns:a16="http://schemas.microsoft.com/office/drawing/2014/main" id="{841563E3-419B-9F35-0F29-C15F3AA0C55D}"/>
                          </a:ext>
                        </a:extLst>
                      </p:cNvPr>
                      <p:cNvSpPr/>
                      <p:nvPr/>
                    </p:nvSpPr>
                    <p:spPr>
                      <a:xfrm flipH="1">
                        <a:off x="5122364" y="1686383"/>
                        <a:ext cx="83510" cy="1754243"/>
                      </a:xfrm>
                      <a:custGeom>
                        <a:avLst/>
                        <a:gdLst/>
                        <a:ahLst/>
                        <a:cxnLst/>
                        <a:rect l="l" t="t" r="r" b="b"/>
                        <a:pathLst>
                          <a:path h="1000760">
                            <a:moveTo>
                              <a:pt x="0" y="0"/>
                            </a:moveTo>
                            <a:lnTo>
                              <a:pt x="0" y="1000467"/>
                            </a:lnTo>
                          </a:path>
                        </a:pathLst>
                      </a:custGeom>
                      <a:ln w="22225">
                        <a:solidFill>
                          <a:srgbClr val="000000"/>
                        </a:solidFill>
                      </a:ln>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grpSp>
                <p:sp>
                  <p:nvSpPr>
                    <p:cNvPr id="405" name="object 103">
                      <a:extLst>
                        <a:ext uri="{FF2B5EF4-FFF2-40B4-BE49-F238E27FC236}">
                          <a16:creationId xmlns:a16="http://schemas.microsoft.com/office/drawing/2014/main" id="{E51F5421-F796-3ACA-2E16-BB484F9354C2}"/>
                        </a:ext>
                      </a:extLst>
                    </p:cNvPr>
                    <p:cNvSpPr/>
                    <p:nvPr/>
                  </p:nvSpPr>
                  <p:spPr>
                    <a:xfrm flipV="1">
                      <a:off x="3521880" y="3090481"/>
                      <a:ext cx="135450" cy="34462"/>
                    </a:xfrm>
                    <a:custGeom>
                      <a:avLst/>
                      <a:gdLst/>
                      <a:ahLst/>
                      <a:cxnLst/>
                      <a:rect l="l" t="t" r="r" b="b"/>
                      <a:pathLst>
                        <a:path w="177800">
                          <a:moveTo>
                            <a:pt x="0" y="0"/>
                          </a:moveTo>
                          <a:lnTo>
                            <a:pt x="177368" y="0"/>
                          </a:lnTo>
                        </a:path>
                      </a:pathLst>
                    </a:custGeom>
                    <a:ln w="12700">
                      <a:solidFill>
                        <a:srgbClr val="000000"/>
                      </a:solidFill>
                    </a:ln>
                  </p:spPr>
                  <p:txBody>
                    <a:bodyPr wrap="square" lIns="0" tIns="0" rIns="0" bIns="0" rtlCol="0"/>
                    <a:lstStyle/>
                    <a:p>
                      <a:endParaRPr sz="800">
                        <a:latin typeface="Corbel" panose="020B0503020204020204" pitchFamily="34" charset="0"/>
                        <a:ea typeface="Tahoma" panose="020B0604030504040204" pitchFamily="34" charset="0"/>
                        <a:cs typeface="Tahoma" panose="020B0604030504040204" pitchFamily="34" charset="0"/>
                      </a:endParaRPr>
                    </a:p>
                  </p:txBody>
                </p:sp>
                <p:sp>
                  <p:nvSpPr>
                    <p:cNvPr id="406" name="object 98">
                      <a:extLst>
                        <a:ext uri="{FF2B5EF4-FFF2-40B4-BE49-F238E27FC236}">
                          <a16:creationId xmlns:a16="http://schemas.microsoft.com/office/drawing/2014/main" id="{6EC332EC-4E2A-27A6-E55E-6088DAA55AA2}"/>
                        </a:ext>
                      </a:extLst>
                    </p:cNvPr>
                    <p:cNvSpPr/>
                    <p:nvPr/>
                  </p:nvSpPr>
                  <p:spPr>
                    <a:xfrm>
                      <a:off x="3328097" y="3138793"/>
                      <a:ext cx="530666" cy="205826"/>
                    </a:xfrm>
                    <a:custGeom>
                      <a:avLst/>
                      <a:gdLst/>
                      <a:ahLst/>
                      <a:cxnLst/>
                      <a:rect l="l" t="t" r="r" b="b"/>
                      <a:pathLst>
                        <a:path w="697864" h="273050">
                          <a:moveTo>
                            <a:pt x="697617" y="0"/>
                          </a:moveTo>
                          <a:lnTo>
                            <a:pt x="0" y="0"/>
                          </a:lnTo>
                          <a:lnTo>
                            <a:pt x="0" y="272688"/>
                          </a:lnTo>
                          <a:lnTo>
                            <a:pt x="697617" y="272688"/>
                          </a:lnTo>
                          <a:lnTo>
                            <a:pt x="697617" y="0"/>
                          </a:lnTo>
                          <a:close/>
                        </a:path>
                      </a:pathLst>
                    </a:custGeom>
                    <a:solidFill>
                      <a:srgbClr val="FFF3B0"/>
                    </a:solidFill>
                    <a:ln w="12700">
                      <a:solidFill>
                        <a:schemeClr val="tx1"/>
                      </a:solidFill>
                    </a:ln>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sp>
                  <p:nvSpPr>
                    <p:cNvPr id="407" name="object 104">
                      <a:extLst>
                        <a:ext uri="{FF2B5EF4-FFF2-40B4-BE49-F238E27FC236}">
                          <a16:creationId xmlns:a16="http://schemas.microsoft.com/office/drawing/2014/main" id="{394DF3BF-76BB-EC74-37A8-7FEA52C12748}"/>
                        </a:ext>
                      </a:extLst>
                    </p:cNvPr>
                    <p:cNvSpPr/>
                    <p:nvPr/>
                  </p:nvSpPr>
                  <p:spPr>
                    <a:xfrm>
                      <a:off x="3327368" y="2905669"/>
                      <a:ext cx="531637" cy="238378"/>
                    </a:xfrm>
                    <a:custGeom>
                      <a:avLst/>
                      <a:gdLst/>
                      <a:ahLst/>
                      <a:cxnLst/>
                      <a:rect l="l" t="t" r="r" b="b"/>
                      <a:pathLst>
                        <a:path w="697864" h="316230">
                          <a:moveTo>
                            <a:pt x="697617" y="0"/>
                          </a:moveTo>
                          <a:lnTo>
                            <a:pt x="0" y="0"/>
                          </a:lnTo>
                          <a:lnTo>
                            <a:pt x="0" y="315738"/>
                          </a:lnTo>
                          <a:lnTo>
                            <a:pt x="697617" y="315738"/>
                          </a:lnTo>
                          <a:lnTo>
                            <a:pt x="697617" y="0"/>
                          </a:lnTo>
                          <a:close/>
                        </a:path>
                      </a:pathLst>
                    </a:custGeom>
                    <a:solidFill>
                      <a:srgbClr val="FFF3B0"/>
                    </a:solidFill>
                    <a:ln w="12700">
                      <a:solidFill>
                        <a:schemeClr val="tx1"/>
                      </a:solidFill>
                    </a:ln>
                  </p:spPr>
                  <p:txBody>
                    <a:bodyPr wrap="square" lIns="0" tIns="0" rIns="0" bIns="0" rtlCol="0" anchor="ctr"/>
                    <a:lstStyle/>
                    <a:p>
                      <a:pPr algn="ctr"/>
                      <a:r>
                        <a:rPr lang="en-IN" sz="1200" b="1" dirty="0">
                          <a:solidFill>
                            <a:schemeClr val="tx1"/>
                          </a:solidFill>
                          <a:latin typeface="Corbel" panose="020B0503020204020204" pitchFamily="34" charset="0"/>
                          <a:ea typeface="Tahoma" panose="020B0604030504040204" pitchFamily="34" charset="0"/>
                          <a:cs typeface="Tahoma" panose="020B0604030504040204" pitchFamily="34" charset="0"/>
                        </a:rPr>
                        <a:t>B</a:t>
                      </a:r>
                      <a:r>
                        <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a:t>
                      </a:r>
                      <a:r>
                        <a:rPr lang="en-CH" sz="1200" b="1" dirty="0">
                          <a:latin typeface="Corbel" panose="020B0503020204020204" pitchFamily="34" charset="0"/>
                        </a:rPr>
                        <a:t>⊕</a:t>
                      </a:r>
                      <a:r>
                        <a:rPr lang="en-IN" sz="1200" b="1" dirty="0">
                          <a:latin typeface="Corbel" panose="020B0503020204020204" pitchFamily="34" charset="0"/>
                          <a:ea typeface="Tahoma" panose="020B0604030504040204" pitchFamily="34" charset="0"/>
                          <a:cs typeface="Tahoma" panose="020B0604030504040204" pitchFamily="34" charset="0"/>
                        </a:rPr>
                        <a:t>C</a:t>
                      </a:r>
                      <a:r>
                        <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a:t>
                      </a:r>
                    </a:p>
                  </p:txBody>
                </p:sp>
                <p:sp>
                  <p:nvSpPr>
                    <p:cNvPr id="409" name="object 104">
                      <a:extLst>
                        <a:ext uri="{FF2B5EF4-FFF2-40B4-BE49-F238E27FC236}">
                          <a16:creationId xmlns:a16="http://schemas.microsoft.com/office/drawing/2014/main" id="{0C8E57D7-A52F-ADD3-85A5-000F10B79519}"/>
                        </a:ext>
                      </a:extLst>
                    </p:cNvPr>
                    <p:cNvSpPr/>
                    <p:nvPr/>
                  </p:nvSpPr>
                  <p:spPr>
                    <a:xfrm>
                      <a:off x="3327008" y="2667679"/>
                      <a:ext cx="531637" cy="238378"/>
                    </a:xfrm>
                    <a:custGeom>
                      <a:avLst/>
                      <a:gdLst/>
                      <a:ahLst/>
                      <a:cxnLst/>
                      <a:rect l="l" t="t" r="r" b="b"/>
                      <a:pathLst>
                        <a:path w="697864" h="316230">
                          <a:moveTo>
                            <a:pt x="697617" y="0"/>
                          </a:moveTo>
                          <a:lnTo>
                            <a:pt x="0" y="0"/>
                          </a:lnTo>
                          <a:lnTo>
                            <a:pt x="0" y="315738"/>
                          </a:lnTo>
                          <a:lnTo>
                            <a:pt x="697617" y="315738"/>
                          </a:lnTo>
                          <a:lnTo>
                            <a:pt x="697617" y="0"/>
                          </a:lnTo>
                          <a:close/>
                        </a:path>
                      </a:pathLst>
                    </a:custGeom>
                    <a:solidFill>
                      <a:srgbClr val="FFF3B0"/>
                    </a:solidFill>
                    <a:ln w="12700">
                      <a:solidFill>
                        <a:schemeClr val="tx1"/>
                      </a:solidFill>
                    </a:ln>
                  </p:spPr>
                  <p:txBody>
                    <a:bodyPr wrap="square" lIns="0" tIns="0" rIns="0" bIns="0" rtlCol="0" anchor="ctr"/>
                    <a:lstStyle/>
                    <a:p>
                      <a:pPr algn="ctr"/>
                      <a:r>
                        <a:rPr lang="en-IN" sz="1200" b="1" dirty="0">
                          <a:solidFill>
                            <a:schemeClr val="tx1"/>
                          </a:solidFill>
                          <a:latin typeface="Corbel" panose="020B0503020204020204" pitchFamily="34" charset="0"/>
                          <a:ea typeface="Tahoma" panose="020B0604030504040204" pitchFamily="34" charset="0"/>
                          <a:cs typeface="Tahoma" panose="020B0604030504040204" pitchFamily="34" charset="0"/>
                        </a:rPr>
                        <a:t>C</a:t>
                      </a:r>
                      <a:r>
                        <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a:t>
                      </a:r>
                    </a:p>
                  </p:txBody>
                </p:sp>
              </p:grpSp>
              <p:sp>
                <p:nvSpPr>
                  <p:cNvPr id="399" name="object 104">
                    <a:extLst>
                      <a:ext uri="{FF2B5EF4-FFF2-40B4-BE49-F238E27FC236}">
                        <a16:creationId xmlns:a16="http://schemas.microsoft.com/office/drawing/2014/main" id="{C9665B12-9E74-A2DD-AF07-768DB8605C48}"/>
                      </a:ext>
                    </a:extLst>
                  </p:cNvPr>
                  <p:cNvSpPr/>
                  <p:nvPr/>
                </p:nvSpPr>
                <p:spPr>
                  <a:xfrm>
                    <a:off x="3351566" y="2059941"/>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chemeClr val="accent6">
                      <a:lumMod val="20000"/>
                      <a:lumOff val="80000"/>
                    </a:schemeClr>
                  </a:solidFill>
                  <a:ln w="12700">
                    <a:solidFill>
                      <a:schemeClr val="tx1"/>
                    </a:solidFill>
                  </a:ln>
                </p:spPr>
                <p:txBody>
                  <a:bodyPr wrap="square" lIns="0" tIns="0" rIns="0" bIns="0" rtlCol="0" anchor="ctr"/>
                  <a:lstStyle/>
                  <a:p>
                    <a:pPr algn="ctr"/>
                    <a:endPar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grpSp>
            <p:grpSp>
              <p:nvGrpSpPr>
                <p:cNvPr id="413" name="Group 412">
                  <a:extLst>
                    <a:ext uri="{FF2B5EF4-FFF2-40B4-BE49-F238E27FC236}">
                      <a16:creationId xmlns:a16="http://schemas.microsoft.com/office/drawing/2014/main" id="{FDEE37B4-9306-A9E6-C109-14A60F1179FD}"/>
                    </a:ext>
                  </a:extLst>
                </p:cNvPr>
                <p:cNvGrpSpPr/>
                <p:nvPr/>
              </p:nvGrpSpPr>
              <p:grpSpPr>
                <a:xfrm>
                  <a:off x="5157306" y="2047694"/>
                  <a:ext cx="760781" cy="1735943"/>
                  <a:chOff x="3270869" y="2007718"/>
                  <a:chExt cx="760781" cy="1735943"/>
                </a:xfrm>
              </p:grpSpPr>
              <p:grpSp>
                <p:nvGrpSpPr>
                  <p:cNvPr id="417" name="Group 416">
                    <a:extLst>
                      <a:ext uri="{FF2B5EF4-FFF2-40B4-BE49-F238E27FC236}">
                        <a16:creationId xmlns:a16="http://schemas.microsoft.com/office/drawing/2014/main" id="{9B880E71-6DF2-0934-6DA4-706724685DA2}"/>
                      </a:ext>
                    </a:extLst>
                  </p:cNvPr>
                  <p:cNvGrpSpPr/>
                  <p:nvPr/>
                </p:nvGrpSpPr>
                <p:grpSpPr>
                  <a:xfrm>
                    <a:off x="3270869" y="2007718"/>
                    <a:ext cx="760781" cy="1735943"/>
                    <a:chOff x="3270869" y="1975060"/>
                    <a:chExt cx="655215" cy="1416769"/>
                  </a:xfrm>
                </p:grpSpPr>
                <p:grpSp>
                  <p:nvGrpSpPr>
                    <p:cNvPr id="419" name="object 72">
                      <a:extLst>
                        <a:ext uri="{FF2B5EF4-FFF2-40B4-BE49-F238E27FC236}">
                          <a16:creationId xmlns:a16="http://schemas.microsoft.com/office/drawing/2014/main" id="{ADDA4809-9433-EB40-65E5-E41AAC6FD21B}"/>
                        </a:ext>
                      </a:extLst>
                    </p:cNvPr>
                    <p:cNvGrpSpPr/>
                    <p:nvPr/>
                  </p:nvGrpSpPr>
                  <p:grpSpPr>
                    <a:xfrm>
                      <a:off x="3270869" y="1975060"/>
                      <a:ext cx="655215" cy="1416769"/>
                      <a:chOff x="4687639" y="1626102"/>
                      <a:chExt cx="884909" cy="1879482"/>
                    </a:xfrm>
                  </p:grpSpPr>
                  <p:sp>
                    <p:nvSpPr>
                      <p:cNvPr id="425" name="object 77">
                        <a:extLst>
                          <a:ext uri="{FF2B5EF4-FFF2-40B4-BE49-F238E27FC236}">
                            <a16:creationId xmlns:a16="http://schemas.microsoft.com/office/drawing/2014/main" id="{FC3FE869-03F1-C03F-9537-845980599E19}"/>
                          </a:ext>
                        </a:extLst>
                      </p:cNvPr>
                      <p:cNvSpPr/>
                      <p:nvPr/>
                    </p:nvSpPr>
                    <p:spPr>
                      <a:xfrm>
                        <a:off x="4693074" y="1635692"/>
                        <a:ext cx="879474" cy="1863729"/>
                      </a:xfrm>
                      <a:custGeom>
                        <a:avLst/>
                        <a:gdLst/>
                        <a:ahLst/>
                        <a:cxnLst/>
                        <a:rect l="l" t="t" r="r" b="b"/>
                        <a:pathLst>
                          <a:path w="879475" h="1997075">
                            <a:moveTo>
                              <a:pt x="879097" y="0"/>
                            </a:moveTo>
                            <a:lnTo>
                              <a:pt x="0" y="0"/>
                            </a:lnTo>
                            <a:lnTo>
                              <a:pt x="0" y="1996795"/>
                            </a:lnTo>
                            <a:lnTo>
                              <a:pt x="879097" y="1996795"/>
                            </a:lnTo>
                            <a:lnTo>
                              <a:pt x="879097" y="0"/>
                            </a:lnTo>
                            <a:close/>
                          </a:path>
                        </a:pathLst>
                      </a:custGeom>
                      <a:solidFill>
                        <a:srgbClr val="E5C4FC"/>
                      </a:solidFill>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sp>
                    <p:nvSpPr>
                      <p:cNvPr id="426" name="object 78">
                        <a:extLst>
                          <a:ext uri="{FF2B5EF4-FFF2-40B4-BE49-F238E27FC236}">
                            <a16:creationId xmlns:a16="http://schemas.microsoft.com/office/drawing/2014/main" id="{D3630D8F-9A47-8F21-5BD0-95D8790C8149}"/>
                          </a:ext>
                        </a:extLst>
                      </p:cNvPr>
                      <p:cNvSpPr/>
                      <p:nvPr/>
                    </p:nvSpPr>
                    <p:spPr>
                      <a:xfrm>
                        <a:off x="4687639" y="1626102"/>
                        <a:ext cx="879475" cy="1879482"/>
                      </a:xfrm>
                      <a:custGeom>
                        <a:avLst/>
                        <a:gdLst/>
                        <a:ahLst/>
                        <a:cxnLst/>
                        <a:rect l="l" t="t" r="r" b="b"/>
                        <a:pathLst>
                          <a:path w="879475" h="1997075">
                            <a:moveTo>
                              <a:pt x="0" y="1996795"/>
                            </a:moveTo>
                            <a:lnTo>
                              <a:pt x="879097" y="1996795"/>
                            </a:lnTo>
                            <a:lnTo>
                              <a:pt x="879097" y="0"/>
                            </a:lnTo>
                            <a:lnTo>
                              <a:pt x="0" y="0"/>
                            </a:lnTo>
                            <a:lnTo>
                              <a:pt x="0" y="1996795"/>
                            </a:lnTo>
                            <a:close/>
                          </a:path>
                        </a:pathLst>
                      </a:custGeom>
                      <a:ln w="12700">
                        <a:solidFill>
                          <a:srgbClr val="042433"/>
                        </a:solidFill>
                      </a:ln>
                    </p:spPr>
                    <p:txBody>
                      <a:bodyPr wrap="square" lIns="0" tIns="0" rIns="0" bIns="0" rtlCol="0"/>
                      <a:lstStyle/>
                      <a:p>
                        <a:endParaRPr sz="800">
                          <a:latin typeface="Corbel" panose="020B0503020204020204" pitchFamily="34" charset="0"/>
                          <a:ea typeface="Tahoma" panose="020B0604030504040204" pitchFamily="34" charset="0"/>
                          <a:cs typeface="Tahoma" panose="020B0604030504040204" pitchFamily="34" charset="0"/>
                        </a:endParaRPr>
                      </a:p>
                    </p:txBody>
                  </p:sp>
                  <p:sp>
                    <p:nvSpPr>
                      <p:cNvPr id="427" name="object 79">
                        <a:extLst>
                          <a:ext uri="{FF2B5EF4-FFF2-40B4-BE49-F238E27FC236}">
                            <a16:creationId xmlns:a16="http://schemas.microsoft.com/office/drawing/2014/main" id="{6E5842C2-B0CD-4B0A-3A12-FDC8214F608A}"/>
                          </a:ext>
                        </a:extLst>
                      </p:cNvPr>
                      <p:cNvSpPr/>
                      <p:nvPr/>
                    </p:nvSpPr>
                    <p:spPr>
                      <a:xfrm flipH="1">
                        <a:off x="5122364" y="1686383"/>
                        <a:ext cx="83510" cy="1754243"/>
                      </a:xfrm>
                      <a:custGeom>
                        <a:avLst/>
                        <a:gdLst/>
                        <a:ahLst/>
                        <a:cxnLst/>
                        <a:rect l="l" t="t" r="r" b="b"/>
                        <a:pathLst>
                          <a:path h="1000760">
                            <a:moveTo>
                              <a:pt x="0" y="0"/>
                            </a:moveTo>
                            <a:lnTo>
                              <a:pt x="0" y="1000467"/>
                            </a:lnTo>
                          </a:path>
                        </a:pathLst>
                      </a:custGeom>
                      <a:ln w="22225">
                        <a:solidFill>
                          <a:srgbClr val="000000"/>
                        </a:solidFill>
                      </a:ln>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grpSp>
                <p:sp>
                  <p:nvSpPr>
                    <p:cNvPr id="420" name="object 103">
                      <a:extLst>
                        <a:ext uri="{FF2B5EF4-FFF2-40B4-BE49-F238E27FC236}">
                          <a16:creationId xmlns:a16="http://schemas.microsoft.com/office/drawing/2014/main" id="{07018ABF-B641-86B5-3232-F2539EDB3094}"/>
                        </a:ext>
                      </a:extLst>
                    </p:cNvPr>
                    <p:cNvSpPr/>
                    <p:nvPr/>
                  </p:nvSpPr>
                  <p:spPr>
                    <a:xfrm flipV="1">
                      <a:off x="3521880" y="3090481"/>
                      <a:ext cx="135450" cy="34462"/>
                    </a:xfrm>
                    <a:custGeom>
                      <a:avLst/>
                      <a:gdLst/>
                      <a:ahLst/>
                      <a:cxnLst/>
                      <a:rect l="l" t="t" r="r" b="b"/>
                      <a:pathLst>
                        <a:path w="177800">
                          <a:moveTo>
                            <a:pt x="0" y="0"/>
                          </a:moveTo>
                          <a:lnTo>
                            <a:pt x="177368" y="0"/>
                          </a:lnTo>
                        </a:path>
                      </a:pathLst>
                    </a:custGeom>
                    <a:ln w="12700">
                      <a:solidFill>
                        <a:srgbClr val="000000"/>
                      </a:solidFill>
                    </a:ln>
                  </p:spPr>
                  <p:txBody>
                    <a:bodyPr wrap="square" lIns="0" tIns="0" rIns="0" bIns="0" rtlCol="0"/>
                    <a:lstStyle/>
                    <a:p>
                      <a:endParaRPr sz="800">
                        <a:latin typeface="Corbel" panose="020B0503020204020204" pitchFamily="34" charset="0"/>
                        <a:ea typeface="Tahoma" panose="020B0604030504040204" pitchFamily="34" charset="0"/>
                        <a:cs typeface="Tahoma" panose="020B0604030504040204" pitchFamily="34" charset="0"/>
                      </a:endParaRPr>
                    </a:p>
                  </p:txBody>
                </p:sp>
                <p:sp>
                  <p:nvSpPr>
                    <p:cNvPr id="421" name="object 98">
                      <a:extLst>
                        <a:ext uri="{FF2B5EF4-FFF2-40B4-BE49-F238E27FC236}">
                          <a16:creationId xmlns:a16="http://schemas.microsoft.com/office/drawing/2014/main" id="{E2D07559-1211-62E6-8133-F7F77ABD5FEA}"/>
                        </a:ext>
                      </a:extLst>
                    </p:cNvPr>
                    <p:cNvSpPr/>
                    <p:nvPr/>
                  </p:nvSpPr>
                  <p:spPr>
                    <a:xfrm>
                      <a:off x="3328097" y="3138793"/>
                      <a:ext cx="530666" cy="205826"/>
                    </a:xfrm>
                    <a:custGeom>
                      <a:avLst/>
                      <a:gdLst/>
                      <a:ahLst/>
                      <a:cxnLst/>
                      <a:rect l="l" t="t" r="r" b="b"/>
                      <a:pathLst>
                        <a:path w="697864" h="273050">
                          <a:moveTo>
                            <a:pt x="697617" y="0"/>
                          </a:moveTo>
                          <a:lnTo>
                            <a:pt x="0" y="0"/>
                          </a:lnTo>
                          <a:lnTo>
                            <a:pt x="0" y="272688"/>
                          </a:lnTo>
                          <a:lnTo>
                            <a:pt x="697617" y="272688"/>
                          </a:lnTo>
                          <a:lnTo>
                            <a:pt x="697617" y="0"/>
                          </a:lnTo>
                          <a:close/>
                        </a:path>
                      </a:pathLst>
                    </a:custGeom>
                    <a:solidFill>
                      <a:srgbClr val="FFF3B0"/>
                    </a:solidFill>
                    <a:ln w="12700">
                      <a:solidFill>
                        <a:schemeClr val="tx1"/>
                      </a:solidFill>
                    </a:ln>
                  </p:spPr>
                  <p:txBody>
                    <a:bodyPr wrap="square" lIns="0" tIns="0" rIns="0" bIns="0" rtlCol="0"/>
                    <a:lstStyle/>
                    <a:p>
                      <a:pPr algn="ctr"/>
                      <a:r>
                        <a:rPr lang="en-IN" sz="1200" b="1" dirty="0" err="1">
                          <a:solidFill>
                            <a:schemeClr val="tx1"/>
                          </a:solidFill>
                          <a:latin typeface="Corbel" panose="020B0503020204020204" pitchFamily="34" charset="0"/>
                          <a:ea typeface="Tahoma" panose="020B0604030504040204" pitchFamily="34" charset="0"/>
                          <a:cs typeface="Tahoma" panose="020B0604030504040204" pitchFamily="34" charset="0"/>
                        </a:rPr>
                        <a:t>B</a:t>
                      </a:r>
                      <a:r>
                        <a:rPr lang="en-IN" sz="1200" b="1" baseline="-25000" dirty="0" err="1">
                          <a:solidFill>
                            <a:schemeClr val="tx1"/>
                          </a:solidFill>
                          <a:latin typeface="Corbel" panose="020B0503020204020204" pitchFamily="34" charset="0"/>
                          <a:ea typeface="Tahoma" panose="020B0604030504040204" pitchFamily="34" charset="0"/>
                          <a:cs typeface="Tahoma" panose="020B0604030504040204" pitchFamily="34" charset="0"/>
                        </a:rPr>
                        <a:t>i</a:t>
                      </a:r>
                      <a:r>
                        <a:rPr lang="en-IN" sz="1200" b="1" dirty="0" err="1">
                          <a:solidFill>
                            <a:schemeClr val="tx1"/>
                          </a:solidFill>
                          <a:latin typeface="Corbel" panose="020B0503020204020204" pitchFamily="34" charset="0"/>
                          <a:ea typeface="Tahoma" panose="020B0604030504040204" pitchFamily="34" charset="0"/>
                          <a:cs typeface="Tahoma" panose="020B0604030504040204" pitchFamily="34" charset="0"/>
                        </a:rPr>
                        <a:t>.</a:t>
                      </a:r>
                      <a:r>
                        <a:rPr lang="en-IN" sz="1200" b="1" dirty="0" err="1">
                          <a:latin typeface="Corbel" panose="020B0503020204020204" pitchFamily="34" charset="0"/>
                          <a:ea typeface="Tahoma" panose="020B0604030504040204" pitchFamily="34" charset="0"/>
                          <a:cs typeface="Tahoma" panose="020B0604030504040204" pitchFamily="34" charset="0"/>
                        </a:rPr>
                        <a:t>C</a:t>
                      </a:r>
                      <a:r>
                        <a:rPr lang="en-IN" sz="1200" b="1" baseline="-25000" dirty="0" err="1">
                          <a:solidFill>
                            <a:schemeClr val="tx1"/>
                          </a:solidFill>
                          <a:latin typeface="Corbel" panose="020B0503020204020204" pitchFamily="34" charset="0"/>
                          <a:ea typeface="Tahoma" panose="020B0604030504040204" pitchFamily="34" charset="0"/>
                          <a:cs typeface="Tahoma" panose="020B0604030504040204" pitchFamily="34" charset="0"/>
                        </a:rPr>
                        <a:t>i</a:t>
                      </a:r>
                      <a:endPar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sp>
                  <p:nvSpPr>
                    <p:cNvPr id="422" name="object 104">
                      <a:extLst>
                        <a:ext uri="{FF2B5EF4-FFF2-40B4-BE49-F238E27FC236}">
                          <a16:creationId xmlns:a16="http://schemas.microsoft.com/office/drawing/2014/main" id="{1B76667B-A117-300A-AD3D-A6815A629F84}"/>
                        </a:ext>
                      </a:extLst>
                    </p:cNvPr>
                    <p:cNvSpPr/>
                    <p:nvPr/>
                  </p:nvSpPr>
                  <p:spPr>
                    <a:xfrm>
                      <a:off x="3327368" y="2905669"/>
                      <a:ext cx="531637" cy="238378"/>
                    </a:xfrm>
                    <a:custGeom>
                      <a:avLst/>
                      <a:gdLst/>
                      <a:ahLst/>
                      <a:cxnLst/>
                      <a:rect l="l" t="t" r="r" b="b"/>
                      <a:pathLst>
                        <a:path w="697864" h="316230">
                          <a:moveTo>
                            <a:pt x="697617" y="0"/>
                          </a:moveTo>
                          <a:lnTo>
                            <a:pt x="0" y="0"/>
                          </a:lnTo>
                          <a:lnTo>
                            <a:pt x="0" y="315738"/>
                          </a:lnTo>
                          <a:lnTo>
                            <a:pt x="697617" y="315738"/>
                          </a:lnTo>
                          <a:lnTo>
                            <a:pt x="697617" y="0"/>
                          </a:lnTo>
                          <a:close/>
                        </a:path>
                      </a:pathLst>
                    </a:custGeom>
                    <a:solidFill>
                      <a:srgbClr val="FFF3B0"/>
                    </a:solidFill>
                    <a:ln w="12700">
                      <a:solidFill>
                        <a:schemeClr val="tx1"/>
                      </a:solidFill>
                    </a:ln>
                  </p:spPr>
                  <p:txBody>
                    <a:bodyPr wrap="square" lIns="0" tIns="0" rIns="0" bIns="0" rtlCol="0" anchor="ctr"/>
                    <a:lstStyle/>
                    <a:p>
                      <a:pPr algn="ctr"/>
                      <a:r>
                        <a:rPr lang="en-IN" sz="1200" b="1" dirty="0">
                          <a:solidFill>
                            <a:schemeClr val="tx1"/>
                          </a:solidFill>
                          <a:latin typeface="Corbel" panose="020B0503020204020204" pitchFamily="34" charset="0"/>
                          <a:ea typeface="Tahoma" panose="020B0604030504040204" pitchFamily="34" charset="0"/>
                          <a:cs typeface="Tahoma" panose="020B0604030504040204" pitchFamily="34" charset="0"/>
                        </a:rPr>
                        <a:t>B</a:t>
                      </a:r>
                      <a:r>
                        <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a:t>
                      </a:r>
                      <a:r>
                        <a:rPr lang="en-CH" sz="1200" b="1" dirty="0">
                          <a:latin typeface="Corbel" panose="020B0503020204020204" pitchFamily="34" charset="0"/>
                        </a:rPr>
                        <a:t>⊕</a:t>
                      </a:r>
                      <a:r>
                        <a:rPr lang="en-IN" sz="1200" b="1" dirty="0">
                          <a:latin typeface="Corbel" panose="020B0503020204020204" pitchFamily="34" charset="0"/>
                          <a:ea typeface="Tahoma" panose="020B0604030504040204" pitchFamily="34" charset="0"/>
                          <a:cs typeface="Tahoma" panose="020B0604030504040204" pitchFamily="34" charset="0"/>
                        </a:rPr>
                        <a:t>C</a:t>
                      </a:r>
                      <a:r>
                        <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a:t>
                      </a:r>
                    </a:p>
                  </p:txBody>
                </p:sp>
                <p:sp>
                  <p:nvSpPr>
                    <p:cNvPr id="424" name="object 104">
                      <a:extLst>
                        <a:ext uri="{FF2B5EF4-FFF2-40B4-BE49-F238E27FC236}">
                          <a16:creationId xmlns:a16="http://schemas.microsoft.com/office/drawing/2014/main" id="{572C5499-4032-19A6-FD09-CDB3C5889D81}"/>
                        </a:ext>
                      </a:extLst>
                    </p:cNvPr>
                    <p:cNvSpPr/>
                    <p:nvPr/>
                  </p:nvSpPr>
                  <p:spPr>
                    <a:xfrm>
                      <a:off x="3327008" y="2667679"/>
                      <a:ext cx="531637" cy="238378"/>
                    </a:xfrm>
                    <a:custGeom>
                      <a:avLst/>
                      <a:gdLst/>
                      <a:ahLst/>
                      <a:cxnLst/>
                      <a:rect l="l" t="t" r="r" b="b"/>
                      <a:pathLst>
                        <a:path w="697864" h="316230">
                          <a:moveTo>
                            <a:pt x="697617" y="0"/>
                          </a:moveTo>
                          <a:lnTo>
                            <a:pt x="0" y="0"/>
                          </a:lnTo>
                          <a:lnTo>
                            <a:pt x="0" y="315738"/>
                          </a:lnTo>
                          <a:lnTo>
                            <a:pt x="697617" y="315738"/>
                          </a:lnTo>
                          <a:lnTo>
                            <a:pt x="697617" y="0"/>
                          </a:lnTo>
                          <a:close/>
                        </a:path>
                      </a:pathLst>
                    </a:custGeom>
                    <a:solidFill>
                      <a:srgbClr val="FFF3B0"/>
                    </a:solidFill>
                    <a:ln w="12700">
                      <a:solidFill>
                        <a:schemeClr val="tx1"/>
                      </a:solidFill>
                    </a:ln>
                  </p:spPr>
                  <p:txBody>
                    <a:bodyPr wrap="square" lIns="0" tIns="0" rIns="0" bIns="0" rtlCol="0" anchor="ctr"/>
                    <a:lstStyle/>
                    <a:p>
                      <a:pPr algn="ctr"/>
                      <a:endPar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grpSp>
              <p:sp>
                <p:nvSpPr>
                  <p:cNvPr id="415" name="object 104">
                    <a:extLst>
                      <a:ext uri="{FF2B5EF4-FFF2-40B4-BE49-F238E27FC236}">
                        <a16:creationId xmlns:a16="http://schemas.microsoft.com/office/drawing/2014/main" id="{1A724371-03BE-AEDC-0AF6-A1301AD05910}"/>
                      </a:ext>
                    </a:extLst>
                  </p:cNvPr>
                  <p:cNvSpPr/>
                  <p:nvPr/>
                </p:nvSpPr>
                <p:spPr>
                  <a:xfrm>
                    <a:off x="3351566" y="2059941"/>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chemeClr val="accent6">
                      <a:lumMod val="20000"/>
                      <a:lumOff val="80000"/>
                    </a:schemeClr>
                  </a:solidFill>
                  <a:ln w="12700">
                    <a:solidFill>
                      <a:schemeClr val="tx1"/>
                    </a:solidFill>
                  </a:ln>
                </p:spPr>
                <p:txBody>
                  <a:bodyPr wrap="square" lIns="0" tIns="0" rIns="0" bIns="0" rtlCol="0" anchor="ctr"/>
                  <a:lstStyle/>
                  <a:p>
                    <a:pPr algn="ctr"/>
                    <a:endPar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grpSp>
            <p:grpSp>
              <p:nvGrpSpPr>
                <p:cNvPr id="428" name="Group 427">
                  <a:extLst>
                    <a:ext uri="{FF2B5EF4-FFF2-40B4-BE49-F238E27FC236}">
                      <a16:creationId xmlns:a16="http://schemas.microsoft.com/office/drawing/2014/main" id="{0BAE4D6F-7BE7-6CFD-764F-44A86398A782}"/>
                    </a:ext>
                  </a:extLst>
                </p:cNvPr>
                <p:cNvGrpSpPr/>
                <p:nvPr/>
              </p:nvGrpSpPr>
              <p:grpSpPr>
                <a:xfrm>
                  <a:off x="6157698" y="2056633"/>
                  <a:ext cx="760780" cy="1735943"/>
                  <a:chOff x="3270865" y="2007718"/>
                  <a:chExt cx="760780" cy="1735943"/>
                </a:xfrm>
              </p:grpSpPr>
              <p:grpSp>
                <p:nvGrpSpPr>
                  <p:cNvPr id="432" name="Group 431">
                    <a:extLst>
                      <a:ext uri="{FF2B5EF4-FFF2-40B4-BE49-F238E27FC236}">
                        <a16:creationId xmlns:a16="http://schemas.microsoft.com/office/drawing/2014/main" id="{2E053F42-D28F-BBFF-3BB9-EC2957080404}"/>
                      </a:ext>
                    </a:extLst>
                  </p:cNvPr>
                  <p:cNvGrpSpPr/>
                  <p:nvPr/>
                </p:nvGrpSpPr>
                <p:grpSpPr>
                  <a:xfrm>
                    <a:off x="3270865" y="2007718"/>
                    <a:ext cx="760780" cy="1735943"/>
                    <a:chOff x="3270869" y="1975060"/>
                    <a:chExt cx="655215" cy="1416769"/>
                  </a:xfrm>
                </p:grpSpPr>
                <p:grpSp>
                  <p:nvGrpSpPr>
                    <p:cNvPr id="434" name="object 72">
                      <a:extLst>
                        <a:ext uri="{FF2B5EF4-FFF2-40B4-BE49-F238E27FC236}">
                          <a16:creationId xmlns:a16="http://schemas.microsoft.com/office/drawing/2014/main" id="{019308C5-7BD1-CDD0-B10C-2CB1F593255C}"/>
                        </a:ext>
                      </a:extLst>
                    </p:cNvPr>
                    <p:cNvGrpSpPr/>
                    <p:nvPr/>
                  </p:nvGrpSpPr>
                  <p:grpSpPr>
                    <a:xfrm>
                      <a:off x="3270869" y="1975060"/>
                      <a:ext cx="655215" cy="1416769"/>
                      <a:chOff x="4687639" y="1626102"/>
                      <a:chExt cx="884909" cy="1879482"/>
                    </a:xfrm>
                  </p:grpSpPr>
                  <p:sp>
                    <p:nvSpPr>
                      <p:cNvPr id="440" name="object 77">
                        <a:extLst>
                          <a:ext uri="{FF2B5EF4-FFF2-40B4-BE49-F238E27FC236}">
                            <a16:creationId xmlns:a16="http://schemas.microsoft.com/office/drawing/2014/main" id="{E68843DF-11A1-DE06-6EE6-B506C745B90D}"/>
                          </a:ext>
                        </a:extLst>
                      </p:cNvPr>
                      <p:cNvSpPr/>
                      <p:nvPr/>
                    </p:nvSpPr>
                    <p:spPr>
                      <a:xfrm>
                        <a:off x="4693074" y="1635692"/>
                        <a:ext cx="879474" cy="1863729"/>
                      </a:xfrm>
                      <a:custGeom>
                        <a:avLst/>
                        <a:gdLst/>
                        <a:ahLst/>
                        <a:cxnLst/>
                        <a:rect l="l" t="t" r="r" b="b"/>
                        <a:pathLst>
                          <a:path w="879475" h="1997075">
                            <a:moveTo>
                              <a:pt x="879097" y="0"/>
                            </a:moveTo>
                            <a:lnTo>
                              <a:pt x="0" y="0"/>
                            </a:lnTo>
                            <a:lnTo>
                              <a:pt x="0" y="1996795"/>
                            </a:lnTo>
                            <a:lnTo>
                              <a:pt x="879097" y="1996795"/>
                            </a:lnTo>
                            <a:lnTo>
                              <a:pt x="879097" y="0"/>
                            </a:lnTo>
                            <a:close/>
                          </a:path>
                        </a:pathLst>
                      </a:custGeom>
                      <a:solidFill>
                        <a:srgbClr val="E5C4FC"/>
                      </a:solidFill>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sp>
                    <p:nvSpPr>
                      <p:cNvPr id="441" name="object 78">
                        <a:extLst>
                          <a:ext uri="{FF2B5EF4-FFF2-40B4-BE49-F238E27FC236}">
                            <a16:creationId xmlns:a16="http://schemas.microsoft.com/office/drawing/2014/main" id="{B325C282-DBEC-E94D-9C6C-65BF0F8F08EE}"/>
                          </a:ext>
                        </a:extLst>
                      </p:cNvPr>
                      <p:cNvSpPr/>
                      <p:nvPr/>
                    </p:nvSpPr>
                    <p:spPr>
                      <a:xfrm>
                        <a:off x="4687639" y="1626102"/>
                        <a:ext cx="879475" cy="1879482"/>
                      </a:xfrm>
                      <a:custGeom>
                        <a:avLst/>
                        <a:gdLst/>
                        <a:ahLst/>
                        <a:cxnLst/>
                        <a:rect l="l" t="t" r="r" b="b"/>
                        <a:pathLst>
                          <a:path w="879475" h="1997075">
                            <a:moveTo>
                              <a:pt x="0" y="1996795"/>
                            </a:moveTo>
                            <a:lnTo>
                              <a:pt x="879097" y="1996795"/>
                            </a:lnTo>
                            <a:lnTo>
                              <a:pt x="879097" y="0"/>
                            </a:lnTo>
                            <a:lnTo>
                              <a:pt x="0" y="0"/>
                            </a:lnTo>
                            <a:lnTo>
                              <a:pt x="0" y="1996795"/>
                            </a:lnTo>
                            <a:close/>
                          </a:path>
                        </a:pathLst>
                      </a:custGeom>
                      <a:ln w="12700">
                        <a:solidFill>
                          <a:srgbClr val="042433"/>
                        </a:solidFill>
                      </a:ln>
                    </p:spPr>
                    <p:txBody>
                      <a:bodyPr wrap="square" lIns="0" tIns="0" rIns="0" bIns="0" rtlCol="0"/>
                      <a:lstStyle/>
                      <a:p>
                        <a:endParaRPr sz="800">
                          <a:latin typeface="Corbel" panose="020B0503020204020204" pitchFamily="34" charset="0"/>
                          <a:ea typeface="Tahoma" panose="020B0604030504040204" pitchFamily="34" charset="0"/>
                          <a:cs typeface="Tahoma" panose="020B0604030504040204" pitchFamily="34" charset="0"/>
                        </a:endParaRPr>
                      </a:p>
                    </p:txBody>
                  </p:sp>
                  <p:sp>
                    <p:nvSpPr>
                      <p:cNvPr id="442" name="object 79">
                        <a:extLst>
                          <a:ext uri="{FF2B5EF4-FFF2-40B4-BE49-F238E27FC236}">
                            <a16:creationId xmlns:a16="http://schemas.microsoft.com/office/drawing/2014/main" id="{4DA2E742-B597-608B-3BD0-41F185319CFA}"/>
                          </a:ext>
                        </a:extLst>
                      </p:cNvPr>
                      <p:cNvSpPr/>
                      <p:nvPr/>
                    </p:nvSpPr>
                    <p:spPr>
                      <a:xfrm flipH="1">
                        <a:off x="5122364" y="1686383"/>
                        <a:ext cx="83510" cy="1754243"/>
                      </a:xfrm>
                      <a:custGeom>
                        <a:avLst/>
                        <a:gdLst/>
                        <a:ahLst/>
                        <a:cxnLst/>
                        <a:rect l="l" t="t" r="r" b="b"/>
                        <a:pathLst>
                          <a:path h="1000760">
                            <a:moveTo>
                              <a:pt x="0" y="0"/>
                            </a:moveTo>
                            <a:lnTo>
                              <a:pt x="0" y="1000467"/>
                            </a:lnTo>
                          </a:path>
                        </a:pathLst>
                      </a:custGeom>
                      <a:ln w="22225">
                        <a:solidFill>
                          <a:srgbClr val="000000"/>
                        </a:solidFill>
                      </a:ln>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grpSp>
                <p:sp>
                  <p:nvSpPr>
                    <p:cNvPr id="435" name="object 103">
                      <a:extLst>
                        <a:ext uri="{FF2B5EF4-FFF2-40B4-BE49-F238E27FC236}">
                          <a16:creationId xmlns:a16="http://schemas.microsoft.com/office/drawing/2014/main" id="{8ECB52BF-3EB9-71A9-B8B4-51DE180349F4}"/>
                        </a:ext>
                      </a:extLst>
                    </p:cNvPr>
                    <p:cNvSpPr/>
                    <p:nvPr/>
                  </p:nvSpPr>
                  <p:spPr>
                    <a:xfrm flipV="1">
                      <a:off x="3521880" y="3090481"/>
                      <a:ext cx="135450" cy="34462"/>
                    </a:xfrm>
                    <a:custGeom>
                      <a:avLst/>
                      <a:gdLst/>
                      <a:ahLst/>
                      <a:cxnLst/>
                      <a:rect l="l" t="t" r="r" b="b"/>
                      <a:pathLst>
                        <a:path w="177800">
                          <a:moveTo>
                            <a:pt x="0" y="0"/>
                          </a:moveTo>
                          <a:lnTo>
                            <a:pt x="177368" y="0"/>
                          </a:lnTo>
                        </a:path>
                      </a:pathLst>
                    </a:custGeom>
                    <a:ln w="12700">
                      <a:solidFill>
                        <a:srgbClr val="000000"/>
                      </a:solidFill>
                    </a:ln>
                  </p:spPr>
                  <p:txBody>
                    <a:bodyPr wrap="square" lIns="0" tIns="0" rIns="0" bIns="0" rtlCol="0"/>
                    <a:lstStyle/>
                    <a:p>
                      <a:endParaRPr sz="800">
                        <a:latin typeface="Corbel" panose="020B0503020204020204" pitchFamily="34" charset="0"/>
                        <a:ea typeface="Tahoma" panose="020B0604030504040204" pitchFamily="34" charset="0"/>
                        <a:cs typeface="Tahoma" panose="020B0604030504040204" pitchFamily="34" charset="0"/>
                      </a:endParaRPr>
                    </a:p>
                  </p:txBody>
                </p:sp>
                <p:sp>
                  <p:nvSpPr>
                    <p:cNvPr id="436" name="object 98">
                      <a:extLst>
                        <a:ext uri="{FF2B5EF4-FFF2-40B4-BE49-F238E27FC236}">
                          <a16:creationId xmlns:a16="http://schemas.microsoft.com/office/drawing/2014/main" id="{E35FC596-2C83-64DA-D168-9A7B4D3D37F8}"/>
                        </a:ext>
                      </a:extLst>
                    </p:cNvPr>
                    <p:cNvSpPr/>
                    <p:nvPr/>
                  </p:nvSpPr>
                  <p:spPr>
                    <a:xfrm>
                      <a:off x="3328097" y="3138793"/>
                      <a:ext cx="530666" cy="205826"/>
                    </a:xfrm>
                    <a:custGeom>
                      <a:avLst/>
                      <a:gdLst/>
                      <a:ahLst/>
                      <a:cxnLst/>
                      <a:rect l="l" t="t" r="r" b="b"/>
                      <a:pathLst>
                        <a:path w="697864" h="273050">
                          <a:moveTo>
                            <a:pt x="697617" y="0"/>
                          </a:moveTo>
                          <a:lnTo>
                            <a:pt x="0" y="0"/>
                          </a:lnTo>
                          <a:lnTo>
                            <a:pt x="0" y="272688"/>
                          </a:lnTo>
                          <a:lnTo>
                            <a:pt x="697617" y="272688"/>
                          </a:lnTo>
                          <a:lnTo>
                            <a:pt x="697617" y="0"/>
                          </a:lnTo>
                          <a:close/>
                        </a:path>
                      </a:pathLst>
                    </a:custGeom>
                    <a:solidFill>
                      <a:srgbClr val="FFF3B0"/>
                    </a:solidFill>
                    <a:ln w="12700">
                      <a:solidFill>
                        <a:schemeClr val="tx1"/>
                      </a:solidFill>
                    </a:ln>
                  </p:spPr>
                  <p:txBody>
                    <a:bodyPr wrap="square" lIns="0" tIns="0" rIns="0" bIns="0" rtlCol="0"/>
                    <a:lstStyle/>
                    <a:p>
                      <a:pPr algn="ctr"/>
                      <a:r>
                        <a:rPr lang="en-IN" sz="1200" b="1" dirty="0" err="1">
                          <a:solidFill>
                            <a:schemeClr val="tx1"/>
                          </a:solidFill>
                          <a:latin typeface="Corbel" panose="020B0503020204020204" pitchFamily="34" charset="0"/>
                          <a:ea typeface="Tahoma" panose="020B0604030504040204" pitchFamily="34" charset="0"/>
                          <a:cs typeface="Tahoma" panose="020B0604030504040204" pitchFamily="34" charset="0"/>
                        </a:rPr>
                        <a:t>B</a:t>
                      </a:r>
                      <a:r>
                        <a:rPr lang="en-IN" sz="1200" b="1" baseline="-25000" dirty="0" err="1">
                          <a:solidFill>
                            <a:schemeClr val="tx1"/>
                          </a:solidFill>
                          <a:latin typeface="Corbel" panose="020B0503020204020204" pitchFamily="34" charset="0"/>
                          <a:ea typeface="Tahoma" panose="020B0604030504040204" pitchFamily="34" charset="0"/>
                          <a:cs typeface="Tahoma" panose="020B0604030504040204" pitchFamily="34" charset="0"/>
                        </a:rPr>
                        <a:t>i</a:t>
                      </a:r>
                      <a:r>
                        <a:rPr lang="en-IN" sz="1200" b="1" dirty="0" err="1">
                          <a:solidFill>
                            <a:schemeClr val="tx1"/>
                          </a:solidFill>
                          <a:latin typeface="Corbel" panose="020B0503020204020204" pitchFamily="34" charset="0"/>
                          <a:ea typeface="Tahoma" panose="020B0604030504040204" pitchFamily="34" charset="0"/>
                          <a:cs typeface="Tahoma" panose="020B0604030504040204" pitchFamily="34" charset="0"/>
                        </a:rPr>
                        <a:t>.</a:t>
                      </a:r>
                      <a:r>
                        <a:rPr lang="en-IN" sz="1200" b="1" dirty="0" err="1">
                          <a:latin typeface="Corbel" panose="020B0503020204020204" pitchFamily="34" charset="0"/>
                          <a:ea typeface="Tahoma" panose="020B0604030504040204" pitchFamily="34" charset="0"/>
                          <a:cs typeface="Tahoma" panose="020B0604030504040204" pitchFamily="34" charset="0"/>
                        </a:rPr>
                        <a:t>C</a:t>
                      </a:r>
                      <a:r>
                        <a:rPr lang="en-IN" sz="1200" b="1" baseline="-25000" dirty="0" err="1">
                          <a:solidFill>
                            <a:schemeClr val="tx1"/>
                          </a:solidFill>
                          <a:latin typeface="Corbel" panose="020B0503020204020204" pitchFamily="34" charset="0"/>
                          <a:ea typeface="Tahoma" panose="020B0604030504040204" pitchFamily="34" charset="0"/>
                          <a:cs typeface="Tahoma" panose="020B0604030504040204" pitchFamily="34" charset="0"/>
                        </a:rPr>
                        <a:t>i</a:t>
                      </a:r>
                      <a:endPar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sp>
                  <p:nvSpPr>
                    <p:cNvPr id="437" name="object 104">
                      <a:extLst>
                        <a:ext uri="{FF2B5EF4-FFF2-40B4-BE49-F238E27FC236}">
                          <a16:creationId xmlns:a16="http://schemas.microsoft.com/office/drawing/2014/main" id="{08A087C7-CAFF-7F13-3BD1-15DC2549D1B2}"/>
                        </a:ext>
                      </a:extLst>
                    </p:cNvPr>
                    <p:cNvSpPr/>
                    <p:nvPr/>
                  </p:nvSpPr>
                  <p:spPr>
                    <a:xfrm>
                      <a:off x="3327368" y="2905669"/>
                      <a:ext cx="531637" cy="238378"/>
                    </a:xfrm>
                    <a:custGeom>
                      <a:avLst/>
                      <a:gdLst/>
                      <a:ahLst/>
                      <a:cxnLst/>
                      <a:rect l="l" t="t" r="r" b="b"/>
                      <a:pathLst>
                        <a:path w="697864" h="316230">
                          <a:moveTo>
                            <a:pt x="697617" y="0"/>
                          </a:moveTo>
                          <a:lnTo>
                            <a:pt x="0" y="0"/>
                          </a:lnTo>
                          <a:lnTo>
                            <a:pt x="0" y="315738"/>
                          </a:lnTo>
                          <a:lnTo>
                            <a:pt x="697617" y="315738"/>
                          </a:lnTo>
                          <a:lnTo>
                            <a:pt x="697617" y="0"/>
                          </a:lnTo>
                          <a:close/>
                        </a:path>
                      </a:pathLst>
                    </a:custGeom>
                    <a:solidFill>
                      <a:srgbClr val="FFF3B0"/>
                    </a:solidFill>
                    <a:ln w="12700">
                      <a:solidFill>
                        <a:schemeClr val="tx1"/>
                      </a:solidFill>
                    </a:ln>
                  </p:spPr>
                  <p:txBody>
                    <a:bodyPr wrap="square" lIns="0" tIns="0" rIns="0" bIns="0" rtlCol="0" anchor="ctr"/>
                    <a:lstStyle/>
                    <a:p>
                      <a:pPr algn="ctr"/>
                      <a:r>
                        <a:rPr lang="en-IN" sz="1000" b="1" dirty="0">
                          <a:solidFill>
                            <a:schemeClr val="tx1"/>
                          </a:solidFill>
                          <a:latin typeface="Corbel" panose="020B0503020204020204" pitchFamily="34" charset="0"/>
                          <a:ea typeface="Tahoma" panose="020B0604030504040204" pitchFamily="34" charset="0"/>
                          <a:cs typeface="Tahoma" panose="020B0604030504040204" pitchFamily="34" charset="0"/>
                        </a:rPr>
                        <a:t>A</a:t>
                      </a:r>
                      <a:r>
                        <a:rPr lang="en-IN" sz="1000" b="1"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a:t>
                      </a:r>
                      <a:r>
                        <a:rPr lang="en-CH" sz="1000" b="1" dirty="0">
                          <a:latin typeface="Corbel" panose="020B0503020204020204" pitchFamily="34" charset="0"/>
                        </a:rPr>
                        <a:t>⊕</a:t>
                      </a:r>
                      <a:r>
                        <a:rPr lang="en-IN" sz="1000" b="1" dirty="0">
                          <a:solidFill>
                            <a:schemeClr val="tx1"/>
                          </a:solidFill>
                          <a:latin typeface="Corbel" panose="020B0503020204020204" pitchFamily="34" charset="0"/>
                          <a:ea typeface="Tahoma" panose="020B0604030504040204" pitchFamily="34" charset="0"/>
                          <a:cs typeface="Tahoma" panose="020B0604030504040204" pitchFamily="34" charset="0"/>
                        </a:rPr>
                        <a:t>B</a:t>
                      </a:r>
                      <a:r>
                        <a:rPr lang="en-IN" sz="1000" b="1"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a:t>
                      </a:r>
                      <a:r>
                        <a:rPr lang="en-CH" sz="1000" b="1" dirty="0">
                          <a:latin typeface="Corbel" panose="020B0503020204020204" pitchFamily="34" charset="0"/>
                        </a:rPr>
                        <a:t>⊕</a:t>
                      </a:r>
                      <a:r>
                        <a:rPr lang="en-IN" sz="1000" b="1" dirty="0">
                          <a:latin typeface="Corbel" panose="020B0503020204020204" pitchFamily="34" charset="0"/>
                          <a:ea typeface="Tahoma" panose="020B0604030504040204" pitchFamily="34" charset="0"/>
                          <a:cs typeface="Tahoma" panose="020B0604030504040204" pitchFamily="34" charset="0"/>
                        </a:rPr>
                        <a:t>C</a:t>
                      </a:r>
                      <a:r>
                        <a:rPr lang="en-IN" sz="1000" b="1"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a:t>
                      </a:r>
                    </a:p>
                  </p:txBody>
                </p:sp>
                <p:sp>
                  <p:nvSpPr>
                    <p:cNvPr id="439" name="object 104">
                      <a:extLst>
                        <a:ext uri="{FF2B5EF4-FFF2-40B4-BE49-F238E27FC236}">
                          <a16:creationId xmlns:a16="http://schemas.microsoft.com/office/drawing/2014/main" id="{1C5DF40F-D8EB-49C7-4867-AA879A7C9884}"/>
                        </a:ext>
                      </a:extLst>
                    </p:cNvPr>
                    <p:cNvSpPr/>
                    <p:nvPr/>
                  </p:nvSpPr>
                  <p:spPr>
                    <a:xfrm>
                      <a:off x="3327008" y="2667679"/>
                      <a:ext cx="531637" cy="238378"/>
                    </a:xfrm>
                    <a:custGeom>
                      <a:avLst/>
                      <a:gdLst/>
                      <a:ahLst/>
                      <a:cxnLst/>
                      <a:rect l="l" t="t" r="r" b="b"/>
                      <a:pathLst>
                        <a:path w="697864" h="316230">
                          <a:moveTo>
                            <a:pt x="697617" y="0"/>
                          </a:moveTo>
                          <a:lnTo>
                            <a:pt x="0" y="0"/>
                          </a:lnTo>
                          <a:lnTo>
                            <a:pt x="0" y="315738"/>
                          </a:lnTo>
                          <a:lnTo>
                            <a:pt x="697617" y="315738"/>
                          </a:lnTo>
                          <a:lnTo>
                            <a:pt x="697617" y="0"/>
                          </a:lnTo>
                          <a:close/>
                        </a:path>
                      </a:pathLst>
                    </a:custGeom>
                    <a:solidFill>
                      <a:srgbClr val="FDF4B1"/>
                    </a:solidFill>
                    <a:ln w="12700">
                      <a:solidFill>
                        <a:schemeClr val="tx1"/>
                      </a:solidFill>
                    </a:ln>
                  </p:spPr>
                  <p:txBody>
                    <a:bodyPr wrap="square" lIns="0" tIns="0" rIns="0" bIns="0" rtlCol="0" anchor="ctr"/>
                    <a:lstStyle/>
                    <a:p>
                      <a:pPr algn="ctr"/>
                      <a:r>
                        <a:rPr lang="en-IN" sz="1200" b="1" dirty="0">
                          <a:solidFill>
                            <a:schemeClr val="tx1"/>
                          </a:solidFill>
                          <a:latin typeface="Corbel" panose="020B0503020204020204" pitchFamily="34" charset="0"/>
                          <a:ea typeface="Tahoma" panose="020B0604030504040204" pitchFamily="34" charset="0"/>
                          <a:cs typeface="Tahoma" panose="020B0604030504040204" pitchFamily="34" charset="0"/>
                        </a:rPr>
                        <a:t>A</a:t>
                      </a:r>
                      <a:r>
                        <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a:t>
                      </a:r>
                    </a:p>
                  </p:txBody>
                </p:sp>
              </p:grpSp>
              <p:sp>
                <p:nvSpPr>
                  <p:cNvPr id="430" name="object 104">
                    <a:extLst>
                      <a:ext uri="{FF2B5EF4-FFF2-40B4-BE49-F238E27FC236}">
                        <a16:creationId xmlns:a16="http://schemas.microsoft.com/office/drawing/2014/main" id="{3D54DA00-D27A-94A4-8A2D-CDCC0B931AF1}"/>
                      </a:ext>
                    </a:extLst>
                  </p:cNvPr>
                  <p:cNvSpPr/>
                  <p:nvPr/>
                </p:nvSpPr>
                <p:spPr>
                  <a:xfrm>
                    <a:off x="3351566" y="2059941"/>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chemeClr val="accent6">
                      <a:lumMod val="20000"/>
                      <a:lumOff val="80000"/>
                    </a:schemeClr>
                  </a:solidFill>
                  <a:ln w="12700">
                    <a:solidFill>
                      <a:schemeClr val="tx1"/>
                    </a:solidFill>
                  </a:ln>
                </p:spPr>
                <p:txBody>
                  <a:bodyPr wrap="square" lIns="0" tIns="0" rIns="0" bIns="0" rtlCol="0" anchor="ctr"/>
                  <a:lstStyle/>
                  <a:p>
                    <a:pPr algn="ctr"/>
                    <a:endPar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grpSp>
            <p:grpSp>
              <p:nvGrpSpPr>
                <p:cNvPr id="443" name="Group 442">
                  <a:extLst>
                    <a:ext uri="{FF2B5EF4-FFF2-40B4-BE49-F238E27FC236}">
                      <a16:creationId xmlns:a16="http://schemas.microsoft.com/office/drawing/2014/main" id="{5A9BB25A-CFF0-7336-05E4-D5E96C868A12}"/>
                    </a:ext>
                  </a:extLst>
                </p:cNvPr>
                <p:cNvGrpSpPr/>
                <p:nvPr/>
              </p:nvGrpSpPr>
              <p:grpSpPr>
                <a:xfrm>
                  <a:off x="7128091" y="2060642"/>
                  <a:ext cx="760781" cy="1735943"/>
                  <a:chOff x="3270869" y="2007718"/>
                  <a:chExt cx="760781" cy="1735943"/>
                </a:xfrm>
              </p:grpSpPr>
              <p:grpSp>
                <p:nvGrpSpPr>
                  <p:cNvPr id="447" name="Group 446">
                    <a:extLst>
                      <a:ext uri="{FF2B5EF4-FFF2-40B4-BE49-F238E27FC236}">
                        <a16:creationId xmlns:a16="http://schemas.microsoft.com/office/drawing/2014/main" id="{7DEB07A9-D1F7-2A60-D00D-D4B4BC385258}"/>
                      </a:ext>
                    </a:extLst>
                  </p:cNvPr>
                  <p:cNvGrpSpPr/>
                  <p:nvPr/>
                </p:nvGrpSpPr>
                <p:grpSpPr>
                  <a:xfrm>
                    <a:off x="3270869" y="2007718"/>
                    <a:ext cx="760781" cy="1735943"/>
                    <a:chOff x="3270869" y="1975060"/>
                    <a:chExt cx="655215" cy="1416769"/>
                  </a:xfrm>
                </p:grpSpPr>
                <p:grpSp>
                  <p:nvGrpSpPr>
                    <p:cNvPr id="449" name="object 72">
                      <a:extLst>
                        <a:ext uri="{FF2B5EF4-FFF2-40B4-BE49-F238E27FC236}">
                          <a16:creationId xmlns:a16="http://schemas.microsoft.com/office/drawing/2014/main" id="{21371E6D-D996-6AE2-D70A-47022228743C}"/>
                        </a:ext>
                      </a:extLst>
                    </p:cNvPr>
                    <p:cNvGrpSpPr/>
                    <p:nvPr/>
                  </p:nvGrpSpPr>
                  <p:grpSpPr>
                    <a:xfrm>
                      <a:off x="3270869" y="1975060"/>
                      <a:ext cx="655215" cy="1416769"/>
                      <a:chOff x="4687639" y="1626102"/>
                      <a:chExt cx="884909" cy="1879482"/>
                    </a:xfrm>
                  </p:grpSpPr>
                  <p:sp>
                    <p:nvSpPr>
                      <p:cNvPr id="455" name="object 77">
                        <a:extLst>
                          <a:ext uri="{FF2B5EF4-FFF2-40B4-BE49-F238E27FC236}">
                            <a16:creationId xmlns:a16="http://schemas.microsoft.com/office/drawing/2014/main" id="{AF1E713A-A246-F88F-184D-EE7C98DB5210}"/>
                          </a:ext>
                        </a:extLst>
                      </p:cNvPr>
                      <p:cNvSpPr/>
                      <p:nvPr/>
                    </p:nvSpPr>
                    <p:spPr>
                      <a:xfrm>
                        <a:off x="4693074" y="1635692"/>
                        <a:ext cx="879474" cy="1863729"/>
                      </a:xfrm>
                      <a:custGeom>
                        <a:avLst/>
                        <a:gdLst/>
                        <a:ahLst/>
                        <a:cxnLst/>
                        <a:rect l="l" t="t" r="r" b="b"/>
                        <a:pathLst>
                          <a:path w="879475" h="1997075">
                            <a:moveTo>
                              <a:pt x="879097" y="0"/>
                            </a:moveTo>
                            <a:lnTo>
                              <a:pt x="0" y="0"/>
                            </a:lnTo>
                            <a:lnTo>
                              <a:pt x="0" y="1996795"/>
                            </a:lnTo>
                            <a:lnTo>
                              <a:pt x="879097" y="1996795"/>
                            </a:lnTo>
                            <a:lnTo>
                              <a:pt x="879097" y="0"/>
                            </a:lnTo>
                            <a:close/>
                          </a:path>
                        </a:pathLst>
                      </a:custGeom>
                      <a:solidFill>
                        <a:srgbClr val="E5C4FC"/>
                      </a:solidFill>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sp>
                    <p:nvSpPr>
                      <p:cNvPr id="456" name="object 78">
                        <a:extLst>
                          <a:ext uri="{FF2B5EF4-FFF2-40B4-BE49-F238E27FC236}">
                            <a16:creationId xmlns:a16="http://schemas.microsoft.com/office/drawing/2014/main" id="{DBE2CBD4-54FB-3A0B-392A-7AE8A058D233}"/>
                          </a:ext>
                        </a:extLst>
                      </p:cNvPr>
                      <p:cNvSpPr/>
                      <p:nvPr/>
                    </p:nvSpPr>
                    <p:spPr>
                      <a:xfrm>
                        <a:off x="4687639" y="1626102"/>
                        <a:ext cx="879475" cy="1879482"/>
                      </a:xfrm>
                      <a:custGeom>
                        <a:avLst/>
                        <a:gdLst/>
                        <a:ahLst/>
                        <a:cxnLst/>
                        <a:rect l="l" t="t" r="r" b="b"/>
                        <a:pathLst>
                          <a:path w="879475" h="1997075">
                            <a:moveTo>
                              <a:pt x="0" y="1996795"/>
                            </a:moveTo>
                            <a:lnTo>
                              <a:pt x="879097" y="1996795"/>
                            </a:lnTo>
                            <a:lnTo>
                              <a:pt x="879097" y="0"/>
                            </a:lnTo>
                            <a:lnTo>
                              <a:pt x="0" y="0"/>
                            </a:lnTo>
                            <a:lnTo>
                              <a:pt x="0" y="1996795"/>
                            </a:lnTo>
                            <a:close/>
                          </a:path>
                        </a:pathLst>
                      </a:custGeom>
                      <a:ln w="12700">
                        <a:solidFill>
                          <a:srgbClr val="042433"/>
                        </a:solidFill>
                      </a:ln>
                    </p:spPr>
                    <p:txBody>
                      <a:bodyPr wrap="square" lIns="0" tIns="0" rIns="0" bIns="0" rtlCol="0"/>
                      <a:lstStyle/>
                      <a:p>
                        <a:endParaRPr sz="800">
                          <a:latin typeface="Corbel" panose="020B0503020204020204" pitchFamily="34" charset="0"/>
                          <a:ea typeface="Tahoma" panose="020B0604030504040204" pitchFamily="34" charset="0"/>
                          <a:cs typeface="Tahoma" panose="020B0604030504040204" pitchFamily="34" charset="0"/>
                        </a:endParaRPr>
                      </a:p>
                    </p:txBody>
                  </p:sp>
                  <p:sp>
                    <p:nvSpPr>
                      <p:cNvPr id="457" name="object 79">
                        <a:extLst>
                          <a:ext uri="{FF2B5EF4-FFF2-40B4-BE49-F238E27FC236}">
                            <a16:creationId xmlns:a16="http://schemas.microsoft.com/office/drawing/2014/main" id="{BA6264B1-A2A6-84BD-7592-5FE9E5964C45}"/>
                          </a:ext>
                        </a:extLst>
                      </p:cNvPr>
                      <p:cNvSpPr/>
                      <p:nvPr/>
                    </p:nvSpPr>
                    <p:spPr>
                      <a:xfrm flipH="1">
                        <a:off x="5122364" y="1686383"/>
                        <a:ext cx="83510" cy="1754243"/>
                      </a:xfrm>
                      <a:custGeom>
                        <a:avLst/>
                        <a:gdLst/>
                        <a:ahLst/>
                        <a:cxnLst/>
                        <a:rect l="l" t="t" r="r" b="b"/>
                        <a:pathLst>
                          <a:path h="1000760">
                            <a:moveTo>
                              <a:pt x="0" y="0"/>
                            </a:moveTo>
                            <a:lnTo>
                              <a:pt x="0" y="1000467"/>
                            </a:lnTo>
                          </a:path>
                        </a:pathLst>
                      </a:custGeom>
                      <a:ln w="22225">
                        <a:solidFill>
                          <a:srgbClr val="000000"/>
                        </a:solidFill>
                      </a:ln>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grpSp>
                <p:sp>
                  <p:nvSpPr>
                    <p:cNvPr id="450" name="object 103">
                      <a:extLst>
                        <a:ext uri="{FF2B5EF4-FFF2-40B4-BE49-F238E27FC236}">
                          <a16:creationId xmlns:a16="http://schemas.microsoft.com/office/drawing/2014/main" id="{620074CE-41C2-D5C1-93F0-D297A30217E9}"/>
                        </a:ext>
                      </a:extLst>
                    </p:cNvPr>
                    <p:cNvSpPr/>
                    <p:nvPr/>
                  </p:nvSpPr>
                  <p:spPr>
                    <a:xfrm flipV="1">
                      <a:off x="3521880" y="3090481"/>
                      <a:ext cx="135450" cy="34462"/>
                    </a:xfrm>
                    <a:custGeom>
                      <a:avLst/>
                      <a:gdLst/>
                      <a:ahLst/>
                      <a:cxnLst/>
                      <a:rect l="l" t="t" r="r" b="b"/>
                      <a:pathLst>
                        <a:path w="177800">
                          <a:moveTo>
                            <a:pt x="0" y="0"/>
                          </a:moveTo>
                          <a:lnTo>
                            <a:pt x="177368" y="0"/>
                          </a:lnTo>
                        </a:path>
                      </a:pathLst>
                    </a:custGeom>
                    <a:ln w="12700">
                      <a:solidFill>
                        <a:srgbClr val="000000"/>
                      </a:solidFill>
                    </a:ln>
                  </p:spPr>
                  <p:txBody>
                    <a:bodyPr wrap="square" lIns="0" tIns="0" rIns="0" bIns="0" rtlCol="0"/>
                    <a:lstStyle/>
                    <a:p>
                      <a:endParaRPr sz="800">
                        <a:latin typeface="Corbel" panose="020B0503020204020204" pitchFamily="34" charset="0"/>
                        <a:ea typeface="Tahoma" panose="020B0604030504040204" pitchFamily="34" charset="0"/>
                        <a:cs typeface="Tahoma" panose="020B0604030504040204" pitchFamily="34" charset="0"/>
                      </a:endParaRPr>
                    </a:p>
                  </p:txBody>
                </p:sp>
                <p:sp>
                  <p:nvSpPr>
                    <p:cNvPr id="451" name="object 98">
                      <a:extLst>
                        <a:ext uri="{FF2B5EF4-FFF2-40B4-BE49-F238E27FC236}">
                          <a16:creationId xmlns:a16="http://schemas.microsoft.com/office/drawing/2014/main" id="{603C1A0B-D86E-2F94-73AF-4F63E8DE5C7E}"/>
                        </a:ext>
                      </a:extLst>
                    </p:cNvPr>
                    <p:cNvSpPr/>
                    <p:nvPr/>
                  </p:nvSpPr>
                  <p:spPr>
                    <a:xfrm>
                      <a:off x="3328097" y="3138793"/>
                      <a:ext cx="530666" cy="205826"/>
                    </a:xfrm>
                    <a:custGeom>
                      <a:avLst/>
                      <a:gdLst/>
                      <a:ahLst/>
                      <a:cxnLst/>
                      <a:rect l="l" t="t" r="r" b="b"/>
                      <a:pathLst>
                        <a:path w="697864" h="273050">
                          <a:moveTo>
                            <a:pt x="697617" y="0"/>
                          </a:moveTo>
                          <a:lnTo>
                            <a:pt x="0" y="0"/>
                          </a:lnTo>
                          <a:lnTo>
                            <a:pt x="0" y="272688"/>
                          </a:lnTo>
                          <a:lnTo>
                            <a:pt x="697617" y="272688"/>
                          </a:lnTo>
                          <a:lnTo>
                            <a:pt x="697617" y="0"/>
                          </a:lnTo>
                          <a:close/>
                        </a:path>
                      </a:pathLst>
                    </a:custGeom>
                    <a:solidFill>
                      <a:srgbClr val="FFF3B0"/>
                    </a:solidFill>
                    <a:ln w="12700">
                      <a:solidFill>
                        <a:schemeClr val="tx1"/>
                      </a:solidFill>
                    </a:ln>
                  </p:spPr>
                  <p:txBody>
                    <a:bodyPr wrap="square" lIns="0" tIns="0" rIns="0" bIns="0" rtlCol="0"/>
                    <a:lstStyle/>
                    <a:p>
                      <a:pPr algn="ctr"/>
                      <a:r>
                        <a:rPr lang="en-IN" sz="1200" b="1" dirty="0" err="1">
                          <a:solidFill>
                            <a:schemeClr val="tx1"/>
                          </a:solidFill>
                          <a:latin typeface="Corbel" panose="020B0503020204020204" pitchFamily="34" charset="0"/>
                          <a:ea typeface="Tahoma" panose="020B0604030504040204" pitchFamily="34" charset="0"/>
                          <a:cs typeface="Tahoma" panose="020B0604030504040204" pitchFamily="34" charset="0"/>
                        </a:rPr>
                        <a:t>B</a:t>
                      </a:r>
                      <a:r>
                        <a:rPr lang="en-IN" sz="1200" b="1" baseline="-25000" dirty="0" err="1">
                          <a:solidFill>
                            <a:schemeClr val="tx1"/>
                          </a:solidFill>
                          <a:latin typeface="Corbel" panose="020B0503020204020204" pitchFamily="34" charset="0"/>
                          <a:ea typeface="Tahoma" panose="020B0604030504040204" pitchFamily="34" charset="0"/>
                          <a:cs typeface="Tahoma" panose="020B0604030504040204" pitchFamily="34" charset="0"/>
                        </a:rPr>
                        <a:t>i</a:t>
                      </a:r>
                      <a:r>
                        <a:rPr lang="en-IN" sz="1200" b="1" dirty="0" err="1">
                          <a:solidFill>
                            <a:schemeClr val="tx1"/>
                          </a:solidFill>
                          <a:latin typeface="Corbel" panose="020B0503020204020204" pitchFamily="34" charset="0"/>
                          <a:ea typeface="Tahoma" panose="020B0604030504040204" pitchFamily="34" charset="0"/>
                          <a:cs typeface="Tahoma" panose="020B0604030504040204" pitchFamily="34" charset="0"/>
                        </a:rPr>
                        <a:t>.</a:t>
                      </a:r>
                      <a:r>
                        <a:rPr lang="en-IN" sz="1200" b="1" dirty="0" err="1">
                          <a:latin typeface="Corbel" panose="020B0503020204020204" pitchFamily="34" charset="0"/>
                          <a:ea typeface="Tahoma" panose="020B0604030504040204" pitchFamily="34" charset="0"/>
                          <a:cs typeface="Tahoma" panose="020B0604030504040204" pitchFamily="34" charset="0"/>
                        </a:rPr>
                        <a:t>C</a:t>
                      </a:r>
                      <a:r>
                        <a:rPr lang="en-IN" sz="1200" b="1" baseline="-25000" dirty="0" err="1">
                          <a:solidFill>
                            <a:schemeClr val="tx1"/>
                          </a:solidFill>
                          <a:latin typeface="Corbel" panose="020B0503020204020204" pitchFamily="34" charset="0"/>
                          <a:ea typeface="Tahoma" panose="020B0604030504040204" pitchFamily="34" charset="0"/>
                          <a:cs typeface="Tahoma" panose="020B0604030504040204" pitchFamily="34" charset="0"/>
                        </a:rPr>
                        <a:t>i</a:t>
                      </a:r>
                      <a:endPar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sp>
                  <p:nvSpPr>
                    <p:cNvPr id="452" name="object 104">
                      <a:extLst>
                        <a:ext uri="{FF2B5EF4-FFF2-40B4-BE49-F238E27FC236}">
                          <a16:creationId xmlns:a16="http://schemas.microsoft.com/office/drawing/2014/main" id="{5D901E88-6D24-B9BB-C938-BCA3206D1852}"/>
                        </a:ext>
                      </a:extLst>
                    </p:cNvPr>
                    <p:cNvSpPr/>
                    <p:nvPr/>
                  </p:nvSpPr>
                  <p:spPr>
                    <a:xfrm>
                      <a:off x="3327368" y="2905669"/>
                      <a:ext cx="531637" cy="238378"/>
                    </a:xfrm>
                    <a:custGeom>
                      <a:avLst/>
                      <a:gdLst/>
                      <a:ahLst/>
                      <a:cxnLst/>
                      <a:rect l="l" t="t" r="r" b="b"/>
                      <a:pathLst>
                        <a:path w="697864" h="316230">
                          <a:moveTo>
                            <a:pt x="697617" y="0"/>
                          </a:moveTo>
                          <a:lnTo>
                            <a:pt x="0" y="0"/>
                          </a:lnTo>
                          <a:lnTo>
                            <a:pt x="0" y="315738"/>
                          </a:lnTo>
                          <a:lnTo>
                            <a:pt x="697617" y="315738"/>
                          </a:lnTo>
                          <a:lnTo>
                            <a:pt x="697617" y="0"/>
                          </a:lnTo>
                          <a:close/>
                        </a:path>
                      </a:pathLst>
                    </a:custGeom>
                    <a:solidFill>
                      <a:srgbClr val="FFF3B0"/>
                    </a:solidFill>
                    <a:ln w="12700">
                      <a:solidFill>
                        <a:schemeClr val="tx1"/>
                      </a:solidFill>
                    </a:ln>
                  </p:spPr>
                  <p:txBody>
                    <a:bodyPr wrap="square" lIns="0" tIns="0" rIns="0" bIns="0" rtlCol="0" anchor="ctr"/>
                    <a:lstStyle/>
                    <a:p>
                      <a:pPr algn="ctr"/>
                      <a:r>
                        <a:rPr lang="en-IN" sz="1200" b="1" dirty="0">
                          <a:solidFill>
                            <a:schemeClr val="tx1"/>
                          </a:solidFill>
                          <a:latin typeface="Corbel" panose="020B0503020204020204" pitchFamily="34" charset="0"/>
                          <a:ea typeface="Tahoma" panose="020B0604030504040204" pitchFamily="34" charset="0"/>
                          <a:cs typeface="Tahoma" panose="020B0604030504040204" pitchFamily="34" charset="0"/>
                        </a:rPr>
                        <a:t>Sum</a:t>
                      </a:r>
                      <a:endPar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sp>
                  <p:nvSpPr>
                    <p:cNvPr id="454" name="object 104">
                      <a:extLst>
                        <a:ext uri="{FF2B5EF4-FFF2-40B4-BE49-F238E27FC236}">
                          <a16:creationId xmlns:a16="http://schemas.microsoft.com/office/drawing/2014/main" id="{420E2079-35FD-1C5A-D38A-3C239CE7AA19}"/>
                        </a:ext>
                      </a:extLst>
                    </p:cNvPr>
                    <p:cNvSpPr/>
                    <p:nvPr/>
                  </p:nvSpPr>
                  <p:spPr>
                    <a:xfrm>
                      <a:off x="3327008" y="2667679"/>
                      <a:ext cx="531637" cy="238378"/>
                    </a:xfrm>
                    <a:custGeom>
                      <a:avLst/>
                      <a:gdLst/>
                      <a:ahLst/>
                      <a:cxnLst/>
                      <a:rect l="l" t="t" r="r" b="b"/>
                      <a:pathLst>
                        <a:path w="697864" h="316230">
                          <a:moveTo>
                            <a:pt x="697617" y="0"/>
                          </a:moveTo>
                          <a:lnTo>
                            <a:pt x="0" y="0"/>
                          </a:lnTo>
                          <a:lnTo>
                            <a:pt x="0" y="315738"/>
                          </a:lnTo>
                          <a:lnTo>
                            <a:pt x="697617" y="315738"/>
                          </a:lnTo>
                          <a:lnTo>
                            <a:pt x="697617" y="0"/>
                          </a:lnTo>
                          <a:close/>
                        </a:path>
                      </a:pathLst>
                    </a:custGeom>
                    <a:solidFill>
                      <a:srgbClr val="FFF3B0"/>
                    </a:solidFill>
                    <a:ln w="12700">
                      <a:solidFill>
                        <a:schemeClr val="tx1"/>
                      </a:solidFill>
                    </a:ln>
                  </p:spPr>
                  <p:txBody>
                    <a:bodyPr wrap="square" lIns="0" tIns="0" rIns="0" bIns="0" rtlCol="0" anchor="ctr"/>
                    <a:lstStyle/>
                    <a:p>
                      <a:pPr algn="ctr"/>
                      <a:r>
                        <a:rPr lang="en-IN" sz="1000" b="1" dirty="0">
                          <a:solidFill>
                            <a:schemeClr val="tx1"/>
                          </a:solidFill>
                          <a:latin typeface="Corbel" panose="020B0503020204020204" pitchFamily="34" charset="0"/>
                          <a:ea typeface="Tahoma" panose="020B0604030504040204" pitchFamily="34" charset="0"/>
                          <a:cs typeface="Tahoma" panose="020B0604030504040204" pitchFamily="34" charset="0"/>
                        </a:rPr>
                        <a:t>(B</a:t>
                      </a:r>
                      <a:r>
                        <a:rPr lang="en-IN" sz="1000" b="1"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a:t>
                      </a:r>
                      <a:r>
                        <a:rPr lang="en-CH" sz="1000" b="1" dirty="0">
                          <a:latin typeface="Corbel" panose="020B0503020204020204" pitchFamily="34" charset="0"/>
                        </a:rPr>
                        <a:t>⊕</a:t>
                      </a:r>
                      <a:r>
                        <a:rPr lang="en-IN" sz="1000" b="1" dirty="0">
                          <a:latin typeface="Corbel" panose="020B0503020204020204" pitchFamily="34" charset="0"/>
                          <a:ea typeface="Tahoma" panose="020B0604030504040204" pitchFamily="34" charset="0"/>
                          <a:cs typeface="Tahoma" panose="020B0604030504040204" pitchFamily="34" charset="0"/>
                        </a:rPr>
                        <a:t>C</a:t>
                      </a:r>
                      <a:r>
                        <a:rPr lang="en-IN" sz="1000" b="1"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a:t>
                      </a:r>
                      <a:r>
                        <a:rPr lang="en-IN" sz="1000" b="1" dirty="0">
                          <a:solidFill>
                            <a:schemeClr val="tx1"/>
                          </a:solidFill>
                          <a:latin typeface="Corbel" panose="020B0503020204020204" pitchFamily="34" charset="0"/>
                          <a:ea typeface="Tahoma" panose="020B0604030504040204" pitchFamily="34" charset="0"/>
                          <a:cs typeface="Tahoma" panose="020B0604030504040204" pitchFamily="34" charset="0"/>
                        </a:rPr>
                        <a:t>).A</a:t>
                      </a:r>
                      <a:r>
                        <a:rPr lang="en-IN" sz="1000" b="1"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a:t>
                      </a:r>
                    </a:p>
                  </p:txBody>
                </p:sp>
              </p:grpSp>
              <p:sp>
                <p:nvSpPr>
                  <p:cNvPr id="445" name="object 104">
                    <a:extLst>
                      <a:ext uri="{FF2B5EF4-FFF2-40B4-BE49-F238E27FC236}">
                        <a16:creationId xmlns:a16="http://schemas.microsoft.com/office/drawing/2014/main" id="{AB2D3D38-FCB4-1F68-E82C-C660503D33EE}"/>
                      </a:ext>
                    </a:extLst>
                  </p:cNvPr>
                  <p:cNvSpPr/>
                  <p:nvPr/>
                </p:nvSpPr>
                <p:spPr>
                  <a:xfrm>
                    <a:off x="3346458" y="2059941"/>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chemeClr val="accent6">
                      <a:lumMod val="20000"/>
                      <a:lumOff val="80000"/>
                    </a:schemeClr>
                  </a:solidFill>
                  <a:ln w="12700">
                    <a:solidFill>
                      <a:schemeClr val="tx1"/>
                    </a:solidFill>
                  </a:ln>
                </p:spPr>
                <p:txBody>
                  <a:bodyPr wrap="square" lIns="0" tIns="0" rIns="0" bIns="0" rtlCol="0" anchor="ctr"/>
                  <a:lstStyle/>
                  <a:p>
                    <a:pPr algn="ctr"/>
                    <a:endPar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grpSp>
            <p:grpSp>
              <p:nvGrpSpPr>
                <p:cNvPr id="458" name="Group 457">
                  <a:extLst>
                    <a:ext uri="{FF2B5EF4-FFF2-40B4-BE49-F238E27FC236}">
                      <a16:creationId xmlns:a16="http://schemas.microsoft.com/office/drawing/2014/main" id="{2E1096D4-DD3D-9AD8-44D0-A759D4BB8A82}"/>
                    </a:ext>
                  </a:extLst>
                </p:cNvPr>
                <p:cNvGrpSpPr/>
                <p:nvPr/>
              </p:nvGrpSpPr>
              <p:grpSpPr>
                <a:xfrm>
                  <a:off x="8082463" y="2063223"/>
                  <a:ext cx="760781" cy="1735943"/>
                  <a:chOff x="3270869" y="2007718"/>
                  <a:chExt cx="760781" cy="1735943"/>
                </a:xfrm>
              </p:grpSpPr>
              <p:grpSp>
                <p:nvGrpSpPr>
                  <p:cNvPr id="462" name="Group 461">
                    <a:extLst>
                      <a:ext uri="{FF2B5EF4-FFF2-40B4-BE49-F238E27FC236}">
                        <a16:creationId xmlns:a16="http://schemas.microsoft.com/office/drawing/2014/main" id="{6F5CF0F7-2118-1B59-8F86-44691FDED231}"/>
                      </a:ext>
                    </a:extLst>
                  </p:cNvPr>
                  <p:cNvGrpSpPr/>
                  <p:nvPr/>
                </p:nvGrpSpPr>
                <p:grpSpPr>
                  <a:xfrm>
                    <a:off x="3270869" y="2007718"/>
                    <a:ext cx="760781" cy="1735943"/>
                    <a:chOff x="3270869" y="1975060"/>
                    <a:chExt cx="655215" cy="1416769"/>
                  </a:xfrm>
                </p:grpSpPr>
                <p:grpSp>
                  <p:nvGrpSpPr>
                    <p:cNvPr id="464" name="object 72">
                      <a:extLst>
                        <a:ext uri="{FF2B5EF4-FFF2-40B4-BE49-F238E27FC236}">
                          <a16:creationId xmlns:a16="http://schemas.microsoft.com/office/drawing/2014/main" id="{DC16A630-2F6D-45A6-39D4-67C3F8133E35}"/>
                        </a:ext>
                      </a:extLst>
                    </p:cNvPr>
                    <p:cNvGrpSpPr/>
                    <p:nvPr/>
                  </p:nvGrpSpPr>
                  <p:grpSpPr>
                    <a:xfrm>
                      <a:off x="3270869" y="1975060"/>
                      <a:ext cx="655215" cy="1416769"/>
                      <a:chOff x="4687639" y="1626102"/>
                      <a:chExt cx="884909" cy="1879482"/>
                    </a:xfrm>
                  </p:grpSpPr>
                  <p:sp>
                    <p:nvSpPr>
                      <p:cNvPr id="470" name="object 77">
                        <a:extLst>
                          <a:ext uri="{FF2B5EF4-FFF2-40B4-BE49-F238E27FC236}">
                            <a16:creationId xmlns:a16="http://schemas.microsoft.com/office/drawing/2014/main" id="{D29429C6-FAA7-6E69-2E2B-35152738703F}"/>
                          </a:ext>
                        </a:extLst>
                      </p:cNvPr>
                      <p:cNvSpPr/>
                      <p:nvPr/>
                    </p:nvSpPr>
                    <p:spPr>
                      <a:xfrm>
                        <a:off x="4693074" y="1635692"/>
                        <a:ext cx="879474" cy="1863729"/>
                      </a:xfrm>
                      <a:custGeom>
                        <a:avLst/>
                        <a:gdLst/>
                        <a:ahLst/>
                        <a:cxnLst/>
                        <a:rect l="l" t="t" r="r" b="b"/>
                        <a:pathLst>
                          <a:path w="879475" h="1997075">
                            <a:moveTo>
                              <a:pt x="879097" y="0"/>
                            </a:moveTo>
                            <a:lnTo>
                              <a:pt x="0" y="0"/>
                            </a:lnTo>
                            <a:lnTo>
                              <a:pt x="0" y="1996795"/>
                            </a:lnTo>
                            <a:lnTo>
                              <a:pt x="879097" y="1996795"/>
                            </a:lnTo>
                            <a:lnTo>
                              <a:pt x="879097" y="0"/>
                            </a:lnTo>
                            <a:close/>
                          </a:path>
                        </a:pathLst>
                      </a:custGeom>
                      <a:solidFill>
                        <a:srgbClr val="E5C4FC"/>
                      </a:solidFill>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sp>
                    <p:nvSpPr>
                      <p:cNvPr id="471" name="object 78">
                        <a:extLst>
                          <a:ext uri="{FF2B5EF4-FFF2-40B4-BE49-F238E27FC236}">
                            <a16:creationId xmlns:a16="http://schemas.microsoft.com/office/drawing/2014/main" id="{F9792DF0-38DA-D3A3-B7CE-9720EF52B2DE}"/>
                          </a:ext>
                        </a:extLst>
                      </p:cNvPr>
                      <p:cNvSpPr/>
                      <p:nvPr/>
                    </p:nvSpPr>
                    <p:spPr>
                      <a:xfrm>
                        <a:off x="4687639" y="1626102"/>
                        <a:ext cx="879475" cy="1879482"/>
                      </a:xfrm>
                      <a:custGeom>
                        <a:avLst/>
                        <a:gdLst/>
                        <a:ahLst/>
                        <a:cxnLst/>
                        <a:rect l="l" t="t" r="r" b="b"/>
                        <a:pathLst>
                          <a:path w="879475" h="1997075">
                            <a:moveTo>
                              <a:pt x="0" y="1996795"/>
                            </a:moveTo>
                            <a:lnTo>
                              <a:pt x="879097" y="1996795"/>
                            </a:lnTo>
                            <a:lnTo>
                              <a:pt x="879097" y="0"/>
                            </a:lnTo>
                            <a:lnTo>
                              <a:pt x="0" y="0"/>
                            </a:lnTo>
                            <a:lnTo>
                              <a:pt x="0" y="1996795"/>
                            </a:lnTo>
                            <a:close/>
                          </a:path>
                        </a:pathLst>
                      </a:custGeom>
                      <a:ln w="12700">
                        <a:solidFill>
                          <a:srgbClr val="042433"/>
                        </a:solidFill>
                      </a:ln>
                    </p:spPr>
                    <p:txBody>
                      <a:bodyPr wrap="square" lIns="0" tIns="0" rIns="0" bIns="0" rtlCol="0"/>
                      <a:lstStyle/>
                      <a:p>
                        <a:endParaRPr sz="800">
                          <a:latin typeface="Corbel" panose="020B0503020204020204" pitchFamily="34" charset="0"/>
                          <a:ea typeface="Tahoma" panose="020B0604030504040204" pitchFamily="34" charset="0"/>
                          <a:cs typeface="Tahoma" panose="020B0604030504040204" pitchFamily="34" charset="0"/>
                        </a:endParaRPr>
                      </a:p>
                    </p:txBody>
                  </p:sp>
                  <p:sp>
                    <p:nvSpPr>
                      <p:cNvPr id="472" name="object 79">
                        <a:extLst>
                          <a:ext uri="{FF2B5EF4-FFF2-40B4-BE49-F238E27FC236}">
                            <a16:creationId xmlns:a16="http://schemas.microsoft.com/office/drawing/2014/main" id="{8DCA89C0-0439-E099-488D-DBF6CFBBEBC0}"/>
                          </a:ext>
                        </a:extLst>
                      </p:cNvPr>
                      <p:cNvSpPr/>
                      <p:nvPr/>
                    </p:nvSpPr>
                    <p:spPr>
                      <a:xfrm flipH="1">
                        <a:off x="5122364" y="1686383"/>
                        <a:ext cx="83510" cy="1754243"/>
                      </a:xfrm>
                      <a:custGeom>
                        <a:avLst/>
                        <a:gdLst/>
                        <a:ahLst/>
                        <a:cxnLst/>
                        <a:rect l="l" t="t" r="r" b="b"/>
                        <a:pathLst>
                          <a:path h="1000760">
                            <a:moveTo>
                              <a:pt x="0" y="0"/>
                            </a:moveTo>
                            <a:lnTo>
                              <a:pt x="0" y="1000467"/>
                            </a:lnTo>
                          </a:path>
                        </a:pathLst>
                      </a:custGeom>
                      <a:ln w="22225">
                        <a:solidFill>
                          <a:srgbClr val="000000"/>
                        </a:solidFill>
                      </a:ln>
                    </p:spPr>
                    <p:txBody>
                      <a:bodyPr wrap="square" lIns="0" tIns="0" rIns="0" bIns="0" rtlCol="0"/>
                      <a:lstStyle/>
                      <a:p>
                        <a:endParaRPr sz="800" dirty="0">
                          <a:latin typeface="Corbel" panose="020B0503020204020204" pitchFamily="34" charset="0"/>
                          <a:ea typeface="Tahoma" panose="020B0604030504040204" pitchFamily="34" charset="0"/>
                          <a:cs typeface="Tahoma" panose="020B0604030504040204" pitchFamily="34" charset="0"/>
                        </a:endParaRPr>
                      </a:p>
                    </p:txBody>
                  </p:sp>
                </p:grpSp>
                <p:sp>
                  <p:nvSpPr>
                    <p:cNvPr id="465" name="object 103">
                      <a:extLst>
                        <a:ext uri="{FF2B5EF4-FFF2-40B4-BE49-F238E27FC236}">
                          <a16:creationId xmlns:a16="http://schemas.microsoft.com/office/drawing/2014/main" id="{79FF8338-491F-ACD2-8BE7-41C96208C29C}"/>
                        </a:ext>
                      </a:extLst>
                    </p:cNvPr>
                    <p:cNvSpPr/>
                    <p:nvPr/>
                  </p:nvSpPr>
                  <p:spPr>
                    <a:xfrm flipV="1">
                      <a:off x="3521880" y="3090481"/>
                      <a:ext cx="135450" cy="34462"/>
                    </a:xfrm>
                    <a:custGeom>
                      <a:avLst/>
                      <a:gdLst/>
                      <a:ahLst/>
                      <a:cxnLst/>
                      <a:rect l="l" t="t" r="r" b="b"/>
                      <a:pathLst>
                        <a:path w="177800">
                          <a:moveTo>
                            <a:pt x="0" y="0"/>
                          </a:moveTo>
                          <a:lnTo>
                            <a:pt x="177368" y="0"/>
                          </a:lnTo>
                        </a:path>
                      </a:pathLst>
                    </a:custGeom>
                    <a:ln w="12700">
                      <a:solidFill>
                        <a:srgbClr val="000000"/>
                      </a:solidFill>
                    </a:ln>
                  </p:spPr>
                  <p:txBody>
                    <a:bodyPr wrap="square" lIns="0" tIns="0" rIns="0" bIns="0" rtlCol="0"/>
                    <a:lstStyle/>
                    <a:p>
                      <a:endParaRPr sz="800">
                        <a:latin typeface="Corbel" panose="020B0503020204020204" pitchFamily="34" charset="0"/>
                        <a:ea typeface="Tahoma" panose="020B0604030504040204" pitchFamily="34" charset="0"/>
                        <a:cs typeface="Tahoma" panose="020B0604030504040204" pitchFamily="34" charset="0"/>
                      </a:endParaRPr>
                    </a:p>
                  </p:txBody>
                </p:sp>
                <p:sp>
                  <p:nvSpPr>
                    <p:cNvPr id="466" name="object 98">
                      <a:extLst>
                        <a:ext uri="{FF2B5EF4-FFF2-40B4-BE49-F238E27FC236}">
                          <a16:creationId xmlns:a16="http://schemas.microsoft.com/office/drawing/2014/main" id="{19602CE7-B572-E221-86AF-CE0284CF0CF9}"/>
                        </a:ext>
                      </a:extLst>
                    </p:cNvPr>
                    <p:cNvSpPr/>
                    <p:nvPr/>
                  </p:nvSpPr>
                  <p:spPr>
                    <a:xfrm>
                      <a:off x="3328097" y="3138793"/>
                      <a:ext cx="530666" cy="205826"/>
                    </a:xfrm>
                    <a:custGeom>
                      <a:avLst/>
                      <a:gdLst/>
                      <a:ahLst/>
                      <a:cxnLst/>
                      <a:rect l="l" t="t" r="r" b="b"/>
                      <a:pathLst>
                        <a:path w="697864" h="273050">
                          <a:moveTo>
                            <a:pt x="697617" y="0"/>
                          </a:moveTo>
                          <a:lnTo>
                            <a:pt x="0" y="0"/>
                          </a:lnTo>
                          <a:lnTo>
                            <a:pt x="0" y="272688"/>
                          </a:lnTo>
                          <a:lnTo>
                            <a:pt x="697617" y="272688"/>
                          </a:lnTo>
                          <a:lnTo>
                            <a:pt x="697617" y="0"/>
                          </a:lnTo>
                          <a:close/>
                        </a:path>
                      </a:pathLst>
                    </a:custGeom>
                    <a:solidFill>
                      <a:srgbClr val="FFF3B0"/>
                    </a:solidFill>
                    <a:ln w="12700">
                      <a:solidFill>
                        <a:schemeClr val="tx1"/>
                      </a:solidFill>
                    </a:ln>
                  </p:spPr>
                  <p:txBody>
                    <a:bodyPr wrap="square" lIns="0" tIns="0" rIns="0" bIns="0" rtlCol="0"/>
                    <a:lstStyle/>
                    <a:p>
                      <a:pPr algn="ctr"/>
                      <a:r>
                        <a:rPr lang="en-IN" sz="1200" b="1" dirty="0" err="1">
                          <a:solidFill>
                            <a:schemeClr val="tx1"/>
                          </a:solidFill>
                          <a:latin typeface="Corbel" panose="020B0503020204020204" pitchFamily="34" charset="0"/>
                          <a:ea typeface="Tahoma" panose="020B0604030504040204" pitchFamily="34" charset="0"/>
                          <a:cs typeface="Tahoma" panose="020B0604030504040204" pitchFamily="34" charset="0"/>
                        </a:rPr>
                        <a:t>B</a:t>
                      </a:r>
                      <a:r>
                        <a:rPr lang="en-IN" sz="1200" b="1" baseline="-25000" dirty="0" err="1">
                          <a:solidFill>
                            <a:schemeClr val="tx1"/>
                          </a:solidFill>
                          <a:latin typeface="Corbel" panose="020B0503020204020204" pitchFamily="34" charset="0"/>
                          <a:ea typeface="Tahoma" panose="020B0604030504040204" pitchFamily="34" charset="0"/>
                          <a:cs typeface="Tahoma" panose="020B0604030504040204" pitchFamily="34" charset="0"/>
                        </a:rPr>
                        <a:t>i</a:t>
                      </a:r>
                      <a:r>
                        <a:rPr lang="en-IN" sz="1200" b="1" dirty="0" err="1">
                          <a:solidFill>
                            <a:schemeClr val="tx1"/>
                          </a:solidFill>
                          <a:latin typeface="Corbel" panose="020B0503020204020204" pitchFamily="34" charset="0"/>
                          <a:ea typeface="Tahoma" panose="020B0604030504040204" pitchFamily="34" charset="0"/>
                          <a:cs typeface="Tahoma" panose="020B0604030504040204" pitchFamily="34" charset="0"/>
                        </a:rPr>
                        <a:t>.</a:t>
                      </a:r>
                      <a:r>
                        <a:rPr lang="en-IN" sz="1200" b="1" dirty="0" err="1">
                          <a:latin typeface="Corbel" panose="020B0503020204020204" pitchFamily="34" charset="0"/>
                          <a:ea typeface="Tahoma" panose="020B0604030504040204" pitchFamily="34" charset="0"/>
                          <a:cs typeface="Tahoma" panose="020B0604030504040204" pitchFamily="34" charset="0"/>
                        </a:rPr>
                        <a:t>C</a:t>
                      </a:r>
                      <a:r>
                        <a:rPr lang="en-IN" sz="1200" b="1" baseline="-25000" dirty="0" err="1">
                          <a:solidFill>
                            <a:schemeClr val="tx1"/>
                          </a:solidFill>
                          <a:latin typeface="Corbel" panose="020B0503020204020204" pitchFamily="34" charset="0"/>
                          <a:ea typeface="Tahoma" panose="020B0604030504040204" pitchFamily="34" charset="0"/>
                          <a:cs typeface="Tahoma" panose="020B0604030504040204" pitchFamily="34" charset="0"/>
                        </a:rPr>
                        <a:t>i</a:t>
                      </a:r>
                      <a:endPar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sp>
                  <p:nvSpPr>
                    <p:cNvPr id="467" name="object 104">
                      <a:extLst>
                        <a:ext uri="{FF2B5EF4-FFF2-40B4-BE49-F238E27FC236}">
                          <a16:creationId xmlns:a16="http://schemas.microsoft.com/office/drawing/2014/main" id="{A0FE8DE5-BCF6-C323-3EDA-45C1185C9662}"/>
                        </a:ext>
                      </a:extLst>
                    </p:cNvPr>
                    <p:cNvSpPr/>
                    <p:nvPr/>
                  </p:nvSpPr>
                  <p:spPr>
                    <a:xfrm>
                      <a:off x="3327368" y="2905669"/>
                      <a:ext cx="531637" cy="238378"/>
                    </a:xfrm>
                    <a:custGeom>
                      <a:avLst/>
                      <a:gdLst/>
                      <a:ahLst/>
                      <a:cxnLst/>
                      <a:rect l="l" t="t" r="r" b="b"/>
                      <a:pathLst>
                        <a:path w="697864" h="316230">
                          <a:moveTo>
                            <a:pt x="697617" y="0"/>
                          </a:moveTo>
                          <a:lnTo>
                            <a:pt x="0" y="0"/>
                          </a:lnTo>
                          <a:lnTo>
                            <a:pt x="0" y="315738"/>
                          </a:lnTo>
                          <a:lnTo>
                            <a:pt x="697617" y="315738"/>
                          </a:lnTo>
                          <a:lnTo>
                            <a:pt x="697617" y="0"/>
                          </a:lnTo>
                          <a:close/>
                        </a:path>
                      </a:pathLst>
                    </a:custGeom>
                    <a:solidFill>
                      <a:srgbClr val="FFF3B0"/>
                    </a:solidFill>
                    <a:ln w="12700">
                      <a:solidFill>
                        <a:schemeClr val="tx1"/>
                      </a:solidFill>
                    </a:ln>
                  </p:spPr>
                  <p:txBody>
                    <a:bodyPr wrap="square" lIns="0" tIns="0" rIns="0" bIns="0" rtlCol="0" anchor="ctr"/>
                    <a:lstStyle/>
                    <a:p>
                      <a:pPr algn="ctr"/>
                      <a:r>
                        <a:rPr lang="en-IN" sz="1200" b="1" dirty="0">
                          <a:solidFill>
                            <a:schemeClr val="tx1"/>
                          </a:solidFill>
                          <a:latin typeface="Corbel" panose="020B0503020204020204" pitchFamily="34" charset="0"/>
                          <a:ea typeface="Tahoma" panose="020B0604030504040204" pitchFamily="34" charset="0"/>
                          <a:cs typeface="Tahoma" panose="020B0604030504040204" pitchFamily="34" charset="0"/>
                        </a:rPr>
                        <a:t>Sum</a:t>
                      </a:r>
                      <a:endPar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sp>
                  <p:nvSpPr>
                    <p:cNvPr id="469" name="object 104">
                      <a:extLst>
                        <a:ext uri="{FF2B5EF4-FFF2-40B4-BE49-F238E27FC236}">
                          <a16:creationId xmlns:a16="http://schemas.microsoft.com/office/drawing/2014/main" id="{456B4454-CC24-467E-59D1-ECC2A3FE7D83}"/>
                        </a:ext>
                      </a:extLst>
                    </p:cNvPr>
                    <p:cNvSpPr/>
                    <p:nvPr/>
                  </p:nvSpPr>
                  <p:spPr>
                    <a:xfrm>
                      <a:off x="3327008" y="2667679"/>
                      <a:ext cx="531637" cy="238378"/>
                    </a:xfrm>
                    <a:custGeom>
                      <a:avLst/>
                      <a:gdLst/>
                      <a:ahLst/>
                      <a:cxnLst/>
                      <a:rect l="l" t="t" r="r" b="b"/>
                      <a:pathLst>
                        <a:path w="697864" h="316230">
                          <a:moveTo>
                            <a:pt x="697617" y="0"/>
                          </a:moveTo>
                          <a:lnTo>
                            <a:pt x="0" y="0"/>
                          </a:lnTo>
                          <a:lnTo>
                            <a:pt x="0" y="315738"/>
                          </a:lnTo>
                          <a:lnTo>
                            <a:pt x="697617" y="315738"/>
                          </a:lnTo>
                          <a:lnTo>
                            <a:pt x="697617" y="0"/>
                          </a:lnTo>
                          <a:close/>
                        </a:path>
                      </a:pathLst>
                    </a:custGeom>
                    <a:solidFill>
                      <a:srgbClr val="FFF3B0"/>
                    </a:solidFill>
                    <a:ln w="12700">
                      <a:solidFill>
                        <a:schemeClr val="tx1"/>
                      </a:solidFill>
                    </a:ln>
                  </p:spPr>
                  <p:txBody>
                    <a:bodyPr wrap="square" lIns="0" tIns="0" rIns="0" bIns="0" rtlCol="0" anchor="ctr"/>
                    <a:lstStyle/>
                    <a:p>
                      <a:pPr algn="ctr"/>
                      <a:r>
                        <a:rPr lang="en-IN" sz="1200" b="1" dirty="0">
                          <a:solidFill>
                            <a:schemeClr val="tx1"/>
                          </a:solidFill>
                          <a:latin typeface="Corbel" panose="020B0503020204020204" pitchFamily="34" charset="0"/>
                          <a:ea typeface="Tahoma" panose="020B0604030504040204" pitchFamily="34" charset="0"/>
                          <a:cs typeface="Tahoma" panose="020B0604030504040204" pitchFamily="34" charset="0"/>
                        </a:rPr>
                        <a:t>Carry</a:t>
                      </a:r>
                      <a:endPar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grpSp>
              <p:sp>
                <p:nvSpPr>
                  <p:cNvPr id="460" name="object 104">
                    <a:extLst>
                      <a:ext uri="{FF2B5EF4-FFF2-40B4-BE49-F238E27FC236}">
                        <a16:creationId xmlns:a16="http://schemas.microsoft.com/office/drawing/2014/main" id="{7445C372-FAF4-992E-4A3F-CA290535E4E3}"/>
                      </a:ext>
                    </a:extLst>
                  </p:cNvPr>
                  <p:cNvSpPr/>
                  <p:nvPr/>
                </p:nvSpPr>
                <p:spPr>
                  <a:xfrm>
                    <a:off x="3341350" y="2059941"/>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chemeClr val="accent6">
                      <a:lumMod val="20000"/>
                      <a:lumOff val="80000"/>
                    </a:schemeClr>
                  </a:solidFill>
                  <a:ln w="12700">
                    <a:solidFill>
                      <a:schemeClr val="tx1"/>
                    </a:solidFill>
                  </a:ln>
                </p:spPr>
                <p:txBody>
                  <a:bodyPr wrap="square" lIns="0" tIns="0" rIns="0" bIns="0" rtlCol="0" anchor="ctr"/>
                  <a:lstStyle/>
                  <a:p>
                    <a:pPr algn="ctr"/>
                    <a:endPar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grpSp>
            <p:sp>
              <p:nvSpPr>
                <p:cNvPr id="481" name="TextBox 480">
                  <a:extLst>
                    <a:ext uri="{FF2B5EF4-FFF2-40B4-BE49-F238E27FC236}">
                      <a16:creationId xmlns:a16="http://schemas.microsoft.com/office/drawing/2014/main" id="{87ACA94F-0AC2-02FA-231F-B564FF435AD9}"/>
                    </a:ext>
                  </a:extLst>
                </p:cNvPr>
                <p:cNvSpPr txBox="1"/>
                <p:nvPr/>
              </p:nvSpPr>
              <p:spPr>
                <a:xfrm>
                  <a:off x="3379583" y="2076975"/>
                  <a:ext cx="439513" cy="276999"/>
                </a:xfrm>
                <a:prstGeom prst="rect">
                  <a:avLst/>
                </a:prstGeom>
                <a:noFill/>
              </p:spPr>
              <p:txBody>
                <a:bodyPr wrap="square" rtlCol="0">
                  <a:spAutoFit/>
                </a:bodyPr>
                <a:lstStyle/>
                <a:p>
                  <a:r>
                    <a:rPr lang="en-US" sz="1200" b="1" dirty="0">
                      <a:latin typeface="Corbel" panose="020B0503020204020204" pitchFamily="34" charset="0"/>
                      <a:ea typeface="Tahoma" panose="020B0604030504040204" pitchFamily="34" charset="0"/>
                      <a:cs typeface="Tahoma" panose="020B0604030504040204" pitchFamily="34" charset="0"/>
                    </a:rPr>
                    <a:t>A</a:t>
                  </a:r>
                  <a:r>
                    <a:rPr lang="en-US" sz="1200" b="1" baseline="-25000" dirty="0">
                      <a:latin typeface="Corbel" panose="020B0503020204020204" pitchFamily="34" charset="0"/>
                      <a:ea typeface="Tahoma" panose="020B0604030504040204" pitchFamily="34" charset="0"/>
                      <a:cs typeface="Tahoma" panose="020B0604030504040204" pitchFamily="34" charset="0"/>
                    </a:rPr>
                    <a:t>i</a:t>
                  </a:r>
                  <a:endParaRPr lang="en-US" sz="800" b="1" baseline="-25000" dirty="0">
                    <a:latin typeface="Corbel" panose="020B0503020204020204" pitchFamily="34" charset="0"/>
                    <a:ea typeface="Tahoma" panose="020B0604030504040204" pitchFamily="34" charset="0"/>
                    <a:cs typeface="Tahoma" panose="020B0604030504040204" pitchFamily="34" charset="0"/>
                  </a:endParaRPr>
                </a:p>
              </p:txBody>
            </p:sp>
            <p:sp>
              <p:nvSpPr>
                <p:cNvPr id="482" name="TextBox 481">
                  <a:extLst>
                    <a:ext uri="{FF2B5EF4-FFF2-40B4-BE49-F238E27FC236}">
                      <a16:creationId xmlns:a16="http://schemas.microsoft.com/office/drawing/2014/main" id="{407EB60A-E194-BF5D-A7BF-A3A3FDDCE36A}"/>
                    </a:ext>
                  </a:extLst>
                </p:cNvPr>
                <p:cNvSpPr txBox="1"/>
                <p:nvPr/>
              </p:nvSpPr>
              <p:spPr>
                <a:xfrm>
                  <a:off x="4383136" y="2099645"/>
                  <a:ext cx="439513" cy="276999"/>
                </a:xfrm>
                <a:prstGeom prst="rect">
                  <a:avLst/>
                </a:prstGeom>
                <a:noFill/>
              </p:spPr>
              <p:txBody>
                <a:bodyPr wrap="square" rtlCol="0">
                  <a:spAutoFit/>
                </a:bodyPr>
                <a:lstStyle/>
                <a:p>
                  <a:r>
                    <a:rPr lang="en-US" sz="1200" b="1" dirty="0">
                      <a:latin typeface="Corbel" panose="020B0503020204020204" pitchFamily="34" charset="0"/>
                      <a:ea typeface="Tahoma" panose="020B0604030504040204" pitchFamily="34" charset="0"/>
                      <a:cs typeface="Tahoma" panose="020B0604030504040204" pitchFamily="34" charset="0"/>
                    </a:rPr>
                    <a:t>A</a:t>
                  </a:r>
                  <a:r>
                    <a:rPr lang="en-US" sz="1200" b="1" baseline="-25000" dirty="0">
                      <a:latin typeface="Corbel" panose="020B0503020204020204" pitchFamily="34" charset="0"/>
                      <a:ea typeface="Tahoma" panose="020B0604030504040204" pitchFamily="34" charset="0"/>
                      <a:cs typeface="Tahoma" panose="020B0604030504040204" pitchFamily="34" charset="0"/>
                    </a:rPr>
                    <a:t>i</a:t>
                  </a:r>
                  <a:endParaRPr lang="en-US" sz="800" b="1" baseline="-25000" dirty="0">
                    <a:latin typeface="Corbel" panose="020B0503020204020204" pitchFamily="34" charset="0"/>
                    <a:ea typeface="Tahoma" panose="020B0604030504040204" pitchFamily="34" charset="0"/>
                    <a:cs typeface="Tahoma" panose="020B0604030504040204" pitchFamily="34" charset="0"/>
                  </a:endParaRPr>
                </a:p>
              </p:txBody>
            </p:sp>
            <p:sp>
              <p:nvSpPr>
                <p:cNvPr id="483" name="TextBox 482">
                  <a:extLst>
                    <a:ext uri="{FF2B5EF4-FFF2-40B4-BE49-F238E27FC236}">
                      <a16:creationId xmlns:a16="http://schemas.microsoft.com/office/drawing/2014/main" id="{BC5905B7-0AE3-48E0-025A-1B7317448CA6}"/>
                    </a:ext>
                  </a:extLst>
                </p:cNvPr>
                <p:cNvSpPr txBox="1"/>
                <p:nvPr/>
              </p:nvSpPr>
              <p:spPr>
                <a:xfrm>
                  <a:off x="5382587" y="2101724"/>
                  <a:ext cx="439513" cy="276999"/>
                </a:xfrm>
                <a:prstGeom prst="rect">
                  <a:avLst/>
                </a:prstGeom>
                <a:noFill/>
              </p:spPr>
              <p:txBody>
                <a:bodyPr wrap="square" rtlCol="0">
                  <a:spAutoFit/>
                </a:bodyPr>
                <a:lstStyle/>
                <a:p>
                  <a:r>
                    <a:rPr lang="en-US" sz="1200" b="1" dirty="0">
                      <a:latin typeface="Corbel" panose="020B0503020204020204" pitchFamily="34" charset="0"/>
                      <a:ea typeface="Tahoma" panose="020B0604030504040204" pitchFamily="34" charset="0"/>
                      <a:cs typeface="Tahoma" panose="020B0604030504040204" pitchFamily="34" charset="0"/>
                    </a:rPr>
                    <a:t>A</a:t>
                  </a:r>
                  <a:r>
                    <a:rPr lang="en-US" sz="1200" b="1" baseline="-25000" dirty="0">
                      <a:latin typeface="Corbel" panose="020B0503020204020204" pitchFamily="34" charset="0"/>
                      <a:ea typeface="Tahoma" panose="020B0604030504040204" pitchFamily="34" charset="0"/>
                      <a:cs typeface="Tahoma" panose="020B0604030504040204" pitchFamily="34" charset="0"/>
                    </a:rPr>
                    <a:t>i</a:t>
                  </a:r>
                  <a:endParaRPr lang="en-US" sz="800" b="1" baseline="-25000" dirty="0">
                    <a:latin typeface="Corbel" panose="020B0503020204020204" pitchFamily="34" charset="0"/>
                    <a:ea typeface="Tahoma" panose="020B0604030504040204" pitchFamily="34" charset="0"/>
                    <a:cs typeface="Tahoma" panose="020B0604030504040204" pitchFamily="34" charset="0"/>
                  </a:endParaRPr>
                </a:p>
              </p:txBody>
            </p:sp>
            <p:sp>
              <p:nvSpPr>
                <p:cNvPr id="484" name="TextBox 483">
                  <a:extLst>
                    <a:ext uri="{FF2B5EF4-FFF2-40B4-BE49-F238E27FC236}">
                      <a16:creationId xmlns:a16="http://schemas.microsoft.com/office/drawing/2014/main" id="{8CCACB78-2CC3-B4EF-1C2B-CE7DAB3ED378}"/>
                    </a:ext>
                  </a:extLst>
                </p:cNvPr>
                <p:cNvSpPr txBox="1"/>
                <p:nvPr/>
              </p:nvSpPr>
              <p:spPr>
                <a:xfrm>
                  <a:off x="6369112" y="2110231"/>
                  <a:ext cx="439513" cy="276999"/>
                </a:xfrm>
                <a:prstGeom prst="rect">
                  <a:avLst/>
                </a:prstGeom>
                <a:noFill/>
              </p:spPr>
              <p:txBody>
                <a:bodyPr wrap="square" rtlCol="0">
                  <a:spAutoFit/>
                </a:bodyPr>
                <a:lstStyle/>
                <a:p>
                  <a:r>
                    <a:rPr lang="en-US" sz="1200" b="1" dirty="0">
                      <a:latin typeface="Corbel" panose="020B0503020204020204" pitchFamily="34" charset="0"/>
                      <a:ea typeface="Tahoma" panose="020B0604030504040204" pitchFamily="34" charset="0"/>
                      <a:cs typeface="Tahoma" panose="020B0604030504040204" pitchFamily="34" charset="0"/>
                    </a:rPr>
                    <a:t>A</a:t>
                  </a:r>
                  <a:r>
                    <a:rPr lang="en-US" sz="1200" b="1" baseline="-25000" dirty="0">
                      <a:latin typeface="Corbel" panose="020B0503020204020204" pitchFamily="34" charset="0"/>
                      <a:ea typeface="Tahoma" panose="020B0604030504040204" pitchFamily="34" charset="0"/>
                      <a:cs typeface="Tahoma" panose="020B0604030504040204" pitchFamily="34" charset="0"/>
                    </a:rPr>
                    <a:t>i</a:t>
                  </a:r>
                  <a:endParaRPr lang="en-US" sz="800" b="1" baseline="-25000" dirty="0">
                    <a:latin typeface="Corbel" panose="020B0503020204020204" pitchFamily="34" charset="0"/>
                    <a:ea typeface="Tahoma" panose="020B0604030504040204" pitchFamily="34" charset="0"/>
                    <a:cs typeface="Tahoma" panose="020B0604030504040204" pitchFamily="34" charset="0"/>
                  </a:endParaRPr>
                </a:p>
              </p:txBody>
            </p:sp>
            <p:sp>
              <p:nvSpPr>
                <p:cNvPr id="485" name="TextBox 484">
                  <a:extLst>
                    <a:ext uri="{FF2B5EF4-FFF2-40B4-BE49-F238E27FC236}">
                      <a16:creationId xmlns:a16="http://schemas.microsoft.com/office/drawing/2014/main" id="{A28524F7-9156-20D1-4DAE-9D13ED7BE394}"/>
                    </a:ext>
                  </a:extLst>
                </p:cNvPr>
                <p:cNvSpPr txBox="1"/>
                <p:nvPr/>
              </p:nvSpPr>
              <p:spPr>
                <a:xfrm>
                  <a:off x="7362327" y="2117320"/>
                  <a:ext cx="439513" cy="276999"/>
                </a:xfrm>
                <a:prstGeom prst="rect">
                  <a:avLst/>
                </a:prstGeom>
                <a:noFill/>
              </p:spPr>
              <p:txBody>
                <a:bodyPr wrap="square" rtlCol="0">
                  <a:spAutoFit/>
                </a:bodyPr>
                <a:lstStyle/>
                <a:p>
                  <a:r>
                    <a:rPr lang="en-US" sz="1200" b="1" dirty="0">
                      <a:latin typeface="Corbel" panose="020B0503020204020204" pitchFamily="34" charset="0"/>
                      <a:ea typeface="Tahoma" panose="020B0604030504040204" pitchFamily="34" charset="0"/>
                      <a:cs typeface="Tahoma" panose="020B0604030504040204" pitchFamily="34" charset="0"/>
                    </a:rPr>
                    <a:t>A</a:t>
                  </a:r>
                  <a:r>
                    <a:rPr lang="en-US" sz="1200" b="1" baseline="-25000" dirty="0">
                      <a:latin typeface="Corbel" panose="020B0503020204020204" pitchFamily="34" charset="0"/>
                      <a:ea typeface="Tahoma" panose="020B0604030504040204" pitchFamily="34" charset="0"/>
                      <a:cs typeface="Tahoma" panose="020B0604030504040204" pitchFamily="34" charset="0"/>
                    </a:rPr>
                    <a:t>i</a:t>
                  </a:r>
                  <a:endParaRPr lang="en-US" sz="800" b="1" baseline="-25000" dirty="0">
                    <a:latin typeface="Corbel" panose="020B0503020204020204" pitchFamily="34" charset="0"/>
                    <a:ea typeface="Tahoma" panose="020B0604030504040204" pitchFamily="34" charset="0"/>
                    <a:cs typeface="Tahoma" panose="020B0604030504040204" pitchFamily="34" charset="0"/>
                  </a:endParaRPr>
                </a:p>
              </p:txBody>
            </p:sp>
            <p:sp>
              <p:nvSpPr>
                <p:cNvPr id="486" name="TextBox 485">
                  <a:extLst>
                    <a:ext uri="{FF2B5EF4-FFF2-40B4-BE49-F238E27FC236}">
                      <a16:creationId xmlns:a16="http://schemas.microsoft.com/office/drawing/2014/main" id="{7DE27E9A-2CA9-80FB-F163-6F97C5F32298}"/>
                    </a:ext>
                  </a:extLst>
                </p:cNvPr>
                <p:cNvSpPr txBox="1"/>
                <p:nvPr/>
              </p:nvSpPr>
              <p:spPr>
                <a:xfrm>
                  <a:off x="8308475" y="2117614"/>
                  <a:ext cx="439513" cy="276999"/>
                </a:xfrm>
                <a:prstGeom prst="rect">
                  <a:avLst/>
                </a:prstGeom>
                <a:noFill/>
              </p:spPr>
              <p:txBody>
                <a:bodyPr wrap="square" rtlCol="0">
                  <a:spAutoFit/>
                </a:bodyPr>
                <a:lstStyle/>
                <a:p>
                  <a:r>
                    <a:rPr lang="en-US" sz="1200" b="1" dirty="0">
                      <a:latin typeface="Corbel" panose="020B0503020204020204" pitchFamily="34" charset="0"/>
                      <a:ea typeface="Tahoma" panose="020B0604030504040204" pitchFamily="34" charset="0"/>
                      <a:cs typeface="Tahoma" panose="020B0604030504040204" pitchFamily="34" charset="0"/>
                    </a:rPr>
                    <a:t>A</a:t>
                  </a:r>
                  <a:r>
                    <a:rPr lang="en-US" sz="1200" b="1" baseline="-25000" dirty="0">
                      <a:latin typeface="Corbel" panose="020B0503020204020204" pitchFamily="34" charset="0"/>
                      <a:ea typeface="Tahoma" panose="020B0604030504040204" pitchFamily="34" charset="0"/>
                      <a:cs typeface="Tahoma" panose="020B0604030504040204" pitchFamily="34" charset="0"/>
                    </a:rPr>
                    <a:t>i</a:t>
                  </a:r>
                  <a:endParaRPr lang="en-US" sz="800" b="1" baseline="-25000" dirty="0">
                    <a:latin typeface="Corbel" panose="020B0503020204020204" pitchFamily="34" charset="0"/>
                    <a:ea typeface="Tahoma" panose="020B0604030504040204" pitchFamily="34" charset="0"/>
                    <a:cs typeface="Tahoma" panose="020B0604030504040204" pitchFamily="34" charset="0"/>
                  </a:endParaRPr>
                </a:p>
              </p:txBody>
            </p:sp>
            <p:sp>
              <p:nvSpPr>
                <p:cNvPr id="488" name="TextBox 487">
                  <a:extLst>
                    <a:ext uri="{FF2B5EF4-FFF2-40B4-BE49-F238E27FC236}">
                      <a16:creationId xmlns:a16="http://schemas.microsoft.com/office/drawing/2014/main" id="{31100813-9AE9-C7DE-3402-56DBF2649B6D}"/>
                    </a:ext>
                  </a:extLst>
                </p:cNvPr>
                <p:cNvSpPr txBox="1"/>
                <p:nvPr/>
              </p:nvSpPr>
              <p:spPr>
                <a:xfrm>
                  <a:off x="5383382" y="2893201"/>
                  <a:ext cx="439513" cy="276999"/>
                </a:xfrm>
                <a:prstGeom prst="rect">
                  <a:avLst/>
                </a:prstGeom>
                <a:noFill/>
              </p:spPr>
              <p:txBody>
                <a:bodyPr wrap="square" rtlCol="0">
                  <a:spAutoFit/>
                </a:bodyPr>
                <a:lstStyle/>
                <a:p>
                  <a:r>
                    <a:rPr lang="en-US" sz="1200" b="1" dirty="0">
                      <a:latin typeface="Cambria" panose="02040503050406030204" pitchFamily="18" charset="0"/>
                      <a:ea typeface="Tahoma" panose="020B0604030504040204" pitchFamily="34" charset="0"/>
                      <a:cs typeface="Tahoma" panose="020B0604030504040204" pitchFamily="34" charset="0"/>
                    </a:rPr>
                    <a:t>A</a:t>
                  </a:r>
                  <a:r>
                    <a:rPr lang="en-US" sz="1200" b="1" baseline="-25000" dirty="0">
                      <a:latin typeface="Cambria" panose="02040503050406030204" pitchFamily="18" charset="0"/>
                      <a:ea typeface="Tahoma" panose="020B0604030504040204" pitchFamily="34" charset="0"/>
                      <a:cs typeface="Tahoma" panose="020B0604030504040204" pitchFamily="34" charset="0"/>
                    </a:rPr>
                    <a:t>i</a:t>
                  </a:r>
                  <a:endParaRPr lang="en-US" sz="800" b="1" baseline="-25000" dirty="0">
                    <a:latin typeface="Cambria" panose="02040503050406030204" pitchFamily="18" charset="0"/>
                    <a:ea typeface="Tahoma" panose="020B0604030504040204" pitchFamily="34" charset="0"/>
                    <a:cs typeface="Tahoma" panose="020B0604030504040204" pitchFamily="34" charset="0"/>
                  </a:endParaRPr>
                </a:p>
              </p:txBody>
            </p:sp>
          </p:grpSp>
          <p:sp>
            <p:nvSpPr>
              <p:cNvPr id="28" name="object 104">
                <a:extLst>
                  <a:ext uri="{FF2B5EF4-FFF2-40B4-BE49-F238E27FC236}">
                    <a16:creationId xmlns:a16="http://schemas.microsoft.com/office/drawing/2014/main" id="{F6AC6F5F-4186-A268-38BA-AAF5F63DCBC3}"/>
                  </a:ext>
                </a:extLst>
              </p:cNvPr>
              <p:cNvSpPr/>
              <p:nvPr/>
            </p:nvSpPr>
            <p:spPr>
              <a:xfrm>
                <a:off x="3220280" y="2486796"/>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chemeClr val="accent4">
                  <a:lumMod val="20000"/>
                  <a:lumOff val="80000"/>
                </a:schemeClr>
              </a:solidFill>
              <a:ln w="12700">
                <a:solidFill>
                  <a:schemeClr val="tx1"/>
                </a:solidFill>
              </a:ln>
            </p:spPr>
            <p:txBody>
              <a:bodyPr wrap="square" lIns="0" tIns="0" rIns="0" bIns="0" rtlCol="0" anchor="ctr"/>
              <a:lstStyle/>
              <a:p>
                <a:pPr algn="ctr"/>
                <a:r>
                  <a:rPr lang="en-IN" sz="1200" b="1" dirty="0">
                    <a:solidFill>
                      <a:schemeClr val="tx1"/>
                    </a:solidFill>
                    <a:latin typeface="Corbel" panose="020B0503020204020204" pitchFamily="34" charset="0"/>
                    <a:ea typeface="Tahoma" panose="020B0604030504040204" pitchFamily="34" charset="0"/>
                    <a:cs typeface="Tahoma" panose="020B0604030504040204" pitchFamily="34" charset="0"/>
                  </a:rPr>
                  <a:t>B</a:t>
                </a:r>
                <a:r>
                  <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a:t>
                </a:r>
              </a:p>
            </p:txBody>
          </p:sp>
        </p:grpSp>
        <p:sp>
          <p:nvSpPr>
            <p:cNvPr id="32" name="object 104">
              <a:extLst>
                <a:ext uri="{FF2B5EF4-FFF2-40B4-BE49-F238E27FC236}">
                  <a16:creationId xmlns:a16="http://schemas.microsoft.com/office/drawing/2014/main" id="{232BF132-9508-3544-45A1-F5023130515E}"/>
                </a:ext>
              </a:extLst>
            </p:cNvPr>
            <p:cNvSpPr/>
            <p:nvPr/>
          </p:nvSpPr>
          <p:spPr>
            <a:xfrm>
              <a:off x="4219517" y="2491493"/>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chemeClr val="accent4">
                <a:lumMod val="20000"/>
                <a:lumOff val="80000"/>
              </a:schemeClr>
            </a:solidFill>
            <a:ln w="12700">
              <a:solidFill>
                <a:schemeClr val="tx1"/>
              </a:solidFill>
            </a:ln>
          </p:spPr>
          <p:txBody>
            <a:bodyPr wrap="square" lIns="0" tIns="0" rIns="0" bIns="0" rtlCol="0" anchor="ctr"/>
            <a:lstStyle/>
            <a:p>
              <a:pPr algn="ctr"/>
              <a:r>
                <a:rPr lang="en-IN" sz="1200" b="1" dirty="0" err="1">
                  <a:solidFill>
                    <a:schemeClr val="tx1"/>
                  </a:solidFill>
                  <a:latin typeface="Corbel" panose="020B0503020204020204" pitchFamily="34" charset="0"/>
                  <a:ea typeface="Tahoma" panose="020B0604030504040204" pitchFamily="34" charset="0"/>
                  <a:cs typeface="Tahoma" panose="020B0604030504040204" pitchFamily="34" charset="0"/>
                </a:rPr>
                <a:t>B</a:t>
              </a:r>
              <a:r>
                <a:rPr lang="en-IN" sz="1200" b="1" baseline="-25000" dirty="0" err="1">
                  <a:solidFill>
                    <a:schemeClr val="tx1"/>
                  </a:solidFill>
                  <a:latin typeface="Corbel" panose="020B0503020204020204" pitchFamily="34" charset="0"/>
                  <a:ea typeface="Tahoma" panose="020B0604030504040204" pitchFamily="34" charset="0"/>
                  <a:cs typeface="Tahoma" panose="020B0604030504040204" pitchFamily="34" charset="0"/>
                </a:rPr>
                <a:t>i</a:t>
              </a:r>
              <a:r>
                <a:rPr lang="en-IN" sz="1200" b="1" dirty="0" err="1">
                  <a:solidFill>
                    <a:schemeClr val="tx1"/>
                  </a:solidFill>
                  <a:latin typeface="Corbel" panose="020B0503020204020204" pitchFamily="34" charset="0"/>
                  <a:ea typeface="Tahoma" panose="020B0604030504040204" pitchFamily="34" charset="0"/>
                  <a:cs typeface="Tahoma" panose="020B0604030504040204" pitchFamily="34" charset="0"/>
                </a:rPr>
                <a:t>.C</a:t>
              </a:r>
              <a:r>
                <a:rPr lang="en-IN" sz="1200" b="1" baseline="-25000" dirty="0" err="1">
                  <a:solidFill>
                    <a:schemeClr val="tx1"/>
                  </a:solidFill>
                  <a:latin typeface="Corbel" panose="020B0503020204020204" pitchFamily="34" charset="0"/>
                  <a:ea typeface="Tahoma" panose="020B0604030504040204" pitchFamily="34" charset="0"/>
                  <a:cs typeface="Tahoma" panose="020B0604030504040204" pitchFamily="34" charset="0"/>
                </a:rPr>
                <a:t>i</a:t>
              </a:r>
              <a:endPar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sp>
          <p:nvSpPr>
            <p:cNvPr id="34" name="object 104">
              <a:extLst>
                <a:ext uri="{FF2B5EF4-FFF2-40B4-BE49-F238E27FC236}">
                  <a16:creationId xmlns:a16="http://schemas.microsoft.com/office/drawing/2014/main" id="{A69353C7-0F9F-D1CC-7610-ECA242A14A2F}"/>
                </a:ext>
              </a:extLst>
            </p:cNvPr>
            <p:cNvSpPr/>
            <p:nvPr/>
          </p:nvSpPr>
          <p:spPr>
            <a:xfrm>
              <a:off x="5235522" y="2496180"/>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chemeClr val="accent4">
                <a:lumMod val="20000"/>
                <a:lumOff val="80000"/>
              </a:schemeClr>
            </a:solidFill>
            <a:ln w="12700">
              <a:solidFill>
                <a:schemeClr val="tx1"/>
              </a:solidFill>
            </a:ln>
          </p:spPr>
          <p:txBody>
            <a:bodyPr wrap="square" lIns="0" tIns="0" rIns="0" bIns="0" rtlCol="0" anchor="ctr"/>
            <a:lstStyle/>
            <a:p>
              <a:pPr algn="ctr"/>
              <a:r>
                <a:rPr lang="en-IN" sz="1200" b="1" dirty="0">
                  <a:solidFill>
                    <a:schemeClr val="tx1"/>
                  </a:solidFill>
                  <a:latin typeface="Corbel" panose="020B0503020204020204" pitchFamily="34" charset="0"/>
                  <a:ea typeface="Tahoma" panose="020B0604030504040204" pitchFamily="34" charset="0"/>
                  <a:cs typeface="Tahoma" panose="020B0604030504040204" pitchFamily="34" charset="0"/>
                </a:rPr>
                <a:t>A</a:t>
              </a:r>
              <a:r>
                <a:rPr lang="en-IN" sz="1200" b="1"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a:t>
              </a:r>
              <a:endParaRPr lang="en-IN" sz="1050" b="1" baseline="-25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sp>
          <p:nvSpPr>
            <p:cNvPr id="35" name="object 104">
              <a:extLst>
                <a:ext uri="{FF2B5EF4-FFF2-40B4-BE49-F238E27FC236}">
                  <a16:creationId xmlns:a16="http://schemas.microsoft.com/office/drawing/2014/main" id="{526AB319-9F6C-ED02-A0CF-122C925C31D8}"/>
                </a:ext>
              </a:extLst>
            </p:cNvPr>
            <p:cNvSpPr/>
            <p:nvPr/>
          </p:nvSpPr>
          <p:spPr>
            <a:xfrm>
              <a:off x="6231736" y="2486795"/>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chemeClr val="accent4">
                <a:lumMod val="20000"/>
                <a:lumOff val="80000"/>
              </a:schemeClr>
            </a:solidFill>
            <a:ln w="12700">
              <a:solidFill>
                <a:schemeClr val="tx1"/>
              </a:solidFill>
            </a:ln>
          </p:spPr>
          <p:txBody>
            <a:bodyPr wrap="square" lIns="0" tIns="0" rIns="0" bIns="0" rtlCol="0" anchor="ctr"/>
            <a:lstStyle/>
            <a:p>
              <a:pPr algn="ctr"/>
              <a:r>
                <a:rPr lang="en-IN" sz="1050" b="1" dirty="0">
                  <a:solidFill>
                    <a:schemeClr val="tx1"/>
                  </a:solidFill>
                  <a:latin typeface="Corbel" panose="020B0503020204020204" pitchFamily="34" charset="0"/>
                  <a:ea typeface="Tahoma" panose="020B0604030504040204" pitchFamily="34" charset="0"/>
                  <a:cs typeface="Tahoma" panose="020B0604030504040204" pitchFamily="34" charset="0"/>
                </a:rPr>
                <a:t>(B</a:t>
              </a:r>
              <a:r>
                <a:rPr lang="en-IN" sz="1050" b="1"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a:t>
              </a:r>
              <a:r>
                <a:rPr lang="en-CH" sz="1050" b="1" dirty="0">
                  <a:latin typeface="Corbel" panose="020B0503020204020204" pitchFamily="34" charset="0"/>
                </a:rPr>
                <a:t>⊕</a:t>
              </a:r>
              <a:r>
                <a:rPr lang="en-IN" sz="1050" b="1" dirty="0">
                  <a:latin typeface="Corbel" panose="020B0503020204020204" pitchFamily="34" charset="0"/>
                  <a:ea typeface="Tahoma" panose="020B0604030504040204" pitchFamily="34" charset="0"/>
                  <a:cs typeface="Tahoma" panose="020B0604030504040204" pitchFamily="34" charset="0"/>
                </a:rPr>
                <a:t>C</a:t>
              </a:r>
              <a:r>
                <a:rPr lang="en-IN" sz="1050" b="1"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a:t>
              </a:r>
              <a:r>
                <a:rPr lang="en-IN" sz="1050" b="1" dirty="0">
                  <a:solidFill>
                    <a:schemeClr val="tx1"/>
                  </a:solidFill>
                  <a:latin typeface="Corbel" panose="020B0503020204020204" pitchFamily="34" charset="0"/>
                  <a:ea typeface="Tahoma" panose="020B0604030504040204" pitchFamily="34" charset="0"/>
                  <a:cs typeface="Tahoma" panose="020B0604030504040204" pitchFamily="34" charset="0"/>
                </a:rPr>
                <a:t>).A</a:t>
              </a:r>
              <a:r>
                <a:rPr lang="en-IN" sz="1050" b="1"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a:t>
              </a:r>
            </a:p>
          </p:txBody>
        </p:sp>
        <p:sp>
          <p:nvSpPr>
            <p:cNvPr id="36" name="object 104">
              <a:extLst>
                <a:ext uri="{FF2B5EF4-FFF2-40B4-BE49-F238E27FC236}">
                  <a16:creationId xmlns:a16="http://schemas.microsoft.com/office/drawing/2014/main" id="{EE6520FB-4269-2E7A-0C8A-8A1388E62ED4}"/>
                </a:ext>
              </a:extLst>
            </p:cNvPr>
            <p:cNvSpPr/>
            <p:nvPr/>
          </p:nvSpPr>
          <p:spPr>
            <a:xfrm>
              <a:off x="7197926" y="2485154"/>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chemeClr val="accent4">
                <a:lumMod val="20000"/>
                <a:lumOff val="80000"/>
              </a:schemeClr>
            </a:solidFill>
            <a:ln w="12700">
              <a:solidFill>
                <a:schemeClr val="tx1"/>
              </a:solidFill>
            </a:ln>
          </p:spPr>
          <p:txBody>
            <a:bodyPr wrap="square" lIns="0" tIns="0" rIns="0" bIns="0" rtlCol="0" anchor="ctr"/>
            <a:lstStyle/>
            <a:p>
              <a:pPr algn="ctr"/>
              <a:r>
                <a:rPr lang="en-US" sz="1050" b="1" dirty="0">
                  <a:solidFill>
                    <a:schemeClr val="tx1"/>
                  </a:solidFill>
                  <a:latin typeface="Corbel" panose="020B0503020204020204" pitchFamily="34" charset="0"/>
                  <a:ea typeface="Tahoma" panose="020B0604030504040204" pitchFamily="34" charset="0"/>
                  <a:cs typeface="Tahoma" panose="020B0604030504040204" pitchFamily="34" charset="0"/>
                </a:rPr>
                <a:t>Carry</a:t>
              </a:r>
              <a:endParaRPr lang="en-IN" sz="1050" b="1" baseline="-25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sp>
          <p:nvSpPr>
            <p:cNvPr id="38" name="object 104">
              <a:extLst>
                <a:ext uri="{FF2B5EF4-FFF2-40B4-BE49-F238E27FC236}">
                  <a16:creationId xmlns:a16="http://schemas.microsoft.com/office/drawing/2014/main" id="{7E00EC40-CD77-906C-8410-C5456A50DF50}"/>
                </a:ext>
              </a:extLst>
            </p:cNvPr>
            <p:cNvSpPr/>
            <p:nvPr/>
          </p:nvSpPr>
          <p:spPr>
            <a:xfrm>
              <a:off x="8147375" y="2485154"/>
              <a:ext cx="617293" cy="292081"/>
            </a:xfrm>
            <a:custGeom>
              <a:avLst/>
              <a:gdLst/>
              <a:ahLst/>
              <a:cxnLst/>
              <a:rect l="l" t="t" r="r" b="b"/>
              <a:pathLst>
                <a:path w="697864" h="316230">
                  <a:moveTo>
                    <a:pt x="697617" y="0"/>
                  </a:moveTo>
                  <a:lnTo>
                    <a:pt x="0" y="0"/>
                  </a:lnTo>
                  <a:lnTo>
                    <a:pt x="0" y="315738"/>
                  </a:lnTo>
                  <a:lnTo>
                    <a:pt x="697617" y="315738"/>
                  </a:lnTo>
                  <a:lnTo>
                    <a:pt x="697617" y="0"/>
                  </a:lnTo>
                  <a:close/>
                </a:path>
              </a:pathLst>
            </a:custGeom>
            <a:solidFill>
              <a:schemeClr val="accent4">
                <a:lumMod val="20000"/>
                <a:lumOff val="80000"/>
              </a:schemeClr>
            </a:solidFill>
            <a:ln w="12700">
              <a:solidFill>
                <a:schemeClr val="tx1"/>
              </a:solidFill>
            </a:ln>
          </p:spPr>
          <p:txBody>
            <a:bodyPr wrap="square" lIns="0" tIns="0" rIns="0" bIns="0" rtlCol="0" anchor="ctr"/>
            <a:lstStyle/>
            <a:p>
              <a:pPr algn="ctr"/>
              <a:r>
                <a:rPr lang="en-US" sz="1050" b="1" dirty="0">
                  <a:solidFill>
                    <a:schemeClr val="tx1"/>
                  </a:solidFill>
                  <a:latin typeface="Corbel" panose="020B0503020204020204" pitchFamily="34" charset="0"/>
                  <a:ea typeface="Tahoma" panose="020B0604030504040204" pitchFamily="34" charset="0"/>
                  <a:cs typeface="Tahoma" panose="020B0604030504040204" pitchFamily="34" charset="0"/>
                </a:rPr>
                <a:t>Sum</a:t>
              </a:r>
              <a:endParaRPr lang="en-IN" sz="1050" b="1" baseline="-25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grpSp>
      <p:sp>
        <p:nvSpPr>
          <p:cNvPr id="4" name="Rectangle 3">
            <a:extLst>
              <a:ext uri="{FF2B5EF4-FFF2-40B4-BE49-F238E27FC236}">
                <a16:creationId xmlns:a16="http://schemas.microsoft.com/office/drawing/2014/main" id="{0E9D1650-9C25-CC0A-E615-508DFD854111}"/>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latin typeface="Corbel" panose="020B0503020204020204" pitchFamily="34" charset="0"/>
            </a:endParaRPr>
          </a:p>
        </p:txBody>
      </p:sp>
      <p:cxnSp>
        <p:nvCxnSpPr>
          <p:cNvPr id="6" name="Straight Connector 5">
            <a:extLst>
              <a:ext uri="{FF2B5EF4-FFF2-40B4-BE49-F238E27FC236}">
                <a16:creationId xmlns:a16="http://schemas.microsoft.com/office/drawing/2014/main" id="{08BEBFA9-86B2-1D2E-5D76-D818C1A4BF38}"/>
              </a:ext>
            </a:extLst>
          </p:cNvPr>
          <p:cNvCxnSpPr>
            <a:cxnSpLocks/>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2FB213D-13F4-7591-9AC3-8F6B19B2A83C}"/>
              </a:ext>
            </a:extLst>
          </p:cNvPr>
          <p:cNvCxnSpPr>
            <a:cxnSpLocks/>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9ACD6E3A-801D-94BF-C80F-D3D208E6E2B9}"/>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CIPHERMATCH: Bit-Serial Addition  </a:t>
            </a:r>
          </a:p>
        </p:txBody>
      </p:sp>
      <p:pic>
        <p:nvPicPr>
          <p:cNvPr id="16" name="Graphic 15">
            <a:extLst>
              <a:ext uri="{FF2B5EF4-FFF2-40B4-BE49-F238E27FC236}">
                <a16:creationId xmlns:a16="http://schemas.microsoft.com/office/drawing/2014/main" id="{2E73F5A6-960B-0A47-32E3-4C06E175B6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EF533E04-1655-28A3-39DD-53B81839796D}"/>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65</a:t>
            </a:fld>
            <a:endParaRPr lang="en-CH" dirty="0">
              <a:latin typeface="Cambria" panose="02040503050406030204" pitchFamily="18" charset="0"/>
            </a:endParaRPr>
          </a:p>
        </p:txBody>
      </p:sp>
      <p:sp>
        <p:nvSpPr>
          <p:cNvPr id="203" name="Rounded Rectangle 202">
            <a:extLst>
              <a:ext uri="{FF2B5EF4-FFF2-40B4-BE49-F238E27FC236}">
                <a16:creationId xmlns:a16="http://schemas.microsoft.com/office/drawing/2014/main" id="{D7E7F69D-D428-5E05-2111-F748690A3801}"/>
              </a:ext>
            </a:extLst>
          </p:cNvPr>
          <p:cNvSpPr/>
          <p:nvPr/>
        </p:nvSpPr>
        <p:spPr>
          <a:xfrm>
            <a:off x="225577" y="4465797"/>
            <a:ext cx="8692846" cy="365114"/>
          </a:xfrm>
          <a:prstGeom prst="roundRect">
            <a:avLst>
              <a:gd name="adj" fmla="val 12680"/>
            </a:avLst>
          </a:prstGeom>
          <a:solidFill>
            <a:srgbClr val="FFFF00">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rbel" panose="020B0503020204020204" pitchFamily="34" charset="0"/>
              </a:rPr>
              <a:t>Lay out the data vertically in NAND-flash memory</a:t>
            </a:r>
            <a:endParaRPr lang="en-CH" sz="2000" b="1" i="1" dirty="0">
              <a:solidFill>
                <a:schemeClr val="tx1"/>
              </a:solidFill>
              <a:latin typeface="Corbel" panose="020B0503020204020204" pitchFamily="34" charset="0"/>
            </a:endParaRPr>
          </a:p>
        </p:txBody>
      </p:sp>
      <p:sp>
        <p:nvSpPr>
          <p:cNvPr id="204" name="Rounded Rectangle 203">
            <a:extLst>
              <a:ext uri="{FF2B5EF4-FFF2-40B4-BE49-F238E27FC236}">
                <a16:creationId xmlns:a16="http://schemas.microsoft.com/office/drawing/2014/main" id="{F6B1C65F-8202-45EE-8B04-84F2282B0E08}"/>
              </a:ext>
            </a:extLst>
          </p:cNvPr>
          <p:cNvSpPr/>
          <p:nvPr/>
        </p:nvSpPr>
        <p:spPr>
          <a:xfrm>
            <a:off x="225577" y="4933636"/>
            <a:ext cx="8692846" cy="365114"/>
          </a:xfrm>
          <a:prstGeom prst="roundRect">
            <a:avLst>
              <a:gd name="adj" fmla="val 12680"/>
            </a:avLst>
          </a:prstGeom>
          <a:solidFill>
            <a:srgbClr val="FFFF00">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rbel" panose="020B0503020204020204" pitchFamily="34" charset="0"/>
              </a:rPr>
              <a:t>Send the query from SSD controller to the latches </a:t>
            </a:r>
            <a:endParaRPr lang="en-CH" sz="2000" b="1" i="1" dirty="0">
              <a:solidFill>
                <a:schemeClr val="tx1"/>
              </a:solidFill>
              <a:latin typeface="Corbel" panose="020B0503020204020204" pitchFamily="34" charset="0"/>
            </a:endParaRPr>
          </a:p>
        </p:txBody>
      </p:sp>
      <p:sp>
        <p:nvSpPr>
          <p:cNvPr id="205" name="Rounded Rectangle 204">
            <a:extLst>
              <a:ext uri="{FF2B5EF4-FFF2-40B4-BE49-F238E27FC236}">
                <a16:creationId xmlns:a16="http://schemas.microsoft.com/office/drawing/2014/main" id="{52B2AA56-A37B-E9FA-B50C-45709198CEBF}"/>
              </a:ext>
            </a:extLst>
          </p:cNvPr>
          <p:cNvSpPr/>
          <p:nvPr/>
        </p:nvSpPr>
        <p:spPr>
          <a:xfrm>
            <a:off x="225577" y="5407315"/>
            <a:ext cx="8692846" cy="365114"/>
          </a:xfrm>
          <a:prstGeom prst="roundRect">
            <a:avLst>
              <a:gd name="adj" fmla="val 12680"/>
            </a:avLst>
          </a:prstGeom>
          <a:solidFill>
            <a:srgbClr val="FFFF00">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rbel" panose="020B0503020204020204" pitchFamily="34" charset="0"/>
              </a:rPr>
              <a:t>Perform Steps </a:t>
            </a:r>
            <a:r>
              <a:rPr lang="en-US" sz="2000" b="1" dirty="0">
                <a:solidFill>
                  <a:schemeClr val="tx1"/>
                </a:solidFill>
                <a:latin typeface="Cambria" panose="02040503050406030204" pitchFamily="18" charset="0"/>
              </a:rPr>
              <a:t>1-6</a:t>
            </a:r>
            <a:r>
              <a:rPr lang="en-US" sz="2000" b="1" dirty="0">
                <a:solidFill>
                  <a:schemeClr val="tx1"/>
                </a:solidFill>
                <a:latin typeface="Corbel" panose="020B0503020204020204" pitchFamily="34" charset="0"/>
              </a:rPr>
              <a:t> to perform bit-serial addition</a:t>
            </a:r>
            <a:endParaRPr lang="en-CH" sz="2000" b="1" i="1" dirty="0">
              <a:solidFill>
                <a:schemeClr val="tx1"/>
              </a:solidFill>
              <a:latin typeface="Corbel" panose="020B0503020204020204" pitchFamily="34" charset="0"/>
            </a:endParaRPr>
          </a:p>
        </p:txBody>
      </p:sp>
      <p:sp>
        <p:nvSpPr>
          <p:cNvPr id="206" name="Rounded Rectangle 205">
            <a:extLst>
              <a:ext uri="{FF2B5EF4-FFF2-40B4-BE49-F238E27FC236}">
                <a16:creationId xmlns:a16="http://schemas.microsoft.com/office/drawing/2014/main" id="{242784C9-37A1-F2B5-937E-97B22F95F0C1}"/>
              </a:ext>
            </a:extLst>
          </p:cNvPr>
          <p:cNvSpPr/>
          <p:nvPr/>
        </p:nvSpPr>
        <p:spPr>
          <a:xfrm>
            <a:off x="247730" y="5875990"/>
            <a:ext cx="8692846" cy="365114"/>
          </a:xfrm>
          <a:prstGeom prst="roundRect">
            <a:avLst>
              <a:gd name="adj" fmla="val 12680"/>
            </a:avLst>
          </a:prstGeom>
          <a:solidFill>
            <a:srgbClr val="FFFF00">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rbel" panose="020B0503020204020204" pitchFamily="34" charset="0"/>
              </a:rPr>
              <a:t>Accumulate the sum bit and send the accumulated bit to the SSD controller</a:t>
            </a:r>
            <a:endParaRPr lang="en-CH" sz="2000" b="1" i="1" dirty="0">
              <a:solidFill>
                <a:schemeClr val="tx1"/>
              </a:solidFill>
              <a:latin typeface="Corbel" panose="020B0503020204020204" pitchFamily="34" charset="0"/>
            </a:endParaRPr>
          </a:p>
        </p:txBody>
      </p:sp>
      <p:sp>
        <p:nvSpPr>
          <p:cNvPr id="2" name="Oval 1">
            <a:extLst>
              <a:ext uri="{FF2B5EF4-FFF2-40B4-BE49-F238E27FC236}">
                <a16:creationId xmlns:a16="http://schemas.microsoft.com/office/drawing/2014/main" id="{49EDEB4A-4433-B1F3-FC51-22E6CFE99D3B}"/>
              </a:ext>
            </a:extLst>
          </p:cNvPr>
          <p:cNvSpPr/>
          <p:nvPr/>
        </p:nvSpPr>
        <p:spPr>
          <a:xfrm>
            <a:off x="8396900" y="139845"/>
            <a:ext cx="520749" cy="512791"/>
          </a:xfrm>
          <a:prstGeom prst="ellipse">
            <a:avLst/>
          </a:prstGeom>
          <a:solidFill>
            <a:schemeClr val="bg2"/>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3</a:t>
            </a:r>
          </a:p>
        </p:txBody>
      </p:sp>
      <p:sp>
        <p:nvSpPr>
          <p:cNvPr id="263" name="object 4">
            <a:extLst>
              <a:ext uri="{FF2B5EF4-FFF2-40B4-BE49-F238E27FC236}">
                <a16:creationId xmlns:a16="http://schemas.microsoft.com/office/drawing/2014/main" id="{161ED330-8053-AAA6-852B-DC38C077C5D8}"/>
              </a:ext>
            </a:extLst>
          </p:cNvPr>
          <p:cNvSpPr/>
          <p:nvPr/>
        </p:nvSpPr>
        <p:spPr>
          <a:xfrm>
            <a:off x="4592654" y="1043593"/>
            <a:ext cx="2956176" cy="394836"/>
          </a:xfrm>
          <a:custGeom>
            <a:avLst/>
            <a:gdLst/>
            <a:ahLst/>
            <a:cxnLst/>
            <a:rect l="l" t="t" r="r" b="b"/>
            <a:pathLst>
              <a:path w="3880484" h="271144">
                <a:moveTo>
                  <a:pt x="0" y="45123"/>
                </a:moveTo>
                <a:lnTo>
                  <a:pt x="3546" y="27560"/>
                </a:lnTo>
                <a:lnTo>
                  <a:pt x="13217" y="13217"/>
                </a:lnTo>
                <a:lnTo>
                  <a:pt x="27560" y="3546"/>
                </a:lnTo>
                <a:lnTo>
                  <a:pt x="45123" y="0"/>
                </a:lnTo>
                <a:lnTo>
                  <a:pt x="3835057" y="0"/>
                </a:lnTo>
                <a:lnTo>
                  <a:pt x="3852619" y="3546"/>
                </a:lnTo>
                <a:lnTo>
                  <a:pt x="3866962" y="13217"/>
                </a:lnTo>
                <a:lnTo>
                  <a:pt x="3876633" y="27560"/>
                </a:lnTo>
                <a:lnTo>
                  <a:pt x="3880180" y="45123"/>
                </a:lnTo>
                <a:lnTo>
                  <a:pt x="3880180" y="225590"/>
                </a:lnTo>
                <a:lnTo>
                  <a:pt x="3876633" y="243152"/>
                </a:lnTo>
                <a:lnTo>
                  <a:pt x="3866962" y="257495"/>
                </a:lnTo>
                <a:lnTo>
                  <a:pt x="3852619" y="267166"/>
                </a:lnTo>
                <a:lnTo>
                  <a:pt x="3835057" y="270713"/>
                </a:lnTo>
                <a:lnTo>
                  <a:pt x="45123" y="270713"/>
                </a:lnTo>
                <a:lnTo>
                  <a:pt x="27560" y="267166"/>
                </a:lnTo>
                <a:lnTo>
                  <a:pt x="13217" y="257495"/>
                </a:lnTo>
                <a:lnTo>
                  <a:pt x="3546" y="243152"/>
                </a:lnTo>
                <a:lnTo>
                  <a:pt x="0" y="225590"/>
                </a:lnTo>
                <a:lnTo>
                  <a:pt x="0" y="45123"/>
                </a:lnTo>
                <a:close/>
              </a:path>
            </a:pathLst>
          </a:custGeom>
          <a:solidFill>
            <a:schemeClr val="bg1">
              <a:lumMod val="95000"/>
            </a:schemeClr>
          </a:solidFill>
          <a:ln w="12700">
            <a:solidFill>
              <a:srgbClr val="000000"/>
            </a:solidFill>
          </a:ln>
        </p:spPr>
        <p:txBody>
          <a:bodyPr wrap="square" lIns="0" tIns="0" rIns="0" bIns="0" rtlCol="0" anchor="ctr"/>
          <a:lstStyle/>
          <a:p>
            <a:pPr algn="ctr"/>
            <a:r>
              <a:rPr lang="en-US" sz="2000" b="1" dirty="0">
                <a:latin typeface="Corbel" panose="020B0503020204020204" pitchFamily="34" charset="0"/>
                <a:ea typeface="Tahoma" panose="020B0604030504040204" pitchFamily="34" charset="0"/>
                <a:cs typeface="Tahoma" panose="020B0604030504040204" pitchFamily="34" charset="0"/>
              </a:rPr>
              <a:t>SSD Controller</a:t>
            </a:r>
            <a:endParaRPr sz="2000" b="1" dirty="0">
              <a:latin typeface="Corbel" panose="020B0503020204020204" pitchFamily="34" charset="0"/>
              <a:ea typeface="Tahoma" panose="020B0604030504040204" pitchFamily="34" charset="0"/>
              <a:cs typeface="Tahoma" panose="020B0604030504040204" pitchFamily="34" charset="0"/>
            </a:endParaRPr>
          </a:p>
        </p:txBody>
      </p:sp>
      <p:sp>
        <p:nvSpPr>
          <p:cNvPr id="489" name="object 210">
            <a:extLst>
              <a:ext uri="{FF2B5EF4-FFF2-40B4-BE49-F238E27FC236}">
                <a16:creationId xmlns:a16="http://schemas.microsoft.com/office/drawing/2014/main" id="{9A44F401-F12A-B72D-7D97-3CED6B575EE2}"/>
              </a:ext>
            </a:extLst>
          </p:cNvPr>
          <p:cNvSpPr txBox="1"/>
          <p:nvPr/>
        </p:nvSpPr>
        <p:spPr>
          <a:xfrm>
            <a:off x="5261043" y="3772727"/>
            <a:ext cx="617293" cy="253792"/>
          </a:xfrm>
          <a:prstGeom prst="rect">
            <a:avLst/>
          </a:prstGeom>
        </p:spPr>
        <p:txBody>
          <a:bodyPr vert="horz" wrap="square" lIns="0" tIns="7498" rIns="0" bIns="0" rtlCol="0">
            <a:spAutoFit/>
          </a:bodyPr>
          <a:lstStyle/>
          <a:p>
            <a:pPr algn="ctr"/>
            <a:r>
              <a:rPr lang="en-US" sz="1600" b="1" dirty="0">
                <a:latin typeface="Corbel" panose="020B0503020204020204" pitchFamily="34" charset="0"/>
              </a:rPr>
              <a:t>Step </a:t>
            </a:r>
            <a:r>
              <a:rPr lang="en-US" sz="1600" b="1" dirty="0">
                <a:latin typeface="Cambria" panose="02040503050406030204" pitchFamily="18" charset="0"/>
              </a:rPr>
              <a:t>3</a:t>
            </a:r>
          </a:p>
        </p:txBody>
      </p:sp>
      <p:sp>
        <p:nvSpPr>
          <p:cNvPr id="490" name="object 211">
            <a:extLst>
              <a:ext uri="{FF2B5EF4-FFF2-40B4-BE49-F238E27FC236}">
                <a16:creationId xmlns:a16="http://schemas.microsoft.com/office/drawing/2014/main" id="{B63C34E2-24D3-EFD6-789D-99A1C918D52B}"/>
              </a:ext>
            </a:extLst>
          </p:cNvPr>
          <p:cNvSpPr txBox="1"/>
          <p:nvPr/>
        </p:nvSpPr>
        <p:spPr>
          <a:xfrm>
            <a:off x="6149343" y="3772727"/>
            <a:ext cx="726324" cy="253792"/>
          </a:xfrm>
          <a:prstGeom prst="rect">
            <a:avLst/>
          </a:prstGeom>
        </p:spPr>
        <p:txBody>
          <a:bodyPr vert="horz" wrap="square" lIns="0" tIns="7498" rIns="0" bIns="0" rtlCol="0">
            <a:spAutoFit/>
          </a:bodyPr>
          <a:lstStyle/>
          <a:p>
            <a:pPr marL="7498" algn="ctr">
              <a:spcBef>
                <a:spcPts val="60"/>
              </a:spcBef>
            </a:pPr>
            <a:r>
              <a:rPr lang="en-US" sz="1600" b="1" dirty="0">
                <a:latin typeface="Corbel" panose="020B0503020204020204" pitchFamily="34" charset="0"/>
                <a:ea typeface="Tahoma" panose="020B0604030504040204" pitchFamily="34" charset="0"/>
                <a:cs typeface="Tahoma" panose="020B0604030504040204" pitchFamily="34" charset="0"/>
              </a:rPr>
              <a:t>Step </a:t>
            </a:r>
            <a:r>
              <a:rPr lang="en-US" sz="1600" b="1" dirty="0">
                <a:latin typeface="Cambria" panose="02040503050406030204" pitchFamily="18" charset="0"/>
                <a:ea typeface="Tahoma" panose="020B0604030504040204" pitchFamily="34" charset="0"/>
                <a:cs typeface="Tahoma" panose="020B0604030504040204" pitchFamily="34" charset="0"/>
              </a:rPr>
              <a:t>4</a:t>
            </a:r>
            <a:endParaRPr sz="1600" b="1" dirty="0">
              <a:latin typeface="Cambria" panose="02040503050406030204" pitchFamily="18" charset="0"/>
              <a:ea typeface="Tahoma" panose="020B0604030504040204" pitchFamily="34" charset="0"/>
              <a:cs typeface="Tahoma" panose="020B0604030504040204" pitchFamily="34" charset="0"/>
            </a:endParaRPr>
          </a:p>
        </p:txBody>
      </p:sp>
      <p:sp>
        <p:nvSpPr>
          <p:cNvPr id="491" name="object 213">
            <a:extLst>
              <a:ext uri="{FF2B5EF4-FFF2-40B4-BE49-F238E27FC236}">
                <a16:creationId xmlns:a16="http://schemas.microsoft.com/office/drawing/2014/main" id="{907D9E19-9F0F-383F-FCF7-D4A7B965B4B9}"/>
              </a:ext>
            </a:extLst>
          </p:cNvPr>
          <p:cNvSpPr txBox="1"/>
          <p:nvPr/>
        </p:nvSpPr>
        <p:spPr>
          <a:xfrm>
            <a:off x="8119829" y="3776818"/>
            <a:ext cx="663645" cy="253792"/>
          </a:xfrm>
          <a:prstGeom prst="rect">
            <a:avLst/>
          </a:prstGeom>
        </p:spPr>
        <p:txBody>
          <a:bodyPr vert="horz" wrap="square" lIns="0" tIns="7498" rIns="0" bIns="0" rtlCol="0">
            <a:spAutoFit/>
          </a:bodyPr>
          <a:lstStyle/>
          <a:p>
            <a:pPr marL="7498" algn="ctr">
              <a:spcBef>
                <a:spcPts val="60"/>
              </a:spcBef>
            </a:pPr>
            <a:r>
              <a:rPr lang="en-US" sz="1600" b="1" dirty="0">
                <a:latin typeface="Corbel" panose="020B0503020204020204" pitchFamily="34" charset="0"/>
                <a:ea typeface="Tahoma" panose="020B0604030504040204" pitchFamily="34" charset="0"/>
                <a:cs typeface="Tahoma" panose="020B0604030504040204" pitchFamily="34" charset="0"/>
              </a:rPr>
              <a:t>Step </a:t>
            </a:r>
            <a:r>
              <a:rPr lang="en-US" sz="1600" b="1" dirty="0">
                <a:latin typeface="Cambria" panose="02040503050406030204" pitchFamily="18" charset="0"/>
                <a:ea typeface="Tahoma" panose="020B0604030504040204" pitchFamily="34" charset="0"/>
                <a:cs typeface="Tahoma" panose="020B0604030504040204" pitchFamily="34" charset="0"/>
              </a:rPr>
              <a:t>6</a:t>
            </a:r>
            <a:endParaRPr sz="1600" b="1" dirty="0">
              <a:latin typeface="Cambria" panose="02040503050406030204" pitchFamily="18" charset="0"/>
              <a:ea typeface="Tahoma" panose="020B0604030504040204" pitchFamily="34" charset="0"/>
              <a:cs typeface="Tahoma" panose="020B0604030504040204" pitchFamily="34" charset="0"/>
            </a:endParaRPr>
          </a:p>
        </p:txBody>
      </p:sp>
      <p:sp>
        <p:nvSpPr>
          <p:cNvPr id="492" name="TextBox 491">
            <a:extLst>
              <a:ext uri="{FF2B5EF4-FFF2-40B4-BE49-F238E27FC236}">
                <a16:creationId xmlns:a16="http://schemas.microsoft.com/office/drawing/2014/main" id="{D41B4F0A-2B16-AF15-AAC5-1EB3931163EA}"/>
              </a:ext>
            </a:extLst>
          </p:cNvPr>
          <p:cNvSpPr txBox="1"/>
          <p:nvPr/>
        </p:nvSpPr>
        <p:spPr>
          <a:xfrm>
            <a:off x="3219187" y="3730347"/>
            <a:ext cx="851459" cy="338554"/>
          </a:xfrm>
          <a:prstGeom prst="rect">
            <a:avLst/>
          </a:prstGeom>
          <a:noFill/>
        </p:spPr>
        <p:txBody>
          <a:bodyPr wrap="square" rtlCol="0">
            <a:spAutoFit/>
          </a:bodyPr>
          <a:lstStyle/>
          <a:p>
            <a:r>
              <a:rPr lang="en-US" sz="1600" b="1" dirty="0">
                <a:latin typeface="Corbel" panose="020B0503020204020204" pitchFamily="34" charset="0"/>
              </a:rPr>
              <a:t>Step </a:t>
            </a:r>
            <a:r>
              <a:rPr lang="en-US" sz="1600" b="1" dirty="0">
                <a:latin typeface="Cambria" panose="02040503050406030204" pitchFamily="18" charset="0"/>
              </a:rPr>
              <a:t>1</a:t>
            </a:r>
          </a:p>
        </p:txBody>
      </p:sp>
      <p:sp>
        <p:nvSpPr>
          <p:cNvPr id="493" name="TextBox 492">
            <a:extLst>
              <a:ext uri="{FF2B5EF4-FFF2-40B4-BE49-F238E27FC236}">
                <a16:creationId xmlns:a16="http://schemas.microsoft.com/office/drawing/2014/main" id="{09C3A388-5666-3E21-8D98-F2BAF96EB1FF}"/>
              </a:ext>
            </a:extLst>
          </p:cNvPr>
          <p:cNvSpPr txBox="1"/>
          <p:nvPr/>
        </p:nvSpPr>
        <p:spPr>
          <a:xfrm>
            <a:off x="4137797" y="3739653"/>
            <a:ext cx="851459" cy="338554"/>
          </a:xfrm>
          <a:prstGeom prst="rect">
            <a:avLst/>
          </a:prstGeom>
          <a:noFill/>
        </p:spPr>
        <p:txBody>
          <a:bodyPr wrap="square">
            <a:spAutoFit/>
          </a:bodyPr>
          <a:lstStyle/>
          <a:p>
            <a:r>
              <a:rPr lang="en-US" sz="1600" b="1" dirty="0">
                <a:latin typeface="Corbel" panose="020B0503020204020204" pitchFamily="34" charset="0"/>
              </a:rPr>
              <a:t>Step </a:t>
            </a:r>
            <a:r>
              <a:rPr lang="en-US" sz="1600" b="1" dirty="0">
                <a:latin typeface="Cambria" panose="02040503050406030204" pitchFamily="18" charset="0"/>
              </a:rPr>
              <a:t>2</a:t>
            </a:r>
          </a:p>
        </p:txBody>
      </p:sp>
      <p:sp>
        <p:nvSpPr>
          <p:cNvPr id="494" name="TextBox 493">
            <a:extLst>
              <a:ext uri="{FF2B5EF4-FFF2-40B4-BE49-F238E27FC236}">
                <a16:creationId xmlns:a16="http://schemas.microsoft.com/office/drawing/2014/main" id="{54EFD5C2-44B5-F14C-8F95-71EBD97ECA47}"/>
              </a:ext>
            </a:extLst>
          </p:cNvPr>
          <p:cNvSpPr txBox="1"/>
          <p:nvPr/>
        </p:nvSpPr>
        <p:spPr>
          <a:xfrm>
            <a:off x="7099351" y="3737829"/>
            <a:ext cx="820838" cy="338554"/>
          </a:xfrm>
          <a:prstGeom prst="rect">
            <a:avLst/>
          </a:prstGeom>
          <a:noFill/>
        </p:spPr>
        <p:txBody>
          <a:bodyPr wrap="square" rtlCol="0">
            <a:spAutoFit/>
          </a:bodyPr>
          <a:lstStyle/>
          <a:p>
            <a:pPr algn="ctr"/>
            <a:r>
              <a:rPr lang="en-US" sz="1600" b="1" dirty="0">
                <a:latin typeface="Corbel" panose="020B0503020204020204" pitchFamily="34" charset="0"/>
                <a:ea typeface="Tahoma" panose="020B0604030504040204" pitchFamily="34" charset="0"/>
                <a:cs typeface="Tahoma" panose="020B0604030504040204" pitchFamily="34" charset="0"/>
              </a:rPr>
              <a:t>Step </a:t>
            </a:r>
            <a:r>
              <a:rPr lang="en-US" sz="1600" b="1" dirty="0">
                <a:latin typeface="Cambria" panose="02040503050406030204" pitchFamily="18" charset="0"/>
                <a:ea typeface="Tahoma" panose="020B0604030504040204" pitchFamily="34" charset="0"/>
                <a:cs typeface="Tahoma" panose="020B0604030504040204" pitchFamily="34" charset="0"/>
              </a:rPr>
              <a:t>5</a:t>
            </a:r>
          </a:p>
        </p:txBody>
      </p:sp>
      <p:grpSp>
        <p:nvGrpSpPr>
          <p:cNvPr id="9" name="Group 8">
            <a:extLst>
              <a:ext uri="{FF2B5EF4-FFF2-40B4-BE49-F238E27FC236}">
                <a16:creationId xmlns:a16="http://schemas.microsoft.com/office/drawing/2014/main" id="{546986AB-E948-F358-E5C3-1FB24297B4C1}"/>
              </a:ext>
            </a:extLst>
          </p:cNvPr>
          <p:cNvGrpSpPr/>
          <p:nvPr/>
        </p:nvGrpSpPr>
        <p:grpSpPr>
          <a:xfrm>
            <a:off x="2972786" y="1395972"/>
            <a:ext cx="2689433" cy="1194923"/>
            <a:chOff x="2972786" y="1395972"/>
            <a:chExt cx="2689433" cy="1194923"/>
          </a:xfrm>
        </p:grpSpPr>
        <p:cxnSp>
          <p:nvCxnSpPr>
            <p:cNvPr id="270" name="Straight Connector 269">
              <a:extLst>
                <a:ext uri="{FF2B5EF4-FFF2-40B4-BE49-F238E27FC236}">
                  <a16:creationId xmlns:a16="http://schemas.microsoft.com/office/drawing/2014/main" id="{90090CC5-7CFA-3718-0AD0-EF17DEAE4B73}"/>
                </a:ext>
              </a:extLst>
            </p:cNvPr>
            <p:cNvCxnSpPr>
              <a:cxnSpLocks/>
            </p:cNvCxnSpPr>
            <p:nvPr/>
          </p:nvCxnSpPr>
          <p:spPr>
            <a:xfrm>
              <a:off x="3035510" y="1646065"/>
              <a:ext cx="262670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6" name="Group 495">
              <a:extLst>
                <a:ext uri="{FF2B5EF4-FFF2-40B4-BE49-F238E27FC236}">
                  <a16:creationId xmlns:a16="http://schemas.microsoft.com/office/drawing/2014/main" id="{AFA6AD68-2357-695E-0CE7-4166A0B2FBA6}"/>
                </a:ext>
              </a:extLst>
            </p:cNvPr>
            <p:cNvGrpSpPr/>
            <p:nvPr/>
          </p:nvGrpSpPr>
          <p:grpSpPr>
            <a:xfrm>
              <a:off x="2972786" y="1395972"/>
              <a:ext cx="2689433" cy="1194923"/>
              <a:chOff x="2972786" y="1395972"/>
              <a:chExt cx="2689433" cy="1194923"/>
            </a:xfrm>
          </p:grpSpPr>
          <p:cxnSp>
            <p:nvCxnSpPr>
              <p:cNvPr id="265" name="Straight Connector 264">
                <a:extLst>
                  <a:ext uri="{FF2B5EF4-FFF2-40B4-BE49-F238E27FC236}">
                    <a16:creationId xmlns:a16="http://schemas.microsoft.com/office/drawing/2014/main" id="{554C530E-5C76-D97B-6447-1650F0DF8502}"/>
                  </a:ext>
                </a:extLst>
              </p:cNvPr>
              <p:cNvCxnSpPr>
                <a:cxnSpLocks/>
              </p:cNvCxnSpPr>
              <p:nvPr/>
            </p:nvCxnSpPr>
            <p:spPr>
              <a:xfrm flipV="1">
                <a:off x="3035510" y="1642287"/>
                <a:ext cx="0" cy="94860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67" name="TextBox 266">
                <a:extLst>
                  <a:ext uri="{FF2B5EF4-FFF2-40B4-BE49-F238E27FC236}">
                    <a16:creationId xmlns:a16="http://schemas.microsoft.com/office/drawing/2014/main" id="{96E44B10-7851-D6A6-92C7-042F916993CA}"/>
                  </a:ext>
                </a:extLst>
              </p:cNvPr>
              <p:cNvSpPr txBox="1"/>
              <p:nvPr/>
            </p:nvSpPr>
            <p:spPr>
              <a:xfrm>
                <a:off x="2972786" y="1395972"/>
                <a:ext cx="2142410" cy="523220"/>
              </a:xfrm>
              <a:prstGeom prst="rect">
                <a:avLst/>
              </a:prstGeom>
              <a:noFill/>
            </p:spPr>
            <p:txBody>
              <a:bodyPr wrap="square" rtlCol="0">
                <a:spAutoFit/>
              </a:bodyPr>
              <a:lstStyle/>
              <a:p>
                <a:pPr algn="ctr"/>
                <a:r>
                  <a:rPr lang="en-US" sz="1400" b="1" dirty="0">
                    <a:latin typeface="Corbel" panose="020B0503020204020204" pitchFamily="34" charset="0"/>
                  </a:rPr>
                  <a:t>Input Query Transferred from SSD Controller</a:t>
                </a:r>
              </a:p>
            </p:txBody>
          </p:sp>
          <p:cxnSp>
            <p:nvCxnSpPr>
              <p:cNvPr id="271" name="Straight Connector 270">
                <a:extLst>
                  <a:ext uri="{FF2B5EF4-FFF2-40B4-BE49-F238E27FC236}">
                    <a16:creationId xmlns:a16="http://schemas.microsoft.com/office/drawing/2014/main" id="{F733FD87-4E97-4933-F820-56D454D0DEF7}"/>
                  </a:ext>
                </a:extLst>
              </p:cNvPr>
              <p:cNvCxnSpPr>
                <a:cxnSpLocks/>
              </p:cNvCxnSpPr>
              <p:nvPr/>
            </p:nvCxnSpPr>
            <p:spPr>
              <a:xfrm flipV="1">
                <a:off x="5662219" y="1435887"/>
                <a:ext cx="0" cy="211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61DA9E55-B3BF-3C67-5061-CA58286652C7}"/>
                  </a:ext>
                </a:extLst>
              </p:cNvPr>
              <p:cNvCxnSpPr>
                <a:cxnSpLocks/>
              </p:cNvCxnSpPr>
              <p:nvPr/>
            </p:nvCxnSpPr>
            <p:spPr>
              <a:xfrm>
                <a:off x="3026162" y="2582827"/>
                <a:ext cx="359510" cy="80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10" name="Straight Arrow Connector 9">
            <a:extLst>
              <a:ext uri="{FF2B5EF4-FFF2-40B4-BE49-F238E27FC236}">
                <a16:creationId xmlns:a16="http://schemas.microsoft.com/office/drawing/2014/main" id="{11897B26-8235-AA49-9259-B575050C8FE1}"/>
              </a:ext>
            </a:extLst>
          </p:cNvPr>
          <p:cNvCxnSpPr>
            <a:cxnSpLocks/>
          </p:cNvCxnSpPr>
          <p:nvPr/>
        </p:nvCxnSpPr>
        <p:spPr>
          <a:xfrm rot="10800000">
            <a:off x="5395322" y="2294976"/>
            <a:ext cx="0" cy="342970"/>
          </a:xfrm>
          <a:prstGeom prst="straightConnector1">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 name="object 134">
            <a:extLst>
              <a:ext uri="{FF2B5EF4-FFF2-40B4-BE49-F238E27FC236}">
                <a16:creationId xmlns:a16="http://schemas.microsoft.com/office/drawing/2014/main" id="{19959E8A-1EE1-E5EA-97A2-483E1935FD7D}"/>
              </a:ext>
            </a:extLst>
          </p:cNvPr>
          <p:cNvSpPr/>
          <p:nvPr/>
        </p:nvSpPr>
        <p:spPr>
          <a:xfrm rot="10800000">
            <a:off x="5355643" y="2719027"/>
            <a:ext cx="87768" cy="335521"/>
          </a:xfrm>
          <a:custGeom>
            <a:avLst/>
            <a:gdLst/>
            <a:ahLst/>
            <a:cxnLst/>
            <a:rect l="l" t="t" r="r" b="b"/>
            <a:pathLst>
              <a:path w="85725" h="431164">
                <a:moveTo>
                  <a:pt x="28581" y="85648"/>
                </a:moveTo>
                <a:lnTo>
                  <a:pt x="26898" y="430618"/>
                </a:lnTo>
                <a:lnTo>
                  <a:pt x="55473" y="430758"/>
                </a:lnTo>
                <a:lnTo>
                  <a:pt x="57156" y="85788"/>
                </a:lnTo>
                <a:lnTo>
                  <a:pt x="28581" y="85648"/>
                </a:lnTo>
                <a:close/>
              </a:path>
              <a:path w="85725" h="431164">
                <a:moveTo>
                  <a:pt x="78531" y="71361"/>
                </a:moveTo>
                <a:lnTo>
                  <a:pt x="28651" y="71361"/>
                </a:lnTo>
                <a:lnTo>
                  <a:pt x="57226" y="71501"/>
                </a:lnTo>
                <a:lnTo>
                  <a:pt x="57156" y="85788"/>
                </a:lnTo>
                <a:lnTo>
                  <a:pt x="85725" y="85928"/>
                </a:lnTo>
                <a:lnTo>
                  <a:pt x="78531" y="71361"/>
                </a:lnTo>
                <a:close/>
              </a:path>
              <a:path w="85725" h="431164">
                <a:moveTo>
                  <a:pt x="28651" y="71361"/>
                </a:moveTo>
                <a:lnTo>
                  <a:pt x="28581" y="85648"/>
                </a:lnTo>
                <a:lnTo>
                  <a:pt x="57156" y="85788"/>
                </a:lnTo>
                <a:lnTo>
                  <a:pt x="57226" y="71501"/>
                </a:lnTo>
                <a:lnTo>
                  <a:pt x="28651" y="71361"/>
                </a:lnTo>
                <a:close/>
              </a:path>
              <a:path w="85725" h="431164">
                <a:moveTo>
                  <a:pt x="43294" y="0"/>
                </a:moveTo>
                <a:lnTo>
                  <a:pt x="0" y="85509"/>
                </a:lnTo>
                <a:lnTo>
                  <a:pt x="28581" y="85648"/>
                </a:lnTo>
                <a:lnTo>
                  <a:pt x="28651" y="71361"/>
                </a:lnTo>
                <a:lnTo>
                  <a:pt x="78531" y="71361"/>
                </a:lnTo>
                <a:lnTo>
                  <a:pt x="43294" y="0"/>
                </a:lnTo>
                <a:close/>
              </a:path>
            </a:pathLst>
          </a:custGeom>
          <a:solidFill>
            <a:srgbClr val="C00000"/>
          </a:solidFill>
        </p:spPr>
        <p:txBody>
          <a:bodyPr wrap="square" lIns="0" tIns="0" rIns="0" bIns="0" rtlCol="0"/>
          <a:lstStyle/>
          <a:p>
            <a:endParaRPr lang="en-IN" sz="900">
              <a:latin typeface="Corbel" panose="020B0503020204020204" pitchFamily="34" charset="0"/>
              <a:ea typeface="Tahoma" panose="020B0604030504040204" pitchFamily="34" charset="0"/>
              <a:cs typeface="Tahoma" panose="020B0604030504040204" pitchFamily="34" charset="0"/>
            </a:endParaRPr>
          </a:p>
        </p:txBody>
      </p:sp>
      <p:sp>
        <p:nvSpPr>
          <p:cNvPr id="14" name="object 195">
            <a:extLst>
              <a:ext uri="{FF2B5EF4-FFF2-40B4-BE49-F238E27FC236}">
                <a16:creationId xmlns:a16="http://schemas.microsoft.com/office/drawing/2014/main" id="{50B0CC4B-117B-C642-5E07-9E1D298313A9}"/>
              </a:ext>
            </a:extLst>
          </p:cNvPr>
          <p:cNvSpPr/>
          <p:nvPr/>
        </p:nvSpPr>
        <p:spPr>
          <a:xfrm rot="10800000">
            <a:off x="5707820" y="2683775"/>
            <a:ext cx="92446" cy="935688"/>
          </a:xfrm>
          <a:custGeom>
            <a:avLst/>
            <a:gdLst/>
            <a:ahLst/>
            <a:cxnLst/>
            <a:rect l="l" t="t" r="r" b="b"/>
            <a:pathLst>
              <a:path w="85725" h="1033780">
                <a:moveTo>
                  <a:pt x="57150" y="71437"/>
                </a:moveTo>
                <a:lnTo>
                  <a:pt x="28575" y="71437"/>
                </a:lnTo>
                <a:lnTo>
                  <a:pt x="28575" y="1033348"/>
                </a:lnTo>
                <a:lnTo>
                  <a:pt x="57150" y="1033348"/>
                </a:lnTo>
                <a:lnTo>
                  <a:pt x="57150" y="71437"/>
                </a:lnTo>
                <a:close/>
              </a:path>
              <a:path w="85725" h="1033780">
                <a:moveTo>
                  <a:pt x="42862" y="0"/>
                </a:moveTo>
                <a:lnTo>
                  <a:pt x="0" y="85725"/>
                </a:lnTo>
                <a:lnTo>
                  <a:pt x="28575" y="85725"/>
                </a:lnTo>
                <a:lnTo>
                  <a:pt x="28575" y="71437"/>
                </a:lnTo>
                <a:lnTo>
                  <a:pt x="78581" y="71437"/>
                </a:lnTo>
                <a:lnTo>
                  <a:pt x="42862" y="0"/>
                </a:lnTo>
                <a:close/>
              </a:path>
              <a:path w="85725" h="1033780">
                <a:moveTo>
                  <a:pt x="78581" y="71437"/>
                </a:moveTo>
                <a:lnTo>
                  <a:pt x="57150" y="71437"/>
                </a:lnTo>
                <a:lnTo>
                  <a:pt x="57150" y="85725"/>
                </a:lnTo>
                <a:lnTo>
                  <a:pt x="85725" y="85725"/>
                </a:lnTo>
                <a:lnTo>
                  <a:pt x="78581" y="71437"/>
                </a:lnTo>
                <a:close/>
              </a:path>
            </a:pathLst>
          </a:custGeom>
          <a:solidFill>
            <a:srgbClr val="C00000"/>
          </a:solidFill>
        </p:spPr>
        <p:txBody>
          <a:bodyPr wrap="square" lIns="0" tIns="0" rIns="0" bIns="0" rtlCol="0"/>
          <a:lstStyle/>
          <a:p>
            <a:endParaRPr sz="900">
              <a:latin typeface="Corbel" panose="020B0503020204020204" pitchFamily="34" charset="0"/>
              <a:ea typeface="Tahoma" panose="020B0604030504040204" pitchFamily="34" charset="0"/>
              <a:cs typeface="Tahoma" panose="020B0604030504040204" pitchFamily="34" charset="0"/>
            </a:endParaRPr>
          </a:p>
        </p:txBody>
      </p:sp>
      <p:sp>
        <p:nvSpPr>
          <p:cNvPr id="15" name="object 137">
            <a:extLst>
              <a:ext uri="{FF2B5EF4-FFF2-40B4-BE49-F238E27FC236}">
                <a16:creationId xmlns:a16="http://schemas.microsoft.com/office/drawing/2014/main" id="{F7C5204C-0720-9E4E-B6E9-A210507145EC}"/>
              </a:ext>
            </a:extLst>
          </p:cNvPr>
          <p:cNvSpPr/>
          <p:nvPr/>
        </p:nvSpPr>
        <p:spPr>
          <a:xfrm rot="10800000">
            <a:off x="3658892" y="2697989"/>
            <a:ext cx="92445" cy="618740"/>
          </a:xfrm>
          <a:custGeom>
            <a:avLst/>
            <a:gdLst/>
            <a:ahLst/>
            <a:cxnLst/>
            <a:rect l="l" t="t" r="r" b="b"/>
            <a:pathLst>
              <a:path w="85725" h="1033780">
                <a:moveTo>
                  <a:pt x="57150" y="71437"/>
                </a:moveTo>
                <a:lnTo>
                  <a:pt x="28575" y="71437"/>
                </a:lnTo>
                <a:lnTo>
                  <a:pt x="28587" y="1033348"/>
                </a:lnTo>
                <a:lnTo>
                  <a:pt x="57162" y="1033348"/>
                </a:lnTo>
                <a:lnTo>
                  <a:pt x="57150" y="71437"/>
                </a:lnTo>
                <a:close/>
              </a:path>
              <a:path w="85725" h="1033780">
                <a:moveTo>
                  <a:pt x="42862" y="0"/>
                </a:moveTo>
                <a:lnTo>
                  <a:pt x="0" y="85725"/>
                </a:lnTo>
                <a:lnTo>
                  <a:pt x="28575" y="85725"/>
                </a:lnTo>
                <a:lnTo>
                  <a:pt x="28575" y="71437"/>
                </a:lnTo>
                <a:lnTo>
                  <a:pt x="78581" y="71437"/>
                </a:lnTo>
                <a:lnTo>
                  <a:pt x="42862" y="0"/>
                </a:lnTo>
                <a:close/>
              </a:path>
              <a:path w="85725" h="1033780">
                <a:moveTo>
                  <a:pt x="78581" y="71437"/>
                </a:moveTo>
                <a:lnTo>
                  <a:pt x="57150" y="71437"/>
                </a:lnTo>
                <a:lnTo>
                  <a:pt x="57150" y="85725"/>
                </a:lnTo>
                <a:lnTo>
                  <a:pt x="85725" y="85725"/>
                </a:lnTo>
                <a:lnTo>
                  <a:pt x="78581" y="71437"/>
                </a:lnTo>
                <a:close/>
              </a:path>
            </a:pathLst>
          </a:custGeom>
          <a:solidFill>
            <a:srgbClr val="C00000"/>
          </a:solidFill>
        </p:spPr>
        <p:txBody>
          <a:bodyPr wrap="square" lIns="0" tIns="0" rIns="0" bIns="0" rtlCol="0"/>
          <a:lstStyle/>
          <a:p>
            <a:endParaRPr sz="900">
              <a:latin typeface="Corbel" panose="020B0503020204020204" pitchFamily="34" charset="0"/>
              <a:ea typeface="Tahoma" panose="020B0604030504040204" pitchFamily="34" charset="0"/>
              <a:cs typeface="Tahoma" panose="020B0604030504040204" pitchFamily="34" charset="0"/>
            </a:endParaRPr>
          </a:p>
        </p:txBody>
      </p:sp>
      <p:sp>
        <p:nvSpPr>
          <p:cNvPr id="18" name="object 155">
            <a:extLst>
              <a:ext uri="{FF2B5EF4-FFF2-40B4-BE49-F238E27FC236}">
                <a16:creationId xmlns:a16="http://schemas.microsoft.com/office/drawing/2014/main" id="{92E3E7FB-7301-A6B4-C4E4-26FA72F80DCB}"/>
              </a:ext>
            </a:extLst>
          </p:cNvPr>
          <p:cNvSpPr/>
          <p:nvPr/>
        </p:nvSpPr>
        <p:spPr>
          <a:xfrm rot="10800000">
            <a:off x="4343463" y="2697672"/>
            <a:ext cx="79211" cy="335521"/>
          </a:xfrm>
          <a:custGeom>
            <a:avLst/>
            <a:gdLst/>
            <a:ahLst/>
            <a:cxnLst/>
            <a:rect l="l" t="t" r="r" b="b"/>
            <a:pathLst>
              <a:path w="85725" h="692150">
                <a:moveTo>
                  <a:pt x="28575" y="606136"/>
                </a:moveTo>
                <a:lnTo>
                  <a:pt x="0" y="606136"/>
                </a:lnTo>
                <a:lnTo>
                  <a:pt x="42862" y="691861"/>
                </a:lnTo>
                <a:lnTo>
                  <a:pt x="78581" y="620424"/>
                </a:lnTo>
                <a:lnTo>
                  <a:pt x="28575" y="620424"/>
                </a:lnTo>
                <a:lnTo>
                  <a:pt x="28575" y="606136"/>
                </a:lnTo>
                <a:close/>
              </a:path>
              <a:path w="85725" h="692150">
                <a:moveTo>
                  <a:pt x="57150" y="0"/>
                </a:moveTo>
                <a:lnTo>
                  <a:pt x="28575" y="0"/>
                </a:lnTo>
                <a:lnTo>
                  <a:pt x="28575" y="620424"/>
                </a:lnTo>
                <a:lnTo>
                  <a:pt x="57150" y="620424"/>
                </a:lnTo>
                <a:lnTo>
                  <a:pt x="57150" y="0"/>
                </a:lnTo>
                <a:close/>
              </a:path>
              <a:path w="85725" h="692150">
                <a:moveTo>
                  <a:pt x="85725" y="606136"/>
                </a:moveTo>
                <a:lnTo>
                  <a:pt x="57150" y="606136"/>
                </a:lnTo>
                <a:lnTo>
                  <a:pt x="57150" y="620424"/>
                </a:lnTo>
                <a:lnTo>
                  <a:pt x="78581" y="620424"/>
                </a:lnTo>
                <a:lnTo>
                  <a:pt x="85725" y="606136"/>
                </a:lnTo>
                <a:close/>
              </a:path>
            </a:pathLst>
          </a:custGeom>
          <a:solidFill>
            <a:srgbClr val="005F73"/>
          </a:solidFill>
        </p:spPr>
        <p:txBody>
          <a:bodyPr wrap="square" lIns="0" tIns="0" rIns="0" bIns="0" rtlCol="0"/>
          <a:lstStyle/>
          <a:p>
            <a:endParaRPr sz="900">
              <a:latin typeface="Corbel" panose="020B0503020204020204" pitchFamily="34" charset="0"/>
              <a:ea typeface="Tahoma" panose="020B0604030504040204" pitchFamily="34" charset="0"/>
              <a:cs typeface="Tahoma" panose="020B0604030504040204" pitchFamily="34" charset="0"/>
            </a:endParaRPr>
          </a:p>
        </p:txBody>
      </p:sp>
      <p:sp>
        <p:nvSpPr>
          <p:cNvPr id="19" name="object 155">
            <a:extLst>
              <a:ext uri="{FF2B5EF4-FFF2-40B4-BE49-F238E27FC236}">
                <a16:creationId xmlns:a16="http://schemas.microsoft.com/office/drawing/2014/main" id="{26F6EE76-E735-7918-6EDD-4D4716F4F4F7}"/>
              </a:ext>
            </a:extLst>
          </p:cNvPr>
          <p:cNvSpPr/>
          <p:nvPr/>
        </p:nvSpPr>
        <p:spPr>
          <a:xfrm rot="10800000">
            <a:off x="6364482" y="2719027"/>
            <a:ext cx="92446" cy="538971"/>
          </a:xfrm>
          <a:custGeom>
            <a:avLst/>
            <a:gdLst/>
            <a:ahLst/>
            <a:cxnLst/>
            <a:rect l="l" t="t" r="r" b="b"/>
            <a:pathLst>
              <a:path w="85725" h="692150">
                <a:moveTo>
                  <a:pt x="28575" y="606136"/>
                </a:moveTo>
                <a:lnTo>
                  <a:pt x="0" y="606136"/>
                </a:lnTo>
                <a:lnTo>
                  <a:pt x="42862" y="691861"/>
                </a:lnTo>
                <a:lnTo>
                  <a:pt x="78581" y="620424"/>
                </a:lnTo>
                <a:lnTo>
                  <a:pt x="28575" y="620424"/>
                </a:lnTo>
                <a:lnTo>
                  <a:pt x="28575" y="606136"/>
                </a:lnTo>
                <a:close/>
              </a:path>
              <a:path w="85725" h="692150">
                <a:moveTo>
                  <a:pt x="57150" y="0"/>
                </a:moveTo>
                <a:lnTo>
                  <a:pt x="28575" y="0"/>
                </a:lnTo>
                <a:lnTo>
                  <a:pt x="28575" y="620424"/>
                </a:lnTo>
                <a:lnTo>
                  <a:pt x="57150" y="620424"/>
                </a:lnTo>
                <a:lnTo>
                  <a:pt x="57150" y="0"/>
                </a:lnTo>
                <a:close/>
              </a:path>
              <a:path w="85725" h="692150">
                <a:moveTo>
                  <a:pt x="85725" y="606136"/>
                </a:moveTo>
                <a:lnTo>
                  <a:pt x="57150" y="606136"/>
                </a:lnTo>
                <a:lnTo>
                  <a:pt x="57150" y="620424"/>
                </a:lnTo>
                <a:lnTo>
                  <a:pt x="78581" y="620424"/>
                </a:lnTo>
                <a:lnTo>
                  <a:pt x="85725" y="606136"/>
                </a:lnTo>
                <a:close/>
              </a:path>
            </a:pathLst>
          </a:custGeom>
          <a:solidFill>
            <a:srgbClr val="005F73"/>
          </a:solidFill>
        </p:spPr>
        <p:txBody>
          <a:bodyPr wrap="square" lIns="0" tIns="0" rIns="0" bIns="0" rtlCol="0"/>
          <a:lstStyle/>
          <a:p>
            <a:endParaRPr sz="900">
              <a:latin typeface="Corbel" panose="020B0503020204020204" pitchFamily="34" charset="0"/>
              <a:ea typeface="Tahoma" panose="020B0604030504040204" pitchFamily="34" charset="0"/>
              <a:cs typeface="Tahoma" panose="020B0604030504040204" pitchFamily="34" charset="0"/>
            </a:endParaRPr>
          </a:p>
        </p:txBody>
      </p:sp>
      <p:sp>
        <p:nvSpPr>
          <p:cNvPr id="20" name="object 137">
            <a:extLst>
              <a:ext uri="{FF2B5EF4-FFF2-40B4-BE49-F238E27FC236}">
                <a16:creationId xmlns:a16="http://schemas.microsoft.com/office/drawing/2014/main" id="{A142ABFA-428A-CFE4-F5C4-5697E0B8E628}"/>
              </a:ext>
            </a:extLst>
          </p:cNvPr>
          <p:cNvSpPr/>
          <p:nvPr/>
        </p:nvSpPr>
        <p:spPr>
          <a:xfrm>
            <a:off x="7659203" y="2689095"/>
            <a:ext cx="87346" cy="870380"/>
          </a:xfrm>
          <a:custGeom>
            <a:avLst/>
            <a:gdLst/>
            <a:ahLst/>
            <a:cxnLst/>
            <a:rect l="l" t="t" r="r" b="b"/>
            <a:pathLst>
              <a:path w="85725" h="1033780">
                <a:moveTo>
                  <a:pt x="57150" y="71437"/>
                </a:moveTo>
                <a:lnTo>
                  <a:pt x="28575" y="71437"/>
                </a:lnTo>
                <a:lnTo>
                  <a:pt x="28587" y="1033348"/>
                </a:lnTo>
                <a:lnTo>
                  <a:pt x="57162" y="1033348"/>
                </a:lnTo>
                <a:lnTo>
                  <a:pt x="57150" y="71437"/>
                </a:lnTo>
                <a:close/>
              </a:path>
              <a:path w="85725" h="1033780">
                <a:moveTo>
                  <a:pt x="42862" y="0"/>
                </a:moveTo>
                <a:lnTo>
                  <a:pt x="0" y="85725"/>
                </a:lnTo>
                <a:lnTo>
                  <a:pt x="28575" y="85725"/>
                </a:lnTo>
                <a:lnTo>
                  <a:pt x="28575" y="71437"/>
                </a:lnTo>
                <a:lnTo>
                  <a:pt x="78581" y="71437"/>
                </a:lnTo>
                <a:lnTo>
                  <a:pt x="42862" y="0"/>
                </a:lnTo>
                <a:close/>
              </a:path>
              <a:path w="85725" h="1033780">
                <a:moveTo>
                  <a:pt x="78581" y="71437"/>
                </a:moveTo>
                <a:lnTo>
                  <a:pt x="57150" y="71437"/>
                </a:lnTo>
                <a:lnTo>
                  <a:pt x="57150" y="85725"/>
                </a:lnTo>
                <a:lnTo>
                  <a:pt x="85725" y="85725"/>
                </a:lnTo>
                <a:lnTo>
                  <a:pt x="78581" y="71437"/>
                </a:lnTo>
                <a:close/>
              </a:path>
            </a:pathLst>
          </a:custGeom>
          <a:solidFill>
            <a:srgbClr val="C00000"/>
          </a:solidFill>
        </p:spPr>
        <p:txBody>
          <a:bodyPr wrap="square" lIns="0" tIns="0" rIns="0" bIns="0" rtlCol="0"/>
          <a:lstStyle/>
          <a:p>
            <a:endParaRPr sz="900">
              <a:latin typeface="Corbel" panose="020B0503020204020204" pitchFamily="34" charset="0"/>
              <a:ea typeface="Tahoma" panose="020B0604030504040204" pitchFamily="34" charset="0"/>
              <a:cs typeface="Tahoma" panose="020B0604030504040204" pitchFamily="34" charset="0"/>
            </a:endParaRPr>
          </a:p>
        </p:txBody>
      </p:sp>
      <p:sp>
        <p:nvSpPr>
          <p:cNvPr id="21" name="object 155">
            <a:extLst>
              <a:ext uri="{FF2B5EF4-FFF2-40B4-BE49-F238E27FC236}">
                <a16:creationId xmlns:a16="http://schemas.microsoft.com/office/drawing/2014/main" id="{83E2DB72-BF66-4182-248F-DC7DFDC0752C}"/>
              </a:ext>
            </a:extLst>
          </p:cNvPr>
          <p:cNvSpPr/>
          <p:nvPr/>
        </p:nvSpPr>
        <p:spPr>
          <a:xfrm>
            <a:off x="4711399" y="3035181"/>
            <a:ext cx="92446" cy="325015"/>
          </a:xfrm>
          <a:custGeom>
            <a:avLst/>
            <a:gdLst/>
            <a:ahLst/>
            <a:cxnLst/>
            <a:rect l="l" t="t" r="r" b="b"/>
            <a:pathLst>
              <a:path w="85725" h="692150">
                <a:moveTo>
                  <a:pt x="28575" y="606136"/>
                </a:moveTo>
                <a:lnTo>
                  <a:pt x="0" y="606136"/>
                </a:lnTo>
                <a:lnTo>
                  <a:pt x="42862" y="691861"/>
                </a:lnTo>
                <a:lnTo>
                  <a:pt x="78581" y="620424"/>
                </a:lnTo>
                <a:lnTo>
                  <a:pt x="28575" y="620424"/>
                </a:lnTo>
                <a:lnTo>
                  <a:pt x="28575" y="606136"/>
                </a:lnTo>
                <a:close/>
              </a:path>
              <a:path w="85725" h="692150">
                <a:moveTo>
                  <a:pt x="57150" y="0"/>
                </a:moveTo>
                <a:lnTo>
                  <a:pt x="28575" y="0"/>
                </a:lnTo>
                <a:lnTo>
                  <a:pt x="28575" y="620424"/>
                </a:lnTo>
                <a:lnTo>
                  <a:pt x="57150" y="620424"/>
                </a:lnTo>
                <a:lnTo>
                  <a:pt x="57150" y="0"/>
                </a:lnTo>
                <a:close/>
              </a:path>
              <a:path w="85725" h="692150">
                <a:moveTo>
                  <a:pt x="85725" y="606136"/>
                </a:moveTo>
                <a:lnTo>
                  <a:pt x="57150" y="606136"/>
                </a:lnTo>
                <a:lnTo>
                  <a:pt x="57150" y="620424"/>
                </a:lnTo>
                <a:lnTo>
                  <a:pt x="78581" y="620424"/>
                </a:lnTo>
                <a:lnTo>
                  <a:pt x="85725" y="606136"/>
                </a:lnTo>
                <a:close/>
              </a:path>
            </a:pathLst>
          </a:custGeom>
          <a:solidFill>
            <a:srgbClr val="005F73"/>
          </a:solidFill>
        </p:spPr>
        <p:txBody>
          <a:bodyPr wrap="square" lIns="0" tIns="0" rIns="0" bIns="0" rtlCol="0"/>
          <a:lstStyle/>
          <a:p>
            <a:endParaRPr sz="900">
              <a:latin typeface="Corbel" panose="020B0503020204020204" pitchFamily="34" charset="0"/>
              <a:ea typeface="Tahoma" panose="020B0604030504040204" pitchFamily="34" charset="0"/>
              <a:cs typeface="Tahoma" panose="020B0604030504040204" pitchFamily="34" charset="0"/>
            </a:endParaRPr>
          </a:p>
        </p:txBody>
      </p:sp>
      <p:sp>
        <p:nvSpPr>
          <p:cNvPr id="22" name="object 155">
            <a:extLst>
              <a:ext uri="{FF2B5EF4-FFF2-40B4-BE49-F238E27FC236}">
                <a16:creationId xmlns:a16="http://schemas.microsoft.com/office/drawing/2014/main" id="{89B75B3E-2EA3-007B-D711-3D416ED1AFB9}"/>
              </a:ext>
            </a:extLst>
          </p:cNvPr>
          <p:cNvSpPr/>
          <p:nvPr/>
        </p:nvSpPr>
        <p:spPr>
          <a:xfrm rot="10800000" flipV="1">
            <a:off x="6656348" y="3014912"/>
            <a:ext cx="92444" cy="253792"/>
          </a:xfrm>
          <a:custGeom>
            <a:avLst/>
            <a:gdLst/>
            <a:ahLst/>
            <a:cxnLst/>
            <a:rect l="l" t="t" r="r" b="b"/>
            <a:pathLst>
              <a:path w="85725" h="692150">
                <a:moveTo>
                  <a:pt x="28575" y="606136"/>
                </a:moveTo>
                <a:lnTo>
                  <a:pt x="0" y="606136"/>
                </a:lnTo>
                <a:lnTo>
                  <a:pt x="42862" y="691861"/>
                </a:lnTo>
                <a:lnTo>
                  <a:pt x="78581" y="620424"/>
                </a:lnTo>
                <a:lnTo>
                  <a:pt x="28575" y="620424"/>
                </a:lnTo>
                <a:lnTo>
                  <a:pt x="28575" y="606136"/>
                </a:lnTo>
                <a:close/>
              </a:path>
              <a:path w="85725" h="692150">
                <a:moveTo>
                  <a:pt x="57150" y="0"/>
                </a:moveTo>
                <a:lnTo>
                  <a:pt x="28575" y="0"/>
                </a:lnTo>
                <a:lnTo>
                  <a:pt x="28575" y="620424"/>
                </a:lnTo>
                <a:lnTo>
                  <a:pt x="57150" y="620424"/>
                </a:lnTo>
                <a:lnTo>
                  <a:pt x="57150" y="0"/>
                </a:lnTo>
                <a:close/>
              </a:path>
              <a:path w="85725" h="692150">
                <a:moveTo>
                  <a:pt x="85725" y="606136"/>
                </a:moveTo>
                <a:lnTo>
                  <a:pt x="57150" y="606136"/>
                </a:lnTo>
                <a:lnTo>
                  <a:pt x="57150" y="620424"/>
                </a:lnTo>
                <a:lnTo>
                  <a:pt x="78581" y="620424"/>
                </a:lnTo>
                <a:lnTo>
                  <a:pt x="85725" y="606136"/>
                </a:lnTo>
                <a:close/>
              </a:path>
            </a:pathLst>
          </a:custGeom>
          <a:solidFill>
            <a:srgbClr val="005F73"/>
          </a:solidFill>
        </p:spPr>
        <p:txBody>
          <a:bodyPr wrap="square" lIns="0" tIns="0" rIns="0" bIns="0" rtlCol="0"/>
          <a:lstStyle/>
          <a:p>
            <a:endParaRPr sz="900">
              <a:latin typeface="Corbel" panose="020B0503020204020204" pitchFamily="34" charset="0"/>
              <a:ea typeface="Tahoma" panose="020B0604030504040204" pitchFamily="34" charset="0"/>
              <a:cs typeface="Tahoma" panose="020B0604030504040204" pitchFamily="34" charset="0"/>
            </a:endParaRPr>
          </a:p>
        </p:txBody>
      </p:sp>
      <p:sp>
        <p:nvSpPr>
          <p:cNvPr id="23" name="object 155">
            <a:extLst>
              <a:ext uri="{FF2B5EF4-FFF2-40B4-BE49-F238E27FC236}">
                <a16:creationId xmlns:a16="http://schemas.microsoft.com/office/drawing/2014/main" id="{954398C0-3F99-E18E-75E2-12690E56F353}"/>
              </a:ext>
            </a:extLst>
          </p:cNvPr>
          <p:cNvSpPr/>
          <p:nvPr/>
        </p:nvSpPr>
        <p:spPr>
          <a:xfrm>
            <a:off x="7348666" y="2725971"/>
            <a:ext cx="96916" cy="262541"/>
          </a:xfrm>
          <a:custGeom>
            <a:avLst/>
            <a:gdLst/>
            <a:ahLst/>
            <a:cxnLst/>
            <a:rect l="l" t="t" r="r" b="b"/>
            <a:pathLst>
              <a:path w="85725" h="692150">
                <a:moveTo>
                  <a:pt x="28575" y="606136"/>
                </a:moveTo>
                <a:lnTo>
                  <a:pt x="0" y="606136"/>
                </a:lnTo>
                <a:lnTo>
                  <a:pt x="42862" y="691861"/>
                </a:lnTo>
                <a:lnTo>
                  <a:pt x="78581" y="620424"/>
                </a:lnTo>
                <a:lnTo>
                  <a:pt x="28575" y="620424"/>
                </a:lnTo>
                <a:lnTo>
                  <a:pt x="28575" y="606136"/>
                </a:lnTo>
                <a:close/>
              </a:path>
              <a:path w="85725" h="692150">
                <a:moveTo>
                  <a:pt x="57150" y="0"/>
                </a:moveTo>
                <a:lnTo>
                  <a:pt x="28575" y="0"/>
                </a:lnTo>
                <a:lnTo>
                  <a:pt x="28575" y="620424"/>
                </a:lnTo>
                <a:lnTo>
                  <a:pt x="57150" y="620424"/>
                </a:lnTo>
                <a:lnTo>
                  <a:pt x="57150" y="0"/>
                </a:lnTo>
                <a:close/>
              </a:path>
              <a:path w="85725" h="692150">
                <a:moveTo>
                  <a:pt x="85725" y="606136"/>
                </a:moveTo>
                <a:lnTo>
                  <a:pt x="57150" y="606136"/>
                </a:lnTo>
                <a:lnTo>
                  <a:pt x="57150" y="620424"/>
                </a:lnTo>
                <a:lnTo>
                  <a:pt x="78581" y="620424"/>
                </a:lnTo>
                <a:lnTo>
                  <a:pt x="85725" y="606136"/>
                </a:lnTo>
                <a:close/>
              </a:path>
            </a:pathLst>
          </a:custGeom>
          <a:solidFill>
            <a:srgbClr val="005F73"/>
          </a:solidFill>
        </p:spPr>
        <p:txBody>
          <a:bodyPr wrap="square" lIns="0" tIns="0" rIns="0" bIns="0" rtlCol="0"/>
          <a:lstStyle/>
          <a:p>
            <a:endParaRPr sz="900">
              <a:latin typeface="Corbel" panose="020B0503020204020204" pitchFamily="34" charset="0"/>
              <a:ea typeface="Tahoma" panose="020B0604030504040204" pitchFamily="34" charset="0"/>
              <a:cs typeface="Tahoma" panose="020B0604030504040204" pitchFamily="34" charset="0"/>
            </a:endParaRPr>
          </a:p>
        </p:txBody>
      </p:sp>
      <p:sp>
        <p:nvSpPr>
          <p:cNvPr id="24" name="object 155">
            <a:extLst>
              <a:ext uri="{FF2B5EF4-FFF2-40B4-BE49-F238E27FC236}">
                <a16:creationId xmlns:a16="http://schemas.microsoft.com/office/drawing/2014/main" id="{1103996B-FBC5-D290-F8E4-60E3DB0B7623}"/>
              </a:ext>
            </a:extLst>
          </p:cNvPr>
          <p:cNvSpPr/>
          <p:nvPr/>
        </p:nvSpPr>
        <p:spPr>
          <a:xfrm rot="10800000" flipH="1">
            <a:off x="8647857" y="2686609"/>
            <a:ext cx="92446" cy="692587"/>
          </a:xfrm>
          <a:custGeom>
            <a:avLst/>
            <a:gdLst/>
            <a:ahLst/>
            <a:cxnLst/>
            <a:rect l="l" t="t" r="r" b="b"/>
            <a:pathLst>
              <a:path w="85725" h="692150">
                <a:moveTo>
                  <a:pt x="28575" y="606136"/>
                </a:moveTo>
                <a:lnTo>
                  <a:pt x="0" y="606136"/>
                </a:lnTo>
                <a:lnTo>
                  <a:pt x="42862" y="691861"/>
                </a:lnTo>
                <a:lnTo>
                  <a:pt x="78581" y="620424"/>
                </a:lnTo>
                <a:lnTo>
                  <a:pt x="28575" y="620424"/>
                </a:lnTo>
                <a:lnTo>
                  <a:pt x="28575" y="606136"/>
                </a:lnTo>
                <a:close/>
              </a:path>
              <a:path w="85725" h="692150">
                <a:moveTo>
                  <a:pt x="57150" y="0"/>
                </a:moveTo>
                <a:lnTo>
                  <a:pt x="28575" y="0"/>
                </a:lnTo>
                <a:lnTo>
                  <a:pt x="28575" y="620424"/>
                </a:lnTo>
                <a:lnTo>
                  <a:pt x="57150" y="620424"/>
                </a:lnTo>
                <a:lnTo>
                  <a:pt x="57150" y="0"/>
                </a:lnTo>
                <a:close/>
              </a:path>
              <a:path w="85725" h="692150">
                <a:moveTo>
                  <a:pt x="85725" y="606136"/>
                </a:moveTo>
                <a:lnTo>
                  <a:pt x="57150" y="606136"/>
                </a:lnTo>
                <a:lnTo>
                  <a:pt x="57150" y="620424"/>
                </a:lnTo>
                <a:lnTo>
                  <a:pt x="78581" y="620424"/>
                </a:lnTo>
                <a:lnTo>
                  <a:pt x="85725" y="606136"/>
                </a:lnTo>
                <a:close/>
              </a:path>
            </a:pathLst>
          </a:custGeom>
          <a:solidFill>
            <a:srgbClr val="005F73"/>
          </a:solidFill>
        </p:spPr>
        <p:txBody>
          <a:bodyPr wrap="square" lIns="0" tIns="0" rIns="0" bIns="0" rtlCol="0"/>
          <a:lstStyle/>
          <a:p>
            <a:endParaRPr sz="900">
              <a:latin typeface="Corbel" panose="020B0503020204020204" pitchFamily="34" charset="0"/>
              <a:ea typeface="Tahoma" panose="020B0604030504040204" pitchFamily="34" charset="0"/>
              <a:cs typeface="Tahoma" panose="020B0604030504040204" pitchFamily="34" charset="0"/>
            </a:endParaRPr>
          </a:p>
        </p:txBody>
      </p:sp>
      <p:grpSp>
        <p:nvGrpSpPr>
          <p:cNvPr id="26" name="Group 25">
            <a:extLst>
              <a:ext uri="{FF2B5EF4-FFF2-40B4-BE49-F238E27FC236}">
                <a16:creationId xmlns:a16="http://schemas.microsoft.com/office/drawing/2014/main" id="{E8CA6844-FBA6-F0E5-63A5-351AB4E7A98F}"/>
              </a:ext>
            </a:extLst>
          </p:cNvPr>
          <p:cNvGrpSpPr/>
          <p:nvPr/>
        </p:nvGrpSpPr>
        <p:grpSpPr>
          <a:xfrm>
            <a:off x="6399102" y="1383952"/>
            <a:ext cx="2605217" cy="1268388"/>
            <a:chOff x="6399102" y="1383952"/>
            <a:chExt cx="2605217" cy="1268388"/>
          </a:xfrm>
        </p:grpSpPr>
        <p:cxnSp>
          <p:nvCxnSpPr>
            <p:cNvPr id="266" name="Straight Connector 265">
              <a:extLst>
                <a:ext uri="{FF2B5EF4-FFF2-40B4-BE49-F238E27FC236}">
                  <a16:creationId xmlns:a16="http://schemas.microsoft.com/office/drawing/2014/main" id="{95051379-AAD0-4C0D-207D-171DD205E7CB}"/>
                </a:ext>
              </a:extLst>
            </p:cNvPr>
            <p:cNvCxnSpPr>
              <a:cxnSpLocks/>
            </p:cNvCxnSpPr>
            <p:nvPr/>
          </p:nvCxnSpPr>
          <p:spPr>
            <a:xfrm flipV="1">
              <a:off x="9004319" y="1642287"/>
              <a:ext cx="0" cy="101005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68" name="TextBox 267">
              <a:extLst>
                <a:ext uri="{FF2B5EF4-FFF2-40B4-BE49-F238E27FC236}">
                  <a16:creationId xmlns:a16="http://schemas.microsoft.com/office/drawing/2014/main" id="{E0456737-5C17-CC62-8004-590C8DD70419}"/>
                </a:ext>
              </a:extLst>
            </p:cNvPr>
            <p:cNvSpPr txBox="1"/>
            <p:nvPr/>
          </p:nvSpPr>
          <p:spPr>
            <a:xfrm>
              <a:off x="6500901" y="1383952"/>
              <a:ext cx="2493396" cy="523220"/>
            </a:xfrm>
            <a:prstGeom prst="rect">
              <a:avLst/>
            </a:prstGeom>
            <a:noFill/>
          </p:spPr>
          <p:txBody>
            <a:bodyPr wrap="square">
              <a:spAutoFit/>
            </a:bodyPr>
            <a:lstStyle/>
            <a:p>
              <a:pPr algn="ctr"/>
              <a:r>
                <a:rPr lang="en-US" sz="1400" b="1" dirty="0">
                  <a:latin typeface="Corbel" panose="020B0503020204020204" pitchFamily="34" charset="0"/>
                </a:rPr>
                <a:t>Accumulated Bit Transferred to SSD Controller</a:t>
              </a:r>
            </a:p>
          </p:txBody>
        </p:sp>
        <p:cxnSp>
          <p:nvCxnSpPr>
            <p:cNvPr id="272" name="Straight Connector 271">
              <a:extLst>
                <a:ext uri="{FF2B5EF4-FFF2-40B4-BE49-F238E27FC236}">
                  <a16:creationId xmlns:a16="http://schemas.microsoft.com/office/drawing/2014/main" id="{B27158ED-A6B1-04EB-519B-93A06BF412A9}"/>
                </a:ext>
              </a:extLst>
            </p:cNvPr>
            <p:cNvCxnSpPr>
              <a:cxnSpLocks/>
            </p:cNvCxnSpPr>
            <p:nvPr/>
          </p:nvCxnSpPr>
          <p:spPr>
            <a:xfrm>
              <a:off x="6399102" y="1647438"/>
              <a:ext cx="260521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017F73AC-F74F-9450-02CE-33B3C99D2859}"/>
                </a:ext>
              </a:extLst>
            </p:cNvPr>
            <p:cNvCxnSpPr>
              <a:cxnSpLocks/>
            </p:cNvCxnSpPr>
            <p:nvPr/>
          </p:nvCxnSpPr>
          <p:spPr>
            <a:xfrm flipV="1">
              <a:off x="6408527" y="1441679"/>
              <a:ext cx="0" cy="20060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BA2ED36C-5C04-5052-3598-433A1AB8B0CB}"/>
                </a:ext>
              </a:extLst>
            </p:cNvPr>
            <p:cNvCxnSpPr>
              <a:cxnSpLocks/>
            </p:cNvCxnSpPr>
            <p:nvPr/>
          </p:nvCxnSpPr>
          <p:spPr>
            <a:xfrm>
              <a:off x="8691298" y="2645250"/>
              <a:ext cx="31302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2E965C8F-5CBD-91AB-95BC-AB2C1AD70A14}"/>
              </a:ext>
            </a:extLst>
          </p:cNvPr>
          <p:cNvSpPr txBox="1"/>
          <p:nvPr/>
        </p:nvSpPr>
        <p:spPr>
          <a:xfrm>
            <a:off x="1956198" y="5893665"/>
            <a:ext cx="5272911" cy="369332"/>
          </a:xfrm>
          <a:prstGeom prst="rect">
            <a:avLst/>
          </a:prstGeom>
          <a:noFill/>
        </p:spPr>
        <p:txBody>
          <a:bodyPr wrap="square" rtlCol="0">
            <a:spAutoFit/>
          </a:bodyPr>
          <a:lstStyle/>
          <a:p>
            <a:r>
              <a:rPr lang="en-CH" dirty="0">
                <a:latin typeface="Corbel" panose="020B0503020204020204" pitchFamily="34" charset="0"/>
              </a:rPr>
              <a:t>Sum = </a:t>
            </a:r>
            <a:r>
              <a:rPr lang="en-IN" sz="1800" dirty="0">
                <a:solidFill>
                  <a:schemeClr val="tx1"/>
                </a:solidFill>
                <a:latin typeface="Corbel" panose="020B0503020204020204" pitchFamily="34" charset="0"/>
                <a:ea typeface="Tahoma" panose="020B0604030504040204" pitchFamily="34" charset="0"/>
                <a:cs typeface="Tahoma" panose="020B0604030504040204" pitchFamily="34" charset="0"/>
              </a:rPr>
              <a:t>A</a:t>
            </a:r>
            <a:r>
              <a:rPr lang="en-IN" sz="1800"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a:t>
            </a:r>
            <a:r>
              <a:rPr lang="en-CH" sz="1800" dirty="0">
                <a:latin typeface="Corbel" panose="020B0503020204020204" pitchFamily="34" charset="0"/>
              </a:rPr>
              <a:t>⊕</a:t>
            </a:r>
            <a:r>
              <a:rPr lang="en-IN" sz="1800" dirty="0">
                <a:solidFill>
                  <a:schemeClr val="tx1"/>
                </a:solidFill>
                <a:latin typeface="Corbel" panose="020B0503020204020204" pitchFamily="34" charset="0"/>
                <a:ea typeface="Tahoma" panose="020B0604030504040204" pitchFamily="34" charset="0"/>
                <a:cs typeface="Tahoma" panose="020B0604030504040204" pitchFamily="34" charset="0"/>
              </a:rPr>
              <a:t>B</a:t>
            </a:r>
            <a:r>
              <a:rPr lang="en-IN" sz="1800"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a:t>
            </a:r>
            <a:r>
              <a:rPr lang="en-CH" sz="1800" dirty="0">
                <a:latin typeface="Corbel" panose="020B0503020204020204" pitchFamily="34" charset="0"/>
              </a:rPr>
              <a:t>⊕</a:t>
            </a:r>
            <a:r>
              <a:rPr lang="en-IN" sz="1800" dirty="0">
                <a:latin typeface="Corbel" panose="020B0503020204020204" pitchFamily="34" charset="0"/>
                <a:ea typeface="Tahoma" panose="020B0604030504040204" pitchFamily="34" charset="0"/>
                <a:cs typeface="Tahoma" panose="020B0604030504040204" pitchFamily="34" charset="0"/>
              </a:rPr>
              <a:t>C</a:t>
            </a:r>
            <a:r>
              <a:rPr lang="en-IN" sz="1800"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 </a:t>
            </a:r>
            <a:r>
              <a:rPr lang="en-IN" baseline="-25000" dirty="0">
                <a:latin typeface="Corbel" panose="020B0503020204020204" pitchFamily="34" charset="0"/>
                <a:ea typeface="Tahoma" panose="020B0604030504040204" pitchFamily="34" charset="0"/>
                <a:cs typeface="Tahoma" panose="020B0604030504040204" pitchFamily="34" charset="0"/>
              </a:rPr>
              <a:t>          </a:t>
            </a:r>
            <a:r>
              <a:rPr lang="en-IN" dirty="0">
                <a:latin typeface="Corbel" panose="020B0503020204020204" pitchFamily="34" charset="0"/>
                <a:ea typeface="Tahoma" panose="020B0604030504040204" pitchFamily="34" charset="0"/>
                <a:cs typeface="Tahoma" panose="020B0604030504040204" pitchFamily="34" charset="0"/>
              </a:rPr>
              <a:t>and       Carry = </a:t>
            </a:r>
            <a:r>
              <a:rPr lang="en-IN" sz="1800" dirty="0">
                <a:solidFill>
                  <a:schemeClr val="tx1"/>
                </a:solidFill>
                <a:latin typeface="Corbel" panose="020B0503020204020204" pitchFamily="34" charset="0"/>
                <a:ea typeface="Tahoma" panose="020B0604030504040204" pitchFamily="34" charset="0"/>
                <a:cs typeface="Tahoma" panose="020B0604030504040204" pitchFamily="34" charset="0"/>
              </a:rPr>
              <a:t>(B</a:t>
            </a:r>
            <a:r>
              <a:rPr lang="en-IN" sz="1800"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a:t>
            </a:r>
            <a:r>
              <a:rPr lang="en-CH" sz="1800" dirty="0">
                <a:latin typeface="Corbel" panose="020B0503020204020204" pitchFamily="34" charset="0"/>
              </a:rPr>
              <a:t>⊕</a:t>
            </a:r>
            <a:r>
              <a:rPr lang="en-IN" sz="1800" dirty="0">
                <a:latin typeface="Corbel" panose="020B0503020204020204" pitchFamily="34" charset="0"/>
                <a:ea typeface="Tahoma" panose="020B0604030504040204" pitchFamily="34" charset="0"/>
                <a:cs typeface="Tahoma" panose="020B0604030504040204" pitchFamily="34" charset="0"/>
              </a:rPr>
              <a:t>C</a:t>
            </a:r>
            <a:r>
              <a:rPr lang="en-IN" sz="1800"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a:t>
            </a:r>
            <a:r>
              <a:rPr lang="en-IN" sz="1800" dirty="0">
                <a:solidFill>
                  <a:schemeClr val="tx1"/>
                </a:solidFill>
                <a:latin typeface="Corbel" panose="020B0503020204020204" pitchFamily="34" charset="0"/>
                <a:ea typeface="Tahoma" panose="020B0604030504040204" pitchFamily="34" charset="0"/>
                <a:cs typeface="Tahoma" panose="020B0604030504040204" pitchFamily="34" charset="0"/>
              </a:rPr>
              <a:t>).A</a:t>
            </a:r>
            <a:r>
              <a:rPr lang="en-IN" sz="1800" baseline="-25000" dirty="0">
                <a:solidFill>
                  <a:schemeClr val="tx1"/>
                </a:solidFill>
                <a:latin typeface="Corbel" panose="020B0503020204020204" pitchFamily="34" charset="0"/>
                <a:ea typeface="Tahoma" panose="020B0604030504040204" pitchFamily="34" charset="0"/>
                <a:cs typeface="Tahoma" panose="020B0604030504040204" pitchFamily="34" charset="0"/>
              </a:rPr>
              <a:t>i  </a:t>
            </a:r>
            <a:r>
              <a:rPr lang="en-IN" sz="1800" dirty="0">
                <a:solidFill>
                  <a:schemeClr val="tx1"/>
                </a:solidFill>
                <a:latin typeface="Corbel" panose="020B0503020204020204" pitchFamily="34" charset="0"/>
                <a:ea typeface="Tahoma" panose="020B0604030504040204" pitchFamily="34" charset="0"/>
                <a:cs typeface="Tahoma" panose="020B0604030504040204" pitchFamily="34" charset="0"/>
              </a:rPr>
              <a:t>+ </a:t>
            </a:r>
            <a:r>
              <a:rPr lang="en-IN" sz="1800" dirty="0" err="1">
                <a:solidFill>
                  <a:schemeClr val="tx1"/>
                </a:solidFill>
                <a:latin typeface="Corbel" panose="020B0503020204020204" pitchFamily="34" charset="0"/>
                <a:ea typeface="Tahoma" panose="020B0604030504040204" pitchFamily="34" charset="0"/>
                <a:cs typeface="Tahoma" panose="020B0604030504040204" pitchFamily="34" charset="0"/>
              </a:rPr>
              <a:t>B</a:t>
            </a:r>
            <a:r>
              <a:rPr lang="en-IN" sz="1800" baseline="-25000" dirty="0" err="1">
                <a:solidFill>
                  <a:schemeClr val="tx1"/>
                </a:solidFill>
                <a:latin typeface="Corbel" panose="020B0503020204020204" pitchFamily="34" charset="0"/>
                <a:ea typeface="Tahoma" panose="020B0604030504040204" pitchFamily="34" charset="0"/>
                <a:cs typeface="Tahoma" panose="020B0604030504040204" pitchFamily="34" charset="0"/>
              </a:rPr>
              <a:t>i</a:t>
            </a:r>
            <a:r>
              <a:rPr lang="en-IN" sz="1800" dirty="0" err="1">
                <a:solidFill>
                  <a:schemeClr val="tx1"/>
                </a:solidFill>
                <a:latin typeface="Corbel" panose="020B0503020204020204" pitchFamily="34" charset="0"/>
                <a:ea typeface="Tahoma" panose="020B0604030504040204" pitchFamily="34" charset="0"/>
                <a:cs typeface="Tahoma" panose="020B0604030504040204" pitchFamily="34" charset="0"/>
              </a:rPr>
              <a:t>.</a:t>
            </a:r>
            <a:r>
              <a:rPr lang="en-IN" sz="1800" dirty="0" err="1">
                <a:latin typeface="Corbel" panose="020B0503020204020204" pitchFamily="34" charset="0"/>
                <a:ea typeface="Tahoma" panose="020B0604030504040204" pitchFamily="34" charset="0"/>
                <a:cs typeface="Tahoma" panose="020B0604030504040204" pitchFamily="34" charset="0"/>
              </a:rPr>
              <a:t>C</a:t>
            </a:r>
            <a:r>
              <a:rPr lang="en-IN" sz="1800" baseline="-25000" dirty="0" err="1">
                <a:solidFill>
                  <a:schemeClr val="tx1"/>
                </a:solidFill>
                <a:latin typeface="Corbel" panose="020B0503020204020204" pitchFamily="34" charset="0"/>
                <a:ea typeface="Tahoma" panose="020B0604030504040204" pitchFamily="34" charset="0"/>
                <a:cs typeface="Tahoma" panose="020B0604030504040204" pitchFamily="34" charset="0"/>
              </a:rPr>
              <a:t>i</a:t>
            </a:r>
            <a:endParaRPr lang="en-IN" sz="1800" baseline="-25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grpSp>
        <p:nvGrpSpPr>
          <p:cNvPr id="303" name="Group 302">
            <a:extLst>
              <a:ext uri="{FF2B5EF4-FFF2-40B4-BE49-F238E27FC236}">
                <a16:creationId xmlns:a16="http://schemas.microsoft.com/office/drawing/2014/main" id="{1E0CF87E-FA6E-6BBC-CC52-3DB69F9B67BC}"/>
              </a:ext>
            </a:extLst>
          </p:cNvPr>
          <p:cNvGrpSpPr/>
          <p:nvPr/>
        </p:nvGrpSpPr>
        <p:grpSpPr>
          <a:xfrm>
            <a:off x="225577" y="1092241"/>
            <a:ext cx="2533649" cy="3038492"/>
            <a:chOff x="5353510" y="2714217"/>
            <a:chExt cx="2394793" cy="2336759"/>
          </a:xfrm>
        </p:grpSpPr>
        <p:grpSp>
          <p:nvGrpSpPr>
            <p:cNvPr id="304" name="Group 303">
              <a:extLst>
                <a:ext uri="{FF2B5EF4-FFF2-40B4-BE49-F238E27FC236}">
                  <a16:creationId xmlns:a16="http://schemas.microsoft.com/office/drawing/2014/main" id="{3F74865E-EAEF-BFCE-7BF7-E0AC96748275}"/>
                </a:ext>
              </a:extLst>
            </p:cNvPr>
            <p:cNvGrpSpPr/>
            <p:nvPr/>
          </p:nvGrpSpPr>
          <p:grpSpPr>
            <a:xfrm>
              <a:off x="5353510" y="2714217"/>
              <a:ext cx="2394793" cy="2336759"/>
              <a:chOff x="4463871" y="1348487"/>
              <a:chExt cx="2394793" cy="3053884"/>
            </a:xfrm>
          </p:grpSpPr>
          <p:grpSp>
            <p:nvGrpSpPr>
              <p:cNvPr id="309" name="Group 308">
                <a:extLst>
                  <a:ext uri="{FF2B5EF4-FFF2-40B4-BE49-F238E27FC236}">
                    <a16:creationId xmlns:a16="http://schemas.microsoft.com/office/drawing/2014/main" id="{A3EED4C9-87F2-ABCB-8383-AB0E1AD661EB}"/>
                  </a:ext>
                </a:extLst>
              </p:cNvPr>
              <p:cNvGrpSpPr/>
              <p:nvPr/>
            </p:nvGrpSpPr>
            <p:grpSpPr>
              <a:xfrm>
                <a:off x="4463871" y="1348487"/>
                <a:ext cx="2394793" cy="3053884"/>
                <a:chOff x="225577" y="2099762"/>
                <a:chExt cx="4856338" cy="2225590"/>
              </a:xfrm>
            </p:grpSpPr>
            <p:sp>
              <p:nvSpPr>
                <p:cNvPr id="315" name="Rounded Rectangle 21">
                  <a:extLst>
                    <a:ext uri="{FF2B5EF4-FFF2-40B4-BE49-F238E27FC236}">
                      <a16:creationId xmlns:a16="http://schemas.microsoft.com/office/drawing/2014/main" id="{194B0C40-3156-AE91-BEE8-5BC6983E5BC7}"/>
                    </a:ext>
                  </a:extLst>
                </p:cNvPr>
                <p:cNvSpPr/>
                <p:nvPr/>
              </p:nvSpPr>
              <p:spPr bwMode="auto">
                <a:xfrm>
                  <a:off x="225577" y="2099762"/>
                  <a:ext cx="4856338" cy="2225590"/>
                </a:xfrm>
                <a:prstGeom prst="roundRect">
                  <a:avLst>
                    <a:gd name="adj" fmla="val 6232"/>
                  </a:avLst>
                </a:prstGeom>
                <a:solidFill>
                  <a:schemeClr val="accent5">
                    <a:lumMod val="40000"/>
                    <a:lumOff val="60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000" b="1" dirty="0">
                      <a:solidFill>
                        <a:srgbClr val="000000"/>
                      </a:solidFill>
                      <a:latin typeface="Corbel" panose="020B0503020204020204" pitchFamily="34" charset="0"/>
                      <a:ea typeface="Cambria" panose="02040503050406030204" pitchFamily="18" charset="0"/>
                    </a:rPr>
                    <a:t>NAND Flash </a:t>
                  </a:r>
                  <a:r>
                    <a:rPr lang="en-IN" sz="2000" b="1" dirty="0">
                      <a:solidFill>
                        <a:srgbClr val="000000"/>
                      </a:solidFill>
                      <a:latin typeface="Corbel" panose="020B0503020204020204" pitchFamily="34" charset="0"/>
                      <a:ea typeface="Cambria" panose="02040503050406030204" pitchFamily="18" charset="0"/>
                    </a:rPr>
                    <a:t>Memory</a:t>
                  </a:r>
                  <a:endParaRPr lang="en-CH" sz="2000" b="1" dirty="0">
                    <a:solidFill>
                      <a:srgbClr val="000000"/>
                    </a:solidFill>
                    <a:latin typeface="Corbel" panose="020B0503020204020204" pitchFamily="34" charset="0"/>
                    <a:ea typeface="Cambria" panose="02040503050406030204" pitchFamily="18" charset="0"/>
                  </a:endParaRPr>
                </a:p>
              </p:txBody>
            </p:sp>
            <p:grpSp>
              <p:nvGrpSpPr>
                <p:cNvPr id="316" name="Group 315">
                  <a:extLst>
                    <a:ext uri="{FF2B5EF4-FFF2-40B4-BE49-F238E27FC236}">
                      <a16:creationId xmlns:a16="http://schemas.microsoft.com/office/drawing/2014/main" id="{D186665D-1216-F785-0637-1DE649270E88}"/>
                    </a:ext>
                  </a:extLst>
                </p:cNvPr>
                <p:cNvGrpSpPr/>
                <p:nvPr/>
              </p:nvGrpSpPr>
              <p:grpSpPr>
                <a:xfrm>
                  <a:off x="729024" y="3341228"/>
                  <a:ext cx="3849443" cy="648929"/>
                  <a:chOff x="2642362" y="4542503"/>
                  <a:chExt cx="3849443" cy="648929"/>
                </a:xfrm>
              </p:grpSpPr>
              <p:cxnSp>
                <p:nvCxnSpPr>
                  <p:cNvPr id="318" name="Straight Connector 317">
                    <a:extLst>
                      <a:ext uri="{FF2B5EF4-FFF2-40B4-BE49-F238E27FC236}">
                        <a16:creationId xmlns:a16="http://schemas.microsoft.com/office/drawing/2014/main" id="{3E9C5A75-135C-3AF8-EB9A-331D63C5D8D4}"/>
                      </a:ext>
                    </a:extLst>
                  </p:cNvPr>
                  <p:cNvCxnSpPr/>
                  <p:nvPr/>
                </p:nvCxnSpPr>
                <p:spPr>
                  <a:xfrm>
                    <a:off x="264236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34C9CD17-8DE8-0151-079D-9D89796CB195}"/>
                      </a:ext>
                    </a:extLst>
                  </p:cNvPr>
                  <p:cNvCxnSpPr/>
                  <p:nvPr/>
                </p:nvCxnSpPr>
                <p:spPr>
                  <a:xfrm>
                    <a:off x="337063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8D6E72BF-F043-0205-D360-E3ED1428FF96}"/>
                      </a:ext>
                    </a:extLst>
                  </p:cNvPr>
                  <p:cNvCxnSpPr/>
                  <p:nvPr/>
                </p:nvCxnSpPr>
                <p:spPr>
                  <a:xfrm>
                    <a:off x="378679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98E73940-7171-AE6E-97D4-C0B8D8A692AC}"/>
                      </a:ext>
                    </a:extLst>
                  </p:cNvPr>
                  <p:cNvCxnSpPr/>
                  <p:nvPr/>
                </p:nvCxnSpPr>
                <p:spPr>
                  <a:xfrm>
                    <a:off x="389083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F6274679-DED3-5D9D-5EDF-C5B1A8631FEA}"/>
                      </a:ext>
                    </a:extLst>
                  </p:cNvPr>
                  <p:cNvCxnSpPr/>
                  <p:nvPr/>
                </p:nvCxnSpPr>
                <p:spPr>
                  <a:xfrm>
                    <a:off x="409890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2B66C9D-7636-D117-72D4-37FD08A503D2}"/>
                      </a:ext>
                    </a:extLst>
                  </p:cNvPr>
                  <p:cNvCxnSpPr/>
                  <p:nvPr/>
                </p:nvCxnSpPr>
                <p:spPr>
                  <a:xfrm>
                    <a:off x="399486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0938123D-B9E6-9067-78B5-55D34217958C}"/>
                      </a:ext>
                    </a:extLst>
                  </p:cNvPr>
                  <p:cNvCxnSpPr/>
                  <p:nvPr/>
                </p:nvCxnSpPr>
                <p:spPr>
                  <a:xfrm>
                    <a:off x="430698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50A8728B-C2E4-6ED2-CD81-0E7CD5D1E741}"/>
                      </a:ext>
                    </a:extLst>
                  </p:cNvPr>
                  <p:cNvCxnSpPr/>
                  <p:nvPr/>
                </p:nvCxnSpPr>
                <p:spPr>
                  <a:xfrm>
                    <a:off x="420294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81E73EE5-217B-FEBF-7CFC-5059DE231D3D}"/>
                      </a:ext>
                    </a:extLst>
                  </p:cNvPr>
                  <p:cNvCxnSpPr/>
                  <p:nvPr/>
                </p:nvCxnSpPr>
                <p:spPr>
                  <a:xfrm>
                    <a:off x="451506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7A850055-B6F2-C3D5-EA74-F855B5473731}"/>
                      </a:ext>
                    </a:extLst>
                  </p:cNvPr>
                  <p:cNvCxnSpPr/>
                  <p:nvPr/>
                </p:nvCxnSpPr>
                <p:spPr>
                  <a:xfrm>
                    <a:off x="441102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C58CBB16-8669-8168-4DBE-1362C419372F}"/>
                      </a:ext>
                    </a:extLst>
                  </p:cNvPr>
                  <p:cNvCxnSpPr/>
                  <p:nvPr/>
                </p:nvCxnSpPr>
                <p:spPr>
                  <a:xfrm>
                    <a:off x="472314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334DBC11-8B92-D358-DF21-DCB67D2F8EF5}"/>
                      </a:ext>
                    </a:extLst>
                  </p:cNvPr>
                  <p:cNvCxnSpPr/>
                  <p:nvPr/>
                </p:nvCxnSpPr>
                <p:spPr>
                  <a:xfrm>
                    <a:off x="461910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9D0C8E3B-1630-02CE-EEB4-2213D2CA9516}"/>
                      </a:ext>
                    </a:extLst>
                  </p:cNvPr>
                  <p:cNvCxnSpPr/>
                  <p:nvPr/>
                </p:nvCxnSpPr>
                <p:spPr>
                  <a:xfrm>
                    <a:off x="493122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439C9AC0-40DB-C0A5-A97A-3AC51E750143}"/>
                      </a:ext>
                    </a:extLst>
                  </p:cNvPr>
                  <p:cNvCxnSpPr/>
                  <p:nvPr/>
                </p:nvCxnSpPr>
                <p:spPr>
                  <a:xfrm>
                    <a:off x="482718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0A926383-5CC4-1A21-62A6-26B42F31CE49}"/>
                      </a:ext>
                    </a:extLst>
                  </p:cNvPr>
                  <p:cNvCxnSpPr/>
                  <p:nvPr/>
                </p:nvCxnSpPr>
                <p:spPr>
                  <a:xfrm>
                    <a:off x="513929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97FAF3D7-A4D1-489A-BCB2-463726A91F5A}"/>
                      </a:ext>
                    </a:extLst>
                  </p:cNvPr>
                  <p:cNvCxnSpPr/>
                  <p:nvPr/>
                </p:nvCxnSpPr>
                <p:spPr>
                  <a:xfrm>
                    <a:off x="503525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32170D84-6D8C-1661-B584-7C637FB3CC17}"/>
                      </a:ext>
                    </a:extLst>
                  </p:cNvPr>
                  <p:cNvCxnSpPr/>
                  <p:nvPr/>
                </p:nvCxnSpPr>
                <p:spPr>
                  <a:xfrm>
                    <a:off x="565949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DD7820BD-B98C-CCFB-E0F2-D8784C5AE1D1}"/>
                      </a:ext>
                    </a:extLst>
                  </p:cNvPr>
                  <p:cNvCxnSpPr/>
                  <p:nvPr/>
                </p:nvCxnSpPr>
                <p:spPr>
                  <a:xfrm>
                    <a:off x="545141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E2814E7F-8997-7ED9-A001-605689B30B25}"/>
                      </a:ext>
                    </a:extLst>
                  </p:cNvPr>
                  <p:cNvCxnSpPr/>
                  <p:nvPr/>
                </p:nvCxnSpPr>
                <p:spPr>
                  <a:xfrm>
                    <a:off x="576353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9FA63E3A-C2C8-7838-2C3D-082E5297C692}"/>
                      </a:ext>
                    </a:extLst>
                  </p:cNvPr>
                  <p:cNvCxnSpPr/>
                  <p:nvPr/>
                </p:nvCxnSpPr>
                <p:spPr>
                  <a:xfrm>
                    <a:off x="555545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F8A70EBB-4BAA-BE17-CDB5-73B9E62A1576}"/>
                      </a:ext>
                    </a:extLst>
                  </p:cNvPr>
                  <p:cNvCxnSpPr/>
                  <p:nvPr/>
                </p:nvCxnSpPr>
                <p:spPr>
                  <a:xfrm>
                    <a:off x="534737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9EF5FBC2-63DD-54FB-F119-C1CAF4766B5A}"/>
                      </a:ext>
                    </a:extLst>
                  </p:cNvPr>
                  <p:cNvCxnSpPr/>
                  <p:nvPr/>
                </p:nvCxnSpPr>
                <p:spPr>
                  <a:xfrm>
                    <a:off x="524333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8CAFB4F5-C9D5-B612-F24C-1DFC6DF811D1}"/>
                      </a:ext>
                    </a:extLst>
                  </p:cNvPr>
                  <p:cNvCxnSpPr/>
                  <p:nvPr/>
                </p:nvCxnSpPr>
                <p:spPr>
                  <a:xfrm>
                    <a:off x="597161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A8D6C650-FF83-D7D0-E970-7C124644B9ED}"/>
                      </a:ext>
                    </a:extLst>
                  </p:cNvPr>
                  <p:cNvCxnSpPr/>
                  <p:nvPr/>
                </p:nvCxnSpPr>
                <p:spPr>
                  <a:xfrm>
                    <a:off x="586757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98437EE6-1CC2-79F8-7E54-1C87AB971459}"/>
                      </a:ext>
                    </a:extLst>
                  </p:cNvPr>
                  <p:cNvCxnSpPr/>
                  <p:nvPr/>
                </p:nvCxnSpPr>
                <p:spPr>
                  <a:xfrm>
                    <a:off x="607564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6DE64487-B0A1-99EB-43D6-E4BAA44CFFC3}"/>
                      </a:ext>
                    </a:extLst>
                  </p:cNvPr>
                  <p:cNvCxnSpPr/>
                  <p:nvPr/>
                </p:nvCxnSpPr>
                <p:spPr>
                  <a:xfrm>
                    <a:off x="649180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7" name="Rectangle 316">
                  <a:extLst>
                    <a:ext uri="{FF2B5EF4-FFF2-40B4-BE49-F238E27FC236}">
                      <a16:creationId xmlns:a16="http://schemas.microsoft.com/office/drawing/2014/main" id="{FB2BED54-61FA-A31C-7667-96A09BFA2499}"/>
                    </a:ext>
                  </a:extLst>
                </p:cNvPr>
                <p:cNvSpPr/>
                <p:nvPr/>
              </p:nvSpPr>
              <p:spPr>
                <a:xfrm>
                  <a:off x="1442626" y="3625579"/>
                  <a:ext cx="2434225" cy="271097"/>
                </a:xfrm>
                <a:prstGeom prst="rect">
                  <a:avLst/>
                </a:prstGeom>
                <a:solidFill>
                  <a:schemeClr val="accent5">
                    <a:lumMod val="20000"/>
                    <a:lumOff val="80000"/>
                  </a:schemeClr>
                </a:solidFill>
              </p:spPr>
              <p:txBody>
                <a:bodyPr wrap="square" lIns="0" tIns="0" rIns="0" bIns="0" anchor="ctr">
                  <a:spAutoFit/>
                </a:bodyPr>
                <a:lstStyle/>
                <a:p>
                  <a:pPr algn="ctr"/>
                  <a:r>
                    <a:rPr lang="en-US" sz="1600" b="1" dirty="0" err="1">
                      <a:latin typeface="Corbel" panose="020B0503020204020204" pitchFamily="34" charset="0"/>
                    </a:rPr>
                    <a:t>Bitlines</a:t>
                  </a:r>
                  <a:r>
                    <a:rPr lang="en-US" sz="1600" b="1" dirty="0">
                      <a:latin typeface="Corbel" panose="020B0503020204020204" pitchFamily="34" charset="0"/>
                    </a:rPr>
                    <a:t> (BLs)</a:t>
                  </a:r>
                  <a:endParaRPr lang="en-CH" sz="1600" b="1" dirty="0">
                    <a:latin typeface="Corbel" panose="020B0503020204020204" pitchFamily="34" charset="0"/>
                  </a:endParaRPr>
                </a:p>
              </p:txBody>
            </p:sp>
          </p:grpSp>
          <p:sp>
            <p:nvSpPr>
              <p:cNvPr id="310" name="Rectangle 309">
                <a:extLst>
                  <a:ext uri="{FF2B5EF4-FFF2-40B4-BE49-F238E27FC236}">
                    <a16:creationId xmlns:a16="http://schemas.microsoft.com/office/drawing/2014/main" id="{40FE6DEE-7C90-F470-E40A-3AA3CF1C3A0F}"/>
                  </a:ext>
                </a:extLst>
              </p:cNvPr>
              <p:cNvSpPr/>
              <p:nvPr/>
            </p:nvSpPr>
            <p:spPr>
              <a:xfrm>
                <a:off x="4550567" y="1895890"/>
                <a:ext cx="2230335" cy="308999"/>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dirty="0">
                  <a:solidFill>
                    <a:schemeClr val="tx1"/>
                  </a:solidFill>
                  <a:latin typeface="Corbel" panose="020B0503020204020204" pitchFamily="34" charset="0"/>
                </a:endParaRPr>
              </a:p>
            </p:txBody>
          </p:sp>
          <p:sp>
            <p:nvSpPr>
              <p:cNvPr id="311" name="Rectangle 310">
                <a:extLst>
                  <a:ext uri="{FF2B5EF4-FFF2-40B4-BE49-F238E27FC236}">
                    <a16:creationId xmlns:a16="http://schemas.microsoft.com/office/drawing/2014/main" id="{032ACA41-E2C9-C38F-BC59-8B64FA2A3566}"/>
                  </a:ext>
                </a:extLst>
              </p:cNvPr>
              <p:cNvSpPr/>
              <p:nvPr/>
            </p:nvSpPr>
            <p:spPr>
              <a:xfrm>
                <a:off x="4551719" y="2202309"/>
                <a:ext cx="2230335" cy="304763"/>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baseline="-25000" dirty="0">
                  <a:solidFill>
                    <a:schemeClr val="tx1"/>
                  </a:solidFill>
                  <a:latin typeface="Corbel" panose="020B0503020204020204" pitchFamily="34" charset="0"/>
                </a:endParaRPr>
              </a:p>
            </p:txBody>
          </p:sp>
          <p:sp>
            <p:nvSpPr>
              <p:cNvPr id="312" name="Rectangle 311">
                <a:extLst>
                  <a:ext uri="{FF2B5EF4-FFF2-40B4-BE49-F238E27FC236}">
                    <a16:creationId xmlns:a16="http://schemas.microsoft.com/office/drawing/2014/main" id="{958F7EC3-50B5-2C4E-0843-4D9D1D9C8268}"/>
                  </a:ext>
                </a:extLst>
              </p:cNvPr>
              <p:cNvSpPr/>
              <p:nvPr/>
            </p:nvSpPr>
            <p:spPr>
              <a:xfrm>
                <a:off x="4550568" y="2799622"/>
                <a:ext cx="2230334" cy="310548"/>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orbel" panose="020B0503020204020204" pitchFamily="34" charset="0"/>
                  </a:rPr>
                  <a:t>     …        </a:t>
                </a:r>
                <a:endParaRPr lang="en-CH" dirty="0">
                  <a:solidFill>
                    <a:schemeClr val="tx1"/>
                  </a:solidFill>
                  <a:latin typeface="Corbel" panose="020B0503020204020204" pitchFamily="34" charset="0"/>
                </a:endParaRPr>
              </a:p>
            </p:txBody>
          </p:sp>
          <p:sp>
            <p:nvSpPr>
              <p:cNvPr id="313" name="Rectangle 312">
                <a:extLst>
                  <a:ext uri="{FF2B5EF4-FFF2-40B4-BE49-F238E27FC236}">
                    <a16:creationId xmlns:a16="http://schemas.microsoft.com/office/drawing/2014/main" id="{4A66B717-3AB0-ED51-B3E5-0631F0B93774}"/>
                  </a:ext>
                </a:extLst>
              </p:cNvPr>
              <p:cNvSpPr/>
              <p:nvPr/>
            </p:nvSpPr>
            <p:spPr>
              <a:xfrm>
                <a:off x="4550567" y="3103330"/>
                <a:ext cx="2230335" cy="243037"/>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dirty="0">
                  <a:solidFill>
                    <a:schemeClr val="tx1"/>
                  </a:solidFill>
                  <a:latin typeface="Corbel" panose="020B0503020204020204" pitchFamily="34" charset="0"/>
                </a:endParaRPr>
              </a:p>
            </p:txBody>
          </p:sp>
          <p:sp>
            <p:nvSpPr>
              <p:cNvPr id="314" name="Rectangle 313">
                <a:extLst>
                  <a:ext uri="{FF2B5EF4-FFF2-40B4-BE49-F238E27FC236}">
                    <a16:creationId xmlns:a16="http://schemas.microsoft.com/office/drawing/2014/main" id="{4499DFF3-AC42-0F4C-08DD-BD33A6857C05}"/>
                  </a:ext>
                </a:extLst>
              </p:cNvPr>
              <p:cNvSpPr/>
              <p:nvPr/>
            </p:nvSpPr>
            <p:spPr>
              <a:xfrm>
                <a:off x="4550567" y="3883515"/>
                <a:ext cx="2230335" cy="376679"/>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orbel" panose="020B0503020204020204" pitchFamily="34" charset="0"/>
                  </a:rPr>
                  <a:t>Latching circuit</a:t>
                </a:r>
                <a:endParaRPr lang="en-CH" b="1" dirty="0">
                  <a:solidFill>
                    <a:schemeClr val="tx1"/>
                  </a:solidFill>
                  <a:latin typeface="Corbel" panose="020B0503020204020204" pitchFamily="34" charset="0"/>
                </a:endParaRPr>
              </a:p>
            </p:txBody>
          </p:sp>
        </p:grpSp>
        <p:sp>
          <p:nvSpPr>
            <p:cNvPr id="305" name="Rectangle 304">
              <a:extLst>
                <a:ext uri="{FF2B5EF4-FFF2-40B4-BE49-F238E27FC236}">
                  <a16:creationId xmlns:a16="http://schemas.microsoft.com/office/drawing/2014/main" id="{C7C39DB6-F95E-C8BC-4C77-595A10E8F4FB}"/>
                </a:ext>
              </a:extLst>
            </p:cNvPr>
            <p:cNvSpPr/>
            <p:nvPr/>
          </p:nvSpPr>
          <p:spPr>
            <a:xfrm>
              <a:off x="5440206" y="3595497"/>
              <a:ext cx="2230335" cy="233197"/>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baseline="-25000" dirty="0">
                <a:solidFill>
                  <a:schemeClr val="tx1"/>
                </a:solidFill>
                <a:latin typeface="Corbel" panose="020B0503020204020204" pitchFamily="34" charset="0"/>
              </a:endParaRPr>
            </a:p>
          </p:txBody>
        </p:sp>
        <p:cxnSp>
          <p:nvCxnSpPr>
            <p:cNvPr id="306" name="Straight Connector 305">
              <a:extLst>
                <a:ext uri="{FF2B5EF4-FFF2-40B4-BE49-F238E27FC236}">
                  <a16:creationId xmlns:a16="http://schemas.microsoft.com/office/drawing/2014/main" id="{3C640B35-3B34-880A-62E3-456C3AC69547}"/>
                </a:ext>
              </a:extLst>
            </p:cNvPr>
            <p:cNvCxnSpPr>
              <a:cxnSpLocks/>
            </p:cNvCxnSpPr>
            <p:nvPr/>
          </p:nvCxnSpPr>
          <p:spPr>
            <a:xfrm>
              <a:off x="5755899" y="3138282"/>
              <a:ext cx="0" cy="1098743"/>
            </a:xfrm>
            <a:prstGeom prst="line">
              <a:avLst/>
            </a:prstGeom>
            <a:ln>
              <a:solidFill>
                <a:schemeClr val="bg2">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4B0249D9-A459-C088-7FEB-48154DFB2B0F}"/>
                </a:ext>
              </a:extLst>
            </p:cNvPr>
            <p:cNvCxnSpPr>
              <a:cxnSpLocks/>
            </p:cNvCxnSpPr>
            <p:nvPr/>
          </p:nvCxnSpPr>
          <p:spPr>
            <a:xfrm>
              <a:off x="6070344" y="3138282"/>
              <a:ext cx="0" cy="1101202"/>
            </a:xfrm>
            <a:prstGeom prst="line">
              <a:avLst/>
            </a:prstGeom>
            <a:ln>
              <a:solidFill>
                <a:schemeClr val="bg2">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08" name="Straight Connector 307">
              <a:extLst>
                <a:ext uri="{FF2B5EF4-FFF2-40B4-BE49-F238E27FC236}">
                  <a16:creationId xmlns:a16="http://schemas.microsoft.com/office/drawing/2014/main" id="{FE884051-2214-287B-6835-B1963C07DCC3}"/>
                </a:ext>
              </a:extLst>
            </p:cNvPr>
            <p:cNvCxnSpPr>
              <a:cxnSpLocks/>
            </p:cNvCxnSpPr>
            <p:nvPr/>
          </p:nvCxnSpPr>
          <p:spPr>
            <a:xfrm>
              <a:off x="7348638" y="3133077"/>
              <a:ext cx="0" cy="1109870"/>
            </a:xfrm>
            <a:prstGeom prst="line">
              <a:avLst/>
            </a:prstGeom>
            <a:ln>
              <a:solidFill>
                <a:schemeClr val="bg2">
                  <a:lumMod val="75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353" name="Rectangle 352">
            <a:extLst>
              <a:ext uri="{FF2B5EF4-FFF2-40B4-BE49-F238E27FC236}">
                <a16:creationId xmlns:a16="http://schemas.microsoft.com/office/drawing/2014/main" id="{0840D97A-AFE4-6DC8-13AB-0C30BC2DAF29}"/>
              </a:ext>
            </a:extLst>
          </p:cNvPr>
          <p:cNvSpPr/>
          <p:nvPr/>
        </p:nvSpPr>
        <p:spPr>
          <a:xfrm>
            <a:off x="2317706" y="1584960"/>
            <a:ext cx="402556" cy="2503592"/>
          </a:xfrm>
          <a:prstGeom prst="rect">
            <a:avLst/>
          </a:prstGeom>
          <a:noFill/>
          <a:ln w="34925">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latin typeface="Corbel" panose="020B0503020204020204" pitchFamily="34" charset="0"/>
              <a:ea typeface="Tahoma" panose="020B0604030504040204" pitchFamily="34" charset="0"/>
              <a:cs typeface="Tahoma" panose="020B0604030504040204" pitchFamily="34" charset="0"/>
            </a:endParaRPr>
          </a:p>
        </p:txBody>
      </p:sp>
      <p:sp>
        <p:nvSpPr>
          <p:cNvPr id="354" name="TextBox 353">
            <a:extLst>
              <a:ext uri="{FF2B5EF4-FFF2-40B4-BE49-F238E27FC236}">
                <a16:creationId xmlns:a16="http://schemas.microsoft.com/office/drawing/2014/main" id="{29F3F07A-8CEE-E5F7-EBB5-EC9977C3A4E2}"/>
              </a:ext>
            </a:extLst>
          </p:cNvPr>
          <p:cNvSpPr txBox="1"/>
          <p:nvPr/>
        </p:nvSpPr>
        <p:spPr>
          <a:xfrm>
            <a:off x="2327453" y="2186531"/>
            <a:ext cx="571966" cy="369332"/>
          </a:xfrm>
          <a:prstGeom prst="rect">
            <a:avLst/>
          </a:prstGeom>
          <a:noFill/>
        </p:spPr>
        <p:txBody>
          <a:bodyPr wrap="square" rtlCol="0">
            <a:spAutoFit/>
          </a:bodyPr>
          <a:lstStyle/>
          <a:p>
            <a:r>
              <a:rPr lang="en-CH" dirty="0">
                <a:latin typeface="Corbel" panose="020B0503020204020204" pitchFamily="34" charset="0"/>
              </a:rPr>
              <a:t>A</a:t>
            </a:r>
            <a:r>
              <a:rPr lang="en-CH" baseline="-25000" dirty="0">
                <a:latin typeface="Corbel" panose="020B0503020204020204" pitchFamily="34" charset="0"/>
              </a:rPr>
              <a:t>2</a:t>
            </a:r>
            <a:endParaRPr lang="en-CH" dirty="0">
              <a:latin typeface="Corbel" panose="020B0503020204020204" pitchFamily="34" charset="0"/>
            </a:endParaRPr>
          </a:p>
        </p:txBody>
      </p:sp>
      <p:sp>
        <p:nvSpPr>
          <p:cNvPr id="355" name="TextBox 354">
            <a:extLst>
              <a:ext uri="{FF2B5EF4-FFF2-40B4-BE49-F238E27FC236}">
                <a16:creationId xmlns:a16="http://schemas.microsoft.com/office/drawing/2014/main" id="{DF2BFB5F-7F0B-9791-857C-888CE6AC17A1}"/>
              </a:ext>
            </a:extLst>
          </p:cNvPr>
          <p:cNvSpPr txBox="1"/>
          <p:nvPr/>
        </p:nvSpPr>
        <p:spPr>
          <a:xfrm>
            <a:off x="2304037" y="2758889"/>
            <a:ext cx="571966" cy="369332"/>
          </a:xfrm>
          <a:prstGeom prst="rect">
            <a:avLst/>
          </a:prstGeom>
          <a:noFill/>
        </p:spPr>
        <p:txBody>
          <a:bodyPr wrap="square" rtlCol="0">
            <a:spAutoFit/>
          </a:bodyPr>
          <a:lstStyle/>
          <a:p>
            <a:r>
              <a:rPr lang="en-CH" dirty="0">
                <a:latin typeface="Corbel" panose="020B0503020204020204" pitchFamily="34" charset="0"/>
              </a:rPr>
              <a:t>A</a:t>
            </a:r>
            <a:r>
              <a:rPr lang="en-CH" baseline="-25000" dirty="0">
                <a:latin typeface="Corbel" panose="020B0503020204020204" pitchFamily="34" charset="0"/>
              </a:rPr>
              <a:t>n</a:t>
            </a:r>
            <a:endParaRPr lang="en-CH" dirty="0">
              <a:latin typeface="Corbel" panose="020B0503020204020204" pitchFamily="34" charset="0"/>
            </a:endParaRPr>
          </a:p>
        </p:txBody>
      </p:sp>
      <p:sp>
        <p:nvSpPr>
          <p:cNvPr id="356" name="TextBox 355">
            <a:extLst>
              <a:ext uri="{FF2B5EF4-FFF2-40B4-BE49-F238E27FC236}">
                <a16:creationId xmlns:a16="http://schemas.microsoft.com/office/drawing/2014/main" id="{2BAE957F-C2F0-A35C-3969-54B0E2C6391E}"/>
              </a:ext>
            </a:extLst>
          </p:cNvPr>
          <p:cNvSpPr txBox="1"/>
          <p:nvPr/>
        </p:nvSpPr>
        <p:spPr>
          <a:xfrm>
            <a:off x="2319939" y="1605940"/>
            <a:ext cx="571966" cy="369332"/>
          </a:xfrm>
          <a:prstGeom prst="rect">
            <a:avLst/>
          </a:prstGeom>
          <a:noFill/>
        </p:spPr>
        <p:txBody>
          <a:bodyPr wrap="square" rtlCol="0">
            <a:spAutoFit/>
          </a:bodyPr>
          <a:lstStyle/>
          <a:p>
            <a:r>
              <a:rPr lang="en-CH" dirty="0">
                <a:latin typeface="Corbel" panose="020B0503020204020204" pitchFamily="34" charset="0"/>
              </a:rPr>
              <a:t>A</a:t>
            </a:r>
            <a:r>
              <a:rPr lang="en-CH" baseline="-25000" dirty="0">
                <a:latin typeface="Corbel" panose="020B0503020204020204" pitchFamily="34" charset="0"/>
              </a:rPr>
              <a:t>0</a:t>
            </a:r>
            <a:endParaRPr lang="en-CH" dirty="0">
              <a:latin typeface="Corbel" panose="020B0503020204020204" pitchFamily="34" charset="0"/>
            </a:endParaRPr>
          </a:p>
        </p:txBody>
      </p:sp>
      <p:sp>
        <p:nvSpPr>
          <p:cNvPr id="357" name="TextBox 356">
            <a:extLst>
              <a:ext uri="{FF2B5EF4-FFF2-40B4-BE49-F238E27FC236}">
                <a16:creationId xmlns:a16="http://schemas.microsoft.com/office/drawing/2014/main" id="{0579C3B8-9670-D036-10FD-FC1B26B5FB0A}"/>
              </a:ext>
            </a:extLst>
          </p:cNvPr>
          <p:cNvSpPr txBox="1"/>
          <p:nvPr/>
        </p:nvSpPr>
        <p:spPr>
          <a:xfrm>
            <a:off x="2319939" y="1902530"/>
            <a:ext cx="571966" cy="369332"/>
          </a:xfrm>
          <a:prstGeom prst="rect">
            <a:avLst/>
          </a:prstGeom>
          <a:noFill/>
        </p:spPr>
        <p:txBody>
          <a:bodyPr wrap="square" rtlCol="0">
            <a:spAutoFit/>
          </a:bodyPr>
          <a:lstStyle/>
          <a:p>
            <a:r>
              <a:rPr lang="en-CH" dirty="0">
                <a:latin typeface="Corbel" panose="020B0503020204020204" pitchFamily="34" charset="0"/>
              </a:rPr>
              <a:t>A</a:t>
            </a:r>
            <a:r>
              <a:rPr lang="en-CH" baseline="-25000" dirty="0">
                <a:latin typeface="Corbel" panose="020B0503020204020204" pitchFamily="34" charset="0"/>
              </a:rPr>
              <a:t>1</a:t>
            </a:r>
            <a:endParaRPr lang="en-CH" dirty="0">
              <a:latin typeface="Corbel" panose="020B0503020204020204" pitchFamily="34" charset="0"/>
            </a:endParaRPr>
          </a:p>
        </p:txBody>
      </p:sp>
      <p:sp>
        <p:nvSpPr>
          <p:cNvPr id="358" name="TextBox 357">
            <a:extLst>
              <a:ext uri="{FF2B5EF4-FFF2-40B4-BE49-F238E27FC236}">
                <a16:creationId xmlns:a16="http://schemas.microsoft.com/office/drawing/2014/main" id="{4730DD63-C9D8-9756-D643-A006D317E0ED}"/>
              </a:ext>
            </a:extLst>
          </p:cNvPr>
          <p:cNvSpPr txBox="1"/>
          <p:nvPr/>
        </p:nvSpPr>
        <p:spPr>
          <a:xfrm>
            <a:off x="636271" y="2201560"/>
            <a:ext cx="571966" cy="369332"/>
          </a:xfrm>
          <a:prstGeom prst="rect">
            <a:avLst/>
          </a:prstGeom>
          <a:noFill/>
        </p:spPr>
        <p:txBody>
          <a:bodyPr wrap="square" rtlCol="0">
            <a:spAutoFit/>
          </a:bodyPr>
          <a:lstStyle/>
          <a:p>
            <a:r>
              <a:rPr lang="en-CH" dirty="0">
                <a:latin typeface="Corbel" panose="020B0503020204020204" pitchFamily="34" charset="0"/>
              </a:rPr>
              <a:t>X</a:t>
            </a:r>
            <a:r>
              <a:rPr lang="en-CH" baseline="-25000" dirty="0">
                <a:latin typeface="Corbel" panose="020B0503020204020204" pitchFamily="34" charset="0"/>
              </a:rPr>
              <a:t>2</a:t>
            </a:r>
            <a:endParaRPr lang="en-CH" dirty="0">
              <a:latin typeface="Corbel" panose="020B0503020204020204" pitchFamily="34" charset="0"/>
            </a:endParaRPr>
          </a:p>
        </p:txBody>
      </p:sp>
      <p:sp>
        <p:nvSpPr>
          <p:cNvPr id="359" name="TextBox 358">
            <a:extLst>
              <a:ext uri="{FF2B5EF4-FFF2-40B4-BE49-F238E27FC236}">
                <a16:creationId xmlns:a16="http://schemas.microsoft.com/office/drawing/2014/main" id="{D16E69FF-4B7D-A2E8-404D-F4AECA214936}"/>
              </a:ext>
            </a:extLst>
          </p:cNvPr>
          <p:cNvSpPr txBox="1"/>
          <p:nvPr/>
        </p:nvSpPr>
        <p:spPr>
          <a:xfrm>
            <a:off x="626554" y="2756481"/>
            <a:ext cx="571966" cy="369332"/>
          </a:xfrm>
          <a:prstGeom prst="rect">
            <a:avLst/>
          </a:prstGeom>
          <a:noFill/>
        </p:spPr>
        <p:txBody>
          <a:bodyPr wrap="square" rtlCol="0">
            <a:spAutoFit/>
          </a:bodyPr>
          <a:lstStyle/>
          <a:p>
            <a:r>
              <a:rPr lang="en-CH" dirty="0">
                <a:latin typeface="Corbel" panose="020B0503020204020204" pitchFamily="34" charset="0"/>
              </a:rPr>
              <a:t>X</a:t>
            </a:r>
            <a:r>
              <a:rPr lang="en-CH" baseline="-25000" dirty="0">
                <a:latin typeface="Corbel" panose="020B0503020204020204" pitchFamily="34" charset="0"/>
              </a:rPr>
              <a:t>n</a:t>
            </a:r>
            <a:endParaRPr lang="en-CH" dirty="0">
              <a:latin typeface="Corbel" panose="020B0503020204020204" pitchFamily="34" charset="0"/>
            </a:endParaRPr>
          </a:p>
        </p:txBody>
      </p:sp>
      <p:sp>
        <p:nvSpPr>
          <p:cNvPr id="360" name="TextBox 359">
            <a:extLst>
              <a:ext uri="{FF2B5EF4-FFF2-40B4-BE49-F238E27FC236}">
                <a16:creationId xmlns:a16="http://schemas.microsoft.com/office/drawing/2014/main" id="{515A3C7C-6923-E51C-05A0-DA0C8049E982}"/>
              </a:ext>
            </a:extLst>
          </p:cNvPr>
          <p:cNvSpPr txBox="1"/>
          <p:nvPr/>
        </p:nvSpPr>
        <p:spPr>
          <a:xfrm>
            <a:off x="650176" y="1598565"/>
            <a:ext cx="571966" cy="369332"/>
          </a:xfrm>
          <a:prstGeom prst="rect">
            <a:avLst/>
          </a:prstGeom>
          <a:noFill/>
        </p:spPr>
        <p:txBody>
          <a:bodyPr wrap="square" rtlCol="0">
            <a:spAutoFit/>
          </a:bodyPr>
          <a:lstStyle/>
          <a:p>
            <a:r>
              <a:rPr lang="en-CH" dirty="0">
                <a:latin typeface="Corbel" panose="020B0503020204020204" pitchFamily="34" charset="0"/>
              </a:rPr>
              <a:t>X</a:t>
            </a:r>
            <a:r>
              <a:rPr lang="en-CH" baseline="-25000" dirty="0">
                <a:latin typeface="Corbel" panose="020B0503020204020204" pitchFamily="34" charset="0"/>
              </a:rPr>
              <a:t>0</a:t>
            </a:r>
            <a:endParaRPr lang="en-CH" dirty="0">
              <a:latin typeface="Corbel" panose="020B0503020204020204" pitchFamily="34" charset="0"/>
            </a:endParaRPr>
          </a:p>
        </p:txBody>
      </p:sp>
      <p:sp>
        <p:nvSpPr>
          <p:cNvPr id="361" name="TextBox 360">
            <a:extLst>
              <a:ext uri="{FF2B5EF4-FFF2-40B4-BE49-F238E27FC236}">
                <a16:creationId xmlns:a16="http://schemas.microsoft.com/office/drawing/2014/main" id="{68229187-6CB3-0818-7852-A62B77454914}"/>
              </a:ext>
            </a:extLst>
          </p:cNvPr>
          <p:cNvSpPr txBox="1"/>
          <p:nvPr/>
        </p:nvSpPr>
        <p:spPr>
          <a:xfrm>
            <a:off x="643785" y="1901401"/>
            <a:ext cx="571966" cy="369332"/>
          </a:xfrm>
          <a:prstGeom prst="rect">
            <a:avLst/>
          </a:prstGeom>
          <a:noFill/>
        </p:spPr>
        <p:txBody>
          <a:bodyPr wrap="square" rtlCol="0">
            <a:spAutoFit/>
          </a:bodyPr>
          <a:lstStyle/>
          <a:p>
            <a:r>
              <a:rPr lang="en-CH" dirty="0">
                <a:latin typeface="Corbel" panose="020B0503020204020204" pitchFamily="34" charset="0"/>
              </a:rPr>
              <a:t>X</a:t>
            </a:r>
            <a:r>
              <a:rPr lang="en-CH" baseline="-25000" dirty="0">
                <a:latin typeface="Corbel" panose="020B0503020204020204" pitchFamily="34" charset="0"/>
              </a:rPr>
              <a:t>1</a:t>
            </a:r>
            <a:endParaRPr lang="en-CH" dirty="0">
              <a:latin typeface="Corbel" panose="020B0503020204020204" pitchFamily="34" charset="0"/>
            </a:endParaRPr>
          </a:p>
        </p:txBody>
      </p:sp>
      <p:sp>
        <p:nvSpPr>
          <p:cNvPr id="362" name="TextBox 361">
            <a:extLst>
              <a:ext uri="{FF2B5EF4-FFF2-40B4-BE49-F238E27FC236}">
                <a16:creationId xmlns:a16="http://schemas.microsoft.com/office/drawing/2014/main" id="{3850A6F8-B83D-9166-E882-AA8903F8B698}"/>
              </a:ext>
            </a:extLst>
          </p:cNvPr>
          <p:cNvSpPr txBox="1"/>
          <p:nvPr/>
        </p:nvSpPr>
        <p:spPr>
          <a:xfrm>
            <a:off x="308725" y="2208040"/>
            <a:ext cx="571966" cy="369332"/>
          </a:xfrm>
          <a:prstGeom prst="rect">
            <a:avLst/>
          </a:prstGeom>
          <a:noFill/>
        </p:spPr>
        <p:txBody>
          <a:bodyPr wrap="square" rtlCol="0">
            <a:spAutoFit/>
          </a:bodyPr>
          <a:lstStyle/>
          <a:p>
            <a:r>
              <a:rPr lang="en-CH" dirty="0">
                <a:latin typeface="Corbel" panose="020B0503020204020204" pitchFamily="34" charset="0"/>
              </a:rPr>
              <a:t>Y</a:t>
            </a:r>
            <a:r>
              <a:rPr lang="en-CH" baseline="-25000" dirty="0">
                <a:latin typeface="Corbel" panose="020B0503020204020204" pitchFamily="34" charset="0"/>
              </a:rPr>
              <a:t>2</a:t>
            </a:r>
            <a:endParaRPr lang="en-CH" dirty="0">
              <a:latin typeface="Corbel" panose="020B0503020204020204" pitchFamily="34" charset="0"/>
            </a:endParaRPr>
          </a:p>
        </p:txBody>
      </p:sp>
      <p:sp>
        <p:nvSpPr>
          <p:cNvPr id="363" name="TextBox 362">
            <a:extLst>
              <a:ext uri="{FF2B5EF4-FFF2-40B4-BE49-F238E27FC236}">
                <a16:creationId xmlns:a16="http://schemas.microsoft.com/office/drawing/2014/main" id="{8A5585A3-1886-DB9A-CD40-8CFB0B045240}"/>
              </a:ext>
            </a:extLst>
          </p:cNvPr>
          <p:cNvSpPr txBox="1"/>
          <p:nvPr/>
        </p:nvSpPr>
        <p:spPr>
          <a:xfrm>
            <a:off x="315630" y="2754953"/>
            <a:ext cx="571966" cy="369332"/>
          </a:xfrm>
          <a:prstGeom prst="rect">
            <a:avLst/>
          </a:prstGeom>
          <a:noFill/>
        </p:spPr>
        <p:txBody>
          <a:bodyPr wrap="square" rtlCol="0">
            <a:spAutoFit/>
          </a:bodyPr>
          <a:lstStyle/>
          <a:p>
            <a:r>
              <a:rPr lang="en-CH" dirty="0">
                <a:latin typeface="Corbel" panose="020B0503020204020204" pitchFamily="34" charset="0"/>
              </a:rPr>
              <a:t>Y</a:t>
            </a:r>
            <a:r>
              <a:rPr lang="en-CH" baseline="-25000" dirty="0">
                <a:latin typeface="Corbel" panose="020B0503020204020204" pitchFamily="34" charset="0"/>
              </a:rPr>
              <a:t>n</a:t>
            </a:r>
            <a:endParaRPr lang="en-CH" dirty="0">
              <a:latin typeface="Corbel" panose="020B0503020204020204" pitchFamily="34" charset="0"/>
            </a:endParaRPr>
          </a:p>
        </p:txBody>
      </p:sp>
      <p:sp>
        <p:nvSpPr>
          <p:cNvPr id="364" name="TextBox 363">
            <a:extLst>
              <a:ext uri="{FF2B5EF4-FFF2-40B4-BE49-F238E27FC236}">
                <a16:creationId xmlns:a16="http://schemas.microsoft.com/office/drawing/2014/main" id="{E648EEED-D97A-5624-4568-5D17A4CFD8AD}"/>
              </a:ext>
            </a:extLst>
          </p:cNvPr>
          <p:cNvSpPr txBox="1"/>
          <p:nvPr/>
        </p:nvSpPr>
        <p:spPr>
          <a:xfrm>
            <a:off x="309730" y="1591601"/>
            <a:ext cx="571966" cy="369332"/>
          </a:xfrm>
          <a:prstGeom prst="rect">
            <a:avLst/>
          </a:prstGeom>
          <a:noFill/>
        </p:spPr>
        <p:txBody>
          <a:bodyPr wrap="square" rtlCol="0">
            <a:spAutoFit/>
          </a:bodyPr>
          <a:lstStyle/>
          <a:p>
            <a:r>
              <a:rPr lang="en-CH" dirty="0">
                <a:latin typeface="Corbel" panose="020B0503020204020204" pitchFamily="34" charset="0"/>
              </a:rPr>
              <a:t>Y</a:t>
            </a:r>
            <a:r>
              <a:rPr lang="en-CH" baseline="-25000" dirty="0">
                <a:latin typeface="Corbel" panose="020B0503020204020204" pitchFamily="34" charset="0"/>
              </a:rPr>
              <a:t>0</a:t>
            </a:r>
            <a:endParaRPr lang="en-CH" dirty="0">
              <a:latin typeface="Corbel" panose="020B0503020204020204" pitchFamily="34" charset="0"/>
            </a:endParaRPr>
          </a:p>
        </p:txBody>
      </p:sp>
      <p:sp>
        <p:nvSpPr>
          <p:cNvPr id="365" name="TextBox 364">
            <a:extLst>
              <a:ext uri="{FF2B5EF4-FFF2-40B4-BE49-F238E27FC236}">
                <a16:creationId xmlns:a16="http://schemas.microsoft.com/office/drawing/2014/main" id="{09A588D5-B114-0002-252A-EA02D4021C94}"/>
              </a:ext>
            </a:extLst>
          </p:cNvPr>
          <p:cNvSpPr txBox="1"/>
          <p:nvPr/>
        </p:nvSpPr>
        <p:spPr>
          <a:xfrm>
            <a:off x="301999" y="1908532"/>
            <a:ext cx="571966" cy="369332"/>
          </a:xfrm>
          <a:prstGeom prst="rect">
            <a:avLst/>
          </a:prstGeom>
          <a:noFill/>
        </p:spPr>
        <p:txBody>
          <a:bodyPr wrap="square" rtlCol="0">
            <a:spAutoFit/>
          </a:bodyPr>
          <a:lstStyle/>
          <a:p>
            <a:r>
              <a:rPr lang="en-CH" dirty="0">
                <a:latin typeface="Corbel" panose="020B0503020204020204" pitchFamily="34" charset="0"/>
              </a:rPr>
              <a:t>Y</a:t>
            </a:r>
            <a:r>
              <a:rPr lang="en-CH" baseline="-25000" dirty="0">
                <a:latin typeface="Corbel" panose="020B0503020204020204" pitchFamily="34" charset="0"/>
              </a:rPr>
              <a:t>1</a:t>
            </a:r>
            <a:endParaRPr lang="en-CH" dirty="0">
              <a:latin typeface="Corbel" panose="020B0503020204020204" pitchFamily="34" charset="0"/>
            </a:endParaRPr>
          </a:p>
        </p:txBody>
      </p:sp>
      <p:sp>
        <p:nvSpPr>
          <p:cNvPr id="366" name="TextBox 365">
            <a:extLst>
              <a:ext uri="{FF2B5EF4-FFF2-40B4-BE49-F238E27FC236}">
                <a16:creationId xmlns:a16="http://schemas.microsoft.com/office/drawing/2014/main" id="{8E91F644-B023-3F13-37A1-F5B7163B35C6}"/>
              </a:ext>
            </a:extLst>
          </p:cNvPr>
          <p:cNvSpPr txBox="1"/>
          <p:nvPr/>
        </p:nvSpPr>
        <p:spPr>
          <a:xfrm rot="16200000">
            <a:off x="2135273" y="2423520"/>
            <a:ext cx="571966" cy="369332"/>
          </a:xfrm>
          <a:prstGeom prst="rect">
            <a:avLst/>
          </a:prstGeom>
          <a:noFill/>
        </p:spPr>
        <p:txBody>
          <a:bodyPr wrap="square" rtlCol="0">
            <a:spAutoFit/>
          </a:bodyPr>
          <a:lstStyle/>
          <a:p>
            <a:r>
              <a:rPr lang="en-CH" dirty="0">
                <a:latin typeface="Corbel" panose="020B0503020204020204" pitchFamily="34" charset="0"/>
              </a:rPr>
              <a:t>…</a:t>
            </a:r>
          </a:p>
        </p:txBody>
      </p:sp>
      <p:sp>
        <p:nvSpPr>
          <p:cNvPr id="367" name="TextBox 366">
            <a:extLst>
              <a:ext uri="{FF2B5EF4-FFF2-40B4-BE49-F238E27FC236}">
                <a16:creationId xmlns:a16="http://schemas.microsoft.com/office/drawing/2014/main" id="{D8DD22C7-4E9D-F8C0-FBA4-EF466E778555}"/>
              </a:ext>
            </a:extLst>
          </p:cNvPr>
          <p:cNvSpPr txBox="1"/>
          <p:nvPr/>
        </p:nvSpPr>
        <p:spPr>
          <a:xfrm rot="5400000">
            <a:off x="710582" y="2494049"/>
            <a:ext cx="319048" cy="369332"/>
          </a:xfrm>
          <a:prstGeom prst="rect">
            <a:avLst/>
          </a:prstGeom>
          <a:noFill/>
        </p:spPr>
        <p:txBody>
          <a:bodyPr wrap="square" rtlCol="0">
            <a:spAutoFit/>
          </a:bodyPr>
          <a:lstStyle/>
          <a:p>
            <a:r>
              <a:rPr lang="en-CH" dirty="0">
                <a:latin typeface="Corbel" panose="020B0503020204020204" pitchFamily="34" charset="0"/>
              </a:rPr>
              <a:t>…</a:t>
            </a:r>
          </a:p>
        </p:txBody>
      </p:sp>
      <p:sp>
        <p:nvSpPr>
          <p:cNvPr id="368" name="TextBox 367">
            <a:extLst>
              <a:ext uri="{FF2B5EF4-FFF2-40B4-BE49-F238E27FC236}">
                <a16:creationId xmlns:a16="http://schemas.microsoft.com/office/drawing/2014/main" id="{3A210AA2-B721-16ED-EB2D-6283EA683391}"/>
              </a:ext>
            </a:extLst>
          </p:cNvPr>
          <p:cNvSpPr txBox="1"/>
          <p:nvPr/>
        </p:nvSpPr>
        <p:spPr>
          <a:xfrm rot="16200000">
            <a:off x="125653" y="2418874"/>
            <a:ext cx="571966" cy="369332"/>
          </a:xfrm>
          <a:prstGeom prst="rect">
            <a:avLst/>
          </a:prstGeom>
          <a:noFill/>
        </p:spPr>
        <p:txBody>
          <a:bodyPr wrap="square" rtlCol="0">
            <a:spAutoFit/>
          </a:bodyPr>
          <a:lstStyle/>
          <a:p>
            <a:r>
              <a:rPr lang="en-CH" dirty="0">
                <a:latin typeface="Corbel" panose="020B0503020204020204" pitchFamily="34" charset="0"/>
              </a:rPr>
              <a:t>…</a:t>
            </a:r>
          </a:p>
        </p:txBody>
      </p:sp>
      <p:cxnSp>
        <p:nvCxnSpPr>
          <p:cNvPr id="80" name="Straight Arrow Connector 79">
            <a:extLst>
              <a:ext uri="{FF2B5EF4-FFF2-40B4-BE49-F238E27FC236}">
                <a16:creationId xmlns:a16="http://schemas.microsoft.com/office/drawing/2014/main" id="{254D843D-5127-0A1C-A8EB-9C98FEA1B829}"/>
              </a:ext>
            </a:extLst>
          </p:cNvPr>
          <p:cNvCxnSpPr>
            <a:cxnSpLocks/>
          </p:cNvCxnSpPr>
          <p:nvPr/>
        </p:nvCxnSpPr>
        <p:spPr>
          <a:xfrm flipH="1" flipV="1">
            <a:off x="2730270" y="1574511"/>
            <a:ext cx="332608" cy="365114"/>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9AA58A6-689D-B1BB-0A6A-07D1F93433A9}"/>
              </a:ext>
            </a:extLst>
          </p:cNvPr>
          <p:cNvCxnSpPr>
            <a:cxnSpLocks/>
          </p:cNvCxnSpPr>
          <p:nvPr/>
        </p:nvCxnSpPr>
        <p:spPr>
          <a:xfrm flipH="1">
            <a:off x="2720262" y="4088552"/>
            <a:ext cx="3715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64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par>
                          <p:cTn id="17" fill="hold">
                            <p:stCondLst>
                              <p:cond delay="0"/>
                            </p:stCondLst>
                            <p:childTnLst>
                              <p:par>
                                <p:cTn id="18" presetID="9" presetClass="entr" presetSubtype="0" fill="hold" grpId="0" nodeType="afterEffect">
                                  <p:stCondLst>
                                    <p:cond delay="0"/>
                                  </p:stCondLst>
                                  <p:childTnLst>
                                    <p:set>
                                      <p:cBhvr>
                                        <p:cTn id="19" dur="1" fill="hold">
                                          <p:stCondLst>
                                            <p:cond delay="0"/>
                                          </p:stCondLst>
                                        </p:cTn>
                                        <p:tgtEl>
                                          <p:spTgt spid="492"/>
                                        </p:tgtEl>
                                        <p:attrNameLst>
                                          <p:attrName>style.visibility</p:attrName>
                                        </p:attrNameLst>
                                      </p:cBhvr>
                                      <p:to>
                                        <p:strVal val="visible"/>
                                      </p:to>
                                    </p:set>
                                    <p:animEffect transition="in" filter="dissolve">
                                      <p:cBhvr>
                                        <p:cTn id="20" dur="500"/>
                                        <p:tgtEl>
                                          <p:spTgt spid="492"/>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493"/>
                                        </p:tgtEl>
                                        <p:attrNameLst>
                                          <p:attrName>style.visibility</p:attrName>
                                        </p:attrNameLst>
                                      </p:cBhvr>
                                      <p:to>
                                        <p:strVal val="visible"/>
                                      </p:to>
                                    </p:set>
                                    <p:animEffect transition="in" filter="dissolve">
                                      <p:cBhvr>
                                        <p:cTn id="28" dur="500"/>
                                        <p:tgtEl>
                                          <p:spTgt spid="493"/>
                                        </p:tgtEl>
                                      </p:cBhvr>
                                    </p:animEffect>
                                  </p:childTnLst>
                                </p:cTn>
                              </p:par>
                            </p:childTnLst>
                          </p:cTn>
                        </p:par>
                        <p:par>
                          <p:cTn id="29" fill="hold">
                            <p:stCondLst>
                              <p:cond delay="1500"/>
                            </p:stCondLst>
                            <p:childTnLst>
                              <p:par>
                                <p:cTn id="30" presetID="9"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par>
                          <p:cTn id="33" fill="hold">
                            <p:stCondLst>
                              <p:cond delay="2000"/>
                            </p:stCondLst>
                            <p:childTnLst>
                              <p:par>
                                <p:cTn id="34" presetID="9"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childTnLst>
                          </p:cTn>
                        </p:par>
                        <p:par>
                          <p:cTn id="37" fill="hold">
                            <p:stCondLst>
                              <p:cond delay="2500"/>
                            </p:stCondLst>
                            <p:childTnLst>
                              <p:par>
                                <p:cTn id="38" presetID="9" presetClass="entr" presetSubtype="0" fill="hold" grpId="0" nodeType="afterEffect">
                                  <p:stCondLst>
                                    <p:cond delay="0"/>
                                  </p:stCondLst>
                                  <p:childTnLst>
                                    <p:set>
                                      <p:cBhvr>
                                        <p:cTn id="39" dur="1" fill="hold">
                                          <p:stCondLst>
                                            <p:cond delay="0"/>
                                          </p:stCondLst>
                                        </p:cTn>
                                        <p:tgtEl>
                                          <p:spTgt spid="489"/>
                                        </p:tgtEl>
                                        <p:attrNameLst>
                                          <p:attrName>style.visibility</p:attrName>
                                        </p:attrNameLst>
                                      </p:cBhvr>
                                      <p:to>
                                        <p:strVal val="visible"/>
                                      </p:to>
                                    </p:set>
                                    <p:animEffect transition="in" filter="dissolve">
                                      <p:cBhvr>
                                        <p:cTn id="40" dur="500"/>
                                        <p:tgtEl>
                                          <p:spTgt spid="489"/>
                                        </p:tgtEl>
                                      </p:cBhvr>
                                    </p:animEffect>
                                  </p:childTnLst>
                                </p:cTn>
                              </p:par>
                            </p:childTnLst>
                          </p:cTn>
                        </p:par>
                        <p:par>
                          <p:cTn id="41" fill="hold">
                            <p:stCondLst>
                              <p:cond delay="3000"/>
                            </p:stCondLst>
                            <p:childTnLst>
                              <p:par>
                                <p:cTn id="42" presetID="9"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par>
                          <p:cTn id="45" fill="hold">
                            <p:stCondLst>
                              <p:cond delay="3500"/>
                            </p:stCondLst>
                            <p:childTnLst>
                              <p:par>
                                <p:cTn id="46" presetID="9"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dissolve">
                                      <p:cBhvr>
                                        <p:cTn id="48" dur="500"/>
                                        <p:tgtEl>
                                          <p:spTgt spid="14"/>
                                        </p:tgtEl>
                                      </p:cBhvr>
                                    </p:animEffect>
                                  </p:childTnLst>
                                </p:cTn>
                              </p:par>
                            </p:childTnLst>
                          </p:cTn>
                        </p:par>
                        <p:par>
                          <p:cTn id="49" fill="hold">
                            <p:stCondLst>
                              <p:cond delay="4000"/>
                            </p:stCondLst>
                            <p:childTnLst>
                              <p:par>
                                <p:cTn id="50" presetID="9" presetClass="entr" presetSubtype="0"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dissolve">
                                      <p:cBhvr>
                                        <p:cTn id="52" dur="500"/>
                                        <p:tgtEl>
                                          <p:spTgt spid="10"/>
                                        </p:tgtEl>
                                      </p:cBhvr>
                                    </p:animEffect>
                                  </p:childTnLst>
                                </p:cTn>
                              </p:par>
                            </p:childTnLst>
                          </p:cTn>
                        </p:par>
                        <p:par>
                          <p:cTn id="53" fill="hold">
                            <p:stCondLst>
                              <p:cond delay="4500"/>
                            </p:stCondLst>
                            <p:childTnLst>
                              <p:par>
                                <p:cTn id="54" presetID="9" presetClass="entr" presetSubtype="0" fill="hold" grpId="0" nodeType="afterEffect">
                                  <p:stCondLst>
                                    <p:cond delay="0"/>
                                  </p:stCondLst>
                                  <p:childTnLst>
                                    <p:set>
                                      <p:cBhvr>
                                        <p:cTn id="55" dur="1" fill="hold">
                                          <p:stCondLst>
                                            <p:cond delay="0"/>
                                          </p:stCondLst>
                                        </p:cTn>
                                        <p:tgtEl>
                                          <p:spTgt spid="490"/>
                                        </p:tgtEl>
                                        <p:attrNameLst>
                                          <p:attrName>style.visibility</p:attrName>
                                        </p:attrNameLst>
                                      </p:cBhvr>
                                      <p:to>
                                        <p:strVal val="visible"/>
                                      </p:to>
                                    </p:set>
                                    <p:animEffect transition="in" filter="dissolve">
                                      <p:cBhvr>
                                        <p:cTn id="56" dur="500"/>
                                        <p:tgtEl>
                                          <p:spTgt spid="490"/>
                                        </p:tgtEl>
                                      </p:cBhvr>
                                    </p:animEffect>
                                  </p:childTnLst>
                                </p:cTn>
                              </p:par>
                            </p:childTnLst>
                          </p:cTn>
                        </p:par>
                        <p:par>
                          <p:cTn id="57" fill="hold">
                            <p:stCondLst>
                              <p:cond delay="5000"/>
                            </p:stCondLst>
                            <p:childTnLst>
                              <p:par>
                                <p:cTn id="58" presetID="9"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dissolve">
                                      <p:cBhvr>
                                        <p:cTn id="60" dur="500"/>
                                        <p:tgtEl>
                                          <p:spTgt spid="19"/>
                                        </p:tgtEl>
                                      </p:cBhvr>
                                    </p:animEffect>
                                  </p:childTnLst>
                                </p:cTn>
                              </p:par>
                            </p:childTnLst>
                          </p:cTn>
                        </p:par>
                        <p:par>
                          <p:cTn id="61" fill="hold">
                            <p:stCondLst>
                              <p:cond delay="5500"/>
                            </p:stCondLst>
                            <p:childTnLst>
                              <p:par>
                                <p:cTn id="62" presetID="9"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dissolve">
                                      <p:cBhvr>
                                        <p:cTn id="64" dur="500"/>
                                        <p:tgtEl>
                                          <p:spTgt spid="22"/>
                                        </p:tgtEl>
                                      </p:cBhvr>
                                    </p:animEffect>
                                  </p:childTnLst>
                                </p:cTn>
                              </p:par>
                            </p:childTnLst>
                          </p:cTn>
                        </p:par>
                        <p:par>
                          <p:cTn id="65" fill="hold">
                            <p:stCondLst>
                              <p:cond delay="6000"/>
                            </p:stCondLst>
                            <p:childTnLst>
                              <p:par>
                                <p:cTn id="66" presetID="9" presetClass="entr" presetSubtype="0" fill="hold" grpId="0" nodeType="afterEffect">
                                  <p:stCondLst>
                                    <p:cond delay="0"/>
                                  </p:stCondLst>
                                  <p:childTnLst>
                                    <p:set>
                                      <p:cBhvr>
                                        <p:cTn id="67" dur="1" fill="hold">
                                          <p:stCondLst>
                                            <p:cond delay="0"/>
                                          </p:stCondLst>
                                        </p:cTn>
                                        <p:tgtEl>
                                          <p:spTgt spid="494"/>
                                        </p:tgtEl>
                                        <p:attrNameLst>
                                          <p:attrName>style.visibility</p:attrName>
                                        </p:attrNameLst>
                                      </p:cBhvr>
                                      <p:to>
                                        <p:strVal val="visible"/>
                                      </p:to>
                                    </p:set>
                                    <p:animEffect transition="in" filter="dissolve">
                                      <p:cBhvr>
                                        <p:cTn id="68" dur="500"/>
                                        <p:tgtEl>
                                          <p:spTgt spid="494"/>
                                        </p:tgtEl>
                                      </p:cBhvr>
                                    </p:animEffect>
                                  </p:childTnLst>
                                </p:cTn>
                              </p:par>
                            </p:childTnLst>
                          </p:cTn>
                        </p:par>
                        <p:par>
                          <p:cTn id="69" fill="hold">
                            <p:stCondLst>
                              <p:cond delay="6500"/>
                            </p:stCondLst>
                            <p:childTnLst>
                              <p:par>
                                <p:cTn id="70" presetID="9" presetClass="entr" presetSubtype="0"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dissolve">
                                      <p:cBhvr>
                                        <p:cTn id="72" dur="500"/>
                                        <p:tgtEl>
                                          <p:spTgt spid="23"/>
                                        </p:tgtEl>
                                      </p:cBhvr>
                                    </p:animEffect>
                                  </p:childTnLst>
                                </p:cTn>
                              </p:par>
                            </p:childTnLst>
                          </p:cTn>
                        </p:par>
                        <p:par>
                          <p:cTn id="73" fill="hold">
                            <p:stCondLst>
                              <p:cond delay="7000"/>
                            </p:stCondLst>
                            <p:childTnLst>
                              <p:par>
                                <p:cTn id="74" presetID="9"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dissolve">
                                      <p:cBhvr>
                                        <p:cTn id="76" dur="500"/>
                                        <p:tgtEl>
                                          <p:spTgt spid="20"/>
                                        </p:tgtEl>
                                      </p:cBhvr>
                                    </p:animEffect>
                                  </p:childTnLst>
                                </p:cTn>
                              </p:par>
                            </p:childTnLst>
                          </p:cTn>
                        </p:par>
                        <p:par>
                          <p:cTn id="77" fill="hold">
                            <p:stCondLst>
                              <p:cond delay="7500"/>
                            </p:stCondLst>
                            <p:childTnLst>
                              <p:par>
                                <p:cTn id="78" presetID="9" presetClass="entr" presetSubtype="0" fill="hold" grpId="0" nodeType="afterEffect">
                                  <p:stCondLst>
                                    <p:cond delay="0"/>
                                  </p:stCondLst>
                                  <p:childTnLst>
                                    <p:set>
                                      <p:cBhvr>
                                        <p:cTn id="79" dur="1" fill="hold">
                                          <p:stCondLst>
                                            <p:cond delay="0"/>
                                          </p:stCondLst>
                                        </p:cTn>
                                        <p:tgtEl>
                                          <p:spTgt spid="491"/>
                                        </p:tgtEl>
                                        <p:attrNameLst>
                                          <p:attrName>style.visibility</p:attrName>
                                        </p:attrNameLst>
                                      </p:cBhvr>
                                      <p:to>
                                        <p:strVal val="visible"/>
                                      </p:to>
                                    </p:set>
                                    <p:animEffect transition="in" filter="dissolve">
                                      <p:cBhvr>
                                        <p:cTn id="80" dur="500"/>
                                        <p:tgtEl>
                                          <p:spTgt spid="491"/>
                                        </p:tgtEl>
                                      </p:cBhvr>
                                    </p:animEffect>
                                  </p:childTnLst>
                                </p:cTn>
                              </p:par>
                            </p:childTnLst>
                          </p:cTn>
                        </p:par>
                        <p:par>
                          <p:cTn id="81" fill="hold">
                            <p:stCondLst>
                              <p:cond delay="8000"/>
                            </p:stCondLst>
                            <p:childTnLst>
                              <p:par>
                                <p:cTn id="82" presetID="9" presetClass="entr" presetSubtype="0"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dissolve">
                                      <p:cBhvr>
                                        <p:cTn id="84" dur="5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0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6"/>
                                        </p:tgtEl>
                                        <p:attrNameLst>
                                          <p:attrName>style.visibility</p:attrName>
                                        </p:attrNameLst>
                                      </p:cBhvr>
                                      <p:to>
                                        <p:strVal val="visible"/>
                                      </p:to>
                                    </p:set>
                                  </p:childTnLst>
                                </p:cTn>
                              </p:par>
                              <p:par>
                                <p:cTn id="91" presetID="1" presetClass="exit" presetSubtype="0" fill="hold" grpId="1" nodeType="withEffect">
                                  <p:stCondLst>
                                    <p:cond delay="0"/>
                                  </p:stCondLst>
                                  <p:childTnLst>
                                    <p:set>
                                      <p:cBhvr>
                                        <p:cTn id="92"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5" grpId="0" animBg="1"/>
      <p:bldP spid="206" grpId="0" animBg="1"/>
      <p:bldP spid="263" grpId="0" animBg="1"/>
      <p:bldP spid="489" grpId="0"/>
      <p:bldP spid="490" grpId="0"/>
      <p:bldP spid="491" grpId="0"/>
      <p:bldP spid="492" grpId="0"/>
      <p:bldP spid="493" grpId="0"/>
      <p:bldP spid="494" grpId="0"/>
      <p:bldP spid="13" grpId="0" animBg="1"/>
      <p:bldP spid="14" grpId="0" animBg="1"/>
      <p:bldP spid="15" grpId="0" animBg="1"/>
      <p:bldP spid="18" grpId="0" animBg="1"/>
      <p:bldP spid="19" grpId="0" animBg="1"/>
      <p:bldP spid="20" grpId="0" animBg="1"/>
      <p:bldP spid="21" grpId="0" animBg="1"/>
      <p:bldP spid="22" grpId="0" animBg="1"/>
      <p:bldP spid="23" grpId="0" animBg="1"/>
      <p:bldP spid="24" grpId="0" animBg="1"/>
      <p:bldP spid="25" grpId="0"/>
      <p:bldP spid="25"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7A641-6CE9-9D48-E1E3-F997C9D8E92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86F2569-646B-91DC-7C14-5F36AAC98CC9}"/>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latin typeface="Corbel" panose="020B0503020204020204" pitchFamily="34" charset="0"/>
            </a:endParaRPr>
          </a:p>
        </p:txBody>
      </p:sp>
      <p:cxnSp>
        <p:nvCxnSpPr>
          <p:cNvPr id="6" name="Straight Connector 5">
            <a:extLst>
              <a:ext uri="{FF2B5EF4-FFF2-40B4-BE49-F238E27FC236}">
                <a16:creationId xmlns:a16="http://schemas.microsoft.com/office/drawing/2014/main" id="{B82AE0C6-6EBA-A1C0-FE29-51FD3DAA9D71}"/>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E2CB65E-7330-5E39-5653-A47D098842AE}"/>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E615B48B-BA26-FD50-71B1-A93D12AE8A7B}"/>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CIPHERMATCH: Hardware (Summary) </a:t>
            </a:r>
          </a:p>
        </p:txBody>
      </p:sp>
      <p:pic>
        <p:nvPicPr>
          <p:cNvPr id="16" name="Graphic 15">
            <a:extLst>
              <a:ext uri="{FF2B5EF4-FFF2-40B4-BE49-F238E27FC236}">
                <a16:creationId xmlns:a16="http://schemas.microsoft.com/office/drawing/2014/main" id="{C90D3BAC-E50E-0970-86D8-563F0E79AB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097269F5-1392-DBE7-7BB0-C8A75CC1E55E}"/>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66</a:t>
            </a:fld>
            <a:endParaRPr lang="en-CH" dirty="0">
              <a:latin typeface="Cambria" panose="02040503050406030204" pitchFamily="18" charset="0"/>
            </a:endParaRPr>
          </a:p>
        </p:txBody>
      </p:sp>
      <p:cxnSp>
        <p:nvCxnSpPr>
          <p:cNvPr id="37" name="Straight Arrow Connector 36">
            <a:extLst>
              <a:ext uri="{FF2B5EF4-FFF2-40B4-BE49-F238E27FC236}">
                <a16:creationId xmlns:a16="http://schemas.microsoft.com/office/drawing/2014/main" id="{CB82A888-6C44-34E8-A986-821CFDE05444}"/>
              </a:ext>
            </a:extLst>
          </p:cNvPr>
          <p:cNvCxnSpPr>
            <a:cxnSpLocks/>
          </p:cNvCxnSpPr>
          <p:nvPr/>
        </p:nvCxnSpPr>
        <p:spPr>
          <a:xfrm flipH="1">
            <a:off x="933889" y="3051352"/>
            <a:ext cx="1681221"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8CE65E3-0383-9B90-DC68-BB5FCD8B487E}"/>
              </a:ext>
            </a:extLst>
          </p:cNvPr>
          <p:cNvSpPr txBox="1"/>
          <p:nvPr/>
        </p:nvSpPr>
        <p:spPr>
          <a:xfrm>
            <a:off x="1237958" y="2794583"/>
            <a:ext cx="1053493"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Matched Index</a:t>
            </a:r>
          </a:p>
        </p:txBody>
      </p:sp>
      <p:sp>
        <p:nvSpPr>
          <p:cNvPr id="39" name="TextBox 38">
            <a:extLst>
              <a:ext uri="{FF2B5EF4-FFF2-40B4-BE49-F238E27FC236}">
                <a16:creationId xmlns:a16="http://schemas.microsoft.com/office/drawing/2014/main" id="{67ECF87B-8C6F-4B19-48E4-FCBAEB6C018D}"/>
              </a:ext>
            </a:extLst>
          </p:cNvPr>
          <p:cNvSpPr txBox="1"/>
          <p:nvPr/>
        </p:nvSpPr>
        <p:spPr>
          <a:xfrm>
            <a:off x="1107689" y="1645158"/>
            <a:ext cx="1333619"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Encrypted Query</a:t>
            </a:r>
          </a:p>
        </p:txBody>
      </p:sp>
      <p:sp>
        <p:nvSpPr>
          <p:cNvPr id="24" name="Rounded Rectangle 23">
            <a:extLst>
              <a:ext uri="{FF2B5EF4-FFF2-40B4-BE49-F238E27FC236}">
                <a16:creationId xmlns:a16="http://schemas.microsoft.com/office/drawing/2014/main" id="{B8CD4721-31FC-1108-BFCC-04FED2E00A34}"/>
              </a:ext>
            </a:extLst>
          </p:cNvPr>
          <p:cNvSpPr/>
          <p:nvPr/>
        </p:nvSpPr>
        <p:spPr>
          <a:xfrm>
            <a:off x="2628830" y="1190712"/>
            <a:ext cx="5510797" cy="2226285"/>
          </a:xfrm>
          <a:prstGeom prst="roundRect">
            <a:avLst>
              <a:gd name="adj" fmla="val 5189"/>
            </a:avLst>
          </a:prstGeom>
          <a:solidFill>
            <a:srgbClr val="FFD97D"/>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871057"/>
            <a:r>
              <a:rPr lang="en-US" sz="1600" b="1" kern="0" dirty="0">
                <a:solidFill>
                  <a:prstClr val="black"/>
                </a:solidFill>
                <a:latin typeface="Corbel" panose="020B0503020204020204" pitchFamily="34" charset="0"/>
              </a:rPr>
              <a:t>Server</a:t>
            </a:r>
          </a:p>
        </p:txBody>
      </p:sp>
      <p:sp>
        <p:nvSpPr>
          <p:cNvPr id="25" name="Rounded Rectangle 24">
            <a:extLst>
              <a:ext uri="{FF2B5EF4-FFF2-40B4-BE49-F238E27FC236}">
                <a16:creationId xmlns:a16="http://schemas.microsoft.com/office/drawing/2014/main" id="{4AD74156-CEFA-906D-6D91-7AABE3F29BF4}"/>
              </a:ext>
            </a:extLst>
          </p:cNvPr>
          <p:cNvSpPr/>
          <p:nvPr/>
        </p:nvSpPr>
        <p:spPr>
          <a:xfrm>
            <a:off x="2778824" y="1657678"/>
            <a:ext cx="5232642" cy="1605440"/>
          </a:xfrm>
          <a:prstGeom prst="roundRect">
            <a:avLst>
              <a:gd name="adj" fmla="val 5189"/>
            </a:avLst>
          </a:prstGeom>
          <a:solidFill>
            <a:srgbClr val="FFFDF7"/>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871057"/>
            <a:endParaRPr lang="en-US" sz="1715" kern="0" dirty="0">
              <a:solidFill>
                <a:prstClr val="white"/>
              </a:solidFill>
              <a:latin typeface="Calibri"/>
            </a:endParaRPr>
          </a:p>
        </p:txBody>
      </p:sp>
      <p:sp>
        <p:nvSpPr>
          <p:cNvPr id="33" name="Rounded Rectangle 32">
            <a:extLst>
              <a:ext uri="{FF2B5EF4-FFF2-40B4-BE49-F238E27FC236}">
                <a16:creationId xmlns:a16="http://schemas.microsoft.com/office/drawing/2014/main" id="{E56EC78E-E5C5-2D65-A71A-ACB64F27B8F6}"/>
              </a:ext>
            </a:extLst>
          </p:cNvPr>
          <p:cNvSpPr/>
          <p:nvPr/>
        </p:nvSpPr>
        <p:spPr>
          <a:xfrm>
            <a:off x="2905948" y="1740944"/>
            <a:ext cx="5000094" cy="1438910"/>
          </a:xfrm>
          <a:prstGeom prst="roundRect">
            <a:avLst>
              <a:gd name="adj" fmla="val 7144"/>
            </a:avLst>
          </a:prstGeom>
          <a:solidFill>
            <a:schemeClr val="bg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871057"/>
            <a:r>
              <a:rPr lang="en-US" sz="1600" b="1" kern="0" dirty="0">
                <a:solidFill>
                  <a:prstClr val="black"/>
                </a:solidFill>
                <a:latin typeface="Corbel" panose="020B0503020204020204" pitchFamily="34" charset="0"/>
              </a:rPr>
              <a:t>Storage (SSD)</a:t>
            </a:r>
          </a:p>
        </p:txBody>
      </p:sp>
      <p:cxnSp>
        <p:nvCxnSpPr>
          <p:cNvPr id="40" name="Straight Arrow Connector 39">
            <a:extLst>
              <a:ext uri="{FF2B5EF4-FFF2-40B4-BE49-F238E27FC236}">
                <a16:creationId xmlns:a16="http://schemas.microsoft.com/office/drawing/2014/main" id="{4CCF23BE-D25F-3EE7-0791-100CCE8DA625}"/>
              </a:ext>
            </a:extLst>
          </p:cNvPr>
          <p:cNvCxnSpPr>
            <a:cxnSpLocks/>
          </p:cNvCxnSpPr>
          <p:nvPr/>
        </p:nvCxnSpPr>
        <p:spPr>
          <a:xfrm flipV="1">
            <a:off x="2642243" y="1915200"/>
            <a:ext cx="263705" cy="157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E0B1E58-B13B-6C20-26C3-88D9EC291D7B}"/>
              </a:ext>
            </a:extLst>
          </p:cNvPr>
          <p:cNvCxnSpPr>
            <a:cxnSpLocks/>
          </p:cNvCxnSpPr>
          <p:nvPr/>
        </p:nvCxnSpPr>
        <p:spPr>
          <a:xfrm>
            <a:off x="2625364" y="3051371"/>
            <a:ext cx="280584"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C75C1201-95AF-0DD9-F48F-4FF91A5DABF5}"/>
              </a:ext>
            </a:extLst>
          </p:cNvPr>
          <p:cNvSpPr/>
          <p:nvPr/>
        </p:nvSpPr>
        <p:spPr>
          <a:xfrm>
            <a:off x="3038871" y="2131613"/>
            <a:ext cx="2335967" cy="932439"/>
          </a:xfrm>
          <a:prstGeom prst="roundRect">
            <a:avLst>
              <a:gd name="adj" fmla="val 13361"/>
            </a:avLst>
          </a:prstGeom>
          <a:solidFill>
            <a:srgbClr val="EBD9FC"/>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71057"/>
            <a:r>
              <a:rPr lang="en-US" sz="1600" b="1" kern="0" dirty="0">
                <a:solidFill>
                  <a:prstClr val="black"/>
                </a:solidFill>
                <a:latin typeface="Corbel" panose="020B0503020204020204" pitchFamily="34" charset="0"/>
                <a:ea typeface="Tahoma" panose="020B0604030504040204" pitchFamily="34" charset="0"/>
                <a:cs typeface="Tahoma" panose="020B0604030504040204" pitchFamily="34" charset="0"/>
              </a:rPr>
              <a:t>Index Generation</a:t>
            </a:r>
            <a:endParaRPr lang="en-US" sz="1600" b="1" kern="0" dirty="0">
              <a:solidFill>
                <a:prstClr val="black"/>
              </a:solidFill>
              <a:latin typeface="Corbel" panose="020B0503020204020204" pitchFamily="34" charset="0"/>
            </a:endParaRPr>
          </a:p>
        </p:txBody>
      </p:sp>
      <p:sp>
        <p:nvSpPr>
          <p:cNvPr id="48" name="Rounded Rectangle 47">
            <a:extLst>
              <a:ext uri="{FF2B5EF4-FFF2-40B4-BE49-F238E27FC236}">
                <a16:creationId xmlns:a16="http://schemas.microsoft.com/office/drawing/2014/main" id="{3B9E8206-15FE-A9E4-436A-BC356CE5CAA2}"/>
              </a:ext>
            </a:extLst>
          </p:cNvPr>
          <p:cNvSpPr/>
          <p:nvPr/>
        </p:nvSpPr>
        <p:spPr>
          <a:xfrm>
            <a:off x="5464223" y="2118914"/>
            <a:ext cx="2335967" cy="932438"/>
          </a:xfrm>
          <a:prstGeom prst="roundRect">
            <a:avLst>
              <a:gd name="adj" fmla="val 10561"/>
            </a:avLst>
          </a:prstGeom>
          <a:solidFill>
            <a:srgbClr val="CDEAC0"/>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71057"/>
            <a:r>
              <a:rPr lang="en-US" sz="1600" b="1" kern="0" dirty="0">
                <a:solidFill>
                  <a:prstClr val="black"/>
                </a:solidFill>
                <a:latin typeface="Corbel" panose="020B0503020204020204" pitchFamily="34" charset="0"/>
              </a:rPr>
              <a:t>NAND Flash Memory</a:t>
            </a:r>
          </a:p>
          <a:p>
            <a:pPr algn="ctr" defTabSz="871057"/>
            <a:r>
              <a:rPr lang="en-US" sz="1600" b="1" kern="0" dirty="0">
                <a:solidFill>
                  <a:srgbClr val="FF0000"/>
                </a:solidFill>
                <a:latin typeface="Corbel" panose="020B0503020204020204" pitchFamily="34" charset="0"/>
              </a:rPr>
              <a:t>(Encrypted Data)</a:t>
            </a:r>
          </a:p>
        </p:txBody>
      </p:sp>
      <p:cxnSp>
        <p:nvCxnSpPr>
          <p:cNvPr id="60" name="Straight Connector 59">
            <a:extLst>
              <a:ext uri="{FF2B5EF4-FFF2-40B4-BE49-F238E27FC236}">
                <a16:creationId xmlns:a16="http://schemas.microsoft.com/office/drawing/2014/main" id="{0FA17244-0C4E-7A0F-A7D5-E905171CDC5D}"/>
              </a:ext>
            </a:extLst>
          </p:cNvPr>
          <p:cNvCxnSpPr>
            <a:cxnSpLocks/>
          </p:cNvCxnSpPr>
          <p:nvPr/>
        </p:nvCxnSpPr>
        <p:spPr>
          <a:xfrm flipV="1">
            <a:off x="933889" y="1914569"/>
            <a:ext cx="1681221" cy="1"/>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Rounded Rectangle 1">
            <a:extLst>
              <a:ext uri="{FF2B5EF4-FFF2-40B4-BE49-F238E27FC236}">
                <a16:creationId xmlns:a16="http://schemas.microsoft.com/office/drawing/2014/main" id="{57C2F88B-5352-4B58-CE15-EEBB420254A9}"/>
              </a:ext>
            </a:extLst>
          </p:cNvPr>
          <p:cNvSpPr/>
          <p:nvPr/>
        </p:nvSpPr>
        <p:spPr>
          <a:xfrm>
            <a:off x="-128999" y="3882965"/>
            <a:ext cx="9524790" cy="997156"/>
          </a:xfrm>
          <a:prstGeom prst="roundRect">
            <a:avLst>
              <a:gd name="adj" fmla="val 12680"/>
            </a:avLst>
          </a:prstGeom>
          <a:solidFill>
            <a:schemeClr val="accent3">
              <a:lumMod val="20000"/>
              <a:lumOff val="80000"/>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orbel" panose="020B0503020204020204" pitchFamily="34" charset="0"/>
              </a:rPr>
              <a:t>Perform</a:t>
            </a:r>
            <a:r>
              <a:rPr lang="en-CH" sz="2800" b="1" dirty="0">
                <a:solidFill>
                  <a:schemeClr val="tx1"/>
                </a:solidFill>
                <a:latin typeface="Corbel" panose="020B0503020204020204" pitchFamily="34" charset="0"/>
              </a:rPr>
              <a:t> </a:t>
            </a:r>
            <a:r>
              <a:rPr lang="en-CH" sz="2800" b="1" dirty="0">
                <a:solidFill>
                  <a:schemeClr val="accent5"/>
                </a:solidFill>
                <a:latin typeface="Corbel" panose="020B0503020204020204" pitchFamily="34" charset="0"/>
              </a:rPr>
              <a:t>homomorphic additions </a:t>
            </a:r>
          </a:p>
          <a:p>
            <a:pPr algn="ctr"/>
            <a:r>
              <a:rPr lang="en-CH" sz="2800" dirty="0">
                <a:solidFill>
                  <a:schemeClr val="tx1"/>
                </a:solidFill>
                <a:latin typeface="Corbel" panose="020B0503020204020204" pitchFamily="34" charset="0"/>
              </a:rPr>
              <a:t>inside</a:t>
            </a:r>
            <a:r>
              <a:rPr lang="en-CH" sz="2800" b="1" i="1" dirty="0">
                <a:solidFill>
                  <a:schemeClr val="tx1"/>
                </a:solidFill>
                <a:latin typeface="Corbel" panose="020B0503020204020204" pitchFamily="34" charset="0"/>
              </a:rPr>
              <a:t> </a:t>
            </a:r>
            <a:r>
              <a:rPr lang="en-CH" sz="2800" b="1" dirty="0">
                <a:solidFill>
                  <a:schemeClr val="accent5"/>
                </a:solidFill>
                <a:latin typeface="Corbel" panose="020B0503020204020204" pitchFamily="34" charset="0"/>
              </a:rPr>
              <a:t>NAND-flash memory</a:t>
            </a:r>
          </a:p>
        </p:txBody>
      </p:sp>
      <p:sp>
        <p:nvSpPr>
          <p:cNvPr id="3" name="Rounded Rectangle 2">
            <a:extLst>
              <a:ext uri="{FF2B5EF4-FFF2-40B4-BE49-F238E27FC236}">
                <a16:creationId xmlns:a16="http://schemas.microsoft.com/office/drawing/2014/main" id="{5AF8E96B-E685-25B5-8B0D-8FB090C46E3C}"/>
              </a:ext>
            </a:extLst>
          </p:cNvPr>
          <p:cNvSpPr/>
          <p:nvPr/>
        </p:nvSpPr>
        <p:spPr>
          <a:xfrm>
            <a:off x="-128999" y="5156676"/>
            <a:ext cx="9524790" cy="1022645"/>
          </a:xfrm>
          <a:prstGeom prst="roundRect">
            <a:avLst>
              <a:gd name="adj" fmla="val 12680"/>
            </a:avLst>
          </a:prstGeom>
          <a:solidFill>
            <a:srgbClr val="EBD9FD">
              <a:alpha val="5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orbel" panose="020B0503020204020204" pitchFamily="34" charset="0"/>
              </a:rPr>
              <a:t>Generate the </a:t>
            </a:r>
            <a:r>
              <a:rPr lang="en-CH" sz="2800" b="1" dirty="0">
                <a:solidFill>
                  <a:schemeClr val="accent5"/>
                </a:solidFill>
                <a:latin typeface="Corbel" panose="020B0503020204020204" pitchFamily="34" charset="0"/>
              </a:rPr>
              <a:t>final index </a:t>
            </a:r>
          </a:p>
          <a:p>
            <a:pPr algn="ctr"/>
            <a:r>
              <a:rPr lang="en-CH" sz="2800" dirty="0">
                <a:solidFill>
                  <a:schemeClr val="tx1"/>
                </a:solidFill>
                <a:latin typeface="Corbel" panose="020B0503020204020204" pitchFamily="34" charset="0"/>
              </a:rPr>
              <a:t>by</a:t>
            </a:r>
            <a:r>
              <a:rPr lang="en-CH" sz="2800" b="1" dirty="0">
                <a:solidFill>
                  <a:schemeClr val="tx1"/>
                </a:solidFill>
                <a:latin typeface="Corbel" panose="020B0503020204020204" pitchFamily="34" charset="0"/>
              </a:rPr>
              <a:t> </a:t>
            </a:r>
            <a:r>
              <a:rPr lang="en-CH" sz="2800" b="1" dirty="0">
                <a:solidFill>
                  <a:schemeClr val="accent5"/>
                </a:solidFill>
                <a:latin typeface="Corbel" panose="020B0503020204020204" pitchFamily="34" charset="0"/>
              </a:rPr>
              <a:t>comparing it with match value</a:t>
            </a:r>
          </a:p>
        </p:txBody>
      </p:sp>
      <p:sp>
        <p:nvSpPr>
          <p:cNvPr id="12" name="TextBox 11">
            <a:extLst>
              <a:ext uri="{FF2B5EF4-FFF2-40B4-BE49-F238E27FC236}">
                <a16:creationId xmlns:a16="http://schemas.microsoft.com/office/drawing/2014/main" id="{7277E570-9D66-C13C-65EE-FBDD8ADDBAD3}"/>
              </a:ext>
            </a:extLst>
          </p:cNvPr>
          <p:cNvSpPr txBox="1"/>
          <p:nvPr/>
        </p:nvSpPr>
        <p:spPr>
          <a:xfrm>
            <a:off x="1084482" y="2221270"/>
            <a:ext cx="1333619"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Encrypted Static Value</a:t>
            </a:r>
          </a:p>
        </p:txBody>
      </p:sp>
      <p:cxnSp>
        <p:nvCxnSpPr>
          <p:cNvPr id="13" name="Straight Connector 12">
            <a:extLst>
              <a:ext uri="{FF2B5EF4-FFF2-40B4-BE49-F238E27FC236}">
                <a16:creationId xmlns:a16="http://schemas.microsoft.com/office/drawing/2014/main" id="{B1544E14-AB09-634E-2BCB-F408028843F5}"/>
              </a:ext>
            </a:extLst>
          </p:cNvPr>
          <p:cNvCxnSpPr>
            <a:cxnSpLocks/>
          </p:cNvCxnSpPr>
          <p:nvPr/>
        </p:nvCxnSpPr>
        <p:spPr>
          <a:xfrm flipV="1">
            <a:off x="908096" y="2483235"/>
            <a:ext cx="1705958" cy="7093"/>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A8AF1D88-7E83-BD7F-7924-05C09DEA47E4}"/>
              </a:ext>
            </a:extLst>
          </p:cNvPr>
          <p:cNvCxnSpPr>
            <a:cxnSpLocks/>
          </p:cNvCxnSpPr>
          <p:nvPr/>
        </p:nvCxnSpPr>
        <p:spPr>
          <a:xfrm>
            <a:off x="2637762" y="2482522"/>
            <a:ext cx="270467" cy="0"/>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 name="Left Arrow 4">
            <a:extLst>
              <a:ext uri="{FF2B5EF4-FFF2-40B4-BE49-F238E27FC236}">
                <a16:creationId xmlns:a16="http://schemas.microsoft.com/office/drawing/2014/main" id="{7F13040B-925B-6D31-1933-F03E0FCD70DE}"/>
              </a:ext>
            </a:extLst>
          </p:cNvPr>
          <p:cNvSpPr/>
          <p:nvPr/>
        </p:nvSpPr>
        <p:spPr>
          <a:xfrm>
            <a:off x="5087189" y="2421745"/>
            <a:ext cx="543339" cy="25526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1" name="Graphic 10" descr="Tick with solid fill">
            <a:extLst>
              <a:ext uri="{FF2B5EF4-FFF2-40B4-BE49-F238E27FC236}">
                <a16:creationId xmlns:a16="http://schemas.microsoft.com/office/drawing/2014/main" id="{06B60C65-D0BE-5145-0DBD-DD2488141F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11466" y="4012486"/>
            <a:ext cx="738114" cy="738114"/>
          </a:xfrm>
          <a:prstGeom prst="rect">
            <a:avLst/>
          </a:prstGeom>
        </p:spPr>
      </p:pic>
      <p:sp>
        <p:nvSpPr>
          <p:cNvPr id="19" name="Oval 18">
            <a:extLst>
              <a:ext uri="{FF2B5EF4-FFF2-40B4-BE49-F238E27FC236}">
                <a16:creationId xmlns:a16="http://schemas.microsoft.com/office/drawing/2014/main" id="{D7BFF13B-C52C-ED09-0C8E-42A2EDF88971}"/>
              </a:ext>
            </a:extLst>
          </p:cNvPr>
          <p:cNvSpPr/>
          <p:nvPr/>
        </p:nvSpPr>
        <p:spPr>
          <a:xfrm>
            <a:off x="586940" y="4128069"/>
            <a:ext cx="602070" cy="543943"/>
          </a:xfrm>
          <a:prstGeom prst="ellipse">
            <a:avLst/>
          </a:prstGeom>
          <a:solidFill>
            <a:schemeClr val="accent6">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ambria" panose="02040503050406030204" pitchFamily="18" charset="0"/>
                <a:cs typeface="Poppins" pitchFamily="2" charset="77"/>
              </a:rPr>
              <a:t>I</a:t>
            </a:r>
          </a:p>
        </p:txBody>
      </p:sp>
      <p:sp>
        <p:nvSpPr>
          <p:cNvPr id="20" name="Oval 19">
            <a:extLst>
              <a:ext uri="{FF2B5EF4-FFF2-40B4-BE49-F238E27FC236}">
                <a16:creationId xmlns:a16="http://schemas.microsoft.com/office/drawing/2014/main" id="{AA84E1C1-8330-DC2E-08D5-521C404E8A09}"/>
              </a:ext>
            </a:extLst>
          </p:cNvPr>
          <p:cNvSpPr/>
          <p:nvPr/>
        </p:nvSpPr>
        <p:spPr>
          <a:xfrm>
            <a:off x="586940" y="5413540"/>
            <a:ext cx="602070" cy="603212"/>
          </a:xfrm>
          <a:prstGeom prst="ellipse">
            <a:avLst/>
          </a:prstGeom>
          <a:solidFill>
            <a:schemeClr val="accent5">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ambria" panose="02040503050406030204" pitchFamily="18" charset="0"/>
                <a:cs typeface="Poppins" pitchFamily="2" charset="77"/>
              </a:rPr>
              <a:t>II</a:t>
            </a:r>
          </a:p>
        </p:txBody>
      </p:sp>
      <p:sp>
        <p:nvSpPr>
          <p:cNvPr id="21" name="Oval 20">
            <a:extLst>
              <a:ext uri="{FF2B5EF4-FFF2-40B4-BE49-F238E27FC236}">
                <a16:creationId xmlns:a16="http://schemas.microsoft.com/office/drawing/2014/main" id="{956A298A-1476-77AD-4A94-79EF86329F4F}"/>
              </a:ext>
            </a:extLst>
          </p:cNvPr>
          <p:cNvSpPr/>
          <p:nvPr/>
        </p:nvSpPr>
        <p:spPr>
          <a:xfrm>
            <a:off x="5405131" y="2733008"/>
            <a:ext cx="500425" cy="484295"/>
          </a:xfrm>
          <a:prstGeom prst="ellipse">
            <a:avLst/>
          </a:prstGeom>
          <a:solidFill>
            <a:schemeClr val="accent6">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cs typeface="Poppins" pitchFamily="2" charset="77"/>
              </a:rPr>
              <a:t>I</a:t>
            </a:r>
          </a:p>
        </p:txBody>
      </p:sp>
      <p:sp>
        <p:nvSpPr>
          <p:cNvPr id="22" name="Oval 21">
            <a:extLst>
              <a:ext uri="{FF2B5EF4-FFF2-40B4-BE49-F238E27FC236}">
                <a16:creationId xmlns:a16="http://schemas.microsoft.com/office/drawing/2014/main" id="{CEBD6984-6679-2B45-4B7D-D44AB70A7E07}"/>
              </a:ext>
            </a:extLst>
          </p:cNvPr>
          <p:cNvSpPr/>
          <p:nvPr/>
        </p:nvSpPr>
        <p:spPr>
          <a:xfrm>
            <a:off x="2940591" y="2733008"/>
            <a:ext cx="510163" cy="484295"/>
          </a:xfrm>
          <a:prstGeom prst="ellipse">
            <a:avLst/>
          </a:prstGeom>
          <a:solidFill>
            <a:schemeClr val="accent5">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cs typeface="Poppins" pitchFamily="2" charset="77"/>
              </a:rPr>
              <a:t>II</a:t>
            </a:r>
          </a:p>
        </p:txBody>
      </p:sp>
    </p:spTree>
    <p:extLst>
      <p:ext uri="{BB962C8B-B14F-4D97-AF65-F5344CB8AC3E}">
        <p14:creationId xmlns:p14="http://schemas.microsoft.com/office/powerpoint/2010/main" val="145199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animBg="1"/>
      <p:bldP spid="2" grpId="0" animBg="1"/>
      <p:bldP spid="3" grpId="0" animBg="1"/>
      <p:bldP spid="5" grpId="0" animBg="1"/>
      <p:bldP spid="19" grpId="0" animBg="1"/>
      <p:bldP spid="20" grpId="0" animBg="1"/>
      <p:bldP spid="21" grpId="0" animBg="1"/>
      <p:bldP spid="2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697B6-D2D0-9BDA-2210-ED9D828C910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976A080-9B50-07F2-133F-0FD6B4A113E8}"/>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latin typeface="Corbel" panose="020B0503020204020204" pitchFamily="34" charset="0"/>
            </a:endParaRPr>
          </a:p>
        </p:txBody>
      </p:sp>
      <p:cxnSp>
        <p:nvCxnSpPr>
          <p:cNvPr id="6" name="Straight Connector 5">
            <a:extLst>
              <a:ext uri="{FF2B5EF4-FFF2-40B4-BE49-F238E27FC236}">
                <a16:creationId xmlns:a16="http://schemas.microsoft.com/office/drawing/2014/main" id="{559B5FCB-7605-4240-FB71-DC94A0C8AC5D}"/>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358006C-8A06-5E22-F51F-5F4F1511DD93}"/>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3142C4E1-EABA-1205-DBB7-0C2572AF1E68}"/>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CIPHERMATCH: Hardware (Summary) </a:t>
            </a:r>
          </a:p>
        </p:txBody>
      </p:sp>
      <p:pic>
        <p:nvPicPr>
          <p:cNvPr id="16" name="Graphic 15">
            <a:extLst>
              <a:ext uri="{FF2B5EF4-FFF2-40B4-BE49-F238E27FC236}">
                <a16:creationId xmlns:a16="http://schemas.microsoft.com/office/drawing/2014/main" id="{647E671C-FFE6-11AE-CA47-D75857380D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7B586755-06AF-AAD1-3947-208F1451F823}"/>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67</a:t>
            </a:fld>
            <a:endParaRPr lang="en-CH" dirty="0">
              <a:latin typeface="Cambria" panose="02040503050406030204" pitchFamily="18" charset="0"/>
            </a:endParaRPr>
          </a:p>
        </p:txBody>
      </p:sp>
      <p:cxnSp>
        <p:nvCxnSpPr>
          <p:cNvPr id="37" name="Straight Arrow Connector 36">
            <a:extLst>
              <a:ext uri="{FF2B5EF4-FFF2-40B4-BE49-F238E27FC236}">
                <a16:creationId xmlns:a16="http://schemas.microsoft.com/office/drawing/2014/main" id="{39299ADA-8C06-2737-7FE7-03DF9FBD7D85}"/>
              </a:ext>
            </a:extLst>
          </p:cNvPr>
          <p:cNvCxnSpPr>
            <a:cxnSpLocks/>
          </p:cNvCxnSpPr>
          <p:nvPr/>
        </p:nvCxnSpPr>
        <p:spPr>
          <a:xfrm flipH="1">
            <a:off x="933889" y="3051352"/>
            <a:ext cx="1681221"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681D4B0-CF18-9EC9-E254-8FD2761593B3}"/>
              </a:ext>
            </a:extLst>
          </p:cNvPr>
          <p:cNvSpPr txBox="1"/>
          <p:nvPr/>
        </p:nvSpPr>
        <p:spPr>
          <a:xfrm>
            <a:off x="1237958" y="2794583"/>
            <a:ext cx="1053493"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Matched Index</a:t>
            </a:r>
          </a:p>
        </p:txBody>
      </p:sp>
      <p:sp>
        <p:nvSpPr>
          <p:cNvPr id="39" name="TextBox 38">
            <a:extLst>
              <a:ext uri="{FF2B5EF4-FFF2-40B4-BE49-F238E27FC236}">
                <a16:creationId xmlns:a16="http://schemas.microsoft.com/office/drawing/2014/main" id="{482462FC-C51E-C488-7F35-2270E97097D5}"/>
              </a:ext>
            </a:extLst>
          </p:cNvPr>
          <p:cNvSpPr txBox="1"/>
          <p:nvPr/>
        </p:nvSpPr>
        <p:spPr>
          <a:xfrm>
            <a:off x="1107689" y="1645158"/>
            <a:ext cx="1333619"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Encrypted Query</a:t>
            </a:r>
          </a:p>
        </p:txBody>
      </p:sp>
      <p:sp>
        <p:nvSpPr>
          <p:cNvPr id="24" name="Rounded Rectangle 23">
            <a:extLst>
              <a:ext uri="{FF2B5EF4-FFF2-40B4-BE49-F238E27FC236}">
                <a16:creationId xmlns:a16="http://schemas.microsoft.com/office/drawing/2014/main" id="{1B486D66-2F77-D0A1-5698-18ECCD950945}"/>
              </a:ext>
            </a:extLst>
          </p:cNvPr>
          <p:cNvSpPr/>
          <p:nvPr/>
        </p:nvSpPr>
        <p:spPr>
          <a:xfrm>
            <a:off x="2628830" y="1190712"/>
            <a:ext cx="5510797" cy="2226285"/>
          </a:xfrm>
          <a:prstGeom prst="roundRect">
            <a:avLst>
              <a:gd name="adj" fmla="val 5189"/>
            </a:avLst>
          </a:prstGeom>
          <a:solidFill>
            <a:srgbClr val="FFD97D"/>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871057"/>
            <a:r>
              <a:rPr lang="en-US" sz="1600" b="1" kern="0" dirty="0">
                <a:solidFill>
                  <a:prstClr val="black"/>
                </a:solidFill>
                <a:latin typeface="Corbel" panose="020B0503020204020204" pitchFamily="34" charset="0"/>
              </a:rPr>
              <a:t>Server</a:t>
            </a:r>
          </a:p>
        </p:txBody>
      </p:sp>
      <p:sp>
        <p:nvSpPr>
          <p:cNvPr id="25" name="Rounded Rectangle 24">
            <a:extLst>
              <a:ext uri="{FF2B5EF4-FFF2-40B4-BE49-F238E27FC236}">
                <a16:creationId xmlns:a16="http://schemas.microsoft.com/office/drawing/2014/main" id="{90EB87AF-D1E6-4039-6038-056CEFF3D827}"/>
              </a:ext>
            </a:extLst>
          </p:cNvPr>
          <p:cNvSpPr/>
          <p:nvPr/>
        </p:nvSpPr>
        <p:spPr>
          <a:xfrm>
            <a:off x="2778824" y="1657678"/>
            <a:ext cx="5232642" cy="1605440"/>
          </a:xfrm>
          <a:prstGeom prst="roundRect">
            <a:avLst>
              <a:gd name="adj" fmla="val 5189"/>
            </a:avLst>
          </a:prstGeom>
          <a:solidFill>
            <a:srgbClr val="FFFDF7"/>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871057"/>
            <a:endParaRPr lang="en-US" sz="1715" kern="0" dirty="0">
              <a:solidFill>
                <a:prstClr val="white"/>
              </a:solidFill>
              <a:latin typeface="Calibri"/>
            </a:endParaRPr>
          </a:p>
        </p:txBody>
      </p:sp>
      <p:sp>
        <p:nvSpPr>
          <p:cNvPr id="33" name="Rounded Rectangle 32">
            <a:extLst>
              <a:ext uri="{FF2B5EF4-FFF2-40B4-BE49-F238E27FC236}">
                <a16:creationId xmlns:a16="http://schemas.microsoft.com/office/drawing/2014/main" id="{FBFF23F8-5B25-3B0B-B37F-14FE31B02160}"/>
              </a:ext>
            </a:extLst>
          </p:cNvPr>
          <p:cNvSpPr/>
          <p:nvPr/>
        </p:nvSpPr>
        <p:spPr>
          <a:xfrm>
            <a:off x="2905948" y="1740944"/>
            <a:ext cx="5000094" cy="1438910"/>
          </a:xfrm>
          <a:prstGeom prst="roundRect">
            <a:avLst>
              <a:gd name="adj" fmla="val 7144"/>
            </a:avLst>
          </a:prstGeom>
          <a:solidFill>
            <a:schemeClr val="bg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871057"/>
            <a:r>
              <a:rPr lang="en-US" sz="1600" b="1" kern="0" dirty="0">
                <a:solidFill>
                  <a:prstClr val="black"/>
                </a:solidFill>
                <a:latin typeface="Corbel" panose="020B0503020204020204" pitchFamily="34" charset="0"/>
              </a:rPr>
              <a:t>Storage (SSD)</a:t>
            </a:r>
          </a:p>
        </p:txBody>
      </p:sp>
      <p:cxnSp>
        <p:nvCxnSpPr>
          <p:cNvPr id="40" name="Straight Arrow Connector 39">
            <a:extLst>
              <a:ext uri="{FF2B5EF4-FFF2-40B4-BE49-F238E27FC236}">
                <a16:creationId xmlns:a16="http://schemas.microsoft.com/office/drawing/2014/main" id="{0FBA6ADE-3BEE-F313-946A-F8CDB15E3D63}"/>
              </a:ext>
            </a:extLst>
          </p:cNvPr>
          <p:cNvCxnSpPr>
            <a:cxnSpLocks/>
          </p:cNvCxnSpPr>
          <p:nvPr/>
        </p:nvCxnSpPr>
        <p:spPr>
          <a:xfrm flipV="1">
            <a:off x="2642243" y="1915200"/>
            <a:ext cx="263705" cy="157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E8DC02B-3128-0EA1-E19E-CAC37950B5B4}"/>
              </a:ext>
            </a:extLst>
          </p:cNvPr>
          <p:cNvCxnSpPr>
            <a:cxnSpLocks/>
          </p:cNvCxnSpPr>
          <p:nvPr/>
        </p:nvCxnSpPr>
        <p:spPr>
          <a:xfrm>
            <a:off x="2625364" y="3051371"/>
            <a:ext cx="280584"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9554F0BA-6AB6-52CC-20F8-58F476BF0188}"/>
              </a:ext>
            </a:extLst>
          </p:cNvPr>
          <p:cNvSpPr/>
          <p:nvPr/>
        </p:nvSpPr>
        <p:spPr>
          <a:xfrm>
            <a:off x="3038871" y="2131613"/>
            <a:ext cx="2335967" cy="932439"/>
          </a:xfrm>
          <a:prstGeom prst="roundRect">
            <a:avLst>
              <a:gd name="adj" fmla="val 13361"/>
            </a:avLst>
          </a:prstGeom>
          <a:solidFill>
            <a:srgbClr val="EBD9FC"/>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71057"/>
            <a:r>
              <a:rPr lang="en-US" sz="1600" b="1" kern="0" dirty="0">
                <a:solidFill>
                  <a:prstClr val="black"/>
                </a:solidFill>
                <a:latin typeface="Corbel" panose="020B0503020204020204" pitchFamily="34" charset="0"/>
                <a:ea typeface="Tahoma" panose="020B0604030504040204" pitchFamily="34" charset="0"/>
                <a:cs typeface="Tahoma" panose="020B0604030504040204" pitchFamily="34" charset="0"/>
              </a:rPr>
              <a:t>Index Generation</a:t>
            </a:r>
            <a:endParaRPr lang="en-US" sz="1600" b="1" kern="0" dirty="0">
              <a:solidFill>
                <a:prstClr val="black"/>
              </a:solidFill>
              <a:latin typeface="Corbel" panose="020B0503020204020204" pitchFamily="34" charset="0"/>
            </a:endParaRPr>
          </a:p>
        </p:txBody>
      </p:sp>
      <p:sp>
        <p:nvSpPr>
          <p:cNvPr id="48" name="Rounded Rectangle 47">
            <a:extLst>
              <a:ext uri="{FF2B5EF4-FFF2-40B4-BE49-F238E27FC236}">
                <a16:creationId xmlns:a16="http://schemas.microsoft.com/office/drawing/2014/main" id="{0583CA27-6E7D-6B95-DFE9-E8977405B3DE}"/>
              </a:ext>
            </a:extLst>
          </p:cNvPr>
          <p:cNvSpPr/>
          <p:nvPr/>
        </p:nvSpPr>
        <p:spPr>
          <a:xfrm>
            <a:off x="5464223" y="2118914"/>
            <a:ext cx="2335967" cy="932438"/>
          </a:xfrm>
          <a:prstGeom prst="roundRect">
            <a:avLst>
              <a:gd name="adj" fmla="val 10561"/>
            </a:avLst>
          </a:prstGeom>
          <a:solidFill>
            <a:srgbClr val="CDEAC0"/>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71057"/>
            <a:r>
              <a:rPr lang="en-US" sz="1600" b="1" kern="0" dirty="0">
                <a:solidFill>
                  <a:prstClr val="black"/>
                </a:solidFill>
                <a:latin typeface="Corbel" panose="020B0503020204020204" pitchFamily="34" charset="0"/>
              </a:rPr>
              <a:t>NAND Flash Memory</a:t>
            </a:r>
          </a:p>
          <a:p>
            <a:pPr algn="ctr" defTabSz="871057"/>
            <a:r>
              <a:rPr lang="en-US" sz="1600" b="1" kern="0" dirty="0">
                <a:solidFill>
                  <a:srgbClr val="FF0000"/>
                </a:solidFill>
                <a:latin typeface="Corbel" panose="020B0503020204020204" pitchFamily="34" charset="0"/>
              </a:rPr>
              <a:t>(Encrypted Data)</a:t>
            </a:r>
          </a:p>
        </p:txBody>
      </p:sp>
      <p:cxnSp>
        <p:nvCxnSpPr>
          <p:cNvPr id="60" name="Straight Connector 59">
            <a:extLst>
              <a:ext uri="{FF2B5EF4-FFF2-40B4-BE49-F238E27FC236}">
                <a16:creationId xmlns:a16="http://schemas.microsoft.com/office/drawing/2014/main" id="{5B766041-2C79-313E-9476-8E01C53E2640}"/>
              </a:ext>
            </a:extLst>
          </p:cNvPr>
          <p:cNvCxnSpPr>
            <a:cxnSpLocks/>
          </p:cNvCxnSpPr>
          <p:nvPr/>
        </p:nvCxnSpPr>
        <p:spPr>
          <a:xfrm flipV="1">
            <a:off x="933889" y="1914569"/>
            <a:ext cx="1681221" cy="1"/>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855DF8F5-A276-A35A-8010-9F9263D760A7}"/>
              </a:ext>
            </a:extLst>
          </p:cNvPr>
          <p:cNvSpPr txBox="1"/>
          <p:nvPr/>
        </p:nvSpPr>
        <p:spPr>
          <a:xfrm>
            <a:off x="1084482" y="2217387"/>
            <a:ext cx="1333619" cy="523220"/>
          </a:xfrm>
          <a:prstGeom prst="rect">
            <a:avLst/>
          </a:prstGeom>
          <a:noFill/>
        </p:spPr>
        <p:txBody>
          <a:bodyPr wrap="square" rtlCol="0">
            <a:spAutoFit/>
          </a:bodyPr>
          <a:lstStyle/>
          <a:p>
            <a:pPr algn="ctr"/>
            <a:r>
              <a:rPr lang="en-US" sz="1400" b="1" dirty="0">
                <a:latin typeface="Corbel" panose="020B0503020204020204" pitchFamily="34" charset="0"/>
                <a:cs typeface="Dubai" panose="020B0503030403030204" pitchFamily="34" charset="-78"/>
              </a:rPr>
              <a:t>Encrypted Static Value</a:t>
            </a:r>
          </a:p>
        </p:txBody>
      </p:sp>
      <p:cxnSp>
        <p:nvCxnSpPr>
          <p:cNvPr id="13" name="Straight Connector 12">
            <a:extLst>
              <a:ext uri="{FF2B5EF4-FFF2-40B4-BE49-F238E27FC236}">
                <a16:creationId xmlns:a16="http://schemas.microsoft.com/office/drawing/2014/main" id="{842ED790-98EA-8484-033E-E1E25E251A35}"/>
              </a:ext>
            </a:extLst>
          </p:cNvPr>
          <p:cNvCxnSpPr>
            <a:cxnSpLocks/>
          </p:cNvCxnSpPr>
          <p:nvPr/>
        </p:nvCxnSpPr>
        <p:spPr>
          <a:xfrm flipV="1">
            <a:off x="908096" y="2479352"/>
            <a:ext cx="1705958" cy="7093"/>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3264CA20-BAE8-6344-980E-940E162E841A}"/>
              </a:ext>
            </a:extLst>
          </p:cNvPr>
          <p:cNvCxnSpPr>
            <a:cxnSpLocks/>
          </p:cNvCxnSpPr>
          <p:nvPr/>
        </p:nvCxnSpPr>
        <p:spPr>
          <a:xfrm>
            <a:off x="2637762" y="2480088"/>
            <a:ext cx="270467" cy="0"/>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ADECE196-6274-2405-DE51-F0CCE995D6A4}"/>
              </a:ext>
            </a:extLst>
          </p:cNvPr>
          <p:cNvSpPr/>
          <p:nvPr/>
        </p:nvSpPr>
        <p:spPr>
          <a:xfrm>
            <a:off x="-489398" y="5221876"/>
            <a:ext cx="10122794" cy="967446"/>
          </a:xfrm>
          <a:prstGeom prst="roundRect">
            <a:avLst>
              <a:gd name="adj" fmla="val 10661"/>
            </a:avLst>
          </a:prstGeom>
          <a:solidFill>
            <a:srgbClr val="FCF101">
              <a:alpha val="16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ysClr val="windowText" lastClr="000000"/>
                </a:solidFill>
                <a:latin typeface="Corbel" panose="020B0503020204020204" pitchFamily="34" charset="0"/>
              </a:rPr>
              <a:t>Use</a:t>
            </a:r>
            <a:r>
              <a:rPr lang="en-US" sz="2800" b="1" dirty="0">
                <a:solidFill>
                  <a:sysClr val="windowText" lastClr="000000"/>
                </a:solidFill>
                <a:latin typeface="Corbel" panose="020B0503020204020204" pitchFamily="34" charset="0"/>
              </a:rPr>
              <a:t> </a:t>
            </a:r>
            <a:r>
              <a:rPr lang="en-US" sz="2800" b="1" dirty="0">
                <a:solidFill>
                  <a:schemeClr val="accent5"/>
                </a:solidFill>
                <a:latin typeface="Corbel" panose="020B0503020204020204" pitchFamily="34" charset="0"/>
              </a:rPr>
              <a:t>general purpose cores </a:t>
            </a:r>
            <a:r>
              <a:rPr lang="en-US" sz="2800" dirty="0">
                <a:solidFill>
                  <a:sysClr val="windowText" lastClr="000000"/>
                </a:solidFill>
                <a:latin typeface="Corbel" panose="020B0503020204020204" pitchFamily="34" charset="0"/>
              </a:rPr>
              <a:t>to</a:t>
            </a:r>
            <a:r>
              <a:rPr lang="en-US" sz="2800" b="1" dirty="0">
                <a:solidFill>
                  <a:sysClr val="windowText" lastClr="000000"/>
                </a:solidFill>
                <a:latin typeface="Corbel" panose="020B0503020204020204" pitchFamily="34" charset="0"/>
              </a:rPr>
              <a:t> </a:t>
            </a:r>
            <a:r>
              <a:rPr lang="en-US" sz="2800" b="1" dirty="0">
                <a:solidFill>
                  <a:schemeClr val="accent5"/>
                </a:solidFill>
                <a:latin typeface="Corbel" panose="020B0503020204020204" pitchFamily="34" charset="0"/>
              </a:rPr>
              <a:t>identify the final match</a:t>
            </a:r>
          </a:p>
        </p:txBody>
      </p:sp>
      <p:sp>
        <p:nvSpPr>
          <p:cNvPr id="11" name="Down Arrow 10">
            <a:extLst>
              <a:ext uri="{FF2B5EF4-FFF2-40B4-BE49-F238E27FC236}">
                <a16:creationId xmlns:a16="http://schemas.microsoft.com/office/drawing/2014/main" id="{F5119ED1-9027-6D19-32F8-DFF70A8D979C}"/>
              </a:ext>
            </a:extLst>
          </p:cNvPr>
          <p:cNvSpPr/>
          <p:nvPr/>
        </p:nvSpPr>
        <p:spPr>
          <a:xfrm>
            <a:off x="4409147" y="4690708"/>
            <a:ext cx="325705" cy="565162"/>
          </a:xfrm>
          <a:prstGeom prst="down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20" name="Group 19">
            <a:extLst>
              <a:ext uri="{FF2B5EF4-FFF2-40B4-BE49-F238E27FC236}">
                <a16:creationId xmlns:a16="http://schemas.microsoft.com/office/drawing/2014/main" id="{EFE126F0-B487-62B1-E40E-2683678F30FE}"/>
              </a:ext>
            </a:extLst>
          </p:cNvPr>
          <p:cNvGrpSpPr/>
          <p:nvPr/>
        </p:nvGrpSpPr>
        <p:grpSpPr>
          <a:xfrm>
            <a:off x="3038871" y="2128519"/>
            <a:ext cx="2335967" cy="932439"/>
            <a:chOff x="6420071" y="3833947"/>
            <a:chExt cx="2335967" cy="932439"/>
          </a:xfrm>
        </p:grpSpPr>
        <p:sp>
          <p:nvSpPr>
            <p:cNvPr id="19" name="Rounded Rectangle 18">
              <a:extLst>
                <a:ext uri="{FF2B5EF4-FFF2-40B4-BE49-F238E27FC236}">
                  <a16:creationId xmlns:a16="http://schemas.microsoft.com/office/drawing/2014/main" id="{EEF920AD-4962-ABB5-DF0D-947C6E12031C}"/>
                </a:ext>
              </a:extLst>
            </p:cNvPr>
            <p:cNvSpPr/>
            <p:nvPr/>
          </p:nvSpPr>
          <p:spPr>
            <a:xfrm>
              <a:off x="6420071" y="3833947"/>
              <a:ext cx="2335967" cy="932439"/>
            </a:xfrm>
            <a:prstGeom prst="roundRect">
              <a:avLst>
                <a:gd name="adj" fmla="val 13361"/>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71057"/>
              <a:r>
                <a:rPr lang="en-US" sz="1600" b="1" kern="0" dirty="0">
                  <a:solidFill>
                    <a:prstClr val="black"/>
                  </a:solidFill>
                  <a:latin typeface="Corbel" panose="020B0503020204020204" pitchFamily="34" charset="0"/>
                </a:rPr>
                <a:t>General Purpose Core</a:t>
              </a:r>
            </a:p>
            <a:p>
              <a:pPr algn="ctr" defTabSz="871057"/>
              <a:endParaRPr lang="en-US" sz="700" b="1" i="1" kern="0" dirty="0">
                <a:solidFill>
                  <a:prstClr val="black"/>
                </a:solidFill>
                <a:latin typeface="Corbel" panose="020B0503020204020204" pitchFamily="34" charset="0"/>
              </a:endParaRPr>
            </a:p>
            <a:p>
              <a:pPr algn="ctr" defTabSz="871057"/>
              <a:endParaRPr lang="en-US" sz="1600" b="1" i="1" kern="0" dirty="0">
                <a:solidFill>
                  <a:prstClr val="black"/>
                </a:solidFill>
                <a:latin typeface="Corbel" panose="020B0503020204020204" pitchFamily="34" charset="0"/>
              </a:endParaRPr>
            </a:p>
            <a:p>
              <a:pPr algn="ctr" defTabSz="871057"/>
              <a:endParaRPr lang="en-US" sz="1600" b="1" i="1" kern="0" dirty="0">
                <a:solidFill>
                  <a:prstClr val="black"/>
                </a:solidFill>
                <a:latin typeface="Corbel" panose="020B0503020204020204" pitchFamily="34" charset="0"/>
              </a:endParaRPr>
            </a:p>
          </p:txBody>
        </p:sp>
        <p:sp>
          <p:nvSpPr>
            <p:cNvPr id="15" name="Rounded Rectangle 14">
              <a:extLst>
                <a:ext uri="{FF2B5EF4-FFF2-40B4-BE49-F238E27FC236}">
                  <a16:creationId xmlns:a16="http://schemas.microsoft.com/office/drawing/2014/main" id="{BE150834-4AEF-D92E-DFEF-C9ABC9BF162F}"/>
                </a:ext>
              </a:extLst>
            </p:cNvPr>
            <p:cNvSpPr/>
            <p:nvPr/>
          </p:nvSpPr>
          <p:spPr>
            <a:xfrm>
              <a:off x="6547758" y="4182559"/>
              <a:ext cx="2080592" cy="508149"/>
            </a:xfrm>
            <a:prstGeom prst="roundRect">
              <a:avLst>
                <a:gd name="adj" fmla="val 13361"/>
              </a:avLst>
            </a:prstGeom>
            <a:solidFill>
              <a:srgbClr val="EBD9FC"/>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71057"/>
              <a:r>
                <a:rPr lang="en-US" sz="1600" b="1" kern="0" dirty="0">
                  <a:solidFill>
                    <a:prstClr val="black"/>
                  </a:solidFill>
                  <a:latin typeface="Corbel" panose="020B0503020204020204" pitchFamily="34" charset="0"/>
                  <a:ea typeface="Tahoma" panose="020B0604030504040204" pitchFamily="34" charset="0"/>
                  <a:cs typeface="Tahoma" panose="020B0604030504040204" pitchFamily="34" charset="0"/>
                </a:rPr>
                <a:t>Index Generation</a:t>
              </a:r>
              <a:endParaRPr lang="en-US" sz="1600" b="1" kern="0" dirty="0">
                <a:solidFill>
                  <a:prstClr val="black"/>
                </a:solidFill>
                <a:latin typeface="Corbel" panose="020B0503020204020204" pitchFamily="34" charset="0"/>
              </a:endParaRPr>
            </a:p>
          </p:txBody>
        </p:sp>
      </p:grpSp>
      <p:sp>
        <p:nvSpPr>
          <p:cNvPr id="23" name="Rounded Rectangle 22">
            <a:extLst>
              <a:ext uri="{FF2B5EF4-FFF2-40B4-BE49-F238E27FC236}">
                <a16:creationId xmlns:a16="http://schemas.microsoft.com/office/drawing/2014/main" id="{FAB81E3F-6413-8D64-C8B4-0FA3D2621BA7}"/>
              </a:ext>
            </a:extLst>
          </p:cNvPr>
          <p:cNvSpPr/>
          <p:nvPr/>
        </p:nvSpPr>
        <p:spPr>
          <a:xfrm>
            <a:off x="-190396" y="3668063"/>
            <a:ext cx="9524790" cy="1022645"/>
          </a:xfrm>
          <a:prstGeom prst="roundRect">
            <a:avLst>
              <a:gd name="adj" fmla="val 12680"/>
            </a:avLst>
          </a:prstGeom>
          <a:solidFill>
            <a:srgbClr val="EBD9FD">
              <a:alpha val="5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orbel" panose="020B0503020204020204" pitchFamily="34" charset="0"/>
              </a:rPr>
              <a:t>Generate the</a:t>
            </a:r>
            <a:r>
              <a:rPr lang="en-CH" sz="2800" b="1" dirty="0">
                <a:solidFill>
                  <a:schemeClr val="tx1"/>
                </a:solidFill>
                <a:latin typeface="Corbel" panose="020B0503020204020204" pitchFamily="34" charset="0"/>
              </a:rPr>
              <a:t> </a:t>
            </a:r>
            <a:r>
              <a:rPr lang="en-CH" sz="2800" b="1" dirty="0">
                <a:solidFill>
                  <a:schemeClr val="accent5"/>
                </a:solidFill>
                <a:latin typeface="Corbel" panose="020B0503020204020204" pitchFamily="34" charset="0"/>
              </a:rPr>
              <a:t>final index </a:t>
            </a:r>
          </a:p>
          <a:p>
            <a:pPr algn="ctr"/>
            <a:r>
              <a:rPr lang="en-CH" sz="2800" dirty="0">
                <a:solidFill>
                  <a:schemeClr val="tx1"/>
                </a:solidFill>
                <a:latin typeface="Corbel" panose="020B0503020204020204" pitchFamily="34" charset="0"/>
              </a:rPr>
              <a:t>by</a:t>
            </a:r>
            <a:r>
              <a:rPr lang="en-CH" sz="2800" b="1" dirty="0">
                <a:solidFill>
                  <a:schemeClr val="tx1"/>
                </a:solidFill>
                <a:latin typeface="Corbel" panose="020B0503020204020204" pitchFamily="34" charset="0"/>
              </a:rPr>
              <a:t> </a:t>
            </a:r>
            <a:r>
              <a:rPr lang="en-CH" sz="2800" b="1" dirty="0">
                <a:solidFill>
                  <a:schemeClr val="accent5"/>
                </a:solidFill>
                <a:latin typeface="Corbel" panose="020B0503020204020204" pitchFamily="34" charset="0"/>
              </a:rPr>
              <a:t>comparing it with match value</a:t>
            </a:r>
          </a:p>
        </p:txBody>
      </p:sp>
      <p:sp>
        <p:nvSpPr>
          <p:cNvPr id="21" name="Oval 20">
            <a:extLst>
              <a:ext uri="{FF2B5EF4-FFF2-40B4-BE49-F238E27FC236}">
                <a16:creationId xmlns:a16="http://schemas.microsoft.com/office/drawing/2014/main" id="{849CD827-796E-106D-B433-10B35FB8C10A}"/>
              </a:ext>
            </a:extLst>
          </p:cNvPr>
          <p:cNvSpPr/>
          <p:nvPr/>
        </p:nvSpPr>
        <p:spPr>
          <a:xfrm>
            <a:off x="505619" y="3877389"/>
            <a:ext cx="602070" cy="603212"/>
          </a:xfrm>
          <a:prstGeom prst="ellipse">
            <a:avLst/>
          </a:prstGeom>
          <a:solidFill>
            <a:schemeClr val="accent5">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ambria" panose="02040503050406030204" pitchFamily="18" charset="0"/>
                <a:cs typeface="Poppins" pitchFamily="2" charset="77"/>
              </a:rPr>
              <a:t>II</a:t>
            </a:r>
          </a:p>
        </p:txBody>
      </p:sp>
      <p:sp>
        <p:nvSpPr>
          <p:cNvPr id="22" name="Oval 21">
            <a:extLst>
              <a:ext uri="{FF2B5EF4-FFF2-40B4-BE49-F238E27FC236}">
                <a16:creationId xmlns:a16="http://schemas.microsoft.com/office/drawing/2014/main" id="{F0CD43C8-B233-BAC0-45BF-DBEACC19CE9A}"/>
              </a:ext>
            </a:extLst>
          </p:cNvPr>
          <p:cNvSpPr/>
          <p:nvPr/>
        </p:nvSpPr>
        <p:spPr>
          <a:xfrm>
            <a:off x="5405131" y="2733008"/>
            <a:ext cx="500425" cy="484295"/>
          </a:xfrm>
          <a:prstGeom prst="ellipse">
            <a:avLst/>
          </a:prstGeom>
          <a:solidFill>
            <a:schemeClr val="accent6">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cs typeface="Poppins" pitchFamily="2" charset="77"/>
              </a:rPr>
              <a:t>I</a:t>
            </a:r>
          </a:p>
        </p:txBody>
      </p:sp>
      <p:sp>
        <p:nvSpPr>
          <p:cNvPr id="26" name="Oval 25">
            <a:extLst>
              <a:ext uri="{FF2B5EF4-FFF2-40B4-BE49-F238E27FC236}">
                <a16:creationId xmlns:a16="http://schemas.microsoft.com/office/drawing/2014/main" id="{62D62681-86F5-2BF1-8B25-CC433478177E}"/>
              </a:ext>
            </a:extLst>
          </p:cNvPr>
          <p:cNvSpPr/>
          <p:nvPr/>
        </p:nvSpPr>
        <p:spPr>
          <a:xfrm>
            <a:off x="2940591" y="2733008"/>
            <a:ext cx="510163" cy="484295"/>
          </a:xfrm>
          <a:prstGeom prst="ellipse">
            <a:avLst/>
          </a:prstGeom>
          <a:solidFill>
            <a:schemeClr val="accent5">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cs typeface="Poppins" pitchFamily="2" charset="77"/>
              </a:rPr>
              <a:t>II</a:t>
            </a:r>
          </a:p>
        </p:txBody>
      </p:sp>
      <p:sp>
        <p:nvSpPr>
          <p:cNvPr id="27" name="Left Arrow 26">
            <a:extLst>
              <a:ext uri="{FF2B5EF4-FFF2-40B4-BE49-F238E27FC236}">
                <a16:creationId xmlns:a16="http://schemas.microsoft.com/office/drawing/2014/main" id="{3F7C6DBA-750C-C2F6-0FEA-9EE70A778E5B}"/>
              </a:ext>
            </a:extLst>
          </p:cNvPr>
          <p:cNvSpPr/>
          <p:nvPr/>
        </p:nvSpPr>
        <p:spPr>
          <a:xfrm>
            <a:off x="5087189" y="2421745"/>
            <a:ext cx="543339" cy="25526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410496921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0" grpId="0" animBg="1"/>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C53C1-D723-BDE4-BCD1-B08078395B5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459F587-2E4E-C2F6-7BD9-A6A8D94C2DC2}"/>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DE315702-A87D-921B-B7D6-6D106F5015CC}"/>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8861EF4-5BA5-9254-796A-B88147C2C2E4}"/>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E04A43BE-CDCD-672E-6834-4BD847D8F9BA}"/>
              </a:ext>
            </a:extLst>
          </p:cNvPr>
          <p:cNvSpPr>
            <a:spLocks noGrp="1"/>
          </p:cNvSpPr>
          <p:nvPr>
            <p:ph type="title"/>
          </p:nvPr>
        </p:nvSpPr>
        <p:spPr>
          <a:xfrm>
            <a:off x="43211" y="1"/>
            <a:ext cx="7886700"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Talk Outline</a:t>
            </a:r>
          </a:p>
        </p:txBody>
      </p:sp>
      <p:pic>
        <p:nvPicPr>
          <p:cNvPr id="16" name="Graphic 15">
            <a:extLst>
              <a:ext uri="{FF2B5EF4-FFF2-40B4-BE49-F238E27FC236}">
                <a16:creationId xmlns:a16="http://schemas.microsoft.com/office/drawing/2014/main" id="{7E4C0682-F140-07F8-D50D-E4C826788E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FCB941A0-DFB2-4BCE-6F2B-575316A78A4D}"/>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68</a:t>
            </a:fld>
            <a:endParaRPr lang="en-CH" dirty="0">
              <a:latin typeface="Cambria" panose="02040503050406030204" pitchFamily="18" charset="0"/>
            </a:endParaRPr>
          </a:p>
        </p:txBody>
      </p:sp>
      <p:grpSp>
        <p:nvGrpSpPr>
          <p:cNvPr id="23" name="Group 22">
            <a:extLst>
              <a:ext uri="{FF2B5EF4-FFF2-40B4-BE49-F238E27FC236}">
                <a16:creationId xmlns:a16="http://schemas.microsoft.com/office/drawing/2014/main" id="{882ECEDF-AC72-731B-EEAD-3ED78575B765}"/>
              </a:ext>
            </a:extLst>
          </p:cNvPr>
          <p:cNvGrpSpPr/>
          <p:nvPr/>
        </p:nvGrpSpPr>
        <p:grpSpPr>
          <a:xfrm>
            <a:off x="420624" y="1385031"/>
            <a:ext cx="8284464" cy="4647396"/>
            <a:chOff x="420624" y="1064991"/>
            <a:chExt cx="8284464" cy="4647396"/>
          </a:xfrm>
        </p:grpSpPr>
        <p:grpSp>
          <p:nvGrpSpPr>
            <p:cNvPr id="2" name="Group 1">
              <a:extLst>
                <a:ext uri="{FF2B5EF4-FFF2-40B4-BE49-F238E27FC236}">
                  <a16:creationId xmlns:a16="http://schemas.microsoft.com/office/drawing/2014/main" id="{C43372E2-B05F-B705-A942-FF13E97E6BDF}"/>
                </a:ext>
              </a:extLst>
            </p:cNvPr>
            <p:cNvGrpSpPr/>
            <p:nvPr/>
          </p:nvGrpSpPr>
          <p:grpSpPr>
            <a:xfrm>
              <a:off x="420624" y="1871469"/>
              <a:ext cx="8284464" cy="3840918"/>
              <a:chOff x="1474630" y="1324186"/>
              <a:chExt cx="5816194" cy="4091285"/>
            </a:xfrm>
            <a:solidFill>
              <a:schemeClr val="accent6">
                <a:lumMod val="50000"/>
                <a:alpha val="14000"/>
              </a:schemeClr>
            </a:solidFill>
          </p:grpSpPr>
          <p:sp>
            <p:nvSpPr>
              <p:cNvPr id="3" name="Content Placeholder 2">
                <a:extLst>
                  <a:ext uri="{FF2B5EF4-FFF2-40B4-BE49-F238E27FC236}">
                    <a16:creationId xmlns:a16="http://schemas.microsoft.com/office/drawing/2014/main" id="{41136C39-25DE-6760-9604-77008340C8D1}"/>
                  </a:ext>
                </a:extLst>
              </p:cNvPr>
              <p:cNvSpPr txBox="1">
                <a:spLocks/>
              </p:cNvSpPr>
              <p:nvPr/>
            </p:nvSpPr>
            <p:spPr>
              <a:xfrm>
                <a:off x="1474630" y="1324186"/>
                <a:ext cx="5816194" cy="540987"/>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5" name="Content Placeholder 2">
                <a:extLst>
                  <a:ext uri="{FF2B5EF4-FFF2-40B4-BE49-F238E27FC236}">
                    <a16:creationId xmlns:a16="http://schemas.microsoft.com/office/drawing/2014/main" id="{DD65F413-340D-B643-7D85-887664A24814}"/>
                  </a:ext>
                </a:extLst>
              </p:cNvPr>
              <p:cNvSpPr txBox="1">
                <a:spLocks/>
              </p:cNvSpPr>
              <p:nvPr/>
            </p:nvSpPr>
            <p:spPr>
              <a:xfrm>
                <a:off x="1474630" y="2202488"/>
                <a:ext cx="5816194" cy="549406"/>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18" name="Content Placeholder 2">
                <a:extLst>
                  <a:ext uri="{FF2B5EF4-FFF2-40B4-BE49-F238E27FC236}">
                    <a16:creationId xmlns:a16="http://schemas.microsoft.com/office/drawing/2014/main" id="{3C7EBE3A-5A54-464F-B617-CA332C5E2271}"/>
                  </a:ext>
                </a:extLst>
              </p:cNvPr>
              <p:cNvSpPr txBox="1">
                <a:spLocks/>
              </p:cNvSpPr>
              <p:nvPr/>
            </p:nvSpPr>
            <p:spPr>
              <a:xfrm>
                <a:off x="1474630" y="3099337"/>
                <a:ext cx="5816194" cy="549405"/>
              </a:xfrm>
              <a:prstGeom prst="roundRect">
                <a:avLst>
                  <a:gd name="adj" fmla="val 5234"/>
                </a:avLst>
              </a:prstGeom>
              <a:grpFill/>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19" name="Content Placeholder 2">
                <a:extLst>
                  <a:ext uri="{FF2B5EF4-FFF2-40B4-BE49-F238E27FC236}">
                    <a16:creationId xmlns:a16="http://schemas.microsoft.com/office/drawing/2014/main" id="{A777DD0C-D44A-3997-4F60-A9FFE77493D3}"/>
                  </a:ext>
                </a:extLst>
              </p:cNvPr>
              <p:cNvSpPr txBox="1">
                <a:spLocks/>
              </p:cNvSpPr>
              <p:nvPr/>
            </p:nvSpPr>
            <p:spPr>
              <a:xfrm>
                <a:off x="1474630" y="3991121"/>
                <a:ext cx="5816194" cy="540985"/>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sp>
            <p:nvSpPr>
              <p:cNvPr id="20" name="Content Placeholder 2">
                <a:extLst>
                  <a:ext uri="{FF2B5EF4-FFF2-40B4-BE49-F238E27FC236}">
                    <a16:creationId xmlns:a16="http://schemas.microsoft.com/office/drawing/2014/main" id="{0401ADF8-7C66-F40A-941A-8D74DEFE204D}"/>
                  </a:ext>
                </a:extLst>
              </p:cNvPr>
              <p:cNvSpPr txBox="1">
                <a:spLocks/>
              </p:cNvSpPr>
              <p:nvPr/>
            </p:nvSpPr>
            <p:spPr>
              <a:xfrm>
                <a:off x="1474630" y="4874485"/>
                <a:ext cx="5816194" cy="540986"/>
              </a:xfrm>
              <a:prstGeom prst="roundRect">
                <a:avLst>
                  <a:gd name="adj" fmla="val 5234"/>
                </a:avLst>
              </a:prstGeom>
              <a:grpFill/>
              <a:ln w="1905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grpSp>
        <p:sp>
          <p:nvSpPr>
            <p:cNvPr id="21" name="Content Placeholder 2">
              <a:extLst>
                <a:ext uri="{FF2B5EF4-FFF2-40B4-BE49-F238E27FC236}">
                  <a16:creationId xmlns:a16="http://schemas.microsoft.com/office/drawing/2014/main" id="{D62B5FF2-1EDA-DA71-0D4A-C0D765214BAC}"/>
                </a:ext>
              </a:extLst>
            </p:cNvPr>
            <p:cNvSpPr txBox="1">
              <a:spLocks/>
            </p:cNvSpPr>
            <p:nvPr/>
          </p:nvSpPr>
          <p:spPr>
            <a:xfrm>
              <a:off x="420624" y="1064991"/>
              <a:ext cx="8284464" cy="507881"/>
            </a:xfrm>
            <a:prstGeom prst="roundRect">
              <a:avLst>
                <a:gd name="adj" fmla="val 5234"/>
              </a:avLst>
            </a:prstGeom>
            <a:solidFill>
              <a:schemeClr val="accent6">
                <a:lumMod val="50000"/>
                <a:alpha val="14000"/>
              </a:schemeClr>
            </a:solidFill>
            <a:ln w="19050">
              <a:noFill/>
            </a:ln>
          </p:spPr>
          <p:txBody>
            <a:bodyPr vert="horz" lIns="91440" tIns="45720" rIns="91440" bIns="45720" rtlCol="0" anchor="b" anchorCtr="1">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3000" b="1" dirty="0"/>
            </a:p>
          </p:txBody>
        </p:sp>
      </p:grpSp>
      <p:sp>
        <p:nvSpPr>
          <p:cNvPr id="9" name="TextBox 8">
            <a:extLst>
              <a:ext uri="{FF2B5EF4-FFF2-40B4-BE49-F238E27FC236}">
                <a16:creationId xmlns:a16="http://schemas.microsoft.com/office/drawing/2014/main" id="{60083C86-177E-BF93-A3EF-78473E86EF82}"/>
              </a:ext>
            </a:extLst>
          </p:cNvPr>
          <p:cNvSpPr txBox="1"/>
          <p:nvPr/>
        </p:nvSpPr>
        <p:spPr>
          <a:xfrm>
            <a:off x="438912" y="1379076"/>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Background, Problem &amp; Goal</a:t>
            </a:r>
          </a:p>
        </p:txBody>
      </p:sp>
      <p:sp>
        <p:nvSpPr>
          <p:cNvPr id="10" name="TextBox 9">
            <a:extLst>
              <a:ext uri="{FF2B5EF4-FFF2-40B4-BE49-F238E27FC236}">
                <a16:creationId xmlns:a16="http://schemas.microsoft.com/office/drawing/2014/main" id="{83502A26-5BE4-0970-6D82-E28C96CEB8DB}"/>
              </a:ext>
            </a:extLst>
          </p:cNvPr>
          <p:cNvSpPr txBox="1"/>
          <p:nvPr/>
        </p:nvSpPr>
        <p:spPr>
          <a:xfrm>
            <a:off x="429768" y="2181617"/>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Key Idea</a:t>
            </a:r>
          </a:p>
        </p:txBody>
      </p:sp>
      <p:sp>
        <p:nvSpPr>
          <p:cNvPr id="11" name="TextBox 10">
            <a:extLst>
              <a:ext uri="{FF2B5EF4-FFF2-40B4-BE49-F238E27FC236}">
                <a16:creationId xmlns:a16="http://schemas.microsoft.com/office/drawing/2014/main" id="{4F994544-1A82-4A6D-FC68-096A016AE0B6}"/>
              </a:ext>
            </a:extLst>
          </p:cNvPr>
          <p:cNvSpPr txBox="1"/>
          <p:nvPr/>
        </p:nvSpPr>
        <p:spPr>
          <a:xfrm>
            <a:off x="429767" y="3003184"/>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CIPHERMATCH: System Overview</a:t>
            </a:r>
          </a:p>
        </p:txBody>
      </p:sp>
      <p:sp>
        <p:nvSpPr>
          <p:cNvPr id="12" name="TextBox 11">
            <a:extLst>
              <a:ext uri="{FF2B5EF4-FFF2-40B4-BE49-F238E27FC236}">
                <a16:creationId xmlns:a16="http://schemas.microsoft.com/office/drawing/2014/main" id="{2E1BC3ED-B637-22E9-86DF-E489C19A7AE6}"/>
              </a:ext>
            </a:extLst>
          </p:cNvPr>
          <p:cNvSpPr txBox="1"/>
          <p:nvPr/>
        </p:nvSpPr>
        <p:spPr>
          <a:xfrm>
            <a:off x="420624" y="3848521"/>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CIPHERMATCH: Algorithm</a:t>
            </a:r>
          </a:p>
        </p:txBody>
      </p:sp>
      <p:sp>
        <p:nvSpPr>
          <p:cNvPr id="13" name="TextBox 12">
            <a:extLst>
              <a:ext uri="{FF2B5EF4-FFF2-40B4-BE49-F238E27FC236}">
                <a16:creationId xmlns:a16="http://schemas.microsoft.com/office/drawing/2014/main" id="{9423439E-D4E0-A406-3EC0-586BFF9EB229}"/>
              </a:ext>
            </a:extLst>
          </p:cNvPr>
          <p:cNvSpPr txBox="1"/>
          <p:nvPr/>
        </p:nvSpPr>
        <p:spPr>
          <a:xfrm>
            <a:off x="420623" y="4675211"/>
            <a:ext cx="8266175" cy="553998"/>
          </a:xfrm>
          <a:prstGeom prst="rect">
            <a:avLst/>
          </a:prstGeom>
          <a:noFill/>
        </p:spPr>
        <p:txBody>
          <a:bodyPr wrap="square" rtlCol="0">
            <a:spAutoFit/>
          </a:bodyPr>
          <a:lstStyle/>
          <a:p>
            <a:pPr algn="ctr"/>
            <a:r>
              <a:rPr lang="en-CH" sz="3000" b="1" dirty="0">
                <a:solidFill>
                  <a:schemeClr val="bg1"/>
                </a:solidFill>
                <a:latin typeface="Corbel" panose="020B0503020204020204" pitchFamily="34" charset="0"/>
              </a:rPr>
              <a:t>CIPHERMATCH: Hardware</a:t>
            </a:r>
          </a:p>
        </p:txBody>
      </p:sp>
      <p:sp>
        <p:nvSpPr>
          <p:cNvPr id="14" name="TextBox 13">
            <a:extLst>
              <a:ext uri="{FF2B5EF4-FFF2-40B4-BE49-F238E27FC236}">
                <a16:creationId xmlns:a16="http://schemas.microsoft.com/office/drawing/2014/main" id="{147A18A4-EC84-3423-935A-8B5722A0B8C1}"/>
              </a:ext>
            </a:extLst>
          </p:cNvPr>
          <p:cNvSpPr txBox="1"/>
          <p:nvPr/>
        </p:nvSpPr>
        <p:spPr>
          <a:xfrm>
            <a:off x="420622" y="5510436"/>
            <a:ext cx="8266175" cy="553998"/>
          </a:xfrm>
          <a:prstGeom prst="rect">
            <a:avLst/>
          </a:prstGeom>
          <a:noFill/>
        </p:spPr>
        <p:txBody>
          <a:bodyPr wrap="square" rtlCol="0">
            <a:spAutoFit/>
          </a:bodyPr>
          <a:lstStyle/>
          <a:p>
            <a:pPr algn="ctr"/>
            <a:r>
              <a:rPr lang="en-CH" sz="3000" b="1" dirty="0">
                <a:latin typeface="Corbel" panose="020B0503020204020204" pitchFamily="34" charset="0"/>
              </a:rPr>
              <a:t>Evaluation Results</a:t>
            </a:r>
          </a:p>
        </p:txBody>
      </p:sp>
    </p:spTree>
    <p:extLst>
      <p:ext uri="{BB962C8B-B14F-4D97-AF65-F5344CB8AC3E}">
        <p14:creationId xmlns:p14="http://schemas.microsoft.com/office/powerpoint/2010/main" val="24201355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82F3B-9BB2-35DD-1952-554CD859177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2688572-D4B9-B2C3-8D89-7A468A7C0CEE}"/>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B2B3A682-BA53-1728-FC16-3B0386153972}"/>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00A939D-FA1A-ECD1-6E9B-623D79B4BCD8}"/>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09B8539F-98F4-0062-A20C-20D71BE65594}"/>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Evaluation Methodology (</a:t>
            </a:r>
            <a:r>
              <a:rPr lang="en-CH" sz="3600" b="1" dirty="0">
                <a:latin typeface="Cambria" panose="02040503050406030204" pitchFamily="18" charset="0"/>
                <a:ea typeface="Tahoma" panose="020B0604030504040204" pitchFamily="34" charset="0"/>
                <a:cs typeface="Tahoma" panose="020B0604030504040204" pitchFamily="34" charset="0"/>
              </a:rPr>
              <a:t>1/2</a:t>
            </a:r>
            <a:r>
              <a:rPr lang="en-CH" sz="3600" b="1" dirty="0">
                <a:latin typeface="Corbel" panose="020B0503020204020204" pitchFamily="34" charset="0"/>
                <a:ea typeface="Tahoma" panose="020B0604030504040204" pitchFamily="34" charset="0"/>
                <a:cs typeface="Tahoma" panose="020B0604030504040204" pitchFamily="34" charset="0"/>
              </a:rPr>
              <a:t>): Real System</a:t>
            </a:r>
          </a:p>
        </p:txBody>
      </p:sp>
      <p:pic>
        <p:nvPicPr>
          <p:cNvPr id="16" name="Graphic 15">
            <a:extLst>
              <a:ext uri="{FF2B5EF4-FFF2-40B4-BE49-F238E27FC236}">
                <a16:creationId xmlns:a16="http://schemas.microsoft.com/office/drawing/2014/main" id="{BC298988-462C-555C-ABEC-1A63F5E94A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C1885121-5C14-716A-CF93-630FEC73F4B6}"/>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69</a:t>
            </a:fld>
            <a:endParaRPr lang="en-CH" dirty="0">
              <a:latin typeface="Cambria" panose="02040503050406030204" pitchFamily="18" charset="0"/>
            </a:endParaRPr>
          </a:p>
        </p:txBody>
      </p:sp>
      <p:sp>
        <p:nvSpPr>
          <p:cNvPr id="2" name="TextBox 1">
            <a:extLst>
              <a:ext uri="{FF2B5EF4-FFF2-40B4-BE49-F238E27FC236}">
                <a16:creationId xmlns:a16="http://schemas.microsoft.com/office/drawing/2014/main" id="{3FEEF8FA-CAA5-221D-59B2-5523B41BA962}"/>
              </a:ext>
            </a:extLst>
          </p:cNvPr>
          <p:cNvSpPr txBox="1"/>
          <p:nvPr/>
        </p:nvSpPr>
        <p:spPr>
          <a:xfrm>
            <a:off x="165200" y="3462546"/>
            <a:ext cx="8844595" cy="1015663"/>
          </a:xfrm>
          <a:prstGeom prst="rect">
            <a:avLst/>
          </a:prstGeom>
          <a:solidFill>
            <a:schemeClr val="accent2">
              <a:lumMod val="20000"/>
              <a:lumOff val="80000"/>
            </a:schemeClr>
          </a:solidFill>
        </p:spPr>
        <p:txBody>
          <a:bodyPr wrap="square" rtlCol="0" anchor="ctr">
            <a:spAutoFit/>
          </a:bodyPr>
          <a:lstStyle/>
          <a:p>
            <a:endParaRPr lang="en-CH" sz="1200" dirty="0">
              <a:latin typeface="Corbel" panose="020B0503020204020204" pitchFamily="34" charset="0"/>
            </a:endParaRPr>
          </a:p>
          <a:p>
            <a:pPr marL="342900" indent="-342900">
              <a:buFont typeface="Arial" panose="020B0604020202020204" pitchFamily="34" charset="0"/>
              <a:buChar char="•"/>
            </a:pPr>
            <a:r>
              <a:rPr lang="en-CH" sz="2000" b="1" dirty="0">
                <a:latin typeface="Corbel" panose="020B0503020204020204" pitchFamily="34" charset="0"/>
              </a:rPr>
              <a:t>Arithmetic (using SEAL): </a:t>
            </a:r>
            <a:r>
              <a:rPr lang="en-CH" dirty="0">
                <a:latin typeface="Corbel" panose="020B0503020204020204" pitchFamily="34" charset="0"/>
              </a:rPr>
              <a:t>S</a:t>
            </a:r>
            <a:r>
              <a:rPr lang="en-US" dirty="0" err="1">
                <a:latin typeface="Corbel" panose="020B0503020204020204" pitchFamily="34" charset="0"/>
              </a:rPr>
              <a:t>tate</a:t>
            </a:r>
            <a:r>
              <a:rPr lang="en-US" dirty="0">
                <a:latin typeface="Corbel" panose="020B0503020204020204" pitchFamily="34" charset="0"/>
              </a:rPr>
              <a:t>-of-the-art </a:t>
            </a:r>
            <a:r>
              <a:rPr lang="en-US" b="1" dirty="0">
                <a:solidFill>
                  <a:schemeClr val="accent5"/>
                </a:solidFill>
                <a:latin typeface="Corbel" panose="020B0503020204020204" pitchFamily="34" charset="0"/>
              </a:rPr>
              <a:t>arithmetic approach</a:t>
            </a:r>
            <a:r>
              <a:rPr lang="en-US" sz="2000" b="1" dirty="0">
                <a:solidFill>
                  <a:schemeClr val="accent5"/>
                </a:solidFill>
                <a:latin typeface="Corbel" panose="020B0503020204020204" pitchFamily="34" charset="0"/>
              </a:rPr>
              <a:t> </a:t>
            </a:r>
            <a:r>
              <a:rPr lang="en-US" sz="1400" dirty="0">
                <a:latin typeface="Corbel" panose="020B0503020204020204" pitchFamily="34" charset="0"/>
              </a:rPr>
              <a:t>[Yasuda+, CCSW 2013]</a:t>
            </a:r>
            <a:endParaRPr lang="en-CH" sz="1400" b="1" dirty="0">
              <a:latin typeface="Corbel" panose="020B0503020204020204" pitchFamily="34" charset="0"/>
            </a:endParaRPr>
          </a:p>
          <a:p>
            <a:pPr marL="342900" indent="-342900">
              <a:buFont typeface="Arial" panose="020B0604020202020204" pitchFamily="34" charset="0"/>
              <a:buChar char="•"/>
            </a:pPr>
            <a:r>
              <a:rPr lang="en-CH" sz="2000" b="1" dirty="0">
                <a:latin typeface="Corbel" panose="020B0503020204020204" pitchFamily="34" charset="0"/>
              </a:rPr>
              <a:t>Boolean (using TFHE-rs): </a:t>
            </a:r>
            <a:r>
              <a:rPr lang="en-US" dirty="0">
                <a:latin typeface="Corbel" panose="020B0503020204020204" pitchFamily="34" charset="0"/>
              </a:rPr>
              <a:t>State-of-the-art </a:t>
            </a:r>
            <a:r>
              <a:rPr lang="en-US" b="1" dirty="0">
                <a:solidFill>
                  <a:schemeClr val="accent5"/>
                </a:solidFill>
                <a:latin typeface="Corbel" panose="020B0503020204020204" pitchFamily="34" charset="0"/>
              </a:rPr>
              <a:t>Boolean approach </a:t>
            </a:r>
            <a:r>
              <a:rPr lang="en-US" sz="1400" dirty="0">
                <a:latin typeface="Corbel" panose="020B0503020204020204" pitchFamily="34" charset="0"/>
              </a:rPr>
              <a:t>[Aziz+, Information 2024] </a:t>
            </a:r>
            <a:endParaRPr lang="en-US" dirty="0">
              <a:latin typeface="Corbel" panose="020B0503020204020204" pitchFamily="34" charset="0"/>
            </a:endParaRPr>
          </a:p>
          <a:p>
            <a:endParaRPr lang="en-US" sz="800" dirty="0">
              <a:latin typeface="Corbel" panose="020B0503020204020204" pitchFamily="34" charset="0"/>
            </a:endParaRPr>
          </a:p>
        </p:txBody>
      </p:sp>
      <p:sp>
        <p:nvSpPr>
          <p:cNvPr id="11" name="TextBox 10">
            <a:extLst>
              <a:ext uri="{FF2B5EF4-FFF2-40B4-BE49-F238E27FC236}">
                <a16:creationId xmlns:a16="http://schemas.microsoft.com/office/drawing/2014/main" id="{B1F97CEC-7C55-0A41-0558-2B5EE33DA218}"/>
              </a:ext>
            </a:extLst>
          </p:cNvPr>
          <p:cNvSpPr txBox="1"/>
          <p:nvPr/>
        </p:nvSpPr>
        <p:spPr>
          <a:xfrm>
            <a:off x="165200" y="1454214"/>
            <a:ext cx="8844595" cy="1508105"/>
          </a:xfrm>
          <a:prstGeom prst="rect">
            <a:avLst/>
          </a:prstGeom>
          <a:solidFill>
            <a:schemeClr val="accent6">
              <a:lumMod val="20000"/>
              <a:lumOff val="80000"/>
            </a:schemeClr>
          </a:solidFill>
        </p:spPr>
        <p:txBody>
          <a:bodyPr wrap="square" rtlCol="0" anchor="ctr">
            <a:spAutoFit/>
          </a:bodyPr>
          <a:lstStyle/>
          <a:p>
            <a:pPr algn="ctr"/>
            <a:endParaRPr lang="en-US" sz="1200" b="1" dirty="0">
              <a:latin typeface="Corbel" panose="020B0503020204020204" pitchFamily="34" charset="0"/>
            </a:endParaRPr>
          </a:p>
          <a:p>
            <a:pPr algn="ctr"/>
            <a:r>
              <a:rPr lang="en-US" sz="2000" b="1" dirty="0">
                <a:latin typeface="Corbel" panose="020B0503020204020204" pitchFamily="34" charset="0"/>
              </a:rPr>
              <a:t>Intel Xeon, </a:t>
            </a:r>
            <a:r>
              <a:rPr lang="en-US" sz="2000" b="1" dirty="0">
                <a:latin typeface="Cambria" panose="02040503050406030204" pitchFamily="18" charset="0"/>
              </a:rPr>
              <a:t>6</a:t>
            </a:r>
            <a:r>
              <a:rPr lang="en-US" sz="2000" b="1" dirty="0">
                <a:latin typeface="Corbel" panose="020B0503020204020204" pitchFamily="34" charset="0"/>
              </a:rPr>
              <a:t> cores,</a:t>
            </a:r>
            <a:r>
              <a:rPr lang="en-US" sz="2000" b="1" dirty="0">
                <a:latin typeface="Cambria" panose="02040503050406030204" pitchFamily="18" charset="0"/>
              </a:rPr>
              <a:t> 3.2 </a:t>
            </a:r>
            <a:r>
              <a:rPr lang="en-US" sz="2000" b="1" dirty="0">
                <a:latin typeface="Corbel" panose="020B0503020204020204" pitchFamily="34" charset="0"/>
              </a:rPr>
              <a:t>GHz 	     </a:t>
            </a:r>
            <a:r>
              <a:rPr lang="en-US" sz="2000" b="1" dirty="0">
                <a:latin typeface="Cambria" panose="02040503050406030204" pitchFamily="18" charset="0"/>
              </a:rPr>
              <a:t>32</a:t>
            </a:r>
            <a:r>
              <a:rPr lang="en-US" sz="2000" b="1" dirty="0">
                <a:latin typeface="Corbel" panose="020B0503020204020204" pitchFamily="34" charset="0"/>
              </a:rPr>
              <a:t>GB DDR</a:t>
            </a:r>
            <a:r>
              <a:rPr lang="en-US" sz="2000" b="1" dirty="0">
                <a:latin typeface="Cambria" panose="02040503050406030204" pitchFamily="18" charset="0"/>
              </a:rPr>
              <a:t>4</a:t>
            </a:r>
            <a:r>
              <a:rPr lang="en-US" sz="2000" b="1" dirty="0">
                <a:latin typeface="Corbel" panose="020B0503020204020204" pitchFamily="34" charset="0"/>
              </a:rPr>
              <a:t> DRAM         </a:t>
            </a:r>
            <a:r>
              <a:rPr lang="en-US" sz="2000" b="1" dirty="0">
                <a:latin typeface="Cambria" panose="02040503050406030204" pitchFamily="18" charset="0"/>
              </a:rPr>
              <a:t>2</a:t>
            </a:r>
            <a:r>
              <a:rPr lang="en-US" sz="2000" b="1" dirty="0">
                <a:latin typeface="Corbel" panose="020B0503020204020204" pitchFamily="34" charset="0"/>
              </a:rPr>
              <a:t>TB PCIe </a:t>
            </a:r>
            <a:r>
              <a:rPr lang="en-US" sz="2000" b="1" dirty="0">
                <a:latin typeface="Cambria" panose="02040503050406030204" pitchFamily="18" charset="0"/>
              </a:rPr>
              <a:t>4.0</a:t>
            </a:r>
            <a:r>
              <a:rPr lang="en-US" sz="2000" b="1" dirty="0">
                <a:latin typeface="Corbel" panose="020B0503020204020204" pitchFamily="34" charset="0"/>
              </a:rPr>
              <a:t> SSD</a:t>
            </a:r>
          </a:p>
          <a:p>
            <a:pPr algn="ctr"/>
            <a:endParaRPr lang="en-US" sz="1200" b="1" dirty="0">
              <a:latin typeface="Corbel" panose="020B0503020204020204" pitchFamily="34" charset="0"/>
            </a:endParaRPr>
          </a:p>
          <a:p>
            <a:pPr algn="ctr"/>
            <a:r>
              <a:rPr lang="en-US" sz="2000" b="1" dirty="0">
                <a:latin typeface="Corbel" panose="020B0503020204020204" pitchFamily="34" charset="0"/>
              </a:rPr>
              <a:t>We evaluate </a:t>
            </a:r>
            <a:r>
              <a:rPr lang="en-US" sz="2000" b="1" dirty="0">
                <a:solidFill>
                  <a:schemeClr val="accent5"/>
                </a:solidFill>
                <a:latin typeface="Corbel" panose="020B0503020204020204" pitchFamily="34" charset="0"/>
              </a:rPr>
              <a:t>software-based CIPHERMATCH implementation (CM-SW)</a:t>
            </a:r>
            <a:endParaRPr lang="en-US" sz="2000" b="1" dirty="0">
              <a:latin typeface="Corbel" panose="020B0503020204020204" pitchFamily="34" charset="0"/>
            </a:endParaRPr>
          </a:p>
          <a:p>
            <a:pPr algn="ctr"/>
            <a:r>
              <a:rPr lang="en-US" sz="2000" b="1" dirty="0">
                <a:latin typeface="Corbel" panose="020B0503020204020204" pitchFamily="34" charset="0"/>
              </a:rPr>
              <a:t>by </a:t>
            </a:r>
            <a:r>
              <a:rPr lang="en-US" sz="2000" b="1" dirty="0">
                <a:solidFill>
                  <a:schemeClr val="accent5"/>
                </a:solidFill>
                <a:latin typeface="Corbel" panose="020B0503020204020204" pitchFamily="34" charset="0"/>
              </a:rPr>
              <a:t>modifying the Microsoft SEAL library </a:t>
            </a:r>
          </a:p>
          <a:p>
            <a:pPr algn="ctr"/>
            <a:endParaRPr lang="en-US" sz="800" b="1" i="1" dirty="0">
              <a:solidFill>
                <a:srgbClr val="FF0000"/>
              </a:solidFill>
              <a:latin typeface="Corbel" panose="020B0503020204020204" pitchFamily="34" charset="0"/>
            </a:endParaRPr>
          </a:p>
        </p:txBody>
      </p:sp>
      <p:sp>
        <p:nvSpPr>
          <p:cNvPr id="12" name="Rectangle 11">
            <a:extLst>
              <a:ext uri="{FF2B5EF4-FFF2-40B4-BE49-F238E27FC236}">
                <a16:creationId xmlns:a16="http://schemas.microsoft.com/office/drawing/2014/main" id="{F4FBEA63-9524-66AF-259E-FF46A7E78417}"/>
              </a:ext>
            </a:extLst>
          </p:cNvPr>
          <p:cNvSpPr/>
          <p:nvPr/>
        </p:nvSpPr>
        <p:spPr>
          <a:xfrm>
            <a:off x="2956654" y="1146599"/>
            <a:ext cx="3124200" cy="449599"/>
          </a:xfrm>
          <a:prstGeom prst="rect">
            <a:avLst/>
          </a:prstGeom>
          <a:solidFill>
            <a:schemeClr val="accent6"/>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400" b="1" dirty="0">
                <a:latin typeface="Corbel" panose="020B0503020204020204" pitchFamily="34" charset="0"/>
              </a:rPr>
              <a:t>Our Implementation</a:t>
            </a:r>
          </a:p>
        </p:txBody>
      </p:sp>
      <p:sp>
        <p:nvSpPr>
          <p:cNvPr id="13" name="Rectangle 12">
            <a:extLst>
              <a:ext uri="{FF2B5EF4-FFF2-40B4-BE49-F238E27FC236}">
                <a16:creationId xmlns:a16="http://schemas.microsoft.com/office/drawing/2014/main" id="{D381DD10-2566-4E66-A76C-E88A80E5F802}"/>
              </a:ext>
            </a:extLst>
          </p:cNvPr>
          <p:cNvSpPr/>
          <p:nvPr/>
        </p:nvSpPr>
        <p:spPr>
          <a:xfrm>
            <a:off x="2991531" y="3170330"/>
            <a:ext cx="3124200" cy="457960"/>
          </a:xfrm>
          <a:prstGeom prst="rect">
            <a:avLst/>
          </a:prstGeom>
          <a:solidFill>
            <a:schemeClr val="accent2"/>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400" b="1" dirty="0">
                <a:latin typeface="Corbel" panose="020B0503020204020204" pitchFamily="34" charset="0"/>
              </a:rPr>
              <a:t>Baselines</a:t>
            </a:r>
          </a:p>
        </p:txBody>
      </p:sp>
      <p:sp>
        <p:nvSpPr>
          <p:cNvPr id="15" name="TextBox 14">
            <a:extLst>
              <a:ext uri="{FF2B5EF4-FFF2-40B4-BE49-F238E27FC236}">
                <a16:creationId xmlns:a16="http://schemas.microsoft.com/office/drawing/2014/main" id="{9D430B64-D0D0-BF67-D233-0CA141492239}"/>
              </a:ext>
            </a:extLst>
          </p:cNvPr>
          <p:cNvSpPr txBox="1"/>
          <p:nvPr/>
        </p:nvSpPr>
        <p:spPr>
          <a:xfrm>
            <a:off x="165200" y="4968107"/>
            <a:ext cx="8844595" cy="1215717"/>
          </a:xfrm>
          <a:prstGeom prst="rect">
            <a:avLst/>
          </a:prstGeom>
          <a:solidFill>
            <a:schemeClr val="accent4">
              <a:lumMod val="20000"/>
              <a:lumOff val="80000"/>
            </a:schemeClr>
          </a:solidFill>
        </p:spPr>
        <p:txBody>
          <a:bodyPr wrap="square" rtlCol="0" anchor="ctr">
            <a:spAutoFit/>
          </a:bodyPr>
          <a:lstStyle/>
          <a:p>
            <a:endParaRPr lang="en-US" sz="1200" b="1" dirty="0">
              <a:latin typeface="Corbel" panose="020B0503020204020204" pitchFamily="34" charset="0"/>
            </a:endParaRPr>
          </a:p>
          <a:p>
            <a:pPr marL="342900" indent="-342900">
              <a:buFont typeface="Arial" panose="020B0604020202020204" pitchFamily="34" charset="0"/>
              <a:buChar char="•"/>
            </a:pPr>
            <a:r>
              <a:rPr lang="en-US" sz="2000" b="1" dirty="0">
                <a:latin typeface="Corbel" panose="020B0503020204020204" pitchFamily="34" charset="0"/>
              </a:rPr>
              <a:t>Varying query size (</a:t>
            </a:r>
            <a:r>
              <a:rPr lang="en-US" sz="2000" b="1" dirty="0">
                <a:latin typeface="Cambria" panose="02040503050406030204" pitchFamily="18" charset="0"/>
              </a:rPr>
              <a:t>16-256</a:t>
            </a:r>
            <a:r>
              <a:rPr lang="en-US" sz="2000" b="1" dirty="0">
                <a:latin typeface="Corbel" panose="020B0503020204020204" pitchFamily="34" charset="0"/>
              </a:rPr>
              <a:t> bits)* </a:t>
            </a:r>
            <a:r>
              <a:rPr lang="en-US" dirty="0">
                <a:latin typeface="Corbel" panose="020B0503020204020204" pitchFamily="34" charset="0"/>
              </a:rPr>
              <a:t>for encrypted database size of </a:t>
            </a:r>
            <a:r>
              <a:rPr lang="en-US" b="1" dirty="0">
                <a:latin typeface="Cambria" panose="02040503050406030204" pitchFamily="18" charset="0"/>
              </a:rPr>
              <a:t>128</a:t>
            </a:r>
            <a:r>
              <a:rPr lang="en-US" b="1" dirty="0">
                <a:latin typeface="Corbel" panose="020B0503020204020204" pitchFamily="34" charset="0"/>
              </a:rPr>
              <a:t> GB</a:t>
            </a:r>
          </a:p>
          <a:p>
            <a:pPr marL="342900" indent="-342900">
              <a:buFont typeface="Arial" panose="020B0604020202020204" pitchFamily="34" charset="0"/>
              <a:buChar char="•"/>
            </a:pPr>
            <a:r>
              <a:rPr lang="en-US" sz="2000" b="1" dirty="0">
                <a:latin typeface="Corbel" panose="020B0503020204020204" pitchFamily="34" charset="0"/>
              </a:rPr>
              <a:t>Varying encrypted database size (</a:t>
            </a:r>
            <a:r>
              <a:rPr lang="en-US" sz="2000" b="1" dirty="0">
                <a:latin typeface="Cambria" panose="02040503050406030204" pitchFamily="18" charset="0"/>
              </a:rPr>
              <a:t>8-128</a:t>
            </a:r>
            <a:r>
              <a:rPr lang="en-US" sz="2000" b="1" dirty="0">
                <a:latin typeface="Corbel" panose="020B0503020204020204" pitchFamily="34" charset="0"/>
              </a:rPr>
              <a:t> GB)* </a:t>
            </a:r>
            <a:r>
              <a:rPr lang="en-US" dirty="0">
                <a:latin typeface="Corbel" panose="020B0503020204020204" pitchFamily="34" charset="0"/>
              </a:rPr>
              <a:t>for </a:t>
            </a:r>
            <a:r>
              <a:rPr lang="en-US" b="1" dirty="0">
                <a:latin typeface="Cambria" panose="02040503050406030204" pitchFamily="18" charset="0"/>
              </a:rPr>
              <a:t>16</a:t>
            </a:r>
            <a:r>
              <a:rPr lang="en-US" b="1" dirty="0">
                <a:latin typeface="Corbel" panose="020B0503020204020204" pitchFamily="34" charset="0"/>
              </a:rPr>
              <a:t>-bit query</a:t>
            </a:r>
            <a:r>
              <a:rPr lang="en-US" dirty="0">
                <a:latin typeface="Corbel" panose="020B0503020204020204" pitchFamily="34" charset="0"/>
              </a:rPr>
              <a:t> and </a:t>
            </a:r>
            <a:r>
              <a:rPr lang="en-US" dirty="0">
                <a:latin typeface="Cambria" panose="02040503050406030204" pitchFamily="18" charset="0"/>
              </a:rPr>
              <a:t>1000</a:t>
            </a:r>
            <a:r>
              <a:rPr lang="en-US" dirty="0">
                <a:latin typeface="Corbel" panose="020B0503020204020204" pitchFamily="34" charset="0"/>
              </a:rPr>
              <a:t> queries</a:t>
            </a:r>
            <a:endParaRPr lang="en-US" sz="2000" b="1" dirty="0">
              <a:latin typeface="Corbel" panose="020B0503020204020204" pitchFamily="34" charset="0"/>
            </a:endParaRPr>
          </a:p>
          <a:p>
            <a:pPr algn="ctr"/>
            <a:endParaRPr lang="en-US" sz="600" b="1" dirty="0">
              <a:latin typeface="Corbel" panose="020B0503020204020204" pitchFamily="34" charset="0"/>
            </a:endParaRPr>
          </a:p>
          <a:p>
            <a:pPr algn="ctr"/>
            <a:r>
              <a:rPr lang="en-US" sz="1400" b="1" dirty="0">
                <a:latin typeface="Corbel" panose="020B0503020204020204" pitchFamily="34" charset="0"/>
              </a:rPr>
              <a:t>						                                                                       * including all circular shifted queries</a:t>
            </a:r>
          </a:p>
        </p:txBody>
      </p:sp>
      <p:sp>
        <p:nvSpPr>
          <p:cNvPr id="18" name="Rectangle 17">
            <a:extLst>
              <a:ext uri="{FF2B5EF4-FFF2-40B4-BE49-F238E27FC236}">
                <a16:creationId xmlns:a16="http://schemas.microsoft.com/office/drawing/2014/main" id="{F2DD628B-ADD2-3988-79FD-2FBC5F302C00}"/>
              </a:ext>
            </a:extLst>
          </p:cNvPr>
          <p:cNvSpPr/>
          <p:nvPr/>
        </p:nvSpPr>
        <p:spPr>
          <a:xfrm>
            <a:off x="3025397" y="4637599"/>
            <a:ext cx="3124201" cy="449599"/>
          </a:xfrm>
          <a:prstGeom prst="rect">
            <a:avLst/>
          </a:prstGeom>
          <a:solidFill>
            <a:schemeClr val="accent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400" b="1" dirty="0">
                <a:latin typeface="Corbel" panose="020B0503020204020204" pitchFamily="34" charset="0"/>
              </a:rPr>
              <a:t>Workloads</a:t>
            </a:r>
          </a:p>
        </p:txBody>
      </p:sp>
    </p:spTree>
    <p:extLst>
      <p:ext uri="{BB962C8B-B14F-4D97-AF65-F5344CB8AC3E}">
        <p14:creationId xmlns:p14="http://schemas.microsoft.com/office/powerpoint/2010/main" val="75569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animBg="1"/>
      <p:bldP spid="11" grpId="0" animBg="1"/>
      <p:bldP spid="12" grpId="0" animBg="1"/>
      <p:bldP spid="13" grpId="0" animBg="1"/>
      <p:bldP spid="15" grpId="0" uiExpand="1" build="allAtOnce"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E0E38-6CF7-9EB6-DDEC-1D7AD6838612}"/>
            </a:ext>
          </a:extLst>
        </p:cNvPr>
        <p:cNvGrpSpPr/>
        <p:nvPr/>
      </p:nvGrpSpPr>
      <p:grpSpPr>
        <a:xfrm>
          <a:off x="0" y="0"/>
          <a:ext cx="0" cy="0"/>
          <a:chOff x="0" y="0"/>
          <a:chExt cx="0" cy="0"/>
        </a:xfrm>
      </p:grpSpPr>
      <p:sp>
        <p:nvSpPr>
          <p:cNvPr id="20" name="Rounded Rectangle 19">
            <a:extLst>
              <a:ext uri="{FF2B5EF4-FFF2-40B4-BE49-F238E27FC236}">
                <a16:creationId xmlns:a16="http://schemas.microsoft.com/office/drawing/2014/main" id="{98E414F8-1E52-CFD1-9616-FC9289D14E12}"/>
              </a:ext>
            </a:extLst>
          </p:cNvPr>
          <p:cNvSpPr/>
          <p:nvPr/>
        </p:nvSpPr>
        <p:spPr>
          <a:xfrm>
            <a:off x="1715319" y="3272017"/>
            <a:ext cx="1003471" cy="400106"/>
          </a:xfrm>
          <a:prstGeom prst="roundRect">
            <a:avLst>
              <a:gd name="adj" fmla="val 5189"/>
            </a:avLst>
          </a:prstGeom>
          <a:solidFill>
            <a:srgbClr val="CAF0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Query</a:t>
            </a:r>
          </a:p>
        </p:txBody>
      </p:sp>
      <p:pic>
        <p:nvPicPr>
          <p:cNvPr id="58" name="Graphic 57" descr="User">
            <a:extLst>
              <a:ext uri="{FF2B5EF4-FFF2-40B4-BE49-F238E27FC236}">
                <a16:creationId xmlns:a16="http://schemas.microsoft.com/office/drawing/2014/main" id="{95F60818-3335-064C-976A-ECFD06CE4E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848" y="3272017"/>
            <a:ext cx="1003471" cy="1143100"/>
          </a:xfrm>
          <a:prstGeom prst="rect">
            <a:avLst/>
          </a:prstGeom>
        </p:spPr>
      </p:pic>
      <p:sp>
        <p:nvSpPr>
          <p:cNvPr id="62" name="Rounded Rectangle 61">
            <a:extLst>
              <a:ext uri="{FF2B5EF4-FFF2-40B4-BE49-F238E27FC236}">
                <a16:creationId xmlns:a16="http://schemas.microsoft.com/office/drawing/2014/main" id="{B0F16588-8D93-C9F2-463B-C174F8A559AE}"/>
              </a:ext>
            </a:extLst>
          </p:cNvPr>
          <p:cNvSpPr/>
          <p:nvPr/>
        </p:nvSpPr>
        <p:spPr>
          <a:xfrm>
            <a:off x="4572000" y="2559307"/>
            <a:ext cx="3902504" cy="2195355"/>
          </a:xfrm>
          <a:prstGeom prst="roundRect">
            <a:avLst>
              <a:gd name="adj" fmla="val 5189"/>
            </a:avLst>
          </a:prstGeom>
          <a:solidFill>
            <a:srgbClr val="FFD97D"/>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Corbel" panose="020B0503020204020204" pitchFamily="34" charset="0"/>
                <a:cs typeface="Dubai" panose="020B0503030403030204" pitchFamily="34" charset="-78"/>
              </a:rPr>
              <a:t>Server</a:t>
            </a:r>
          </a:p>
        </p:txBody>
      </p:sp>
      <p:sp>
        <p:nvSpPr>
          <p:cNvPr id="63" name="Rounded Rectangle 62">
            <a:extLst>
              <a:ext uri="{FF2B5EF4-FFF2-40B4-BE49-F238E27FC236}">
                <a16:creationId xmlns:a16="http://schemas.microsoft.com/office/drawing/2014/main" id="{0F7B25B0-E5BC-8626-A41D-BFF82E8A2FA2}"/>
              </a:ext>
            </a:extLst>
          </p:cNvPr>
          <p:cNvSpPr/>
          <p:nvPr/>
        </p:nvSpPr>
        <p:spPr>
          <a:xfrm>
            <a:off x="4678220" y="3019786"/>
            <a:ext cx="3705527" cy="1583136"/>
          </a:xfrm>
          <a:prstGeom prst="roundRect">
            <a:avLst>
              <a:gd name="adj" fmla="val 5189"/>
            </a:avLst>
          </a:prstGeom>
          <a:solidFill>
            <a:srgbClr val="FFFDF7"/>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atin typeface="Corbel" panose="020B0503020204020204" pitchFamily="34" charset="0"/>
              <a:cs typeface="Dubai" panose="020B0503030403030204" pitchFamily="34" charset="-78"/>
            </a:endParaRPr>
          </a:p>
        </p:txBody>
      </p:sp>
      <p:sp>
        <p:nvSpPr>
          <p:cNvPr id="64" name="Rounded Rectangle 63">
            <a:extLst>
              <a:ext uri="{FF2B5EF4-FFF2-40B4-BE49-F238E27FC236}">
                <a16:creationId xmlns:a16="http://schemas.microsoft.com/office/drawing/2014/main" id="{8AB1363F-997A-5867-B65D-E21DD8004D00}"/>
              </a:ext>
            </a:extLst>
          </p:cNvPr>
          <p:cNvSpPr/>
          <p:nvPr/>
        </p:nvSpPr>
        <p:spPr>
          <a:xfrm>
            <a:off x="6976835" y="3101894"/>
            <a:ext cx="1310969" cy="1418918"/>
          </a:xfrm>
          <a:prstGeom prst="roundRect">
            <a:avLst>
              <a:gd name="adj" fmla="val 5189"/>
            </a:avLst>
          </a:prstGeom>
          <a:solidFill>
            <a:schemeClr val="bg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latin typeface="Corbel" panose="020B0503020204020204" pitchFamily="34" charset="0"/>
                <a:cs typeface="Dubai" panose="020B0503030403030204" pitchFamily="34" charset="-78"/>
              </a:rPr>
              <a:t>Storage</a:t>
            </a:r>
          </a:p>
          <a:p>
            <a:pPr algn="ctr"/>
            <a:r>
              <a:rPr lang="en-US" sz="1400" b="1" dirty="0">
                <a:solidFill>
                  <a:schemeClr val="tx1"/>
                </a:solidFill>
                <a:latin typeface="Corbel" panose="020B0503020204020204" pitchFamily="34" charset="0"/>
                <a:cs typeface="Dubai" panose="020B0503030403030204" pitchFamily="34" charset="-78"/>
              </a:rPr>
              <a:t>(SSD)</a:t>
            </a:r>
          </a:p>
        </p:txBody>
      </p:sp>
      <p:cxnSp>
        <p:nvCxnSpPr>
          <p:cNvPr id="72" name="Straight Arrow Connector 71">
            <a:extLst>
              <a:ext uri="{FF2B5EF4-FFF2-40B4-BE49-F238E27FC236}">
                <a16:creationId xmlns:a16="http://schemas.microsoft.com/office/drawing/2014/main" id="{F1D714A4-877F-018E-A196-3D087921FDFC}"/>
              </a:ext>
            </a:extLst>
          </p:cNvPr>
          <p:cNvCxnSpPr>
            <a:cxnSpLocks/>
          </p:cNvCxnSpPr>
          <p:nvPr/>
        </p:nvCxnSpPr>
        <p:spPr>
          <a:xfrm>
            <a:off x="2718790" y="3454052"/>
            <a:ext cx="2068684" cy="0"/>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E0769190-64EF-DEDA-7BB8-781308D76225}"/>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latin typeface="Corbel" panose="020B0503020204020204" pitchFamily="34" charset="0"/>
            </a:endParaRPr>
          </a:p>
        </p:txBody>
      </p:sp>
      <p:cxnSp>
        <p:nvCxnSpPr>
          <p:cNvPr id="6" name="Straight Connector 5">
            <a:extLst>
              <a:ext uri="{FF2B5EF4-FFF2-40B4-BE49-F238E27FC236}">
                <a16:creationId xmlns:a16="http://schemas.microsoft.com/office/drawing/2014/main" id="{0031874B-8A40-F545-5F92-D342375E89C7}"/>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6B38D9A-D605-DECC-CC49-FF9C4CB965E6}"/>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pic>
        <p:nvPicPr>
          <p:cNvPr id="16" name="Graphic 15">
            <a:extLst>
              <a:ext uri="{FF2B5EF4-FFF2-40B4-BE49-F238E27FC236}">
                <a16:creationId xmlns:a16="http://schemas.microsoft.com/office/drawing/2014/main" id="{36763D2E-A9B6-154D-B9FE-18AC417E1F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1208A820-DDFD-6C58-5389-08D5D7383677}"/>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7</a:t>
            </a:fld>
            <a:endParaRPr lang="en-CH" dirty="0">
              <a:latin typeface="Cambria" panose="02040503050406030204" pitchFamily="18" charset="0"/>
            </a:endParaRPr>
          </a:p>
        </p:txBody>
      </p:sp>
      <p:cxnSp>
        <p:nvCxnSpPr>
          <p:cNvPr id="3" name="Straight Connector 2">
            <a:extLst>
              <a:ext uri="{FF2B5EF4-FFF2-40B4-BE49-F238E27FC236}">
                <a16:creationId xmlns:a16="http://schemas.microsoft.com/office/drawing/2014/main" id="{28D625C1-E16C-A808-CA80-14F434270388}"/>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5E25BC0-AAB0-1618-1A4A-5CDEB06D067B}"/>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67" name="Rounded Rectangle 66">
            <a:extLst>
              <a:ext uri="{FF2B5EF4-FFF2-40B4-BE49-F238E27FC236}">
                <a16:creationId xmlns:a16="http://schemas.microsoft.com/office/drawing/2014/main" id="{DACCBADA-81B6-D591-2F96-E9001E4361EB}"/>
              </a:ext>
            </a:extLst>
          </p:cNvPr>
          <p:cNvSpPr/>
          <p:nvPr/>
        </p:nvSpPr>
        <p:spPr>
          <a:xfrm>
            <a:off x="4797689" y="3220622"/>
            <a:ext cx="2068683" cy="1181454"/>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Database</a:t>
            </a:r>
          </a:p>
        </p:txBody>
      </p:sp>
      <p:sp>
        <p:nvSpPr>
          <p:cNvPr id="75" name="TextBox 74">
            <a:extLst>
              <a:ext uri="{FF2B5EF4-FFF2-40B4-BE49-F238E27FC236}">
                <a16:creationId xmlns:a16="http://schemas.microsoft.com/office/drawing/2014/main" id="{8322632E-B17E-87E3-9176-7346C49DB117}"/>
              </a:ext>
            </a:extLst>
          </p:cNvPr>
          <p:cNvSpPr txBox="1"/>
          <p:nvPr/>
        </p:nvSpPr>
        <p:spPr>
          <a:xfrm>
            <a:off x="486660" y="4304635"/>
            <a:ext cx="1453846" cy="400110"/>
          </a:xfrm>
          <a:prstGeom prst="rect">
            <a:avLst/>
          </a:prstGeom>
          <a:noFill/>
        </p:spPr>
        <p:txBody>
          <a:bodyPr wrap="square">
            <a:spAutoFit/>
          </a:bodyPr>
          <a:lstStyle/>
          <a:p>
            <a:pPr algn="ctr"/>
            <a:r>
              <a:rPr lang="en-IN" sz="2000" b="1" dirty="0">
                <a:latin typeface="Corbel" panose="020B0503020204020204" pitchFamily="34" charset="0"/>
                <a:cs typeface="Poppins" panose="00000500000000000000" pitchFamily="2" charset="0"/>
              </a:rPr>
              <a:t>User</a:t>
            </a:r>
          </a:p>
        </p:txBody>
      </p:sp>
      <p:sp>
        <p:nvSpPr>
          <p:cNvPr id="78" name="Title 1">
            <a:extLst>
              <a:ext uri="{FF2B5EF4-FFF2-40B4-BE49-F238E27FC236}">
                <a16:creationId xmlns:a16="http://schemas.microsoft.com/office/drawing/2014/main" id="{45F42C69-FD54-B983-E037-F280DA30412C}"/>
              </a:ext>
            </a:extLst>
          </p:cNvPr>
          <p:cNvSpPr>
            <a:spLocks noGrp="1"/>
          </p:cNvSpPr>
          <p:nvPr>
            <p:ph type="title"/>
          </p:nvPr>
        </p:nvSpPr>
        <p:spPr>
          <a:xfrm>
            <a:off x="43211" y="1"/>
            <a:ext cx="8951086"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Exact String Matching</a:t>
            </a:r>
          </a:p>
        </p:txBody>
      </p:sp>
      <p:grpSp>
        <p:nvGrpSpPr>
          <p:cNvPr id="2" name="Group 1">
            <a:extLst>
              <a:ext uri="{FF2B5EF4-FFF2-40B4-BE49-F238E27FC236}">
                <a16:creationId xmlns:a16="http://schemas.microsoft.com/office/drawing/2014/main" id="{9EEADEFB-6F4C-6CFA-E093-4589B4AF469B}"/>
              </a:ext>
            </a:extLst>
          </p:cNvPr>
          <p:cNvGrpSpPr/>
          <p:nvPr/>
        </p:nvGrpSpPr>
        <p:grpSpPr>
          <a:xfrm>
            <a:off x="4802934" y="3220626"/>
            <a:ext cx="2068683" cy="1181453"/>
            <a:chOff x="4893692" y="1608093"/>
            <a:chExt cx="2068683" cy="1181453"/>
          </a:xfrm>
        </p:grpSpPr>
        <p:grpSp>
          <p:nvGrpSpPr>
            <p:cNvPr id="5" name="Group 4">
              <a:extLst>
                <a:ext uri="{FF2B5EF4-FFF2-40B4-BE49-F238E27FC236}">
                  <a16:creationId xmlns:a16="http://schemas.microsoft.com/office/drawing/2014/main" id="{6CB198BD-2785-CFAC-F627-96AE34F77A0D}"/>
                </a:ext>
              </a:extLst>
            </p:cNvPr>
            <p:cNvGrpSpPr/>
            <p:nvPr/>
          </p:nvGrpSpPr>
          <p:grpSpPr>
            <a:xfrm>
              <a:off x="4893692" y="1608093"/>
              <a:ext cx="2068683" cy="1181453"/>
              <a:chOff x="3301394" y="5161184"/>
              <a:chExt cx="2068683" cy="1181453"/>
            </a:xfrm>
          </p:grpSpPr>
          <p:sp>
            <p:nvSpPr>
              <p:cNvPr id="9" name="Rounded Rectangle 8">
                <a:extLst>
                  <a:ext uri="{FF2B5EF4-FFF2-40B4-BE49-F238E27FC236}">
                    <a16:creationId xmlns:a16="http://schemas.microsoft.com/office/drawing/2014/main" id="{38C7470B-57F1-4A40-3972-E07C5D3E5F42}"/>
                  </a:ext>
                </a:extLst>
              </p:cNvPr>
              <p:cNvSpPr/>
              <p:nvPr/>
            </p:nvSpPr>
            <p:spPr>
              <a:xfrm>
                <a:off x="3301394" y="5161184"/>
                <a:ext cx="2068683" cy="1181453"/>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Corbel" panose="020B0503020204020204" pitchFamily="34" charset="0"/>
                  <a:cs typeface="Dubai" panose="020B0503030403030204" pitchFamily="34" charset="-78"/>
                </a:endParaRPr>
              </a:p>
            </p:txBody>
          </p:sp>
          <p:sp>
            <p:nvSpPr>
              <p:cNvPr id="10" name="Rounded Rectangle 9">
                <a:extLst>
                  <a:ext uri="{FF2B5EF4-FFF2-40B4-BE49-F238E27FC236}">
                    <a16:creationId xmlns:a16="http://schemas.microsoft.com/office/drawing/2014/main" id="{B810B169-893D-0ACC-286D-83AE992E3A52}"/>
                  </a:ext>
                </a:extLst>
              </p:cNvPr>
              <p:cNvSpPr/>
              <p:nvPr/>
            </p:nvSpPr>
            <p:spPr>
              <a:xfrm>
                <a:off x="3388200" y="5219671"/>
                <a:ext cx="1895070" cy="241168"/>
              </a:xfrm>
              <a:prstGeom prst="roundRect">
                <a:avLst>
                  <a:gd name="adj" fmla="val 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1600" dirty="0">
                    <a:solidFill>
                      <a:schemeClr val="tx2"/>
                    </a:solidFill>
                    <a:latin typeface="Cambria" panose="02040503050406030204" pitchFamily="18" charset="0"/>
                  </a:rPr>
                  <a:t>010011100010101</a:t>
                </a:r>
              </a:p>
            </p:txBody>
          </p:sp>
        </p:grpSp>
        <p:sp>
          <p:nvSpPr>
            <p:cNvPr id="8" name="Rounded Rectangle 7">
              <a:extLst>
                <a:ext uri="{FF2B5EF4-FFF2-40B4-BE49-F238E27FC236}">
                  <a16:creationId xmlns:a16="http://schemas.microsoft.com/office/drawing/2014/main" id="{85B6CE89-97EE-AE1D-D9FC-E8D9AD11F37D}"/>
                </a:ext>
              </a:extLst>
            </p:cNvPr>
            <p:cNvSpPr/>
            <p:nvPr/>
          </p:nvSpPr>
          <p:spPr>
            <a:xfrm>
              <a:off x="4980498" y="2208606"/>
              <a:ext cx="1895070" cy="241168"/>
            </a:xfrm>
            <a:prstGeom prst="roundRect">
              <a:avLst>
                <a:gd name="adj" fmla="val 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1600" dirty="0">
                  <a:solidFill>
                    <a:schemeClr val="tx2"/>
                  </a:solidFill>
                  <a:latin typeface="Cambria" panose="02040503050406030204" pitchFamily="18" charset="0"/>
                </a:rPr>
                <a:t>010110100101010</a:t>
              </a:r>
            </a:p>
          </p:txBody>
        </p:sp>
      </p:grpSp>
      <p:sp>
        <p:nvSpPr>
          <p:cNvPr id="12" name="Rounded Rectangle 11">
            <a:extLst>
              <a:ext uri="{FF2B5EF4-FFF2-40B4-BE49-F238E27FC236}">
                <a16:creationId xmlns:a16="http://schemas.microsoft.com/office/drawing/2014/main" id="{AFBDA633-8F3C-F0A9-B800-FB03649051F5}"/>
              </a:ext>
            </a:extLst>
          </p:cNvPr>
          <p:cNvSpPr/>
          <p:nvPr/>
        </p:nvSpPr>
        <p:spPr>
          <a:xfrm>
            <a:off x="4886449" y="3548815"/>
            <a:ext cx="779541" cy="241168"/>
          </a:xfrm>
          <a:prstGeom prst="roundRect">
            <a:avLst>
              <a:gd name="adj" fmla="val 5189"/>
            </a:avLst>
          </a:prstGeom>
          <a:solidFill>
            <a:srgbClr val="CBF1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cs typeface="Dubai" panose="020B0503030403030204" pitchFamily="34" charset="-78"/>
              </a:rPr>
              <a:t>10010</a:t>
            </a:r>
          </a:p>
        </p:txBody>
      </p:sp>
      <p:sp>
        <p:nvSpPr>
          <p:cNvPr id="13" name="Rounded Rectangle 12">
            <a:extLst>
              <a:ext uri="{FF2B5EF4-FFF2-40B4-BE49-F238E27FC236}">
                <a16:creationId xmlns:a16="http://schemas.microsoft.com/office/drawing/2014/main" id="{BE9BF662-D1DD-C070-CFB3-EBD43314CF73}"/>
              </a:ext>
            </a:extLst>
          </p:cNvPr>
          <p:cNvSpPr/>
          <p:nvPr/>
        </p:nvSpPr>
        <p:spPr>
          <a:xfrm>
            <a:off x="4886449" y="4095589"/>
            <a:ext cx="779541" cy="241168"/>
          </a:xfrm>
          <a:prstGeom prst="roundRect">
            <a:avLst>
              <a:gd name="adj" fmla="val 5189"/>
            </a:avLst>
          </a:prstGeom>
          <a:solidFill>
            <a:srgbClr val="CBF1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cs typeface="Dubai" panose="020B0503030403030204" pitchFamily="34" charset="-78"/>
              </a:rPr>
              <a:t>10010</a:t>
            </a:r>
          </a:p>
        </p:txBody>
      </p:sp>
      <p:sp>
        <p:nvSpPr>
          <p:cNvPr id="14" name="Rounded Rectangle 13">
            <a:extLst>
              <a:ext uri="{FF2B5EF4-FFF2-40B4-BE49-F238E27FC236}">
                <a16:creationId xmlns:a16="http://schemas.microsoft.com/office/drawing/2014/main" id="{97207B0A-388C-9797-8D8F-3A9A9069E0F2}"/>
              </a:ext>
            </a:extLst>
          </p:cNvPr>
          <p:cNvSpPr/>
          <p:nvPr/>
        </p:nvSpPr>
        <p:spPr>
          <a:xfrm>
            <a:off x="1827283" y="2933128"/>
            <a:ext cx="779541" cy="241168"/>
          </a:xfrm>
          <a:prstGeom prst="roundRect">
            <a:avLst>
              <a:gd name="adj" fmla="val 5189"/>
            </a:avLst>
          </a:prstGeom>
          <a:solidFill>
            <a:srgbClr val="CBF1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cs typeface="Dubai" panose="020B0503030403030204" pitchFamily="34" charset="-78"/>
              </a:rPr>
              <a:t>10010</a:t>
            </a:r>
          </a:p>
        </p:txBody>
      </p:sp>
    </p:spTree>
    <p:extLst>
      <p:ext uri="{BB962C8B-B14F-4D97-AF65-F5344CB8AC3E}">
        <p14:creationId xmlns:p14="http://schemas.microsoft.com/office/powerpoint/2010/main" val="15066445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0"/>
                            </p:stCondLst>
                            <p:childTnLst>
                              <p:par>
                                <p:cTn id="13" presetID="0" presetClass="path" presetSubtype="0" accel="50000" decel="50000" fill="hold" grpId="1" nodeType="afterEffect">
                                  <p:stCondLst>
                                    <p:cond delay="0"/>
                                  </p:stCondLst>
                                  <p:childTnLst>
                                    <p:animMotion origin="layout" path="M 0.00017 -0.00208 L 0.22639 -0.00208 " pathEditMode="relative" rAng="0" ptsTypes="AA">
                                      <p:cBhvr>
                                        <p:cTn id="14" dur="1000" fill="hold"/>
                                        <p:tgtEl>
                                          <p:spTgt spid="14"/>
                                        </p:tgtEl>
                                        <p:attrNameLst>
                                          <p:attrName>ppt_x</p:attrName>
                                          <p:attrName>ppt_y</p:attrName>
                                        </p:attrNameLst>
                                      </p:cBhvr>
                                      <p:rCtr x="11302" y="0"/>
                                    </p:animMotion>
                                  </p:childTnLst>
                                </p:cTn>
                              </p:par>
                            </p:childTnLst>
                          </p:cTn>
                        </p:par>
                        <p:par>
                          <p:cTn id="15" fill="hold">
                            <p:stCondLst>
                              <p:cond delay="1000"/>
                            </p:stCondLst>
                            <p:childTnLst>
                              <p:par>
                                <p:cTn id="16" presetID="1" presetClass="exit" presetSubtype="0" fill="hold" grpId="2" nodeType="afterEffect">
                                  <p:stCondLst>
                                    <p:cond delay="0"/>
                                  </p:stCondLst>
                                  <p:childTnLst>
                                    <p:set>
                                      <p:cBhvr>
                                        <p:cTn id="17" dur="1" fill="hold">
                                          <p:stCondLst>
                                            <p:cond delay="0"/>
                                          </p:stCondLst>
                                        </p:cTn>
                                        <p:tgtEl>
                                          <p:spTgt spid="14"/>
                                        </p:tgtEl>
                                        <p:attrNameLst>
                                          <p:attrName>style.visibility</p:attrName>
                                        </p:attrNameLst>
                                      </p:cBhvr>
                                      <p:to>
                                        <p:strVal val="hidden"/>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par>
                          <p:cTn id="21" fill="hold">
                            <p:stCondLst>
                              <p:cond delay="1000"/>
                            </p:stCondLst>
                            <p:childTnLst>
                              <p:par>
                                <p:cTn id="22" presetID="0" presetClass="path" presetSubtype="0" accel="50000" decel="50000" fill="hold" grpId="1" nodeType="afterEffect">
                                  <p:stCondLst>
                                    <p:cond delay="0"/>
                                  </p:stCondLst>
                                  <p:childTnLst>
                                    <p:animMotion origin="layout" path="M 2.77778E-7 -3.7037E-6 L 0.12187 -3.7037E-6 " pathEditMode="relative" rAng="0" ptsTypes="AA">
                                      <p:cBhvr>
                                        <p:cTn id="23" dur="1000" fill="hold"/>
                                        <p:tgtEl>
                                          <p:spTgt spid="12"/>
                                        </p:tgtEl>
                                        <p:attrNameLst>
                                          <p:attrName>ppt_x</p:attrName>
                                          <p:attrName>ppt_y</p:attrName>
                                        </p:attrNameLst>
                                      </p:cBhvr>
                                      <p:rCtr x="6094" y="0"/>
                                    </p:animMotion>
                                  </p:childTnLst>
                                </p:cTn>
                              </p:par>
                            </p:childTnLst>
                          </p:cTn>
                        </p:par>
                        <p:par>
                          <p:cTn id="24" fill="hold">
                            <p:stCondLst>
                              <p:cond delay="2000"/>
                            </p:stCondLst>
                            <p:childTnLst>
                              <p:par>
                                <p:cTn id="25" presetID="1" presetClass="exit" presetSubtype="0" fill="hold" grpId="2" nodeType="after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par>
                          <p:cTn id="30" fill="hold">
                            <p:stCondLst>
                              <p:cond delay="2000"/>
                            </p:stCondLst>
                            <p:childTnLst>
                              <p:par>
                                <p:cTn id="31" presetID="0" presetClass="path" presetSubtype="0" accel="50000" decel="50000" fill="hold" grpId="1" nodeType="afterEffect">
                                  <p:stCondLst>
                                    <p:cond delay="0"/>
                                  </p:stCondLst>
                                  <p:childTnLst>
                                    <p:animMotion origin="layout" path="M 2.77778E-7 -4.81481E-6 L 0.07396 -0.00115 " pathEditMode="relative" rAng="0" ptsTypes="AA">
                                      <p:cBhvr>
                                        <p:cTn id="32" dur="1000" fill="hold"/>
                                        <p:tgtEl>
                                          <p:spTgt spid="13"/>
                                        </p:tgtEl>
                                        <p:attrNameLst>
                                          <p:attrName>ppt_x</p:attrName>
                                          <p:attrName>ppt_y</p:attrName>
                                        </p:attrNameLst>
                                      </p:cBhvr>
                                      <p:rCtr x="3698"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3" grpId="0" animBg="1"/>
      <p:bldP spid="13" grpId="1" animBg="1"/>
      <p:bldP spid="14" grpId="0" animBg="1"/>
      <p:bldP spid="14" grpId="1" animBg="1"/>
      <p:bldP spid="14" grpId="2"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6ADFB-62E3-598A-73C0-69964F7A243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8F0ABFB-A20E-3D95-9514-9751294F02F0}"/>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81E07ECD-0328-D522-3697-254FC0E0CC00}"/>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375B6D8-1EA0-0D61-7039-71CC58AA3F7F}"/>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5CF24F65-371B-C90F-A7B9-7D7B21B5393D}"/>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Speedup for Different Query Sizes</a:t>
            </a:r>
          </a:p>
        </p:txBody>
      </p:sp>
      <p:pic>
        <p:nvPicPr>
          <p:cNvPr id="16" name="Graphic 15">
            <a:extLst>
              <a:ext uri="{FF2B5EF4-FFF2-40B4-BE49-F238E27FC236}">
                <a16:creationId xmlns:a16="http://schemas.microsoft.com/office/drawing/2014/main" id="{5FCFD744-016A-0A2E-FB2C-5B15E2CB7E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B39C47C3-6024-19B7-3C70-84A015A99181}"/>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70</a:t>
            </a:fld>
            <a:endParaRPr lang="en-CH" dirty="0">
              <a:latin typeface="Cambria" panose="02040503050406030204" pitchFamily="18" charset="0"/>
            </a:endParaRPr>
          </a:p>
        </p:txBody>
      </p:sp>
      <p:sp>
        <p:nvSpPr>
          <p:cNvPr id="3" name="TextBox 2">
            <a:extLst>
              <a:ext uri="{FF2B5EF4-FFF2-40B4-BE49-F238E27FC236}">
                <a16:creationId xmlns:a16="http://schemas.microsoft.com/office/drawing/2014/main" id="{356F34CD-B084-4815-EDFB-327DF93B3704}"/>
              </a:ext>
            </a:extLst>
          </p:cNvPr>
          <p:cNvSpPr txBox="1"/>
          <p:nvPr/>
        </p:nvSpPr>
        <p:spPr>
          <a:xfrm>
            <a:off x="293869" y="1838445"/>
            <a:ext cx="8510786" cy="713917"/>
          </a:xfrm>
          <a:prstGeom prst="rect">
            <a:avLst/>
          </a:prstGeom>
          <a:noFill/>
        </p:spPr>
        <p:txBody>
          <a:bodyPr wrap="square" rtlCol="0">
            <a:spAutoFit/>
          </a:bodyPr>
          <a:lstStyle/>
          <a:p>
            <a:endParaRPr lang="en-US"/>
          </a:p>
          <a:p>
            <a:endParaRPr lang="en-US"/>
          </a:p>
        </p:txBody>
      </p:sp>
      <p:sp>
        <p:nvSpPr>
          <p:cNvPr id="15" name="TextBox 14">
            <a:extLst>
              <a:ext uri="{FF2B5EF4-FFF2-40B4-BE49-F238E27FC236}">
                <a16:creationId xmlns:a16="http://schemas.microsoft.com/office/drawing/2014/main" id="{F5F8940E-4308-9FB1-0DCF-FC67E20C8A7A}"/>
              </a:ext>
            </a:extLst>
          </p:cNvPr>
          <p:cNvSpPr txBox="1"/>
          <p:nvPr/>
        </p:nvSpPr>
        <p:spPr>
          <a:xfrm>
            <a:off x="3483308" y="4703971"/>
            <a:ext cx="2975656" cy="430888"/>
          </a:xfrm>
          <a:prstGeom prst="rect">
            <a:avLst/>
          </a:prstGeom>
          <a:noFill/>
        </p:spPr>
        <p:txBody>
          <a:bodyPr wrap="square" rtlCol="0">
            <a:spAutoFit/>
          </a:bodyPr>
          <a:lstStyle/>
          <a:p>
            <a:pPr algn="ctr"/>
            <a:r>
              <a:rPr lang="en-CH" sz="2200" b="1" dirty="0">
                <a:latin typeface="Poppins" pitchFamily="2" charset="77"/>
                <a:ea typeface="Tahoma" panose="020B0604030504040204" pitchFamily="34" charset="0"/>
                <a:cs typeface="Poppins" pitchFamily="2" charset="77"/>
              </a:rPr>
              <a:t>Query Size (in bits) </a:t>
            </a:r>
          </a:p>
        </p:txBody>
      </p:sp>
      <p:pic>
        <p:nvPicPr>
          <p:cNvPr id="32" name="Picture 31">
            <a:extLst>
              <a:ext uri="{FF2B5EF4-FFF2-40B4-BE49-F238E27FC236}">
                <a16:creationId xmlns:a16="http://schemas.microsoft.com/office/drawing/2014/main" id="{535D563F-556A-5DCC-47D2-36E0DCD54AD7}"/>
              </a:ext>
            </a:extLst>
          </p:cNvPr>
          <p:cNvPicPr>
            <a:picLocks noChangeAspect="1"/>
          </p:cNvPicPr>
          <p:nvPr/>
        </p:nvPicPr>
        <p:blipFill rotWithShape="1">
          <a:blip r:embed="rId5"/>
          <a:srcRect t="3077" b="82341"/>
          <a:stretch/>
        </p:blipFill>
        <p:spPr>
          <a:xfrm>
            <a:off x="898863" y="1241907"/>
            <a:ext cx="7427897" cy="497132"/>
          </a:xfrm>
          <a:prstGeom prst="rect">
            <a:avLst/>
          </a:prstGeom>
        </p:spPr>
      </p:pic>
      <p:sp>
        <p:nvSpPr>
          <p:cNvPr id="46" name="TextBox 45">
            <a:extLst>
              <a:ext uri="{FF2B5EF4-FFF2-40B4-BE49-F238E27FC236}">
                <a16:creationId xmlns:a16="http://schemas.microsoft.com/office/drawing/2014/main" id="{90D509FA-5371-3069-5B65-06B48E367961}"/>
              </a:ext>
            </a:extLst>
          </p:cNvPr>
          <p:cNvSpPr txBox="1"/>
          <p:nvPr/>
        </p:nvSpPr>
        <p:spPr>
          <a:xfrm>
            <a:off x="1524884" y="4277410"/>
            <a:ext cx="7543998" cy="412183"/>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16                  32                  64                 128                256              Avg</a:t>
            </a:r>
            <a:endParaRPr lang="en-US" sz="2000" b="1" baseline="30000" dirty="0">
              <a:latin typeface="Poppins" pitchFamily="2" charset="77"/>
              <a:ea typeface="Tahoma" panose="020B0604030504040204" pitchFamily="34" charset="0"/>
              <a:cs typeface="Poppins" pitchFamily="2" charset="77"/>
            </a:endParaRPr>
          </a:p>
        </p:txBody>
      </p:sp>
      <p:sp>
        <p:nvSpPr>
          <p:cNvPr id="14" name="Rectangle 13">
            <a:extLst>
              <a:ext uri="{FF2B5EF4-FFF2-40B4-BE49-F238E27FC236}">
                <a16:creationId xmlns:a16="http://schemas.microsoft.com/office/drawing/2014/main" id="{F9735960-5FA2-6A08-443C-737D03A82CFF}"/>
              </a:ext>
            </a:extLst>
          </p:cNvPr>
          <p:cNvSpPr/>
          <p:nvPr/>
        </p:nvSpPr>
        <p:spPr>
          <a:xfrm>
            <a:off x="2262753" y="1433997"/>
            <a:ext cx="1236597" cy="497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Rectangle 23">
            <a:extLst>
              <a:ext uri="{FF2B5EF4-FFF2-40B4-BE49-F238E27FC236}">
                <a16:creationId xmlns:a16="http://schemas.microsoft.com/office/drawing/2014/main" id="{92ED3791-BDCB-F577-AD71-D6B771E99BB1}"/>
              </a:ext>
            </a:extLst>
          </p:cNvPr>
          <p:cNvSpPr/>
          <p:nvPr/>
        </p:nvSpPr>
        <p:spPr>
          <a:xfrm>
            <a:off x="3827497" y="1335521"/>
            <a:ext cx="2287278" cy="497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7" name="Rectangle 26">
            <a:extLst>
              <a:ext uri="{FF2B5EF4-FFF2-40B4-BE49-F238E27FC236}">
                <a16:creationId xmlns:a16="http://schemas.microsoft.com/office/drawing/2014/main" id="{103DC6A4-820D-8FDD-DE45-D18DB97EA426}"/>
              </a:ext>
            </a:extLst>
          </p:cNvPr>
          <p:cNvSpPr/>
          <p:nvPr/>
        </p:nvSpPr>
        <p:spPr>
          <a:xfrm>
            <a:off x="6388364" y="1346303"/>
            <a:ext cx="2287278" cy="497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8" name="TextBox 27">
            <a:extLst>
              <a:ext uri="{FF2B5EF4-FFF2-40B4-BE49-F238E27FC236}">
                <a16:creationId xmlns:a16="http://schemas.microsoft.com/office/drawing/2014/main" id="{7A77A3C1-998C-0273-22EA-00CFDBD67D10}"/>
              </a:ext>
            </a:extLst>
          </p:cNvPr>
          <p:cNvSpPr txBox="1"/>
          <p:nvPr/>
        </p:nvSpPr>
        <p:spPr>
          <a:xfrm>
            <a:off x="2142777" y="1339898"/>
            <a:ext cx="1476548" cy="430887"/>
          </a:xfrm>
          <a:prstGeom prst="rect">
            <a:avLst/>
          </a:prstGeom>
          <a:noFill/>
        </p:spPr>
        <p:txBody>
          <a:bodyPr wrap="square" rtlCol="0">
            <a:spAutoFit/>
          </a:bodyPr>
          <a:lstStyle/>
          <a:p>
            <a:r>
              <a:rPr lang="en-CH" sz="2200" b="1" dirty="0">
                <a:latin typeface="Poppins" pitchFamily="2" charset="77"/>
                <a:cs typeface="Poppins" pitchFamily="2" charset="77"/>
              </a:rPr>
              <a:t>Boolean</a:t>
            </a:r>
          </a:p>
        </p:txBody>
      </p:sp>
      <p:sp>
        <p:nvSpPr>
          <p:cNvPr id="36" name="TextBox 35">
            <a:extLst>
              <a:ext uri="{FF2B5EF4-FFF2-40B4-BE49-F238E27FC236}">
                <a16:creationId xmlns:a16="http://schemas.microsoft.com/office/drawing/2014/main" id="{7603296E-0234-9D52-A2A0-768D0E1F5968}"/>
              </a:ext>
            </a:extLst>
          </p:cNvPr>
          <p:cNvSpPr txBox="1"/>
          <p:nvPr/>
        </p:nvSpPr>
        <p:spPr>
          <a:xfrm rot="16200000">
            <a:off x="-983239" y="2897358"/>
            <a:ext cx="2303987" cy="430887"/>
          </a:xfrm>
          <a:prstGeom prst="rect">
            <a:avLst/>
          </a:prstGeom>
          <a:noFill/>
        </p:spPr>
        <p:txBody>
          <a:bodyPr wrap="square" rtlCol="0">
            <a:spAutoFit/>
          </a:bodyPr>
          <a:lstStyle/>
          <a:p>
            <a:pPr algn="ctr"/>
            <a:r>
              <a:rPr lang="en-CH" sz="2200" b="1" dirty="0">
                <a:latin typeface="Poppins" pitchFamily="2" charset="77"/>
                <a:ea typeface="Tahoma" panose="020B0604030504040204" pitchFamily="34" charset="0"/>
                <a:cs typeface="Poppins" pitchFamily="2" charset="77"/>
              </a:rPr>
              <a:t>Speedup</a:t>
            </a:r>
          </a:p>
        </p:txBody>
      </p:sp>
      <p:cxnSp>
        <p:nvCxnSpPr>
          <p:cNvPr id="37" name="Straight Arrow Connector 36">
            <a:extLst>
              <a:ext uri="{FF2B5EF4-FFF2-40B4-BE49-F238E27FC236}">
                <a16:creationId xmlns:a16="http://schemas.microsoft.com/office/drawing/2014/main" id="{B74B5F04-A855-8FB1-0DF1-6F0C14F7680C}"/>
              </a:ext>
            </a:extLst>
          </p:cNvPr>
          <p:cNvCxnSpPr>
            <a:cxnSpLocks/>
          </p:cNvCxnSpPr>
          <p:nvPr/>
        </p:nvCxnSpPr>
        <p:spPr>
          <a:xfrm flipH="1" flipV="1">
            <a:off x="898863" y="4905076"/>
            <a:ext cx="2584445" cy="14339"/>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1FDA1A57-8898-047F-6E87-1079256CAFE0}"/>
              </a:ext>
            </a:extLst>
          </p:cNvPr>
          <p:cNvCxnSpPr>
            <a:cxnSpLocks/>
          </p:cNvCxnSpPr>
          <p:nvPr/>
        </p:nvCxnSpPr>
        <p:spPr>
          <a:xfrm>
            <a:off x="6396991" y="4905076"/>
            <a:ext cx="2519291"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59" name="Picture 58">
            <a:extLst>
              <a:ext uri="{FF2B5EF4-FFF2-40B4-BE49-F238E27FC236}">
                <a16:creationId xmlns:a16="http://schemas.microsoft.com/office/drawing/2014/main" id="{292785CF-99FE-B9EF-F02A-742918E4E753}"/>
              </a:ext>
            </a:extLst>
          </p:cNvPr>
          <p:cNvPicPr>
            <a:picLocks noChangeAspect="1"/>
          </p:cNvPicPr>
          <p:nvPr/>
        </p:nvPicPr>
        <p:blipFill>
          <a:blip r:embed="rId6"/>
          <a:srcRect l="8471" t="21342" r="2822" b="14210"/>
          <a:stretch/>
        </p:blipFill>
        <p:spPr>
          <a:xfrm>
            <a:off x="846307" y="1865071"/>
            <a:ext cx="8110483" cy="2390179"/>
          </a:xfrm>
          <a:prstGeom prst="rect">
            <a:avLst/>
          </a:prstGeom>
        </p:spPr>
      </p:pic>
      <p:sp>
        <p:nvSpPr>
          <p:cNvPr id="60" name="TextBox 59">
            <a:extLst>
              <a:ext uri="{FF2B5EF4-FFF2-40B4-BE49-F238E27FC236}">
                <a16:creationId xmlns:a16="http://schemas.microsoft.com/office/drawing/2014/main" id="{06764CE6-C4CC-6346-43C6-E9AE6355DE1F}"/>
              </a:ext>
            </a:extLst>
          </p:cNvPr>
          <p:cNvSpPr txBox="1"/>
          <p:nvPr/>
        </p:nvSpPr>
        <p:spPr>
          <a:xfrm>
            <a:off x="301113" y="2009104"/>
            <a:ext cx="879584" cy="400110"/>
          </a:xfrm>
          <a:prstGeom prst="rect">
            <a:avLst/>
          </a:prstGeom>
          <a:noFill/>
        </p:spPr>
        <p:txBody>
          <a:bodyPr wrap="square" rtlCol="0">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6</a:t>
            </a:r>
          </a:p>
        </p:txBody>
      </p:sp>
      <p:sp>
        <p:nvSpPr>
          <p:cNvPr id="61" name="TextBox 60">
            <a:extLst>
              <a:ext uri="{FF2B5EF4-FFF2-40B4-BE49-F238E27FC236}">
                <a16:creationId xmlns:a16="http://schemas.microsoft.com/office/drawing/2014/main" id="{8A121EFD-C7D2-1A15-48BF-A57501A9CBD3}"/>
              </a:ext>
            </a:extLst>
          </p:cNvPr>
          <p:cNvSpPr txBox="1"/>
          <p:nvPr/>
        </p:nvSpPr>
        <p:spPr>
          <a:xfrm>
            <a:off x="303905" y="2611179"/>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4</a:t>
            </a:r>
          </a:p>
        </p:txBody>
      </p:sp>
      <p:sp>
        <p:nvSpPr>
          <p:cNvPr id="62" name="TextBox 61">
            <a:extLst>
              <a:ext uri="{FF2B5EF4-FFF2-40B4-BE49-F238E27FC236}">
                <a16:creationId xmlns:a16="http://schemas.microsoft.com/office/drawing/2014/main" id="{05E85EE2-75EE-3C04-0D22-14D900DE5631}"/>
              </a:ext>
            </a:extLst>
          </p:cNvPr>
          <p:cNvSpPr txBox="1"/>
          <p:nvPr/>
        </p:nvSpPr>
        <p:spPr>
          <a:xfrm>
            <a:off x="311474" y="3244848"/>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2</a:t>
            </a:r>
          </a:p>
        </p:txBody>
      </p:sp>
      <p:sp>
        <p:nvSpPr>
          <p:cNvPr id="63" name="TextBox 62">
            <a:extLst>
              <a:ext uri="{FF2B5EF4-FFF2-40B4-BE49-F238E27FC236}">
                <a16:creationId xmlns:a16="http://schemas.microsoft.com/office/drawing/2014/main" id="{A6BD943A-C94B-8E55-8491-FFF385CED87E}"/>
              </a:ext>
            </a:extLst>
          </p:cNvPr>
          <p:cNvSpPr txBox="1"/>
          <p:nvPr/>
        </p:nvSpPr>
        <p:spPr>
          <a:xfrm>
            <a:off x="334070" y="3859216"/>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0</a:t>
            </a:r>
          </a:p>
        </p:txBody>
      </p:sp>
    </p:spTree>
    <p:extLst>
      <p:ext uri="{BB962C8B-B14F-4D97-AF65-F5344CB8AC3E}">
        <p14:creationId xmlns:p14="http://schemas.microsoft.com/office/powerpoint/2010/main" val="32749943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652C1-A4A1-114F-06CC-7F169803874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AF15A84-788E-23B2-984D-CC032B824059}"/>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6003C81D-3EB6-9ADA-7E03-356BB9F0C06C}"/>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C65D7B07-5783-3112-2751-9826755F0D5F}"/>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66C1CBD6-0AD8-C3C1-7746-813989FCE6BE}"/>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Speedup for Different Query Sizes (</a:t>
            </a:r>
            <a:r>
              <a:rPr lang="en-CH" sz="3600" b="1" dirty="0">
                <a:latin typeface="Cambria" panose="02040503050406030204" pitchFamily="18" charset="0"/>
                <a:ea typeface="Tahoma" panose="020B0604030504040204" pitchFamily="34" charset="0"/>
                <a:cs typeface="Tahoma" panose="020B0604030504040204" pitchFamily="34" charset="0"/>
              </a:rPr>
              <a:t>1/3</a:t>
            </a:r>
            <a:r>
              <a:rPr lang="en-CH" sz="3600" b="1" dirty="0">
                <a:latin typeface="Corbel" panose="020B0503020204020204" pitchFamily="34" charset="0"/>
                <a:ea typeface="Tahoma" panose="020B0604030504040204" pitchFamily="34" charset="0"/>
                <a:cs typeface="Tahoma" panose="020B0604030504040204" pitchFamily="34" charset="0"/>
              </a:rPr>
              <a:t>)</a:t>
            </a:r>
          </a:p>
        </p:txBody>
      </p:sp>
      <p:pic>
        <p:nvPicPr>
          <p:cNvPr id="16" name="Graphic 15">
            <a:extLst>
              <a:ext uri="{FF2B5EF4-FFF2-40B4-BE49-F238E27FC236}">
                <a16:creationId xmlns:a16="http://schemas.microsoft.com/office/drawing/2014/main" id="{FB31DF3A-CDCD-5D04-7590-96987783A2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16D5DBBD-717E-26A7-5A5C-185A264DA870}"/>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71</a:t>
            </a:fld>
            <a:endParaRPr lang="en-CH" dirty="0">
              <a:latin typeface="Cambria" panose="02040503050406030204" pitchFamily="18" charset="0"/>
            </a:endParaRPr>
          </a:p>
        </p:txBody>
      </p:sp>
      <p:sp>
        <p:nvSpPr>
          <p:cNvPr id="3" name="TextBox 2">
            <a:extLst>
              <a:ext uri="{FF2B5EF4-FFF2-40B4-BE49-F238E27FC236}">
                <a16:creationId xmlns:a16="http://schemas.microsoft.com/office/drawing/2014/main" id="{635088F3-F3C0-DC5C-A0B7-855318070DC5}"/>
              </a:ext>
            </a:extLst>
          </p:cNvPr>
          <p:cNvSpPr txBox="1"/>
          <p:nvPr/>
        </p:nvSpPr>
        <p:spPr>
          <a:xfrm>
            <a:off x="293869" y="1838445"/>
            <a:ext cx="8510786" cy="713917"/>
          </a:xfrm>
          <a:prstGeom prst="rect">
            <a:avLst/>
          </a:prstGeom>
          <a:noFill/>
        </p:spPr>
        <p:txBody>
          <a:bodyPr wrap="square" rtlCol="0">
            <a:spAutoFit/>
          </a:bodyPr>
          <a:lstStyle/>
          <a:p>
            <a:endParaRPr lang="en-US"/>
          </a:p>
          <a:p>
            <a:endParaRPr lang="en-US"/>
          </a:p>
        </p:txBody>
      </p:sp>
      <p:sp>
        <p:nvSpPr>
          <p:cNvPr id="15" name="TextBox 14">
            <a:extLst>
              <a:ext uri="{FF2B5EF4-FFF2-40B4-BE49-F238E27FC236}">
                <a16:creationId xmlns:a16="http://schemas.microsoft.com/office/drawing/2014/main" id="{390E09B1-0358-5E99-D198-F2DAC8A3EA78}"/>
              </a:ext>
            </a:extLst>
          </p:cNvPr>
          <p:cNvSpPr txBox="1"/>
          <p:nvPr/>
        </p:nvSpPr>
        <p:spPr>
          <a:xfrm>
            <a:off x="3483308" y="4703971"/>
            <a:ext cx="2975656" cy="430888"/>
          </a:xfrm>
          <a:prstGeom prst="rect">
            <a:avLst/>
          </a:prstGeom>
          <a:noFill/>
        </p:spPr>
        <p:txBody>
          <a:bodyPr wrap="square" rtlCol="0">
            <a:spAutoFit/>
          </a:bodyPr>
          <a:lstStyle/>
          <a:p>
            <a:pPr algn="ctr"/>
            <a:r>
              <a:rPr lang="en-CH" sz="2200" b="1" dirty="0">
                <a:latin typeface="Poppins" pitchFamily="2" charset="77"/>
                <a:ea typeface="Tahoma" panose="020B0604030504040204" pitchFamily="34" charset="0"/>
                <a:cs typeface="Poppins" pitchFamily="2" charset="77"/>
              </a:rPr>
              <a:t>Query Size (in bits) </a:t>
            </a:r>
          </a:p>
        </p:txBody>
      </p:sp>
      <p:sp>
        <p:nvSpPr>
          <p:cNvPr id="19" name="TextBox 18">
            <a:extLst>
              <a:ext uri="{FF2B5EF4-FFF2-40B4-BE49-F238E27FC236}">
                <a16:creationId xmlns:a16="http://schemas.microsoft.com/office/drawing/2014/main" id="{3878D4FE-8571-785D-819E-94357B39D404}"/>
              </a:ext>
            </a:extLst>
          </p:cNvPr>
          <p:cNvSpPr txBox="1"/>
          <p:nvPr/>
        </p:nvSpPr>
        <p:spPr>
          <a:xfrm>
            <a:off x="301113" y="2009104"/>
            <a:ext cx="879584" cy="400110"/>
          </a:xfrm>
          <a:prstGeom prst="rect">
            <a:avLst/>
          </a:prstGeom>
          <a:noFill/>
        </p:spPr>
        <p:txBody>
          <a:bodyPr wrap="square" rtlCol="0">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6</a:t>
            </a:r>
          </a:p>
        </p:txBody>
      </p:sp>
      <p:sp>
        <p:nvSpPr>
          <p:cNvPr id="20" name="TextBox 19">
            <a:extLst>
              <a:ext uri="{FF2B5EF4-FFF2-40B4-BE49-F238E27FC236}">
                <a16:creationId xmlns:a16="http://schemas.microsoft.com/office/drawing/2014/main" id="{25321D50-E644-38FA-E3A2-68A5DFA7EB84}"/>
              </a:ext>
            </a:extLst>
          </p:cNvPr>
          <p:cNvSpPr txBox="1"/>
          <p:nvPr/>
        </p:nvSpPr>
        <p:spPr>
          <a:xfrm>
            <a:off x="303905" y="2611179"/>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4</a:t>
            </a:r>
          </a:p>
        </p:txBody>
      </p:sp>
      <p:sp>
        <p:nvSpPr>
          <p:cNvPr id="21" name="TextBox 20">
            <a:extLst>
              <a:ext uri="{FF2B5EF4-FFF2-40B4-BE49-F238E27FC236}">
                <a16:creationId xmlns:a16="http://schemas.microsoft.com/office/drawing/2014/main" id="{B46FC750-E091-A143-5F29-305ABEC7480C}"/>
              </a:ext>
            </a:extLst>
          </p:cNvPr>
          <p:cNvSpPr txBox="1"/>
          <p:nvPr/>
        </p:nvSpPr>
        <p:spPr>
          <a:xfrm>
            <a:off x="311474" y="3244848"/>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2</a:t>
            </a:r>
          </a:p>
        </p:txBody>
      </p:sp>
      <p:sp>
        <p:nvSpPr>
          <p:cNvPr id="22" name="TextBox 21">
            <a:extLst>
              <a:ext uri="{FF2B5EF4-FFF2-40B4-BE49-F238E27FC236}">
                <a16:creationId xmlns:a16="http://schemas.microsoft.com/office/drawing/2014/main" id="{CFFBD81F-E471-6DE8-4782-C7816AEFAD2E}"/>
              </a:ext>
            </a:extLst>
          </p:cNvPr>
          <p:cNvSpPr txBox="1"/>
          <p:nvPr/>
        </p:nvSpPr>
        <p:spPr>
          <a:xfrm>
            <a:off x="334070" y="3859216"/>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0</a:t>
            </a:r>
          </a:p>
        </p:txBody>
      </p:sp>
      <p:pic>
        <p:nvPicPr>
          <p:cNvPr id="32" name="Picture 31">
            <a:extLst>
              <a:ext uri="{FF2B5EF4-FFF2-40B4-BE49-F238E27FC236}">
                <a16:creationId xmlns:a16="http://schemas.microsoft.com/office/drawing/2014/main" id="{60AC3114-125A-8E8B-438E-7262F3FC10E2}"/>
              </a:ext>
            </a:extLst>
          </p:cNvPr>
          <p:cNvPicPr>
            <a:picLocks noChangeAspect="1"/>
          </p:cNvPicPr>
          <p:nvPr/>
        </p:nvPicPr>
        <p:blipFill rotWithShape="1">
          <a:blip r:embed="rId5"/>
          <a:srcRect t="3077" b="82341"/>
          <a:stretch/>
        </p:blipFill>
        <p:spPr>
          <a:xfrm>
            <a:off x="898863" y="1241907"/>
            <a:ext cx="7427897" cy="497132"/>
          </a:xfrm>
          <a:prstGeom prst="rect">
            <a:avLst/>
          </a:prstGeom>
        </p:spPr>
      </p:pic>
      <p:sp>
        <p:nvSpPr>
          <p:cNvPr id="46" name="TextBox 45">
            <a:extLst>
              <a:ext uri="{FF2B5EF4-FFF2-40B4-BE49-F238E27FC236}">
                <a16:creationId xmlns:a16="http://schemas.microsoft.com/office/drawing/2014/main" id="{964A3D13-55C6-B596-E148-05D62B2797F2}"/>
              </a:ext>
            </a:extLst>
          </p:cNvPr>
          <p:cNvSpPr txBox="1"/>
          <p:nvPr/>
        </p:nvSpPr>
        <p:spPr>
          <a:xfrm>
            <a:off x="1534700" y="4277411"/>
            <a:ext cx="7422216"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16                  32                  64                 128                256              Avg</a:t>
            </a:r>
            <a:endParaRPr lang="en-US" sz="2000" b="1" baseline="30000" dirty="0">
              <a:latin typeface="Poppins" pitchFamily="2" charset="77"/>
              <a:ea typeface="Tahoma" panose="020B0604030504040204" pitchFamily="34" charset="0"/>
              <a:cs typeface="Poppins" pitchFamily="2" charset="77"/>
            </a:endParaRPr>
          </a:p>
        </p:txBody>
      </p:sp>
      <p:sp>
        <p:nvSpPr>
          <p:cNvPr id="14" name="Rectangle 13">
            <a:extLst>
              <a:ext uri="{FF2B5EF4-FFF2-40B4-BE49-F238E27FC236}">
                <a16:creationId xmlns:a16="http://schemas.microsoft.com/office/drawing/2014/main" id="{C1280C02-E260-B30E-939D-758C8ECFE279}"/>
              </a:ext>
            </a:extLst>
          </p:cNvPr>
          <p:cNvSpPr/>
          <p:nvPr/>
        </p:nvSpPr>
        <p:spPr>
          <a:xfrm>
            <a:off x="2262753" y="1433997"/>
            <a:ext cx="1236597" cy="497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Rectangle 23">
            <a:extLst>
              <a:ext uri="{FF2B5EF4-FFF2-40B4-BE49-F238E27FC236}">
                <a16:creationId xmlns:a16="http://schemas.microsoft.com/office/drawing/2014/main" id="{54BEBDA4-8237-6896-A9D2-DC233F8E1F84}"/>
              </a:ext>
            </a:extLst>
          </p:cNvPr>
          <p:cNvSpPr/>
          <p:nvPr/>
        </p:nvSpPr>
        <p:spPr>
          <a:xfrm>
            <a:off x="4530403" y="1271316"/>
            <a:ext cx="1542775" cy="497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7" name="Rectangle 26">
            <a:extLst>
              <a:ext uri="{FF2B5EF4-FFF2-40B4-BE49-F238E27FC236}">
                <a16:creationId xmlns:a16="http://schemas.microsoft.com/office/drawing/2014/main" id="{89B75E2B-0AAD-C4D4-3310-0F525F2F5BA5}"/>
              </a:ext>
            </a:extLst>
          </p:cNvPr>
          <p:cNvSpPr/>
          <p:nvPr/>
        </p:nvSpPr>
        <p:spPr>
          <a:xfrm>
            <a:off x="6388364" y="1346303"/>
            <a:ext cx="2287278" cy="497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8" name="TextBox 27">
            <a:extLst>
              <a:ext uri="{FF2B5EF4-FFF2-40B4-BE49-F238E27FC236}">
                <a16:creationId xmlns:a16="http://schemas.microsoft.com/office/drawing/2014/main" id="{ECBD62FF-66FF-06F5-9E18-5E3B1C42649E}"/>
              </a:ext>
            </a:extLst>
          </p:cNvPr>
          <p:cNvSpPr txBox="1"/>
          <p:nvPr/>
        </p:nvSpPr>
        <p:spPr>
          <a:xfrm>
            <a:off x="2142777" y="1339898"/>
            <a:ext cx="1476548" cy="430887"/>
          </a:xfrm>
          <a:prstGeom prst="rect">
            <a:avLst/>
          </a:prstGeom>
          <a:noFill/>
        </p:spPr>
        <p:txBody>
          <a:bodyPr wrap="square" rtlCol="0">
            <a:spAutoFit/>
          </a:bodyPr>
          <a:lstStyle/>
          <a:p>
            <a:r>
              <a:rPr lang="en-CH" sz="2200" b="1" dirty="0">
                <a:latin typeface="Poppins" pitchFamily="2" charset="77"/>
                <a:cs typeface="Poppins" pitchFamily="2" charset="77"/>
              </a:rPr>
              <a:t>Boolean</a:t>
            </a:r>
          </a:p>
        </p:txBody>
      </p:sp>
      <p:sp>
        <p:nvSpPr>
          <p:cNvPr id="36" name="TextBox 35">
            <a:extLst>
              <a:ext uri="{FF2B5EF4-FFF2-40B4-BE49-F238E27FC236}">
                <a16:creationId xmlns:a16="http://schemas.microsoft.com/office/drawing/2014/main" id="{A8B1696B-42C1-F60B-0D20-EE0DF3C98CD9}"/>
              </a:ext>
            </a:extLst>
          </p:cNvPr>
          <p:cNvSpPr txBox="1"/>
          <p:nvPr/>
        </p:nvSpPr>
        <p:spPr>
          <a:xfrm rot="16200000">
            <a:off x="-983239" y="2897358"/>
            <a:ext cx="2303987" cy="430887"/>
          </a:xfrm>
          <a:prstGeom prst="rect">
            <a:avLst/>
          </a:prstGeom>
          <a:noFill/>
        </p:spPr>
        <p:txBody>
          <a:bodyPr wrap="square" rtlCol="0">
            <a:spAutoFit/>
          </a:bodyPr>
          <a:lstStyle/>
          <a:p>
            <a:pPr algn="ctr"/>
            <a:r>
              <a:rPr lang="en-CH" sz="2200" b="1" dirty="0">
                <a:latin typeface="Poppins" pitchFamily="2" charset="77"/>
                <a:ea typeface="Tahoma" panose="020B0604030504040204" pitchFamily="34" charset="0"/>
                <a:cs typeface="Poppins" pitchFamily="2" charset="77"/>
              </a:rPr>
              <a:t>Speedup</a:t>
            </a:r>
          </a:p>
        </p:txBody>
      </p:sp>
      <p:cxnSp>
        <p:nvCxnSpPr>
          <p:cNvPr id="38" name="Straight Arrow Connector 37">
            <a:extLst>
              <a:ext uri="{FF2B5EF4-FFF2-40B4-BE49-F238E27FC236}">
                <a16:creationId xmlns:a16="http://schemas.microsoft.com/office/drawing/2014/main" id="{2161B200-8C72-A64F-8295-EFF3769532FD}"/>
              </a:ext>
            </a:extLst>
          </p:cNvPr>
          <p:cNvCxnSpPr>
            <a:cxnSpLocks/>
          </p:cNvCxnSpPr>
          <p:nvPr/>
        </p:nvCxnSpPr>
        <p:spPr>
          <a:xfrm>
            <a:off x="6396991" y="4905076"/>
            <a:ext cx="2519291"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53" name="Picture 52">
            <a:extLst>
              <a:ext uri="{FF2B5EF4-FFF2-40B4-BE49-F238E27FC236}">
                <a16:creationId xmlns:a16="http://schemas.microsoft.com/office/drawing/2014/main" id="{90B3DDAA-112F-2F01-7194-F294A8F0E406}"/>
              </a:ext>
            </a:extLst>
          </p:cNvPr>
          <p:cNvPicPr>
            <a:picLocks noChangeAspect="1"/>
          </p:cNvPicPr>
          <p:nvPr/>
        </p:nvPicPr>
        <p:blipFill>
          <a:blip r:embed="rId6"/>
          <a:srcRect l="111" r="111"/>
          <a:stretch/>
        </p:blipFill>
        <p:spPr>
          <a:xfrm>
            <a:off x="861540" y="1873412"/>
            <a:ext cx="8094737" cy="2365176"/>
          </a:xfrm>
          <a:prstGeom prst="rect">
            <a:avLst/>
          </a:prstGeom>
        </p:spPr>
      </p:pic>
      <p:sp>
        <p:nvSpPr>
          <p:cNvPr id="2" name="TextBox 1">
            <a:extLst>
              <a:ext uri="{FF2B5EF4-FFF2-40B4-BE49-F238E27FC236}">
                <a16:creationId xmlns:a16="http://schemas.microsoft.com/office/drawing/2014/main" id="{EE8DC132-F2BE-D04C-CD01-F1AED9C795EA}"/>
              </a:ext>
            </a:extLst>
          </p:cNvPr>
          <p:cNvSpPr txBox="1"/>
          <p:nvPr/>
        </p:nvSpPr>
        <p:spPr>
          <a:xfrm>
            <a:off x="4401390" y="1356789"/>
            <a:ext cx="1835352" cy="430887"/>
          </a:xfrm>
          <a:prstGeom prst="rect">
            <a:avLst/>
          </a:prstGeom>
          <a:noFill/>
        </p:spPr>
        <p:txBody>
          <a:bodyPr wrap="square" rtlCol="0">
            <a:spAutoFit/>
          </a:bodyPr>
          <a:lstStyle/>
          <a:p>
            <a:r>
              <a:rPr lang="en-CH" sz="2200" b="1" dirty="0">
                <a:latin typeface="Poppins" pitchFamily="2" charset="77"/>
                <a:cs typeface="Poppins" pitchFamily="2" charset="77"/>
              </a:rPr>
              <a:t>Arithmetic</a:t>
            </a:r>
          </a:p>
        </p:txBody>
      </p:sp>
      <p:cxnSp>
        <p:nvCxnSpPr>
          <p:cNvPr id="5" name="Straight Arrow Connector 4">
            <a:extLst>
              <a:ext uri="{FF2B5EF4-FFF2-40B4-BE49-F238E27FC236}">
                <a16:creationId xmlns:a16="http://schemas.microsoft.com/office/drawing/2014/main" id="{D506DD1D-C87E-B815-02F2-96D0C85413BB}"/>
              </a:ext>
            </a:extLst>
          </p:cNvPr>
          <p:cNvCxnSpPr>
            <a:cxnSpLocks/>
          </p:cNvCxnSpPr>
          <p:nvPr/>
        </p:nvCxnSpPr>
        <p:spPr>
          <a:xfrm>
            <a:off x="7866264" y="2817910"/>
            <a:ext cx="0" cy="1236430"/>
          </a:xfrm>
          <a:prstGeom prst="straightConnector1">
            <a:avLst/>
          </a:prstGeom>
          <a:ln w="25400">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0AEFEBA0-A7AD-C8E5-2CC0-39A34714BDDC}"/>
              </a:ext>
            </a:extLst>
          </p:cNvPr>
          <p:cNvSpPr txBox="1"/>
          <p:nvPr/>
        </p:nvSpPr>
        <p:spPr>
          <a:xfrm rot="16200000">
            <a:off x="7038394" y="3214899"/>
            <a:ext cx="1291181" cy="369332"/>
          </a:xfrm>
          <a:prstGeom prst="rect">
            <a:avLst/>
          </a:prstGeom>
          <a:noFill/>
        </p:spPr>
        <p:txBody>
          <a:bodyPr wrap="square" rtlCol="0">
            <a:spAutoFit/>
          </a:bodyPr>
          <a:lstStyle/>
          <a:p>
            <a:r>
              <a:rPr lang="en-CH" b="1" dirty="0">
                <a:solidFill>
                  <a:schemeClr val="accent5"/>
                </a:solidFill>
                <a:latin typeface="Poppins" pitchFamily="2" charset="77"/>
                <a:ea typeface="Tahoma" panose="020B0604030504040204" pitchFamily="34" charset="0"/>
                <a:cs typeface="Poppins" pitchFamily="2" charset="77"/>
              </a:rPr>
              <a:t>9.9x10</a:t>
            </a:r>
            <a:r>
              <a:rPr lang="en-CH" b="1" baseline="30000" dirty="0">
                <a:solidFill>
                  <a:schemeClr val="accent5"/>
                </a:solidFill>
                <a:latin typeface="Poppins" pitchFamily="2" charset="77"/>
                <a:ea typeface="Tahoma" panose="020B0604030504040204" pitchFamily="34" charset="0"/>
                <a:cs typeface="Poppins" pitchFamily="2" charset="77"/>
              </a:rPr>
              <a:t>3</a:t>
            </a:r>
            <a:r>
              <a:rPr lang="en-CH" b="1" dirty="0">
                <a:solidFill>
                  <a:schemeClr val="accent5"/>
                </a:solidFill>
                <a:latin typeface="Poppins" pitchFamily="2" charset="77"/>
                <a:ea typeface="Tahoma" panose="020B0604030504040204" pitchFamily="34" charset="0"/>
                <a:cs typeface="Poppins" pitchFamily="2" charset="77"/>
              </a:rPr>
              <a:t>x</a:t>
            </a:r>
            <a:endParaRPr lang="en-CH" b="1" baseline="30000" dirty="0">
              <a:solidFill>
                <a:schemeClr val="accent5"/>
              </a:solidFill>
              <a:latin typeface="Poppins" pitchFamily="2" charset="77"/>
              <a:ea typeface="Tahoma" panose="020B0604030504040204" pitchFamily="34" charset="0"/>
              <a:cs typeface="Poppins" pitchFamily="2" charset="77"/>
            </a:endParaRPr>
          </a:p>
        </p:txBody>
      </p:sp>
      <p:sp>
        <p:nvSpPr>
          <p:cNvPr id="10" name="Rounded Rectangle 9">
            <a:extLst>
              <a:ext uri="{FF2B5EF4-FFF2-40B4-BE49-F238E27FC236}">
                <a16:creationId xmlns:a16="http://schemas.microsoft.com/office/drawing/2014/main" id="{B61983EC-464D-7CB9-0680-024398F0FBFB}"/>
              </a:ext>
            </a:extLst>
          </p:cNvPr>
          <p:cNvSpPr/>
          <p:nvPr/>
        </p:nvSpPr>
        <p:spPr>
          <a:xfrm>
            <a:off x="-159566" y="5184639"/>
            <a:ext cx="9463131" cy="1201329"/>
          </a:xfrm>
          <a:prstGeom prst="roundRect">
            <a:avLst>
              <a:gd name="adj" fmla="val 12680"/>
            </a:avLst>
          </a:prstGeom>
          <a:solidFill>
            <a:schemeClr val="accent6">
              <a:lumMod val="20000"/>
              <a:lumOff val="8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Arithmetic technique outperforms Boolean technique </a:t>
            </a:r>
          </a:p>
          <a:p>
            <a:pPr algn="ctr"/>
            <a:r>
              <a:rPr lang="en-US" sz="2800" b="1" dirty="0">
                <a:solidFill>
                  <a:schemeClr val="accent5"/>
                </a:solidFill>
                <a:latin typeface="Corbel" panose="020B0503020204020204" pitchFamily="34" charset="0"/>
              </a:rPr>
              <a:t>by orders of magnitude</a:t>
            </a:r>
            <a:endParaRPr lang="en-CH" sz="2800" b="1" i="1" dirty="0">
              <a:solidFill>
                <a:schemeClr val="accent5"/>
              </a:solidFill>
              <a:latin typeface="Corbel" panose="020B0503020204020204" pitchFamily="34" charset="0"/>
            </a:endParaRPr>
          </a:p>
        </p:txBody>
      </p:sp>
      <p:cxnSp>
        <p:nvCxnSpPr>
          <p:cNvPr id="18" name="Straight Arrow Connector 17">
            <a:extLst>
              <a:ext uri="{FF2B5EF4-FFF2-40B4-BE49-F238E27FC236}">
                <a16:creationId xmlns:a16="http://schemas.microsoft.com/office/drawing/2014/main" id="{7F4B6840-ED5B-B320-5F39-F56ACEE53BD0}"/>
              </a:ext>
            </a:extLst>
          </p:cNvPr>
          <p:cNvCxnSpPr>
            <a:cxnSpLocks/>
          </p:cNvCxnSpPr>
          <p:nvPr/>
        </p:nvCxnSpPr>
        <p:spPr>
          <a:xfrm flipH="1" flipV="1">
            <a:off x="898863" y="4905076"/>
            <a:ext cx="2584445" cy="14339"/>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94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0702B-5BA1-540F-6AB0-2E391E76E1C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48A40F8-5FFB-C8AF-E18E-8ACC024BFD9C}"/>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3A8090B8-8817-9541-6757-42C2213D8D8F}"/>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C7E346AD-4823-5C25-2FDB-F689470ED06F}"/>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4A8AB0BA-FEA6-373F-B625-0FD4F2574F54}"/>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Speedup for Different Query Sizes (</a:t>
            </a:r>
            <a:r>
              <a:rPr lang="en-CH" sz="3600" b="1" dirty="0">
                <a:latin typeface="Cambria" panose="02040503050406030204" pitchFamily="18" charset="0"/>
                <a:ea typeface="Tahoma" panose="020B0604030504040204" pitchFamily="34" charset="0"/>
                <a:cs typeface="Tahoma" panose="020B0604030504040204" pitchFamily="34" charset="0"/>
              </a:rPr>
              <a:t>2/3</a:t>
            </a:r>
            <a:r>
              <a:rPr lang="en-CH" sz="3600" b="1" dirty="0">
                <a:latin typeface="Corbel" panose="020B0503020204020204" pitchFamily="34" charset="0"/>
                <a:ea typeface="Tahoma" panose="020B0604030504040204" pitchFamily="34" charset="0"/>
                <a:cs typeface="Tahoma" panose="020B0604030504040204" pitchFamily="34" charset="0"/>
              </a:rPr>
              <a:t>)</a:t>
            </a:r>
          </a:p>
        </p:txBody>
      </p:sp>
      <p:pic>
        <p:nvPicPr>
          <p:cNvPr id="16" name="Graphic 15">
            <a:extLst>
              <a:ext uri="{FF2B5EF4-FFF2-40B4-BE49-F238E27FC236}">
                <a16:creationId xmlns:a16="http://schemas.microsoft.com/office/drawing/2014/main" id="{DB22C52A-862E-3C0B-9993-9C92EBE472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CCB1FC1F-C1E1-0921-BB93-85B4D3EE2484}"/>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72</a:t>
            </a:fld>
            <a:endParaRPr lang="en-CH" dirty="0">
              <a:latin typeface="Cambria" panose="02040503050406030204" pitchFamily="18" charset="0"/>
            </a:endParaRPr>
          </a:p>
        </p:txBody>
      </p:sp>
      <p:sp>
        <p:nvSpPr>
          <p:cNvPr id="3" name="TextBox 2">
            <a:extLst>
              <a:ext uri="{FF2B5EF4-FFF2-40B4-BE49-F238E27FC236}">
                <a16:creationId xmlns:a16="http://schemas.microsoft.com/office/drawing/2014/main" id="{84345FB2-B9CF-9372-B6C6-32DAA75A66EB}"/>
              </a:ext>
            </a:extLst>
          </p:cNvPr>
          <p:cNvSpPr txBox="1"/>
          <p:nvPr/>
        </p:nvSpPr>
        <p:spPr>
          <a:xfrm>
            <a:off x="293869" y="1838445"/>
            <a:ext cx="8510786" cy="713917"/>
          </a:xfrm>
          <a:prstGeom prst="rect">
            <a:avLst/>
          </a:prstGeom>
          <a:noFill/>
        </p:spPr>
        <p:txBody>
          <a:bodyPr wrap="square" rtlCol="0">
            <a:spAutoFit/>
          </a:bodyPr>
          <a:lstStyle/>
          <a:p>
            <a:endParaRPr lang="en-US"/>
          </a:p>
          <a:p>
            <a:endParaRPr lang="en-US"/>
          </a:p>
        </p:txBody>
      </p:sp>
      <p:sp>
        <p:nvSpPr>
          <p:cNvPr id="15" name="TextBox 14">
            <a:extLst>
              <a:ext uri="{FF2B5EF4-FFF2-40B4-BE49-F238E27FC236}">
                <a16:creationId xmlns:a16="http://schemas.microsoft.com/office/drawing/2014/main" id="{70DF1044-C176-83C8-D4FA-F5A4BE33E86B}"/>
              </a:ext>
            </a:extLst>
          </p:cNvPr>
          <p:cNvSpPr txBox="1"/>
          <p:nvPr/>
        </p:nvSpPr>
        <p:spPr>
          <a:xfrm>
            <a:off x="3483308" y="4703971"/>
            <a:ext cx="2975656" cy="430888"/>
          </a:xfrm>
          <a:prstGeom prst="rect">
            <a:avLst/>
          </a:prstGeom>
          <a:noFill/>
        </p:spPr>
        <p:txBody>
          <a:bodyPr wrap="square" rtlCol="0">
            <a:spAutoFit/>
          </a:bodyPr>
          <a:lstStyle/>
          <a:p>
            <a:pPr algn="ctr"/>
            <a:r>
              <a:rPr lang="en-CH" sz="2200" b="1" dirty="0">
                <a:latin typeface="Poppins" pitchFamily="2" charset="77"/>
                <a:ea typeface="Tahoma" panose="020B0604030504040204" pitchFamily="34" charset="0"/>
                <a:cs typeface="Poppins" pitchFamily="2" charset="77"/>
              </a:rPr>
              <a:t>Query Size (in bits) </a:t>
            </a:r>
          </a:p>
        </p:txBody>
      </p:sp>
      <p:sp>
        <p:nvSpPr>
          <p:cNvPr id="19" name="TextBox 18">
            <a:extLst>
              <a:ext uri="{FF2B5EF4-FFF2-40B4-BE49-F238E27FC236}">
                <a16:creationId xmlns:a16="http://schemas.microsoft.com/office/drawing/2014/main" id="{E21539C6-EF5B-1CD6-61DB-B992A217971D}"/>
              </a:ext>
            </a:extLst>
          </p:cNvPr>
          <p:cNvSpPr txBox="1"/>
          <p:nvPr/>
        </p:nvSpPr>
        <p:spPr>
          <a:xfrm>
            <a:off x="301113" y="2009104"/>
            <a:ext cx="879584" cy="400110"/>
          </a:xfrm>
          <a:prstGeom prst="rect">
            <a:avLst/>
          </a:prstGeom>
          <a:noFill/>
        </p:spPr>
        <p:txBody>
          <a:bodyPr wrap="square" rtlCol="0">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6</a:t>
            </a:r>
          </a:p>
        </p:txBody>
      </p:sp>
      <p:sp>
        <p:nvSpPr>
          <p:cNvPr id="20" name="TextBox 19">
            <a:extLst>
              <a:ext uri="{FF2B5EF4-FFF2-40B4-BE49-F238E27FC236}">
                <a16:creationId xmlns:a16="http://schemas.microsoft.com/office/drawing/2014/main" id="{E9375793-E301-6822-2CEB-A52F27CCD82F}"/>
              </a:ext>
            </a:extLst>
          </p:cNvPr>
          <p:cNvSpPr txBox="1"/>
          <p:nvPr/>
        </p:nvSpPr>
        <p:spPr>
          <a:xfrm>
            <a:off x="303905" y="2611179"/>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4</a:t>
            </a:r>
          </a:p>
        </p:txBody>
      </p:sp>
      <p:sp>
        <p:nvSpPr>
          <p:cNvPr id="21" name="TextBox 20">
            <a:extLst>
              <a:ext uri="{FF2B5EF4-FFF2-40B4-BE49-F238E27FC236}">
                <a16:creationId xmlns:a16="http://schemas.microsoft.com/office/drawing/2014/main" id="{18361F4D-4ED9-E01E-C8BB-03D04F7618B3}"/>
              </a:ext>
            </a:extLst>
          </p:cNvPr>
          <p:cNvSpPr txBox="1"/>
          <p:nvPr/>
        </p:nvSpPr>
        <p:spPr>
          <a:xfrm>
            <a:off x="311474" y="3244848"/>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2</a:t>
            </a:r>
          </a:p>
        </p:txBody>
      </p:sp>
      <p:sp>
        <p:nvSpPr>
          <p:cNvPr id="22" name="TextBox 21">
            <a:extLst>
              <a:ext uri="{FF2B5EF4-FFF2-40B4-BE49-F238E27FC236}">
                <a16:creationId xmlns:a16="http://schemas.microsoft.com/office/drawing/2014/main" id="{1FBFA3AA-DD1A-65A5-427B-63584FD9D477}"/>
              </a:ext>
            </a:extLst>
          </p:cNvPr>
          <p:cNvSpPr txBox="1"/>
          <p:nvPr/>
        </p:nvSpPr>
        <p:spPr>
          <a:xfrm>
            <a:off x="334070" y="3859216"/>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0</a:t>
            </a:r>
          </a:p>
        </p:txBody>
      </p:sp>
      <p:pic>
        <p:nvPicPr>
          <p:cNvPr id="32" name="Picture 31">
            <a:extLst>
              <a:ext uri="{FF2B5EF4-FFF2-40B4-BE49-F238E27FC236}">
                <a16:creationId xmlns:a16="http://schemas.microsoft.com/office/drawing/2014/main" id="{A96AEC6F-C534-C326-9661-40645DF688D2}"/>
              </a:ext>
            </a:extLst>
          </p:cNvPr>
          <p:cNvPicPr>
            <a:picLocks noChangeAspect="1"/>
          </p:cNvPicPr>
          <p:nvPr/>
        </p:nvPicPr>
        <p:blipFill rotWithShape="1">
          <a:blip r:embed="rId5"/>
          <a:srcRect t="3077" b="82341"/>
          <a:stretch/>
        </p:blipFill>
        <p:spPr>
          <a:xfrm>
            <a:off x="898863" y="1241907"/>
            <a:ext cx="7427897" cy="497132"/>
          </a:xfrm>
          <a:prstGeom prst="rect">
            <a:avLst/>
          </a:prstGeom>
        </p:spPr>
      </p:pic>
      <p:sp>
        <p:nvSpPr>
          <p:cNvPr id="46" name="TextBox 45">
            <a:extLst>
              <a:ext uri="{FF2B5EF4-FFF2-40B4-BE49-F238E27FC236}">
                <a16:creationId xmlns:a16="http://schemas.microsoft.com/office/drawing/2014/main" id="{05A36EB6-3239-4123-5476-7E84E593CBFA}"/>
              </a:ext>
            </a:extLst>
          </p:cNvPr>
          <p:cNvSpPr txBox="1"/>
          <p:nvPr/>
        </p:nvSpPr>
        <p:spPr>
          <a:xfrm>
            <a:off x="1534700" y="4277411"/>
            <a:ext cx="7422216"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16                  32                  64                 128                256              Avg</a:t>
            </a:r>
            <a:endParaRPr lang="en-US" sz="2000" b="1" baseline="30000" dirty="0">
              <a:latin typeface="Poppins" pitchFamily="2" charset="77"/>
              <a:ea typeface="Tahoma" panose="020B0604030504040204" pitchFamily="34" charset="0"/>
              <a:cs typeface="Poppins" pitchFamily="2" charset="77"/>
            </a:endParaRPr>
          </a:p>
        </p:txBody>
      </p:sp>
      <p:sp>
        <p:nvSpPr>
          <p:cNvPr id="14" name="Rectangle 13">
            <a:extLst>
              <a:ext uri="{FF2B5EF4-FFF2-40B4-BE49-F238E27FC236}">
                <a16:creationId xmlns:a16="http://schemas.microsoft.com/office/drawing/2014/main" id="{B3CABAB2-0817-C2AB-D405-D7BF12E6B5B5}"/>
              </a:ext>
            </a:extLst>
          </p:cNvPr>
          <p:cNvSpPr/>
          <p:nvPr/>
        </p:nvSpPr>
        <p:spPr>
          <a:xfrm>
            <a:off x="2262753" y="1433997"/>
            <a:ext cx="1236597" cy="497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Rectangle 23">
            <a:extLst>
              <a:ext uri="{FF2B5EF4-FFF2-40B4-BE49-F238E27FC236}">
                <a16:creationId xmlns:a16="http://schemas.microsoft.com/office/drawing/2014/main" id="{9691B97F-C2D8-5A5A-0120-60421464B9AF}"/>
              </a:ext>
            </a:extLst>
          </p:cNvPr>
          <p:cNvSpPr/>
          <p:nvPr/>
        </p:nvSpPr>
        <p:spPr>
          <a:xfrm>
            <a:off x="4530403" y="1271316"/>
            <a:ext cx="1542775" cy="497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7" name="Rectangle 26">
            <a:extLst>
              <a:ext uri="{FF2B5EF4-FFF2-40B4-BE49-F238E27FC236}">
                <a16:creationId xmlns:a16="http://schemas.microsoft.com/office/drawing/2014/main" id="{C590B8D1-5A60-BE37-F198-C875E6F4998C}"/>
              </a:ext>
            </a:extLst>
          </p:cNvPr>
          <p:cNvSpPr/>
          <p:nvPr/>
        </p:nvSpPr>
        <p:spPr>
          <a:xfrm>
            <a:off x="7130890" y="1346303"/>
            <a:ext cx="1544752" cy="497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8" name="TextBox 27">
            <a:extLst>
              <a:ext uri="{FF2B5EF4-FFF2-40B4-BE49-F238E27FC236}">
                <a16:creationId xmlns:a16="http://schemas.microsoft.com/office/drawing/2014/main" id="{BF33210F-D126-F297-E10C-F3E75FBF27FD}"/>
              </a:ext>
            </a:extLst>
          </p:cNvPr>
          <p:cNvSpPr txBox="1"/>
          <p:nvPr/>
        </p:nvSpPr>
        <p:spPr>
          <a:xfrm>
            <a:off x="2142777" y="1339898"/>
            <a:ext cx="1476548" cy="430887"/>
          </a:xfrm>
          <a:prstGeom prst="rect">
            <a:avLst/>
          </a:prstGeom>
          <a:noFill/>
        </p:spPr>
        <p:txBody>
          <a:bodyPr wrap="square" rtlCol="0">
            <a:spAutoFit/>
          </a:bodyPr>
          <a:lstStyle/>
          <a:p>
            <a:r>
              <a:rPr lang="en-CH" sz="2200" b="1" dirty="0">
                <a:latin typeface="Poppins" pitchFamily="2" charset="77"/>
                <a:cs typeface="Poppins" pitchFamily="2" charset="77"/>
              </a:rPr>
              <a:t>Boolean</a:t>
            </a:r>
          </a:p>
        </p:txBody>
      </p:sp>
      <p:sp>
        <p:nvSpPr>
          <p:cNvPr id="36" name="TextBox 35">
            <a:extLst>
              <a:ext uri="{FF2B5EF4-FFF2-40B4-BE49-F238E27FC236}">
                <a16:creationId xmlns:a16="http://schemas.microsoft.com/office/drawing/2014/main" id="{0FE35480-9BD0-30A1-0F4B-3875501A9E6A}"/>
              </a:ext>
            </a:extLst>
          </p:cNvPr>
          <p:cNvSpPr txBox="1"/>
          <p:nvPr/>
        </p:nvSpPr>
        <p:spPr>
          <a:xfrm rot="16200000">
            <a:off x="-983239" y="2897358"/>
            <a:ext cx="2303987" cy="430887"/>
          </a:xfrm>
          <a:prstGeom prst="rect">
            <a:avLst/>
          </a:prstGeom>
          <a:noFill/>
        </p:spPr>
        <p:txBody>
          <a:bodyPr wrap="square" rtlCol="0">
            <a:spAutoFit/>
          </a:bodyPr>
          <a:lstStyle/>
          <a:p>
            <a:pPr algn="ctr"/>
            <a:r>
              <a:rPr lang="en-CH" sz="2200" b="1" dirty="0">
                <a:latin typeface="Poppins" pitchFamily="2" charset="77"/>
                <a:ea typeface="Tahoma" panose="020B0604030504040204" pitchFamily="34" charset="0"/>
                <a:cs typeface="Poppins" pitchFamily="2" charset="77"/>
              </a:rPr>
              <a:t>Speedup</a:t>
            </a:r>
          </a:p>
        </p:txBody>
      </p:sp>
      <p:cxnSp>
        <p:nvCxnSpPr>
          <p:cNvPr id="38" name="Straight Arrow Connector 37">
            <a:extLst>
              <a:ext uri="{FF2B5EF4-FFF2-40B4-BE49-F238E27FC236}">
                <a16:creationId xmlns:a16="http://schemas.microsoft.com/office/drawing/2014/main" id="{AF01FE16-6329-0A71-0EBF-D1EC546FF96E}"/>
              </a:ext>
            </a:extLst>
          </p:cNvPr>
          <p:cNvCxnSpPr>
            <a:cxnSpLocks/>
          </p:cNvCxnSpPr>
          <p:nvPr/>
        </p:nvCxnSpPr>
        <p:spPr>
          <a:xfrm>
            <a:off x="6396991" y="4905076"/>
            <a:ext cx="2519291"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53" name="Picture 52">
            <a:extLst>
              <a:ext uri="{FF2B5EF4-FFF2-40B4-BE49-F238E27FC236}">
                <a16:creationId xmlns:a16="http://schemas.microsoft.com/office/drawing/2014/main" id="{7AE26B90-3332-455B-AD7D-3544B4606526}"/>
              </a:ext>
            </a:extLst>
          </p:cNvPr>
          <p:cNvPicPr>
            <a:picLocks noChangeAspect="1"/>
          </p:cNvPicPr>
          <p:nvPr/>
        </p:nvPicPr>
        <p:blipFill>
          <a:blip r:embed="rId6"/>
          <a:srcRect t="156" b="156"/>
          <a:stretch/>
        </p:blipFill>
        <p:spPr>
          <a:xfrm>
            <a:off x="861540" y="1873412"/>
            <a:ext cx="8094737" cy="2365176"/>
          </a:xfrm>
          <a:prstGeom prst="rect">
            <a:avLst/>
          </a:prstGeom>
        </p:spPr>
      </p:pic>
      <p:sp>
        <p:nvSpPr>
          <p:cNvPr id="2" name="TextBox 1">
            <a:extLst>
              <a:ext uri="{FF2B5EF4-FFF2-40B4-BE49-F238E27FC236}">
                <a16:creationId xmlns:a16="http://schemas.microsoft.com/office/drawing/2014/main" id="{6C538EB2-7F19-3E2E-8CA9-A4F16AB60A62}"/>
              </a:ext>
            </a:extLst>
          </p:cNvPr>
          <p:cNvSpPr txBox="1"/>
          <p:nvPr/>
        </p:nvSpPr>
        <p:spPr>
          <a:xfrm>
            <a:off x="4401390" y="1356789"/>
            <a:ext cx="1835352" cy="430887"/>
          </a:xfrm>
          <a:prstGeom prst="rect">
            <a:avLst/>
          </a:prstGeom>
          <a:noFill/>
        </p:spPr>
        <p:txBody>
          <a:bodyPr wrap="square" rtlCol="0">
            <a:spAutoFit/>
          </a:bodyPr>
          <a:lstStyle/>
          <a:p>
            <a:r>
              <a:rPr lang="en-CH" sz="2200" b="1" dirty="0">
                <a:latin typeface="Poppins" pitchFamily="2" charset="77"/>
                <a:cs typeface="Poppins" pitchFamily="2" charset="77"/>
              </a:rPr>
              <a:t>Arithmetic</a:t>
            </a:r>
          </a:p>
        </p:txBody>
      </p:sp>
      <p:sp>
        <p:nvSpPr>
          <p:cNvPr id="5" name="TextBox 4">
            <a:extLst>
              <a:ext uri="{FF2B5EF4-FFF2-40B4-BE49-F238E27FC236}">
                <a16:creationId xmlns:a16="http://schemas.microsoft.com/office/drawing/2014/main" id="{CC9FBEC4-871B-BB56-F6B4-83CF9F3AD964}"/>
              </a:ext>
            </a:extLst>
          </p:cNvPr>
          <p:cNvSpPr txBox="1"/>
          <p:nvPr/>
        </p:nvSpPr>
        <p:spPr>
          <a:xfrm>
            <a:off x="7002396" y="1339241"/>
            <a:ext cx="1835352" cy="430887"/>
          </a:xfrm>
          <a:prstGeom prst="rect">
            <a:avLst/>
          </a:prstGeom>
          <a:noFill/>
        </p:spPr>
        <p:txBody>
          <a:bodyPr wrap="square" rtlCol="0">
            <a:spAutoFit/>
          </a:bodyPr>
          <a:lstStyle/>
          <a:p>
            <a:r>
              <a:rPr lang="en-CH" sz="2200" b="1" dirty="0">
                <a:latin typeface="Poppins" pitchFamily="2" charset="77"/>
                <a:cs typeface="Poppins" pitchFamily="2" charset="77"/>
              </a:rPr>
              <a:t>CM-SW</a:t>
            </a:r>
          </a:p>
        </p:txBody>
      </p:sp>
      <p:cxnSp>
        <p:nvCxnSpPr>
          <p:cNvPr id="9" name="Straight Arrow Connector 8">
            <a:extLst>
              <a:ext uri="{FF2B5EF4-FFF2-40B4-BE49-F238E27FC236}">
                <a16:creationId xmlns:a16="http://schemas.microsoft.com/office/drawing/2014/main" id="{65CAE3E8-9E1E-6666-19EF-DE3E3D19D224}"/>
              </a:ext>
            </a:extLst>
          </p:cNvPr>
          <p:cNvCxnSpPr>
            <a:cxnSpLocks/>
          </p:cNvCxnSpPr>
          <p:nvPr/>
        </p:nvCxnSpPr>
        <p:spPr>
          <a:xfrm>
            <a:off x="7866264" y="2817910"/>
            <a:ext cx="0" cy="1236430"/>
          </a:xfrm>
          <a:prstGeom prst="straightConnector1">
            <a:avLst/>
          </a:prstGeom>
          <a:ln w="25400">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0884B681-838D-354A-8524-E9192E9A039E}"/>
              </a:ext>
            </a:extLst>
          </p:cNvPr>
          <p:cNvSpPr txBox="1"/>
          <p:nvPr/>
        </p:nvSpPr>
        <p:spPr>
          <a:xfrm rot="16200000">
            <a:off x="7027242" y="3214899"/>
            <a:ext cx="1291181" cy="369332"/>
          </a:xfrm>
          <a:prstGeom prst="rect">
            <a:avLst/>
          </a:prstGeom>
          <a:noFill/>
        </p:spPr>
        <p:txBody>
          <a:bodyPr wrap="square" rtlCol="0">
            <a:spAutoFit/>
          </a:bodyPr>
          <a:lstStyle/>
          <a:p>
            <a:r>
              <a:rPr lang="en-CH" b="1" dirty="0">
                <a:solidFill>
                  <a:schemeClr val="accent5"/>
                </a:solidFill>
                <a:latin typeface="Poppins" pitchFamily="2" charset="77"/>
                <a:ea typeface="Tahoma" panose="020B0604030504040204" pitchFamily="34" charset="0"/>
                <a:cs typeface="Poppins" pitchFamily="2" charset="77"/>
              </a:rPr>
              <a:t>9.9x10</a:t>
            </a:r>
            <a:r>
              <a:rPr lang="en-CH" b="1" baseline="30000" dirty="0">
                <a:solidFill>
                  <a:schemeClr val="accent5"/>
                </a:solidFill>
                <a:latin typeface="Poppins" pitchFamily="2" charset="77"/>
                <a:ea typeface="Tahoma" panose="020B0604030504040204" pitchFamily="34" charset="0"/>
                <a:cs typeface="Poppins" pitchFamily="2" charset="77"/>
              </a:rPr>
              <a:t>3</a:t>
            </a:r>
            <a:r>
              <a:rPr lang="en-CH" b="1" dirty="0">
                <a:solidFill>
                  <a:schemeClr val="accent5"/>
                </a:solidFill>
                <a:latin typeface="Poppins" pitchFamily="2" charset="77"/>
                <a:ea typeface="Tahoma" panose="020B0604030504040204" pitchFamily="34" charset="0"/>
                <a:cs typeface="Poppins" pitchFamily="2" charset="77"/>
              </a:rPr>
              <a:t>x</a:t>
            </a:r>
            <a:endParaRPr lang="en-CH" b="1" baseline="30000" dirty="0">
              <a:solidFill>
                <a:schemeClr val="accent5"/>
              </a:solidFill>
              <a:latin typeface="Poppins" pitchFamily="2" charset="77"/>
              <a:ea typeface="Tahoma" panose="020B0604030504040204" pitchFamily="34" charset="0"/>
              <a:cs typeface="Poppins" pitchFamily="2" charset="77"/>
            </a:endParaRPr>
          </a:p>
        </p:txBody>
      </p:sp>
      <p:cxnSp>
        <p:nvCxnSpPr>
          <p:cNvPr id="11" name="Straight Arrow Connector 10">
            <a:extLst>
              <a:ext uri="{FF2B5EF4-FFF2-40B4-BE49-F238E27FC236}">
                <a16:creationId xmlns:a16="http://schemas.microsoft.com/office/drawing/2014/main" id="{9652BDE8-D8FF-A10A-37CA-6FEFD5C8A4D2}"/>
              </a:ext>
            </a:extLst>
          </p:cNvPr>
          <p:cNvCxnSpPr>
            <a:cxnSpLocks/>
          </p:cNvCxnSpPr>
          <p:nvPr/>
        </p:nvCxnSpPr>
        <p:spPr>
          <a:xfrm>
            <a:off x="8126856" y="2291024"/>
            <a:ext cx="0" cy="473469"/>
          </a:xfrm>
          <a:prstGeom prst="straightConnector1">
            <a:avLst/>
          </a:prstGeom>
          <a:ln w="25400">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BA8A823-C63B-28D5-FD30-DEE40F7020C6}"/>
              </a:ext>
            </a:extLst>
          </p:cNvPr>
          <p:cNvSpPr txBox="1"/>
          <p:nvPr/>
        </p:nvSpPr>
        <p:spPr>
          <a:xfrm>
            <a:off x="7683984" y="1893901"/>
            <a:ext cx="1075868" cy="369332"/>
          </a:xfrm>
          <a:prstGeom prst="rect">
            <a:avLst/>
          </a:prstGeom>
          <a:noFill/>
        </p:spPr>
        <p:txBody>
          <a:bodyPr wrap="square" rtlCol="0">
            <a:spAutoFit/>
          </a:bodyPr>
          <a:lstStyle/>
          <a:p>
            <a:r>
              <a:rPr lang="en-CH" b="1" dirty="0">
                <a:solidFill>
                  <a:schemeClr val="accent5"/>
                </a:solidFill>
                <a:latin typeface="Poppins" pitchFamily="2" charset="77"/>
                <a:ea typeface="Tahoma" panose="020B0604030504040204" pitchFamily="34" charset="0"/>
                <a:cs typeface="Poppins" pitchFamily="2" charset="77"/>
              </a:rPr>
              <a:t>42.9x</a:t>
            </a:r>
          </a:p>
        </p:txBody>
      </p:sp>
      <p:sp>
        <p:nvSpPr>
          <p:cNvPr id="18" name="Rounded Rectangle 17">
            <a:extLst>
              <a:ext uri="{FF2B5EF4-FFF2-40B4-BE49-F238E27FC236}">
                <a16:creationId xmlns:a16="http://schemas.microsoft.com/office/drawing/2014/main" id="{3BCFD8F8-80F2-7F98-E483-0BC38FD6A55A}"/>
              </a:ext>
            </a:extLst>
          </p:cNvPr>
          <p:cNvSpPr/>
          <p:nvPr/>
        </p:nvSpPr>
        <p:spPr>
          <a:xfrm>
            <a:off x="-159566" y="5184639"/>
            <a:ext cx="9463131" cy="1201329"/>
          </a:xfrm>
          <a:prstGeom prst="roundRect">
            <a:avLst>
              <a:gd name="adj" fmla="val 12680"/>
            </a:avLst>
          </a:prstGeom>
          <a:solidFill>
            <a:schemeClr val="accent6">
              <a:lumMod val="20000"/>
              <a:lumOff val="8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CM-SW outperforms the best prior arithmetic technique </a:t>
            </a:r>
            <a:endParaRPr lang="en-US" sz="2800" b="1" i="1" dirty="0">
              <a:solidFill>
                <a:schemeClr val="accent5"/>
              </a:solidFill>
              <a:latin typeface="Corbel" panose="020B0503020204020204" pitchFamily="34" charset="0"/>
            </a:endParaRPr>
          </a:p>
          <a:p>
            <a:pPr algn="ctr"/>
            <a:r>
              <a:rPr lang="en-US" sz="2800" b="1" dirty="0">
                <a:solidFill>
                  <a:schemeClr val="accent5"/>
                </a:solidFill>
                <a:latin typeface="Corbel" panose="020B0503020204020204" pitchFamily="34" charset="0"/>
              </a:rPr>
              <a:t>by </a:t>
            </a:r>
            <a:r>
              <a:rPr lang="en-US" sz="2800" b="1" dirty="0">
                <a:solidFill>
                  <a:schemeClr val="accent5"/>
                </a:solidFill>
                <a:latin typeface="Cambria" panose="02040503050406030204" pitchFamily="18" charset="0"/>
              </a:rPr>
              <a:t>42.9x</a:t>
            </a:r>
            <a:endParaRPr lang="en-CH" sz="2800" b="1" dirty="0">
              <a:solidFill>
                <a:schemeClr val="tx1"/>
              </a:solidFill>
              <a:latin typeface="Corbel" panose="020B0503020204020204" pitchFamily="34" charset="0"/>
            </a:endParaRPr>
          </a:p>
        </p:txBody>
      </p:sp>
      <p:cxnSp>
        <p:nvCxnSpPr>
          <p:cNvPr id="13" name="Straight Arrow Connector 12">
            <a:extLst>
              <a:ext uri="{FF2B5EF4-FFF2-40B4-BE49-F238E27FC236}">
                <a16:creationId xmlns:a16="http://schemas.microsoft.com/office/drawing/2014/main" id="{079B6B63-1A02-C2B6-ABAC-A1371384A2B5}"/>
              </a:ext>
            </a:extLst>
          </p:cNvPr>
          <p:cNvCxnSpPr>
            <a:cxnSpLocks/>
          </p:cNvCxnSpPr>
          <p:nvPr/>
        </p:nvCxnSpPr>
        <p:spPr>
          <a:xfrm flipH="1" flipV="1">
            <a:off x="898863" y="4905076"/>
            <a:ext cx="2584445" cy="14339"/>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937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49059-E8E4-B8D9-208A-3FC3DAB9366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9C671ED-C279-7C96-9561-9B4FDB25ECE4}"/>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DD46C9B5-E989-C301-040E-B59A8B2A8DCA}"/>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4725FCB-1723-1220-8985-8271C525C707}"/>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14C030A5-21D0-8AFD-B1CB-58C1D9C68D18}"/>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Speedup for Different Query Sizes (</a:t>
            </a:r>
            <a:r>
              <a:rPr lang="en-CH" sz="3600" b="1" dirty="0">
                <a:latin typeface="Cambria" panose="02040503050406030204" pitchFamily="18" charset="0"/>
                <a:ea typeface="Tahoma" panose="020B0604030504040204" pitchFamily="34" charset="0"/>
                <a:cs typeface="Tahoma" panose="020B0604030504040204" pitchFamily="34" charset="0"/>
              </a:rPr>
              <a:t>3/3</a:t>
            </a:r>
            <a:r>
              <a:rPr lang="en-CH" sz="3600" b="1" dirty="0">
                <a:latin typeface="Corbel" panose="020B0503020204020204" pitchFamily="34" charset="0"/>
                <a:ea typeface="Tahoma" panose="020B0604030504040204" pitchFamily="34" charset="0"/>
                <a:cs typeface="Tahoma" panose="020B0604030504040204" pitchFamily="34" charset="0"/>
              </a:rPr>
              <a:t>)</a:t>
            </a:r>
          </a:p>
        </p:txBody>
      </p:sp>
      <p:pic>
        <p:nvPicPr>
          <p:cNvPr id="16" name="Graphic 15">
            <a:extLst>
              <a:ext uri="{FF2B5EF4-FFF2-40B4-BE49-F238E27FC236}">
                <a16:creationId xmlns:a16="http://schemas.microsoft.com/office/drawing/2014/main" id="{E6389E08-2641-D199-7BFE-76F0A851BD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1948899D-96D7-FBA3-D92B-56E31ABC96E7}"/>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73</a:t>
            </a:fld>
            <a:endParaRPr lang="en-CH" dirty="0">
              <a:latin typeface="Cambria" panose="02040503050406030204" pitchFamily="18" charset="0"/>
            </a:endParaRPr>
          </a:p>
        </p:txBody>
      </p:sp>
      <p:sp>
        <p:nvSpPr>
          <p:cNvPr id="3" name="TextBox 2">
            <a:extLst>
              <a:ext uri="{FF2B5EF4-FFF2-40B4-BE49-F238E27FC236}">
                <a16:creationId xmlns:a16="http://schemas.microsoft.com/office/drawing/2014/main" id="{C49962F5-D48B-C230-81E2-36146F52ED33}"/>
              </a:ext>
            </a:extLst>
          </p:cNvPr>
          <p:cNvSpPr txBox="1"/>
          <p:nvPr/>
        </p:nvSpPr>
        <p:spPr>
          <a:xfrm>
            <a:off x="293869" y="1838445"/>
            <a:ext cx="8510786" cy="713917"/>
          </a:xfrm>
          <a:prstGeom prst="rect">
            <a:avLst/>
          </a:prstGeom>
          <a:noFill/>
        </p:spPr>
        <p:txBody>
          <a:bodyPr wrap="square" rtlCol="0">
            <a:spAutoFit/>
          </a:bodyPr>
          <a:lstStyle/>
          <a:p>
            <a:endParaRPr lang="en-US"/>
          </a:p>
          <a:p>
            <a:endParaRPr lang="en-US"/>
          </a:p>
        </p:txBody>
      </p:sp>
      <p:sp>
        <p:nvSpPr>
          <p:cNvPr id="15" name="TextBox 14">
            <a:extLst>
              <a:ext uri="{FF2B5EF4-FFF2-40B4-BE49-F238E27FC236}">
                <a16:creationId xmlns:a16="http://schemas.microsoft.com/office/drawing/2014/main" id="{3A839735-1356-1A06-F529-6721E1AD3EF6}"/>
              </a:ext>
            </a:extLst>
          </p:cNvPr>
          <p:cNvSpPr txBox="1"/>
          <p:nvPr/>
        </p:nvSpPr>
        <p:spPr>
          <a:xfrm>
            <a:off x="3483308" y="4703971"/>
            <a:ext cx="2975656" cy="430888"/>
          </a:xfrm>
          <a:prstGeom prst="rect">
            <a:avLst/>
          </a:prstGeom>
          <a:noFill/>
        </p:spPr>
        <p:txBody>
          <a:bodyPr wrap="square" rtlCol="0">
            <a:spAutoFit/>
          </a:bodyPr>
          <a:lstStyle/>
          <a:p>
            <a:pPr algn="ctr"/>
            <a:r>
              <a:rPr lang="en-CH" sz="2200" b="1" dirty="0">
                <a:latin typeface="Poppins" pitchFamily="2" charset="77"/>
                <a:ea typeface="Tahoma" panose="020B0604030504040204" pitchFamily="34" charset="0"/>
                <a:cs typeface="Poppins" pitchFamily="2" charset="77"/>
              </a:rPr>
              <a:t>Query Size (in bits) </a:t>
            </a:r>
          </a:p>
        </p:txBody>
      </p:sp>
      <p:sp>
        <p:nvSpPr>
          <p:cNvPr id="19" name="TextBox 18">
            <a:extLst>
              <a:ext uri="{FF2B5EF4-FFF2-40B4-BE49-F238E27FC236}">
                <a16:creationId xmlns:a16="http://schemas.microsoft.com/office/drawing/2014/main" id="{8707179D-BF91-C0A9-F98F-9672BD63835B}"/>
              </a:ext>
            </a:extLst>
          </p:cNvPr>
          <p:cNvSpPr txBox="1"/>
          <p:nvPr/>
        </p:nvSpPr>
        <p:spPr>
          <a:xfrm>
            <a:off x="301113" y="2009104"/>
            <a:ext cx="879584" cy="400110"/>
          </a:xfrm>
          <a:prstGeom prst="rect">
            <a:avLst/>
          </a:prstGeom>
          <a:noFill/>
        </p:spPr>
        <p:txBody>
          <a:bodyPr wrap="square" rtlCol="0">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6</a:t>
            </a:r>
          </a:p>
        </p:txBody>
      </p:sp>
      <p:sp>
        <p:nvSpPr>
          <p:cNvPr id="20" name="TextBox 19">
            <a:extLst>
              <a:ext uri="{FF2B5EF4-FFF2-40B4-BE49-F238E27FC236}">
                <a16:creationId xmlns:a16="http://schemas.microsoft.com/office/drawing/2014/main" id="{6B004C2E-E4FB-2A66-7E45-4CF40B0245BA}"/>
              </a:ext>
            </a:extLst>
          </p:cNvPr>
          <p:cNvSpPr txBox="1"/>
          <p:nvPr/>
        </p:nvSpPr>
        <p:spPr>
          <a:xfrm>
            <a:off x="303905" y="2611179"/>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4</a:t>
            </a:r>
          </a:p>
        </p:txBody>
      </p:sp>
      <p:sp>
        <p:nvSpPr>
          <p:cNvPr id="21" name="TextBox 20">
            <a:extLst>
              <a:ext uri="{FF2B5EF4-FFF2-40B4-BE49-F238E27FC236}">
                <a16:creationId xmlns:a16="http://schemas.microsoft.com/office/drawing/2014/main" id="{4AAAAC8D-8E5D-A95E-DC1F-D5554CE01B81}"/>
              </a:ext>
            </a:extLst>
          </p:cNvPr>
          <p:cNvSpPr txBox="1"/>
          <p:nvPr/>
        </p:nvSpPr>
        <p:spPr>
          <a:xfrm>
            <a:off x="311474" y="3244848"/>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2</a:t>
            </a:r>
          </a:p>
        </p:txBody>
      </p:sp>
      <p:sp>
        <p:nvSpPr>
          <p:cNvPr id="22" name="TextBox 21">
            <a:extLst>
              <a:ext uri="{FF2B5EF4-FFF2-40B4-BE49-F238E27FC236}">
                <a16:creationId xmlns:a16="http://schemas.microsoft.com/office/drawing/2014/main" id="{C7759319-3BDE-B008-1140-A687678CB3BD}"/>
              </a:ext>
            </a:extLst>
          </p:cNvPr>
          <p:cNvSpPr txBox="1"/>
          <p:nvPr/>
        </p:nvSpPr>
        <p:spPr>
          <a:xfrm>
            <a:off x="334070" y="3859216"/>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0</a:t>
            </a:r>
          </a:p>
        </p:txBody>
      </p:sp>
      <p:pic>
        <p:nvPicPr>
          <p:cNvPr id="32" name="Picture 31">
            <a:extLst>
              <a:ext uri="{FF2B5EF4-FFF2-40B4-BE49-F238E27FC236}">
                <a16:creationId xmlns:a16="http://schemas.microsoft.com/office/drawing/2014/main" id="{90D8DFA6-AFCD-2ABA-C106-B22AA30AE2FE}"/>
              </a:ext>
            </a:extLst>
          </p:cNvPr>
          <p:cNvPicPr>
            <a:picLocks noChangeAspect="1"/>
          </p:cNvPicPr>
          <p:nvPr/>
        </p:nvPicPr>
        <p:blipFill rotWithShape="1">
          <a:blip r:embed="rId5"/>
          <a:srcRect t="3077" b="82341"/>
          <a:stretch/>
        </p:blipFill>
        <p:spPr>
          <a:xfrm>
            <a:off x="898863" y="1241907"/>
            <a:ext cx="7427897" cy="497132"/>
          </a:xfrm>
          <a:prstGeom prst="rect">
            <a:avLst/>
          </a:prstGeom>
        </p:spPr>
      </p:pic>
      <p:sp>
        <p:nvSpPr>
          <p:cNvPr id="46" name="TextBox 45">
            <a:extLst>
              <a:ext uri="{FF2B5EF4-FFF2-40B4-BE49-F238E27FC236}">
                <a16:creationId xmlns:a16="http://schemas.microsoft.com/office/drawing/2014/main" id="{3BB559CE-8F82-306A-4E37-6241658574F7}"/>
              </a:ext>
            </a:extLst>
          </p:cNvPr>
          <p:cNvSpPr txBox="1"/>
          <p:nvPr/>
        </p:nvSpPr>
        <p:spPr>
          <a:xfrm>
            <a:off x="1535494" y="4277411"/>
            <a:ext cx="7422216"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16                  32                  64                 128                256              Avg</a:t>
            </a:r>
            <a:endParaRPr lang="en-US" sz="2000" b="1" baseline="30000" dirty="0">
              <a:latin typeface="Poppins" pitchFamily="2" charset="77"/>
              <a:ea typeface="Tahoma" panose="020B0604030504040204" pitchFamily="34" charset="0"/>
              <a:cs typeface="Poppins" pitchFamily="2" charset="77"/>
            </a:endParaRPr>
          </a:p>
        </p:txBody>
      </p:sp>
      <p:sp>
        <p:nvSpPr>
          <p:cNvPr id="14" name="Rectangle 13">
            <a:extLst>
              <a:ext uri="{FF2B5EF4-FFF2-40B4-BE49-F238E27FC236}">
                <a16:creationId xmlns:a16="http://schemas.microsoft.com/office/drawing/2014/main" id="{5533D1BE-B441-6818-880F-A3C83D329705}"/>
              </a:ext>
            </a:extLst>
          </p:cNvPr>
          <p:cNvSpPr/>
          <p:nvPr/>
        </p:nvSpPr>
        <p:spPr>
          <a:xfrm>
            <a:off x="2262753" y="1433997"/>
            <a:ext cx="1236597" cy="497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Rectangle 23">
            <a:extLst>
              <a:ext uri="{FF2B5EF4-FFF2-40B4-BE49-F238E27FC236}">
                <a16:creationId xmlns:a16="http://schemas.microsoft.com/office/drawing/2014/main" id="{670102D2-D9B0-38A8-942C-5DF685D17A28}"/>
              </a:ext>
            </a:extLst>
          </p:cNvPr>
          <p:cNvSpPr/>
          <p:nvPr/>
        </p:nvSpPr>
        <p:spPr>
          <a:xfrm>
            <a:off x="4530403" y="1271316"/>
            <a:ext cx="1542775" cy="497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7" name="Rectangle 26">
            <a:extLst>
              <a:ext uri="{FF2B5EF4-FFF2-40B4-BE49-F238E27FC236}">
                <a16:creationId xmlns:a16="http://schemas.microsoft.com/office/drawing/2014/main" id="{C810A7A2-1F5C-6D52-3103-6346F774C229}"/>
              </a:ext>
            </a:extLst>
          </p:cNvPr>
          <p:cNvSpPr/>
          <p:nvPr/>
        </p:nvSpPr>
        <p:spPr>
          <a:xfrm>
            <a:off x="7130890" y="1346303"/>
            <a:ext cx="1544752" cy="497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8" name="TextBox 27">
            <a:extLst>
              <a:ext uri="{FF2B5EF4-FFF2-40B4-BE49-F238E27FC236}">
                <a16:creationId xmlns:a16="http://schemas.microsoft.com/office/drawing/2014/main" id="{3FE3BA93-900B-6789-4B54-AF8C10541802}"/>
              </a:ext>
            </a:extLst>
          </p:cNvPr>
          <p:cNvSpPr txBox="1"/>
          <p:nvPr/>
        </p:nvSpPr>
        <p:spPr>
          <a:xfrm>
            <a:off x="2142777" y="1339898"/>
            <a:ext cx="1476548" cy="430887"/>
          </a:xfrm>
          <a:prstGeom prst="rect">
            <a:avLst/>
          </a:prstGeom>
          <a:noFill/>
        </p:spPr>
        <p:txBody>
          <a:bodyPr wrap="square" rtlCol="0">
            <a:spAutoFit/>
          </a:bodyPr>
          <a:lstStyle/>
          <a:p>
            <a:r>
              <a:rPr lang="en-CH" sz="2200" b="1" dirty="0">
                <a:latin typeface="Poppins" pitchFamily="2" charset="77"/>
                <a:cs typeface="Poppins" pitchFamily="2" charset="77"/>
              </a:rPr>
              <a:t>Boolean</a:t>
            </a:r>
          </a:p>
        </p:txBody>
      </p:sp>
      <p:sp>
        <p:nvSpPr>
          <p:cNvPr id="36" name="TextBox 35">
            <a:extLst>
              <a:ext uri="{FF2B5EF4-FFF2-40B4-BE49-F238E27FC236}">
                <a16:creationId xmlns:a16="http://schemas.microsoft.com/office/drawing/2014/main" id="{A86D5C15-9185-5924-4F56-C5C78818DAB3}"/>
              </a:ext>
            </a:extLst>
          </p:cNvPr>
          <p:cNvSpPr txBox="1"/>
          <p:nvPr/>
        </p:nvSpPr>
        <p:spPr>
          <a:xfrm rot="16200000">
            <a:off x="-983239" y="2897358"/>
            <a:ext cx="2303987" cy="430887"/>
          </a:xfrm>
          <a:prstGeom prst="rect">
            <a:avLst/>
          </a:prstGeom>
          <a:noFill/>
        </p:spPr>
        <p:txBody>
          <a:bodyPr wrap="square" rtlCol="0">
            <a:spAutoFit/>
          </a:bodyPr>
          <a:lstStyle/>
          <a:p>
            <a:pPr algn="ctr"/>
            <a:r>
              <a:rPr lang="en-CH" sz="2200" b="1" dirty="0">
                <a:latin typeface="Poppins" pitchFamily="2" charset="77"/>
                <a:ea typeface="Tahoma" panose="020B0604030504040204" pitchFamily="34" charset="0"/>
                <a:cs typeface="Poppins" pitchFamily="2" charset="77"/>
              </a:rPr>
              <a:t>Speedup</a:t>
            </a:r>
          </a:p>
        </p:txBody>
      </p:sp>
      <p:cxnSp>
        <p:nvCxnSpPr>
          <p:cNvPr id="38" name="Straight Arrow Connector 37">
            <a:extLst>
              <a:ext uri="{FF2B5EF4-FFF2-40B4-BE49-F238E27FC236}">
                <a16:creationId xmlns:a16="http://schemas.microsoft.com/office/drawing/2014/main" id="{11B732A2-9435-4A50-E8CB-A8F7E58DBB24}"/>
              </a:ext>
            </a:extLst>
          </p:cNvPr>
          <p:cNvCxnSpPr>
            <a:cxnSpLocks/>
          </p:cNvCxnSpPr>
          <p:nvPr/>
        </p:nvCxnSpPr>
        <p:spPr>
          <a:xfrm>
            <a:off x="6396991" y="4905076"/>
            <a:ext cx="2519291"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53" name="Picture 52">
            <a:extLst>
              <a:ext uri="{FF2B5EF4-FFF2-40B4-BE49-F238E27FC236}">
                <a16:creationId xmlns:a16="http://schemas.microsoft.com/office/drawing/2014/main" id="{5722FC93-FEE1-9D98-C09C-02E12583AFC7}"/>
              </a:ext>
            </a:extLst>
          </p:cNvPr>
          <p:cNvPicPr>
            <a:picLocks noChangeAspect="1"/>
          </p:cNvPicPr>
          <p:nvPr/>
        </p:nvPicPr>
        <p:blipFill>
          <a:blip r:embed="rId6"/>
          <a:srcRect t="156" b="156"/>
          <a:stretch/>
        </p:blipFill>
        <p:spPr>
          <a:xfrm>
            <a:off x="861540" y="1873412"/>
            <a:ext cx="8094737" cy="2365176"/>
          </a:xfrm>
          <a:prstGeom prst="rect">
            <a:avLst/>
          </a:prstGeom>
        </p:spPr>
      </p:pic>
      <p:sp>
        <p:nvSpPr>
          <p:cNvPr id="2" name="TextBox 1">
            <a:extLst>
              <a:ext uri="{FF2B5EF4-FFF2-40B4-BE49-F238E27FC236}">
                <a16:creationId xmlns:a16="http://schemas.microsoft.com/office/drawing/2014/main" id="{B9D07800-A452-1F3B-B70E-B2DD0C08B709}"/>
              </a:ext>
            </a:extLst>
          </p:cNvPr>
          <p:cNvSpPr txBox="1"/>
          <p:nvPr/>
        </p:nvSpPr>
        <p:spPr>
          <a:xfrm>
            <a:off x="4401390" y="1356789"/>
            <a:ext cx="1835352" cy="430887"/>
          </a:xfrm>
          <a:prstGeom prst="rect">
            <a:avLst/>
          </a:prstGeom>
          <a:noFill/>
        </p:spPr>
        <p:txBody>
          <a:bodyPr wrap="square" rtlCol="0">
            <a:spAutoFit/>
          </a:bodyPr>
          <a:lstStyle/>
          <a:p>
            <a:r>
              <a:rPr lang="en-CH" sz="2200" b="1" dirty="0">
                <a:latin typeface="Poppins" pitchFamily="2" charset="77"/>
                <a:cs typeface="Poppins" pitchFamily="2" charset="77"/>
              </a:rPr>
              <a:t>Arithmetic</a:t>
            </a:r>
          </a:p>
        </p:txBody>
      </p:sp>
      <p:sp>
        <p:nvSpPr>
          <p:cNvPr id="5" name="TextBox 4">
            <a:extLst>
              <a:ext uri="{FF2B5EF4-FFF2-40B4-BE49-F238E27FC236}">
                <a16:creationId xmlns:a16="http://schemas.microsoft.com/office/drawing/2014/main" id="{00B6650B-791D-0659-E8E1-28BD6F79DED9}"/>
              </a:ext>
            </a:extLst>
          </p:cNvPr>
          <p:cNvSpPr txBox="1"/>
          <p:nvPr/>
        </p:nvSpPr>
        <p:spPr>
          <a:xfrm>
            <a:off x="7002396" y="1339241"/>
            <a:ext cx="1835352" cy="430887"/>
          </a:xfrm>
          <a:prstGeom prst="rect">
            <a:avLst/>
          </a:prstGeom>
          <a:noFill/>
        </p:spPr>
        <p:txBody>
          <a:bodyPr wrap="square" rtlCol="0">
            <a:spAutoFit/>
          </a:bodyPr>
          <a:lstStyle/>
          <a:p>
            <a:r>
              <a:rPr lang="en-CH" sz="2200" b="1" dirty="0">
                <a:latin typeface="Poppins" pitchFamily="2" charset="77"/>
                <a:cs typeface="Poppins" pitchFamily="2" charset="77"/>
              </a:rPr>
              <a:t>CM-SW</a:t>
            </a:r>
          </a:p>
        </p:txBody>
      </p:sp>
      <p:cxnSp>
        <p:nvCxnSpPr>
          <p:cNvPr id="9" name="Straight Arrow Connector 8">
            <a:extLst>
              <a:ext uri="{FF2B5EF4-FFF2-40B4-BE49-F238E27FC236}">
                <a16:creationId xmlns:a16="http://schemas.microsoft.com/office/drawing/2014/main" id="{83B2C36E-ED9A-767D-9A9C-4C631D30CE6C}"/>
              </a:ext>
            </a:extLst>
          </p:cNvPr>
          <p:cNvCxnSpPr>
            <a:cxnSpLocks/>
          </p:cNvCxnSpPr>
          <p:nvPr/>
        </p:nvCxnSpPr>
        <p:spPr>
          <a:xfrm>
            <a:off x="7866264" y="2817910"/>
            <a:ext cx="0" cy="1236430"/>
          </a:xfrm>
          <a:prstGeom prst="straightConnector1">
            <a:avLst/>
          </a:prstGeom>
          <a:ln w="25400">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0827FB52-F680-D844-CE1F-812F8105D23F}"/>
              </a:ext>
            </a:extLst>
          </p:cNvPr>
          <p:cNvSpPr txBox="1"/>
          <p:nvPr/>
        </p:nvSpPr>
        <p:spPr>
          <a:xfrm rot="16200000">
            <a:off x="7027242" y="3214899"/>
            <a:ext cx="1291181" cy="369332"/>
          </a:xfrm>
          <a:prstGeom prst="rect">
            <a:avLst/>
          </a:prstGeom>
          <a:noFill/>
        </p:spPr>
        <p:txBody>
          <a:bodyPr wrap="square" rtlCol="0">
            <a:spAutoFit/>
          </a:bodyPr>
          <a:lstStyle/>
          <a:p>
            <a:r>
              <a:rPr lang="en-CH" b="1" dirty="0">
                <a:solidFill>
                  <a:schemeClr val="accent5"/>
                </a:solidFill>
                <a:latin typeface="Poppins" pitchFamily="2" charset="77"/>
                <a:ea typeface="Tahoma" panose="020B0604030504040204" pitchFamily="34" charset="0"/>
                <a:cs typeface="Poppins" pitchFamily="2" charset="77"/>
              </a:rPr>
              <a:t>9.9x10</a:t>
            </a:r>
            <a:r>
              <a:rPr lang="en-CH" b="1" baseline="30000" dirty="0">
                <a:solidFill>
                  <a:schemeClr val="accent5"/>
                </a:solidFill>
                <a:latin typeface="Poppins" pitchFamily="2" charset="77"/>
                <a:ea typeface="Tahoma" panose="020B0604030504040204" pitchFamily="34" charset="0"/>
                <a:cs typeface="Poppins" pitchFamily="2" charset="77"/>
              </a:rPr>
              <a:t>3</a:t>
            </a:r>
            <a:r>
              <a:rPr lang="en-CH" b="1" dirty="0">
                <a:solidFill>
                  <a:schemeClr val="accent5"/>
                </a:solidFill>
                <a:latin typeface="Poppins" pitchFamily="2" charset="77"/>
                <a:ea typeface="Tahoma" panose="020B0604030504040204" pitchFamily="34" charset="0"/>
                <a:cs typeface="Poppins" pitchFamily="2" charset="77"/>
              </a:rPr>
              <a:t>x</a:t>
            </a:r>
            <a:endParaRPr lang="en-CH" b="1" baseline="30000" dirty="0">
              <a:solidFill>
                <a:schemeClr val="accent5"/>
              </a:solidFill>
              <a:latin typeface="Poppins" pitchFamily="2" charset="77"/>
              <a:ea typeface="Tahoma" panose="020B0604030504040204" pitchFamily="34" charset="0"/>
              <a:cs typeface="Poppins" pitchFamily="2" charset="77"/>
            </a:endParaRPr>
          </a:p>
        </p:txBody>
      </p:sp>
      <p:cxnSp>
        <p:nvCxnSpPr>
          <p:cNvPr id="11" name="Straight Arrow Connector 10">
            <a:extLst>
              <a:ext uri="{FF2B5EF4-FFF2-40B4-BE49-F238E27FC236}">
                <a16:creationId xmlns:a16="http://schemas.microsoft.com/office/drawing/2014/main" id="{F2641DF1-7F2F-F22E-9CD4-1C274050C753}"/>
              </a:ext>
            </a:extLst>
          </p:cNvPr>
          <p:cNvCxnSpPr>
            <a:cxnSpLocks/>
          </p:cNvCxnSpPr>
          <p:nvPr/>
        </p:nvCxnSpPr>
        <p:spPr>
          <a:xfrm>
            <a:off x="8126856" y="2291024"/>
            <a:ext cx="0" cy="473469"/>
          </a:xfrm>
          <a:prstGeom prst="straightConnector1">
            <a:avLst/>
          </a:prstGeom>
          <a:ln w="25400">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F0022655-1606-A238-5D04-575E623CE72B}"/>
              </a:ext>
            </a:extLst>
          </p:cNvPr>
          <p:cNvSpPr txBox="1"/>
          <p:nvPr/>
        </p:nvSpPr>
        <p:spPr>
          <a:xfrm>
            <a:off x="7683984" y="1893901"/>
            <a:ext cx="1075868" cy="369332"/>
          </a:xfrm>
          <a:prstGeom prst="rect">
            <a:avLst/>
          </a:prstGeom>
          <a:noFill/>
        </p:spPr>
        <p:txBody>
          <a:bodyPr wrap="square" rtlCol="0">
            <a:spAutoFit/>
          </a:bodyPr>
          <a:lstStyle/>
          <a:p>
            <a:r>
              <a:rPr lang="en-CH" b="1" dirty="0">
                <a:solidFill>
                  <a:schemeClr val="accent5"/>
                </a:solidFill>
                <a:latin typeface="Poppins" pitchFamily="2" charset="77"/>
                <a:ea typeface="Tahoma" panose="020B0604030504040204" pitchFamily="34" charset="0"/>
                <a:cs typeface="Poppins" pitchFamily="2" charset="77"/>
              </a:rPr>
              <a:t>42.9x</a:t>
            </a:r>
          </a:p>
        </p:txBody>
      </p:sp>
      <p:cxnSp>
        <p:nvCxnSpPr>
          <p:cNvPr id="25" name="Straight Arrow Connector 24">
            <a:extLst>
              <a:ext uri="{FF2B5EF4-FFF2-40B4-BE49-F238E27FC236}">
                <a16:creationId xmlns:a16="http://schemas.microsoft.com/office/drawing/2014/main" id="{402AB255-9FEC-5537-AD47-81B007B56ACC}"/>
              </a:ext>
            </a:extLst>
          </p:cNvPr>
          <p:cNvCxnSpPr>
            <a:cxnSpLocks/>
          </p:cNvCxnSpPr>
          <p:nvPr/>
        </p:nvCxnSpPr>
        <p:spPr>
          <a:xfrm>
            <a:off x="1719937" y="2442335"/>
            <a:ext cx="0" cy="366755"/>
          </a:xfrm>
          <a:prstGeom prst="straightConnector1">
            <a:avLst/>
          </a:prstGeom>
          <a:ln w="25400">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33AA68EC-785F-2245-727A-446B8599BC32}"/>
              </a:ext>
            </a:extLst>
          </p:cNvPr>
          <p:cNvSpPr txBox="1"/>
          <p:nvPr/>
        </p:nvSpPr>
        <p:spPr>
          <a:xfrm>
            <a:off x="1281890" y="2045538"/>
            <a:ext cx="1075868" cy="369332"/>
          </a:xfrm>
          <a:prstGeom prst="rect">
            <a:avLst/>
          </a:prstGeom>
          <a:noFill/>
        </p:spPr>
        <p:txBody>
          <a:bodyPr wrap="square" rtlCol="0">
            <a:spAutoFit/>
          </a:bodyPr>
          <a:lstStyle/>
          <a:p>
            <a:r>
              <a:rPr lang="en-CH" b="1" dirty="0">
                <a:solidFill>
                  <a:schemeClr val="accent5"/>
                </a:solidFill>
                <a:latin typeface="Poppins" pitchFamily="2" charset="77"/>
                <a:ea typeface="Tahoma" panose="020B0604030504040204" pitchFamily="34" charset="0"/>
                <a:cs typeface="Poppins" pitchFamily="2" charset="77"/>
              </a:rPr>
              <a:t>20.7x</a:t>
            </a:r>
          </a:p>
        </p:txBody>
      </p:sp>
      <p:cxnSp>
        <p:nvCxnSpPr>
          <p:cNvPr id="30" name="Straight Arrow Connector 29">
            <a:extLst>
              <a:ext uri="{FF2B5EF4-FFF2-40B4-BE49-F238E27FC236}">
                <a16:creationId xmlns:a16="http://schemas.microsoft.com/office/drawing/2014/main" id="{9926AF65-1DCE-D827-0B80-4493950A8643}"/>
              </a:ext>
            </a:extLst>
          </p:cNvPr>
          <p:cNvCxnSpPr>
            <a:cxnSpLocks/>
          </p:cNvCxnSpPr>
          <p:nvPr/>
        </p:nvCxnSpPr>
        <p:spPr>
          <a:xfrm>
            <a:off x="2992477" y="2348865"/>
            <a:ext cx="0" cy="429169"/>
          </a:xfrm>
          <a:prstGeom prst="straightConnector1">
            <a:avLst/>
          </a:prstGeom>
          <a:ln w="25400">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6F2DC072-611E-68D8-3304-D783A76D151E}"/>
              </a:ext>
            </a:extLst>
          </p:cNvPr>
          <p:cNvCxnSpPr>
            <a:cxnSpLocks/>
          </p:cNvCxnSpPr>
          <p:nvPr/>
        </p:nvCxnSpPr>
        <p:spPr>
          <a:xfrm>
            <a:off x="4276447" y="2291024"/>
            <a:ext cx="0" cy="490244"/>
          </a:xfrm>
          <a:prstGeom prst="straightConnector1">
            <a:avLst/>
          </a:prstGeom>
          <a:ln w="25400">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C5EC2A98-39B6-3648-3029-944F6B957A4D}"/>
              </a:ext>
            </a:extLst>
          </p:cNvPr>
          <p:cNvCxnSpPr>
            <a:cxnSpLocks/>
          </p:cNvCxnSpPr>
          <p:nvPr/>
        </p:nvCxnSpPr>
        <p:spPr>
          <a:xfrm>
            <a:off x="5554702" y="2263233"/>
            <a:ext cx="0" cy="534251"/>
          </a:xfrm>
          <a:prstGeom prst="straightConnector1">
            <a:avLst/>
          </a:prstGeom>
          <a:ln w="25400">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0122DFD6-CC0E-3977-4E82-0DCBD7534183}"/>
              </a:ext>
            </a:extLst>
          </p:cNvPr>
          <p:cNvCxnSpPr>
            <a:cxnSpLocks/>
          </p:cNvCxnSpPr>
          <p:nvPr/>
        </p:nvCxnSpPr>
        <p:spPr>
          <a:xfrm>
            <a:off x="6838672" y="2243783"/>
            <a:ext cx="0" cy="534251"/>
          </a:xfrm>
          <a:prstGeom prst="straightConnector1">
            <a:avLst/>
          </a:prstGeom>
          <a:ln w="25400">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9462FB9F-F095-8E33-E4A0-ED7279F67183}"/>
              </a:ext>
            </a:extLst>
          </p:cNvPr>
          <p:cNvSpPr txBox="1"/>
          <p:nvPr/>
        </p:nvSpPr>
        <p:spPr>
          <a:xfrm>
            <a:off x="2560546" y="1969951"/>
            <a:ext cx="1075868" cy="369332"/>
          </a:xfrm>
          <a:prstGeom prst="rect">
            <a:avLst/>
          </a:prstGeom>
          <a:noFill/>
        </p:spPr>
        <p:txBody>
          <a:bodyPr wrap="square" rtlCol="0">
            <a:spAutoFit/>
          </a:bodyPr>
          <a:lstStyle/>
          <a:p>
            <a:r>
              <a:rPr lang="en-CH" b="1" dirty="0">
                <a:solidFill>
                  <a:schemeClr val="accent5"/>
                </a:solidFill>
                <a:latin typeface="Poppins" pitchFamily="2" charset="77"/>
                <a:ea typeface="Tahoma" panose="020B0604030504040204" pitchFamily="34" charset="0"/>
                <a:cs typeface="Poppins" pitchFamily="2" charset="77"/>
              </a:rPr>
              <a:t>30.7x</a:t>
            </a:r>
          </a:p>
        </p:txBody>
      </p:sp>
      <p:sp>
        <p:nvSpPr>
          <p:cNvPr id="42" name="TextBox 41">
            <a:extLst>
              <a:ext uri="{FF2B5EF4-FFF2-40B4-BE49-F238E27FC236}">
                <a16:creationId xmlns:a16="http://schemas.microsoft.com/office/drawing/2014/main" id="{4642F652-25F1-B89C-0530-375C90A57C4D}"/>
              </a:ext>
            </a:extLst>
          </p:cNvPr>
          <p:cNvSpPr txBox="1"/>
          <p:nvPr/>
        </p:nvSpPr>
        <p:spPr>
          <a:xfrm>
            <a:off x="3806727" y="1930166"/>
            <a:ext cx="1075868" cy="369332"/>
          </a:xfrm>
          <a:prstGeom prst="rect">
            <a:avLst/>
          </a:prstGeom>
          <a:noFill/>
        </p:spPr>
        <p:txBody>
          <a:bodyPr wrap="square" rtlCol="0">
            <a:spAutoFit/>
          </a:bodyPr>
          <a:lstStyle/>
          <a:p>
            <a:r>
              <a:rPr lang="en-CH" b="1" dirty="0">
                <a:solidFill>
                  <a:schemeClr val="accent5"/>
                </a:solidFill>
                <a:latin typeface="Poppins" pitchFamily="2" charset="77"/>
                <a:ea typeface="Tahoma" panose="020B0604030504040204" pitchFamily="34" charset="0"/>
                <a:cs typeface="Poppins" pitchFamily="2" charset="77"/>
              </a:rPr>
              <a:t>44.1x</a:t>
            </a:r>
          </a:p>
        </p:txBody>
      </p:sp>
      <p:sp>
        <p:nvSpPr>
          <p:cNvPr id="43" name="TextBox 42">
            <a:extLst>
              <a:ext uri="{FF2B5EF4-FFF2-40B4-BE49-F238E27FC236}">
                <a16:creationId xmlns:a16="http://schemas.microsoft.com/office/drawing/2014/main" id="{09D8A2A1-D245-AF0E-E443-8CC0F1A70AB7}"/>
              </a:ext>
            </a:extLst>
          </p:cNvPr>
          <p:cNvSpPr txBox="1"/>
          <p:nvPr/>
        </p:nvSpPr>
        <p:spPr>
          <a:xfrm>
            <a:off x="5105303" y="1905593"/>
            <a:ext cx="1075868" cy="369332"/>
          </a:xfrm>
          <a:prstGeom prst="rect">
            <a:avLst/>
          </a:prstGeom>
          <a:noFill/>
        </p:spPr>
        <p:txBody>
          <a:bodyPr wrap="square" rtlCol="0">
            <a:spAutoFit/>
          </a:bodyPr>
          <a:lstStyle/>
          <a:p>
            <a:r>
              <a:rPr lang="en-CH" b="1" dirty="0">
                <a:solidFill>
                  <a:schemeClr val="accent5"/>
                </a:solidFill>
                <a:latin typeface="Poppins" pitchFamily="2" charset="77"/>
                <a:ea typeface="Tahoma" panose="020B0604030504040204" pitchFamily="34" charset="0"/>
                <a:cs typeface="Poppins" pitchFamily="2" charset="77"/>
              </a:rPr>
              <a:t>54.7x</a:t>
            </a:r>
          </a:p>
        </p:txBody>
      </p:sp>
      <p:sp>
        <p:nvSpPr>
          <p:cNvPr id="44" name="TextBox 43">
            <a:extLst>
              <a:ext uri="{FF2B5EF4-FFF2-40B4-BE49-F238E27FC236}">
                <a16:creationId xmlns:a16="http://schemas.microsoft.com/office/drawing/2014/main" id="{2AF462FC-EED6-0354-26FB-8B49A8122E56}"/>
              </a:ext>
            </a:extLst>
          </p:cNvPr>
          <p:cNvSpPr txBox="1"/>
          <p:nvPr/>
        </p:nvSpPr>
        <p:spPr>
          <a:xfrm>
            <a:off x="6395310" y="1882257"/>
            <a:ext cx="1075868" cy="369332"/>
          </a:xfrm>
          <a:prstGeom prst="rect">
            <a:avLst/>
          </a:prstGeom>
          <a:noFill/>
        </p:spPr>
        <p:txBody>
          <a:bodyPr wrap="square" rtlCol="0">
            <a:spAutoFit/>
          </a:bodyPr>
          <a:lstStyle/>
          <a:p>
            <a:r>
              <a:rPr lang="en-CH" b="1" dirty="0">
                <a:solidFill>
                  <a:schemeClr val="accent5"/>
                </a:solidFill>
                <a:latin typeface="Poppins" pitchFamily="2" charset="77"/>
                <a:ea typeface="Tahoma" panose="020B0604030504040204" pitchFamily="34" charset="0"/>
                <a:cs typeface="Poppins" pitchFamily="2" charset="77"/>
              </a:rPr>
              <a:t>62.2x</a:t>
            </a:r>
          </a:p>
        </p:txBody>
      </p:sp>
      <p:sp>
        <p:nvSpPr>
          <p:cNvPr id="47" name="Rounded Rectangle 46">
            <a:extLst>
              <a:ext uri="{FF2B5EF4-FFF2-40B4-BE49-F238E27FC236}">
                <a16:creationId xmlns:a16="http://schemas.microsoft.com/office/drawing/2014/main" id="{E6A45056-D2F7-794A-B39A-045557A9569A}"/>
              </a:ext>
            </a:extLst>
          </p:cNvPr>
          <p:cNvSpPr/>
          <p:nvPr/>
        </p:nvSpPr>
        <p:spPr>
          <a:xfrm>
            <a:off x="-159566" y="5204609"/>
            <a:ext cx="9463131" cy="1201329"/>
          </a:xfrm>
          <a:prstGeom prst="roundRect">
            <a:avLst>
              <a:gd name="adj" fmla="val 12680"/>
            </a:avLst>
          </a:prstGeom>
          <a:solidFill>
            <a:schemeClr val="accent6">
              <a:lumMod val="20000"/>
              <a:lumOff val="8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CM-SW speedup increases with query size </a:t>
            </a:r>
          </a:p>
          <a:p>
            <a:pPr algn="ctr"/>
            <a:r>
              <a:rPr lang="en-US" sz="2800" b="1" dirty="0">
                <a:solidFill>
                  <a:schemeClr val="accent5"/>
                </a:solidFill>
                <a:latin typeface="Corbel" panose="020B0503020204020204" pitchFamily="34" charset="0"/>
              </a:rPr>
              <a:t>(due to the elimination of homomorphic multiplication)</a:t>
            </a:r>
            <a:endParaRPr lang="en-CH" sz="2800" b="1" dirty="0">
              <a:solidFill>
                <a:schemeClr val="accent5"/>
              </a:solidFill>
              <a:latin typeface="Corbel" panose="020B0503020204020204" pitchFamily="34" charset="0"/>
            </a:endParaRPr>
          </a:p>
        </p:txBody>
      </p:sp>
      <p:cxnSp>
        <p:nvCxnSpPr>
          <p:cNvPr id="13" name="Straight Arrow Connector 12">
            <a:extLst>
              <a:ext uri="{FF2B5EF4-FFF2-40B4-BE49-F238E27FC236}">
                <a16:creationId xmlns:a16="http://schemas.microsoft.com/office/drawing/2014/main" id="{171AD307-22E2-8B37-D6F1-CC83604E7DE9}"/>
              </a:ext>
            </a:extLst>
          </p:cNvPr>
          <p:cNvCxnSpPr>
            <a:cxnSpLocks/>
          </p:cNvCxnSpPr>
          <p:nvPr/>
        </p:nvCxnSpPr>
        <p:spPr>
          <a:xfrm flipH="1" flipV="1">
            <a:off x="898863" y="4905076"/>
            <a:ext cx="2584445" cy="14339"/>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89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1" grpId="0"/>
      <p:bldP spid="42" grpId="0"/>
      <p:bldP spid="43" grpId="0"/>
      <p:bldP spid="44" grpId="0"/>
      <p:bldP spid="4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CA006-93D0-3059-BF1F-D8CCC71E65B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6AD10FD-197C-45D1-AEA8-ECDEEA2B5EE2}"/>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ACD871AA-9E57-0E1A-D443-614D228829E5}"/>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9DA3244-293D-9EB0-657A-9A5371A914EE}"/>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3EFCE600-54E4-CA6B-9AF8-FAAFAFBDEE4A}"/>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Evaluation Methodology (</a:t>
            </a:r>
            <a:r>
              <a:rPr lang="en-CH" sz="3600" b="1" dirty="0">
                <a:latin typeface="Cambria" panose="02040503050406030204" pitchFamily="18" charset="0"/>
                <a:ea typeface="Tahoma" panose="020B0604030504040204" pitchFamily="34" charset="0"/>
                <a:cs typeface="Tahoma" panose="020B0604030504040204" pitchFamily="34" charset="0"/>
              </a:rPr>
              <a:t>2/2</a:t>
            </a:r>
            <a:r>
              <a:rPr lang="en-CH" sz="3600" b="1" dirty="0">
                <a:latin typeface="Corbel" panose="020B0503020204020204" pitchFamily="34" charset="0"/>
                <a:ea typeface="Tahoma" panose="020B0604030504040204" pitchFamily="34" charset="0"/>
                <a:cs typeface="Tahoma" panose="020B0604030504040204" pitchFamily="34" charset="0"/>
              </a:rPr>
              <a:t>): Simulation</a:t>
            </a:r>
          </a:p>
        </p:txBody>
      </p:sp>
      <p:pic>
        <p:nvPicPr>
          <p:cNvPr id="16" name="Graphic 15">
            <a:extLst>
              <a:ext uri="{FF2B5EF4-FFF2-40B4-BE49-F238E27FC236}">
                <a16:creationId xmlns:a16="http://schemas.microsoft.com/office/drawing/2014/main" id="{76E37DCD-DBEE-2E81-EF70-3AA699C15B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440D963F-4003-E317-BE94-7C8B875A4D05}"/>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74</a:t>
            </a:fld>
            <a:endParaRPr lang="en-CH" dirty="0">
              <a:latin typeface="Cambria" panose="02040503050406030204" pitchFamily="18" charset="0"/>
            </a:endParaRPr>
          </a:p>
        </p:txBody>
      </p:sp>
      <p:sp>
        <p:nvSpPr>
          <p:cNvPr id="2" name="TextBox 1">
            <a:extLst>
              <a:ext uri="{FF2B5EF4-FFF2-40B4-BE49-F238E27FC236}">
                <a16:creationId xmlns:a16="http://schemas.microsoft.com/office/drawing/2014/main" id="{664FECF6-4371-4E18-0485-DC9CD7DCDFAA}"/>
              </a:ext>
            </a:extLst>
          </p:cNvPr>
          <p:cNvSpPr txBox="1"/>
          <p:nvPr/>
        </p:nvSpPr>
        <p:spPr>
          <a:xfrm>
            <a:off x="62576" y="2970979"/>
            <a:ext cx="9009212" cy="1508105"/>
          </a:xfrm>
          <a:prstGeom prst="rect">
            <a:avLst/>
          </a:prstGeom>
          <a:solidFill>
            <a:schemeClr val="accent2">
              <a:lumMod val="20000"/>
              <a:lumOff val="80000"/>
            </a:schemeClr>
          </a:solidFill>
        </p:spPr>
        <p:txBody>
          <a:bodyPr wrap="square" rtlCol="0" anchor="ctr">
            <a:spAutoFit/>
          </a:bodyPr>
          <a:lstStyle/>
          <a:p>
            <a:endParaRPr lang="en-CH" sz="1200" dirty="0">
              <a:latin typeface="Corbel" panose="020B0503020204020204" pitchFamily="34" charset="0"/>
            </a:endParaRPr>
          </a:p>
          <a:p>
            <a:pPr marL="342900" indent="-342900">
              <a:buFont typeface="Arial" panose="020B0604020202020204" pitchFamily="34" charset="0"/>
              <a:buChar char="•"/>
            </a:pPr>
            <a:r>
              <a:rPr lang="en-CH" sz="2000" b="1" dirty="0">
                <a:latin typeface="Corbel" panose="020B0503020204020204" pitchFamily="34" charset="0"/>
              </a:rPr>
              <a:t>CM-SW:              </a:t>
            </a:r>
            <a:r>
              <a:rPr lang="en-CH" dirty="0">
                <a:latin typeface="Corbel" panose="020B0503020204020204" pitchFamily="34" charset="0"/>
              </a:rPr>
              <a:t>CIPHERMATCH on </a:t>
            </a:r>
            <a:r>
              <a:rPr lang="en-CH" b="1" dirty="0">
                <a:solidFill>
                  <a:schemeClr val="accent5"/>
                </a:solidFill>
                <a:latin typeface="Corbel" panose="020B0503020204020204" pitchFamily="34" charset="0"/>
              </a:rPr>
              <a:t>compute-centric system</a:t>
            </a:r>
            <a:r>
              <a:rPr lang="en-CH" dirty="0">
                <a:latin typeface="Corbel" panose="020B0503020204020204" pitchFamily="34" charset="0"/>
              </a:rPr>
              <a:t> </a:t>
            </a:r>
            <a:r>
              <a:rPr lang="en-CH" sz="1400" dirty="0">
                <a:latin typeface="Corbel" panose="020B0503020204020204" pitchFamily="34" charset="0"/>
              </a:rPr>
              <a:t>[same as real system]</a:t>
            </a:r>
            <a:r>
              <a:rPr lang="en-US" dirty="0">
                <a:latin typeface="Corbel" panose="020B0503020204020204" pitchFamily="34" charset="0"/>
              </a:rPr>
              <a:t>	</a:t>
            </a:r>
          </a:p>
          <a:p>
            <a:pPr marL="342900" indent="-342900">
              <a:buFont typeface="Arial" panose="020B0604020202020204" pitchFamily="34" charset="0"/>
              <a:buChar char="•"/>
            </a:pPr>
            <a:r>
              <a:rPr lang="en-CH" sz="2000" b="1" dirty="0">
                <a:latin typeface="Corbel" panose="020B0503020204020204" pitchFamily="34" charset="0"/>
              </a:rPr>
              <a:t>CM-PuM:            </a:t>
            </a:r>
            <a:r>
              <a:rPr lang="en-US" dirty="0">
                <a:latin typeface="Corbel" panose="020B0503020204020204" pitchFamily="34" charset="0"/>
              </a:rPr>
              <a:t>CIPHERMATCH on </a:t>
            </a:r>
            <a:r>
              <a:rPr lang="en-US" b="1" dirty="0">
                <a:solidFill>
                  <a:schemeClr val="accent5"/>
                </a:solidFill>
                <a:latin typeface="Corbel" panose="020B0503020204020204" pitchFamily="34" charset="0"/>
              </a:rPr>
              <a:t>memory-centric system</a:t>
            </a:r>
            <a:r>
              <a:rPr lang="en-US" dirty="0">
                <a:solidFill>
                  <a:schemeClr val="accent5"/>
                </a:solidFill>
                <a:latin typeface="Corbel" panose="020B0503020204020204" pitchFamily="34" charset="0"/>
              </a:rPr>
              <a:t> </a:t>
            </a:r>
            <a:r>
              <a:rPr lang="en-US" sz="1400" dirty="0">
                <a:latin typeface="Corbel" panose="020B0503020204020204" pitchFamily="34" charset="0"/>
              </a:rPr>
              <a:t>[*, </a:t>
            </a:r>
            <a:r>
              <a:rPr lang="en-US" sz="1400" dirty="0">
                <a:latin typeface="Cambria" panose="02040503050406030204" pitchFamily="18" charset="0"/>
              </a:rPr>
              <a:t>32</a:t>
            </a:r>
            <a:r>
              <a:rPr lang="en-US" sz="1400" dirty="0">
                <a:latin typeface="Corbel" panose="020B0503020204020204" pitchFamily="34" charset="0"/>
              </a:rPr>
              <a:t>GB DDR</a:t>
            </a:r>
            <a:r>
              <a:rPr lang="en-US" sz="1400" dirty="0">
                <a:latin typeface="Cambria" panose="02040503050406030204" pitchFamily="18" charset="0"/>
              </a:rPr>
              <a:t>4-2400</a:t>
            </a:r>
            <a:r>
              <a:rPr lang="en-US" sz="1400" dirty="0">
                <a:latin typeface="Corbel" panose="020B0503020204020204" pitchFamily="34" charset="0"/>
              </a:rPr>
              <a:t>]</a:t>
            </a:r>
            <a:endParaRPr lang="en-US" sz="1400" i="1" dirty="0">
              <a:latin typeface="Corbel" panose="020B0503020204020204" pitchFamily="34" charset="0"/>
            </a:endParaRPr>
          </a:p>
          <a:p>
            <a:pPr marL="342900" indent="-342900">
              <a:buFont typeface="Arial" panose="020B0604020202020204" pitchFamily="34" charset="0"/>
              <a:buChar char="•"/>
            </a:pPr>
            <a:r>
              <a:rPr lang="en-CH" sz="2000" b="1" dirty="0">
                <a:latin typeface="Corbel" panose="020B0503020204020204" pitchFamily="34" charset="0"/>
              </a:rPr>
              <a:t>CM-PuM-SSD:  </a:t>
            </a:r>
            <a:r>
              <a:rPr lang="en-US" dirty="0">
                <a:latin typeface="Corbel" panose="020B0503020204020204" pitchFamily="34" charset="0"/>
              </a:rPr>
              <a:t>CIPHERMATCH on </a:t>
            </a:r>
            <a:r>
              <a:rPr lang="en-US" b="1" dirty="0">
                <a:solidFill>
                  <a:schemeClr val="accent5"/>
                </a:solidFill>
                <a:latin typeface="Corbel" panose="020B0503020204020204" pitchFamily="34" charset="0"/>
              </a:rPr>
              <a:t>storage-centric system </a:t>
            </a:r>
            <a:r>
              <a:rPr lang="en-US" sz="1400" dirty="0">
                <a:latin typeface="Corbel" panose="020B0503020204020204" pitchFamily="34" charset="0"/>
              </a:rPr>
              <a:t>[*, SSD DRAM - </a:t>
            </a:r>
            <a:r>
              <a:rPr lang="en-US" sz="1400" dirty="0">
                <a:latin typeface="Cambria" panose="02040503050406030204" pitchFamily="18" charset="0"/>
              </a:rPr>
              <a:t>2</a:t>
            </a:r>
            <a:r>
              <a:rPr lang="en-US" sz="1400" dirty="0">
                <a:latin typeface="Corbel" panose="020B0503020204020204" pitchFamily="34" charset="0"/>
              </a:rPr>
              <a:t>GB LPDDR</a:t>
            </a:r>
            <a:r>
              <a:rPr lang="en-US" sz="1400" dirty="0">
                <a:latin typeface="Cambria" panose="02040503050406030204" pitchFamily="18" charset="0"/>
              </a:rPr>
              <a:t>4-1866</a:t>
            </a:r>
            <a:r>
              <a:rPr lang="en-US" sz="1400" dirty="0">
                <a:latin typeface="Corbel" panose="020B0503020204020204" pitchFamily="34" charset="0"/>
              </a:rPr>
              <a:t>]</a:t>
            </a:r>
          </a:p>
          <a:p>
            <a:endParaRPr lang="en-US" sz="600" i="1" dirty="0">
              <a:latin typeface="Corbel" panose="020B0503020204020204" pitchFamily="34" charset="0"/>
            </a:endParaRPr>
          </a:p>
          <a:p>
            <a:r>
              <a:rPr lang="en-US" sz="1400" dirty="0">
                <a:latin typeface="Corbel" panose="020B0503020204020204" pitchFamily="34" charset="0"/>
              </a:rPr>
              <a:t>									                 [*]  - SIMDRAM framework </a:t>
            </a:r>
            <a:r>
              <a:rPr lang="en-US" sz="1200" dirty="0">
                <a:solidFill>
                  <a:schemeClr val="tx1">
                    <a:lumMod val="50000"/>
                    <a:lumOff val="50000"/>
                  </a:schemeClr>
                </a:solidFill>
                <a:latin typeface="Corbel" panose="020B0503020204020204" pitchFamily="34" charset="0"/>
              </a:rPr>
              <a:t>[</a:t>
            </a:r>
            <a:r>
              <a:rPr lang="en-US" sz="1200" dirty="0" err="1">
                <a:solidFill>
                  <a:schemeClr val="tx1">
                    <a:lumMod val="50000"/>
                    <a:lumOff val="50000"/>
                  </a:schemeClr>
                </a:solidFill>
                <a:latin typeface="Corbel" panose="020B0503020204020204" pitchFamily="34" charset="0"/>
              </a:rPr>
              <a:t>Hajinazar</a:t>
            </a:r>
            <a:r>
              <a:rPr lang="en-US" sz="1200" dirty="0">
                <a:solidFill>
                  <a:schemeClr val="tx1">
                    <a:lumMod val="50000"/>
                    <a:lumOff val="50000"/>
                  </a:schemeClr>
                </a:solidFill>
                <a:latin typeface="Corbel" panose="020B0503020204020204" pitchFamily="34" charset="0"/>
              </a:rPr>
              <a:t>+ , ASPLOS 2021] </a:t>
            </a:r>
            <a:endParaRPr lang="en-US" sz="1400" dirty="0">
              <a:solidFill>
                <a:schemeClr val="tx1">
                  <a:lumMod val="50000"/>
                  <a:lumOff val="50000"/>
                </a:schemeClr>
              </a:solidFill>
              <a:latin typeface="Corbel" panose="020B0503020204020204" pitchFamily="34" charset="0"/>
            </a:endParaRPr>
          </a:p>
        </p:txBody>
      </p:sp>
      <p:sp>
        <p:nvSpPr>
          <p:cNvPr id="13" name="Rectangle 12">
            <a:extLst>
              <a:ext uri="{FF2B5EF4-FFF2-40B4-BE49-F238E27FC236}">
                <a16:creationId xmlns:a16="http://schemas.microsoft.com/office/drawing/2014/main" id="{A887C85A-5BF3-F341-1A1F-22E3CE118400}"/>
              </a:ext>
            </a:extLst>
          </p:cNvPr>
          <p:cNvSpPr/>
          <p:nvPr/>
        </p:nvSpPr>
        <p:spPr>
          <a:xfrm>
            <a:off x="2918752" y="2695203"/>
            <a:ext cx="3306495" cy="449599"/>
          </a:xfrm>
          <a:prstGeom prst="rect">
            <a:avLst/>
          </a:prstGeom>
          <a:solidFill>
            <a:schemeClr val="accent2"/>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400" b="1" dirty="0">
                <a:latin typeface="Corbel" panose="020B0503020204020204" pitchFamily="34" charset="0"/>
              </a:rPr>
              <a:t>Baselines</a:t>
            </a:r>
          </a:p>
        </p:txBody>
      </p:sp>
      <p:sp>
        <p:nvSpPr>
          <p:cNvPr id="15" name="TextBox 14">
            <a:extLst>
              <a:ext uri="{FF2B5EF4-FFF2-40B4-BE49-F238E27FC236}">
                <a16:creationId xmlns:a16="http://schemas.microsoft.com/office/drawing/2014/main" id="{305B4004-F4DD-96D5-BEA1-DC38CCD3DEAF}"/>
              </a:ext>
            </a:extLst>
          </p:cNvPr>
          <p:cNvSpPr txBox="1"/>
          <p:nvPr/>
        </p:nvSpPr>
        <p:spPr>
          <a:xfrm>
            <a:off x="62576" y="1396502"/>
            <a:ext cx="9009212" cy="1031051"/>
          </a:xfrm>
          <a:prstGeom prst="rect">
            <a:avLst/>
          </a:prstGeom>
          <a:solidFill>
            <a:schemeClr val="accent6">
              <a:lumMod val="20000"/>
              <a:lumOff val="80000"/>
            </a:schemeClr>
          </a:solidFill>
        </p:spPr>
        <p:txBody>
          <a:bodyPr wrap="square" rtlCol="0" anchor="ctr">
            <a:spAutoFit/>
          </a:bodyPr>
          <a:lstStyle/>
          <a:p>
            <a:endParaRPr lang="en-US" sz="1200" b="1" dirty="0">
              <a:latin typeface="Corbel" panose="020B0503020204020204" pitchFamily="34" charset="0"/>
            </a:endParaRPr>
          </a:p>
          <a:p>
            <a:pPr algn="ctr"/>
            <a:r>
              <a:rPr lang="en-US" sz="2000" b="1" dirty="0">
                <a:latin typeface="Corbel" panose="020B0503020204020204" pitchFamily="34" charset="0"/>
              </a:rPr>
              <a:t>We evaluate </a:t>
            </a:r>
            <a:r>
              <a:rPr lang="en-US" sz="2000" b="1" dirty="0">
                <a:solidFill>
                  <a:schemeClr val="accent5"/>
                </a:solidFill>
                <a:latin typeface="Corbel" panose="020B0503020204020204" pitchFamily="34" charset="0"/>
              </a:rPr>
              <a:t>IFP-based CIPHERMATCH implementation (CM-IFP)</a:t>
            </a:r>
            <a:endParaRPr lang="en-US" sz="2000" b="1" dirty="0">
              <a:latin typeface="Corbel" panose="020B0503020204020204" pitchFamily="34" charset="0"/>
            </a:endParaRPr>
          </a:p>
          <a:p>
            <a:pPr algn="ctr"/>
            <a:r>
              <a:rPr lang="en-US" sz="2000" b="1" dirty="0">
                <a:latin typeface="Corbel" panose="020B0503020204020204" pitchFamily="34" charset="0"/>
              </a:rPr>
              <a:t>by </a:t>
            </a:r>
            <a:r>
              <a:rPr lang="en-US" sz="2000" b="1" dirty="0">
                <a:solidFill>
                  <a:schemeClr val="accent5"/>
                </a:solidFill>
                <a:latin typeface="Corbel" panose="020B0503020204020204" pitchFamily="34" charset="0"/>
              </a:rPr>
              <a:t>modeling the characteristics of the NAND-flash memory</a:t>
            </a:r>
          </a:p>
          <a:p>
            <a:pPr algn="ctr"/>
            <a:endParaRPr lang="en-US" sz="800" b="1" dirty="0">
              <a:latin typeface="Corbel" panose="020B0503020204020204" pitchFamily="34" charset="0"/>
            </a:endParaRPr>
          </a:p>
        </p:txBody>
      </p:sp>
      <p:sp>
        <p:nvSpPr>
          <p:cNvPr id="18" name="Rectangle 17">
            <a:extLst>
              <a:ext uri="{FF2B5EF4-FFF2-40B4-BE49-F238E27FC236}">
                <a16:creationId xmlns:a16="http://schemas.microsoft.com/office/drawing/2014/main" id="{00791EAB-84C6-60C5-EC05-781AB97AD5E1}"/>
              </a:ext>
            </a:extLst>
          </p:cNvPr>
          <p:cNvSpPr/>
          <p:nvPr/>
        </p:nvSpPr>
        <p:spPr>
          <a:xfrm>
            <a:off x="2903178" y="1116469"/>
            <a:ext cx="3306495" cy="449599"/>
          </a:xfrm>
          <a:prstGeom prst="rect">
            <a:avLst/>
          </a:prstGeom>
          <a:solidFill>
            <a:schemeClr val="accent6"/>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400" b="1" dirty="0">
                <a:latin typeface="Corbel" panose="020B0503020204020204" pitchFamily="34" charset="0"/>
              </a:rPr>
              <a:t>Our Implementation</a:t>
            </a:r>
          </a:p>
        </p:txBody>
      </p:sp>
      <p:sp>
        <p:nvSpPr>
          <p:cNvPr id="10" name="TextBox 9">
            <a:extLst>
              <a:ext uri="{FF2B5EF4-FFF2-40B4-BE49-F238E27FC236}">
                <a16:creationId xmlns:a16="http://schemas.microsoft.com/office/drawing/2014/main" id="{F360F3A4-70DF-7595-6317-7C95467D506F}"/>
              </a:ext>
            </a:extLst>
          </p:cNvPr>
          <p:cNvSpPr txBox="1"/>
          <p:nvPr/>
        </p:nvSpPr>
        <p:spPr>
          <a:xfrm>
            <a:off x="62576" y="5052772"/>
            <a:ext cx="9009212" cy="1215717"/>
          </a:xfrm>
          <a:prstGeom prst="rect">
            <a:avLst/>
          </a:prstGeom>
          <a:solidFill>
            <a:schemeClr val="accent4">
              <a:lumMod val="20000"/>
              <a:lumOff val="80000"/>
            </a:schemeClr>
          </a:solidFill>
        </p:spPr>
        <p:txBody>
          <a:bodyPr wrap="square" rtlCol="0" anchor="ctr">
            <a:spAutoFit/>
          </a:bodyPr>
          <a:lstStyle/>
          <a:p>
            <a:endParaRPr lang="en-US" sz="1200" b="1" dirty="0">
              <a:latin typeface="Corbel" panose="020B0503020204020204" pitchFamily="34" charset="0"/>
            </a:endParaRPr>
          </a:p>
          <a:p>
            <a:pPr marL="342900" indent="-342900">
              <a:buFont typeface="Arial" panose="020B0604020202020204" pitchFamily="34" charset="0"/>
              <a:buChar char="•"/>
            </a:pPr>
            <a:r>
              <a:rPr lang="en-US" sz="2000" b="1" dirty="0">
                <a:latin typeface="Corbel" panose="020B0503020204020204" pitchFamily="34" charset="0"/>
              </a:rPr>
              <a:t>Varying query size (</a:t>
            </a:r>
            <a:r>
              <a:rPr lang="en-US" sz="2000" b="1" dirty="0">
                <a:latin typeface="Cambria" panose="02040503050406030204" pitchFamily="18" charset="0"/>
              </a:rPr>
              <a:t>16-256</a:t>
            </a:r>
            <a:r>
              <a:rPr lang="en-US" sz="2000" b="1" dirty="0">
                <a:latin typeface="Corbel" panose="020B0503020204020204" pitchFamily="34" charset="0"/>
              </a:rPr>
              <a:t> bits)* </a:t>
            </a:r>
            <a:r>
              <a:rPr lang="en-US" dirty="0">
                <a:latin typeface="Corbel" panose="020B0503020204020204" pitchFamily="34" charset="0"/>
              </a:rPr>
              <a:t>for encrypted database size of </a:t>
            </a:r>
            <a:r>
              <a:rPr lang="en-US" dirty="0">
                <a:latin typeface="Cambria" panose="02040503050406030204" pitchFamily="18" charset="0"/>
              </a:rPr>
              <a:t>128</a:t>
            </a:r>
            <a:r>
              <a:rPr lang="en-US" dirty="0">
                <a:latin typeface="Corbel" panose="020B0503020204020204" pitchFamily="34" charset="0"/>
              </a:rPr>
              <a:t> GB</a:t>
            </a:r>
          </a:p>
          <a:p>
            <a:pPr marL="342900" indent="-342900">
              <a:buFont typeface="Arial" panose="020B0604020202020204" pitchFamily="34" charset="0"/>
              <a:buChar char="•"/>
            </a:pPr>
            <a:r>
              <a:rPr lang="en-US" sz="2000" b="1" dirty="0">
                <a:latin typeface="Corbel" panose="020B0503020204020204" pitchFamily="34" charset="0"/>
              </a:rPr>
              <a:t>Varying encrypted database size (</a:t>
            </a:r>
            <a:r>
              <a:rPr lang="en-US" sz="2000" b="1" dirty="0">
                <a:latin typeface="Cambria" panose="02040503050406030204" pitchFamily="18" charset="0"/>
              </a:rPr>
              <a:t>8-128</a:t>
            </a:r>
            <a:r>
              <a:rPr lang="en-US" sz="2000" b="1" dirty="0">
                <a:latin typeface="Corbel" panose="020B0503020204020204" pitchFamily="34" charset="0"/>
              </a:rPr>
              <a:t> GB)*</a:t>
            </a:r>
            <a:r>
              <a:rPr lang="en-US" sz="2000" b="1" i="1" dirty="0">
                <a:latin typeface="Corbel" panose="020B0503020204020204" pitchFamily="34" charset="0"/>
              </a:rPr>
              <a:t> </a:t>
            </a:r>
            <a:r>
              <a:rPr lang="en-US" dirty="0">
                <a:latin typeface="Corbel" panose="020B0503020204020204" pitchFamily="34" charset="0"/>
              </a:rPr>
              <a:t>for </a:t>
            </a:r>
            <a:r>
              <a:rPr lang="en-US" dirty="0">
                <a:latin typeface="Cambria" panose="02040503050406030204" pitchFamily="18" charset="0"/>
              </a:rPr>
              <a:t>16</a:t>
            </a:r>
            <a:r>
              <a:rPr lang="en-US" dirty="0">
                <a:latin typeface="Corbel" panose="020B0503020204020204" pitchFamily="34" charset="0"/>
              </a:rPr>
              <a:t>-bit query and </a:t>
            </a:r>
            <a:r>
              <a:rPr lang="en-US" dirty="0">
                <a:latin typeface="Cambria" panose="02040503050406030204" pitchFamily="18" charset="0"/>
              </a:rPr>
              <a:t>1000</a:t>
            </a:r>
            <a:r>
              <a:rPr lang="en-US" dirty="0">
                <a:latin typeface="Corbel" panose="020B0503020204020204" pitchFamily="34" charset="0"/>
              </a:rPr>
              <a:t> queries</a:t>
            </a:r>
            <a:endParaRPr lang="en-US" sz="2000" b="1" dirty="0">
              <a:latin typeface="Corbel" panose="020B0503020204020204" pitchFamily="34" charset="0"/>
            </a:endParaRPr>
          </a:p>
          <a:p>
            <a:endParaRPr lang="en-US" sz="600" b="1" dirty="0">
              <a:latin typeface="Corbel" panose="020B0503020204020204" pitchFamily="34" charset="0"/>
            </a:endParaRPr>
          </a:p>
          <a:p>
            <a:pPr algn="ctr"/>
            <a:r>
              <a:rPr lang="en-US" sz="1200" b="1" dirty="0">
                <a:latin typeface="Corbel" panose="020B0503020204020204" pitchFamily="34" charset="0"/>
              </a:rPr>
              <a:t>						                                                                        </a:t>
            </a:r>
            <a:r>
              <a:rPr lang="en-US" sz="1400" b="1" dirty="0">
                <a:latin typeface="Corbel" panose="020B0503020204020204" pitchFamily="34" charset="0"/>
              </a:rPr>
              <a:t>* including all circular shifted queries</a:t>
            </a:r>
            <a:endParaRPr lang="en-US" sz="1200" b="1" dirty="0">
              <a:latin typeface="Corbel" panose="020B0503020204020204" pitchFamily="34" charset="0"/>
            </a:endParaRPr>
          </a:p>
        </p:txBody>
      </p:sp>
      <p:sp>
        <p:nvSpPr>
          <p:cNvPr id="14" name="Rectangle 13">
            <a:extLst>
              <a:ext uri="{FF2B5EF4-FFF2-40B4-BE49-F238E27FC236}">
                <a16:creationId xmlns:a16="http://schemas.microsoft.com/office/drawing/2014/main" id="{B141047B-12A5-E90D-9880-CC00087517BA}"/>
              </a:ext>
            </a:extLst>
          </p:cNvPr>
          <p:cNvSpPr/>
          <p:nvPr/>
        </p:nvSpPr>
        <p:spPr>
          <a:xfrm>
            <a:off x="3025397" y="4705331"/>
            <a:ext cx="3124201" cy="449599"/>
          </a:xfrm>
          <a:prstGeom prst="rect">
            <a:avLst/>
          </a:prstGeom>
          <a:solidFill>
            <a:schemeClr val="accent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400" b="1" dirty="0">
                <a:latin typeface="Corbel" panose="020B0503020204020204" pitchFamily="34" charset="0"/>
              </a:rPr>
              <a:t>Workloads</a:t>
            </a:r>
          </a:p>
        </p:txBody>
      </p:sp>
    </p:spTree>
    <p:extLst>
      <p:ext uri="{BB962C8B-B14F-4D97-AF65-F5344CB8AC3E}">
        <p14:creationId xmlns:p14="http://schemas.microsoft.com/office/powerpoint/2010/main" val="246409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bg/>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animBg="1"/>
      <p:bldP spid="13" grpId="0" animBg="1"/>
      <p:bldP spid="15" grpId="0" animBg="1"/>
      <p:bldP spid="18" grpId="0" animBg="1"/>
      <p:bldP spid="10" grpId="0" uiExpand="1" build="allAtOnce" animBg="1"/>
      <p:bldP spid="1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60079-F5F3-23A5-ED8B-E7B65597764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66A8070-AA93-2F3F-0688-7671B07747BA}"/>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9B1B6B4B-BE42-7320-8A3D-88B156AFEACD}"/>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6BC74B69-8016-985C-E978-1908E36A92B1}"/>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5DC4D2B0-4963-3DE0-C801-899679C384DB}"/>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Speedup for Different Query Sizes</a:t>
            </a:r>
          </a:p>
        </p:txBody>
      </p:sp>
      <p:pic>
        <p:nvPicPr>
          <p:cNvPr id="16" name="Graphic 15">
            <a:extLst>
              <a:ext uri="{FF2B5EF4-FFF2-40B4-BE49-F238E27FC236}">
                <a16:creationId xmlns:a16="http://schemas.microsoft.com/office/drawing/2014/main" id="{09397949-6EFC-46B5-62C4-A3D7C9273B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24C54746-C8AF-7427-5FAB-4D7F3869292A}"/>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75</a:t>
            </a:fld>
            <a:endParaRPr lang="en-CH" dirty="0">
              <a:latin typeface="Cambria" panose="02040503050406030204" pitchFamily="18" charset="0"/>
            </a:endParaRPr>
          </a:p>
        </p:txBody>
      </p:sp>
      <p:sp>
        <p:nvSpPr>
          <p:cNvPr id="3" name="TextBox 2">
            <a:extLst>
              <a:ext uri="{FF2B5EF4-FFF2-40B4-BE49-F238E27FC236}">
                <a16:creationId xmlns:a16="http://schemas.microsoft.com/office/drawing/2014/main" id="{0A9716A3-EA3A-2261-B93E-87E2D5D7DE75}"/>
              </a:ext>
            </a:extLst>
          </p:cNvPr>
          <p:cNvSpPr txBox="1"/>
          <p:nvPr/>
        </p:nvSpPr>
        <p:spPr>
          <a:xfrm>
            <a:off x="293869" y="1838445"/>
            <a:ext cx="8510786" cy="713917"/>
          </a:xfrm>
          <a:prstGeom prst="rect">
            <a:avLst/>
          </a:prstGeom>
          <a:noFill/>
        </p:spPr>
        <p:txBody>
          <a:bodyPr wrap="square" rtlCol="0">
            <a:spAutoFit/>
          </a:bodyPr>
          <a:lstStyle/>
          <a:p>
            <a:endParaRPr lang="en-US"/>
          </a:p>
          <a:p>
            <a:endParaRPr lang="en-US"/>
          </a:p>
        </p:txBody>
      </p:sp>
      <p:sp>
        <p:nvSpPr>
          <p:cNvPr id="15" name="TextBox 14">
            <a:extLst>
              <a:ext uri="{FF2B5EF4-FFF2-40B4-BE49-F238E27FC236}">
                <a16:creationId xmlns:a16="http://schemas.microsoft.com/office/drawing/2014/main" id="{128C589C-BE3C-1D43-3834-7E5AF07A169B}"/>
              </a:ext>
            </a:extLst>
          </p:cNvPr>
          <p:cNvSpPr txBox="1"/>
          <p:nvPr/>
        </p:nvSpPr>
        <p:spPr>
          <a:xfrm>
            <a:off x="3483308" y="4703971"/>
            <a:ext cx="2975656" cy="430888"/>
          </a:xfrm>
          <a:prstGeom prst="rect">
            <a:avLst/>
          </a:prstGeom>
          <a:noFill/>
        </p:spPr>
        <p:txBody>
          <a:bodyPr wrap="square" rtlCol="0">
            <a:spAutoFit/>
          </a:bodyPr>
          <a:lstStyle/>
          <a:p>
            <a:pPr algn="ctr"/>
            <a:r>
              <a:rPr lang="en-CH" sz="2200" b="1" dirty="0">
                <a:latin typeface="Poppins" pitchFamily="2" charset="77"/>
                <a:ea typeface="Tahoma" panose="020B0604030504040204" pitchFamily="34" charset="0"/>
                <a:cs typeface="Poppins" pitchFamily="2" charset="77"/>
              </a:rPr>
              <a:t>Query Size (in bits) </a:t>
            </a:r>
          </a:p>
        </p:txBody>
      </p:sp>
      <p:sp>
        <p:nvSpPr>
          <p:cNvPr id="46" name="TextBox 45">
            <a:extLst>
              <a:ext uri="{FF2B5EF4-FFF2-40B4-BE49-F238E27FC236}">
                <a16:creationId xmlns:a16="http://schemas.microsoft.com/office/drawing/2014/main" id="{303411FB-2982-25D7-AEF0-D8549E041539}"/>
              </a:ext>
            </a:extLst>
          </p:cNvPr>
          <p:cNvSpPr txBox="1"/>
          <p:nvPr/>
        </p:nvSpPr>
        <p:spPr>
          <a:xfrm>
            <a:off x="1590683" y="4277411"/>
            <a:ext cx="7422216"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16                  32                 64                 128                256              Avg</a:t>
            </a:r>
            <a:endParaRPr lang="en-US" sz="2000" b="1" baseline="30000" dirty="0">
              <a:latin typeface="Poppins" pitchFamily="2" charset="77"/>
              <a:ea typeface="Tahoma" panose="020B0604030504040204" pitchFamily="34" charset="0"/>
              <a:cs typeface="Poppins" pitchFamily="2" charset="77"/>
            </a:endParaRPr>
          </a:p>
        </p:txBody>
      </p:sp>
      <p:sp>
        <p:nvSpPr>
          <p:cNvPr id="24" name="Rectangle 23">
            <a:extLst>
              <a:ext uri="{FF2B5EF4-FFF2-40B4-BE49-F238E27FC236}">
                <a16:creationId xmlns:a16="http://schemas.microsoft.com/office/drawing/2014/main" id="{96997680-0D02-7A6C-B1AA-1329C502A9D8}"/>
              </a:ext>
            </a:extLst>
          </p:cNvPr>
          <p:cNvSpPr/>
          <p:nvPr/>
        </p:nvSpPr>
        <p:spPr>
          <a:xfrm>
            <a:off x="4530403" y="1271316"/>
            <a:ext cx="1542775" cy="497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TextBox 35">
            <a:extLst>
              <a:ext uri="{FF2B5EF4-FFF2-40B4-BE49-F238E27FC236}">
                <a16:creationId xmlns:a16="http://schemas.microsoft.com/office/drawing/2014/main" id="{23FCB0E6-E6F5-0E94-A85F-18AB743256B2}"/>
              </a:ext>
            </a:extLst>
          </p:cNvPr>
          <p:cNvSpPr txBox="1"/>
          <p:nvPr/>
        </p:nvSpPr>
        <p:spPr>
          <a:xfrm rot="16200000">
            <a:off x="-983239" y="2897358"/>
            <a:ext cx="2303987" cy="430887"/>
          </a:xfrm>
          <a:prstGeom prst="rect">
            <a:avLst/>
          </a:prstGeom>
          <a:noFill/>
        </p:spPr>
        <p:txBody>
          <a:bodyPr wrap="square" rtlCol="0">
            <a:spAutoFit/>
          </a:bodyPr>
          <a:lstStyle/>
          <a:p>
            <a:pPr algn="ctr"/>
            <a:r>
              <a:rPr lang="en-CH" sz="2200" b="1" dirty="0">
                <a:latin typeface="Poppins" pitchFamily="2" charset="77"/>
                <a:ea typeface="Tahoma" panose="020B0604030504040204" pitchFamily="34" charset="0"/>
                <a:cs typeface="Poppins" pitchFamily="2" charset="77"/>
              </a:rPr>
              <a:t>Speedup</a:t>
            </a:r>
          </a:p>
        </p:txBody>
      </p:sp>
      <p:cxnSp>
        <p:nvCxnSpPr>
          <p:cNvPr id="37" name="Straight Arrow Connector 36">
            <a:extLst>
              <a:ext uri="{FF2B5EF4-FFF2-40B4-BE49-F238E27FC236}">
                <a16:creationId xmlns:a16="http://schemas.microsoft.com/office/drawing/2014/main" id="{25A3B69E-CF67-9BD5-5E44-59DF2893324E}"/>
              </a:ext>
            </a:extLst>
          </p:cNvPr>
          <p:cNvCxnSpPr>
            <a:cxnSpLocks/>
          </p:cNvCxnSpPr>
          <p:nvPr/>
        </p:nvCxnSpPr>
        <p:spPr>
          <a:xfrm flipH="1">
            <a:off x="898863" y="4919415"/>
            <a:ext cx="2584445"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59C80D9A-A31F-E226-37AE-40A3CC1FF11E}"/>
              </a:ext>
            </a:extLst>
          </p:cNvPr>
          <p:cNvCxnSpPr>
            <a:cxnSpLocks/>
          </p:cNvCxnSpPr>
          <p:nvPr/>
        </p:nvCxnSpPr>
        <p:spPr>
          <a:xfrm>
            <a:off x="6396991" y="4905076"/>
            <a:ext cx="2519291"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B01289FD-7612-CD24-1B7D-30D114E3220E}"/>
              </a:ext>
            </a:extLst>
          </p:cNvPr>
          <p:cNvPicPr>
            <a:picLocks noChangeAspect="1"/>
          </p:cNvPicPr>
          <p:nvPr/>
        </p:nvPicPr>
        <p:blipFill>
          <a:blip r:embed="rId5"/>
          <a:srcRect l="5575" t="4975" r="1435" b="80035"/>
          <a:stretch/>
        </p:blipFill>
        <p:spPr>
          <a:xfrm>
            <a:off x="927600" y="1623002"/>
            <a:ext cx="7922531" cy="432673"/>
          </a:xfrm>
          <a:prstGeom prst="rect">
            <a:avLst/>
          </a:prstGeom>
        </p:spPr>
      </p:pic>
      <p:sp>
        <p:nvSpPr>
          <p:cNvPr id="18" name="Rectangle 17">
            <a:extLst>
              <a:ext uri="{FF2B5EF4-FFF2-40B4-BE49-F238E27FC236}">
                <a16:creationId xmlns:a16="http://schemas.microsoft.com/office/drawing/2014/main" id="{2CE7D64C-E3C9-1CC7-A3EF-710F861B5E10}"/>
              </a:ext>
            </a:extLst>
          </p:cNvPr>
          <p:cNvSpPr/>
          <p:nvPr/>
        </p:nvSpPr>
        <p:spPr>
          <a:xfrm>
            <a:off x="2833141" y="1643090"/>
            <a:ext cx="1738859" cy="3660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Rectangle 22">
            <a:extLst>
              <a:ext uri="{FF2B5EF4-FFF2-40B4-BE49-F238E27FC236}">
                <a16:creationId xmlns:a16="http://schemas.microsoft.com/office/drawing/2014/main" id="{C7E005C4-4D93-AA96-8089-D4987404EDC3}"/>
              </a:ext>
            </a:extLst>
          </p:cNvPr>
          <p:cNvSpPr/>
          <p:nvPr/>
        </p:nvSpPr>
        <p:spPr>
          <a:xfrm>
            <a:off x="4768986" y="1630889"/>
            <a:ext cx="2260899" cy="3660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Rectangle 24">
            <a:extLst>
              <a:ext uri="{FF2B5EF4-FFF2-40B4-BE49-F238E27FC236}">
                <a16:creationId xmlns:a16="http://schemas.microsoft.com/office/drawing/2014/main" id="{5B366FBC-8655-DB3F-D79F-EE75E4344649}"/>
              </a:ext>
            </a:extLst>
          </p:cNvPr>
          <p:cNvSpPr/>
          <p:nvPr/>
        </p:nvSpPr>
        <p:spPr>
          <a:xfrm>
            <a:off x="7114145" y="1643090"/>
            <a:ext cx="1802138" cy="3660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6" name="Rectangle 25">
            <a:extLst>
              <a:ext uri="{FF2B5EF4-FFF2-40B4-BE49-F238E27FC236}">
                <a16:creationId xmlns:a16="http://schemas.microsoft.com/office/drawing/2014/main" id="{41FF3AAC-C060-EA38-E284-BA0FB98497AB}"/>
              </a:ext>
            </a:extLst>
          </p:cNvPr>
          <p:cNvSpPr/>
          <p:nvPr/>
        </p:nvSpPr>
        <p:spPr>
          <a:xfrm>
            <a:off x="1605249" y="1643090"/>
            <a:ext cx="1480989" cy="3660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TextBox 12">
            <a:extLst>
              <a:ext uri="{FF2B5EF4-FFF2-40B4-BE49-F238E27FC236}">
                <a16:creationId xmlns:a16="http://schemas.microsoft.com/office/drawing/2014/main" id="{69F3B75D-5520-B3B0-EB16-8BB4262926AE}"/>
              </a:ext>
            </a:extLst>
          </p:cNvPr>
          <p:cNvSpPr txBox="1"/>
          <p:nvPr/>
        </p:nvSpPr>
        <p:spPr>
          <a:xfrm>
            <a:off x="1416893" y="1639833"/>
            <a:ext cx="1355889" cy="430887"/>
          </a:xfrm>
          <a:prstGeom prst="rect">
            <a:avLst/>
          </a:prstGeom>
          <a:noFill/>
        </p:spPr>
        <p:txBody>
          <a:bodyPr wrap="square" rtlCol="0">
            <a:spAutoFit/>
          </a:bodyPr>
          <a:lstStyle/>
          <a:p>
            <a:r>
              <a:rPr lang="en-CH" sz="2200" b="1" dirty="0">
                <a:latin typeface="Poppins" pitchFamily="2" charset="77"/>
                <a:cs typeface="Poppins" pitchFamily="2" charset="77"/>
              </a:rPr>
              <a:t>CM-SW</a:t>
            </a:r>
          </a:p>
        </p:txBody>
      </p:sp>
      <p:pic>
        <p:nvPicPr>
          <p:cNvPr id="30" name="Picture 29">
            <a:extLst>
              <a:ext uri="{FF2B5EF4-FFF2-40B4-BE49-F238E27FC236}">
                <a16:creationId xmlns:a16="http://schemas.microsoft.com/office/drawing/2014/main" id="{F49C4C21-6997-7D4C-B678-3511C3822BF8}"/>
              </a:ext>
            </a:extLst>
          </p:cNvPr>
          <p:cNvPicPr>
            <a:picLocks noChangeAspect="1"/>
          </p:cNvPicPr>
          <p:nvPr/>
        </p:nvPicPr>
        <p:blipFill>
          <a:blip r:embed="rId6"/>
          <a:srcRect l="6699" t="21229" r="3149" b="14702"/>
          <a:stretch/>
        </p:blipFill>
        <p:spPr>
          <a:xfrm>
            <a:off x="914951" y="2127733"/>
            <a:ext cx="7938311" cy="2112753"/>
          </a:xfrm>
          <a:prstGeom prst="rect">
            <a:avLst/>
          </a:prstGeom>
        </p:spPr>
      </p:pic>
      <p:sp>
        <p:nvSpPr>
          <p:cNvPr id="31" name="TextBox 30">
            <a:extLst>
              <a:ext uri="{FF2B5EF4-FFF2-40B4-BE49-F238E27FC236}">
                <a16:creationId xmlns:a16="http://schemas.microsoft.com/office/drawing/2014/main" id="{5FBD03ED-9413-70A4-5349-A325DA092137}"/>
              </a:ext>
            </a:extLst>
          </p:cNvPr>
          <p:cNvSpPr txBox="1"/>
          <p:nvPr/>
        </p:nvSpPr>
        <p:spPr>
          <a:xfrm>
            <a:off x="301113" y="2009104"/>
            <a:ext cx="879584" cy="400110"/>
          </a:xfrm>
          <a:prstGeom prst="rect">
            <a:avLst/>
          </a:prstGeom>
          <a:noFill/>
        </p:spPr>
        <p:txBody>
          <a:bodyPr wrap="square" rtlCol="0">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6</a:t>
            </a:r>
          </a:p>
        </p:txBody>
      </p:sp>
      <p:sp>
        <p:nvSpPr>
          <p:cNvPr id="33" name="TextBox 32">
            <a:extLst>
              <a:ext uri="{FF2B5EF4-FFF2-40B4-BE49-F238E27FC236}">
                <a16:creationId xmlns:a16="http://schemas.microsoft.com/office/drawing/2014/main" id="{1D2B3CC2-EB04-7625-D4C8-06E387544521}"/>
              </a:ext>
            </a:extLst>
          </p:cNvPr>
          <p:cNvSpPr txBox="1"/>
          <p:nvPr/>
        </p:nvSpPr>
        <p:spPr>
          <a:xfrm>
            <a:off x="303905" y="2611179"/>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4</a:t>
            </a:r>
          </a:p>
        </p:txBody>
      </p:sp>
      <p:sp>
        <p:nvSpPr>
          <p:cNvPr id="34" name="TextBox 33">
            <a:extLst>
              <a:ext uri="{FF2B5EF4-FFF2-40B4-BE49-F238E27FC236}">
                <a16:creationId xmlns:a16="http://schemas.microsoft.com/office/drawing/2014/main" id="{026119AC-9ECA-B101-6710-6A7C53E370FC}"/>
              </a:ext>
            </a:extLst>
          </p:cNvPr>
          <p:cNvSpPr txBox="1"/>
          <p:nvPr/>
        </p:nvSpPr>
        <p:spPr>
          <a:xfrm>
            <a:off x="311474" y="3244848"/>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2</a:t>
            </a:r>
          </a:p>
        </p:txBody>
      </p:sp>
      <p:sp>
        <p:nvSpPr>
          <p:cNvPr id="35" name="TextBox 34">
            <a:extLst>
              <a:ext uri="{FF2B5EF4-FFF2-40B4-BE49-F238E27FC236}">
                <a16:creationId xmlns:a16="http://schemas.microsoft.com/office/drawing/2014/main" id="{5FEB570B-C3FE-B67B-ED24-AF9884C02650}"/>
              </a:ext>
            </a:extLst>
          </p:cNvPr>
          <p:cNvSpPr txBox="1"/>
          <p:nvPr/>
        </p:nvSpPr>
        <p:spPr>
          <a:xfrm>
            <a:off x="334070" y="3859216"/>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0</a:t>
            </a:r>
          </a:p>
        </p:txBody>
      </p:sp>
    </p:spTree>
    <p:extLst>
      <p:ext uri="{BB962C8B-B14F-4D97-AF65-F5344CB8AC3E}">
        <p14:creationId xmlns:p14="http://schemas.microsoft.com/office/powerpoint/2010/main" val="36917268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1A6CB-1B5C-20F2-3236-4DE9EC0C647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9EF28AB-8745-0989-6244-77724C4F3A86}"/>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0C49D32E-33E0-6A8E-D252-0903D87F7895}"/>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7432E60-E181-2073-11F8-03C7E14C7660}"/>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2BDA0594-2317-BB79-F838-B152091369DC}"/>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Speedup for Different Query Sizes (</a:t>
            </a:r>
            <a:r>
              <a:rPr lang="en-CH" sz="3600" b="1" dirty="0">
                <a:latin typeface="Cambria" panose="02040503050406030204" pitchFamily="18" charset="0"/>
                <a:ea typeface="Tahoma" panose="020B0604030504040204" pitchFamily="34" charset="0"/>
                <a:cs typeface="Tahoma" panose="020B0604030504040204" pitchFamily="34" charset="0"/>
              </a:rPr>
              <a:t>1/3</a:t>
            </a:r>
            <a:r>
              <a:rPr lang="en-CH" sz="3600" b="1" dirty="0">
                <a:latin typeface="Corbel" panose="020B0503020204020204" pitchFamily="34" charset="0"/>
                <a:ea typeface="Tahoma" panose="020B0604030504040204" pitchFamily="34" charset="0"/>
                <a:cs typeface="Tahoma" panose="020B0604030504040204" pitchFamily="34" charset="0"/>
              </a:rPr>
              <a:t>)</a:t>
            </a:r>
          </a:p>
        </p:txBody>
      </p:sp>
      <p:pic>
        <p:nvPicPr>
          <p:cNvPr id="16" name="Graphic 15">
            <a:extLst>
              <a:ext uri="{FF2B5EF4-FFF2-40B4-BE49-F238E27FC236}">
                <a16:creationId xmlns:a16="http://schemas.microsoft.com/office/drawing/2014/main" id="{1D6C8F4D-C31D-C77C-E286-E53648C66A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A7E87770-381A-721A-152F-7F0A6A1AFBFE}"/>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76</a:t>
            </a:fld>
            <a:endParaRPr lang="en-CH" dirty="0">
              <a:latin typeface="Cambria" panose="02040503050406030204" pitchFamily="18" charset="0"/>
            </a:endParaRPr>
          </a:p>
        </p:txBody>
      </p:sp>
      <p:sp>
        <p:nvSpPr>
          <p:cNvPr id="3" name="TextBox 2">
            <a:extLst>
              <a:ext uri="{FF2B5EF4-FFF2-40B4-BE49-F238E27FC236}">
                <a16:creationId xmlns:a16="http://schemas.microsoft.com/office/drawing/2014/main" id="{53183C18-7C02-56B6-43AE-E7F3500BA931}"/>
              </a:ext>
            </a:extLst>
          </p:cNvPr>
          <p:cNvSpPr txBox="1"/>
          <p:nvPr/>
        </p:nvSpPr>
        <p:spPr>
          <a:xfrm>
            <a:off x="293869" y="1838445"/>
            <a:ext cx="8510786" cy="713917"/>
          </a:xfrm>
          <a:prstGeom prst="rect">
            <a:avLst/>
          </a:prstGeom>
          <a:noFill/>
        </p:spPr>
        <p:txBody>
          <a:bodyPr wrap="square" rtlCol="0">
            <a:spAutoFit/>
          </a:bodyPr>
          <a:lstStyle/>
          <a:p>
            <a:endParaRPr lang="en-US"/>
          </a:p>
          <a:p>
            <a:endParaRPr lang="en-US"/>
          </a:p>
        </p:txBody>
      </p:sp>
      <p:sp>
        <p:nvSpPr>
          <p:cNvPr id="15" name="TextBox 14">
            <a:extLst>
              <a:ext uri="{FF2B5EF4-FFF2-40B4-BE49-F238E27FC236}">
                <a16:creationId xmlns:a16="http://schemas.microsoft.com/office/drawing/2014/main" id="{01995312-C7D7-DB23-E620-9AF9F6E2F650}"/>
              </a:ext>
            </a:extLst>
          </p:cNvPr>
          <p:cNvSpPr txBox="1"/>
          <p:nvPr/>
        </p:nvSpPr>
        <p:spPr>
          <a:xfrm>
            <a:off x="3483308" y="4703971"/>
            <a:ext cx="2975656" cy="430888"/>
          </a:xfrm>
          <a:prstGeom prst="rect">
            <a:avLst/>
          </a:prstGeom>
          <a:noFill/>
        </p:spPr>
        <p:txBody>
          <a:bodyPr wrap="square" rtlCol="0">
            <a:spAutoFit/>
          </a:bodyPr>
          <a:lstStyle/>
          <a:p>
            <a:pPr algn="ctr"/>
            <a:r>
              <a:rPr lang="en-CH" sz="2200" b="1" dirty="0">
                <a:latin typeface="Poppins" pitchFamily="2" charset="77"/>
                <a:ea typeface="Tahoma" panose="020B0604030504040204" pitchFamily="34" charset="0"/>
                <a:cs typeface="Poppins" pitchFamily="2" charset="77"/>
              </a:rPr>
              <a:t>Query Size (in bits) </a:t>
            </a:r>
          </a:p>
        </p:txBody>
      </p:sp>
      <p:sp>
        <p:nvSpPr>
          <p:cNvPr id="19" name="TextBox 18">
            <a:extLst>
              <a:ext uri="{FF2B5EF4-FFF2-40B4-BE49-F238E27FC236}">
                <a16:creationId xmlns:a16="http://schemas.microsoft.com/office/drawing/2014/main" id="{CAE865C2-8A40-CAA8-5653-502256BBD402}"/>
              </a:ext>
            </a:extLst>
          </p:cNvPr>
          <p:cNvSpPr txBox="1"/>
          <p:nvPr/>
        </p:nvSpPr>
        <p:spPr>
          <a:xfrm>
            <a:off x="301113" y="2009104"/>
            <a:ext cx="879584" cy="400110"/>
          </a:xfrm>
          <a:prstGeom prst="rect">
            <a:avLst/>
          </a:prstGeom>
          <a:noFill/>
        </p:spPr>
        <p:txBody>
          <a:bodyPr wrap="square" rtlCol="0">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6</a:t>
            </a:r>
          </a:p>
        </p:txBody>
      </p:sp>
      <p:sp>
        <p:nvSpPr>
          <p:cNvPr id="20" name="TextBox 19">
            <a:extLst>
              <a:ext uri="{FF2B5EF4-FFF2-40B4-BE49-F238E27FC236}">
                <a16:creationId xmlns:a16="http://schemas.microsoft.com/office/drawing/2014/main" id="{5000ABCB-4BFA-9F2D-C2E0-A9C5233352B6}"/>
              </a:ext>
            </a:extLst>
          </p:cNvPr>
          <p:cNvSpPr txBox="1"/>
          <p:nvPr/>
        </p:nvSpPr>
        <p:spPr>
          <a:xfrm>
            <a:off x="303905" y="2611179"/>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4</a:t>
            </a:r>
          </a:p>
        </p:txBody>
      </p:sp>
      <p:sp>
        <p:nvSpPr>
          <p:cNvPr id="21" name="TextBox 20">
            <a:extLst>
              <a:ext uri="{FF2B5EF4-FFF2-40B4-BE49-F238E27FC236}">
                <a16:creationId xmlns:a16="http://schemas.microsoft.com/office/drawing/2014/main" id="{9133E44F-D27E-6CE0-54DD-F1AF64F6C12F}"/>
              </a:ext>
            </a:extLst>
          </p:cNvPr>
          <p:cNvSpPr txBox="1"/>
          <p:nvPr/>
        </p:nvSpPr>
        <p:spPr>
          <a:xfrm>
            <a:off x="311474" y="3244848"/>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2</a:t>
            </a:r>
          </a:p>
        </p:txBody>
      </p:sp>
      <p:sp>
        <p:nvSpPr>
          <p:cNvPr id="22" name="TextBox 21">
            <a:extLst>
              <a:ext uri="{FF2B5EF4-FFF2-40B4-BE49-F238E27FC236}">
                <a16:creationId xmlns:a16="http://schemas.microsoft.com/office/drawing/2014/main" id="{9618ABE7-4A8D-4D4C-76AA-CD622C1D70DC}"/>
              </a:ext>
            </a:extLst>
          </p:cNvPr>
          <p:cNvSpPr txBox="1"/>
          <p:nvPr/>
        </p:nvSpPr>
        <p:spPr>
          <a:xfrm>
            <a:off x="334070" y="3859216"/>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0</a:t>
            </a:r>
          </a:p>
        </p:txBody>
      </p:sp>
      <p:sp>
        <p:nvSpPr>
          <p:cNvPr id="46" name="TextBox 45">
            <a:extLst>
              <a:ext uri="{FF2B5EF4-FFF2-40B4-BE49-F238E27FC236}">
                <a16:creationId xmlns:a16="http://schemas.microsoft.com/office/drawing/2014/main" id="{4073D765-D696-BAE9-D1A0-153133F11307}"/>
              </a:ext>
            </a:extLst>
          </p:cNvPr>
          <p:cNvSpPr txBox="1"/>
          <p:nvPr/>
        </p:nvSpPr>
        <p:spPr>
          <a:xfrm>
            <a:off x="1590683" y="4277411"/>
            <a:ext cx="7422216"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16                  32                 64                 128                256              Avg</a:t>
            </a:r>
            <a:endParaRPr lang="en-US" sz="2000" b="1" baseline="30000" dirty="0">
              <a:latin typeface="Poppins" pitchFamily="2" charset="77"/>
              <a:ea typeface="Tahoma" panose="020B0604030504040204" pitchFamily="34" charset="0"/>
              <a:cs typeface="Poppins" pitchFamily="2" charset="77"/>
            </a:endParaRPr>
          </a:p>
        </p:txBody>
      </p:sp>
      <p:sp>
        <p:nvSpPr>
          <p:cNvPr id="14" name="Rectangle 13">
            <a:extLst>
              <a:ext uri="{FF2B5EF4-FFF2-40B4-BE49-F238E27FC236}">
                <a16:creationId xmlns:a16="http://schemas.microsoft.com/office/drawing/2014/main" id="{4083FC6E-6E64-9C50-5172-F11793D2716B}"/>
              </a:ext>
            </a:extLst>
          </p:cNvPr>
          <p:cNvSpPr/>
          <p:nvPr/>
        </p:nvSpPr>
        <p:spPr>
          <a:xfrm>
            <a:off x="2262753" y="1433997"/>
            <a:ext cx="1236597" cy="497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TextBox 35">
            <a:extLst>
              <a:ext uri="{FF2B5EF4-FFF2-40B4-BE49-F238E27FC236}">
                <a16:creationId xmlns:a16="http://schemas.microsoft.com/office/drawing/2014/main" id="{213BB0B4-8B37-0F46-7265-19DFCCCA5FFA}"/>
              </a:ext>
            </a:extLst>
          </p:cNvPr>
          <p:cNvSpPr txBox="1"/>
          <p:nvPr/>
        </p:nvSpPr>
        <p:spPr>
          <a:xfrm rot="16200000">
            <a:off x="-983239" y="2897358"/>
            <a:ext cx="2303987" cy="430887"/>
          </a:xfrm>
          <a:prstGeom prst="rect">
            <a:avLst/>
          </a:prstGeom>
          <a:noFill/>
        </p:spPr>
        <p:txBody>
          <a:bodyPr wrap="square" rtlCol="0">
            <a:spAutoFit/>
          </a:bodyPr>
          <a:lstStyle/>
          <a:p>
            <a:pPr algn="ctr"/>
            <a:r>
              <a:rPr lang="en-CH" sz="2200" b="1" dirty="0">
                <a:latin typeface="Poppins" pitchFamily="2" charset="77"/>
                <a:ea typeface="Tahoma" panose="020B0604030504040204" pitchFamily="34" charset="0"/>
                <a:cs typeface="Poppins" pitchFamily="2" charset="77"/>
              </a:rPr>
              <a:t>Speedup</a:t>
            </a:r>
          </a:p>
        </p:txBody>
      </p:sp>
      <p:cxnSp>
        <p:nvCxnSpPr>
          <p:cNvPr id="37" name="Straight Arrow Connector 36">
            <a:extLst>
              <a:ext uri="{FF2B5EF4-FFF2-40B4-BE49-F238E27FC236}">
                <a16:creationId xmlns:a16="http://schemas.microsoft.com/office/drawing/2014/main" id="{FCFC28FA-1CE5-0920-DC15-04A3FD56924B}"/>
              </a:ext>
            </a:extLst>
          </p:cNvPr>
          <p:cNvCxnSpPr>
            <a:cxnSpLocks/>
          </p:cNvCxnSpPr>
          <p:nvPr/>
        </p:nvCxnSpPr>
        <p:spPr>
          <a:xfrm flipH="1">
            <a:off x="898863" y="4919415"/>
            <a:ext cx="2584445"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2AF2657B-7EBC-8449-0912-A7D3DE66CC52}"/>
              </a:ext>
            </a:extLst>
          </p:cNvPr>
          <p:cNvCxnSpPr>
            <a:cxnSpLocks/>
          </p:cNvCxnSpPr>
          <p:nvPr/>
        </p:nvCxnSpPr>
        <p:spPr>
          <a:xfrm>
            <a:off x="6396991" y="4905076"/>
            <a:ext cx="2519291"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856E056A-99A4-E1E2-382A-268FE3AE583F}"/>
              </a:ext>
            </a:extLst>
          </p:cNvPr>
          <p:cNvPicPr>
            <a:picLocks noChangeAspect="1"/>
          </p:cNvPicPr>
          <p:nvPr/>
        </p:nvPicPr>
        <p:blipFill>
          <a:blip r:embed="rId5"/>
          <a:srcRect l="6724" t="21760" r="2912" b="14574"/>
          <a:stretch/>
        </p:blipFill>
        <p:spPr>
          <a:xfrm>
            <a:off x="921053" y="2146571"/>
            <a:ext cx="7953305" cy="2095530"/>
          </a:xfrm>
          <a:prstGeom prst="rect">
            <a:avLst/>
          </a:prstGeom>
        </p:spPr>
      </p:pic>
      <p:pic>
        <p:nvPicPr>
          <p:cNvPr id="5" name="Picture 4">
            <a:extLst>
              <a:ext uri="{FF2B5EF4-FFF2-40B4-BE49-F238E27FC236}">
                <a16:creationId xmlns:a16="http://schemas.microsoft.com/office/drawing/2014/main" id="{856985B1-81B0-A070-E303-C6E6249B9569}"/>
              </a:ext>
            </a:extLst>
          </p:cNvPr>
          <p:cNvPicPr>
            <a:picLocks noChangeAspect="1"/>
          </p:cNvPicPr>
          <p:nvPr/>
        </p:nvPicPr>
        <p:blipFill>
          <a:blip r:embed="rId5"/>
          <a:srcRect l="5575" t="4975" r="1435" b="80035"/>
          <a:stretch/>
        </p:blipFill>
        <p:spPr>
          <a:xfrm>
            <a:off x="927600" y="1623002"/>
            <a:ext cx="7922531" cy="432673"/>
          </a:xfrm>
          <a:prstGeom prst="rect">
            <a:avLst/>
          </a:prstGeom>
        </p:spPr>
      </p:pic>
      <p:sp>
        <p:nvSpPr>
          <p:cNvPr id="9" name="Rectangle 8">
            <a:extLst>
              <a:ext uri="{FF2B5EF4-FFF2-40B4-BE49-F238E27FC236}">
                <a16:creationId xmlns:a16="http://schemas.microsoft.com/office/drawing/2014/main" id="{EB1D8B91-3733-6428-2C76-A6A3C53C7A42}"/>
              </a:ext>
            </a:extLst>
          </p:cNvPr>
          <p:cNvSpPr/>
          <p:nvPr/>
        </p:nvSpPr>
        <p:spPr>
          <a:xfrm>
            <a:off x="3378925" y="1660572"/>
            <a:ext cx="1088692" cy="3660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24D484C3-0C20-B44C-6A47-6F1CFFF8B9BC}"/>
              </a:ext>
            </a:extLst>
          </p:cNvPr>
          <p:cNvSpPr/>
          <p:nvPr/>
        </p:nvSpPr>
        <p:spPr>
          <a:xfrm>
            <a:off x="5367833" y="1660572"/>
            <a:ext cx="1662052" cy="3660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44CA4956-F1A3-94A6-12F8-99DDBEDF40F8}"/>
              </a:ext>
            </a:extLst>
          </p:cNvPr>
          <p:cNvSpPr/>
          <p:nvPr/>
        </p:nvSpPr>
        <p:spPr>
          <a:xfrm>
            <a:off x="7787971" y="1675820"/>
            <a:ext cx="1128311" cy="3660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A7C8EB0F-5A5A-D154-09CB-D120C1429135}"/>
              </a:ext>
            </a:extLst>
          </p:cNvPr>
          <p:cNvSpPr/>
          <p:nvPr/>
        </p:nvSpPr>
        <p:spPr>
          <a:xfrm>
            <a:off x="1536567" y="1660572"/>
            <a:ext cx="1088692" cy="3660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TextBox 24">
            <a:extLst>
              <a:ext uri="{FF2B5EF4-FFF2-40B4-BE49-F238E27FC236}">
                <a16:creationId xmlns:a16="http://schemas.microsoft.com/office/drawing/2014/main" id="{ED9A0901-1C0B-6F53-C17A-9A0ABF63D316}"/>
              </a:ext>
            </a:extLst>
          </p:cNvPr>
          <p:cNvSpPr txBox="1"/>
          <p:nvPr/>
        </p:nvSpPr>
        <p:spPr>
          <a:xfrm>
            <a:off x="1416893" y="1639833"/>
            <a:ext cx="1355889" cy="430887"/>
          </a:xfrm>
          <a:prstGeom prst="rect">
            <a:avLst/>
          </a:prstGeom>
          <a:noFill/>
        </p:spPr>
        <p:txBody>
          <a:bodyPr wrap="square" rtlCol="0">
            <a:spAutoFit/>
          </a:bodyPr>
          <a:lstStyle/>
          <a:p>
            <a:r>
              <a:rPr lang="en-CH" sz="2200" b="1" dirty="0">
                <a:latin typeface="Poppins" pitchFamily="2" charset="77"/>
                <a:cs typeface="Poppins" pitchFamily="2" charset="77"/>
              </a:rPr>
              <a:t>CM-SW</a:t>
            </a:r>
          </a:p>
        </p:txBody>
      </p:sp>
      <p:sp>
        <p:nvSpPr>
          <p:cNvPr id="26" name="TextBox 25">
            <a:extLst>
              <a:ext uri="{FF2B5EF4-FFF2-40B4-BE49-F238E27FC236}">
                <a16:creationId xmlns:a16="http://schemas.microsoft.com/office/drawing/2014/main" id="{FB3E6532-E725-2811-09FF-2BE44396BDF6}"/>
              </a:ext>
            </a:extLst>
          </p:cNvPr>
          <p:cNvSpPr txBox="1"/>
          <p:nvPr/>
        </p:nvSpPr>
        <p:spPr>
          <a:xfrm>
            <a:off x="3262257" y="1626019"/>
            <a:ext cx="1527276" cy="430887"/>
          </a:xfrm>
          <a:prstGeom prst="rect">
            <a:avLst/>
          </a:prstGeom>
          <a:noFill/>
        </p:spPr>
        <p:txBody>
          <a:bodyPr wrap="square" rtlCol="0">
            <a:spAutoFit/>
          </a:bodyPr>
          <a:lstStyle/>
          <a:p>
            <a:r>
              <a:rPr lang="en-CH" sz="2200" b="1" dirty="0">
                <a:latin typeface="Poppins" pitchFamily="2" charset="77"/>
                <a:cs typeface="Poppins" pitchFamily="2" charset="77"/>
              </a:rPr>
              <a:t>CM-PuM</a:t>
            </a:r>
          </a:p>
        </p:txBody>
      </p:sp>
      <p:sp>
        <p:nvSpPr>
          <p:cNvPr id="29" name="TextBox 28">
            <a:extLst>
              <a:ext uri="{FF2B5EF4-FFF2-40B4-BE49-F238E27FC236}">
                <a16:creationId xmlns:a16="http://schemas.microsoft.com/office/drawing/2014/main" id="{475E89EA-4AB7-609C-2988-740BC0C84E18}"/>
              </a:ext>
            </a:extLst>
          </p:cNvPr>
          <p:cNvSpPr txBox="1"/>
          <p:nvPr/>
        </p:nvSpPr>
        <p:spPr>
          <a:xfrm>
            <a:off x="5217427" y="1639833"/>
            <a:ext cx="2299298" cy="430887"/>
          </a:xfrm>
          <a:prstGeom prst="rect">
            <a:avLst/>
          </a:prstGeom>
          <a:noFill/>
        </p:spPr>
        <p:txBody>
          <a:bodyPr wrap="square" rtlCol="0">
            <a:spAutoFit/>
          </a:bodyPr>
          <a:lstStyle/>
          <a:p>
            <a:r>
              <a:rPr lang="en-CH" sz="2200" b="1" dirty="0">
                <a:latin typeface="Poppins" pitchFamily="2" charset="77"/>
                <a:cs typeface="Poppins" pitchFamily="2" charset="77"/>
              </a:rPr>
              <a:t>CM-PuM-SSD</a:t>
            </a:r>
          </a:p>
        </p:txBody>
      </p:sp>
      <p:sp>
        <p:nvSpPr>
          <p:cNvPr id="30" name="TextBox 29">
            <a:extLst>
              <a:ext uri="{FF2B5EF4-FFF2-40B4-BE49-F238E27FC236}">
                <a16:creationId xmlns:a16="http://schemas.microsoft.com/office/drawing/2014/main" id="{AAFDBDEF-46D3-73A6-7734-4602A27BA1F8}"/>
              </a:ext>
            </a:extLst>
          </p:cNvPr>
          <p:cNvSpPr txBox="1"/>
          <p:nvPr/>
        </p:nvSpPr>
        <p:spPr>
          <a:xfrm>
            <a:off x="7741699" y="1639833"/>
            <a:ext cx="1355889" cy="430887"/>
          </a:xfrm>
          <a:prstGeom prst="rect">
            <a:avLst/>
          </a:prstGeom>
          <a:noFill/>
        </p:spPr>
        <p:txBody>
          <a:bodyPr wrap="square" rtlCol="0">
            <a:spAutoFit/>
          </a:bodyPr>
          <a:lstStyle/>
          <a:p>
            <a:r>
              <a:rPr lang="en-CH" sz="2200" b="1" dirty="0">
                <a:latin typeface="Poppins" pitchFamily="2" charset="77"/>
                <a:cs typeface="Poppins" pitchFamily="2" charset="77"/>
              </a:rPr>
              <a:t>CM-IFP</a:t>
            </a:r>
          </a:p>
        </p:txBody>
      </p:sp>
      <p:sp>
        <p:nvSpPr>
          <p:cNvPr id="33" name="Rounded Rectangle 32">
            <a:extLst>
              <a:ext uri="{FF2B5EF4-FFF2-40B4-BE49-F238E27FC236}">
                <a16:creationId xmlns:a16="http://schemas.microsoft.com/office/drawing/2014/main" id="{90B9919B-939E-D8EE-D103-5D580BA234ED}"/>
              </a:ext>
            </a:extLst>
          </p:cNvPr>
          <p:cNvSpPr/>
          <p:nvPr/>
        </p:nvSpPr>
        <p:spPr>
          <a:xfrm>
            <a:off x="-159566" y="5129833"/>
            <a:ext cx="9463131" cy="1201329"/>
          </a:xfrm>
          <a:prstGeom prst="roundRect">
            <a:avLst>
              <a:gd name="adj" fmla="val 12680"/>
            </a:avLst>
          </a:prstGeom>
          <a:solidFill>
            <a:schemeClr val="accent6">
              <a:lumMod val="20000"/>
              <a:lumOff val="8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All three near-data processing systems </a:t>
            </a:r>
          </a:p>
          <a:p>
            <a:pPr algn="ctr"/>
            <a:r>
              <a:rPr lang="en-US" sz="2800" b="1" dirty="0">
                <a:solidFill>
                  <a:schemeClr val="tx1"/>
                </a:solidFill>
                <a:latin typeface="Corbel" panose="020B0503020204020204" pitchFamily="34" charset="0"/>
              </a:rPr>
              <a:t>improve performance </a:t>
            </a:r>
            <a:r>
              <a:rPr lang="en-US" sz="2800" b="1" dirty="0">
                <a:solidFill>
                  <a:schemeClr val="accent5"/>
                </a:solidFill>
                <a:latin typeface="Corbel" panose="020B0503020204020204" pitchFamily="34" charset="0"/>
              </a:rPr>
              <a:t>by reducing data movement </a:t>
            </a:r>
            <a:endParaRPr lang="en-US" sz="2400" b="1" dirty="0">
              <a:solidFill>
                <a:schemeClr val="accent5"/>
              </a:solidFill>
              <a:latin typeface="Corbel" panose="020B0503020204020204" pitchFamily="34" charset="0"/>
            </a:endParaRPr>
          </a:p>
        </p:txBody>
      </p:sp>
    </p:spTree>
    <p:extLst>
      <p:ext uri="{BB962C8B-B14F-4D97-AF65-F5344CB8AC3E}">
        <p14:creationId xmlns:p14="http://schemas.microsoft.com/office/powerpoint/2010/main" val="29245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5BE05-7B9C-CBBA-9B86-DC789485134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C6C997E-3BF1-BD9A-9A0F-5F6274B80DC8}"/>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C237493A-BBAC-6566-C9B8-06B7B60A08C7}"/>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1003F54E-64F2-1AC1-BE92-857849F4DC62}"/>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790F627D-4138-CCA6-893A-1550FAC9E539}"/>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Speedup for Different Query Sizes (</a:t>
            </a:r>
            <a:r>
              <a:rPr lang="en-CH" sz="3600" b="1" dirty="0">
                <a:latin typeface="Cambria" panose="02040503050406030204" pitchFamily="18" charset="0"/>
                <a:ea typeface="Tahoma" panose="020B0604030504040204" pitchFamily="34" charset="0"/>
                <a:cs typeface="Tahoma" panose="020B0604030504040204" pitchFamily="34" charset="0"/>
              </a:rPr>
              <a:t>2/3</a:t>
            </a:r>
            <a:r>
              <a:rPr lang="en-CH" sz="3600" b="1" dirty="0">
                <a:latin typeface="Corbel" panose="020B0503020204020204" pitchFamily="34" charset="0"/>
                <a:ea typeface="Tahoma" panose="020B0604030504040204" pitchFamily="34" charset="0"/>
                <a:cs typeface="Tahoma" panose="020B0604030504040204" pitchFamily="34" charset="0"/>
              </a:rPr>
              <a:t>)</a:t>
            </a:r>
          </a:p>
        </p:txBody>
      </p:sp>
      <p:pic>
        <p:nvPicPr>
          <p:cNvPr id="16" name="Graphic 15">
            <a:extLst>
              <a:ext uri="{FF2B5EF4-FFF2-40B4-BE49-F238E27FC236}">
                <a16:creationId xmlns:a16="http://schemas.microsoft.com/office/drawing/2014/main" id="{F6369B3C-BDFE-CFB3-A48A-BB82A1BF51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3F4FAAF9-3005-E4AC-AD28-3767632D2AA6}"/>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77</a:t>
            </a:fld>
            <a:endParaRPr lang="en-CH" dirty="0">
              <a:latin typeface="Cambria" panose="02040503050406030204" pitchFamily="18" charset="0"/>
            </a:endParaRPr>
          </a:p>
        </p:txBody>
      </p:sp>
      <p:sp>
        <p:nvSpPr>
          <p:cNvPr id="3" name="TextBox 2">
            <a:extLst>
              <a:ext uri="{FF2B5EF4-FFF2-40B4-BE49-F238E27FC236}">
                <a16:creationId xmlns:a16="http://schemas.microsoft.com/office/drawing/2014/main" id="{71AEAC72-3539-A971-BF7D-8D8C9B7EA6B1}"/>
              </a:ext>
            </a:extLst>
          </p:cNvPr>
          <p:cNvSpPr txBox="1"/>
          <p:nvPr/>
        </p:nvSpPr>
        <p:spPr>
          <a:xfrm>
            <a:off x="293869" y="1838445"/>
            <a:ext cx="8510786" cy="713917"/>
          </a:xfrm>
          <a:prstGeom prst="rect">
            <a:avLst/>
          </a:prstGeom>
          <a:noFill/>
        </p:spPr>
        <p:txBody>
          <a:bodyPr wrap="square" rtlCol="0">
            <a:spAutoFit/>
          </a:bodyPr>
          <a:lstStyle/>
          <a:p>
            <a:endParaRPr lang="en-US"/>
          </a:p>
          <a:p>
            <a:endParaRPr lang="en-US"/>
          </a:p>
        </p:txBody>
      </p:sp>
      <p:sp>
        <p:nvSpPr>
          <p:cNvPr id="15" name="TextBox 14">
            <a:extLst>
              <a:ext uri="{FF2B5EF4-FFF2-40B4-BE49-F238E27FC236}">
                <a16:creationId xmlns:a16="http://schemas.microsoft.com/office/drawing/2014/main" id="{B52EC455-2683-19B9-9F2A-D88569BA5B35}"/>
              </a:ext>
            </a:extLst>
          </p:cNvPr>
          <p:cNvSpPr txBox="1"/>
          <p:nvPr/>
        </p:nvSpPr>
        <p:spPr>
          <a:xfrm>
            <a:off x="3483308" y="4703971"/>
            <a:ext cx="2975656" cy="430888"/>
          </a:xfrm>
          <a:prstGeom prst="rect">
            <a:avLst/>
          </a:prstGeom>
          <a:noFill/>
        </p:spPr>
        <p:txBody>
          <a:bodyPr wrap="square" rtlCol="0">
            <a:spAutoFit/>
          </a:bodyPr>
          <a:lstStyle/>
          <a:p>
            <a:pPr algn="ctr"/>
            <a:r>
              <a:rPr lang="en-CH" sz="2200" b="1" dirty="0">
                <a:latin typeface="Poppins" pitchFamily="2" charset="77"/>
                <a:ea typeface="Tahoma" panose="020B0604030504040204" pitchFamily="34" charset="0"/>
                <a:cs typeface="Poppins" pitchFamily="2" charset="77"/>
              </a:rPr>
              <a:t>Query Size (in bits) </a:t>
            </a:r>
          </a:p>
        </p:txBody>
      </p:sp>
      <p:sp>
        <p:nvSpPr>
          <p:cNvPr id="19" name="TextBox 18">
            <a:extLst>
              <a:ext uri="{FF2B5EF4-FFF2-40B4-BE49-F238E27FC236}">
                <a16:creationId xmlns:a16="http://schemas.microsoft.com/office/drawing/2014/main" id="{1F39D36E-2088-1D92-A535-22B83B083A25}"/>
              </a:ext>
            </a:extLst>
          </p:cNvPr>
          <p:cNvSpPr txBox="1"/>
          <p:nvPr/>
        </p:nvSpPr>
        <p:spPr>
          <a:xfrm>
            <a:off x="301113" y="2009104"/>
            <a:ext cx="879584" cy="400110"/>
          </a:xfrm>
          <a:prstGeom prst="rect">
            <a:avLst/>
          </a:prstGeom>
          <a:noFill/>
        </p:spPr>
        <p:txBody>
          <a:bodyPr wrap="square" rtlCol="0">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6</a:t>
            </a:r>
          </a:p>
        </p:txBody>
      </p:sp>
      <p:sp>
        <p:nvSpPr>
          <p:cNvPr id="20" name="TextBox 19">
            <a:extLst>
              <a:ext uri="{FF2B5EF4-FFF2-40B4-BE49-F238E27FC236}">
                <a16:creationId xmlns:a16="http://schemas.microsoft.com/office/drawing/2014/main" id="{34A93EA2-C901-0E8B-6177-FF0007DE7556}"/>
              </a:ext>
            </a:extLst>
          </p:cNvPr>
          <p:cNvSpPr txBox="1"/>
          <p:nvPr/>
        </p:nvSpPr>
        <p:spPr>
          <a:xfrm>
            <a:off x="303905" y="2611179"/>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4</a:t>
            </a:r>
          </a:p>
        </p:txBody>
      </p:sp>
      <p:sp>
        <p:nvSpPr>
          <p:cNvPr id="21" name="TextBox 20">
            <a:extLst>
              <a:ext uri="{FF2B5EF4-FFF2-40B4-BE49-F238E27FC236}">
                <a16:creationId xmlns:a16="http://schemas.microsoft.com/office/drawing/2014/main" id="{4A6D4E6D-DEB4-2063-EB1A-449CE35F892F}"/>
              </a:ext>
            </a:extLst>
          </p:cNvPr>
          <p:cNvSpPr txBox="1"/>
          <p:nvPr/>
        </p:nvSpPr>
        <p:spPr>
          <a:xfrm>
            <a:off x="311474" y="3244848"/>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2</a:t>
            </a:r>
          </a:p>
        </p:txBody>
      </p:sp>
      <p:sp>
        <p:nvSpPr>
          <p:cNvPr id="22" name="TextBox 21">
            <a:extLst>
              <a:ext uri="{FF2B5EF4-FFF2-40B4-BE49-F238E27FC236}">
                <a16:creationId xmlns:a16="http://schemas.microsoft.com/office/drawing/2014/main" id="{3AC7CF0D-8C3F-8E69-DB92-4294B27F4A97}"/>
              </a:ext>
            </a:extLst>
          </p:cNvPr>
          <p:cNvSpPr txBox="1"/>
          <p:nvPr/>
        </p:nvSpPr>
        <p:spPr>
          <a:xfrm>
            <a:off x="334070" y="3859216"/>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0</a:t>
            </a:r>
          </a:p>
        </p:txBody>
      </p:sp>
      <p:sp>
        <p:nvSpPr>
          <p:cNvPr id="46" name="TextBox 45">
            <a:extLst>
              <a:ext uri="{FF2B5EF4-FFF2-40B4-BE49-F238E27FC236}">
                <a16:creationId xmlns:a16="http://schemas.microsoft.com/office/drawing/2014/main" id="{75944F66-450E-FDC1-E803-00E983EA9579}"/>
              </a:ext>
            </a:extLst>
          </p:cNvPr>
          <p:cNvSpPr txBox="1"/>
          <p:nvPr/>
        </p:nvSpPr>
        <p:spPr>
          <a:xfrm>
            <a:off x="1590683" y="4277411"/>
            <a:ext cx="7422216"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16                  32                 64                 128                256              Avg</a:t>
            </a:r>
            <a:endParaRPr lang="en-US" sz="2000" b="1" baseline="30000" dirty="0">
              <a:latin typeface="Poppins" pitchFamily="2" charset="77"/>
              <a:ea typeface="Tahoma" panose="020B0604030504040204" pitchFamily="34" charset="0"/>
              <a:cs typeface="Poppins" pitchFamily="2" charset="77"/>
            </a:endParaRPr>
          </a:p>
        </p:txBody>
      </p:sp>
      <p:sp>
        <p:nvSpPr>
          <p:cNvPr id="14" name="Rectangle 13">
            <a:extLst>
              <a:ext uri="{FF2B5EF4-FFF2-40B4-BE49-F238E27FC236}">
                <a16:creationId xmlns:a16="http://schemas.microsoft.com/office/drawing/2014/main" id="{840A4E82-E6BD-354C-CC68-C05AB20EF222}"/>
              </a:ext>
            </a:extLst>
          </p:cNvPr>
          <p:cNvSpPr/>
          <p:nvPr/>
        </p:nvSpPr>
        <p:spPr>
          <a:xfrm>
            <a:off x="2262753" y="1433997"/>
            <a:ext cx="1236597" cy="497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TextBox 35">
            <a:extLst>
              <a:ext uri="{FF2B5EF4-FFF2-40B4-BE49-F238E27FC236}">
                <a16:creationId xmlns:a16="http://schemas.microsoft.com/office/drawing/2014/main" id="{9F5DBABE-AE81-831C-1FF8-74C28FE6BD0E}"/>
              </a:ext>
            </a:extLst>
          </p:cNvPr>
          <p:cNvSpPr txBox="1"/>
          <p:nvPr/>
        </p:nvSpPr>
        <p:spPr>
          <a:xfrm rot="16200000">
            <a:off x="-983239" y="2897358"/>
            <a:ext cx="2303987" cy="430887"/>
          </a:xfrm>
          <a:prstGeom prst="rect">
            <a:avLst/>
          </a:prstGeom>
          <a:noFill/>
        </p:spPr>
        <p:txBody>
          <a:bodyPr wrap="square" rtlCol="0">
            <a:spAutoFit/>
          </a:bodyPr>
          <a:lstStyle/>
          <a:p>
            <a:pPr algn="ctr"/>
            <a:r>
              <a:rPr lang="en-CH" sz="2200" b="1" dirty="0">
                <a:latin typeface="Poppins" pitchFamily="2" charset="77"/>
                <a:ea typeface="Tahoma" panose="020B0604030504040204" pitchFamily="34" charset="0"/>
                <a:cs typeface="Poppins" pitchFamily="2" charset="77"/>
              </a:rPr>
              <a:t>Speedup</a:t>
            </a:r>
          </a:p>
        </p:txBody>
      </p:sp>
      <p:cxnSp>
        <p:nvCxnSpPr>
          <p:cNvPr id="37" name="Straight Arrow Connector 36">
            <a:extLst>
              <a:ext uri="{FF2B5EF4-FFF2-40B4-BE49-F238E27FC236}">
                <a16:creationId xmlns:a16="http://schemas.microsoft.com/office/drawing/2014/main" id="{3609DC71-E554-72B9-33C2-9B0544D842BA}"/>
              </a:ext>
            </a:extLst>
          </p:cNvPr>
          <p:cNvCxnSpPr>
            <a:cxnSpLocks/>
          </p:cNvCxnSpPr>
          <p:nvPr/>
        </p:nvCxnSpPr>
        <p:spPr>
          <a:xfrm flipH="1">
            <a:off x="898863" y="4919415"/>
            <a:ext cx="2584445"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A91930B9-161D-9231-EEDC-A08FAAD72562}"/>
              </a:ext>
            </a:extLst>
          </p:cNvPr>
          <p:cNvCxnSpPr>
            <a:cxnSpLocks/>
          </p:cNvCxnSpPr>
          <p:nvPr/>
        </p:nvCxnSpPr>
        <p:spPr>
          <a:xfrm>
            <a:off x="6396991" y="4905076"/>
            <a:ext cx="2519291"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F127D7CA-E5AF-B891-AB48-5C76CAA5E49F}"/>
              </a:ext>
            </a:extLst>
          </p:cNvPr>
          <p:cNvPicPr>
            <a:picLocks noChangeAspect="1"/>
          </p:cNvPicPr>
          <p:nvPr/>
        </p:nvPicPr>
        <p:blipFill>
          <a:blip r:embed="rId5"/>
          <a:srcRect l="6724" t="21760" r="2912" b="14574"/>
          <a:stretch/>
        </p:blipFill>
        <p:spPr>
          <a:xfrm>
            <a:off x="919176" y="2146571"/>
            <a:ext cx="7953305" cy="2095530"/>
          </a:xfrm>
          <a:prstGeom prst="rect">
            <a:avLst/>
          </a:prstGeom>
        </p:spPr>
      </p:pic>
      <p:pic>
        <p:nvPicPr>
          <p:cNvPr id="5" name="Picture 4">
            <a:extLst>
              <a:ext uri="{FF2B5EF4-FFF2-40B4-BE49-F238E27FC236}">
                <a16:creationId xmlns:a16="http://schemas.microsoft.com/office/drawing/2014/main" id="{0A7F6C94-5281-C74B-1C9C-DF858208F486}"/>
              </a:ext>
            </a:extLst>
          </p:cNvPr>
          <p:cNvPicPr>
            <a:picLocks noChangeAspect="1"/>
          </p:cNvPicPr>
          <p:nvPr/>
        </p:nvPicPr>
        <p:blipFill>
          <a:blip r:embed="rId5"/>
          <a:srcRect l="5575" t="4975" r="1435" b="80035"/>
          <a:stretch/>
        </p:blipFill>
        <p:spPr>
          <a:xfrm>
            <a:off x="927600" y="1623002"/>
            <a:ext cx="7922531" cy="432673"/>
          </a:xfrm>
          <a:prstGeom prst="rect">
            <a:avLst/>
          </a:prstGeom>
        </p:spPr>
      </p:pic>
      <p:sp>
        <p:nvSpPr>
          <p:cNvPr id="9" name="Rectangle 8">
            <a:extLst>
              <a:ext uri="{FF2B5EF4-FFF2-40B4-BE49-F238E27FC236}">
                <a16:creationId xmlns:a16="http://schemas.microsoft.com/office/drawing/2014/main" id="{2F7DC5F6-F368-F45D-F628-007847DB4C01}"/>
              </a:ext>
            </a:extLst>
          </p:cNvPr>
          <p:cNvSpPr/>
          <p:nvPr/>
        </p:nvSpPr>
        <p:spPr>
          <a:xfrm>
            <a:off x="3378925" y="1660572"/>
            <a:ext cx="1088692" cy="3660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74E8A8A3-3724-3BF0-4887-44CC234CEC9D}"/>
              </a:ext>
            </a:extLst>
          </p:cNvPr>
          <p:cNvSpPr/>
          <p:nvPr/>
        </p:nvSpPr>
        <p:spPr>
          <a:xfrm>
            <a:off x="5367833" y="1660572"/>
            <a:ext cx="1662052" cy="3660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F1A36F79-B1EE-3F32-9BFA-C0C73F3EE273}"/>
              </a:ext>
            </a:extLst>
          </p:cNvPr>
          <p:cNvSpPr/>
          <p:nvPr/>
        </p:nvSpPr>
        <p:spPr>
          <a:xfrm>
            <a:off x="7787971" y="1675820"/>
            <a:ext cx="1128311" cy="3660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4FC4107F-AAB8-22DE-1DF8-CD0FDCD1A396}"/>
              </a:ext>
            </a:extLst>
          </p:cNvPr>
          <p:cNvSpPr/>
          <p:nvPr/>
        </p:nvSpPr>
        <p:spPr>
          <a:xfrm>
            <a:off x="1536567" y="1660572"/>
            <a:ext cx="1088692" cy="3660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TextBox 24">
            <a:extLst>
              <a:ext uri="{FF2B5EF4-FFF2-40B4-BE49-F238E27FC236}">
                <a16:creationId xmlns:a16="http://schemas.microsoft.com/office/drawing/2014/main" id="{A4D8EEBD-D1F7-1390-4BA0-AA83E424E355}"/>
              </a:ext>
            </a:extLst>
          </p:cNvPr>
          <p:cNvSpPr txBox="1"/>
          <p:nvPr/>
        </p:nvSpPr>
        <p:spPr>
          <a:xfrm>
            <a:off x="1416893" y="1639833"/>
            <a:ext cx="1355889" cy="430887"/>
          </a:xfrm>
          <a:prstGeom prst="rect">
            <a:avLst/>
          </a:prstGeom>
          <a:noFill/>
        </p:spPr>
        <p:txBody>
          <a:bodyPr wrap="square" rtlCol="0">
            <a:spAutoFit/>
          </a:bodyPr>
          <a:lstStyle/>
          <a:p>
            <a:r>
              <a:rPr lang="en-CH" sz="2200" b="1" dirty="0">
                <a:latin typeface="Poppins" pitchFamily="2" charset="77"/>
                <a:cs typeface="Poppins" pitchFamily="2" charset="77"/>
              </a:rPr>
              <a:t>CM-SW</a:t>
            </a:r>
          </a:p>
        </p:txBody>
      </p:sp>
      <p:sp>
        <p:nvSpPr>
          <p:cNvPr id="26" name="TextBox 25">
            <a:extLst>
              <a:ext uri="{FF2B5EF4-FFF2-40B4-BE49-F238E27FC236}">
                <a16:creationId xmlns:a16="http://schemas.microsoft.com/office/drawing/2014/main" id="{90761887-7162-FCEC-EF11-F3C5110D38CC}"/>
              </a:ext>
            </a:extLst>
          </p:cNvPr>
          <p:cNvSpPr txBox="1"/>
          <p:nvPr/>
        </p:nvSpPr>
        <p:spPr>
          <a:xfrm>
            <a:off x="3262257" y="1626019"/>
            <a:ext cx="1527276" cy="430887"/>
          </a:xfrm>
          <a:prstGeom prst="rect">
            <a:avLst/>
          </a:prstGeom>
          <a:noFill/>
        </p:spPr>
        <p:txBody>
          <a:bodyPr wrap="square" rtlCol="0">
            <a:spAutoFit/>
          </a:bodyPr>
          <a:lstStyle/>
          <a:p>
            <a:r>
              <a:rPr lang="en-CH" sz="2200" b="1" dirty="0">
                <a:latin typeface="Poppins" pitchFamily="2" charset="77"/>
                <a:cs typeface="Poppins" pitchFamily="2" charset="77"/>
              </a:rPr>
              <a:t>CM-PuM</a:t>
            </a:r>
          </a:p>
        </p:txBody>
      </p:sp>
      <p:sp>
        <p:nvSpPr>
          <p:cNvPr id="29" name="TextBox 28">
            <a:extLst>
              <a:ext uri="{FF2B5EF4-FFF2-40B4-BE49-F238E27FC236}">
                <a16:creationId xmlns:a16="http://schemas.microsoft.com/office/drawing/2014/main" id="{603AE877-462D-99FD-EE50-18BF741B93B7}"/>
              </a:ext>
            </a:extLst>
          </p:cNvPr>
          <p:cNvSpPr txBox="1"/>
          <p:nvPr/>
        </p:nvSpPr>
        <p:spPr>
          <a:xfrm>
            <a:off x="5217427" y="1639833"/>
            <a:ext cx="2299298" cy="430887"/>
          </a:xfrm>
          <a:prstGeom prst="rect">
            <a:avLst/>
          </a:prstGeom>
          <a:noFill/>
        </p:spPr>
        <p:txBody>
          <a:bodyPr wrap="square" rtlCol="0">
            <a:spAutoFit/>
          </a:bodyPr>
          <a:lstStyle/>
          <a:p>
            <a:r>
              <a:rPr lang="en-CH" sz="2200" b="1" dirty="0">
                <a:latin typeface="Poppins" pitchFamily="2" charset="77"/>
                <a:cs typeface="Poppins" pitchFamily="2" charset="77"/>
              </a:rPr>
              <a:t>CM-PuM-SSD</a:t>
            </a:r>
          </a:p>
        </p:txBody>
      </p:sp>
      <p:sp>
        <p:nvSpPr>
          <p:cNvPr id="30" name="TextBox 29">
            <a:extLst>
              <a:ext uri="{FF2B5EF4-FFF2-40B4-BE49-F238E27FC236}">
                <a16:creationId xmlns:a16="http://schemas.microsoft.com/office/drawing/2014/main" id="{F3732231-997F-A36B-3B58-69C5326064A6}"/>
              </a:ext>
            </a:extLst>
          </p:cNvPr>
          <p:cNvSpPr txBox="1"/>
          <p:nvPr/>
        </p:nvSpPr>
        <p:spPr>
          <a:xfrm>
            <a:off x="7741699" y="1639833"/>
            <a:ext cx="1355889" cy="430887"/>
          </a:xfrm>
          <a:prstGeom prst="rect">
            <a:avLst/>
          </a:prstGeom>
          <a:noFill/>
        </p:spPr>
        <p:txBody>
          <a:bodyPr wrap="square" rtlCol="0">
            <a:spAutoFit/>
          </a:bodyPr>
          <a:lstStyle/>
          <a:p>
            <a:r>
              <a:rPr lang="en-CH" sz="2200" b="1" dirty="0">
                <a:latin typeface="Poppins" pitchFamily="2" charset="77"/>
                <a:cs typeface="Poppins" pitchFamily="2" charset="77"/>
              </a:rPr>
              <a:t>CM-IFP</a:t>
            </a:r>
          </a:p>
        </p:txBody>
      </p:sp>
      <p:sp>
        <p:nvSpPr>
          <p:cNvPr id="2" name="TextBox 1">
            <a:extLst>
              <a:ext uri="{FF2B5EF4-FFF2-40B4-BE49-F238E27FC236}">
                <a16:creationId xmlns:a16="http://schemas.microsoft.com/office/drawing/2014/main" id="{F922134E-FD4A-A439-43B9-3811D2553DAF}"/>
              </a:ext>
            </a:extLst>
          </p:cNvPr>
          <p:cNvSpPr txBox="1"/>
          <p:nvPr/>
        </p:nvSpPr>
        <p:spPr>
          <a:xfrm>
            <a:off x="8001133" y="2260281"/>
            <a:ext cx="993164" cy="369332"/>
          </a:xfrm>
          <a:prstGeom prst="rect">
            <a:avLst/>
          </a:prstGeom>
          <a:noFill/>
        </p:spPr>
        <p:txBody>
          <a:bodyPr wrap="square" rtlCol="0">
            <a:spAutoFit/>
          </a:bodyPr>
          <a:lstStyle/>
          <a:p>
            <a:r>
              <a:rPr lang="en-CH" b="1" dirty="0">
                <a:solidFill>
                  <a:schemeClr val="accent5"/>
                </a:solidFill>
                <a:latin typeface="Poppins" pitchFamily="2" charset="77"/>
                <a:ea typeface="Tahoma" panose="020B0604030504040204" pitchFamily="34" charset="0"/>
                <a:cs typeface="Poppins" pitchFamily="2" charset="77"/>
              </a:rPr>
              <a:t>136.9x</a:t>
            </a:r>
          </a:p>
        </p:txBody>
      </p:sp>
      <p:cxnSp>
        <p:nvCxnSpPr>
          <p:cNvPr id="10" name="Straight Arrow Connector 9">
            <a:extLst>
              <a:ext uri="{FF2B5EF4-FFF2-40B4-BE49-F238E27FC236}">
                <a16:creationId xmlns:a16="http://schemas.microsoft.com/office/drawing/2014/main" id="{33601F50-F36F-6FF0-BF52-C58A6BAE0A49}"/>
              </a:ext>
            </a:extLst>
          </p:cNvPr>
          <p:cNvCxnSpPr>
            <a:cxnSpLocks/>
          </p:cNvCxnSpPr>
          <p:nvPr/>
        </p:nvCxnSpPr>
        <p:spPr>
          <a:xfrm>
            <a:off x="8622756" y="2643789"/>
            <a:ext cx="0" cy="1391728"/>
          </a:xfrm>
          <a:prstGeom prst="straightConnector1">
            <a:avLst/>
          </a:prstGeom>
          <a:ln w="25400">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7" name="Rounded Rectangle 26">
            <a:extLst>
              <a:ext uri="{FF2B5EF4-FFF2-40B4-BE49-F238E27FC236}">
                <a16:creationId xmlns:a16="http://schemas.microsoft.com/office/drawing/2014/main" id="{F9B1D52B-21CC-7EB0-D345-90A986F35622}"/>
              </a:ext>
            </a:extLst>
          </p:cNvPr>
          <p:cNvSpPr/>
          <p:nvPr/>
        </p:nvSpPr>
        <p:spPr>
          <a:xfrm>
            <a:off x="-159566" y="5830113"/>
            <a:ext cx="9463131" cy="531329"/>
          </a:xfrm>
          <a:prstGeom prst="roundRect">
            <a:avLst>
              <a:gd name="adj" fmla="val 12680"/>
            </a:avLst>
          </a:prstGeom>
          <a:solidFill>
            <a:schemeClr val="accent6">
              <a:lumMod val="20000"/>
              <a:lumOff val="8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CM-IFP </a:t>
            </a:r>
            <a:r>
              <a:rPr lang="en-US" sz="2800" b="1" dirty="0">
                <a:solidFill>
                  <a:schemeClr val="accent5"/>
                </a:solidFill>
                <a:latin typeface="Corbel" panose="020B0503020204020204" pitchFamily="34" charset="0"/>
              </a:rPr>
              <a:t>outperforms</a:t>
            </a:r>
            <a:r>
              <a:rPr lang="en-US" sz="2800" b="1" dirty="0">
                <a:solidFill>
                  <a:schemeClr val="tx1"/>
                </a:solidFill>
                <a:latin typeface="Corbel" panose="020B0503020204020204" pitchFamily="34" charset="0"/>
              </a:rPr>
              <a:t> other near-data processing systems </a:t>
            </a:r>
          </a:p>
        </p:txBody>
      </p:sp>
      <p:sp>
        <p:nvSpPr>
          <p:cNvPr id="24" name="Rounded Rectangle 23">
            <a:extLst>
              <a:ext uri="{FF2B5EF4-FFF2-40B4-BE49-F238E27FC236}">
                <a16:creationId xmlns:a16="http://schemas.microsoft.com/office/drawing/2014/main" id="{7F5D177C-64FC-89F3-FEEB-556810FD6DBE}"/>
              </a:ext>
            </a:extLst>
          </p:cNvPr>
          <p:cNvSpPr/>
          <p:nvPr/>
        </p:nvSpPr>
        <p:spPr>
          <a:xfrm>
            <a:off x="-182304" y="5197428"/>
            <a:ext cx="9463131" cy="531329"/>
          </a:xfrm>
          <a:prstGeom prst="roundRect">
            <a:avLst>
              <a:gd name="adj" fmla="val 12680"/>
            </a:avLst>
          </a:prstGeom>
          <a:solidFill>
            <a:schemeClr val="accent6">
              <a:lumMod val="20000"/>
              <a:lumOff val="8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CM-IFP outperforms CM-SW </a:t>
            </a:r>
            <a:r>
              <a:rPr lang="en-US" sz="2800" b="1" dirty="0">
                <a:solidFill>
                  <a:schemeClr val="accent5"/>
                </a:solidFill>
                <a:latin typeface="Corbel" panose="020B0503020204020204" pitchFamily="34" charset="0"/>
              </a:rPr>
              <a:t>by </a:t>
            </a:r>
            <a:r>
              <a:rPr lang="en-US" sz="2800" b="1" dirty="0">
                <a:solidFill>
                  <a:schemeClr val="accent5"/>
                </a:solidFill>
                <a:latin typeface="Cambria" panose="02040503050406030204" pitchFamily="18" charset="0"/>
              </a:rPr>
              <a:t>136.9x</a:t>
            </a:r>
          </a:p>
        </p:txBody>
      </p:sp>
    </p:spTree>
    <p:extLst>
      <p:ext uri="{BB962C8B-B14F-4D97-AF65-F5344CB8AC3E}">
        <p14:creationId xmlns:p14="http://schemas.microsoft.com/office/powerpoint/2010/main" val="334779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animBg="1"/>
      <p:bldP spid="2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C1399-9C00-896F-B604-DDAE10E20E0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A1A1195-A483-A4EA-59D7-2546D0C39A25}"/>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E40A4BF2-019E-0119-3763-E4A4B2D53B64}"/>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481A858-69FA-E1F2-3552-361719DBD90D}"/>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A03DBB56-69C0-BCCC-1DB3-3E2723FF5AAF}"/>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Speedup for Different Query Sizes (</a:t>
            </a:r>
            <a:r>
              <a:rPr lang="en-CH" sz="3600" b="1" dirty="0">
                <a:latin typeface="Cambria" panose="02040503050406030204" pitchFamily="18" charset="0"/>
                <a:ea typeface="Tahoma" panose="020B0604030504040204" pitchFamily="34" charset="0"/>
                <a:cs typeface="Tahoma" panose="020B0604030504040204" pitchFamily="34" charset="0"/>
              </a:rPr>
              <a:t>3/3</a:t>
            </a:r>
            <a:r>
              <a:rPr lang="en-CH" sz="3600" b="1" dirty="0">
                <a:latin typeface="Corbel" panose="020B0503020204020204" pitchFamily="34" charset="0"/>
                <a:ea typeface="Tahoma" panose="020B0604030504040204" pitchFamily="34" charset="0"/>
                <a:cs typeface="Tahoma" panose="020B0604030504040204" pitchFamily="34" charset="0"/>
              </a:rPr>
              <a:t>)</a:t>
            </a:r>
          </a:p>
        </p:txBody>
      </p:sp>
      <p:pic>
        <p:nvPicPr>
          <p:cNvPr id="16" name="Graphic 15">
            <a:extLst>
              <a:ext uri="{FF2B5EF4-FFF2-40B4-BE49-F238E27FC236}">
                <a16:creationId xmlns:a16="http://schemas.microsoft.com/office/drawing/2014/main" id="{CE28A441-3F56-D43B-C9E1-7C0AA32173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49C6F3AD-10D4-28F6-5179-ACA5EBA2145B}"/>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78</a:t>
            </a:fld>
            <a:endParaRPr lang="en-CH" dirty="0">
              <a:latin typeface="Cambria" panose="02040503050406030204" pitchFamily="18" charset="0"/>
            </a:endParaRPr>
          </a:p>
        </p:txBody>
      </p:sp>
      <p:sp>
        <p:nvSpPr>
          <p:cNvPr id="3" name="TextBox 2">
            <a:extLst>
              <a:ext uri="{FF2B5EF4-FFF2-40B4-BE49-F238E27FC236}">
                <a16:creationId xmlns:a16="http://schemas.microsoft.com/office/drawing/2014/main" id="{F01642FF-4ECE-CEE3-29D4-EF88ADBAE5E9}"/>
              </a:ext>
            </a:extLst>
          </p:cNvPr>
          <p:cNvSpPr txBox="1"/>
          <p:nvPr/>
        </p:nvSpPr>
        <p:spPr>
          <a:xfrm>
            <a:off x="293869" y="1838445"/>
            <a:ext cx="8510786" cy="713917"/>
          </a:xfrm>
          <a:prstGeom prst="rect">
            <a:avLst/>
          </a:prstGeom>
          <a:noFill/>
        </p:spPr>
        <p:txBody>
          <a:bodyPr wrap="square" rtlCol="0">
            <a:spAutoFit/>
          </a:bodyPr>
          <a:lstStyle/>
          <a:p>
            <a:endParaRPr lang="en-US"/>
          </a:p>
          <a:p>
            <a:endParaRPr lang="en-US"/>
          </a:p>
        </p:txBody>
      </p:sp>
      <p:sp>
        <p:nvSpPr>
          <p:cNvPr id="15" name="TextBox 14">
            <a:extLst>
              <a:ext uri="{FF2B5EF4-FFF2-40B4-BE49-F238E27FC236}">
                <a16:creationId xmlns:a16="http://schemas.microsoft.com/office/drawing/2014/main" id="{A93E9EB7-82F9-F0DA-0DD4-B4E42F22F7B8}"/>
              </a:ext>
            </a:extLst>
          </p:cNvPr>
          <p:cNvSpPr txBox="1"/>
          <p:nvPr/>
        </p:nvSpPr>
        <p:spPr>
          <a:xfrm>
            <a:off x="3483308" y="4703971"/>
            <a:ext cx="2975656" cy="430888"/>
          </a:xfrm>
          <a:prstGeom prst="rect">
            <a:avLst/>
          </a:prstGeom>
          <a:noFill/>
        </p:spPr>
        <p:txBody>
          <a:bodyPr wrap="square" rtlCol="0">
            <a:spAutoFit/>
          </a:bodyPr>
          <a:lstStyle/>
          <a:p>
            <a:pPr algn="ctr"/>
            <a:r>
              <a:rPr lang="en-CH" sz="2200" b="1" dirty="0">
                <a:latin typeface="Poppins" pitchFamily="2" charset="77"/>
                <a:ea typeface="Tahoma" panose="020B0604030504040204" pitchFamily="34" charset="0"/>
                <a:cs typeface="Poppins" pitchFamily="2" charset="77"/>
              </a:rPr>
              <a:t>Query Size (in bits) </a:t>
            </a:r>
          </a:p>
        </p:txBody>
      </p:sp>
      <p:sp>
        <p:nvSpPr>
          <p:cNvPr id="19" name="TextBox 18">
            <a:extLst>
              <a:ext uri="{FF2B5EF4-FFF2-40B4-BE49-F238E27FC236}">
                <a16:creationId xmlns:a16="http://schemas.microsoft.com/office/drawing/2014/main" id="{4BED64D0-E6BA-2617-45E0-F6249E275B77}"/>
              </a:ext>
            </a:extLst>
          </p:cNvPr>
          <p:cNvSpPr txBox="1"/>
          <p:nvPr/>
        </p:nvSpPr>
        <p:spPr>
          <a:xfrm>
            <a:off x="301113" y="2009104"/>
            <a:ext cx="879584" cy="400110"/>
          </a:xfrm>
          <a:prstGeom prst="rect">
            <a:avLst/>
          </a:prstGeom>
          <a:noFill/>
        </p:spPr>
        <p:txBody>
          <a:bodyPr wrap="square" rtlCol="0">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6</a:t>
            </a:r>
          </a:p>
        </p:txBody>
      </p:sp>
      <p:sp>
        <p:nvSpPr>
          <p:cNvPr id="20" name="TextBox 19">
            <a:extLst>
              <a:ext uri="{FF2B5EF4-FFF2-40B4-BE49-F238E27FC236}">
                <a16:creationId xmlns:a16="http://schemas.microsoft.com/office/drawing/2014/main" id="{924E9978-6BDC-83DD-9E78-9A0C2452CCF5}"/>
              </a:ext>
            </a:extLst>
          </p:cNvPr>
          <p:cNvSpPr txBox="1"/>
          <p:nvPr/>
        </p:nvSpPr>
        <p:spPr>
          <a:xfrm>
            <a:off x="303905" y="2611179"/>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4</a:t>
            </a:r>
          </a:p>
        </p:txBody>
      </p:sp>
      <p:sp>
        <p:nvSpPr>
          <p:cNvPr id="21" name="TextBox 20">
            <a:extLst>
              <a:ext uri="{FF2B5EF4-FFF2-40B4-BE49-F238E27FC236}">
                <a16:creationId xmlns:a16="http://schemas.microsoft.com/office/drawing/2014/main" id="{A6E5EFAF-C572-1C62-6FF8-3D52B8D047E6}"/>
              </a:ext>
            </a:extLst>
          </p:cNvPr>
          <p:cNvSpPr txBox="1"/>
          <p:nvPr/>
        </p:nvSpPr>
        <p:spPr>
          <a:xfrm>
            <a:off x="311474" y="3244848"/>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2</a:t>
            </a:r>
          </a:p>
        </p:txBody>
      </p:sp>
      <p:sp>
        <p:nvSpPr>
          <p:cNvPr id="22" name="TextBox 21">
            <a:extLst>
              <a:ext uri="{FF2B5EF4-FFF2-40B4-BE49-F238E27FC236}">
                <a16:creationId xmlns:a16="http://schemas.microsoft.com/office/drawing/2014/main" id="{47B2426A-428E-C4B5-37F2-63CA5550A1EF}"/>
              </a:ext>
            </a:extLst>
          </p:cNvPr>
          <p:cNvSpPr txBox="1"/>
          <p:nvPr/>
        </p:nvSpPr>
        <p:spPr>
          <a:xfrm>
            <a:off x="334070" y="3859216"/>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0</a:t>
            </a:r>
          </a:p>
        </p:txBody>
      </p:sp>
      <p:sp>
        <p:nvSpPr>
          <p:cNvPr id="46" name="TextBox 45">
            <a:extLst>
              <a:ext uri="{FF2B5EF4-FFF2-40B4-BE49-F238E27FC236}">
                <a16:creationId xmlns:a16="http://schemas.microsoft.com/office/drawing/2014/main" id="{BE41C4C6-691E-6DAA-4F8A-5E70CF425508}"/>
              </a:ext>
            </a:extLst>
          </p:cNvPr>
          <p:cNvSpPr txBox="1"/>
          <p:nvPr/>
        </p:nvSpPr>
        <p:spPr>
          <a:xfrm>
            <a:off x="1590683" y="4277411"/>
            <a:ext cx="7422216"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16                  32                 64                 128                256              Avg</a:t>
            </a:r>
            <a:endParaRPr lang="en-US" sz="2000" b="1" baseline="30000" dirty="0">
              <a:latin typeface="Poppins" pitchFamily="2" charset="77"/>
              <a:ea typeface="Tahoma" panose="020B0604030504040204" pitchFamily="34" charset="0"/>
              <a:cs typeface="Poppins" pitchFamily="2" charset="77"/>
            </a:endParaRPr>
          </a:p>
        </p:txBody>
      </p:sp>
      <p:sp>
        <p:nvSpPr>
          <p:cNvPr id="14" name="Rectangle 13">
            <a:extLst>
              <a:ext uri="{FF2B5EF4-FFF2-40B4-BE49-F238E27FC236}">
                <a16:creationId xmlns:a16="http://schemas.microsoft.com/office/drawing/2014/main" id="{834BD320-2AEA-855B-EF3C-D3C962501289}"/>
              </a:ext>
            </a:extLst>
          </p:cNvPr>
          <p:cNvSpPr/>
          <p:nvPr/>
        </p:nvSpPr>
        <p:spPr>
          <a:xfrm>
            <a:off x="2262753" y="1433997"/>
            <a:ext cx="1236597" cy="497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TextBox 35">
            <a:extLst>
              <a:ext uri="{FF2B5EF4-FFF2-40B4-BE49-F238E27FC236}">
                <a16:creationId xmlns:a16="http://schemas.microsoft.com/office/drawing/2014/main" id="{BA3DC861-FE7B-AC03-4459-D1A5BA9ED5B4}"/>
              </a:ext>
            </a:extLst>
          </p:cNvPr>
          <p:cNvSpPr txBox="1"/>
          <p:nvPr/>
        </p:nvSpPr>
        <p:spPr>
          <a:xfrm rot="16200000">
            <a:off x="-983239" y="2897358"/>
            <a:ext cx="2303987" cy="430887"/>
          </a:xfrm>
          <a:prstGeom prst="rect">
            <a:avLst/>
          </a:prstGeom>
          <a:noFill/>
        </p:spPr>
        <p:txBody>
          <a:bodyPr wrap="square" rtlCol="0">
            <a:spAutoFit/>
          </a:bodyPr>
          <a:lstStyle/>
          <a:p>
            <a:pPr algn="ctr"/>
            <a:r>
              <a:rPr lang="en-CH" sz="2200" b="1" dirty="0">
                <a:latin typeface="Poppins" pitchFamily="2" charset="77"/>
                <a:ea typeface="Tahoma" panose="020B0604030504040204" pitchFamily="34" charset="0"/>
                <a:cs typeface="Poppins" pitchFamily="2" charset="77"/>
              </a:rPr>
              <a:t>Speedup</a:t>
            </a:r>
          </a:p>
        </p:txBody>
      </p:sp>
      <p:cxnSp>
        <p:nvCxnSpPr>
          <p:cNvPr id="37" name="Straight Arrow Connector 36">
            <a:extLst>
              <a:ext uri="{FF2B5EF4-FFF2-40B4-BE49-F238E27FC236}">
                <a16:creationId xmlns:a16="http://schemas.microsoft.com/office/drawing/2014/main" id="{0AA74EE9-83D3-6DE7-B1EB-E5FDF5341416}"/>
              </a:ext>
            </a:extLst>
          </p:cNvPr>
          <p:cNvCxnSpPr>
            <a:cxnSpLocks/>
          </p:cNvCxnSpPr>
          <p:nvPr/>
        </p:nvCxnSpPr>
        <p:spPr>
          <a:xfrm flipH="1">
            <a:off x="898863" y="4919415"/>
            <a:ext cx="2584445"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0DD9AF1A-2AD6-0FEB-3A0B-7C22C861A6CA}"/>
              </a:ext>
            </a:extLst>
          </p:cNvPr>
          <p:cNvCxnSpPr>
            <a:cxnSpLocks/>
          </p:cNvCxnSpPr>
          <p:nvPr/>
        </p:nvCxnSpPr>
        <p:spPr>
          <a:xfrm>
            <a:off x="6396991" y="4905076"/>
            <a:ext cx="2519291"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074D039E-3EC9-29D8-2189-8C9E5BA3A1B5}"/>
              </a:ext>
            </a:extLst>
          </p:cNvPr>
          <p:cNvPicPr>
            <a:picLocks noChangeAspect="1"/>
          </p:cNvPicPr>
          <p:nvPr/>
        </p:nvPicPr>
        <p:blipFill>
          <a:blip r:embed="rId5"/>
          <a:srcRect l="6724" t="21760" r="2912" b="14574"/>
          <a:stretch/>
        </p:blipFill>
        <p:spPr>
          <a:xfrm>
            <a:off x="919176" y="2146571"/>
            <a:ext cx="7953305" cy="2095530"/>
          </a:xfrm>
          <a:prstGeom prst="rect">
            <a:avLst/>
          </a:prstGeom>
        </p:spPr>
      </p:pic>
      <p:pic>
        <p:nvPicPr>
          <p:cNvPr id="5" name="Picture 4">
            <a:extLst>
              <a:ext uri="{FF2B5EF4-FFF2-40B4-BE49-F238E27FC236}">
                <a16:creationId xmlns:a16="http://schemas.microsoft.com/office/drawing/2014/main" id="{7332190B-70FE-0B09-FE5D-AB574CCD532F}"/>
              </a:ext>
            </a:extLst>
          </p:cNvPr>
          <p:cNvPicPr>
            <a:picLocks noChangeAspect="1"/>
          </p:cNvPicPr>
          <p:nvPr/>
        </p:nvPicPr>
        <p:blipFill>
          <a:blip r:embed="rId5"/>
          <a:srcRect l="5575" t="4975" r="1435" b="80035"/>
          <a:stretch/>
        </p:blipFill>
        <p:spPr>
          <a:xfrm>
            <a:off x="927600" y="1623002"/>
            <a:ext cx="7922531" cy="432673"/>
          </a:xfrm>
          <a:prstGeom prst="rect">
            <a:avLst/>
          </a:prstGeom>
        </p:spPr>
      </p:pic>
      <p:sp>
        <p:nvSpPr>
          <p:cNvPr id="9" name="Rectangle 8">
            <a:extLst>
              <a:ext uri="{FF2B5EF4-FFF2-40B4-BE49-F238E27FC236}">
                <a16:creationId xmlns:a16="http://schemas.microsoft.com/office/drawing/2014/main" id="{DDB30103-CFDE-4CBD-451E-32AD1B133C66}"/>
              </a:ext>
            </a:extLst>
          </p:cNvPr>
          <p:cNvSpPr/>
          <p:nvPr/>
        </p:nvSpPr>
        <p:spPr>
          <a:xfrm>
            <a:off x="3378925" y="1660572"/>
            <a:ext cx="1088692" cy="3660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D04099F4-AB16-A500-B429-13E30B51D7D7}"/>
              </a:ext>
            </a:extLst>
          </p:cNvPr>
          <p:cNvSpPr/>
          <p:nvPr/>
        </p:nvSpPr>
        <p:spPr>
          <a:xfrm>
            <a:off x="5367833" y="1660572"/>
            <a:ext cx="1662052" cy="3660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F390995A-5E22-B83C-C106-EB20B43B8DA2}"/>
              </a:ext>
            </a:extLst>
          </p:cNvPr>
          <p:cNvSpPr/>
          <p:nvPr/>
        </p:nvSpPr>
        <p:spPr>
          <a:xfrm>
            <a:off x="7787971" y="1675820"/>
            <a:ext cx="1128311" cy="3660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6FB22B59-3E1A-1978-4E09-7A8C7FB42555}"/>
              </a:ext>
            </a:extLst>
          </p:cNvPr>
          <p:cNvSpPr/>
          <p:nvPr/>
        </p:nvSpPr>
        <p:spPr>
          <a:xfrm>
            <a:off x="1536567" y="1660572"/>
            <a:ext cx="1088692" cy="3660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TextBox 24">
            <a:extLst>
              <a:ext uri="{FF2B5EF4-FFF2-40B4-BE49-F238E27FC236}">
                <a16:creationId xmlns:a16="http://schemas.microsoft.com/office/drawing/2014/main" id="{6D8D8221-F3F2-4DB8-1E6F-633D675726C9}"/>
              </a:ext>
            </a:extLst>
          </p:cNvPr>
          <p:cNvSpPr txBox="1"/>
          <p:nvPr/>
        </p:nvSpPr>
        <p:spPr>
          <a:xfrm>
            <a:off x="1416893" y="1639833"/>
            <a:ext cx="1355889" cy="430887"/>
          </a:xfrm>
          <a:prstGeom prst="rect">
            <a:avLst/>
          </a:prstGeom>
          <a:noFill/>
        </p:spPr>
        <p:txBody>
          <a:bodyPr wrap="square" rtlCol="0">
            <a:spAutoFit/>
          </a:bodyPr>
          <a:lstStyle/>
          <a:p>
            <a:r>
              <a:rPr lang="en-CH" sz="2200" b="1" dirty="0">
                <a:latin typeface="Poppins" pitchFamily="2" charset="77"/>
                <a:cs typeface="Poppins" pitchFamily="2" charset="77"/>
              </a:rPr>
              <a:t>CM-SW</a:t>
            </a:r>
          </a:p>
        </p:txBody>
      </p:sp>
      <p:sp>
        <p:nvSpPr>
          <p:cNvPr id="26" name="TextBox 25">
            <a:extLst>
              <a:ext uri="{FF2B5EF4-FFF2-40B4-BE49-F238E27FC236}">
                <a16:creationId xmlns:a16="http://schemas.microsoft.com/office/drawing/2014/main" id="{E43F5D51-2D2C-FFC6-80E7-E9D664B55579}"/>
              </a:ext>
            </a:extLst>
          </p:cNvPr>
          <p:cNvSpPr txBox="1"/>
          <p:nvPr/>
        </p:nvSpPr>
        <p:spPr>
          <a:xfrm>
            <a:off x="3262257" y="1626019"/>
            <a:ext cx="1527276" cy="430887"/>
          </a:xfrm>
          <a:prstGeom prst="rect">
            <a:avLst/>
          </a:prstGeom>
          <a:noFill/>
        </p:spPr>
        <p:txBody>
          <a:bodyPr wrap="square" rtlCol="0">
            <a:spAutoFit/>
          </a:bodyPr>
          <a:lstStyle/>
          <a:p>
            <a:r>
              <a:rPr lang="en-CH" sz="2200" b="1" dirty="0">
                <a:latin typeface="Poppins" pitchFamily="2" charset="77"/>
                <a:cs typeface="Poppins" pitchFamily="2" charset="77"/>
              </a:rPr>
              <a:t>CM-PuM</a:t>
            </a:r>
          </a:p>
        </p:txBody>
      </p:sp>
      <p:sp>
        <p:nvSpPr>
          <p:cNvPr id="29" name="TextBox 28">
            <a:extLst>
              <a:ext uri="{FF2B5EF4-FFF2-40B4-BE49-F238E27FC236}">
                <a16:creationId xmlns:a16="http://schemas.microsoft.com/office/drawing/2014/main" id="{B36D3EF1-56B3-315D-9293-B0FF8831F078}"/>
              </a:ext>
            </a:extLst>
          </p:cNvPr>
          <p:cNvSpPr txBox="1"/>
          <p:nvPr/>
        </p:nvSpPr>
        <p:spPr>
          <a:xfrm>
            <a:off x="5217427" y="1639833"/>
            <a:ext cx="2299298" cy="430887"/>
          </a:xfrm>
          <a:prstGeom prst="rect">
            <a:avLst/>
          </a:prstGeom>
          <a:noFill/>
        </p:spPr>
        <p:txBody>
          <a:bodyPr wrap="square" rtlCol="0">
            <a:spAutoFit/>
          </a:bodyPr>
          <a:lstStyle/>
          <a:p>
            <a:r>
              <a:rPr lang="en-CH" sz="2200" b="1" dirty="0">
                <a:latin typeface="Poppins" pitchFamily="2" charset="77"/>
                <a:cs typeface="Poppins" pitchFamily="2" charset="77"/>
              </a:rPr>
              <a:t>CM-PuM-SSD</a:t>
            </a:r>
          </a:p>
        </p:txBody>
      </p:sp>
      <p:sp>
        <p:nvSpPr>
          <p:cNvPr id="30" name="TextBox 29">
            <a:extLst>
              <a:ext uri="{FF2B5EF4-FFF2-40B4-BE49-F238E27FC236}">
                <a16:creationId xmlns:a16="http://schemas.microsoft.com/office/drawing/2014/main" id="{4FE6207B-B6DE-37B0-DE0F-333275C3E86F}"/>
              </a:ext>
            </a:extLst>
          </p:cNvPr>
          <p:cNvSpPr txBox="1"/>
          <p:nvPr/>
        </p:nvSpPr>
        <p:spPr>
          <a:xfrm>
            <a:off x="7741699" y="1639833"/>
            <a:ext cx="1355889" cy="430887"/>
          </a:xfrm>
          <a:prstGeom prst="rect">
            <a:avLst/>
          </a:prstGeom>
          <a:noFill/>
        </p:spPr>
        <p:txBody>
          <a:bodyPr wrap="square" rtlCol="0">
            <a:spAutoFit/>
          </a:bodyPr>
          <a:lstStyle/>
          <a:p>
            <a:r>
              <a:rPr lang="en-CH" sz="2200" b="1" dirty="0">
                <a:latin typeface="Poppins" pitchFamily="2" charset="77"/>
                <a:cs typeface="Poppins" pitchFamily="2" charset="77"/>
              </a:rPr>
              <a:t>CM-IFP</a:t>
            </a:r>
          </a:p>
        </p:txBody>
      </p:sp>
      <p:sp>
        <p:nvSpPr>
          <p:cNvPr id="2" name="TextBox 1">
            <a:extLst>
              <a:ext uri="{FF2B5EF4-FFF2-40B4-BE49-F238E27FC236}">
                <a16:creationId xmlns:a16="http://schemas.microsoft.com/office/drawing/2014/main" id="{CB94F431-132B-40E4-5E6B-77D12449CA8E}"/>
              </a:ext>
            </a:extLst>
          </p:cNvPr>
          <p:cNvSpPr txBox="1"/>
          <p:nvPr/>
        </p:nvSpPr>
        <p:spPr>
          <a:xfrm>
            <a:off x="8001133" y="2260281"/>
            <a:ext cx="993164" cy="369332"/>
          </a:xfrm>
          <a:prstGeom prst="rect">
            <a:avLst/>
          </a:prstGeom>
          <a:noFill/>
        </p:spPr>
        <p:txBody>
          <a:bodyPr wrap="square" rtlCol="0">
            <a:spAutoFit/>
          </a:bodyPr>
          <a:lstStyle/>
          <a:p>
            <a:r>
              <a:rPr lang="en-CH" b="1" dirty="0">
                <a:solidFill>
                  <a:schemeClr val="accent5"/>
                </a:solidFill>
                <a:latin typeface="Poppins" pitchFamily="2" charset="77"/>
                <a:ea typeface="Tahoma" panose="020B0604030504040204" pitchFamily="34" charset="0"/>
                <a:cs typeface="Poppins" pitchFamily="2" charset="77"/>
              </a:rPr>
              <a:t>136.9x</a:t>
            </a:r>
          </a:p>
        </p:txBody>
      </p:sp>
      <p:cxnSp>
        <p:nvCxnSpPr>
          <p:cNvPr id="10" name="Straight Arrow Connector 9">
            <a:extLst>
              <a:ext uri="{FF2B5EF4-FFF2-40B4-BE49-F238E27FC236}">
                <a16:creationId xmlns:a16="http://schemas.microsoft.com/office/drawing/2014/main" id="{E7EEC4A1-500C-841A-B965-0608A4C34A60}"/>
              </a:ext>
            </a:extLst>
          </p:cNvPr>
          <p:cNvCxnSpPr>
            <a:cxnSpLocks/>
          </p:cNvCxnSpPr>
          <p:nvPr/>
        </p:nvCxnSpPr>
        <p:spPr>
          <a:xfrm>
            <a:off x="8622756" y="2643789"/>
            <a:ext cx="0" cy="1391728"/>
          </a:xfrm>
          <a:prstGeom prst="straightConnector1">
            <a:avLst/>
          </a:prstGeom>
          <a:ln w="25400">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2D7B70C7-8430-137B-C536-D9E8E77CF4C2}"/>
              </a:ext>
            </a:extLst>
          </p:cNvPr>
          <p:cNvSpPr txBox="1"/>
          <p:nvPr/>
        </p:nvSpPr>
        <p:spPr>
          <a:xfrm>
            <a:off x="1721170" y="2264125"/>
            <a:ext cx="993164" cy="369332"/>
          </a:xfrm>
          <a:prstGeom prst="rect">
            <a:avLst/>
          </a:prstGeom>
          <a:noFill/>
        </p:spPr>
        <p:txBody>
          <a:bodyPr wrap="square" rtlCol="0">
            <a:spAutoFit/>
          </a:bodyPr>
          <a:lstStyle/>
          <a:p>
            <a:r>
              <a:rPr lang="en-CH" b="1">
                <a:solidFill>
                  <a:schemeClr val="accent5"/>
                </a:solidFill>
                <a:latin typeface="Poppins" pitchFamily="2" charset="77"/>
                <a:ea typeface="Tahoma" panose="020B0604030504040204" pitchFamily="34" charset="0"/>
                <a:cs typeface="Poppins" pitchFamily="2" charset="77"/>
              </a:rPr>
              <a:t>216.0x</a:t>
            </a:r>
            <a:endParaRPr lang="en-CH" sz="2000" b="1">
              <a:solidFill>
                <a:schemeClr val="accent5"/>
              </a:solidFill>
              <a:latin typeface="Poppins" pitchFamily="2" charset="77"/>
              <a:ea typeface="Tahoma" panose="020B0604030504040204" pitchFamily="34" charset="0"/>
              <a:cs typeface="Poppins" pitchFamily="2" charset="77"/>
            </a:endParaRPr>
          </a:p>
        </p:txBody>
      </p:sp>
      <p:sp>
        <p:nvSpPr>
          <p:cNvPr id="28" name="TextBox 27">
            <a:extLst>
              <a:ext uri="{FF2B5EF4-FFF2-40B4-BE49-F238E27FC236}">
                <a16:creationId xmlns:a16="http://schemas.microsoft.com/office/drawing/2014/main" id="{6D4A177B-EDFB-7528-9456-2A0198C09A11}"/>
              </a:ext>
            </a:extLst>
          </p:cNvPr>
          <p:cNvSpPr txBox="1"/>
          <p:nvPr/>
        </p:nvSpPr>
        <p:spPr>
          <a:xfrm>
            <a:off x="2992057" y="2298548"/>
            <a:ext cx="993164" cy="369332"/>
          </a:xfrm>
          <a:prstGeom prst="rect">
            <a:avLst/>
          </a:prstGeom>
          <a:noFill/>
        </p:spPr>
        <p:txBody>
          <a:bodyPr wrap="square" rtlCol="0">
            <a:spAutoFit/>
          </a:bodyPr>
          <a:lstStyle/>
          <a:p>
            <a:r>
              <a:rPr lang="en-CH" b="1">
                <a:solidFill>
                  <a:schemeClr val="accent5"/>
                </a:solidFill>
                <a:latin typeface="Poppins" pitchFamily="2" charset="77"/>
                <a:ea typeface="Tahoma" panose="020B0604030504040204" pitchFamily="34" charset="0"/>
                <a:cs typeface="Poppins" pitchFamily="2" charset="77"/>
              </a:rPr>
              <a:t>168.9x</a:t>
            </a:r>
            <a:endParaRPr lang="en-CH" sz="2000" b="1">
              <a:solidFill>
                <a:schemeClr val="accent5"/>
              </a:solidFill>
              <a:latin typeface="Poppins" pitchFamily="2" charset="77"/>
              <a:ea typeface="Tahoma" panose="020B0604030504040204" pitchFamily="34" charset="0"/>
              <a:cs typeface="Poppins" pitchFamily="2" charset="77"/>
            </a:endParaRPr>
          </a:p>
        </p:txBody>
      </p:sp>
      <p:sp>
        <p:nvSpPr>
          <p:cNvPr id="31" name="TextBox 30">
            <a:extLst>
              <a:ext uri="{FF2B5EF4-FFF2-40B4-BE49-F238E27FC236}">
                <a16:creationId xmlns:a16="http://schemas.microsoft.com/office/drawing/2014/main" id="{D8626F62-21E7-FE9D-B5E0-B1259E18F724}"/>
              </a:ext>
            </a:extLst>
          </p:cNvPr>
          <p:cNvSpPr txBox="1"/>
          <p:nvPr/>
        </p:nvSpPr>
        <p:spPr>
          <a:xfrm>
            <a:off x="4303591" y="2308831"/>
            <a:ext cx="993164" cy="369332"/>
          </a:xfrm>
          <a:prstGeom prst="rect">
            <a:avLst/>
          </a:prstGeom>
          <a:noFill/>
        </p:spPr>
        <p:txBody>
          <a:bodyPr wrap="square" rtlCol="0">
            <a:spAutoFit/>
          </a:bodyPr>
          <a:lstStyle/>
          <a:p>
            <a:r>
              <a:rPr lang="en-CH" b="1" dirty="0">
                <a:solidFill>
                  <a:schemeClr val="accent5"/>
                </a:solidFill>
                <a:latin typeface="Poppins" pitchFamily="2" charset="77"/>
                <a:ea typeface="Tahoma" panose="020B0604030504040204" pitchFamily="34" charset="0"/>
                <a:cs typeface="Poppins" pitchFamily="2" charset="77"/>
              </a:rPr>
              <a:t>122.7x</a:t>
            </a:r>
            <a:endParaRPr lang="en-CH" sz="2000" b="1" dirty="0">
              <a:solidFill>
                <a:schemeClr val="accent5"/>
              </a:solidFill>
              <a:latin typeface="Poppins" pitchFamily="2" charset="77"/>
              <a:ea typeface="Tahoma" panose="020B0604030504040204" pitchFamily="34" charset="0"/>
              <a:cs typeface="Poppins" pitchFamily="2" charset="77"/>
            </a:endParaRPr>
          </a:p>
        </p:txBody>
      </p:sp>
      <p:sp>
        <p:nvSpPr>
          <p:cNvPr id="32" name="TextBox 31">
            <a:extLst>
              <a:ext uri="{FF2B5EF4-FFF2-40B4-BE49-F238E27FC236}">
                <a16:creationId xmlns:a16="http://schemas.microsoft.com/office/drawing/2014/main" id="{9FEF96DD-286D-4569-97DA-9675C8E27AB7}"/>
              </a:ext>
            </a:extLst>
          </p:cNvPr>
          <p:cNvSpPr txBox="1"/>
          <p:nvPr/>
        </p:nvSpPr>
        <p:spPr>
          <a:xfrm>
            <a:off x="5550833" y="2344932"/>
            <a:ext cx="993164" cy="369332"/>
          </a:xfrm>
          <a:prstGeom prst="rect">
            <a:avLst/>
          </a:prstGeom>
          <a:noFill/>
        </p:spPr>
        <p:txBody>
          <a:bodyPr wrap="square" rtlCol="0">
            <a:spAutoFit/>
          </a:bodyPr>
          <a:lstStyle/>
          <a:p>
            <a:r>
              <a:rPr lang="en-CH" b="1" dirty="0">
                <a:solidFill>
                  <a:schemeClr val="accent5"/>
                </a:solidFill>
                <a:latin typeface="Poppins" pitchFamily="2" charset="77"/>
                <a:ea typeface="Tahoma" panose="020B0604030504040204" pitchFamily="34" charset="0"/>
                <a:cs typeface="Poppins" pitchFamily="2" charset="77"/>
              </a:rPr>
              <a:t>100.2x</a:t>
            </a:r>
            <a:endParaRPr lang="en-CH" sz="2000" b="1" dirty="0">
              <a:solidFill>
                <a:schemeClr val="accent5"/>
              </a:solidFill>
              <a:latin typeface="Poppins" pitchFamily="2" charset="77"/>
              <a:ea typeface="Tahoma" panose="020B0604030504040204" pitchFamily="34" charset="0"/>
              <a:cs typeface="Poppins" pitchFamily="2" charset="77"/>
            </a:endParaRPr>
          </a:p>
        </p:txBody>
      </p:sp>
      <p:sp>
        <p:nvSpPr>
          <p:cNvPr id="33" name="TextBox 32">
            <a:extLst>
              <a:ext uri="{FF2B5EF4-FFF2-40B4-BE49-F238E27FC236}">
                <a16:creationId xmlns:a16="http://schemas.microsoft.com/office/drawing/2014/main" id="{1AA3F3F8-74BE-BC38-490C-21CE6A460971}"/>
              </a:ext>
            </a:extLst>
          </p:cNvPr>
          <p:cNvSpPr txBox="1"/>
          <p:nvPr/>
        </p:nvSpPr>
        <p:spPr>
          <a:xfrm>
            <a:off x="6882008" y="2377584"/>
            <a:ext cx="993164" cy="369332"/>
          </a:xfrm>
          <a:prstGeom prst="rect">
            <a:avLst/>
          </a:prstGeom>
          <a:noFill/>
        </p:spPr>
        <p:txBody>
          <a:bodyPr wrap="square" rtlCol="0">
            <a:spAutoFit/>
          </a:bodyPr>
          <a:lstStyle/>
          <a:p>
            <a:r>
              <a:rPr lang="en-CH" b="1" dirty="0">
                <a:solidFill>
                  <a:schemeClr val="accent5"/>
                </a:solidFill>
                <a:latin typeface="Poppins" pitchFamily="2" charset="77"/>
                <a:ea typeface="Tahoma" panose="020B0604030504040204" pitchFamily="34" charset="0"/>
                <a:cs typeface="Poppins" pitchFamily="2" charset="77"/>
              </a:rPr>
              <a:t>76.6x</a:t>
            </a:r>
            <a:endParaRPr lang="en-CH" sz="2000" b="1" dirty="0">
              <a:solidFill>
                <a:schemeClr val="accent5"/>
              </a:solidFill>
              <a:latin typeface="Poppins" pitchFamily="2" charset="77"/>
              <a:ea typeface="Tahoma" panose="020B0604030504040204" pitchFamily="34" charset="0"/>
              <a:cs typeface="Poppins" pitchFamily="2" charset="77"/>
            </a:endParaRPr>
          </a:p>
        </p:txBody>
      </p:sp>
      <p:cxnSp>
        <p:nvCxnSpPr>
          <p:cNvPr id="34" name="Straight Arrow Connector 33">
            <a:extLst>
              <a:ext uri="{FF2B5EF4-FFF2-40B4-BE49-F238E27FC236}">
                <a16:creationId xmlns:a16="http://schemas.microsoft.com/office/drawing/2014/main" id="{5B6D7BEE-3913-B109-D9D0-BC14879D3BD2}"/>
              </a:ext>
            </a:extLst>
          </p:cNvPr>
          <p:cNvCxnSpPr>
            <a:cxnSpLocks/>
          </p:cNvCxnSpPr>
          <p:nvPr/>
        </p:nvCxnSpPr>
        <p:spPr>
          <a:xfrm>
            <a:off x="2289625" y="2564516"/>
            <a:ext cx="0" cy="1471001"/>
          </a:xfrm>
          <a:prstGeom prst="straightConnector1">
            <a:avLst/>
          </a:prstGeom>
          <a:ln w="25400">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7259210C-35EC-4AF7-F463-35B5DD0B0D72}"/>
              </a:ext>
            </a:extLst>
          </p:cNvPr>
          <p:cNvCxnSpPr>
            <a:cxnSpLocks/>
          </p:cNvCxnSpPr>
          <p:nvPr/>
        </p:nvCxnSpPr>
        <p:spPr>
          <a:xfrm>
            <a:off x="3554545" y="2593724"/>
            <a:ext cx="0" cy="1471001"/>
          </a:xfrm>
          <a:prstGeom prst="straightConnector1">
            <a:avLst/>
          </a:prstGeom>
          <a:ln w="25400">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4AF78559-AE7B-F940-003C-888AEBDB5B5A}"/>
              </a:ext>
            </a:extLst>
          </p:cNvPr>
          <p:cNvCxnSpPr>
            <a:cxnSpLocks/>
          </p:cNvCxnSpPr>
          <p:nvPr/>
        </p:nvCxnSpPr>
        <p:spPr>
          <a:xfrm>
            <a:off x="4823638" y="2629613"/>
            <a:ext cx="0" cy="1471001"/>
          </a:xfrm>
          <a:prstGeom prst="straightConnector1">
            <a:avLst/>
          </a:prstGeom>
          <a:ln w="25400">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8A6C8011-48A0-34A9-9CD5-95DF0050A04E}"/>
              </a:ext>
            </a:extLst>
          </p:cNvPr>
          <p:cNvCxnSpPr>
            <a:cxnSpLocks/>
          </p:cNvCxnSpPr>
          <p:nvPr/>
        </p:nvCxnSpPr>
        <p:spPr>
          <a:xfrm>
            <a:off x="6103798" y="2714264"/>
            <a:ext cx="0" cy="1367916"/>
          </a:xfrm>
          <a:prstGeom prst="straightConnector1">
            <a:avLst/>
          </a:prstGeom>
          <a:ln w="25400">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789912FF-7F37-988A-95C2-F3B0251472E9}"/>
              </a:ext>
            </a:extLst>
          </p:cNvPr>
          <p:cNvCxnSpPr>
            <a:cxnSpLocks/>
          </p:cNvCxnSpPr>
          <p:nvPr/>
        </p:nvCxnSpPr>
        <p:spPr>
          <a:xfrm>
            <a:off x="7368718" y="2696809"/>
            <a:ext cx="0" cy="1367916"/>
          </a:xfrm>
          <a:prstGeom prst="straightConnector1">
            <a:avLst/>
          </a:prstGeom>
          <a:ln w="25400">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0" name="Rounded Rectangle 49">
            <a:extLst>
              <a:ext uri="{FF2B5EF4-FFF2-40B4-BE49-F238E27FC236}">
                <a16:creationId xmlns:a16="http://schemas.microsoft.com/office/drawing/2014/main" id="{3073BF23-24A0-7DBB-DA12-8F0E8C674275}"/>
              </a:ext>
            </a:extLst>
          </p:cNvPr>
          <p:cNvSpPr/>
          <p:nvPr/>
        </p:nvSpPr>
        <p:spPr>
          <a:xfrm>
            <a:off x="-159566" y="5168858"/>
            <a:ext cx="9463131" cy="1289492"/>
          </a:xfrm>
          <a:prstGeom prst="roundRect">
            <a:avLst>
              <a:gd name="adj" fmla="val 12680"/>
            </a:avLst>
          </a:prstGeom>
          <a:solidFill>
            <a:schemeClr val="accent6">
              <a:lumMod val="20000"/>
              <a:lumOff val="8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CM-IFP speedup decreases with query sizes</a:t>
            </a:r>
          </a:p>
          <a:p>
            <a:pPr algn="ctr"/>
            <a:r>
              <a:rPr lang="en-US" sz="2800" b="1" dirty="0">
                <a:solidFill>
                  <a:schemeClr val="accent5"/>
                </a:solidFill>
                <a:latin typeface="Corbel" panose="020B0503020204020204" pitchFamily="34" charset="0"/>
              </a:rPr>
              <a:t>due to repeated flash read operations on same data </a:t>
            </a:r>
          </a:p>
          <a:p>
            <a:pPr algn="ctr"/>
            <a:r>
              <a:rPr lang="en-US" sz="2800" b="1" dirty="0">
                <a:solidFill>
                  <a:schemeClr val="accent5"/>
                </a:solidFill>
                <a:latin typeface="Corbel" panose="020B0503020204020204" pitchFamily="34" charset="0"/>
              </a:rPr>
              <a:t>for circularly shifted queries  </a:t>
            </a:r>
            <a:endParaRPr lang="en-CH" sz="2800" b="1" dirty="0">
              <a:solidFill>
                <a:schemeClr val="accent5"/>
              </a:solidFill>
              <a:latin typeface="Corbel" panose="020B0503020204020204" pitchFamily="34" charset="0"/>
            </a:endParaRPr>
          </a:p>
        </p:txBody>
      </p:sp>
    </p:spTree>
    <p:extLst>
      <p:ext uri="{BB962C8B-B14F-4D97-AF65-F5344CB8AC3E}">
        <p14:creationId xmlns:p14="http://schemas.microsoft.com/office/powerpoint/2010/main" val="315089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47254-CC80-9166-90EB-2FD5484E2E8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69FB5F7-40BB-04EB-FB50-42E450412F87}"/>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E222E66D-1626-C222-F32B-4670AB94391B}"/>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A2E9EA5-099B-B2D9-1601-130D9C5A40F2}"/>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725528C5-4006-76A0-32A0-6D1F0B618051}"/>
              </a:ext>
            </a:extLst>
          </p:cNvPr>
          <p:cNvSpPr>
            <a:spLocks noGrp="1"/>
          </p:cNvSpPr>
          <p:nvPr>
            <p:ph type="title"/>
          </p:nvPr>
        </p:nvSpPr>
        <p:spPr>
          <a:xfrm>
            <a:off x="-69761" y="1"/>
            <a:ext cx="9256972"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Energy Consumption for Different Query Sizes</a:t>
            </a:r>
          </a:p>
        </p:txBody>
      </p:sp>
      <p:pic>
        <p:nvPicPr>
          <p:cNvPr id="16" name="Graphic 15">
            <a:extLst>
              <a:ext uri="{FF2B5EF4-FFF2-40B4-BE49-F238E27FC236}">
                <a16:creationId xmlns:a16="http://schemas.microsoft.com/office/drawing/2014/main" id="{C13D5323-4D3B-9583-C81A-0528872AC3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70B68144-4962-8ACC-96D4-7ECDEC11DBEF}"/>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79</a:t>
            </a:fld>
            <a:endParaRPr lang="en-CH" dirty="0">
              <a:latin typeface="Cambria" panose="02040503050406030204" pitchFamily="18" charset="0"/>
            </a:endParaRPr>
          </a:p>
        </p:txBody>
      </p:sp>
      <p:sp>
        <p:nvSpPr>
          <p:cNvPr id="3" name="TextBox 2">
            <a:extLst>
              <a:ext uri="{FF2B5EF4-FFF2-40B4-BE49-F238E27FC236}">
                <a16:creationId xmlns:a16="http://schemas.microsoft.com/office/drawing/2014/main" id="{896A8491-18CF-5897-2103-83029B32159D}"/>
              </a:ext>
            </a:extLst>
          </p:cNvPr>
          <p:cNvSpPr txBox="1"/>
          <p:nvPr/>
        </p:nvSpPr>
        <p:spPr>
          <a:xfrm>
            <a:off x="293869" y="1838445"/>
            <a:ext cx="8510786" cy="713917"/>
          </a:xfrm>
          <a:prstGeom prst="rect">
            <a:avLst/>
          </a:prstGeom>
          <a:noFill/>
        </p:spPr>
        <p:txBody>
          <a:bodyPr wrap="square" rtlCol="0">
            <a:spAutoFit/>
          </a:bodyPr>
          <a:lstStyle/>
          <a:p>
            <a:endParaRPr lang="en-US"/>
          </a:p>
          <a:p>
            <a:endParaRPr lang="en-US"/>
          </a:p>
        </p:txBody>
      </p:sp>
      <p:sp>
        <p:nvSpPr>
          <p:cNvPr id="15" name="TextBox 14">
            <a:extLst>
              <a:ext uri="{FF2B5EF4-FFF2-40B4-BE49-F238E27FC236}">
                <a16:creationId xmlns:a16="http://schemas.microsoft.com/office/drawing/2014/main" id="{60F9F841-DD49-D241-B7E1-B2744A4716BB}"/>
              </a:ext>
            </a:extLst>
          </p:cNvPr>
          <p:cNvSpPr txBox="1"/>
          <p:nvPr/>
        </p:nvSpPr>
        <p:spPr>
          <a:xfrm>
            <a:off x="3483308" y="4703971"/>
            <a:ext cx="2975656" cy="430888"/>
          </a:xfrm>
          <a:prstGeom prst="rect">
            <a:avLst/>
          </a:prstGeom>
          <a:noFill/>
        </p:spPr>
        <p:txBody>
          <a:bodyPr wrap="square" rtlCol="0">
            <a:spAutoFit/>
          </a:bodyPr>
          <a:lstStyle/>
          <a:p>
            <a:pPr algn="ctr"/>
            <a:r>
              <a:rPr lang="en-CH" sz="2200" b="1" dirty="0">
                <a:latin typeface="Poppins" pitchFamily="2" charset="77"/>
                <a:ea typeface="Tahoma" panose="020B0604030504040204" pitchFamily="34" charset="0"/>
                <a:cs typeface="Poppins" pitchFamily="2" charset="77"/>
              </a:rPr>
              <a:t>Query Size (in bits) </a:t>
            </a:r>
          </a:p>
        </p:txBody>
      </p:sp>
      <p:sp>
        <p:nvSpPr>
          <p:cNvPr id="46" name="TextBox 45">
            <a:extLst>
              <a:ext uri="{FF2B5EF4-FFF2-40B4-BE49-F238E27FC236}">
                <a16:creationId xmlns:a16="http://schemas.microsoft.com/office/drawing/2014/main" id="{EDC35109-6699-B8BC-735F-63339FBF0BD9}"/>
              </a:ext>
            </a:extLst>
          </p:cNvPr>
          <p:cNvSpPr txBox="1"/>
          <p:nvPr/>
        </p:nvSpPr>
        <p:spPr>
          <a:xfrm>
            <a:off x="1693919" y="4277411"/>
            <a:ext cx="7422216"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16                 32                  64                 128               256             Avg</a:t>
            </a:r>
            <a:endParaRPr lang="en-US" sz="2000" b="1" baseline="30000" dirty="0">
              <a:latin typeface="Poppins" pitchFamily="2" charset="77"/>
              <a:ea typeface="Tahoma" panose="020B0604030504040204" pitchFamily="34" charset="0"/>
              <a:cs typeface="Poppins" pitchFamily="2" charset="77"/>
            </a:endParaRPr>
          </a:p>
        </p:txBody>
      </p:sp>
      <p:sp>
        <p:nvSpPr>
          <p:cNvPr id="24" name="Rectangle 23">
            <a:extLst>
              <a:ext uri="{FF2B5EF4-FFF2-40B4-BE49-F238E27FC236}">
                <a16:creationId xmlns:a16="http://schemas.microsoft.com/office/drawing/2014/main" id="{DA8F767D-2E69-DA8B-744E-EBF51228260C}"/>
              </a:ext>
            </a:extLst>
          </p:cNvPr>
          <p:cNvSpPr/>
          <p:nvPr/>
        </p:nvSpPr>
        <p:spPr>
          <a:xfrm>
            <a:off x="4530403" y="1271316"/>
            <a:ext cx="1542775" cy="497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TextBox 35">
            <a:extLst>
              <a:ext uri="{FF2B5EF4-FFF2-40B4-BE49-F238E27FC236}">
                <a16:creationId xmlns:a16="http://schemas.microsoft.com/office/drawing/2014/main" id="{D443EB2C-46E3-4CA3-B90D-52854004C5AE}"/>
              </a:ext>
            </a:extLst>
          </p:cNvPr>
          <p:cNvSpPr txBox="1"/>
          <p:nvPr/>
        </p:nvSpPr>
        <p:spPr>
          <a:xfrm rot="16200000">
            <a:off x="-837033" y="2853218"/>
            <a:ext cx="2303987" cy="769441"/>
          </a:xfrm>
          <a:prstGeom prst="rect">
            <a:avLst/>
          </a:prstGeom>
          <a:noFill/>
        </p:spPr>
        <p:txBody>
          <a:bodyPr wrap="square" rtlCol="0">
            <a:spAutoFit/>
          </a:bodyPr>
          <a:lstStyle/>
          <a:p>
            <a:pPr algn="ctr"/>
            <a:r>
              <a:rPr lang="en-CH" sz="2200" b="1" dirty="0">
                <a:latin typeface="Poppins" pitchFamily="2" charset="77"/>
                <a:ea typeface="Tahoma" panose="020B0604030504040204" pitchFamily="34" charset="0"/>
                <a:cs typeface="Poppins" pitchFamily="2" charset="77"/>
              </a:rPr>
              <a:t>Norm. Energy Consumption</a:t>
            </a:r>
          </a:p>
        </p:txBody>
      </p:sp>
      <p:cxnSp>
        <p:nvCxnSpPr>
          <p:cNvPr id="37" name="Straight Arrow Connector 36">
            <a:extLst>
              <a:ext uri="{FF2B5EF4-FFF2-40B4-BE49-F238E27FC236}">
                <a16:creationId xmlns:a16="http://schemas.microsoft.com/office/drawing/2014/main" id="{6E98C685-5ADF-100A-7D6B-B3040C546D4A}"/>
              </a:ext>
            </a:extLst>
          </p:cNvPr>
          <p:cNvCxnSpPr>
            <a:cxnSpLocks/>
          </p:cNvCxnSpPr>
          <p:nvPr/>
        </p:nvCxnSpPr>
        <p:spPr>
          <a:xfrm flipH="1">
            <a:off x="1189010" y="4919415"/>
            <a:ext cx="2294298"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6B9928D1-8E4F-7665-65F0-BF5A4BD07E78}"/>
              </a:ext>
            </a:extLst>
          </p:cNvPr>
          <p:cNvCxnSpPr>
            <a:cxnSpLocks/>
            <a:stCxn id="15" idx="3"/>
          </p:cNvCxnSpPr>
          <p:nvPr/>
        </p:nvCxnSpPr>
        <p:spPr>
          <a:xfrm flipV="1">
            <a:off x="6458964" y="4905077"/>
            <a:ext cx="2409045" cy="14338"/>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CA67AC98-6721-D45C-A1AD-519FF139E082}"/>
              </a:ext>
            </a:extLst>
          </p:cNvPr>
          <p:cNvPicPr>
            <a:picLocks noChangeAspect="1"/>
          </p:cNvPicPr>
          <p:nvPr/>
        </p:nvPicPr>
        <p:blipFill>
          <a:blip r:embed="rId5"/>
          <a:srcRect l="5575" t="4975" r="1435" b="80035"/>
          <a:stretch/>
        </p:blipFill>
        <p:spPr>
          <a:xfrm>
            <a:off x="947478" y="1583246"/>
            <a:ext cx="7922531" cy="432673"/>
          </a:xfrm>
          <a:prstGeom prst="rect">
            <a:avLst/>
          </a:prstGeom>
        </p:spPr>
      </p:pic>
      <p:sp>
        <p:nvSpPr>
          <p:cNvPr id="18" name="Rectangle 17">
            <a:extLst>
              <a:ext uri="{FF2B5EF4-FFF2-40B4-BE49-F238E27FC236}">
                <a16:creationId xmlns:a16="http://schemas.microsoft.com/office/drawing/2014/main" id="{CF5045A6-A9B4-681D-27C0-A7729A137A6A}"/>
              </a:ext>
            </a:extLst>
          </p:cNvPr>
          <p:cNvSpPr/>
          <p:nvPr/>
        </p:nvSpPr>
        <p:spPr>
          <a:xfrm>
            <a:off x="2833141" y="1643090"/>
            <a:ext cx="1738859" cy="3660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Rectangle 22">
            <a:extLst>
              <a:ext uri="{FF2B5EF4-FFF2-40B4-BE49-F238E27FC236}">
                <a16:creationId xmlns:a16="http://schemas.microsoft.com/office/drawing/2014/main" id="{580BABC0-CDDE-3B91-69BE-D30974690271}"/>
              </a:ext>
            </a:extLst>
          </p:cNvPr>
          <p:cNvSpPr/>
          <p:nvPr/>
        </p:nvSpPr>
        <p:spPr>
          <a:xfrm>
            <a:off x="4768986" y="1630889"/>
            <a:ext cx="2260899" cy="3660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Rectangle 24">
            <a:extLst>
              <a:ext uri="{FF2B5EF4-FFF2-40B4-BE49-F238E27FC236}">
                <a16:creationId xmlns:a16="http://schemas.microsoft.com/office/drawing/2014/main" id="{1F664C6D-48C7-3CC4-D9BF-155B592BA9D4}"/>
              </a:ext>
            </a:extLst>
          </p:cNvPr>
          <p:cNvSpPr/>
          <p:nvPr/>
        </p:nvSpPr>
        <p:spPr>
          <a:xfrm>
            <a:off x="7114145" y="1643090"/>
            <a:ext cx="1802138" cy="3660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6" name="Rectangle 25">
            <a:extLst>
              <a:ext uri="{FF2B5EF4-FFF2-40B4-BE49-F238E27FC236}">
                <a16:creationId xmlns:a16="http://schemas.microsoft.com/office/drawing/2014/main" id="{CA851AFE-FB6A-7FF2-6DFE-71205AED0020}"/>
              </a:ext>
            </a:extLst>
          </p:cNvPr>
          <p:cNvSpPr/>
          <p:nvPr/>
        </p:nvSpPr>
        <p:spPr>
          <a:xfrm>
            <a:off x="1605249" y="1643090"/>
            <a:ext cx="1480989" cy="3660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TextBox 12">
            <a:extLst>
              <a:ext uri="{FF2B5EF4-FFF2-40B4-BE49-F238E27FC236}">
                <a16:creationId xmlns:a16="http://schemas.microsoft.com/office/drawing/2014/main" id="{E285233A-2901-8BB5-AE17-0E25C9DA5BC2}"/>
              </a:ext>
            </a:extLst>
          </p:cNvPr>
          <p:cNvSpPr txBox="1"/>
          <p:nvPr/>
        </p:nvSpPr>
        <p:spPr>
          <a:xfrm>
            <a:off x="1436771" y="1580199"/>
            <a:ext cx="1355889" cy="430887"/>
          </a:xfrm>
          <a:prstGeom prst="rect">
            <a:avLst/>
          </a:prstGeom>
          <a:noFill/>
        </p:spPr>
        <p:txBody>
          <a:bodyPr wrap="square" rtlCol="0">
            <a:spAutoFit/>
          </a:bodyPr>
          <a:lstStyle/>
          <a:p>
            <a:r>
              <a:rPr lang="en-CH" sz="2200" b="1" dirty="0">
                <a:latin typeface="Poppins" pitchFamily="2" charset="77"/>
                <a:cs typeface="Poppins" pitchFamily="2" charset="77"/>
              </a:rPr>
              <a:t>CM-SW</a:t>
            </a:r>
          </a:p>
        </p:txBody>
      </p:sp>
      <p:sp>
        <p:nvSpPr>
          <p:cNvPr id="31" name="TextBox 30">
            <a:extLst>
              <a:ext uri="{FF2B5EF4-FFF2-40B4-BE49-F238E27FC236}">
                <a16:creationId xmlns:a16="http://schemas.microsoft.com/office/drawing/2014/main" id="{7D3B5017-57E9-7FBC-8F22-BED7C291CFB4}"/>
              </a:ext>
            </a:extLst>
          </p:cNvPr>
          <p:cNvSpPr txBox="1"/>
          <p:nvPr/>
        </p:nvSpPr>
        <p:spPr>
          <a:xfrm>
            <a:off x="625711" y="2177565"/>
            <a:ext cx="879584" cy="400110"/>
          </a:xfrm>
          <a:prstGeom prst="rect">
            <a:avLst/>
          </a:prstGeom>
          <a:noFill/>
        </p:spPr>
        <p:txBody>
          <a:bodyPr wrap="square" rtlCol="0">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0</a:t>
            </a:r>
          </a:p>
        </p:txBody>
      </p:sp>
      <p:sp>
        <p:nvSpPr>
          <p:cNvPr id="33" name="TextBox 32">
            <a:extLst>
              <a:ext uri="{FF2B5EF4-FFF2-40B4-BE49-F238E27FC236}">
                <a16:creationId xmlns:a16="http://schemas.microsoft.com/office/drawing/2014/main" id="{5DD147F4-8BAD-25D8-1CE8-B210264D6624}"/>
              </a:ext>
            </a:extLst>
          </p:cNvPr>
          <p:cNvSpPr txBox="1"/>
          <p:nvPr/>
        </p:nvSpPr>
        <p:spPr>
          <a:xfrm>
            <a:off x="589135" y="2756617"/>
            <a:ext cx="769442"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-2</a:t>
            </a:r>
          </a:p>
        </p:txBody>
      </p:sp>
      <p:sp>
        <p:nvSpPr>
          <p:cNvPr id="34" name="TextBox 33">
            <a:extLst>
              <a:ext uri="{FF2B5EF4-FFF2-40B4-BE49-F238E27FC236}">
                <a16:creationId xmlns:a16="http://schemas.microsoft.com/office/drawing/2014/main" id="{1DE64CCC-5359-12E0-8F9F-0EA370E66532}"/>
              </a:ext>
            </a:extLst>
          </p:cNvPr>
          <p:cNvSpPr txBox="1"/>
          <p:nvPr/>
        </p:nvSpPr>
        <p:spPr>
          <a:xfrm>
            <a:off x="564750" y="3390551"/>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-4</a:t>
            </a:r>
          </a:p>
        </p:txBody>
      </p:sp>
      <p:sp>
        <p:nvSpPr>
          <p:cNvPr id="35" name="TextBox 34">
            <a:extLst>
              <a:ext uri="{FF2B5EF4-FFF2-40B4-BE49-F238E27FC236}">
                <a16:creationId xmlns:a16="http://schemas.microsoft.com/office/drawing/2014/main" id="{170272BF-7967-9162-C14B-F7E142F56696}"/>
              </a:ext>
            </a:extLst>
          </p:cNvPr>
          <p:cNvSpPr txBox="1"/>
          <p:nvPr/>
        </p:nvSpPr>
        <p:spPr>
          <a:xfrm>
            <a:off x="585688" y="3920004"/>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-6</a:t>
            </a:r>
          </a:p>
        </p:txBody>
      </p:sp>
      <p:pic>
        <p:nvPicPr>
          <p:cNvPr id="2" name="Picture 1">
            <a:extLst>
              <a:ext uri="{FF2B5EF4-FFF2-40B4-BE49-F238E27FC236}">
                <a16:creationId xmlns:a16="http://schemas.microsoft.com/office/drawing/2014/main" id="{71657B50-142C-2F23-7C7B-A9375549B38F}"/>
              </a:ext>
            </a:extLst>
          </p:cNvPr>
          <p:cNvPicPr>
            <a:picLocks noChangeAspect="1"/>
          </p:cNvPicPr>
          <p:nvPr/>
        </p:nvPicPr>
        <p:blipFill>
          <a:blip r:embed="rId6"/>
          <a:srcRect l="7954" t="22074" r="3716" b="15389"/>
          <a:stretch/>
        </p:blipFill>
        <p:spPr>
          <a:xfrm>
            <a:off x="1189010" y="2167423"/>
            <a:ext cx="7678999" cy="2035779"/>
          </a:xfrm>
          <a:prstGeom prst="rect">
            <a:avLst/>
          </a:prstGeom>
        </p:spPr>
      </p:pic>
    </p:spTree>
    <p:extLst>
      <p:ext uri="{BB962C8B-B14F-4D97-AF65-F5344CB8AC3E}">
        <p14:creationId xmlns:p14="http://schemas.microsoft.com/office/powerpoint/2010/main" val="3991285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8FE94-D40B-7E6E-A9F2-DF086F85C299}"/>
            </a:ext>
          </a:extLst>
        </p:cNvPr>
        <p:cNvGrpSpPr/>
        <p:nvPr/>
      </p:nvGrpSpPr>
      <p:grpSpPr>
        <a:xfrm>
          <a:off x="0" y="0"/>
          <a:ext cx="0" cy="0"/>
          <a:chOff x="0" y="0"/>
          <a:chExt cx="0" cy="0"/>
        </a:xfrm>
      </p:grpSpPr>
      <p:grpSp>
        <p:nvGrpSpPr>
          <p:cNvPr id="74" name="Group 73">
            <a:extLst>
              <a:ext uri="{FF2B5EF4-FFF2-40B4-BE49-F238E27FC236}">
                <a16:creationId xmlns:a16="http://schemas.microsoft.com/office/drawing/2014/main" id="{15E46E03-D060-9D48-AE82-E9BAA33DB8CD}"/>
              </a:ext>
            </a:extLst>
          </p:cNvPr>
          <p:cNvGrpSpPr/>
          <p:nvPr/>
        </p:nvGrpSpPr>
        <p:grpSpPr>
          <a:xfrm>
            <a:off x="711848" y="2559307"/>
            <a:ext cx="7762656" cy="2195355"/>
            <a:chOff x="711848" y="2559307"/>
            <a:chExt cx="7762656" cy="2195355"/>
          </a:xfrm>
        </p:grpSpPr>
        <p:sp>
          <p:nvSpPr>
            <p:cNvPr id="20" name="Rounded Rectangle 19">
              <a:extLst>
                <a:ext uri="{FF2B5EF4-FFF2-40B4-BE49-F238E27FC236}">
                  <a16:creationId xmlns:a16="http://schemas.microsoft.com/office/drawing/2014/main" id="{6F9F14EB-1CA3-F8B9-8ED2-4232F4DA31B4}"/>
                </a:ext>
              </a:extLst>
            </p:cNvPr>
            <p:cNvSpPr/>
            <p:nvPr/>
          </p:nvSpPr>
          <p:spPr>
            <a:xfrm>
              <a:off x="1715319" y="3272017"/>
              <a:ext cx="1003471" cy="400106"/>
            </a:xfrm>
            <a:prstGeom prst="roundRect">
              <a:avLst>
                <a:gd name="adj" fmla="val 5189"/>
              </a:avLst>
            </a:prstGeom>
            <a:solidFill>
              <a:srgbClr val="CBF1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Query</a:t>
              </a:r>
            </a:p>
          </p:txBody>
        </p:sp>
        <p:pic>
          <p:nvPicPr>
            <p:cNvPr id="58" name="Graphic 57" descr="User">
              <a:extLst>
                <a:ext uri="{FF2B5EF4-FFF2-40B4-BE49-F238E27FC236}">
                  <a16:creationId xmlns:a16="http://schemas.microsoft.com/office/drawing/2014/main" id="{C1DB84B3-3766-2218-6CBC-8F31086723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848" y="3272017"/>
              <a:ext cx="1003471" cy="1143100"/>
            </a:xfrm>
            <a:prstGeom prst="rect">
              <a:avLst/>
            </a:prstGeom>
          </p:spPr>
        </p:pic>
        <p:sp>
          <p:nvSpPr>
            <p:cNvPr id="62" name="Rounded Rectangle 61">
              <a:extLst>
                <a:ext uri="{FF2B5EF4-FFF2-40B4-BE49-F238E27FC236}">
                  <a16:creationId xmlns:a16="http://schemas.microsoft.com/office/drawing/2014/main" id="{196747AF-CCE4-CA36-3B57-7B51C4FB000D}"/>
                </a:ext>
              </a:extLst>
            </p:cNvPr>
            <p:cNvSpPr/>
            <p:nvPr/>
          </p:nvSpPr>
          <p:spPr>
            <a:xfrm>
              <a:off x="4572000" y="2559307"/>
              <a:ext cx="3902504" cy="2195355"/>
            </a:xfrm>
            <a:prstGeom prst="roundRect">
              <a:avLst>
                <a:gd name="adj" fmla="val 5189"/>
              </a:avLst>
            </a:prstGeom>
            <a:solidFill>
              <a:srgbClr val="FFD97D"/>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Corbel" panose="020B0503020204020204" pitchFamily="34" charset="0"/>
                  <a:cs typeface="Dubai" panose="020B0503030403030204" pitchFamily="34" charset="-78"/>
                </a:rPr>
                <a:t>Server</a:t>
              </a:r>
            </a:p>
          </p:txBody>
        </p:sp>
        <p:sp>
          <p:nvSpPr>
            <p:cNvPr id="63" name="Rounded Rectangle 62">
              <a:extLst>
                <a:ext uri="{FF2B5EF4-FFF2-40B4-BE49-F238E27FC236}">
                  <a16:creationId xmlns:a16="http://schemas.microsoft.com/office/drawing/2014/main" id="{A5ADC099-FC32-B29F-4EC1-0B7FD2081D0A}"/>
                </a:ext>
              </a:extLst>
            </p:cNvPr>
            <p:cNvSpPr/>
            <p:nvPr/>
          </p:nvSpPr>
          <p:spPr>
            <a:xfrm>
              <a:off x="4678220" y="3019786"/>
              <a:ext cx="3705527" cy="1583136"/>
            </a:xfrm>
            <a:prstGeom prst="roundRect">
              <a:avLst>
                <a:gd name="adj" fmla="val 5189"/>
              </a:avLst>
            </a:prstGeom>
            <a:solidFill>
              <a:srgbClr val="FFFDF7"/>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atin typeface="Corbel" panose="020B0503020204020204" pitchFamily="34" charset="0"/>
                <a:cs typeface="Dubai" panose="020B0503030403030204" pitchFamily="34" charset="-78"/>
              </a:endParaRPr>
            </a:p>
          </p:txBody>
        </p:sp>
        <p:sp>
          <p:nvSpPr>
            <p:cNvPr id="64" name="Rounded Rectangle 63">
              <a:extLst>
                <a:ext uri="{FF2B5EF4-FFF2-40B4-BE49-F238E27FC236}">
                  <a16:creationId xmlns:a16="http://schemas.microsoft.com/office/drawing/2014/main" id="{6BEAA69D-00A5-B048-6DCB-BC93FDAB326D}"/>
                </a:ext>
              </a:extLst>
            </p:cNvPr>
            <p:cNvSpPr/>
            <p:nvPr/>
          </p:nvSpPr>
          <p:spPr>
            <a:xfrm>
              <a:off x="6975438" y="3101895"/>
              <a:ext cx="1310969" cy="1418918"/>
            </a:xfrm>
            <a:prstGeom prst="roundRect">
              <a:avLst>
                <a:gd name="adj" fmla="val 5189"/>
              </a:avLst>
            </a:prstGeom>
            <a:solidFill>
              <a:schemeClr val="bg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latin typeface="Corbel" panose="020B0503020204020204" pitchFamily="34" charset="0"/>
                  <a:cs typeface="Dubai" panose="020B0503030403030204" pitchFamily="34" charset="-78"/>
                </a:rPr>
                <a:t>Storage</a:t>
              </a:r>
            </a:p>
            <a:p>
              <a:pPr algn="ctr"/>
              <a:r>
                <a:rPr lang="en-US" sz="1400" b="1" dirty="0">
                  <a:solidFill>
                    <a:schemeClr val="tx1"/>
                  </a:solidFill>
                  <a:latin typeface="Corbel" panose="020B0503020204020204" pitchFamily="34" charset="0"/>
                  <a:cs typeface="Dubai" panose="020B0503030403030204" pitchFamily="34" charset="-78"/>
                </a:rPr>
                <a:t>(SSD)</a:t>
              </a:r>
            </a:p>
          </p:txBody>
        </p:sp>
        <p:cxnSp>
          <p:nvCxnSpPr>
            <p:cNvPr id="72" name="Straight Arrow Connector 71">
              <a:extLst>
                <a:ext uri="{FF2B5EF4-FFF2-40B4-BE49-F238E27FC236}">
                  <a16:creationId xmlns:a16="http://schemas.microsoft.com/office/drawing/2014/main" id="{E7DF54A8-CDD8-B4D3-6879-8838A01741D9}"/>
                </a:ext>
              </a:extLst>
            </p:cNvPr>
            <p:cNvCxnSpPr>
              <a:cxnSpLocks/>
            </p:cNvCxnSpPr>
            <p:nvPr/>
          </p:nvCxnSpPr>
          <p:spPr>
            <a:xfrm>
              <a:off x="2718790" y="3454052"/>
              <a:ext cx="2068684" cy="0"/>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4" name="Rectangle 3">
            <a:extLst>
              <a:ext uri="{FF2B5EF4-FFF2-40B4-BE49-F238E27FC236}">
                <a16:creationId xmlns:a16="http://schemas.microsoft.com/office/drawing/2014/main" id="{B2E18E03-0FDB-124D-0D54-5AEC9746D7E9}"/>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latin typeface="Corbel" panose="020B0503020204020204" pitchFamily="34" charset="0"/>
            </a:endParaRPr>
          </a:p>
        </p:txBody>
      </p:sp>
      <p:cxnSp>
        <p:nvCxnSpPr>
          <p:cNvPr id="6" name="Straight Connector 5">
            <a:extLst>
              <a:ext uri="{FF2B5EF4-FFF2-40B4-BE49-F238E27FC236}">
                <a16:creationId xmlns:a16="http://schemas.microsoft.com/office/drawing/2014/main" id="{4D49BD38-D43B-B302-5823-AB5CA07700FC}"/>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4E0F3C8-8974-537B-E1EF-38208F6CBC86}"/>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pic>
        <p:nvPicPr>
          <p:cNvPr id="16" name="Graphic 15">
            <a:extLst>
              <a:ext uri="{FF2B5EF4-FFF2-40B4-BE49-F238E27FC236}">
                <a16:creationId xmlns:a16="http://schemas.microsoft.com/office/drawing/2014/main" id="{D83C5193-D5D5-2D1D-DA9C-2389D0658D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0A419DA3-0065-F64C-D795-D146E3E34C09}"/>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8</a:t>
            </a:fld>
            <a:endParaRPr lang="en-CH" dirty="0">
              <a:latin typeface="Cambria" panose="02040503050406030204" pitchFamily="18" charset="0"/>
            </a:endParaRPr>
          </a:p>
        </p:txBody>
      </p:sp>
      <p:cxnSp>
        <p:nvCxnSpPr>
          <p:cNvPr id="3" name="Straight Connector 2">
            <a:extLst>
              <a:ext uri="{FF2B5EF4-FFF2-40B4-BE49-F238E27FC236}">
                <a16:creationId xmlns:a16="http://schemas.microsoft.com/office/drawing/2014/main" id="{33873BE6-79AB-34CC-C5A1-92F04158CCC1}"/>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B9FC1D-C4AD-A245-4F34-3335FDCBC5B2}"/>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67" name="Rounded Rectangle 66">
            <a:extLst>
              <a:ext uri="{FF2B5EF4-FFF2-40B4-BE49-F238E27FC236}">
                <a16:creationId xmlns:a16="http://schemas.microsoft.com/office/drawing/2014/main" id="{4560A571-D69E-A663-4C4B-C2FD8EB7C64F}"/>
              </a:ext>
            </a:extLst>
          </p:cNvPr>
          <p:cNvSpPr/>
          <p:nvPr/>
        </p:nvSpPr>
        <p:spPr>
          <a:xfrm>
            <a:off x="4802935" y="3220627"/>
            <a:ext cx="2068683" cy="1181453"/>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Database</a:t>
            </a:r>
          </a:p>
        </p:txBody>
      </p:sp>
      <p:grpSp>
        <p:nvGrpSpPr>
          <p:cNvPr id="28" name="Group 27">
            <a:extLst>
              <a:ext uri="{FF2B5EF4-FFF2-40B4-BE49-F238E27FC236}">
                <a16:creationId xmlns:a16="http://schemas.microsoft.com/office/drawing/2014/main" id="{A7732CF6-EBE0-F436-D14A-90BA18EBDAA6}"/>
              </a:ext>
            </a:extLst>
          </p:cNvPr>
          <p:cNvGrpSpPr/>
          <p:nvPr/>
        </p:nvGrpSpPr>
        <p:grpSpPr>
          <a:xfrm>
            <a:off x="4802934" y="3220626"/>
            <a:ext cx="2068683" cy="1181453"/>
            <a:chOff x="4893692" y="1608093"/>
            <a:chExt cx="2068683" cy="1181453"/>
          </a:xfrm>
        </p:grpSpPr>
        <p:grpSp>
          <p:nvGrpSpPr>
            <p:cNvPr id="25" name="Group 24">
              <a:extLst>
                <a:ext uri="{FF2B5EF4-FFF2-40B4-BE49-F238E27FC236}">
                  <a16:creationId xmlns:a16="http://schemas.microsoft.com/office/drawing/2014/main" id="{212D9C80-F2A1-01B6-7838-2427559133D2}"/>
                </a:ext>
              </a:extLst>
            </p:cNvPr>
            <p:cNvGrpSpPr/>
            <p:nvPr/>
          </p:nvGrpSpPr>
          <p:grpSpPr>
            <a:xfrm>
              <a:off x="4893692" y="1608093"/>
              <a:ext cx="2068683" cy="1181453"/>
              <a:chOff x="3301394" y="5161184"/>
              <a:chExt cx="2068683" cy="1181453"/>
            </a:xfrm>
          </p:grpSpPr>
          <p:sp>
            <p:nvSpPr>
              <p:cNvPr id="12" name="Rounded Rectangle 11">
                <a:extLst>
                  <a:ext uri="{FF2B5EF4-FFF2-40B4-BE49-F238E27FC236}">
                    <a16:creationId xmlns:a16="http://schemas.microsoft.com/office/drawing/2014/main" id="{7C992772-4DA9-FD38-6BCD-539597598079}"/>
                  </a:ext>
                </a:extLst>
              </p:cNvPr>
              <p:cNvSpPr/>
              <p:nvPr/>
            </p:nvSpPr>
            <p:spPr>
              <a:xfrm>
                <a:off x="3301394" y="5161184"/>
                <a:ext cx="2068683" cy="1181453"/>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Corbel" panose="020B0503020204020204" pitchFamily="34" charset="0"/>
                  <a:cs typeface="Dubai" panose="020B0503030403030204" pitchFamily="34" charset="-78"/>
                </a:endParaRPr>
              </a:p>
            </p:txBody>
          </p:sp>
          <p:sp>
            <p:nvSpPr>
              <p:cNvPr id="5" name="Rounded Rectangle 4">
                <a:extLst>
                  <a:ext uri="{FF2B5EF4-FFF2-40B4-BE49-F238E27FC236}">
                    <a16:creationId xmlns:a16="http://schemas.microsoft.com/office/drawing/2014/main" id="{A1D276EF-F2C9-836B-293D-555B5636B5C5}"/>
                  </a:ext>
                </a:extLst>
              </p:cNvPr>
              <p:cNvSpPr/>
              <p:nvPr/>
            </p:nvSpPr>
            <p:spPr>
              <a:xfrm>
                <a:off x="3388200" y="5219671"/>
                <a:ext cx="1895070" cy="241168"/>
              </a:xfrm>
              <a:prstGeom prst="roundRect">
                <a:avLst>
                  <a:gd name="adj" fmla="val 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1600" dirty="0">
                    <a:solidFill>
                      <a:schemeClr val="tx2"/>
                    </a:solidFill>
                    <a:latin typeface="Cambria" panose="02040503050406030204" pitchFamily="18" charset="0"/>
                  </a:rPr>
                  <a:t>010011100010101</a:t>
                </a:r>
              </a:p>
            </p:txBody>
          </p:sp>
        </p:grpSp>
        <p:sp>
          <p:nvSpPr>
            <p:cNvPr id="26" name="Rounded Rectangle 25">
              <a:extLst>
                <a:ext uri="{FF2B5EF4-FFF2-40B4-BE49-F238E27FC236}">
                  <a16:creationId xmlns:a16="http://schemas.microsoft.com/office/drawing/2014/main" id="{CF292F40-3431-99BC-2497-21B7F6BC8ECF}"/>
                </a:ext>
              </a:extLst>
            </p:cNvPr>
            <p:cNvSpPr/>
            <p:nvPr/>
          </p:nvSpPr>
          <p:spPr>
            <a:xfrm>
              <a:off x="4980498" y="2208606"/>
              <a:ext cx="1895070" cy="241168"/>
            </a:xfrm>
            <a:prstGeom prst="roundRect">
              <a:avLst>
                <a:gd name="adj" fmla="val 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1600" dirty="0">
                  <a:solidFill>
                    <a:schemeClr val="tx2"/>
                  </a:solidFill>
                  <a:latin typeface="Cambria" panose="02040503050406030204" pitchFamily="18" charset="0"/>
                </a:rPr>
                <a:t>010110100101010</a:t>
              </a:r>
            </a:p>
          </p:txBody>
        </p:sp>
      </p:grpSp>
      <p:sp>
        <p:nvSpPr>
          <p:cNvPr id="9" name="Rounded Rectangle 8">
            <a:extLst>
              <a:ext uri="{FF2B5EF4-FFF2-40B4-BE49-F238E27FC236}">
                <a16:creationId xmlns:a16="http://schemas.microsoft.com/office/drawing/2014/main" id="{4C23DB99-8AD0-F582-E192-4A1D165E67FF}"/>
              </a:ext>
            </a:extLst>
          </p:cNvPr>
          <p:cNvSpPr/>
          <p:nvPr/>
        </p:nvSpPr>
        <p:spPr>
          <a:xfrm>
            <a:off x="5559549" y="4095589"/>
            <a:ext cx="779541" cy="241168"/>
          </a:xfrm>
          <a:prstGeom prst="roundRect">
            <a:avLst>
              <a:gd name="adj" fmla="val 5189"/>
            </a:avLst>
          </a:prstGeom>
          <a:solidFill>
            <a:srgbClr val="CBF1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cs typeface="Dubai" panose="020B0503030403030204" pitchFamily="34" charset="-78"/>
              </a:rPr>
              <a:t>10010</a:t>
            </a:r>
          </a:p>
        </p:txBody>
      </p:sp>
      <p:sp>
        <p:nvSpPr>
          <p:cNvPr id="10" name="Rectangle 9">
            <a:extLst>
              <a:ext uri="{FF2B5EF4-FFF2-40B4-BE49-F238E27FC236}">
                <a16:creationId xmlns:a16="http://schemas.microsoft.com/office/drawing/2014/main" id="{257A7719-C84E-CF6F-A30A-70C2B472B990}"/>
              </a:ext>
            </a:extLst>
          </p:cNvPr>
          <p:cNvSpPr/>
          <p:nvPr/>
        </p:nvSpPr>
        <p:spPr>
          <a:xfrm>
            <a:off x="5670550" y="3847844"/>
            <a:ext cx="565150" cy="470502"/>
          </a:xfrm>
          <a:prstGeom prst="rect">
            <a:avLst/>
          </a:prstGeom>
          <a:solidFill>
            <a:schemeClr val="accent5">
              <a:lumMod val="20000"/>
              <a:lumOff val="80000"/>
              <a:alpha val="31000"/>
            </a:schemeClr>
          </a:solidFill>
          <a:ln>
            <a:solidFill>
              <a:schemeClr val="accent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3" name="Straight Arrow Connector 12">
            <a:extLst>
              <a:ext uri="{FF2B5EF4-FFF2-40B4-BE49-F238E27FC236}">
                <a16:creationId xmlns:a16="http://schemas.microsoft.com/office/drawing/2014/main" id="{C6BDE9A6-1C71-2174-9075-3165BC6C9747}"/>
              </a:ext>
            </a:extLst>
          </p:cNvPr>
          <p:cNvCxnSpPr>
            <a:cxnSpLocks/>
          </p:cNvCxnSpPr>
          <p:nvPr/>
        </p:nvCxnSpPr>
        <p:spPr>
          <a:xfrm flipH="1">
            <a:off x="2718790" y="4060458"/>
            <a:ext cx="2084144" cy="0"/>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 name="Rounded Rectangle 17">
            <a:extLst>
              <a:ext uri="{FF2B5EF4-FFF2-40B4-BE49-F238E27FC236}">
                <a16:creationId xmlns:a16="http://schemas.microsoft.com/office/drawing/2014/main" id="{A7D16C39-D179-CDBA-4DA2-1AD17B9BA529}"/>
              </a:ext>
            </a:extLst>
          </p:cNvPr>
          <p:cNvSpPr/>
          <p:nvPr/>
        </p:nvSpPr>
        <p:spPr>
          <a:xfrm>
            <a:off x="1715319" y="3895536"/>
            <a:ext cx="1003471" cy="400106"/>
          </a:xfrm>
          <a:prstGeom prst="roundRect">
            <a:avLst>
              <a:gd name="adj" fmla="val 5189"/>
            </a:avLst>
          </a:prstGeom>
          <a:solidFill>
            <a:srgbClr val="CBF1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Result</a:t>
            </a:r>
          </a:p>
        </p:txBody>
      </p:sp>
      <p:sp>
        <p:nvSpPr>
          <p:cNvPr id="21" name="TextBox 20">
            <a:extLst>
              <a:ext uri="{FF2B5EF4-FFF2-40B4-BE49-F238E27FC236}">
                <a16:creationId xmlns:a16="http://schemas.microsoft.com/office/drawing/2014/main" id="{13589C0F-D05E-17FE-3257-5CEA8B4DED86}"/>
              </a:ext>
            </a:extLst>
          </p:cNvPr>
          <p:cNvSpPr txBox="1"/>
          <p:nvPr/>
        </p:nvSpPr>
        <p:spPr>
          <a:xfrm>
            <a:off x="486660" y="4304635"/>
            <a:ext cx="1453846" cy="400110"/>
          </a:xfrm>
          <a:prstGeom prst="rect">
            <a:avLst/>
          </a:prstGeom>
          <a:noFill/>
        </p:spPr>
        <p:txBody>
          <a:bodyPr wrap="square">
            <a:spAutoFit/>
          </a:bodyPr>
          <a:lstStyle/>
          <a:p>
            <a:pPr algn="ctr"/>
            <a:r>
              <a:rPr lang="en-IN" sz="2000" b="1" dirty="0">
                <a:latin typeface="Corbel" panose="020B0503020204020204" pitchFamily="34" charset="0"/>
                <a:cs typeface="Poppins" panose="00000500000000000000" pitchFamily="2" charset="0"/>
              </a:rPr>
              <a:t>User</a:t>
            </a:r>
          </a:p>
        </p:txBody>
      </p:sp>
      <p:sp>
        <p:nvSpPr>
          <p:cNvPr id="22" name="Rounded Rectangle 21">
            <a:extLst>
              <a:ext uri="{FF2B5EF4-FFF2-40B4-BE49-F238E27FC236}">
                <a16:creationId xmlns:a16="http://schemas.microsoft.com/office/drawing/2014/main" id="{7B75FA6B-7004-03AA-F5AA-68DDB14DA06E}"/>
              </a:ext>
            </a:extLst>
          </p:cNvPr>
          <p:cNvSpPr/>
          <p:nvPr/>
        </p:nvSpPr>
        <p:spPr>
          <a:xfrm>
            <a:off x="4579731" y="2574445"/>
            <a:ext cx="3902504" cy="2195355"/>
          </a:xfrm>
          <a:prstGeom prst="roundRect">
            <a:avLst>
              <a:gd name="adj" fmla="val 5189"/>
            </a:avLst>
          </a:prstGeom>
          <a:noFill/>
          <a:ln w="34925">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600" b="1" dirty="0">
              <a:solidFill>
                <a:schemeClr val="tx1"/>
              </a:solidFill>
              <a:latin typeface="Corbel" panose="020B0503020204020204" pitchFamily="34" charset="0"/>
              <a:cs typeface="Dubai" panose="020B0503030403030204" pitchFamily="34" charset="-78"/>
            </a:endParaRPr>
          </a:p>
        </p:txBody>
      </p:sp>
      <p:pic>
        <p:nvPicPr>
          <p:cNvPr id="24" name="Graphic 23" descr="Shield Cross with solid fill">
            <a:extLst>
              <a:ext uri="{FF2B5EF4-FFF2-40B4-BE49-F238E27FC236}">
                <a16:creationId xmlns:a16="http://schemas.microsoft.com/office/drawing/2014/main" id="{B5CF4D60-4865-95D4-7C33-5B25BDBD07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30033" y="2325337"/>
            <a:ext cx="914400" cy="914400"/>
          </a:xfrm>
          <a:prstGeom prst="rect">
            <a:avLst/>
          </a:prstGeom>
        </p:spPr>
      </p:pic>
      <p:pic>
        <p:nvPicPr>
          <p:cNvPr id="32" name="Picture 31" descr="A black and white icon of a hacker&#10;&#10;AI-generated content may be incorrect.">
            <a:extLst>
              <a:ext uri="{FF2B5EF4-FFF2-40B4-BE49-F238E27FC236}">
                <a16:creationId xmlns:a16="http://schemas.microsoft.com/office/drawing/2014/main" id="{975D00BA-FFE4-0B09-D5D3-09AD57B5CE5B}"/>
              </a:ext>
            </a:extLst>
          </p:cNvPr>
          <p:cNvPicPr>
            <a:picLocks noChangeAspect="1"/>
          </p:cNvPicPr>
          <p:nvPr/>
        </p:nvPicPr>
        <p:blipFill>
          <a:blip r:embed="rId9"/>
          <a:srcRect l="17450" t="13423" r="16050" b="15930"/>
          <a:stretch/>
        </p:blipFill>
        <p:spPr>
          <a:xfrm>
            <a:off x="6037544" y="923355"/>
            <a:ext cx="992341" cy="1054209"/>
          </a:xfrm>
          <a:prstGeom prst="rect">
            <a:avLst/>
          </a:prstGeom>
        </p:spPr>
      </p:pic>
      <p:sp>
        <p:nvSpPr>
          <p:cNvPr id="33" name="Up-down Arrow 32">
            <a:extLst>
              <a:ext uri="{FF2B5EF4-FFF2-40B4-BE49-F238E27FC236}">
                <a16:creationId xmlns:a16="http://schemas.microsoft.com/office/drawing/2014/main" id="{E2D5CC6B-603D-5E34-0FDE-1809FF3F8A5A}"/>
              </a:ext>
            </a:extLst>
          </p:cNvPr>
          <p:cNvSpPr/>
          <p:nvPr/>
        </p:nvSpPr>
        <p:spPr>
          <a:xfrm>
            <a:off x="6385926" y="1904646"/>
            <a:ext cx="274652" cy="613775"/>
          </a:xfrm>
          <a:prstGeom prst="up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38" name="Picture 37" descr="A black and white image of a magnifying glass&#10;&#10;AI-generated content may be incorrect.">
            <a:extLst>
              <a:ext uri="{FF2B5EF4-FFF2-40B4-BE49-F238E27FC236}">
                <a16:creationId xmlns:a16="http://schemas.microsoft.com/office/drawing/2014/main" id="{6EE2DDFB-DD6E-0BC1-7559-F21B4A18E30E}"/>
              </a:ext>
            </a:extLst>
          </p:cNvPr>
          <p:cNvPicPr>
            <a:picLocks noChangeAspect="1"/>
          </p:cNvPicPr>
          <p:nvPr/>
        </p:nvPicPr>
        <p:blipFill>
          <a:blip r:embed="rId10"/>
          <a:stretch>
            <a:fillRect/>
          </a:stretch>
        </p:blipFill>
        <p:spPr>
          <a:xfrm>
            <a:off x="4760801" y="3167274"/>
            <a:ext cx="736252" cy="736252"/>
          </a:xfrm>
          <a:prstGeom prst="rect">
            <a:avLst/>
          </a:prstGeom>
        </p:spPr>
      </p:pic>
      <p:sp>
        <p:nvSpPr>
          <p:cNvPr id="41" name="Title 1">
            <a:extLst>
              <a:ext uri="{FF2B5EF4-FFF2-40B4-BE49-F238E27FC236}">
                <a16:creationId xmlns:a16="http://schemas.microsoft.com/office/drawing/2014/main" id="{1434FCD3-D47B-A930-6611-C24CECEAD2F1}"/>
              </a:ext>
            </a:extLst>
          </p:cNvPr>
          <p:cNvSpPr>
            <a:spLocks noGrp="1"/>
          </p:cNvSpPr>
          <p:nvPr>
            <p:ph type="title"/>
          </p:nvPr>
        </p:nvSpPr>
        <p:spPr>
          <a:xfrm>
            <a:off x="43211" y="1"/>
            <a:ext cx="8951086"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Exact String Matching</a:t>
            </a:r>
          </a:p>
        </p:txBody>
      </p:sp>
      <p:sp>
        <p:nvSpPr>
          <p:cNvPr id="42" name="Rounded Rectangle 41">
            <a:extLst>
              <a:ext uri="{FF2B5EF4-FFF2-40B4-BE49-F238E27FC236}">
                <a16:creationId xmlns:a16="http://schemas.microsoft.com/office/drawing/2014/main" id="{CAEDC5CE-D0A5-E2CC-47C2-497EA30C68CD}"/>
              </a:ext>
            </a:extLst>
          </p:cNvPr>
          <p:cNvSpPr/>
          <p:nvPr/>
        </p:nvSpPr>
        <p:spPr>
          <a:xfrm>
            <a:off x="-124233" y="5210273"/>
            <a:ext cx="9392465" cy="913123"/>
          </a:xfrm>
          <a:prstGeom prst="roundRect">
            <a:avLst>
              <a:gd name="adj" fmla="val 5607"/>
            </a:avLst>
          </a:prstGeom>
          <a:solidFill>
            <a:srgbClr val="FFFF00">
              <a:alpha val="13000"/>
            </a:srgb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Corbel" panose="020B0503020204020204" pitchFamily="34" charset="0"/>
                <a:cs typeface="Segoe UI" panose="020B0502040204020203" pitchFamily="34" charset="0"/>
              </a:rPr>
              <a:t>Performing computation on plaintext</a:t>
            </a:r>
          </a:p>
          <a:p>
            <a:pPr algn="ctr"/>
            <a:r>
              <a:rPr lang="en-US" sz="2800" b="1" dirty="0">
                <a:solidFill>
                  <a:srgbClr val="C00000"/>
                </a:solidFill>
                <a:latin typeface="Corbel" panose="020B0503020204020204" pitchFamily="34" charset="0"/>
                <a:cs typeface="Segoe UI" panose="020B0502040204020203" pitchFamily="34" charset="0"/>
              </a:rPr>
              <a:t>can lead to data leakage</a:t>
            </a:r>
            <a:endParaRPr lang="en-CH" sz="2800" b="1" i="1" dirty="0">
              <a:solidFill>
                <a:srgbClr val="C00000"/>
              </a:solidFill>
              <a:latin typeface="Corbel" panose="020B0503020204020204" pitchFamily="34" charset="0"/>
            </a:endParaRPr>
          </a:p>
        </p:txBody>
      </p:sp>
    </p:spTree>
    <p:extLst>
      <p:ext uri="{BB962C8B-B14F-4D97-AF65-F5344CB8AC3E}">
        <p14:creationId xmlns:p14="http://schemas.microsoft.com/office/powerpoint/2010/main" val="150538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26" presetClass="emph" presetSubtype="0" repeatCount="indefinite" fill="hold" grpId="0" nodeType="withEffect">
                                  <p:stCondLst>
                                    <p:cond delay="0"/>
                                  </p:stCondLst>
                                  <p:endCondLst>
                                    <p:cond evt="onNext" delay="0">
                                      <p:tgtEl>
                                        <p:sldTgt/>
                                      </p:tgtEl>
                                    </p:cond>
                                  </p:endCondLst>
                                  <p:childTnLst>
                                    <p:animEffect transition="out" filter="fade">
                                      <p:cBhvr>
                                        <p:cTn id="18" dur="500" tmFilter="0, 0; .2, .5; .8, .5; 1, 0"/>
                                        <p:tgtEl>
                                          <p:spTgt spid="22"/>
                                        </p:tgtEl>
                                      </p:cBhvr>
                                    </p:animEffect>
                                    <p:animScale>
                                      <p:cBhvr>
                                        <p:cTn id="19" dur="250" autoRev="1" fill="hold"/>
                                        <p:tgtEl>
                                          <p:spTgt spid="22"/>
                                        </p:tgtEl>
                                      </p:cBhvr>
                                      <p:by x="105000" y="105000"/>
                                    </p:animScale>
                                  </p:childTnLst>
                                </p:cTn>
                              </p:par>
                              <p:par>
                                <p:cTn id="20" presetID="1"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par>
                                <p:cTn id="32" presetID="0" presetClass="path" presetSubtype="0" repeatCount="indefinite" accel="50000" decel="50000" fill="hold" nodeType="withEffect">
                                  <p:stCondLst>
                                    <p:cond delay="0"/>
                                  </p:stCondLst>
                                  <p:endCondLst>
                                    <p:cond evt="onNext" delay="0">
                                      <p:tgtEl>
                                        <p:sldTgt/>
                                      </p:tgtEl>
                                    </p:cond>
                                  </p:endCondLst>
                                  <p:childTnLst>
                                    <p:animMotion origin="layout" path="M 2.5E-6 7.40741E-7 L 0.15573 0.0037 " pathEditMode="relative" rAng="0" ptsTypes="AA">
                                      <p:cBhvr>
                                        <p:cTn id="33" dur="2000" fill="hold"/>
                                        <p:tgtEl>
                                          <p:spTgt spid="38"/>
                                        </p:tgtEl>
                                        <p:attrNameLst>
                                          <p:attrName>ppt_x</p:attrName>
                                          <p:attrName>ppt_y</p:attrName>
                                        </p:attrNameLst>
                                      </p:cBhvr>
                                      <p:rCtr x="7778"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22" grpId="0" animBg="1"/>
      <p:bldP spid="22" grpId="1" animBg="1"/>
      <p:bldP spid="33" grpId="0" animBg="1"/>
      <p:bldP spid="4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64964-CE65-03B7-9AE0-5622523D0BD8}"/>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F9B59B16-693E-FF44-82FA-E9F2C4DACAF3}"/>
              </a:ext>
            </a:extLst>
          </p:cNvPr>
          <p:cNvSpPr txBox="1"/>
          <p:nvPr/>
        </p:nvSpPr>
        <p:spPr>
          <a:xfrm>
            <a:off x="625711" y="2177565"/>
            <a:ext cx="879584" cy="400110"/>
          </a:xfrm>
          <a:prstGeom prst="rect">
            <a:avLst/>
          </a:prstGeom>
          <a:noFill/>
        </p:spPr>
        <p:txBody>
          <a:bodyPr wrap="square" rtlCol="0">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0</a:t>
            </a:r>
          </a:p>
        </p:txBody>
      </p:sp>
      <p:sp>
        <p:nvSpPr>
          <p:cNvPr id="13" name="TextBox 12">
            <a:extLst>
              <a:ext uri="{FF2B5EF4-FFF2-40B4-BE49-F238E27FC236}">
                <a16:creationId xmlns:a16="http://schemas.microsoft.com/office/drawing/2014/main" id="{44B21E42-7D17-4EAF-72D4-91629A1411D7}"/>
              </a:ext>
            </a:extLst>
          </p:cNvPr>
          <p:cNvSpPr txBox="1"/>
          <p:nvPr/>
        </p:nvSpPr>
        <p:spPr>
          <a:xfrm>
            <a:off x="589135" y="2756617"/>
            <a:ext cx="769442"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-2</a:t>
            </a:r>
          </a:p>
        </p:txBody>
      </p:sp>
      <p:sp>
        <p:nvSpPr>
          <p:cNvPr id="27" name="TextBox 26">
            <a:extLst>
              <a:ext uri="{FF2B5EF4-FFF2-40B4-BE49-F238E27FC236}">
                <a16:creationId xmlns:a16="http://schemas.microsoft.com/office/drawing/2014/main" id="{73835AEC-597D-C304-648E-117960A54A52}"/>
              </a:ext>
            </a:extLst>
          </p:cNvPr>
          <p:cNvSpPr txBox="1"/>
          <p:nvPr/>
        </p:nvSpPr>
        <p:spPr>
          <a:xfrm>
            <a:off x="564750" y="3390551"/>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-4</a:t>
            </a:r>
          </a:p>
        </p:txBody>
      </p:sp>
      <p:sp>
        <p:nvSpPr>
          <p:cNvPr id="30" name="TextBox 29">
            <a:extLst>
              <a:ext uri="{FF2B5EF4-FFF2-40B4-BE49-F238E27FC236}">
                <a16:creationId xmlns:a16="http://schemas.microsoft.com/office/drawing/2014/main" id="{EB291523-EE98-6D8F-16D9-1720D1DDCBBB}"/>
              </a:ext>
            </a:extLst>
          </p:cNvPr>
          <p:cNvSpPr txBox="1"/>
          <p:nvPr/>
        </p:nvSpPr>
        <p:spPr>
          <a:xfrm>
            <a:off x="585688" y="3920004"/>
            <a:ext cx="1134831"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10</a:t>
            </a:r>
            <a:r>
              <a:rPr lang="en-US" sz="2000" b="1" baseline="30000" dirty="0">
                <a:latin typeface="Poppins" pitchFamily="2" charset="77"/>
                <a:ea typeface="Tahoma" panose="020B0604030504040204" pitchFamily="34" charset="0"/>
                <a:cs typeface="Poppins" pitchFamily="2" charset="77"/>
              </a:rPr>
              <a:t>-6</a:t>
            </a:r>
          </a:p>
        </p:txBody>
      </p:sp>
      <p:sp>
        <p:nvSpPr>
          <p:cNvPr id="32" name="TextBox 31">
            <a:extLst>
              <a:ext uri="{FF2B5EF4-FFF2-40B4-BE49-F238E27FC236}">
                <a16:creationId xmlns:a16="http://schemas.microsoft.com/office/drawing/2014/main" id="{AFBA20A4-5188-CA6C-5C26-7A3BFD80013E}"/>
              </a:ext>
            </a:extLst>
          </p:cNvPr>
          <p:cNvSpPr txBox="1"/>
          <p:nvPr/>
        </p:nvSpPr>
        <p:spPr>
          <a:xfrm rot="16200000">
            <a:off x="-837033" y="2853218"/>
            <a:ext cx="2303987" cy="769441"/>
          </a:xfrm>
          <a:prstGeom prst="rect">
            <a:avLst/>
          </a:prstGeom>
          <a:noFill/>
        </p:spPr>
        <p:txBody>
          <a:bodyPr wrap="square" rtlCol="0">
            <a:spAutoFit/>
          </a:bodyPr>
          <a:lstStyle/>
          <a:p>
            <a:pPr algn="ctr"/>
            <a:r>
              <a:rPr lang="en-CH" sz="2200" b="1" dirty="0">
                <a:latin typeface="Poppins" pitchFamily="2" charset="77"/>
                <a:ea typeface="Tahoma" panose="020B0604030504040204" pitchFamily="34" charset="0"/>
                <a:cs typeface="Poppins" pitchFamily="2" charset="77"/>
              </a:rPr>
              <a:t>Norm. Energy Consumption</a:t>
            </a:r>
          </a:p>
        </p:txBody>
      </p:sp>
      <p:sp>
        <p:nvSpPr>
          <p:cNvPr id="4" name="Rectangle 3">
            <a:extLst>
              <a:ext uri="{FF2B5EF4-FFF2-40B4-BE49-F238E27FC236}">
                <a16:creationId xmlns:a16="http://schemas.microsoft.com/office/drawing/2014/main" id="{3EC9D9C0-5BAD-B960-4105-AD4192F908D4}"/>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2F6F1DBE-D3AC-D4F5-44A2-6D60751AD44D}"/>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FFD47F3-8101-5D54-3515-DC762FD0C192}"/>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E7D69F41-D3D6-1FAC-C3EF-867CA9145115}"/>
              </a:ext>
            </a:extLst>
          </p:cNvPr>
          <p:cNvSpPr>
            <a:spLocks noGrp="1"/>
          </p:cNvSpPr>
          <p:nvPr>
            <p:ph type="title"/>
          </p:nvPr>
        </p:nvSpPr>
        <p:spPr>
          <a:xfrm>
            <a:off x="-69761" y="1"/>
            <a:ext cx="9256972"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Energy Consumption for Different Query Sizes</a:t>
            </a:r>
          </a:p>
        </p:txBody>
      </p:sp>
      <p:pic>
        <p:nvPicPr>
          <p:cNvPr id="16" name="Graphic 15">
            <a:extLst>
              <a:ext uri="{FF2B5EF4-FFF2-40B4-BE49-F238E27FC236}">
                <a16:creationId xmlns:a16="http://schemas.microsoft.com/office/drawing/2014/main" id="{FD842B8E-289C-3ACB-0415-5F2901337B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2AF0FDBC-C9BE-AE85-B974-3457A2084D49}"/>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80</a:t>
            </a:fld>
            <a:endParaRPr lang="en-CH" dirty="0">
              <a:latin typeface="Cambria" panose="02040503050406030204" pitchFamily="18" charset="0"/>
            </a:endParaRPr>
          </a:p>
        </p:txBody>
      </p:sp>
      <p:sp>
        <p:nvSpPr>
          <p:cNvPr id="3" name="TextBox 2">
            <a:extLst>
              <a:ext uri="{FF2B5EF4-FFF2-40B4-BE49-F238E27FC236}">
                <a16:creationId xmlns:a16="http://schemas.microsoft.com/office/drawing/2014/main" id="{61A7C79A-9E68-1D87-3E9A-F1879F95DBB3}"/>
              </a:ext>
            </a:extLst>
          </p:cNvPr>
          <p:cNvSpPr txBox="1"/>
          <p:nvPr/>
        </p:nvSpPr>
        <p:spPr>
          <a:xfrm>
            <a:off x="293869" y="1838445"/>
            <a:ext cx="8510786" cy="713917"/>
          </a:xfrm>
          <a:prstGeom prst="rect">
            <a:avLst/>
          </a:prstGeom>
          <a:noFill/>
        </p:spPr>
        <p:txBody>
          <a:bodyPr wrap="square" rtlCol="0">
            <a:spAutoFit/>
          </a:bodyPr>
          <a:lstStyle/>
          <a:p>
            <a:endParaRPr lang="en-US"/>
          </a:p>
          <a:p>
            <a:endParaRPr lang="en-US"/>
          </a:p>
        </p:txBody>
      </p:sp>
      <p:sp>
        <p:nvSpPr>
          <p:cNvPr id="15" name="TextBox 14">
            <a:extLst>
              <a:ext uri="{FF2B5EF4-FFF2-40B4-BE49-F238E27FC236}">
                <a16:creationId xmlns:a16="http://schemas.microsoft.com/office/drawing/2014/main" id="{C9C1B228-761E-7707-67D4-131AEB47F3B3}"/>
              </a:ext>
            </a:extLst>
          </p:cNvPr>
          <p:cNvSpPr txBox="1"/>
          <p:nvPr/>
        </p:nvSpPr>
        <p:spPr>
          <a:xfrm>
            <a:off x="3483308" y="4703971"/>
            <a:ext cx="2975656" cy="430888"/>
          </a:xfrm>
          <a:prstGeom prst="rect">
            <a:avLst/>
          </a:prstGeom>
          <a:noFill/>
        </p:spPr>
        <p:txBody>
          <a:bodyPr wrap="square" rtlCol="0">
            <a:spAutoFit/>
          </a:bodyPr>
          <a:lstStyle/>
          <a:p>
            <a:pPr algn="ctr"/>
            <a:r>
              <a:rPr lang="en-CH" sz="2200" b="1" dirty="0">
                <a:latin typeface="Poppins" pitchFamily="2" charset="77"/>
                <a:ea typeface="Tahoma" panose="020B0604030504040204" pitchFamily="34" charset="0"/>
                <a:cs typeface="Poppins" pitchFamily="2" charset="77"/>
              </a:rPr>
              <a:t>Query Size (in bits) </a:t>
            </a:r>
          </a:p>
        </p:txBody>
      </p:sp>
      <p:sp>
        <p:nvSpPr>
          <p:cNvPr id="46" name="TextBox 45">
            <a:extLst>
              <a:ext uri="{FF2B5EF4-FFF2-40B4-BE49-F238E27FC236}">
                <a16:creationId xmlns:a16="http://schemas.microsoft.com/office/drawing/2014/main" id="{A39B0D88-EE30-ED95-5098-3DA67401E1B7}"/>
              </a:ext>
            </a:extLst>
          </p:cNvPr>
          <p:cNvSpPr txBox="1"/>
          <p:nvPr/>
        </p:nvSpPr>
        <p:spPr>
          <a:xfrm>
            <a:off x="1693919" y="4277411"/>
            <a:ext cx="7422216" cy="400110"/>
          </a:xfrm>
          <a:prstGeom prst="rect">
            <a:avLst/>
          </a:prstGeom>
          <a:noFill/>
        </p:spPr>
        <p:txBody>
          <a:bodyPr wrap="square">
            <a:spAutoFit/>
          </a:bodyPr>
          <a:lstStyle/>
          <a:p>
            <a:r>
              <a:rPr lang="en-US" sz="2000" b="1" dirty="0">
                <a:latin typeface="Poppins" pitchFamily="2" charset="77"/>
                <a:ea typeface="Tahoma" panose="020B0604030504040204" pitchFamily="34" charset="0"/>
                <a:cs typeface="Poppins" pitchFamily="2" charset="77"/>
              </a:rPr>
              <a:t>16                 32                  64                 128               256             Avg</a:t>
            </a:r>
            <a:endParaRPr lang="en-US" sz="2000" b="1" baseline="30000" dirty="0">
              <a:latin typeface="Poppins" pitchFamily="2" charset="77"/>
              <a:ea typeface="Tahoma" panose="020B0604030504040204" pitchFamily="34" charset="0"/>
              <a:cs typeface="Poppins" pitchFamily="2" charset="77"/>
            </a:endParaRPr>
          </a:p>
        </p:txBody>
      </p:sp>
      <p:sp>
        <p:nvSpPr>
          <p:cNvPr id="24" name="Rectangle 23">
            <a:extLst>
              <a:ext uri="{FF2B5EF4-FFF2-40B4-BE49-F238E27FC236}">
                <a16:creationId xmlns:a16="http://schemas.microsoft.com/office/drawing/2014/main" id="{16A41755-C4A1-8588-8305-AA7F24E1B395}"/>
              </a:ext>
            </a:extLst>
          </p:cNvPr>
          <p:cNvSpPr/>
          <p:nvPr/>
        </p:nvSpPr>
        <p:spPr>
          <a:xfrm>
            <a:off x="4530403" y="1271316"/>
            <a:ext cx="1542775" cy="497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37" name="Straight Arrow Connector 36">
            <a:extLst>
              <a:ext uri="{FF2B5EF4-FFF2-40B4-BE49-F238E27FC236}">
                <a16:creationId xmlns:a16="http://schemas.microsoft.com/office/drawing/2014/main" id="{97548F4E-6E19-EC60-3F14-57F5257FC8A2}"/>
              </a:ext>
            </a:extLst>
          </p:cNvPr>
          <p:cNvCxnSpPr>
            <a:cxnSpLocks/>
          </p:cNvCxnSpPr>
          <p:nvPr/>
        </p:nvCxnSpPr>
        <p:spPr>
          <a:xfrm flipH="1" flipV="1">
            <a:off x="1063310" y="4905076"/>
            <a:ext cx="2419998" cy="14339"/>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FDEE9719-59C5-D082-CBE8-BEB0E3B2FB0E}"/>
              </a:ext>
            </a:extLst>
          </p:cNvPr>
          <p:cNvCxnSpPr>
            <a:cxnSpLocks/>
          </p:cNvCxnSpPr>
          <p:nvPr/>
        </p:nvCxnSpPr>
        <p:spPr>
          <a:xfrm>
            <a:off x="6396991" y="4905076"/>
            <a:ext cx="2519291"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53284B51-006F-7721-FB8B-73529897F345}"/>
              </a:ext>
            </a:extLst>
          </p:cNvPr>
          <p:cNvSpPr/>
          <p:nvPr/>
        </p:nvSpPr>
        <p:spPr>
          <a:xfrm>
            <a:off x="1605249" y="1643090"/>
            <a:ext cx="1480989" cy="3660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2" name="Picture 1">
            <a:extLst>
              <a:ext uri="{FF2B5EF4-FFF2-40B4-BE49-F238E27FC236}">
                <a16:creationId xmlns:a16="http://schemas.microsoft.com/office/drawing/2014/main" id="{D7F6F378-A11F-44DF-C2DD-CA541DB2E7CC}"/>
              </a:ext>
            </a:extLst>
          </p:cNvPr>
          <p:cNvPicPr>
            <a:picLocks noChangeAspect="1"/>
          </p:cNvPicPr>
          <p:nvPr/>
        </p:nvPicPr>
        <p:blipFill>
          <a:blip r:embed="rId5"/>
          <a:srcRect l="7954" t="22074" r="3716" b="15389"/>
          <a:stretch/>
        </p:blipFill>
        <p:spPr>
          <a:xfrm>
            <a:off x="1189010" y="2167423"/>
            <a:ext cx="7678999" cy="2035779"/>
          </a:xfrm>
          <a:prstGeom prst="rect">
            <a:avLst/>
          </a:prstGeom>
        </p:spPr>
      </p:pic>
      <p:pic>
        <p:nvPicPr>
          <p:cNvPr id="5" name="Picture 4">
            <a:extLst>
              <a:ext uri="{FF2B5EF4-FFF2-40B4-BE49-F238E27FC236}">
                <a16:creationId xmlns:a16="http://schemas.microsoft.com/office/drawing/2014/main" id="{BFAD0328-3239-7ACC-5D13-FCE56BE5B5A6}"/>
              </a:ext>
            </a:extLst>
          </p:cNvPr>
          <p:cNvPicPr>
            <a:picLocks noChangeAspect="1"/>
          </p:cNvPicPr>
          <p:nvPr/>
        </p:nvPicPr>
        <p:blipFill>
          <a:blip r:embed="rId6"/>
          <a:srcRect l="7835" t="21853" r="3702" b="14695"/>
          <a:stretch/>
        </p:blipFill>
        <p:spPr>
          <a:xfrm>
            <a:off x="1189010" y="2167423"/>
            <a:ext cx="7700333" cy="2035779"/>
          </a:xfrm>
          <a:prstGeom prst="rect">
            <a:avLst/>
          </a:prstGeom>
        </p:spPr>
      </p:pic>
      <p:pic>
        <p:nvPicPr>
          <p:cNvPr id="9" name="Picture 8">
            <a:extLst>
              <a:ext uri="{FF2B5EF4-FFF2-40B4-BE49-F238E27FC236}">
                <a16:creationId xmlns:a16="http://schemas.microsoft.com/office/drawing/2014/main" id="{F352491F-11DC-68B6-4115-CD933922205D}"/>
              </a:ext>
            </a:extLst>
          </p:cNvPr>
          <p:cNvPicPr>
            <a:picLocks noChangeAspect="1"/>
          </p:cNvPicPr>
          <p:nvPr/>
        </p:nvPicPr>
        <p:blipFill>
          <a:blip r:embed="rId7"/>
          <a:srcRect l="5575" t="4975" r="1435" b="80035"/>
          <a:stretch/>
        </p:blipFill>
        <p:spPr>
          <a:xfrm>
            <a:off x="945478" y="1585473"/>
            <a:ext cx="7922531" cy="432673"/>
          </a:xfrm>
          <a:prstGeom prst="rect">
            <a:avLst/>
          </a:prstGeom>
        </p:spPr>
      </p:pic>
      <p:sp>
        <p:nvSpPr>
          <p:cNvPr id="18" name="Rectangle 17">
            <a:extLst>
              <a:ext uri="{FF2B5EF4-FFF2-40B4-BE49-F238E27FC236}">
                <a16:creationId xmlns:a16="http://schemas.microsoft.com/office/drawing/2014/main" id="{4824535B-942C-0206-2DAC-AAA7762C9A35}"/>
              </a:ext>
            </a:extLst>
          </p:cNvPr>
          <p:cNvSpPr/>
          <p:nvPr/>
        </p:nvSpPr>
        <p:spPr>
          <a:xfrm>
            <a:off x="3330758" y="1643090"/>
            <a:ext cx="1241242" cy="3088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Rectangle 22">
            <a:extLst>
              <a:ext uri="{FF2B5EF4-FFF2-40B4-BE49-F238E27FC236}">
                <a16:creationId xmlns:a16="http://schemas.microsoft.com/office/drawing/2014/main" id="{08069534-C6D1-3C45-04C5-E57E669463D3}"/>
              </a:ext>
            </a:extLst>
          </p:cNvPr>
          <p:cNvSpPr/>
          <p:nvPr/>
        </p:nvSpPr>
        <p:spPr>
          <a:xfrm>
            <a:off x="5433323" y="1630889"/>
            <a:ext cx="1542775" cy="2828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Rectangle 24">
            <a:extLst>
              <a:ext uri="{FF2B5EF4-FFF2-40B4-BE49-F238E27FC236}">
                <a16:creationId xmlns:a16="http://schemas.microsoft.com/office/drawing/2014/main" id="{B94C2D1D-6D1F-C5E8-0E55-BA1496CB3FAB}"/>
              </a:ext>
            </a:extLst>
          </p:cNvPr>
          <p:cNvSpPr/>
          <p:nvPr/>
        </p:nvSpPr>
        <p:spPr>
          <a:xfrm>
            <a:off x="7879017" y="1643090"/>
            <a:ext cx="1037265" cy="2945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E03807B9-583F-68F9-B966-5AA2B89B722A}"/>
              </a:ext>
            </a:extLst>
          </p:cNvPr>
          <p:cNvSpPr/>
          <p:nvPr/>
        </p:nvSpPr>
        <p:spPr>
          <a:xfrm>
            <a:off x="1527056" y="1616640"/>
            <a:ext cx="1241242" cy="3088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TextBox 9">
            <a:extLst>
              <a:ext uri="{FF2B5EF4-FFF2-40B4-BE49-F238E27FC236}">
                <a16:creationId xmlns:a16="http://schemas.microsoft.com/office/drawing/2014/main" id="{A3643382-C963-3630-489E-395C010AB331}"/>
              </a:ext>
            </a:extLst>
          </p:cNvPr>
          <p:cNvSpPr txBox="1"/>
          <p:nvPr/>
        </p:nvSpPr>
        <p:spPr>
          <a:xfrm>
            <a:off x="1443467" y="1584017"/>
            <a:ext cx="1355889" cy="430887"/>
          </a:xfrm>
          <a:prstGeom prst="rect">
            <a:avLst/>
          </a:prstGeom>
          <a:noFill/>
        </p:spPr>
        <p:txBody>
          <a:bodyPr wrap="square" rtlCol="0">
            <a:spAutoFit/>
          </a:bodyPr>
          <a:lstStyle/>
          <a:p>
            <a:r>
              <a:rPr lang="en-CH" sz="2200" b="1" dirty="0">
                <a:latin typeface="Poppins" pitchFamily="2" charset="77"/>
                <a:cs typeface="Poppins" pitchFamily="2" charset="77"/>
              </a:rPr>
              <a:t>CM-SW</a:t>
            </a:r>
          </a:p>
        </p:txBody>
      </p:sp>
      <p:sp>
        <p:nvSpPr>
          <p:cNvPr id="11" name="TextBox 10">
            <a:extLst>
              <a:ext uri="{FF2B5EF4-FFF2-40B4-BE49-F238E27FC236}">
                <a16:creationId xmlns:a16="http://schemas.microsoft.com/office/drawing/2014/main" id="{EE4CB7F6-A6C9-AA94-C337-721B07D2AE7D}"/>
              </a:ext>
            </a:extLst>
          </p:cNvPr>
          <p:cNvSpPr txBox="1"/>
          <p:nvPr/>
        </p:nvSpPr>
        <p:spPr>
          <a:xfrm>
            <a:off x="3288296" y="1588003"/>
            <a:ext cx="1527276" cy="430887"/>
          </a:xfrm>
          <a:prstGeom prst="rect">
            <a:avLst/>
          </a:prstGeom>
          <a:noFill/>
        </p:spPr>
        <p:txBody>
          <a:bodyPr wrap="square" rtlCol="0">
            <a:spAutoFit/>
          </a:bodyPr>
          <a:lstStyle/>
          <a:p>
            <a:r>
              <a:rPr lang="en-CH" sz="2200" b="1" dirty="0">
                <a:latin typeface="Poppins" pitchFamily="2" charset="77"/>
                <a:cs typeface="Poppins" pitchFamily="2" charset="77"/>
              </a:rPr>
              <a:t>CM-PuM</a:t>
            </a:r>
          </a:p>
        </p:txBody>
      </p:sp>
      <p:sp>
        <p:nvSpPr>
          <p:cNvPr id="14" name="TextBox 13">
            <a:extLst>
              <a:ext uri="{FF2B5EF4-FFF2-40B4-BE49-F238E27FC236}">
                <a16:creationId xmlns:a16="http://schemas.microsoft.com/office/drawing/2014/main" id="{229FE1F8-58D4-4E41-5B67-E33149B19330}"/>
              </a:ext>
            </a:extLst>
          </p:cNvPr>
          <p:cNvSpPr txBox="1"/>
          <p:nvPr/>
        </p:nvSpPr>
        <p:spPr>
          <a:xfrm>
            <a:off x="5247342" y="1586480"/>
            <a:ext cx="2299298" cy="430887"/>
          </a:xfrm>
          <a:prstGeom prst="rect">
            <a:avLst/>
          </a:prstGeom>
          <a:noFill/>
        </p:spPr>
        <p:txBody>
          <a:bodyPr wrap="square" rtlCol="0">
            <a:spAutoFit/>
          </a:bodyPr>
          <a:lstStyle/>
          <a:p>
            <a:r>
              <a:rPr lang="en-CH" sz="2200" b="1" dirty="0">
                <a:latin typeface="Poppins" pitchFamily="2" charset="77"/>
                <a:cs typeface="Poppins" pitchFamily="2" charset="77"/>
              </a:rPr>
              <a:t>CM-PuM-SSD</a:t>
            </a:r>
          </a:p>
        </p:txBody>
      </p:sp>
      <p:sp>
        <p:nvSpPr>
          <p:cNvPr id="19" name="TextBox 18">
            <a:extLst>
              <a:ext uri="{FF2B5EF4-FFF2-40B4-BE49-F238E27FC236}">
                <a16:creationId xmlns:a16="http://schemas.microsoft.com/office/drawing/2014/main" id="{75F2F082-CFC8-BB2F-1838-76F7622764D0}"/>
              </a:ext>
            </a:extLst>
          </p:cNvPr>
          <p:cNvSpPr txBox="1"/>
          <p:nvPr/>
        </p:nvSpPr>
        <p:spPr>
          <a:xfrm>
            <a:off x="7756640" y="1586480"/>
            <a:ext cx="1355889" cy="430887"/>
          </a:xfrm>
          <a:prstGeom prst="rect">
            <a:avLst/>
          </a:prstGeom>
          <a:noFill/>
        </p:spPr>
        <p:txBody>
          <a:bodyPr wrap="square" rtlCol="0">
            <a:spAutoFit/>
          </a:bodyPr>
          <a:lstStyle/>
          <a:p>
            <a:r>
              <a:rPr lang="en-CH" sz="2200" b="1" dirty="0">
                <a:latin typeface="Poppins" pitchFamily="2" charset="77"/>
                <a:cs typeface="Poppins" pitchFamily="2" charset="77"/>
              </a:rPr>
              <a:t>CM-IFP</a:t>
            </a:r>
          </a:p>
        </p:txBody>
      </p:sp>
      <p:cxnSp>
        <p:nvCxnSpPr>
          <p:cNvPr id="21" name="Straight Arrow Connector 20">
            <a:extLst>
              <a:ext uri="{FF2B5EF4-FFF2-40B4-BE49-F238E27FC236}">
                <a16:creationId xmlns:a16="http://schemas.microsoft.com/office/drawing/2014/main" id="{600F4290-092C-C0C5-4838-50831601ECCB}"/>
              </a:ext>
            </a:extLst>
          </p:cNvPr>
          <p:cNvCxnSpPr>
            <a:cxnSpLocks/>
          </p:cNvCxnSpPr>
          <p:nvPr/>
        </p:nvCxnSpPr>
        <p:spPr>
          <a:xfrm>
            <a:off x="8480862" y="2481537"/>
            <a:ext cx="0" cy="638635"/>
          </a:xfrm>
          <a:prstGeom prst="straightConnector1">
            <a:avLst/>
          </a:prstGeom>
          <a:ln w="25400">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EA565D0-3B59-FBD7-0EBE-F22A63639850}"/>
              </a:ext>
            </a:extLst>
          </p:cNvPr>
          <p:cNvSpPr txBox="1"/>
          <p:nvPr/>
        </p:nvSpPr>
        <p:spPr>
          <a:xfrm>
            <a:off x="7928393" y="2159446"/>
            <a:ext cx="1104938" cy="369332"/>
          </a:xfrm>
          <a:prstGeom prst="rect">
            <a:avLst/>
          </a:prstGeom>
          <a:noFill/>
        </p:spPr>
        <p:txBody>
          <a:bodyPr wrap="square" rtlCol="0">
            <a:spAutoFit/>
          </a:bodyPr>
          <a:lstStyle/>
          <a:p>
            <a:r>
              <a:rPr lang="en-CH" b="1" dirty="0">
                <a:solidFill>
                  <a:schemeClr val="accent5"/>
                </a:solidFill>
                <a:latin typeface="Poppins" pitchFamily="2" charset="77"/>
                <a:ea typeface="Tahoma" panose="020B0604030504040204" pitchFamily="34" charset="0"/>
                <a:cs typeface="Poppins" pitchFamily="2" charset="77"/>
              </a:rPr>
              <a:t>256.4x</a:t>
            </a:r>
            <a:endParaRPr lang="en-CH" sz="2000" b="1" dirty="0">
              <a:solidFill>
                <a:schemeClr val="accent5"/>
              </a:solidFill>
              <a:latin typeface="Poppins" pitchFamily="2" charset="77"/>
              <a:ea typeface="Tahoma" panose="020B0604030504040204" pitchFamily="34" charset="0"/>
              <a:cs typeface="Poppins" pitchFamily="2" charset="77"/>
            </a:endParaRPr>
          </a:p>
        </p:txBody>
      </p:sp>
      <p:sp>
        <p:nvSpPr>
          <p:cNvPr id="29" name="Rounded Rectangle 28">
            <a:extLst>
              <a:ext uri="{FF2B5EF4-FFF2-40B4-BE49-F238E27FC236}">
                <a16:creationId xmlns:a16="http://schemas.microsoft.com/office/drawing/2014/main" id="{FF203806-2975-6731-0FDE-CCB07A5B0FB3}"/>
              </a:ext>
            </a:extLst>
          </p:cNvPr>
          <p:cNvSpPr/>
          <p:nvPr/>
        </p:nvSpPr>
        <p:spPr>
          <a:xfrm>
            <a:off x="-159566" y="5182198"/>
            <a:ext cx="9463131" cy="1201329"/>
          </a:xfrm>
          <a:prstGeom prst="roundRect">
            <a:avLst>
              <a:gd name="adj" fmla="val 12680"/>
            </a:avLst>
          </a:prstGeom>
          <a:solidFill>
            <a:schemeClr val="accent6">
              <a:lumMod val="20000"/>
              <a:lumOff val="8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CM-IFP provides </a:t>
            </a:r>
            <a:r>
              <a:rPr lang="en-US" sz="2800" b="1" dirty="0">
                <a:solidFill>
                  <a:schemeClr val="accent5"/>
                </a:solidFill>
                <a:latin typeface="Cambria" panose="02040503050406030204" pitchFamily="18" charset="0"/>
              </a:rPr>
              <a:t>256.4x</a:t>
            </a:r>
            <a:r>
              <a:rPr lang="en-US" sz="2800" b="1" dirty="0">
                <a:solidFill>
                  <a:schemeClr val="tx1"/>
                </a:solidFill>
                <a:latin typeface="Corbel" panose="020B0503020204020204" pitchFamily="34" charset="0"/>
              </a:rPr>
              <a:t> energy savings over CM-SW</a:t>
            </a:r>
          </a:p>
          <a:p>
            <a:pPr algn="ctr"/>
            <a:r>
              <a:rPr lang="en-US" sz="2800" b="1" dirty="0">
                <a:solidFill>
                  <a:schemeClr val="accent5"/>
                </a:solidFill>
                <a:latin typeface="Corbel" panose="020B0503020204020204" pitchFamily="34" charset="0"/>
              </a:rPr>
              <a:t>by largely reducing data movement</a:t>
            </a:r>
            <a:endParaRPr lang="en-CH" sz="2800" b="1" dirty="0">
              <a:solidFill>
                <a:schemeClr val="accent5"/>
              </a:solidFill>
              <a:latin typeface="Corbel" panose="020B0503020204020204" pitchFamily="34" charset="0"/>
            </a:endParaRPr>
          </a:p>
        </p:txBody>
      </p:sp>
      <p:sp>
        <p:nvSpPr>
          <p:cNvPr id="31" name="Rounded Rectangle 30">
            <a:extLst>
              <a:ext uri="{FF2B5EF4-FFF2-40B4-BE49-F238E27FC236}">
                <a16:creationId xmlns:a16="http://schemas.microsoft.com/office/drawing/2014/main" id="{3B2CE8E6-3A6F-0233-4605-610BD4754538}"/>
              </a:ext>
            </a:extLst>
          </p:cNvPr>
          <p:cNvSpPr/>
          <p:nvPr/>
        </p:nvSpPr>
        <p:spPr>
          <a:xfrm>
            <a:off x="-159566" y="5193244"/>
            <a:ext cx="9463131" cy="1201329"/>
          </a:xfrm>
          <a:prstGeom prst="roundRect">
            <a:avLst>
              <a:gd name="adj" fmla="val 12680"/>
            </a:avLst>
          </a:prstGeom>
          <a:solidFill>
            <a:schemeClr val="accent6">
              <a:lumMod val="20000"/>
              <a:lumOff val="8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All three near-data processing systems </a:t>
            </a:r>
          </a:p>
          <a:p>
            <a:pPr algn="ctr"/>
            <a:r>
              <a:rPr lang="en-US" sz="2800" b="1" dirty="0">
                <a:solidFill>
                  <a:schemeClr val="tx1"/>
                </a:solidFill>
                <a:latin typeface="Corbel" panose="020B0503020204020204" pitchFamily="34" charset="0"/>
              </a:rPr>
              <a:t>provide large </a:t>
            </a:r>
            <a:r>
              <a:rPr lang="en-US" sz="2800" b="1" dirty="0">
                <a:solidFill>
                  <a:srgbClr val="A02A94"/>
                </a:solidFill>
                <a:latin typeface="Corbel" panose="020B0503020204020204" pitchFamily="34" charset="0"/>
              </a:rPr>
              <a:t>energy savings </a:t>
            </a:r>
            <a:r>
              <a:rPr lang="en-US" sz="2800" b="1" dirty="0">
                <a:solidFill>
                  <a:schemeClr val="tx1"/>
                </a:solidFill>
                <a:latin typeface="Corbel" panose="020B0503020204020204" pitchFamily="34" charset="0"/>
              </a:rPr>
              <a:t>over CM-SW</a:t>
            </a:r>
            <a:endParaRPr lang="en-US" sz="2400" b="1" dirty="0">
              <a:solidFill>
                <a:schemeClr val="accent5"/>
              </a:solidFill>
              <a:latin typeface="Corbel" panose="020B0503020204020204" pitchFamily="34" charset="0"/>
            </a:endParaRPr>
          </a:p>
        </p:txBody>
      </p:sp>
    </p:spTree>
    <p:extLst>
      <p:ext uri="{BB962C8B-B14F-4D97-AF65-F5344CB8AC3E}">
        <p14:creationId xmlns:p14="http://schemas.microsoft.com/office/powerpoint/2010/main" val="125774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animBg="1"/>
      <p:bldP spid="3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CC79-7577-3441-1914-7ED3F323FBAF}"/>
            </a:ext>
          </a:extLst>
        </p:cNvPr>
        <p:cNvGrpSpPr/>
        <p:nvPr/>
      </p:nvGrpSpPr>
      <p:grpSpPr>
        <a:xfrm>
          <a:off x="0" y="0"/>
          <a:ext cx="0" cy="0"/>
          <a:chOff x="0" y="0"/>
          <a:chExt cx="0" cy="0"/>
        </a:xfrm>
      </p:grpSpPr>
      <p:sp>
        <p:nvSpPr>
          <p:cNvPr id="13" name="Rounded Rectangle 12">
            <a:extLst>
              <a:ext uri="{FF2B5EF4-FFF2-40B4-BE49-F238E27FC236}">
                <a16:creationId xmlns:a16="http://schemas.microsoft.com/office/drawing/2014/main" id="{D16B9A8D-5330-C052-7CA5-6B20AA54B0CC}"/>
              </a:ext>
            </a:extLst>
          </p:cNvPr>
          <p:cNvSpPr/>
          <p:nvPr/>
        </p:nvSpPr>
        <p:spPr>
          <a:xfrm>
            <a:off x="-238983" y="3668646"/>
            <a:ext cx="9576062" cy="1138945"/>
          </a:xfrm>
          <a:prstGeom prst="roundRect">
            <a:avLst>
              <a:gd name="adj" fmla="val 0"/>
            </a:avLst>
          </a:prstGeom>
          <a:solidFill>
            <a:schemeClr val="accent1">
              <a:lumMod val="20000"/>
              <a:lumOff val="80000"/>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000" dirty="0">
              <a:solidFill>
                <a:schemeClr val="bg2">
                  <a:lumMod val="50000"/>
                </a:schemeClr>
              </a:solidFill>
              <a:latin typeface="Candara" panose="020E0502030303020204" pitchFamily="34" charset="0"/>
            </a:endParaRPr>
          </a:p>
        </p:txBody>
      </p:sp>
      <p:sp>
        <p:nvSpPr>
          <p:cNvPr id="5" name="Rounded Rectangle 4">
            <a:extLst>
              <a:ext uri="{FF2B5EF4-FFF2-40B4-BE49-F238E27FC236}">
                <a16:creationId xmlns:a16="http://schemas.microsoft.com/office/drawing/2014/main" id="{33A69C25-68C4-95D8-B31E-5D3ED2FED6DC}"/>
              </a:ext>
            </a:extLst>
          </p:cNvPr>
          <p:cNvSpPr/>
          <p:nvPr/>
        </p:nvSpPr>
        <p:spPr>
          <a:xfrm>
            <a:off x="-275138" y="5002737"/>
            <a:ext cx="9576062" cy="1201960"/>
          </a:xfrm>
          <a:prstGeom prst="roundRect">
            <a:avLst>
              <a:gd name="adj" fmla="val 0"/>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000" dirty="0">
              <a:solidFill>
                <a:schemeClr val="bg2">
                  <a:lumMod val="50000"/>
                </a:schemeClr>
              </a:solidFill>
              <a:latin typeface="Candara" panose="020E0502030303020204" pitchFamily="34" charset="0"/>
            </a:endParaRPr>
          </a:p>
        </p:txBody>
      </p:sp>
      <p:sp>
        <p:nvSpPr>
          <p:cNvPr id="10" name="Rounded Rectangle 9">
            <a:extLst>
              <a:ext uri="{FF2B5EF4-FFF2-40B4-BE49-F238E27FC236}">
                <a16:creationId xmlns:a16="http://schemas.microsoft.com/office/drawing/2014/main" id="{C3639F73-7A83-7986-0F2E-FAF2885D5435}"/>
              </a:ext>
            </a:extLst>
          </p:cNvPr>
          <p:cNvSpPr/>
          <p:nvPr/>
        </p:nvSpPr>
        <p:spPr>
          <a:xfrm>
            <a:off x="-262734" y="2394778"/>
            <a:ext cx="9576062" cy="1080878"/>
          </a:xfrm>
          <a:prstGeom prst="roundRect">
            <a:avLst>
              <a:gd name="adj" fmla="val 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000" dirty="0">
              <a:solidFill>
                <a:schemeClr val="bg2">
                  <a:lumMod val="50000"/>
                </a:schemeClr>
              </a:solidFill>
              <a:latin typeface="Candara" panose="020E0502030303020204" pitchFamily="34" charset="0"/>
            </a:endParaRPr>
          </a:p>
        </p:txBody>
      </p:sp>
      <p:sp>
        <p:nvSpPr>
          <p:cNvPr id="11" name="Rounded Rectangle 10">
            <a:extLst>
              <a:ext uri="{FF2B5EF4-FFF2-40B4-BE49-F238E27FC236}">
                <a16:creationId xmlns:a16="http://schemas.microsoft.com/office/drawing/2014/main" id="{64A7480D-71EF-8957-A91E-1256394694D5}"/>
              </a:ext>
            </a:extLst>
          </p:cNvPr>
          <p:cNvSpPr/>
          <p:nvPr/>
        </p:nvSpPr>
        <p:spPr>
          <a:xfrm>
            <a:off x="-202309" y="1126196"/>
            <a:ext cx="9576062" cy="1075593"/>
          </a:xfrm>
          <a:prstGeom prst="roundRect">
            <a:avLst>
              <a:gd name="adj" fmla="val 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000" dirty="0">
              <a:solidFill>
                <a:schemeClr val="bg2">
                  <a:lumMod val="50000"/>
                </a:schemeClr>
              </a:solidFill>
              <a:latin typeface="Candara" panose="020E0502030303020204" pitchFamily="34" charset="0"/>
            </a:endParaRPr>
          </a:p>
        </p:txBody>
      </p:sp>
      <p:sp>
        <p:nvSpPr>
          <p:cNvPr id="4" name="Rectangle 3">
            <a:extLst>
              <a:ext uri="{FF2B5EF4-FFF2-40B4-BE49-F238E27FC236}">
                <a16:creationId xmlns:a16="http://schemas.microsoft.com/office/drawing/2014/main" id="{C3D30D96-2972-23D4-05F1-2C68F72768D8}"/>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806706AD-C730-4A58-A0B3-5BCB4264860A}"/>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8C760F8-FA01-E86B-DA06-C5AEEA5C02F3}"/>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9FE862AF-0348-D694-CAB7-27F87CC18BFB}"/>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More Details in Our Paper</a:t>
            </a:r>
          </a:p>
        </p:txBody>
      </p:sp>
      <p:pic>
        <p:nvPicPr>
          <p:cNvPr id="16" name="Graphic 15">
            <a:extLst>
              <a:ext uri="{FF2B5EF4-FFF2-40B4-BE49-F238E27FC236}">
                <a16:creationId xmlns:a16="http://schemas.microsoft.com/office/drawing/2014/main" id="{6819618A-B686-9A75-A617-C39A3A8D68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BE5B0AB9-054F-2AC8-FDD4-362AA7DEAC9D}"/>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81</a:t>
            </a:fld>
            <a:endParaRPr lang="en-CH" dirty="0">
              <a:latin typeface="Cambria" panose="02040503050406030204" pitchFamily="18" charset="0"/>
            </a:endParaRPr>
          </a:p>
        </p:txBody>
      </p:sp>
      <p:sp>
        <p:nvSpPr>
          <p:cNvPr id="3" name="TextBox 2">
            <a:extLst>
              <a:ext uri="{FF2B5EF4-FFF2-40B4-BE49-F238E27FC236}">
                <a16:creationId xmlns:a16="http://schemas.microsoft.com/office/drawing/2014/main" id="{A7035A68-2C08-A2A6-76F6-4ECBB78495AB}"/>
              </a:ext>
            </a:extLst>
          </p:cNvPr>
          <p:cNvSpPr txBox="1"/>
          <p:nvPr/>
        </p:nvSpPr>
        <p:spPr>
          <a:xfrm>
            <a:off x="0" y="1013210"/>
            <a:ext cx="8680403" cy="5116785"/>
          </a:xfrm>
          <a:prstGeom prst="rect">
            <a:avLst/>
          </a:prstGeom>
          <a:noFill/>
        </p:spPr>
        <p:txBody>
          <a:bodyPr wrap="square" rtlCol="0">
            <a:spAutoFit/>
          </a:bodyPr>
          <a:lstStyle/>
          <a:p>
            <a:pPr marL="342900" indent="-342900">
              <a:buFont typeface="Arial" panose="020B0604020202020204" pitchFamily="34" charset="0"/>
              <a:buChar char="•"/>
            </a:pPr>
            <a:endParaRPr lang="en-CH" sz="900" b="1" dirty="0">
              <a:solidFill>
                <a:schemeClr val="accent2"/>
              </a:solidFill>
              <a:latin typeface="Corbel" panose="020B0503020204020204" pitchFamily="34" charset="0"/>
            </a:endParaRPr>
          </a:p>
          <a:p>
            <a:pPr marL="342900" indent="-342900">
              <a:buFont typeface="Arial" panose="020B0604020202020204" pitchFamily="34" charset="0"/>
              <a:buChar char="•"/>
            </a:pPr>
            <a:r>
              <a:rPr lang="en-CH" sz="2400" b="1" dirty="0">
                <a:solidFill>
                  <a:schemeClr val="accent2"/>
                </a:solidFill>
                <a:latin typeface="Corbel" panose="020B0503020204020204" pitchFamily="34" charset="0"/>
              </a:rPr>
              <a:t>More detailed observations from our evaluation</a:t>
            </a:r>
          </a:p>
          <a:p>
            <a:pPr marL="800100" lvl="1" indent="-342900">
              <a:buFontTx/>
              <a:buChar char="-"/>
            </a:pPr>
            <a:r>
              <a:rPr lang="en-CH" sz="2000" b="1" dirty="0">
                <a:latin typeface="Corbel" panose="020B0503020204020204" pitchFamily="34" charset="0"/>
              </a:rPr>
              <a:t> Comparison between CM-PuM and CM-PuM-SSD</a:t>
            </a:r>
          </a:p>
          <a:p>
            <a:pPr marL="800100" lvl="1" indent="-342900">
              <a:buFontTx/>
              <a:buChar char="-"/>
            </a:pPr>
            <a:r>
              <a:rPr lang="en-CH" sz="2000" b="1" dirty="0">
                <a:latin typeface="Corbel" panose="020B0503020204020204" pitchFamily="34" charset="0"/>
              </a:rPr>
              <a:t> Comparison with the Boolean approach</a:t>
            </a:r>
          </a:p>
          <a:p>
            <a:pPr lvl="1"/>
            <a:endParaRPr lang="en-CH" sz="2000" b="1" dirty="0">
              <a:latin typeface="Corbel" panose="020B0503020204020204" pitchFamily="34" charset="0"/>
            </a:endParaRPr>
          </a:p>
          <a:p>
            <a:pPr marL="457200" indent="-457200">
              <a:buFont typeface="Arial" panose="020B0604020202020204" pitchFamily="34" charset="0"/>
              <a:buChar char="•"/>
            </a:pPr>
            <a:r>
              <a:rPr lang="en-US" sz="2400" b="1" dirty="0">
                <a:solidFill>
                  <a:srgbClr val="C00000"/>
                </a:solidFill>
                <a:latin typeface="Corbel" panose="020B0503020204020204" pitchFamily="34" charset="0"/>
              </a:rPr>
              <a:t>End-to-end system design</a:t>
            </a:r>
            <a:endParaRPr lang="en-US" sz="2800" b="1" dirty="0">
              <a:solidFill>
                <a:srgbClr val="C00000"/>
              </a:solidFill>
              <a:latin typeface="Corbel" panose="020B0503020204020204" pitchFamily="34" charset="0"/>
            </a:endParaRPr>
          </a:p>
          <a:p>
            <a:pPr marL="914400" lvl="1" indent="-457200">
              <a:buFontTx/>
              <a:buChar char="-"/>
            </a:pPr>
            <a:r>
              <a:rPr lang="en-US" sz="2000" b="1" dirty="0">
                <a:latin typeface="Corbel" panose="020B0503020204020204" pitchFamily="34" charset="0"/>
              </a:rPr>
              <a:t>Operations in vertical data layout</a:t>
            </a:r>
          </a:p>
          <a:p>
            <a:pPr marL="914400" lvl="1" indent="-457200">
              <a:buFontTx/>
              <a:buChar char="-"/>
            </a:pPr>
            <a:r>
              <a:rPr lang="en-US" sz="2000" b="1" dirty="0">
                <a:latin typeface="Corbel" panose="020B0503020204020204" pitchFamily="34" charset="0"/>
              </a:rPr>
              <a:t>Enabling CIPHERMATCH in commodity SSDs</a:t>
            </a:r>
          </a:p>
          <a:p>
            <a:pPr lvl="1"/>
            <a:endParaRPr lang="en-CH" sz="2000" b="1" dirty="0">
              <a:latin typeface="Corbel" panose="020B0503020204020204" pitchFamily="34" charset="0"/>
            </a:endParaRPr>
          </a:p>
          <a:p>
            <a:pPr marL="342900" indent="-342900">
              <a:buFont typeface="Arial" panose="020B0604020202020204" pitchFamily="34" charset="0"/>
              <a:buChar char="•"/>
            </a:pPr>
            <a:r>
              <a:rPr lang="en-CH" sz="2400" b="1" dirty="0">
                <a:solidFill>
                  <a:schemeClr val="accent6"/>
                </a:solidFill>
                <a:latin typeface="Corbel" panose="020B0503020204020204" pitchFamily="34" charset="0"/>
              </a:rPr>
              <a:t>Overhead analysis of CIPHERMATCH hardware</a:t>
            </a:r>
          </a:p>
          <a:p>
            <a:pPr marL="800100" lvl="1" indent="-342900">
              <a:buFontTx/>
              <a:buChar char="-"/>
            </a:pPr>
            <a:r>
              <a:rPr lang="en-CH" sz="2000" b="1" dirty="0">
                <a:latin typeface="Corbel" panose="020B0503020204020204" pitchFamily="34" charset="0"/>
              </a:rPr>
              <a:t> Storage overhead (from end-to-end system design)</a:t>
            </a:r>
          </a:p>
          <a:p>
            <a:pPr marL="800100" lvl="1" indent="-342900">
              <a:buFontTx/>
              <a:buChar char="-"/>
            </a:pPr>
            <a:r>
              <a:rPr lang="en-CH" sz="2000" b="1" dirty="0">
                <a:latin typeface="Corbel" panose="020B0503020204020204" pitchFamily="34" charset="0"/>
              </a:rPr>
              <a:t> Area overhead (</a:t>
            </a:r>
            <a:r>
              <a:rPr lang="en-CH" sz="2000" b="1" dirty="0">
                <a:latin typeface="Cambria" panose="02040503050406030204" pitchFamily="18" charset="0"/>
              </a:rPr>
              <a:t>~0.6% </a:t>
            </a:r>
            <a:r>
              <a:rPr lang="en-CH" sz="2000" b="1" dirty="0">
                <a:latin typeface="Corbel" panose="020B0503020204020204" pitchFamily="34" charset="0"/>
              </a:rPr>
              <a:t>of baseline NAND-flash memory)</a:t>
            </a:r>
          </a:p>
          <a:p>
            <a:pPr lvl="1"/>
            <a:endParaRPr lang="en-US" sz="2000" b="1" dirty="0">
              <a:latin typeface="Corbel" panose="020B0503020204020204" pitchFamily="34" charset="0"/>
            </a:endParaRPr>
          </a:p>
          <a:p>
            <a:pPr marL="342900" indent="-342900">
              <a:buFont typeface="Arial" panose="020B0604020202020204" pitchFamily="34" charset="0"/>
              <a:buChar char="•"/>
            </a:pPr>
            <a:r>
              <a:rPr lang="en-US" sz="2400" b="1" dirty="0">
                <a:solidFill>
                  <a:schemeClr val="accent1"/>
                </a:solidFill>
                <a:latin typeface="Corbel" panose="020B0503020204020204" pitchFamily="34" charset="0"/>
              </a:rPr>
              <a:t>Bitwise operations using NAND-flash memory</a:t>
            </a:r>
          </a:p>
          <a:p>
            <a:pPr marL="914400" lvl="1" indent="-457200">
              <a:buFontTx/>
              <a:buChar char="-"/>
            </a:pPr>
            <a:r>
              <a:rPr lang="en-US" sz="2000" b="1" dirty="0">
                <a:latin typeface="Corbel" panose="020B0503020204020204" pitchFamily="34" charset="0"/>
              </a:rPr>
              <a:t>Enabling bitwise operations using latching circuitry</a:t>
            </a:r>
          </a:p>
          <a:p>
            <a:pPr marL="914400" lvl="1" indent="-457200">
              <a:buFontTx/>
              <a:buChar char="-"/>
            </a:pPr>
            <a:r>
              <a:rPr lang="en-US" sz="2000" b="1" dirty="0">
                <a:latin typeface="Corbel" panose="020B0503020204020204" pitchFamily="34" charset="0"/>
              </a:rPr>
              <a:t>Exploiting bit-level and array-level parallelism</a:t>
            </a:r>
            <a:endParaRPr lang="en-CH" sz="2000" b="1" dirty="0">
              <a:latin typeface="Corbel" panose="020B0503020204020204" pitchFamily="34" charset="0"/>
            </a:endParaRPr>
          </a:p>
        </p:txBody>
      </p:sp>
      <p:sp>
        <p:nvSpPr>
          <p:cNvPr id="2" name="Rectangle 1">
            <a:extLst>
              <a:ext uri="{FF2B5EF4-FFF2-40B4-BE49-F238E27FC236}">
                <a16:creationId xmlns:a16="http://schemas.microsoft.com/office/drawing/2014/main" id="{3F531E01-517D-7E07-7DBF-481975FBA23C}"/>
              </a:ext>
            </a:extLst>
          </p:cNvPr>
          <p:cNvSpPr/>
          <p:nvPr/>
        </p:nvSpPr>
        <p:spPr>
          <a:xfrm>
            <a:off x="23976" y="950182"/>
            <a:ext cx="9116555" cy="54343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9" name="Picture 8" descr="A close-up of a document&#10;&#10;AI-generated content may be incorrect.">
            <a:extLst>
              <a:ext uri="{FF2B5EF4-FFF2-40B4-BE49-F238E27FC236}">
                <a16:creationId xmlns:a16="http://schemas.microsoft.com/office/drawing/2014/main" id="{606C5D24-2137-2974-3C42-55CDD8E755BD}"/>
              </a:ext>
            </a:extLst>
          </p:cNvPr>
          <p:cNvPicPr>
            <a:picLocks noChangeAspect="1"/>
          </p:cNvPicPr>
          <p:nvPr/>
        </p:nvPicPr>
        <p:blipFill>
          <a:blip r:embed="rId5"/>
          <a:stretch>
            <a:fillRect/>
          </a:stretch>
        </p:blipFill>
        <p:spPr>
          <a:xfrm>
            <a:off x="231798" y="1177408"/>
            <a:ext cx="8680403" cy="4843453"/>
          </a:xfrm>
          <a:prstGeom prst="rect">
            <a:avLst/>
          </a:prstGeom>
          <a:noFill/>
          <a:ln>
            <a:solidFill>
              <a:schemeClr val="tx1"/>
            </a:solidFill>
          </a:ln>
          <a:effectLst>
            <a:outerShdw blurRad="50800" dist="38100" dir="2700000" sx="101000" sy="101000" algn="tl" rotWithShape="0">
              <a:prstClr val="black">
                <a:alpha val="40000"/>
              </a:prstClr>
            </a:outerShdw>
          </a:effectLst>
        </p:spPr>
      </p:pic>
      <p:sp>
        <p:nvSpPr>
          <p:cNvPr id="12" name="TextBox 11">
            <a:extLst>
              <a:ext uri="{FF2B5EF4-FFF2-40B4-BE49-F238E27FC236}">
                <a16:creationId xmlns:a16="http://schemas.microsoft.com/office/drawing/2014/main" id="{5E1DF86F-64B8-8194-0816-013AD03C8D0D}"/>
              </a:ext>
            </a:extLst>
          </p:cNvPr>
          <p:cNvSpPr txBox="1"/>
          <p:nvPr/>
        </p:nvSpPr>
        <p:spPr>
          <a:xfrm>
            <a:off x="1590032" y="6252666"/>
            <a:ext cx="6400800" cy="400110"/>
          </a:xfrm>
          <a:prstGeom prst="rect">
            <a:avLst/>
          </a:prstGeom>
          <a:solidFill>
            <a:schemeClr val="bg1"/>
          </a:solidFill>
        </p:spPr>
        <p:txBody>
          <a:bodyPr wrap="square" rtlCol="0">
            <a:spAutoFit/>
          </a:bodyPr>
          <a:lstStyle/>
          <a:p>
            <a:pPr algn="ctr"/>
            <a:r>
              <a:rPr lang="en-IN" sz="2000" b="1" u="sng" dirty="0">
                <a:solidFill>
                  <a:srgbClr val="2127F6"/>
                </a:solidFill>
                <a:latin typeface="FUTURA MEDIUM" panose="020B0602020204020303" pitchFamily="34" charset="-79"/>
                <a:cs typeface="FUTURA MEDIUM" panose="020B0602020204020303" pitchFamily="34" charset="-79"/>
              </a:rPr>
              <a:t>https://</a:t>
            </a:r>
            <a:r>
              <a:rPr lang="en-IN" sz="2000" b="1" u="sng" dirty="0" err="1">
                <a:solidFill>
                  <a:srgbClr val="2127F6"/>
                </a:solidFill>
                <a:latin typeface="FUTURA MEDIUM" panose="020B0602020204020303" pitchFamily="34" charset="-79"/>
                <a:cs typeface="FUTURA MEDIUM" panose="020B0602020204020303" pitchFamily="34" charset="-79"/>
              </a:rPr>
              <a:t>arxiv.org</a:t>
            </a:r>
            <a:r>
              <a:rPr lang="en-IN" sz="2000" b="1" u="sng" dirty="0">
                <a:solidFill>
                  <a:srgbClr val="2127F6"/>
                </a:solidFill>
                <a:latin typeface="FUTURA MEDIUM" panose="020B0602020204020303" pitchFamily="34" charset="-79"/>
                <a:cs typeface="FUTURA MEDIUM" panose="020B0602020204020303" pitchFamily="34" charset="-79"/>
              </a:rPr>
              <a:t>/pdf/2503.08968</a:t>
            </a:r>
          </a:p>
        </p:txBody>
      </p:sp>
    </p:spTree>
    <p:extLst>
      <p:ext uri="{BB962C8B-B14F-4D97-AF65-F5344CB8AC3E}">
        <p14:creationId xmlns:p14="http://schemas.microsoft.com/office/powerpoint/2010/main" val="135128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10" grpId="0" animBg="1"/>
      <p:bldP spid="11" grpId="0" animBg="1"/>
      <p:bldP spid="2" grpId="0" animBg="1"/>
      <p:bldP spid="1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E23C7-DBB7-CD5C-2D0F-11516809D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0C0202-6F06-148B-C029-48E7ED7C2CB9}"/>
              </a:ext>
            </a:extLst>
          </p:cNvPr>
          <p:cNvSpPr>
            <a:spLocks noGrp="1"/>
          </p:cNvSpPr>
          <p:nvPr>
            <p:ph type="title"/>
          </p:nvPr>
        </p:nvSpPr>
        <p:spPr>
          <a:xfrm>
            <a:off x="0" y="2766218"/>
            <a:ext cx="9143999" cy="1325563"/>
          </a:xfrm>
        </p:spPr>
        <p:txBody>
          <a:bodyPr/>
          <a:lstStyle/>
          <a:p>
            <a:pPr algn="ctr"/>
            <a:r>
              <a:rPr lang="en-CH" b="1" dirty="0">
                <a:latin typeface="Corbel" panose="020B0503020204020204" pitchFamily="34" charset="0"/>
              </a:rPr>
              <a:t>To Summarize …</a:t>
            </a:r>
          </a:p>
        </p:txBody>
      </p:sp>
      <p:sp>
        <p:nvSpPr>
          <p:cNvPr id="3" name="Slide Number Placeholder 3">
            <a:extLst>
              <a:ext uri="{FF2B5EF4-FFF2-40B4-BE49-F238E27FC236}">
                <a16:creationId xmlns:a16="http://schemas.microsoft.com/office/drawing/2014/main" id="{A29E0406-E757-6A23-C837-1ACF4A34CC6E}"/>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82</a:t>
            </a:fld>
            <a:endParaRPr lang="en-CH" dirty="0">
              <a:latin typeface="Cambria" panose="02040503050406030204" pitchFamily="18" charset="0"/>
            </a:endParaRPr>
          </a:p>
        </p:txBody>
      </p:sp>
    </p:spTree>
    <p:extLst>
      <p:ext uri="{BB962C8B-B14F-4D97-AF65-F5344CB8AC3E}">
        <p14:creationId xmlns:p14="http://schemas.microsoft.com/office/powerpoint/2010/main" val="7101506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E84E7-F6B0-4AAC-2F30-8CD0C0D476FA}"/>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1220901A-FE7A-7712-9E1D-4EF9318BB832}"/>
              </a:ext>
            </a:extLst>
          </p:cNvPr>
          <p:cNvSpPr/>
          <p:nvPr/>
        </p:nvSpPr>
        <p:spPr>
          <a:xfrm>
            <a:off x="-243687" y="3817822"/>
            <a:ext cx="9762337" cy="1046271"/>
          </a:xfrm>
          <a:prstGeom prst="roundRect">
            <a:avLst>
              <a:gd name="adj" fmla="val 12680"/>
            </a:avLst>
          </a:prstGeom>
          <a:solidFill>
            <a:srgbClr val="FFFF00">
              <a:alpha val="13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6"/>
              </a:solidFill>
              <a:latin typeface="Corbel" panose="020B0503020204020204" pitchFamily="34" charset="0"/>
            </a:endParaRPr>
          </a:p>
        </p:txBody>
      </p:sp>
      <p:sp>
        <p:nvSpPr>
          <p:cNvPr id="21" name="Rounded Rectangle 20">
            <a:extLst>
              <a:ext uri="{FF2B5EF4-FFF2-40B4-BE49-F238E27FC236}">
                <a16:creationId xmlns:a16="http://schemas.microsoft.com/office/drawing/2014/main" id="{9B8C935B-761C-FA47-FB80-7C349D45124A}"/>
              </a:ext>
            </a:extLst>
          </p:cNvPr>
          <p:cNvSpPr/>
          <p:nvPr/>
        </p:nvSpPr>
        <p:spPr>
          <a:xfrm>
            <a:off x="-238539" y="2558093"/>
            <a:ext cx="9762337" cy="1046271"/>
          </a:xfrm>
          <a:prstGeom prst="roundRect">
            <a:avLst>
              <a:gd name="adj" fmla="val 12680"/>
            </a:avLst>
          </a:prstGeom>
          <a:solidFill>
            <a:srgbClr val="FFFF00">
              <a:alpha val="13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6"/>
              </a:solidFill>
              <a:latin typeface="Corbel" panose="020B0503020204020204" pitchFamily="34" charset="0"/>
            </a:endParaRPr>
          </a:p>
        </p:txBody>
      </p:sp>
      <p:sp>
        <p:nvSpPr>
          <p:cNvPr id="4" name="Rectangle 3">
            <a:extLst>
              <a:ext uri="{FF2B5EF4-FFF2-40B4-BE49-F238E27FC236}">
                <a16:creationId xmlns:a16="http://schemas.microsoft.com/office/drawing/2014/main" id="{5E2FB112-630E-7B38-D208-C5E34D724479}"/>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84C0D089-56FB-0D48-E886-FEFA857A9D9B}"/>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E9858F2-D7A9-379B-4E2C-759A0F47B374}"/>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F0EEAF95-C3D5-11FB-18CD-F42C31D45D88}"/>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Conclusion</a:t>
            </a:r>
          </a:p>
        </p:txBody>
      </p:sp>
      <p:pic>
        <p:nvPicPr>
          <p:cNvPr id="16" name="Graphic 15">
            <a:extLst>
              <a:ext uri="{FF2B5EF4-FFF2-40B4-BE49-F238E27FC236}">
                <a16:creationId xmlns:a16="http://schemas.microsoft.com/office/drawing/2014/main" id="{EDFEDDCF-50DA-04CC-B9FD-2962261AC0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0290D876-5EBE-AE4D-328A-CB5EDEE0EB4F}"/>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83</a:t>
            </a:fld>
            <a:endParaRPr lang="en-CH" dirty="0">
              <a:latin typeface="Cambria" panose="02040503050406030204" pitchFamily="18" charset="0"/>
            </a:endParaRPr>
          </a:p>
        </p:txBody>
      </p:sp>
      <p:sp>
        <p:nvSpPr>
          <p:cNvPr id="2" name="Content Placeholder 2">
            <a:extLst>
              <a:ext uri="{FF2B5EF4-FFF2-40B4-BE49-F238E27FC236}">
                <a16:creationId xmlns:a16="http://schemas.microsoft.com/office/drawing/2014/main" id="{578DE27D-4F9E-CC7C-2C0A-859B6822C0DB}"/>
              </a:ext>
            </a:extLst>
          </p:cNvPr>
          <p:cNvSpPr txBox="1">
            <a:spLocks/>
          </p:cNvSpPr>
          <p:nvPr/>
        </p:nvSpPr>
        <p:spPr>
          <a:xfrm>
            <a:off x="-27310" y="1213643"/>
            <a:ext cx="9171310" cy="994899"/>
          </a:xfrm>
          <a:prstGeom prst="roundRect">
            <a:avLst>
              <a:gd name="adj" fmla="val 2717"/>
            </a:avLst>
          </a:prstGeom>
          <a:solidFill>
            <a:srgbClr val="35B660">
              <a:alpha val="9847"/>
            </a:srgbClr>
          </a:solidFill>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CH" sz="1000" b="1" dirty="0">
              <a:solidFill>
                <a:srgbClr val="007F3E"/>
              </a:solidFill>
            </a:endParaRPr>
          </a:p>
          <a:p>
            <a:pPr marL="0" indent="0" algn="ctr">
              <a:buNone/>
            </a:pPr>
            <a:r>
              <a:rPr lang="en-CH" sz="2200" b="1" dirty="0">
                <a:solidFill>
                  <a:srgbClr val="007F3E"/>
                </a:solidFill>
              </a:rPr>
              <a:t>A new algorithm-hardware codesign </a:t>
            </a:r>
            <a:r>
              <a:rPr lang="en-CH" sz="2200" dirty="0"/>
              <a:t>that significantly improves the performance of secure </a:t>
            </a:r>
            <a:r>
              <a:rPr lang="en-CH" sz="2200" b="1" i="1" dirty="0"/>
              <a:t>exact</a:t>
            </a:r>
            <a:r>
              <a:rPr lang="en-CH" sz="2200" dirty="0"/>
              <a:t> string matching algorithm</a:t>
            </a:r>
          </a:p>
        </p:txBody>
      </p:sp>
      <p:sp>
        <p:nvSpPr>
          <p:cNvPr id="5" name="Content Placeholder 2">
            <a:extLst>
              <a:ext uri="{FF2B5EF4-FFF2-40B4-BE49-F238E27FC236}">
                <a16:creationId xmlns:a16="http://schemas.microsoft.com/office/drawing/2014/main" id="{29681A2D-8C25-EB0E-D4B2-3B8E3059727E}"/>
              </a:ext>
            </a:extLst>
          </p:cNvPr>
          <p:cNvSpPr txBox="1">
            <a:spLocks/>
          </p:cNvSpPr>
          <p:nvPr/>
        </p:nvSpPr>
        <p:spPr>
          <a:xfrm>
            <a:off x="-38764" y="5403586"/>
            <a:ext cx="9285668" cy="1083102"/>
          </a:xfrm>
          <a:prstGeom prst="roundRect">
            <a:avLst>
              <a:gd name="adj" fmla="val 5538"/>
            </a:avLst>
          </a:prstGeom>
          <a:solidFill>
            <a:srgbClr val="FDE0E4">
              <a:alpha val="69000"/>
            </a:srgbClr>
          </a:solidFill>
          <a:ln w="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
              </a:spcBef>
            </a:pPr>
            <a:r>
              <a:rPr lang="en-GB" sz="2200" b="1" dirty="0"/>
              <a:t>CIPHERMATCH-SW: </a:t>
            </a:r>
            <a:r>
              <a:rPr lang="en-GB" sz="2100" b="1" dirty="0">
                <a:latin typeface="Cambria" panose="02040503050406030204" pitchFamily="18" charset="0"/>
              </a:rPr>
              <a:t>42.9x </a:t>
            </a:r>
            <a:r>
              <a:rPr lang="en-GB" sz="2100" b="1" dirty="0"/>
              <a:t>speedup </a:t>
            </a:r>
            <a:r>
              <a:rPr lang="en-GB" sz="2100" dirty="0"/>
              <a:t>&amp;</a:t>
            </a:r>
            <a:r>
              <a:rPr lang="en-GB" sz="2100" b="1" dirty="0"/>
              <a:t> </a:t>
            </a:r>
            <a:r>
              <a:rPr lang="en-GB" sz="2100" b="1" dirty="0">
                <a:latin typeface="Cambria" panose="02040503050406030204" pitchFamily="18" charset="0"/>
              </a:rPr>
              <a:t>39.4x</a:t>
            </a:r>
            <a:r>
              <a:rPr lang="en-GB" sz="2100" b="1" dirty="0"/>
              <a:t> lower energy </a:t>
            </a:r>
            <a:r>
              <a:rPr lang="en-GB" sz="2100" dirty="0"/>
              <a:t>than best software</a:t>
            </a:r>
          </a:p>
          <a:p>
            <a:pPr>
              <a:spcBef>
                <a:spcPts val="100"/>
              </a:spcBef>
            </a:pPr>
            <a:r>
              <a:rPr lang="en-GB" sz="2200" b="1" dirty="0"/>
              <a:t>CIPHERMATCH-IFP: </a:t>
            </a:r>
            <a:r>
              <a:rPr lang="en-GB" sz="2100" b="1" dirty="0">
                <a:latin typeface="Cambria" panose="02040503050406030204" pitchFamily="18" charset="0"/>
              </a:rPr>
              <a:t>136.9x</a:t>
            </a:r>
            <a:r>
              <a:rPr lang="en-GB" sz="2100" b="1" dirty="0"/>
              <a:t> speedup</a:t>
            </a:r>
            <a:r>
              <a:rPr lang="en-GB" sz="2100" b="1" i="1" dirty="0"/>
              <a:t> </a:t>
            </a:r>
            <a:r>
              <a:rPr lang="en-GB" sz="2100" dirty="0"/>
              <a:t>&amp;</a:t>
            </a:r>
            <a:r>
              <a:rPr lang="en-GB" sz="2100" i="1" dirty="0"/>
              <a:t> </a:t>
            </a:r>
            <a:r>
              <a:rPr lang="en-GB" sz="2100" b="1" dirty="0">
                <a:latin typeface="Cambria" panose="02040503050406030204" pitchFamily="18" charset="0"/>
              </a:rPr>
              <a:t>256.4x</a:t>
            </a:r>
            <a:r>
              <a:rPr lang="en-GB" sz="2100" b="1" dirty="0"/>
              <a:t> lower energy </a:t>
            </a:r>
            <a:r>
              <a:rPr lang="en-GB" sz="2100" dirty="0"/>
              <a:t>than CM-SW</a:t>
            </a:r>
            <a:endParaRPr lang="en-CH" sz="2100" b="1" i="1" dirty="0">
              <a:solidFill>
                <a:schemeClr val="tx2">
                  <a:lumMod val="50000"/>
                </a:schemeClr>
              </a:solidFill>
            </a:endParaRPr>
          </a:p>
        </p:txBody>
      </p:sp>
      <p:sp>
        <p:nvSpPr>
          <p:cNvPr id="9" name="TextBox 8">
            <a:extLst>
              <a:ext uri="{FF2B5EF4-FFF2-40B4-BE49-F238E27FC236}">
                <a16:creationId xmlns:a16="http://schemas.microsoft.com/office/drawing/2014/main" id="{DA1674AE-98BE-220B-9359-2483B616AA38}"/>
              </a:ext>
            </a:extLst>
          </p:cNvPr>
          <p:cNvSpPr txBox="1"/>
          <p:nvPr/>
        </p:nvSpPr>
        <p:spPr>
          <a:xfrm>
            <a:off x="754379" y="2520278"/>
            <a:ext cx="5105674" cy="1133644"/>
          </a:xfrm>
          <a:prstGeom prst="rect">
            <a:avLst/>
          </a:prstGeom>
          <a:noFill/>
        </p:spPr>
        <p:txBody>
          <a:bodyPr wrap="square">
            <a:spAutoFit/>
          </a:bodyPr>
          <a:lstStyle/>
          <a:p>
            <a:pPr>
              <a:spcBef>
                <a:spcPts val="100"/>
              </a:spcBef>
            </a:pPr>
            <a:r>
              <a:rPr lang="en-CH" sz="2200" b="1" dirty="0">
                <a:solidFill>
                  <a:srgbClr val="7030A0"/>
                </a:solidFill>
                <a:latin typeface="Corbel" panose="020B0503020204020204" pitchFamily="34" charset="0"/>
              </a:rPr>
              <a:t>Pack multiple bits of database </a:t>
            </a:r>
          </a:p>
          <a:p>
            <a:pPr>
              <a:spcBef>
                <a:spcPts val="100"/>
              </a:spcBef>
            </a:pPr>
            <a:r>
              <a:rPr lang="en-GB" sz="2200" b="1" dirty="0">
                <a:solidFill>
                  <a:srgbClr val="7030A0"/>
                </a:solidFill>
                <a:latin typeface="Corbel" panose="020B0503020204020204" pitchFamily="34" charset="0"/>
              </a:rPr>
              <a:t>and thus eliminate the use of </a:t>
            </a:r>
          </a:p>
          <a:p>
            <a:pPr>
              <a:spcBef>
                <a:spcPts val="100"/>
              </a:spcBef>
            </a:pPr>
            <a:r>
              <a:rPr lang="en-GB" sz="2200" b="1" dirty="0">
                <a:solidFill>
                  <a:srgbClr val="7030A0"/>
                </a:solidFill>
                <a:latin typeface="Corbel" panose="020B0503020204020204" pitchFamily="34" charset="0"/>
              </a:rPr>
              <a:t>homomorphic multiplication</a:t>
            </a:r>
            <a:endParaRPr lang="en-CH" sz="2200" b="1" dirty="0">
              <a:solidFill>
                <a:srgbClr val="7030A0"/>
              </a:solidFill>
              <a:latin typeface="Corbel" panose="020B0503020204020204" pitchFamily="34" charset="0"/>
            </a:endParaRPr>
          </a:p>
        </p:txBody>
      </p:sp>
      <p:sp>
        <p:nvSpPr>
          <p:cNvPr id="10" name="TextBox 9">
            <a:extLst>
              <a:ext uri="{FF2B5EF4-FFF2-40B4-BE49-F238E27FC236}">
                <a16:creationId xmlns:a16="http://schemas.microsoft.com/office/drawing/2014/main" id="{7B04DC9A-6F0B-C1AA-9A84-8070D9CA3D28}"/>
              </a:ext>
            </a:extLst>
          </p:cNvPr>
          <p:cNvSpPr txBox="1"/>
          <p:nvPr/>
        </p:nvSpPr>
        <p:spPr>
          <a:xfrm>
            <a:off x="754379" y="3812878"/>
            <a:ext cx="4706283" cy="1133644"/>
          </a:xfrm>
          <a:prstGeom prst="rect">
            <a:avLst/>
          </a:prstGeom>
          <a:noFill/>
        </p:spPr>
        <p:txBody>
          <a:bodyPr wrap="square">
            <a:spAutoFit/>
          </a:bodyPr>
          <a:lstStyle/>
          <a:p>
            <a:pPr>
              <a:spcBef>
                <a:spcPts val="100"/>
              </a:spcBef>
            </a:pPr>
            <a:r>
              <a:rPr lang="en-CH" sz="2200" b="1" dirty="0">
                <a:solidFill>
                  <a:srgbClr val="7030A0"/>
                </a:solidFill>
                <a:latin typeface="Corbel" panose="020B0503020204020204" pitchFamily="34" charset="0"/>
              </a:rPr>
              <a:t>Use in-flash processing (IFP) </a:t>
            </a:r>
          </a:p>
          <a:p>
            <a:pPr>
              <a:spcBef>
                <a:spcPts val="100"/>
              </a:spcBef>
            </a:pPr>
            <a:r>
              <a:rPr lang="en-CH" sz="2200" b="1" dirty="0">
                <a:solidFill>
                  <a:srgbClr val="7030A0"/>
                </a:solidFill>
                <a:latin typeface="Corbel" panose="020B0503020204020204" pitchFamily="34" charset="0"/>
              </a:rPr>
              <a:t>to accelerate secure </a:t>
            </a:r>
            <a:r>
              <a:rPr lang="en-GB" sz="2200" b="1" i="1" dirty="0">
                <a:solidFill>
                  <a:srgbClr val="7030A0"/>
                </a:solidFill>
                <a:latin typeface="Corbel" panose="020B0503020204020204" pitchFamily="34" charset="0"/>
              </a:rPr>
              <a:t>e</a:t>
            </a:r>
            <a:r>
              <a:rPr lang="en-CH" sz="2200" b="1" i="1" dirty="0">
                <a:solidFill>
                  <a:srgbClr val="7030A0"/>
                </a:solidFill>
                <a:latin typeface="Corbel" panose="020B0503020204020204" pitchFamily="34" charset="0"/>
              </a:rPr>
              <a:t>xact </a:t>
            </a:r>
          </a:p>
          <a:p>
            <a:pPr>
              <a:spcBef>
                <a:spcPts val="100"/>
              </a:spcBef>
            </a:pPr>
            <a:r>
              <a:rPr lang="en-GB" sz="2200" b="1" dirty="0">
                <a:solidFill>
                  <a:srgbClr val="7030A0"/>
                </a:solidFill>
                <a:latin typeface="Corbel" panose="020B0503020204020204" pitchFamily="34" charset="0"/>
              </a:rPr>
              <a:t>s</a:t>
            </a:r>
            <a:r>
              <a:rPr lang="en-CH" sz="2200" b="1" dirty="0">
                <a:solidFill>
                  <a:srgbClr val="7030A0"/>
                </a:solidFill>
                <a:latin typeface="Corbel" panose="020B0503020204020204" pitchFamily="34" charset="0"/>
              </a:rPr>
              <a:t>tring-matching</a:t>
            </a:r>
          </a:p>
        </p:txBody>
      </p:sp>
      <p:sp>
        <p:nvSpPr>
          <p:cNvPr id="13" name="Rectangle 12">
            <a:extLst>
              <a:ext uri="{FF2B5EF4-FFF2-40B4-BE49-F238E27FC236}">
                <a16:creationId xmlns:a16="http://schemas.microsoft.com/office/drawing/2014/main" id="{ACE5117F-3D71-F529-F10D-D5B726C19CB1}"/>
              </a:ext>
            </a:extLst>
          </p:cNvPr>
          <p:cNvSpPr/>
          <p:nvPr/>
        </p:nvSpPr>
        <p:spPr>
          <a:xfrm>
            <a:off x="2889523" y="966111"/>
            <a:ext cx="3306495" cy="449599"/>
          </a:xfrm>
          <a:prstGeom prst="rect">
            <a:avLst/>
          </a:prstGeom>
          <a:solidFill>
            <a:schemeClr val="accent6"/>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400" b="1" dirty="0">
                <a:latin typeface="Corbel" panose="020B0503020204020204" pitchFamily="34" charset="0"/>
              </a:rPr>
              <a:t>CIPHERMATCH</a:t>
            </a:r>
          </a:p>
        </p:txBody>
      </p:sp>
      <p:sp>
        <p:nvSpPr>
          <p:cNvPr id="14" name="Rectangle 13">
            <a:extLst>
              <a:ext uri="{FF2B5EF4-FFF2-40B4-BE49-F238E27FC236}">
                <a16:creationId xmlns:a16="http://schemas.microsoft.com/office/drawing/2014/main" id="{32C98C73-0E3D-F053-FE80-B5DCF0B6660E}"/>
              </a:ext>
            </a:extLst>
          </p:cNvPr>
          <p:cNvSpPr/>
          <p:nvPr/>
        </p:nvSpPr>
        <p:spPr>
          <a:xfrm>
            <a:off x="3435389" y="5102956"/>
            <a:ext cx="2166730" cy="449599"/>
          </a:xfrm>
          <a:prstGeom prst="rect">
            <a:avLst/>
          </a:prstGeom>
          <a:solidFill>
            <a:schemeClr val="accent2">
              <a:lumMod val="75000"/>
            </a:schemeClr>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400" b="1" dirty="0">
                <a:latin typeface="Corbel" panose="020B0503020204020204" pitchFamily="34" charset="0"/>
              </a:rPr>
              <a:t>Key Results</a:t>
            </a:r>
          </a:p>
        </p:txBody>
      </p:sp>
      <p:sp>
        <p:nvSpPr>
          <p:cNvPr id="15" name="TextBox 14">
            <a:extLst>
              <a:ext uri="{FF2B5EF4-FFF2-40B4-BE49-F238E27FC236}">
                <a16:creationId xmlns:a16="http://schemas.microsoft.com/office/drawing/2014/main" id="{49ABB47C-8B0D-69EA-4EEB-DEEA9BB42B5B}"/>
              </a:ext>
            </a:extLst>
          </p:cNvPr>
          <p:cNvSpPr txBox="1"/>
          <p:nvPr/>
        </p:nvSpPr>
        <p:spPr>
          <a:xfrm>
            <a:off x="4978754" y="2526348"/>
            <a:ext cx="4698920" cy="1133644"/>
          </a:xfrm>
          <a:prstGeom prst="rect">
            <a:avLst/>
          </a:prstGeom>
          <a:noFill/>
        </p:spPr>
        <p:txBody>
          <a:bodyPr wrap="square">
            <a:spAutoFit/>
          </a:bodyPr>
          <a:lstStyle/>
          <a:p>
            <a:pPr>
              <a:spcBef>
                <a:spcPts val="100"/>
              </a:spcBef>
            </a:pPr>
            <a:r>
              <a:rPr lang="en-CH" sz="2200" b="1" dirty="0">
                <a:solidFill>
                  <a:schemeClr val="accent6"/>
                </a:solidFill>
                <a:latin typeface="Corbel" panose="020B0503020204020204" pitchFamily="34" charset="0"/>
              </a:rPr>
              <a:t>+ Reduces memory footprint </a:t>
            </a:r>
          </a:p>
          <a:p>
            <a:pPr>
              <a:spcBef>
                <a:spcPts val="100"/>
              </a:spcBef>
            </a:pPr>
            <a:r>
              <a:rPr lang="en-CH" sz="2200" b="1" dirty="0">
                <a:solidFill>
                  <a:schemeClr val="accent6"/>
                </a:solidFill>
                <a:latin typeface="Corbel" panose="020B0503020204020204" pitchFamily="34" charset="0"/>
              </a:rPr>
              <a:t>+ Provides scalable </a:t>
            </a:r>
          </a:p>
          <a:p>
            <a:pPr>
              <a:spcBef>
                <a:spcPts val="100"/>
              </a:spcBef>
            </a:pPr>
            <a:r>
              <a:rPr lang="en-CH" sz="2200" b="1" dirty="0">
                <a:solidFill>
                  <a:schemeClr val="accent6"/>
                </a:solidFill>
                <a:latin typeface="Corbel" panose="020B0503020204020204" pitchFamily="34" charset="0"/>
              </a:rPr>
              <a:t>   secure </a:t>
            </a:r>
            <a:r>
              <a:rPr lang="en-CH" sz="2200" b="1" i="1" dirty="0">
                <a:solidFill>
                  <a:schemeClr val="accent6"/>
                </a:solidFill>
                <a:latin typeface="Corbel" panose="020B0503020204020204" pitchFamily="34" charset="0"/>
              </a:rPr>
              <a:t>exact</a:t>
            </a:r>
            <a:r>
              <a:rPr lang="en-CH" sz="2200" b="1" dirty="0">
                <a:solidFill>
                  <a:schemeClr val="accent6"/>
                </a:solidFill>
                <a:latin typeface="Corbel" panose="020B0503020204020204" pitchFamily="34" charset="0"/>
              </a:rPr>
              <a:t> string-matching</a:t>
            </a:r>
          </a:p>
        </p:txBody>
      </p:sp>
      <p:sp>
        <p:nvSpPr>
          <p:cNvPr id="18" name="TextBox 17">
            <a:extLst>
              <a:ext uri="{FF2B5EF4-FFF2-40B4-BE49-F238E27FC236}">
                <a16:creationId xmlns:a16="http://schemas.microsoft.com/office/drawing/2014/main" id="{1400D0B3-DAFA-8C0D-3A2E-6AFB30E9482C}"/>
              </a:ext>
            </a:extLst>
          </p:cNvPr>
          <p:cNvSpPr txBox="1"/>
          <p:nvPr/>
        </p:nvSpPr>
        <p:spPr>
          <a:xfrm>
            <a:off x="4978754" y="3783198"/>
            <a:ext cx="4698920" cy="1133644"/>
          </a:xfrm>
          <a:prstGeom prst="rect">
            <a:avLst/>
          </a:prstGeom>
          <a:noFill/>
        </p:spPr>
        <p:txBody>
          <a:bodyPr wrap="square">
            <a:spAutoFit/>
          </a:bodyPr>
          <a:lstStyle/>
          <a:p>
            <a:pPr>
              <a:spcBef>
                <a:spcPts val="100"/>
              </a:spcBef>
            </a:pPr>
            <a:r>
              <a:rPr lang="en-CH" sz="2200" b="1" dirty="0">
                <a:solidFill>
                  <a:schemeClr val="accent6"/>
                </a:solidFill>
                <a:latin typeface="Corbel" panose="020B0503020204020204" pitchFamily="34" charset="0"/>
              </a:rPr>
              <a:t>+ Reduces data movement</a:t>
            </a:r>
          </a:p>
          <a:p>
            <a:pPr>
              <a:spcBef>
                <a:spcPts val="100"/>
              </a:spcBef>
            </a:pPr>
            <a:r>
              <a:rPr lang="en-CH" sz="2200" b="1" dirty="0">
                <a:solidFill>
                  <a:schemeClr val="accent6"/>
                </a:solidFill>
                <a:latin typeface="Corbel" panose="020B0503020204020204" pitchFamily="34" charset="0"/>
              </a:rPr>
              <a:t>+ Leverages bit-level </a:t>
            </a:r>
          </a:p>
          <a:p>
            <a:pPr>
              <a:spcBef>
                <a:spcPts val="100"/>
              </a:spcBef>
            </a:pPr>
            <a:r>
              <a:rPr lang="en-CH" sz="2200" b="1" dirty="0">
                <a:solidFill>
                  <a:schemeClr val="accent6"/>
                </a:solidFill>
                <a:latin typeface="Corbel" panose="020B0503020204020204" pitchFamily="34" charset="0"/>
              </a:rPr>
              <a:t>   and array-level parallelism</a:t>
            </a:r>
          </a:p>
        </p:txBody>
      </p:sp>
      <p:sp>
        <p:nvSpPr>
          <p:cNvPr id="19" name="Oval 18">
            <a:extLst>
              <a:ext uri="{FF2B5EF4-FFF2-40B4-BE49-F238E27FC236}">
                <a16:creationId xmlns:a16="http://schemas.microsoft.com/office/drawing/2014/main" id="{C66D27A3-EFAE-2D64-6EB7-E8DA32F439E0}"/>
              </a:ext>
            </a:extLst>
          </p:cNvPr>
          <p:cNvSpPr/>
          <p:nvPr/>
        </p:nvSpPr>
        <p:spPr>
          <a:xfrm>
            <a:off x="162190" y="4098825"/>
            <a:ext cx="520749" cy="512791"/>
          </a:xfrm>
          <a:prstGeom prst="ellipse">
            <a:avLst/>
          </a:prstGeom>
          <a:solidFill>
            <a:schemeClr val="accent5">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2</a:t>
            </a:r>
          </a:p>
        </p:txBody>
      </p:sp>
      <p:sp>
        <p:nvSpPr>
          <p:cNvPr id="20" name="Oval 19">
            <a:extLst>
              <a:ext uri="{FF2B5EF4-FFF2-40B4-BE49-F238E27FC236}">
                <a16:creationId xmlns:a16="http://schemas.microsoft.com/office/drawing/2014/main" id="{9550ACB3-498A-403A-C5FE-E5E136425031}"/>
              </a:ext>
            </a:extLst>
          </p:cNvPr>
          <p:cNvSpPr/>
          <p:nvPr/>
        </p:nvSpPr>
        <p:spPr>
          <a:xfrm>
            <a:off x="126240" y="2847636"/>
            <a:ext cx="520749" cy="512791"/>
          </a:xfrm>
          <a:prstGeom prst="ellipse">
            <a:avLst/>
          </a:prstGeom>
          <a:solidFill>
            <a:schemeClr val="accent5">
              <a:lumMod val="20000"/>
              <a:lumOff val="80000"/>
            </a:schemeClr>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tx1"/>
                </a:solidFill>
                <a:latin typeface="Cambria" panose="02040503050406030204" pitchFamily="18" charset="0"/>
                <a:cs typeface="Poppins" pitchFamily="2" charset="77"/>
              </a:rPr>
              <a:t>1</a:t>
            </a:r>
          </a:p>
        </p:txBody>
      </p:sp>
    </p:spTree>
    <p:extLst>
      <p:ext uri="{BB962C8B-B14F-4D97-AF65-F5344CB8AC3E}">
        <p14:creationId xmlns:p14="http://schemas.microsoft.com/office/powerpoint/2010/main" val="362269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 grpId="0" animBg="1"/>
      <p:bldP spid="5" grpId="0" animBg="1"/>
      <p:bldP spid="9" grpId="0"/>
      <p:bldP spid="10" grpId="0"/>
      <p:bldP spid="13" grpId="0" animBg="1"/>
      <p:bldP spid="14" grpId="0" animBg="1"/>
      <p:bldP spid="15" grpId="0"/>
      <p:bldP spid="18" grpId="0"/>
      <p:bldP spid="19" grpId="0" animBg="1"/>
      <p:bldP spid="2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62FE2-4B62-7BF4-89BE-80D4F2ECF71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9E02485-8F56-7969-6061-F5369135F6C7}"/>
              </a:ext>
            </a:extLst>
          </p:cNvPr>
          <p:cNvSpPr/>
          <p:nvPr/>
        </p:nvSpPr>
        <p:spPr>
          <a:xfrm>
            <a:off x="0" y="-1696"/>
            <a:ext cx="9144000" cy="3430696"/>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TextBox 5">
            <a:extLst>
              <a:ext uri="{FF2B5EF4-FFF2-40B4-BE49-F238E27FC236}">
                <a16:creationId xmlns:a16="http://schemas.microsoft.com/office/drawing/2014/main" id="{D419B85B-3F22-69BA-3D83-946C4EE1CBF8}"/>
              </a:ext>
            </a:extLst>
          </p:cNvPr>
          <p:cNvSpPr txBox="1"/>
          <p:nvPr/>
        </p:nvSpPr>
        <p:spPr>
          <a:xfrm>
            <a:off x="237065" y="3808902"/>
            <a:ext cx="8669867" cy="1446550"/>
          </a:xfrm>
          <a:prstGeom prst="rect">
            <a:avLst/>
          </a:prstGeom>
          <a:noFill/>
        </p:spPr>
        <p:txBody>
          <a:bodyPr wrap="square">
            <a:spAutoFit/>
          </a:bodyPr>
          <a:lstStyle/>
          <a:p>
            <a:pPr algn="ctr"/>
            <a:r>
              <a:rPr lang="en-GB" sz="2200" b="1" dirty="0">
                <a:solidFill>
                  <a:srgbClr val="007F3E"/>
                </a:solidFill>
                <a:latin typeface="Futura Medium" panose="020B0602020204020303" pitchFamily="34" charset="-79"/>
                <a:cs typeface="Futura Medium" panose="020B0602020204020303" pitchFamily="34" charset="-79"/>
              </a:rPr>
              <a:t>Mayank </a:t>
            </a:r>
            <a:r>
              <a:rPr lang="en-GB" sz="2200" b="1" dirty="0" err="1">
                <a:solidFill>
                  <a:srgbClr val="007F3E"/>
                </a:solidFill>
                <a:latin typeface="Futura Medium" panose="020B0602020204020303" pitchFamily="34" charset="-79"/>
                <a:cs typeface="Futura Medium" panose="020B0602020204020303" pitchFamily="34" charset="-79"/>
              </a:rPr>
              <a:t>Kabra</a:t>
            </a:r>
            <a:endParaRPr lang="en-GB" sz="2200" b="1" dirty="0">
              <a:solidFill>
                <a:srgbClr val="007F3E"/>
              </a:solidFill>
              <a:latin typeface="Futura Medium" panose="020B0602020204020303" pitchFamily="34" charset="-79"/>
              <a:cs typeface="Futura Medium" panose="020B0602020204020303" pitchFamily="34" charset="-79"/>
            </a:endParaRPr>
          </a:p>
          <a:p>
            <a:pPr algn="ctr"/>
            <a:r>
              <a:rPr lang="en-GB" sz="2200" dirty="0">
                <a:latin typeface="Futura Medium" panose="020B0602020204020303" pitchFamily="34" charset="-79"/>
                <a:cs typeface="Futura Medium" panose="020B0602020204020303" pitchFamily="34" charset="-79"/>
              </a:rPr>
              <a:t>Rakesh Nadig, Harshita Gupta, Rahul Bera, Manos </a:t>
            </a:r>
            <a:r>
              <a:rPr lang="en-GB" sz="2200" dirty="0" err="1">
                <a:latin typeface="Futura Medium" panose="020B0602020204020303" pitchFamily="34" charset="-79"/>
                <a:cs typeface="Futura Medium" panose="020B0602020204020303" pitchFamily="34" charset="-79"/>
              </a:rPr>
              <a:t>Frouzakis</a:t>
            </a:r>
            <a:r>
              <a:rPr lang="en-GB" sz="2200" dirty="0">
                <a:latin typeface="Futura Medium" panose="020B0602020204020303" pitchFamily="34" charset="-79"/>
                <a:cs typeface="Futura Medium" panose="020B0602020204020303" pitchFamily="34" charset="-79"/>
              </a:rPr>
              <a:t>, </a:t>
            </a:r>
          </a:p>
          <a:p>
            <a:pPr algn="ctr"/>
            <a:r>
              <a:rPr lang="en-GB" sz="2200" dirty="0" err="1">
                <a:latin typeface="Futura Medium" panose="020B0602020204020303" pitchFamily="34" charset="-79"/>
                <a:cs typeface="Futura Medium" panose="020B0602020204020303" pitchFamily="34" charset="-79"/>
              </a:rPr>
              <a:t>Vamanan</a:t>
            </a:r>
            <a:r>
              <a:rPr lang="en-GB" sz="2200" dirty="0">
                <a:latin typeface="Futura Medium" panose="020B0602020204020303" pitchFamily="34" charset="-79"/>
                <a:cs typeface="Futura Medium" panose="020B0602020204020303" pitchFamily="34" charset="-79"/>
              </a:rPr>
              <a:t> </a:t>
            </a:r>
            <a:r>
              <a:rPr lang="en-GB" sz="2200" dirty="0" err="1">
                <a:latin typeface="Futura Medium" panose="020B0602020204020303" pitchFamily="34" charset="-79"/>
                <a:cs typeface="Futura Medium" panose="020B0602020204020303" pitchFamily="34" charset="-79"/>
              </a:rPr>
              <a:t>Arulchelvan</a:t>
            </a:r>
            <a:r>
              <a:rPr lang="en-GB" sz="2200" dirty="0">
                <a:latin typeface="Futura Medium" panose="020B0602020204020303" pitchFamily="34" charset="-79"/>
                <a:cs typeface="Futura Medium" panose="020B0602020204020303" pitchFamily="34" charset="-79"/>
              </a:rPr>
              <a:t>, Yu Liang, </a:t>
            </a:r>
            <a:r>
              <a:rPr lang="en-GB" sz="2200" dirty="0" err="1">
                <a:latin typeface="Futura Medium" panose="020B0602020204020303" pitchFamily="34" charset="-79"/>
                <a:cs typeface="Futura Medium" panose="020B0602020204020303" pitchFamily="34" charset="-79"/>
              </a:rPr>
              <a:t>Haiyu</a:t>
            </a:r>
            <a:r>
              <a:rPr lang="en-GB" sz="2200" dirty="0">
                <a:latin typeface="Futura Medium" panose="020B0602020204020303" pitchFamily="34" charset="-79"/>
                <a:cs typeface="Futura Medium" panose="020B0602020204020303" pitchFamily="34" charset="-79"/>
              </a:rPr>
              <a:t> Mao, </a:t>
            </a:r>
          </a:p>
          <a:p>
            <a:pPr algn="ctr"/>
            <a:r>
              <a:rPr lang="en-GB" sz="2200" dirty="0">
                <a:latin typeface="Futura Medium" panose="020B0602020204020303" pitchFamily="34" charset="-79"/>
                <a:cs typeface="Futura Medium" panose="020B0602020204020303" pitchFamily="34" charset="-79"/>
              </a:rPr>
              <a:t>Mohammad </a:t>
            </a:r>
            <a:r>
              <a:rPr lang="en-GB" sz="2200" dirty="0" err="1">
                <a:latin typeface="Futura Medium" panose="020B0602020204020303" pitchFamily="34" charset="-79"/>
                <a:cs typeface="Futura Medium" panose="020B0602020204020303" pitchFamily="34" charset="-79"/>
              </a:rPr>
              <a:t>Sadrosadati</a:t>
            </a:r>
            <a:r>
              <a:rPr lang="en-GB" sz="2200" dirty="0">
                <a:latin typeface="Futura Medium" panose="020B0602020204020303" pitchFamily="34" charset="-79"/>
                <a:cs typeface="Futura Medium" panose="020B0602020204020303" pitchFamily="34" charset="-79"/>
              </a:rPr>
              <a:t>, and Onur Mutlu </a:t>
            </a:r>
          </a:p>
        </p:txBody>
      </p:sp>
      <p:pic>
        <p:nvPicPr>
          <p:cNvPr id="8" name="Picture 7">
            <a:extLst>
              <a:ext uri="{FF2B5EF4-FFF2-40B4-BE49-F238E27FC236}">
                <a16:creationId xmlns:a16="http://schemas.microsoft.com/office/drawing/2014/main" id="{43797694-98A2-FD7A-362A-3F6DF463A951}"/>
              </a:ext>
            </a:extLst>
          </p:cNvPr>
          <p:cNvPicPr>
            <a:picLocks noChangeAspect="1"/>
          </p:cNvPicPr>
          <p:nvPr/>
        </p:nvPicPr>
        <p:blipFill rotWithShape="1">
          <a:blip r:embed="rId3"/>
          <a:srcRect l="11820" t="33599" r="12247" b="30996"/>
          <a:stretch/>
        </p:blipFill>
        <p:spPr>
          <a:xfrm>
            <a:off x="283121" y="6139696"/>
            <a:ext cx="2541722" cy="437287"/>
          </a:xfrm>
          <a:prstGeom prst="rect">
            <a:avLst/>
          </a:prstGeom>
        </p:spPr>
      </p:pic>
      <p:pic>
        <p:nvPicPr>
          <p:cNvPr id="9" name="Picture 8">
            <a:extLst>
              <a:ext uri="{FF2B5EF4-FFF2-40B4-BE49-F238E27FC236}">
                <a16:creationId xmlns:a16="http://schemas.microsoft.com/office/drawing/2014/main" id="{77EB6818-E56E-1406-3DFB-E8978C98E131}"/>
              </a:ext>
            </a:extLst>
          </p:cNvPr>
          <p:cNvPicPr>
            <a:picLocks noChangeAspect="1"/>
          </p:cNvPicPr>
          <p:nvPr/>
        </p:nvPicPr>
        <p:blipFill>
          <a:blip r:embed="rId4"/>
          <a:srcRect b="49081"/>
          <a:stretch/>
        </p:blipFill>
        <p:spPr>
          <a:xfrm>
            <a:off x="4100706" y="6200672"/>
            <a:ext cx="2218453" cy="447134"/>
          </a:xfrm>
          <a:prstGeom prst="rect">
            <a:avLst/>
          </a:prstGeom>
        </p:spPr>
      </p:pic>
      <p:pic>
        <p:nvPicPr>
          <p:cNvPr id="10" name="Picture 9" descr="A red text on a white background&#10;&#10;AI-generated content may be incorrect.">
            <a:extLst>
              <a:ext uri="{FF2B5EF4-FFF2-40B4-BE49-F238E27FC236}">
                <a16:creationId xmlns:a16="http://schemas.microsoft.com/office/drawing/2014/main" id="{D4AE786B-CE58-37DA-2295-FF3820B3D945}"/>
              </a:ext>
            </a:extLst>
          </p:cNvPr>
          <p:cNvPicPr>
            <a:picLocks noChangeAspect="1"/>
          </p:cNvPicPr>
          <p:nvPr/>
        </p:nvPicPr>
        <p:blipFill rotWithShape="1">
          <a:blip r:embed="rId5"/>
          <a:srcRect l="18319" t="1413" r="16854" b="3043"/>
          <a:stretch/>
        </p:blipFill>
        <p:spPr>
          <a:xfrm>
            <a:off x="7591664" y="5926328"/>
            <a:ext cx="1269215" cy="864022"/>
          </a:xfrm>
          <a:prstGeom prst="rect">
            <a:avLst/>
          </a:prstGeom>
        </p:spPr>
      </p:pic>
      <p:sp>
        <p:nvSpPr>
          <p:cNvPr id="2" name="Title 1">
            <a:extLst>
              <a:ext uri="{FF2B5EF4-FFF2-40B4-BE49-F238E27FC236}">
                <a16:creationId xmlns:a16="http://schemas.microsoft.com/office/drawing/2014/main" id="{4E73EECF-0917-64A4-6ACE-0F490C1193D8}"/>
              </a:ext>
            </a:extLst>
          </p:cNvPr>
          <p:cNvSpPr txBox="1">
            <a:spLocks/>
          </p:cNvSpPr>
          <p:nvPr/>
        </p:nvSpPr>
        <p:spPr>
          <a:xfrm>
            <a:off x="-130629" y="1280210"/>
            <a:ext cx="9405257" cy="14939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50" dirty="0">
                <a:solidFill>
                  <a:srgbClr val="000000"/>
                </a:solidFill>
                <a:effectLst/>
                <a:latin typeface="Futura Medium" panose="020B0602020204020303" pitchFamily="34" charset="-79"/>
                <a:cs typeface="Futura Medium" panose="020B0602020204020303" pitchFamily="34" charset="-79"/>
              </a:rPr>
              <a:t>Accelerating Homomorphic Encryption-Based </a:t>
            </a:r>
          </a:p>
          <a:p>
            <a:r>
              <a:rPr lang="en-GB" sz="3050" dirty="0">
                <a:solidFill>
                  <a:srgbClr val="000000"/>
                </a:solidFill>
                <a:effectLst/>
                <a:latin typeface="Futura Medium" panose="020B0602020204020303" pitchFamily="34" charset="-79"/>
                <a:cs typeface="Futura Medium" panose="020B0602020204020303" pitchFamily="34" charset="-79"/>
              </a:rPr>
              <a:t>String Matching via Memory-Efficient Data Packing </a:t>
            </a:r>
          </a:p>
          <a:p>
            <a:r>
              <a:rPr lang="en-GB" sz="3050" dirty="0">
                <a:solidFill>
                  <a:srgbClr val="000000"/>
                </a:solidFill>
                <a:effectLst/>
                <a:latin typeface="Futura Medium" panose="020B0602020204020303" pitchFamily="34" charset="-79"/>
                <a:cs typeface="Futura Medium" panose="020B0602020204020303" pitchFamily="34" charset="-79"/>
              </a:rPr>
              <a:t>and In-Flash Processing</a:t>
            </a:r>
          </a:p>
        </p:txBody>
      </p:sp>
      <p:sp>
        <p:nvSpPr>
          <p:cNvPr id="3" name="Title 1">
            <a:extLst>
              <a:ext uri="{FF2B5EF4-FFF2-40B4-BE49-F238E27FC236}">
                <a16:creationId xmlns:a16="http://schemas.microsoft.com/office/drawing/2014/main" id="{8B6E1331-E119-2354-9938-B4E01D9517CF}"/>
              </a:ext>
            </a:extLst>
          </p:cNvPr>
          <p:cNvSpPr txBox="1">
            <a:spLocks/>
          </p:cNvSpPr>
          <p:nvPr/>
        </p:nvSpPr>
        <p:spPr>
          <a:xfrm>
            <a:off x="2" y="657328"/>
            <a:ext cx="9144000" cy="8554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CH" sz="4800" b="1" dirty="0">
                <a:solidFill>
                  <a:srgbClr val="007F3E"/>
                </a:solidFill>
                <a:latin typeface="FUTURA MEDIUM" panose="020B0602020204020303" pitchFamily="34" charset="-79"/>
                <a:cs typeface="FUTURA MEDIUM" panose="020B0602020204020303" pitchFamily="34" charset="-79"/>
              </a:rPr>
              <a:t>CIPHERMATCH</a:t>
            </a:r>
            <a:endParaRPr lang="en-CH" sz="5000" b="1"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1DBF8222-DA75-884B-C2B2-24D708FF2F37}"/>
              </a:ext>
            </a:extLst>
          </p:cNvPr>
          <p:cNvPicPr>
            <a:picLocks noChangeAspect="1"/>
          </p:cNvPicPr>
          <p:nvPr/>
        </p:nvPicPr>
        <p:blipFill>
          <a:blip r:embed="rId6"/>
          <a:srcRect/>
          <a:stretch/>
        </p:blipFill>
        <p:spPr>
          <a:xfrm>
            <a:off x="657138" y="2536720"/>
            <a:ext cx="1121712" cy="1121712"/>
          </a:xfrm>
          <a:prstGeom prst="rect">
            <a:avLst/>
          </a:prstGeom>
          <a:ln w="25400" cap="rnd">
            <a:solidFill>
              <a:schemeClr val="tx1"/>
            </a:solidFill>
          </a:ln>
        </p:spPr>
      </p:pic>
      <p:sp>
        <p:nvSpPr>
          <p:cNvPr id="7" name="TextBox 6">
            <a:extLst>
              <a:ext uri="{FF2B5EF4-FFF2-40B4-BE49-F238E27FC236}">
                <a16:creationId xmlns:a16="http://schemas.microsoft.com/office/drawing/2014/main" id="{54310D0B-4CBC-F64A-F8D5-A114406EE418}"/>
              </a:ext>
            </a:extLst>
          </p:cNvPr>
          <p:cNvSpPr txBox="1"/>
          <p:nvPr/>
        </p:nvSpPr>
        <p:spPr>
          <a:xfrm>
            <a:off x="623272" y="3570988"/>
            <a:ext cx="1189445" cy="462022"/>
          </a:xfrm>
          <a:prstGeom prst="roundRect">
            <a:avLst>
              <a:gd name="adj" fmla="val 23526"/>
            </a:avLst>
          </a:prstGeom>
          <a:solidFill>
            <a:schemeClr val="tx1"/>
          </a:solidFill>
        </p:spPr>
        <p:txBody>
          <a:bodyPr wrap="square" rtlCol="0">
            <a:spAutoFit/>
          </a:bodyPr>
          <a:lstStyle/>
          <a:p>
            <a:pPr algn="ctr"/>
            <a:r>
              <a:rPr lang="en-US" sz="2000" b="1" dirty="0" err="1">
                <a:solidFill>
                  <a:schemeClr val="bg1"/>
                </a:solidFill>
                <a:latin typeface="FUTURA MEDIUM" panose="020B0602020204020303" pitchFamily="34" charset="-79"/>
                <a:cs typeface="FUTURA MEDIUM" panose="020B0602020204020303" pitchFamily="34" charset="-79"/>
              </a:rPr>
              <a:t>arXiv</a:t>
            </a:r>
            <a:endParaRPr lang="en-US" sz="2000" b="1" dirty="0">
              <a:solidFill>
                <a:schemeClr val="bg1"/>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20334541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31E70-9F7A-9405-76E3-675FD4386A67}"/>
              </a:ext>
            </a:extLst>
          </p:cNvPr>
          <p:cNvSpPr>
            <a:spLocks noGrp="1"/>
          </p:cNvSpPr>
          <p:nvPr>
            <p:ph type="title"/>
          </p:nvPr>
        </p:nvSpPr>
        <p:spPr/>
        <p:txBody>
          <a:bodyPr/>
          <a:lstStyle/>
          <a:p>
            <a:r>
              <a:rPr lang="en-CH" dirty="0"/>
              <a:t>Backup slides </a:t>
            </a:r>
          </a:p>
        </p:txBody>
      </p:sp>
    </p:spTree>
    <p:extLst>
      <p:ext uri="{BB962C8B-B14F-4D97-AF65-F5344CB8AC3E}">
        <p14:creationId xmlns:p14="http://schemas.microsoft.com/office/powerpoint/2010/main" val="611885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92448-F161-3592-BC8C-FE5B4D3E357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309B556-0BC9-EA22-17F8-AE8005B41F50}"/>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FF9E02AF-A4D0-59A4-CCA2-AD259321E551}"/>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9BF50EC-60AD-7306-EF31-6AD0068659AE}"/>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EE802005-F719-7C9F-01DB-131EB349266A}"/>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Summary</a:t>
            </a:r>
          </a:p>
        </p:txBody>
      </p:sp>
      <p:pic>
        <p:nvPicPr>
          <p:cNvPr id="16" name="Graphic 15">
            <a:extLst>
              <a:ext uri="{FF2B5EF4-FFF2-40B4-BE49-F238E27FC236}">
                <a16:creationId xmlns:a16="http://schemas.microsoft.com/office/drawing/2014/main" id="{73857C60-EB22-CE2E-12BB-1E03918D80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F79583B1-91AE-CADC-68FF-159A40883C69}"/>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86</a:t>
            </a:fld>
            <a:endParaRPr lang="en-CH" dirty="0">
              <a:latin typeface="Cambria" panose="02040503050406030204" pitchFamily="18" charset="0"/>
            </a:endParaRPr>
          </a:p>
        </p:txBody>
      </p:sp>
      <p:sp>
        <p:nvSpPr>
          <p:cNvPr id="3" name="TextBox 2">
            <a:extLst>
              <a:ext uri="{FF2B5EF4-FFF2-40B4-BE49-F238E27FC236}">
                <a16:creationId xmlns:a16="http://schemas.microsoft.com/office/drawing/2014/main" id="{05908AFE-9017-621F-71A3-AAF3CD014389}"/>
              </a:ext>
            </a:extLst>
          </p:cNvPr>
          <p:cNvSpPr txBox="1"/>
          <p:nvPr/>
        </p:nvSpPr>
        <p:spPr>
          <a:xfrm>
            <a:off x="293869" y="1838445"/>
            <a:ext cx="8510786" cy="713917"/>
          </a:xfrm>
          <a:prstGeom prst="rect">
            <a:avLst/>
          </a:prstGeom>
          <a:noFill/>
        </p:spPr>
        <p:txBody>
          <a:bodyPr wrap="square" rtlCol="0">
            <a:spAutoFit/>
          </a:bodyPr>
          <a:lstStyle/>
          <a:p>
            <a:endParaRPr lang="en-US"/>
          </a:p>
          <a:p>
            <a:endParaRPr lang="en-US" dirty="0"/>
          </a:p>
        </p:txBody>
      </p:sp>
      <p:sp>
        <p:nvSpPr>
          <p:cNvPr id="14" name="Rectangle 13">
            <a:extLst>
              <a:ext uri="{FF2B5EF4-FFF2-40B4-BE49-F238E27FC236}">
                <a16:creationId xmlns:a16="http://schemas.microsoft.com/office/drawing/2014/main" id="{FDC91FED-E8FF-D300-5658-67A6117FA4B6}"/>
              </a:ext>
            </a:extLst>
          </p:cNvPr>
          <p:cNvSpPr/>
          <p:nvPr/>
        </p:nvSpPr>
        <p:spPr>
          <a:xfrm>
            <a:off x="2262753" y="1433997"/>
            <a:ext cx="1236597" cy="497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Rectangle 23">
            <a:extLst>
              <a:ext uri="{FF2B5EF4-FFF2-40B4-BE49-F238E27FC236}">
                <a16:creationId xmlns:a16="http://schemas.microsoft.com/office/drawing/2014/main" id="{DE3C1C58-132C-47FD-93EF-29BD78EA8759}"/>
              </a:ext>
            </a:extLst>
          </p:cNvPr>
          <p:cNvSpPr/>
          <p:nvPr/>
        </p:nvSpPr>
        <p:spPr>
          <a:xfrm>
            <a:off x="3827497" y="1335521"/>
            <a:ext cx="2287278" cy="497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7" name="Rectangle 26">
            <a:extLst>
              <a:ext uri="{FF2B5EF4-FFF2-40B4-BE49-F238E27FC236}">
                <a16:creationId xmlns:a16="http://schemas.microsoft.com/office/drawing/2014/main" id="{2A4A58FA-1CE3-4F5D-716E-FF78626FA8B8}"/>
              </a:ext>
            </a:extLst>
          </p:cNvPr>
          <p:cNvSpPr/>
          <p:nvPr/>
        </p:nvSpPr>
        <p:spPr>
          <a:xfrm>
            <a:off x="6388364" y="1346303"/>
            <a:ext cx="2287278" cy="497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Rounded Rectangle 1">
            <a:extLst>
              <a:ext uri="{FF2B5EF4-FFF2-40B4-BE49-F238E27FC236}">
                <a16:creationId xmlns:a16="http://schemas.microsoft.com/office/drawing/2014/main" id="{AC6AB77D-9E3D-6C24-6A1A-B2D51B312884}"/>
              </a:ext>
            </a:extLst>
          </p:cNvPr>
          <p:cNvSpPr/>
          <p:nvPr/>
        </p:nvSpPr>
        <p:spPr>
          <a:xfrm>
            <a:off x="-159566" y="1168546"/>
            <a:ext cx="9463131" cy="1201329"/>
          </a:xfrm>
          <a:prstGeom prst="roundRect">
            <a:avLst>
              <a:gd name="adj" fmla="val 12680"/>
            </a:avLst>
          </a:prstGeom>
          <a:solidFill>
            <a:schemeClr val="accent6">
              <a:lumMod val="20000"/>
              <a:lumOff val="8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CM-SW provides </a:t>
            </a:r>
            <a:r>
              <a:rPr lang="en-US" sz="2800" b="1" dirty="0">
                <a:solidFill>
                  <a:schemeClr val="accent5"/>
                </a:solidFill>
                <a:latin typeface="Cambria" panose="02040503050406030204" pitchFamily="18" charset="0"/>
              </a:rPr>
              <a:t>42.9x </a:t>
            </a:r>
            <a:r>
              <a:rPr lang="en-US" sz="2800" b="1" dirty="0">
                <a:solidFill>
                  <a:schemeClr val="accent5"/>
                </a:solidFill>
                <a:latin typeface="Corbel" panose="020B0503020204020204" pitchFamily="34" charset="0"/>
              </a:rPr>
              <a:t>speedup</a:t>
            </a:r>
          </a:p>
          <a:p>
            <a:pPr algn="ctr"/>
            <a:r>
              <a:rPr lang="en-US" sz="2800" b="1" dirty="0">
                <a:solidFill>
                  <a:schemeClr val="tx1"/>
                </a:solidFill>
                <a:latin typeface="Corbel" panose="020B0503020204020204" pitchFamily="34" charset="0"/>
              </a:rPr>
              <a:t>over the state-of-the-art approach in real systems</a:t>
            </a:r>
            <a:endParaRPr lang="en-US" sz="2800" b="1" i="1" dirty="0">
              <a:solidFill>
                <a:schemeClr val="accent5"/>
              </a:solidFill>
              <a:latin typeface="Corbel" panose="020B0503020204020204" pitchFamily="34" charset="0"/>
            </a:endParaRPr>
          </a:p>
        </p:txBody>
      </p:sp>
      <p:sp>
        <p:nvSpPr>
          <p:cNvPr id="9" name="Rounded Rectangle 8">
            <a:extLst>
              <a:ext uri="{FF2B5EF4-FFF2-40B4-BE49-F238E27FC236}">
                <a16:creationId xmlns:a16="http://schemas.microsoft.com/office/drawing/2014/main" id="{CE5848B1-8BBE-ACFE-75D7-D966FC91314C}"/>
              </a:ext>
            </a:extLst>
          </p:cNvPr>
          <p:cNvSpPr/>
          <p:nvPr/>
        </p:nvSpPr>
        <p:spPr>
          <a:xfrm>
            <a:off x="238130" y="2519993"/>
            <a:ext cx="8692846" cy="938503"/>
          </a:xfrm>
          <a:prstGeom prst="roundRect">
            <a:avLst>
              <a:gd name="adj" fmla="val 12680"/>
            </a:avLst>
          </a:prstGeom>
          <a:solidFill>
            <a:srgbClr val="FFFF00">
              <a:alpha val="13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rPr>
              <a:t>Due to our </a:t>
            </a:r>
            <a:r>
              <a:rPr lang="en-US" sz="2400" b="1" dirty="0">
                <a:solidFill>
                  <a:schemeClr val="accent6"/>
                </a:solidFill>
                <a:latin typeface="Corbel" panose="020B0503020204020204" pitchFamily="34" charset="0"/>
              </a:rPr>
              <a:t>new</a:t>
            </a:r>
            <a:r>
              <a:rPr lang="en-US" sz="2400" b="1" dirty="0">
                <a:solidFill>
                  <a:schemeClr val="tx1"/>
                </a:solidFill>
                <a:latin typeface="Corbel" panose="020B0503020204020204" pitchFamily="34" charset="0"/>
              </a:rPr>
              <a:t> </a:t>
            </a:r>
            <a:r>
              <a:rPr lang="en-US" sz="2400" b="1" dirty="0">
                <a:solidFill>
                  <a:schemeClr val="accent6"/>
                </a:solidFill>
                <a:latin typeface="Corbel" panose="020B0503020204020204" pitchFamily="34" charset="0"/>
              </a:rPr>
              <a:t>memory-efficient data packing scheme </a:t>
            </a:r>
          </a:p>
          <a:p>
            <a:pPr algn="ctr"/>
            <a:r>
              <a:rPr lang="en-US" sz="2400" b="1" dirty="0">
                <a:solidFill>
                  <a:schemeClr val="tx1"/>
                </a:solidFill>
                <a:latin typeface="Corbel" panose="020B0503020204020204" pitchFamily="34" charset="0"/>
              </a:rPr>
              <a:t>and</a:t>
            </a:r>
            <a:r>
              <a:rPr lang="en-US" sz="2400" b="1" dirty="0">
                <a:solidFill>
                  <a:schemeClr val="accent6"/>
                </a:solidFill>
                <a:latin typeface="Corbel" panose="020B0503020204020204" pitchFamily="34" charset="0"/>
              </a:rPr>
              <a:t> </a:t>
            </a:r>
            <a:r>
              <a:rPr lang="en-US" sz="2400" b="1" dirty="0">
                <a:solidFill>
                  <a:schemeClr val="tx1"/>
                </a:solidFill>
                <a:latin typeface="Corbel" panose="020B0503020204020204" pitchFamily="34" charset="0"/>
              </a:rPr>
              <a:t>use of </a:t>
            </a:r>
            <a:r>
              <a:rPr lang="en-US" sz="2400" b="1" i="1" dirty="0">
                <a:solidFill>
                  <a:schemeClr val="accent6"/>
                </a:solidFill>
                <a:latin typeface="Corbel" panose="020B0503020204020204" pitchFamily="34" charset="0"/>
              </a:rPr>
              <a:t>only</a:t>
            </a:r>
            <a:r>
              <a:rPr lang="en-US" sz="2400" b="1" dirty="0">
                <a:solidFill>
                  <a:schemeClr val="accent6"/>
                </a:solidFill>
                <a:latin typeface="Corbel" panose="020B0503020204020204" pitchFamily="34" charset="0"/>
              </a:rPr>
              <a:t> homomorphic additions</a:t>
            </a:r>
          </a:p>
        </p:txBody>
      </p:sp>
      <p:sp>
        <p:nvSpPr>
          <p:cNvPr id="10" name="Rounded Rectangle 9">
            <a:extLst>
              <a:ext uri="{FF2B5EF4-FFF2-40B4-BE49-F238E27FC236}">
                <a16:creationId xmlns:a16="http://schemas.microsoft.com/office/drawing/2014/main" id="{8DEB0BF7-5B70-AFC8-3F65-C043C5C8F326}"/>
              </a:ext>
            </a:extLst>
          </p:cNvPr>
          <p:cNvSpPr/>
          <p:nvPr/>
        </p:nvSpPr>
        <p:spPr>
          <a:xfrm>
            <a:off x="-212812" y="3816622"/>
            <a:ext cx="9463131" cy="1201329"/>
          </a:xfrm>
          <a:prstGeom prst="roundRect">
            <a:avLst>
              <a:gd name="adj" fmla="val 12680"/>
            </a:avLst>
          </a:prstGeom>
          <a:solidFill>
            <a:schemeClr val="accent6">
              <a:lumMod val="20000"/>
              <a:lumOff val="8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rbel" panose="020B0503020204020204" pitchFamily="34" charset="0"/>
              </a:rPr>
              <a:t>CM-IFP provides </a:t>
            </a:r>
            <a:r>
              <a:rPr lang="en-US" sz="2800" b="1" dirty="0">
                <a:solidFill>
                  <a:schemeClr val="accent5"/>
                </a:solidFill>
                <a:latin typeface="Cambria" panose="02040503050406030204" pitchFamily="18" charset="0"/>
              </a:rPr>
              <a:t>136.9x</a:t>
            </a:r>
            <a:r>
              <a:rPr lang="en-US" sz="2800" b="1" dirty="0">
                <a:solidFill>
                  <a:schemeClr val="tx1"/>
                </a:solidFill>
                <a:latin typeface="Corbel" panose="020B0503020204020204" pitchFamily="34" charset="0"/>
              </a:rPr>
              <a:t> </a:t>
            </a:r>
            <a:r>
              <a:rPr lang="en-US" sz="2800" b="1" dirty="0">
                <a:solidFill>
                  <a:schemeClr val="accent5"/>
                </a:solidFill>
                <a:latin typeface="Corbel" panose="020B0503020204020204" pitchFamily="34" charset="0"/>
              </a:rPr>
              <a:t>speedup </a:t>
            </a:r>
            <a:r>
              <a:rPr lang="en-US" sz="2800" b="1" dirty="0">
                <a:solidFill>
                  <a:schemeClr val="tx1"/>
                </a:solidFill>
                <a:latin typeface="Corbel" panose="020B0503020204020204" pitchFamily="34" charset="0"/>
              </a:rPr>
              <a:t>over CM-SW </a:t>
            </a:r>
          </a:p>
          <a:p>
            <a:pPr algn="ctr"/>
            <a:r>
              <a:rPr lang="en-US" sz="2800" b="1" dirty="0">
                <a:solidFill>
                  <a:schemeClr val="tx1"/>
                </a:solidFill>
                <a:latin typeface="Corbel" panose="020B0503020204020204" pitchFamily="34" charset="0"/>
              </a:rPr>
              <a:t>and</a:t>
            </a:r>
            <a:r>
              <a:rPr lang="en-US" sz="2800" b="1" dirty="0">
                <a:solidFill>
                  <a:schemeClr val="accent5"/>
                </a:solidFill>
                <a:latin typeface="Corbel" panose="020B0503020204020204" pitchFamily="34" charset="0"/>
              </a:rPr>
              <a:t> outperforms </a:t>
            </a:r>
            <a:r>
              <a:rPr lang="en-US" sz="2800" b="1" dirty="0">
                <a:solidFill>
                  <a:schemeClr val="tx1"/>
                </a:solidFill>
                <a:latin typeface="Corbel" panose="020B0503020204020204" pitchFamily="34" charset="0"/>
              </a:rPr>
              <a:t>three near-data processing systems </a:t>
            </a:r>
            <a:endParaRPr lang="en-US" sz="2800" b="1" i="1" dirty="0">
              <a:solidFill>
                <a:schemeClr val="accent5"/>
              </a:solidFill>
              <a:latin typeface="Corbel" panose="020B0503020204020204" pitchFamily="34" charset="0"/>
            </a:endParaRPr>
          </a:p>
        </p:txBody>
      </p:sp>
      <p:sp>
        <p:nvSpPr>
          <p:cNvPr id="12" name="Rounded Rectangle 11">
            <a:extLst>
              <a:ext uri="{FF2B5EF4-FFF2-40B4-BE49-F238E27FC236}">
                <a16:creationId xmlns:a16="http://schemas.microsoft.com/office/drawing/2014/main" id="{11316098-EA9B-0159-59AC-88F7B98120EF}"/>
              </a:ext>
            </a:extLst>
          </p:cNvPr>
          <p:cNvSpPr/>
          <p:nvPr/>
        </p:nvSpPr>
        <p:spPr>
          <a:xfrm>
            <a:off x="225576" y="5167037"/>
            <a:ext cx="8692846" cy="980770"/>
          </a:xfrm>
          <a:prstGeom prst="roundRect">
            <a:avLst>
              <a:gd name="adj" fmla="val 12680"/>
            </a:avLst>
          </a:prstGeom>
          <a:solidFill>
            <a:srgbClr val="FFFF00">
              <a:alpha val="13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bel" panose="020B0503020204020204" pitchFamily="34" charset="0"/>
              </a:rPr>
              <a:t>Due to our </a:t>
            </a:r>
            <a:r>
              <a:rPr lang="en-US" sz="2400" b="1" dirty="0">
                <a:solidFill>
                  <a:schemeClr val="accent6"/>
                </a:solidFill>
                <a:latin typeface="Corbel" panose="020B0503020204020204" pitchFamily="34" charset="0"/>
              </a:rPr>
              <a:t>new IFP design </a:t>
            </a:r>
            <a:r>
              <a:rPr lang="en-US" sz="2400" b="1" dirty="0">
                <a:solidFill>
                  <a:schemeClr val="tx1"/>
                </a:solidFill>
                <a:latin typeface="Corbel" panose="020B0503020204020204" pitchFamily="34" charset="0"/>
              </a:rPr>
              <a:t>to perform in-flash operations </a:t>
            </a:r>
          </a:p>
          <a:p>
            <a:pPr algn="ctr"/>
            <a:r>
              <a:rPr lang="en-US" sz="2400" b="1" dirty="0">
                <a:solidFill>
                  <a:schemeClr val="tx1"/>
                </a:solidFill>
                <a:latin typeface="Corbel" panose="020B0503020204020204" pitchFamily="34" charset="0"/>
              </a:rPr>
              <a:t>and exploiting </a:t>
            </a:r>
            <a:r>
              <a:rPr lang="en-US" sz="2400" b="1" dirty="0">
                <a:solidFill>
                  <a:schemeClr val="accent6"/>
                </a:solidFill>
                <a:latin typeface="Corbel" panose="020B0503020204020204" pitchFamily="34" charset="0"/>
              </a:rPr>
              <a:t>large-scale bit-level parallelism</a:t>
            </a:r>
          </a:p>
        </p:txBody>
      </p:sp>
    </p:spTree>
    <p:extLst>
      <p:ext uri="{BB962C8B-B14F-4D97-AF65-F5344CB8AC3E}">
        <p14:creationId xmlns:p14="http://schemas.microsoft.com/office/powerpoint/2010/main" val="79793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C5417-B292-221C-AEA0-FF4A573CE10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05FA755-D2A2-3A8B-E8AC-2E33C5B1FB42}"/>
              </a:ext>
            </a:extLst>
          </p:cNvPr>
          <p:cNvSpPr/>
          <p:nvPr/>
        </p:nvSpPr>
        <p:spPr>
          <a:xfrm>
            <a:off x="0" y="0"/>
            <a:ext cx="9144000" cy="841248"/>
          </a:xfrm>
          <a:prstGeom prst="rect">
            <a:avLst/>
          </a:prstGeom>
          <a:solidFill>
            <a:srgbClr val="D8F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B0729287-7E1E-C33E-C775-E793BB530D1C}"/>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CFF92DC-945C-AE38-C288-5A6688012562}"/>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BD9012B6-787C-87DF-FC53-ACD80F3650C7}"/>
              </a:ext>
            </a:extLst>
          </p:cNvPr>
          <p:cNvSpPr>
            <a:spLocks noGrp="1"/>
          </p:cNvSpPr>
          <p:nvPr>
            <p:ph type="title"/>
          </p:nvPr>
        </p:nvSpPr>
        <p:spPr>
          <a:xfrm>
            <a:off x="43211" y="1"/>
            <a:ext cx="7886700" cy="841245"/>
          </a:xfrm>
        </p:spPr>
        <p:txBody>
          <a:bodyPr/>
          <a:lstStyle/>
          <a:p>
            <a:r>
              <a:rPr lang="en-CH" b="1" dirty="0">
                <a:latin typeface="Corbel" panose="020B0503020204020204" pitchFamily="34" charset="0"/>
                <a:ea typeface="Tahoma" panose="020B0604030504040204" pitchFamily="34" charset="0"/>
                <a:cs typeface="Tahoma" panose="020B0604030504040204" pitchFamily="34" charset="0"/>
              </a:rPr>
              <a:t>Executive Summary</a:t>
            </a:r>
          </a:p>
        </p:txBody>
      </p:sp>
      <p:sp>
        <p:nvSpPr>
          <p:cNvPr id="9" name="Content Placeholder 2">
            <a:extLst>
              <a:ext uri="{FF2B5EF4-FFF2-40B4-BE49-F238E27FC236}">
                <a16:creationId xmlns:a16="http://schemas.microsoft.com/office/drawing/2014/main" id="{0597BF5F-AA6D-C582-D262-DE15D414C111}"/>
              </a:ext>
            </a:extLst>
          </p:cNvPr>
          <p:cNvSpPr txBox="1">
            <a:spLocks/>
          </p:cNvSpPr>
          <p:nvPr/>
        </p:nvSpPr>
        <p:spPr>
          <a:xfrm>
            <a:off x="40028" y="939343"/>
            <a:ext cx="9069905" cy="1088083"/>
          </a:xfrm>
          <a:prstGeom prst="roundRect">
            <a:avLst>
              <a:gd name="adj" fmla="val 986"/>
            </a:avLst>
          </a:prstGeom>
          <a:solidFill>
            <a:srgbClr val="C00000">
              <a:alpha val="13506"/>
            </a:srgbClr>
          </a:solidFill>
          <a:ln w="19050">
            <a:noFill/>
          </a:ln>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orbel" panose="020B0503020204020204" pitchFamily="34" charset="0"/>
                <a:ea typeface="NanumGothic" panose="020D0604000000000000" pitchFamily="34" charset="-127"/>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orbel" panose="020B0503020204020204" pitchFamily="34" charset="0"/>
                <a:ea typeface="NanumGothic" panose="020D0604000000000000" pitchFamily="34" charset="-127"/>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100"/>
              </a:spcBef>
              <a:buNone/>
            </a:pPr>
            <a:r>
              <a:rPr lang="en-CH" sz="1600" b="1" u="sng" dirty="0">
                <a:solidFill>
                  <a:srgbClr val="C00000"/>
                </a:solidFill>
              </a:rPr>
              <a:t>Problem</a:t>
            </a:r>
            <a:r>
              <a:rPr lang="en-CH" sz="1600" b="1" dirty="0">
                <a:solidFill>
                  <a:srgbClr val="C00000"/>
                </a:solidFill>
              </a:rPr>
              <a:t>:</a:t>
            </a:r>
            <a:r>
              <a:rPr lang="en-CH" sz="1600" dirty="0">
                <a:solidFill>
                  <a:srgbClr val="FF0000"/>
                </a:solidFill>
              </a:rPr>
              <a:t> </a:t>
            </a:r>
            <a:r>
              <a:rPr lang="en-CH" sz="1600" dirty="0"/>
              <a:t>Secure exact string matching using homomorphic encryption (HE) operations face performance bottlenecks in two key areas: </a:t>
            </a:r>
          </a:p>
          <a:p>
            <a:pPr marL="378900" indent="-342900">
              <a:lnSpc>
                <a:spcPct val="100000"/>
              </a:lnSpc>
              <a:spcBef>
                <a:spcPts val="100"/>
              </a:spcBef>
              <a:buAutoNum type="alphaLcParenBoth"/>
            </a:pPr>
            <a:r>
              <a:rPr lang="en-GB" sz="1600" b="1" dirty="0"/>
              <a:t>H</a:t>
            </a:r>
            <a:r>
              <a:rPr lang="en-CH" sz="1600" b="1" dirty="0"/>
              <a:t>igh computation cost </a:t>
            </a:r>
            <a:r>
              <a:rPr lang="en-CH" sz="1600" dirty="0"/>
              <a:t>due to use of complex homomorphic operations (e.g., multiplication)</a:t>
            </a:r>
          </a:p>
          <a:p>
            <a:pPr marL="378900" indent="-342900">
              <a:lnSpc>
                <a:spcPct val="100000"/>
              </a:lnSpc>
              <a:spcBef>
                <a:spcPts val="100"/>
              </a:spcBef>
              <a:buAutoNum type="alphaLcParenBoth"/>
            </a:pPr>
            <a:r>
              <a:rPr lang="en-CH" sz="1600" b="1" dirty="0"/>
              <a:t>data movement bottleneck</a:t>
            </a:r>
            <a:r>
              <a:rPr lang="en-CH" sz="1600" dirty="0"/>
              <a:t> due to large homomorphically encrypted data</a:t>
            </a:r>
          </a:p>
        </p:txBody>
      </p:sp>
      <p:sp>
        <p:nvSpPr>
          <p:cNvPr id="10" name="Content Placeholder 2">
            <a:extLst>
              <a:ext uri="{FF2B5EF4-FFF2-40B4-BE49-F238E27FC236}">
                <a16:creationId xmlns:a16="http://schemas.microsoft.com/office/drawing/2014/main" id="{486F2023-D7D7-4E0E-13EE-749B97396209}"/>
              </a:ext>
            </a:extLst>
          </p:cNvPr>
          <p:cNvSpPr txBox="1">
            <a:spLocks/>
          </p:cNvSpPr>
          <p:nvPr/>
        </p:nvSpPr>
        <p:spPr>
          <a:xfrm>
            <a:off x="37876" y="2066992"/>
            <a:ext cx="9072057" cy="595123"/>
          </a:xfrm>
          <a:prstGeom prst="roundRect">
            <a:avLst>
              <a:gd name="adj" fmla="val 1344"/>
            </a:avLst>
          </a:prstGeom>
          <a:solidFill>
            <a:schemeClr val="accent2">
              <a:lumMod val="20000"/>
              <a:lumOff val="80000"/>
              <a:alpha val="22000"/>
            </a:schemeClr>
          </a:solidFill>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14300">
              <a:lnSpc>
                <a:spcPct val="100000"/>
              </a:lnSpc>
              <a:buNone/>
            </a:pPr>
            <a:r>
              <a:rPr lang="en-CH" sz="1600" b="1" u="sng" dirty="0">
                <a:solidFill>
                  <a:schemeClr val="accent2">
                    <a:lumMod val="50000"/>
                  </a:schemeClr>
                </a:solidFill>
              </a:rPr>
              <a:t>Motivation</a:t>
            </a:r>
            <a:r>
              <a:rPr lang="en-CH" sz="1600" b="1" dirty="0">
                <a:solidFill>
                  <a:schemeClr val="accent2">
                    <a:lumMod val="50000"/>
                  </a:schemeClr>
                </a:solidFill>
              </a:rPr>
              <a:t>:</a:t>
            </a:r>
            <a:r>
              <a:rPr lang="en-CH" sz="1600" dirty="0"/>
              <a:t> </a:t>
            </a:r>
            <a:r>
              <a:rPr lang="en-US" sz="1600" dirty="0"/>
              <a:t>Reducing memory expansion from HE and performing computation where the database resides can improve the performance of secure exact string matching algorithm</a:t>
            </a:r>
            <a:endParaRPr lang="en-CH" sz="1600" dirty="0"/>
          </a:p>
        </p:txBody>
      </p:sp>
      <p:sp>
        <p:nvSpPr>
          <p:cNvPr id="11" name="Content Placeholder 2">
            <a:extLst>
              <a:ext uri="{FF2B5EF4-FFF2-40B4-BE49-F238E27FC236}">
                <a16:creationId xmlns:a16="http://schemas.microsoft.com/office/drawing/2014/main" id="{7F799DEC-AFE2-8130-6300-6A7B1F00E5BB}"/>
              </a:ext>
            </a:extLst>
          </p:cNvPr>
          <p:cNvSpPr txBox="1">
            <a:spLocks/>
          </p:cNvSpPr>
          <p:nvPr/>
        </p:nvSpPr>
        <p:spPr>
          <a:xfrm>
            <a:off x="53432" y="3532569"/>
            <a:ext cx="9072057" cy="721776"/>
          </a:xfrm>
          <a:prstGeom prst="roundRect">
            <a:avLst>
              <a:gd name="adj" fmla="val 2717"/>
            </a:avLst>
          </a:prstGeom>
          <a:solidFill>
            <a:srgbClr val="FEFDDD">
              <a:alpha val="14000"/>
            </a:srgbClr>
          </a:solidFill>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H" sz="1600" b="1" u="sng" dirty="0">
                <a:solidFill>
                  <a:srgbClr val="ADA315"/>
                </a:solidFill>
              </a:rPr>
              <a:t>CIPHERMATCH</a:t>
            </a:r>
            <a:r>
              <a:rPr lang="en-CH" sz="1600" b="1" dirty="0">
                <a:solidFill>
                  <a:srgbClr val="ADA315"/>
                </a:solidFill>
              </a:rPr>
              <a:t>: A novel algorithm-hardware co-design </a:t>
            </a:r>
            <a:r>
              <a:rPr lang="en-CH" sz="1600" dirty="0"/>
              <a:t>that significantly improves the performance of HE-based secure string matching by using </a:t>
            </a:r>
            <a:r>
              <a:rPr lang="en-CH" sz="1600" i="1" dirty="0"/>
              <a:t>only</a:t>
            </a:r>
            <a:r>
              <a:rPr lang="en-CH" sz="1600" dirty="0"/>
              <a:t> </a:t>
            </a:r>
            <a:r>
              <a:rPr lang="en-CH" sz="1600" i="1" dirty="0"/>
              <a:t>homomorphic addition </a:t>
            </a:r>
            <a:r>
              <a:rPr lang="en-CH" sz="1600" dirty="0"/>
              <a:t>and leveraging the operational principles of NAND-flash memory.  </a:t>
            </a:r>
          </a:p>
        </p:txBody>
      </p:sp>
      <p:sp>
        <p:nvSpPr>
          <p:cNvPr id="12" name="Content Placeholder 2">
            <a:extLst>
              <a:ext uri="{FF2B5EF4-FFF2-40B4-BE49-F238E27FC236}">
                <a16:creationId xmlns:a16="http://schemas.microsoft.com/office/drawing/2014/main" id="{4E2A7750-294D-239D-5D7F-332AF13998DA}"/>
              </a:ext>
            </a:extLst>
          </p:cNvPr>
          <p:cNvSpPr txBox="1">
            <a:spLocks/>
          </p:cNvSpPr>
          <p:nvPr/>
        </p:nvSpPr>
        <p:spPr>
          <a:xfrm>
            <a:off x="53431" y="5501418"/>
            <a:ext cx="9033853" cy="1012524"/>
          </a:xfrm>
          <a:prstGeom prst="roundRect">
            <a:avLst>
              <a:gd name="adj" fmla="val 2425"/>
            </a:avLst>
          </a:prstGeom>
          <a:solidFill>
            <a:srgbClr val="F1C5C7">
              <a:alpha val="39000"/>
            </a:srgbClr>
          </a:solidFill>
          <a:ln w="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
              </a:spcBef>
              <a:buNone/>
            </a:pPr>
            <a:r>
              <a:rPr lang="en-CH" sz="1600" b="1" u="sng" dirty="0">
                <a:solidFill>
                  <a:schemeClr val="tx1">
                    <a:lumMod val="85000"/>
                    <a:lumOff val="15000"/>
                  </a:schemeClr>
                </a:solidFill>
              </a:rPr>
              <a:t>Key Results</a:t>
            </a:r>
            <a:r>
              <a:rPr lang="en-CH" sz="1600" b="1" dirty="0">
                <a:solidFill>
                  <a:schemeClr val="tx1">
                    <a:lumMod val="85000"/>
                    <a:lumOff val="15000"/>
                  </a:schemeClr>
                </a:solidFill>
              </a:rPr>
              <a:t>: (i) </a:t>
            </a:r>
            <a:r>
              <a:rPr lang="en-CH" sz="1600" dirty="0">
                <a:solidFill>
                  <a:schemeClr val="tx1">
                    <a:lumMod val="85000"/>
                    <a:lumOff val="15000"/>
                  </a:schemeClr>
                </a:solidFill>
              </a:rPr>
              <a:t>Software-based</a:t>
            </a:r>
            <a:r>
              <a:rPr lang="en-CH" sz="1600" b="1" dirty="0">
                <a:solidFill>
                  <a:schemeClr val="tx1">
                    <a:lumMod val="85000"/>
                    <a:lumOff val="15000"/>
                  </a:schemeClr>
                </a:solidFill>
              </a:rPr>
              <a:t> </a:t>
            </a:r>
            <a:r>
              <a:rPr lang="en-CH" sz="1600" dirty="0"/>
              <a:t>CIPHERMATCH implementation (CM-SW) achieves 42.9x speedup over state-of-the-art software approaches</a:t>
            </a:r>
          </a:p>
          <a:p>
            <a:pPr marL="0" indent="0">
              <a:spcBef>
                <a:spcPts val="100"/>
              </a:spcBef>
              <a:buNone/>
            </a:pPr>
            <a:r>
              <a:rPr lang="en-CH" sz="1600" b="1" dirty="0">
                <a:solidFill>
                  <a:schemeClr val="tx2">
                    <a:lumMod val="50000"/>
                  </a:schemeClr>
                </a:solidFill>
              </a:rPr>
              <a:t>(ii) </a:t>
            </a:r>
            <a:r>
              <a:rPr lang="en-CH" sz="1600" dirty="0">
                <a:solidFill>
                  <a:schemeClr val="tx2">
                    <a:lumMod val="50000"/>
                  </a:schemeClr>
                </a:solidFill>
              </a:rPr>
              <a:t>CIPHERMATCH IFP implementation futher improves upon CM-SW, achieving 136.9x better performance and 256.4x lower energy consumption</a:t>
            </a:r>
          </a:p>
        </p:txBody>
      </p:sp>
      <p:sp>
        <p:nvSpPr>
          <p:cNvPr id="13" name="Content Placeholder 7">
            <a:extLst>
              <a:ext uri="{FF2B5EF4-FFF2-40B4-BE49-F238E27FC236}">
                <a16:creationId xmlns:a16="http://schemas.microsoft.com/office/drawing/2014/main" id="{16A41B49-0F12-AD68-D01B-ADB37D6D5FEF}"/>
              </a:ext>
            </a:extLst>
          </p:cNvPr>
          <p:cNvSpPr txBox="1">
            <a:spLocks/>
          </p:cNvSpPr>
          <p:nvPr/>
        </p:nvSpPr>
        <p:spPr>
          <a:xfrm>
            <a:off x="53432" y="4278505"/>
            <a:ext cx="4512340" cy="1198752"/>
          </a:xfrm>
          <a:prstGeom prst="roundRect">
            <a:avLst>
              <a:gd name="adj" fmla="val 1720"/>
            </a:avLst>
          </a:prstGeom>
          <a:solidFill>
            <a:srgbClr val="7030A0">
              <a:alpha val="12000"/>
            </a:srgbClr>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orbel" panose="020B0503020204020204" pitchFamily="34" charset="0"/>
                <a:ea typeface="NanumGothic" panose="020D0604000000000000" pitchFamily="34" charset="-127"/>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orbel" panose="020B0503020204020204" pitchFamily="34" charset="0"/>
                <a:ea typeface="NanumGothic" panose="020D0604000000000000" pitchFamily="34" charset="-127"/>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CH" sz="1600" b="1" u="sng" dirty="0">
                <a:solidFill>
                  <a:srgbClr val="7030A0"/>
                </a:solidFill>
              </a:rPr>
              <a:t>Key Idea</a:t>
            </a:r>
            <a:r>
              <a:rPr lang="en-CH" sz="1600" b="1" dirty="0">
                <a:solidFill>
                  <a:srgbClr val="7030A0"/>
                </a:solidFill>
              </a:rPr>
              <a:t>: </a:t>
            </a:r>
          </a:p>
          <a:p>
            <a:pPr marL="342900" indent="-342900">
              <a:spcBef>
                <a:spcPts val="100"/>
              </a:spcBef>
              <a:buFont typeface="Arial" panose="020B0604020202020204" pitchFamily="34" charset="0"/>
              <a:buAutoNum type="arabicParenR"/>
            </a:pPr>
            <a:r>
              <a:rPr lang="en-CH" sz="1600" b="1" dirty="0">
                <a:solidFill>
                  <a:srgbClr val="7030A0"/>
                </a:solidFill>
              </a:rPr>
              <a:t>To pack multiple bits of data in the each coefficient of ciphertext </a:t>
            </a:r>
          </a:p>
          <a:p>
            <a:pPr marL="342900" indent="-342900">
              <a:spcBef>
                <a:spcPts val="100"/>
              </a:spcBef>
              <a:buFont typeface="Arial" panose="020B0604020202020204" pitchFamily="34" charset="0"/>
              <a:buAutoNum type="arabicParenR"/>
            </a:pPr>
            <a:r>
              <a:rPr lang="en-CH" sz="1600" b="1" dirty="0">
                <a:solidFill>
                  <a:srgbClr val="7030A0"/>
                </a:solidFill>
              </a:rPr>
              <a:t>Use in-flash processing (IFP) to perform string matching inside NAND-flash memory</a:t>
            </a:r>
          </a:p>
        </p:txBody>
      </p:sp>
      <p:sp>
        <p:nvSpPr>
          <p:cNvPr id="14" name="Content Placeholder 7">
            <a:extLst>
              <a:ext uri="{FF2B5EF4-FFF2-40B4-BE49-F238E27FC236}">
                <a16:creationId xmlns:a16="http://schemas.microsoft.com/office/drawing/2014/main" id="{1C898369-5C19-E511-7607-EA0DD055EA35}"/>
              </a:ext>
            </a:extLst>
          </p:cNvPr>
          <p:cNvSpPr txBox="1">
            <a:spLocks/>
          </p:cNvSpPr>
          <p:nvPr/>
        </p:nvSpPr>
        <p:spPr>
          <a:xfrm>
            <a:off x="4589460" y="4273110"/>
            <a:ext cx="4512340" cy="1198753"/>
          </a:xfrm>
          <a:prstGeom prst="roundRect">
            <a:avLst>
              <a:gd name="adj" fmla="val 3168"/>
            </a:avLst>
          </a:prstGeom>
          <a:solidFill>
            <a:srgbClr val="84CEF7">
              <a:alpha val="12000"/>
            </a:srgbClr>
          </a:solidFill>
          <a:ln>
            <a:no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orbel" panose="020B0503020204020204" pitchFamily="34" charset="0"/>
                <a:ea typeface="NanumGothic" panose="020D0604000000000000" pitchFamily="34" charset="-127"/>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orbel" panose="020B0503020204020204" pitchFamily="34" charset="0"/>
                <a:ea typeface="NanumGothic" panose="020D0604000000000000" pitchFamily="34" charset="-127"/>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100"/>
              </a:spcBef>
              <a:buFont typeface="Arial" panose="020B0604020202020204" pitchFamily="34" charset="0"/>
              <a:buNone/>
            </a:pPr>
            <a:r>
              <a:rPr lang="en-CH" sz="1600" b="1" u="sng" dirty="0">
                <a:solidFill>
                  <a:srgbClr val="0070C0"/>
                </a:solidFill>
              </a:rPr>
              <a:t>Key Benefits</a:t>
            </a:r>
            <a:r>
              <a:rPr lang="en-CH" sz="1600" b="1" dirty="0">
                <a:solidFill>
                  <a:srgbClr val="0070C0"/>
                </a:solidFill>
              </a:rPr>
              <a:t>:</a:t>
            </a:r>
          </a:p>
          <a:p>
            <a:pPr marL="0" indent="0">
              <a:lnSpc>
                <a:spcPct val="100000"/>
              </a:lnSpc>
              <a:spcBef>
                <a:spcPts val="400"/>
              </a:spcBef>
              <a:buFont typeface="Arial" panose="020B0604020202020204" pitchFamily="34" charset="0"/>
              <a:buNone/>
            </a:pPr>
            <a:r>
              <a:rPr lang="en-CH" sz="1600" dirty="0"/>
              <a:t>+ </a:t>
            </a:r>
            <a:r>
              <a:rPr lang="en-CH" sz="1600" b="1" dirty="0">
                <a:solidFill>
                  <a:schemeClr val="accent5">
                    <a:lumMod val="50000"/>
                  </a:schemeClr>
                </a:solidFill>
              </a:rPr>
              <a:t>Reduce memory expansion after encryption</a:t>
            </a:r>
            <a:endParaRPr lang="en-CH" sz="1600" dirty="0"/>
          </a:p>
          <a:p>
            <a:pPr marL="0" indent="0">
              <a:lnSpc>
                <a:spcPct val="100000"/>
              </a:lnSpc>
              <a:spcBef>
                <a:spcPts val="400"/>
              </a:spcBef>
              <a:buFont typeface="Arial" panose="020B0604020202020204" pitchFamily="34" charset="0"/>
              <a:buNone/>
            </a:pPr>
            <a:r>
              <a:rPr lang="en-CH" sz="1600" dirty="0"/>
              <a:t>+ </a:t>
            </a:r>
            <a:r>
              <a:rPr lang="en-CH" sz="1600" b="1" dirty="0">
                <a:solidFill>
                  <a:srgbClr val="007F3E"/>
                </a:solidFill>
              </a:rPr>
              <a:t>Eliminates the use of complex HE operations</a:t>
            </a:r>
            <a:endParaRPr lang="en-CH" sz="1600" dirty="0"/>
          </a:p>
          <a:p>
            <a:pPr marL="0" indent="0">
              <a:lnSpc>
                <a:spcPct val="100000"/>
              </a:lnSpc>
              <a:spcBef>
                <a:spcPts val="400"/>
              </a:spcBef>
              <a:buFont typeface="Arial" panose="020B0604020202020204" pitchFamily="34" charset="0"/>
              <a:buNone/>
            </a:pPr>
            <a:r>
              <a:rPr lang="en-CH" sz="1600" dirty="0"/>
              <a:t>+ </a:t>
            </a:r>
            <a:r>
              <a:rPr lang="en-CH" sz="1600" b="1" dirty="0">
                <a:solidFill>
                  <a:schemeClr val="accent2">
                    <a:lumMod val="75000"/>
                  </a:schemeClr>
                </a:solidFill>
              </a:rPr>
              <a:t>Reduces data movement bottleneck</a:t>
            </a:r>
            <a:endParaRPr lang="en-CH" sz="1600" dirty="0"/>
          </a:p>
          <a:p>
            <a:pPr marL="0" indent="0">
              <a:buFont typeface="Arial" panose="020B0604020202020204" pitchFamily="34" charset="0"/>
              <a:buNone/>
            </a:pPr>
            <a:r>
              <a:rPr lang="en-CH" sz="1700" b="1" dirty="0">
                <a:solidFill>
                  <a:srgbClr val="0070C0"/>
                </a:solidFill>
              </a:rPr>
              <a:t> </a:t>
            </a:r>
            <a:r>
              <a:rPr lang="el-GR" sz="1700" b="1" dirty="0">
                <a:solidFill>
                  <a:srgbClr val="0070C0"/>
                </a:solidFill>
              </a:rPr>
              <a:t> </a:t>
            </a:r>
            <a:endParaRPr lang="en-CH" sz="1700" b="1" dirty="0">
              <a:solidFill>
                <a:srgbClr val="0070C0"/>
              </a:solidFill>
            </a:endParaRPr>
          </a:p>
        </p:txBody>
      </p:sp>
      <p:sp>
        <p:nvSpPr>
          <p:cNvPr id="15" name="Content Placeholder 2">
            <a:extLst>
              <a:ext uri="{FF2B5EF4-FFF2-40B4-BE49-F238E27FC236}">
                <a16:creationId xmlns:a16="http://schemas.microsoft.com/office/drawing/2014/main" id="{E843FEAD-5AA3-B80D-5A0A-48D1F038128B}"/>
              </a:ext>
            </a:extLst>
          </p:cNvPr>
          <p:cNvSpPr txBox="1">
            <a:spLocks/>
          </p:cNvSpPr>
          <p:nvPr/>
        </p:nvSpPr>
        <p:spPr>
          <a:xfrm>
            <a:off x="37877" y="2701681"/>
            <a:ext cx="9087612" cy="791323"/>
          </a:xfrm>
          <a:prstGeom prst="roundRect">
            <a:avLst>
              <a:gd name="adj" fmla="val 2717"/>
            </a:avLst>
          </a:prstGeom>
          <a:solidFill>
            <a:schemeClr val="accent2">
              <a:lumMod val="75000"/>
              <a:alpha val="12984"/>
            </a:schemeClr>
          </a:solidFill>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
              </a:spcBef>
              <a:buNone/>
            </a:pPr>
            <a:r>
              <a:rPr lang="en-CH" sz="1600" b="1" u="sng" dirty="0">
                <a:solidFill>
                  <a:srgbClr val="C00000"/>
                </a:solidFill>
              </a:rPr>
              <a:t>Opportunity</a:t>
            </a:r>
            <a:r>
              <a:rPr lang="en-GB" sz="1600" dirty="0"/>
              <a:t>: (a) Perform memory-efficient packing of the database to reduce the increase in memory footprint after encryption and (b) perform simple computations (e.g., HE addition) inside solid state drives (SSDs – i.e., where the database is stored) to reduce data movement  </a:t>
            </a:r>
            <a:endParaRPr lang="en-CH" sz="1600" dirty="0"/>
          </a:p>
        </p:txBody>
      </p:sp>
      <p:pic>
        <p:nvPicPr>
          <p:cNvPr id="16" name="Graphic 15">
            <a:extLst>
              <a:ext uri="{FF2B5EF4-FFF2-40B4-BE49-F238E27FC236}">
                <a16:creationId xmlns:a16="http://schemas.microsoft.com/office/drawing/2014/main" id="{985466E4-4952-6D2E-C855-22AC7BF4A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1BA8F1AA-A231-2CCD-F93D-F0BEDEA8AE66}"/>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orbel" panose="020B0503020204020204" pitchFamily="34" charset="0"/>
              </a:rPr>
              <a:pPr/>
              <a:t>87</a:t>
            </a:fld>
            <a:endParaRPr lang="en-CH" dirty="0">
              <a:latin typeface="Corbel" panose="020B0503020204020204" pitchFamily="34" charset="0"/>
            </a:endParaRPr>
          </a:p>
        </p:txBody>
      </p:sp>
    </p:spTree>
    <p:extLst>
      <p:ext uri="{BB962C8B-B14F-4D97-AF65-F5344CB8AC3E}">
        <p14:creationId xmlns:p14="http://schemas.microsoft.com/office/powerpoint/2010/main" val="26836857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86288-11B5-68DB-81B0-2D9925F6AF9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60AAD4C-0E90-74B7-CDEB-D0B3C6EAE40D}"/>
              </a:ext>
            </a:extLst>
          </p:cNvPr>
          <p:cNvSpPr/>
          <p:nvPr/>
        </p:nvSpPr>
        <p:spPr>
          <a:xfrm>
            <a:off x="0" y="0"/>
            <a:ext cx="9144000" cy="841248"/>
          </a:xfrm>
          <a:prstGeom prst="rect">
            <a:avLst/>
          </a:prstGeom>
          <a:solidFill>
            <a:srgbClr val="D8F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F16E9158-E771-EB59-9C2B-70422DEB7F30}"/>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C0575A1A-D025-5A52-D1D2-4F51F604E8B4}"/>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02C31CC4-C12E-BA5B-3382-B1877AD96BC5}"/>
              </a:ext>
            </a:extLst>
          </p:cNvPr>
          <p:cNvSpPr>
            <a:spLocks noGrp="1"/>
          </p:cNvSpPr>
          <p:nvPr>
            <p:ph type="title"/>
          </p:nvPr>
        </p:nvSpPr>
        <p:spPr>
          <a:xfrm>
            <a:off x="43211" y="1"/>
            <a:ext cx="7886700" cy="841245"/>
          </a:xfrm>
        </p:spPr>
        <p:txBody>
          <a:bodyPr/>
          <a:lstStyle/>
          <a:p>
            <a:r>
              <a:rPr lang="en-CH" b="1" dirty="0">
                <a:latin typeface="Corbel" panose="020B0503020204020204" pitchFamily="34" charset="0"/>
                <a:ea typeface="Tahoma" panose="020B0604030504040204" pitchFamily="34" charset="0"/>
                <a:cs typeface="Tahoma" panose="020B0604030504040204" pitchFamily="34" charset="0"/>
              </a:rPr>
              <a:t>Executive Summary</a:t>
            </a:r>
          </a:p>
        </p:txBody>
      </p:sp>
      <p:sp>
        <p:nvSpPr>
          <p:cNvPr id="9" name="Content Placeholder 2">
            <a:extLst>
              <a:ext uri="{FF2B5EF4-FFF2-40B4-BE49-F238E27FC236}">
                <a16:creationId xmlns:a16="http://schemas.microsoft.com/office/drawing/2014/main" id="{3868D763-0C6F-7779-5389-24D49F9D83B1}"/>
              </a:ext>
            </a:extLst>
          </p:cNvPr>
          <p:cNvSpPr txBox="1">
            <a:spLocks/>
          </p:cNvSpPr>
          <p:nvPr/>
        </p:nvSpPr>
        <p:spPr>
          <a:xfrm>
            <a:off x="40028" y="897561"/>
            <a:ext cx="9069905" cy="1129865"/>
          </a:xfrm>
          <a:prstGeom prst="roundRect">
            <a:avLst>
              <a:gd name="adj" fmla="val 986"/>
            </a:avLst>
          </a:prstGeom>
          <a:solidFill>
            <a:srgbClr val="C00000">
              <a:alpha val="13506"/>
            </a:srgbClr>
          </a:solidFill>
          <a:ln w="19050">
            <a:noFill/>
          </a:ln>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orbel" panose="020B0503020204020204" pitchFamily="34" charset="0"/>
                <a:ea typeface="NanumGothic" panose="020D0604000000000000" pitchFamily="34" charset="-127"/>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orbel" panose="020B0503020204020204" pitchFamily="34" charset="0"/>
                <a:ea typeface="NanumGothic" panose="020D0604000000000000" pitchFamily="34" charset="-127"/>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100"/>
              </a:spcBef>
              <a:buNone/>
            </a:pPr>
            <a:r>
              <a:rPr lang="en-CH" sz="1600" b="1" u="sng" dirty="0">
                <a:solidFill>
                  <a:srgbClr val="C00000"/>
                </a:solidFill>
              </a:rPr>
              <a:t>Problem</a:t>
            </a:r>
            <a:r>
              <a:rPr lang="en-CH" sz="1600" b="1" dirty="0">
                <a:solidFill>
                  <a:srgbClr val="C00000"/>
                </a:solidFill>
              </a:rPr>
              <a:t>:</a:t>
            </a:r>
            <a:r>
              <a:rPr lang="en-CH" sz="1600" dirty="0">
                <a:solidFill>
                  <a:srgbClr val="FF0000"/>
                </a:solidFill>
              </a:rPr>
              <a:t> </a:t>
            </a:r>
            <a:r>
              <a:rPr lang="en-CH" sz="1600" dirty="0"/>
              <a:t>Secure exact string matching using homomorphic encryption (HE) operations face performance bottlenecks in two key areas: </a:t>
            </a:r>
          </a:p>
          <a:p>
            <a:pPr marL="378900" indent="-342900">
              <a:lnSpc>
                <a:spcPct val="100000"/>
              </a:lnSpc>
              <a:spcBef>
                <a:spcPts val="100"/>
              </a:spcBef>
              <a:buAutoNum type="alphaLcParenBoth"/>
            </a:pPr>
            <a:r>
              <a:rPr lang="en-GB" sz="1600" b="1" dirty="0">
                <a:solidFill>
                  <a:schemeClr val="accent4">
                    <a:lumMod val="75000"/>
                  </a:schemeClr>
                </a:solidFill>
              </a:rPr>
              <a:t>H</a:t>
            </a:r>
            <a:r>
              <a:rPr lang="en-CH" sz="1600" b="1" dirty="0">
                <a:solidFill>
                  <a:schemeClr val="accent4">
                    <a:lumMod val="75000"/>
                  </a:schemeClr>
                </a:solidFill>
              </a:rPr>
              <a:t>igh computation cost</a:t>
            </a:r>
            <a:r>
              <a:rPr lang="en-CH" sz="1600" b="1" dirty="0"/>
              <a:t> </a:t>
            </a:r>
            <a:r>
              <a:rPr lang="en-CH" sz="1600" dirty="0"/>
              <a:t>due to use of complex homomorphic operations (e.g., multiplication)</a:t>
            </a:r>
          </a:p>
          <a:p>
            <a:pPr marL="378900" indent="-342900">
              <a:lnSpc>
                <a:spcPct val="100000"/>
              </a:lnSpc>
              <a:spcBef>
                <a:spcPts val="100"/>
              </a:spcBef>
              <a:buAutoNum type="alphaLcParenBoth"/>
            </a:pPr>
            <a:r>
              <a:rPr lang="en-CH" sz="1600" b="1" dirty="0">
                <a:solidFill>
                  <a:schemeClr val="accent4">
                    <a:lumMod val="75000"/>
                  </a:schemeClr>
                </a:solidFill>
              </a:rPr>
              <a:t>Data movement bottleneck</a:t>
            </a:r>
            <a:r>
              <a:rPr lang="en-CH" sz="1600" dirty="0">
                <a:solidFill>
                  <a:schemeClr val="accent4">
                    <a:lumMod val="75000"/>
                  </a:schemeClr>
                </a:solidFill>
              </a:rPr>
              <a:t> </a:t>
            </a:r>
            <a:r>
              <a:rPr lang="en-CH" sz="1600" dirty="0"/>
              <a:t>due to large homomorphically encrypted data size</a:t>
            </a:r>
          </a:p>
        </p:txBody>
      </p:sp>
      <p:sp>
        <p:nvSpPr>
          <p:cNvPr id="10" name="Content Placeholder 2">
            <a:extLst>
              <a:ext uri="{FF2B5EF4-FFF2-40B4-BE49-F238E27FC236}">
                <a16:creationId xmlns:a16="http://schemas.microsoft.com/office/drawing/2014/main" id="{EF108B97-9961-F20E-7F23-E911BBFBFB17}"/>
              </a:ext>
            </a:extLst>
          </p:cNvPr>
          <p:cNvSpPr txBox="1">
            <a:spLocks/>
          </p:cNvSpPr>
          <p:nvPr/>
        </p:nvSpPr>
        <p:spPr>
          <a:xfrm>
            <a:off x="37876" y="2066992"/>
            <a:ext cx="9072057" cy="664671"/>
          </a:xfrm>
          <a:prstGeom prst="roundRect">
            <a:avLst>
              <a:gd name="adj" fmla="val 1344"/>
            </a:avLst>
          </a:prstGeom>
          <a:solidFill>
            <a:schemeClr val="accent2">
              <a:lumMod val="20000"/>
              <a:lumOff val="80000"/>
              <a:alpha val="22000"/>
            </a:schemeClr>
          </a:solidFill>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14300">
              <a:lnSpc>
                <a:spcPct val="100000"/>
              </a:lnSpc>
              <a:buNone/>
            </a:pPr>
            <a:r>
              <a:rPr lang="en-CH" sz="1600" b="1" u="sng" dirty="0">
                <a:solidFill>
                  <a:schemeClr val="accent2">
                    <a:lumMod val="50000"/>
                  </a:schemeClr>
                </a:solidFill>
              </a:rPr>
              <a:t>Motivation</a:t>
            </a:r>
            <a:r>
              <a:rPr lang="en-CH" sz="1600" b="1" dirty="0">
                <a:solidFill>
                  <a:schemeClr val="accent2">
                    <a:lumMod val="50000"/>
                  </a:schemeClr>
                </a:solidFill>
              </a:rPr>
              <a:t>:</a:t>
            </a:r>
            <a:r>
              <a:rPr lang="en-CH" sz="1600" dirty="0"/>
              <a:t> </a:t>
            </a:r>
            <a:r>
              <a:rPr lang="en-US" sz="1600" dirty="0">
                <a:solidFill>
                  <a:schemeClr val="accent5"/>
                </a:solidFill>
              </a:rPr>
              <a:t>Reducing memory expansion </a:t>
            </a:r>
            <a:r>
              <a:rPr lang="en-US" sz="1600" dirty="0"/>
              <a:t>from HE and </a:t>
            </a:r>
            <a:r>
              <a:rPr lang="en-US" sz="1600" dirty="0">
                <a:solidFill>
                  <a:schemeClr val="accent5"/>
                </a:solidFill>
              </a:rPr>
              <a:t>performing computation where the database resides</a:t>
            </a:r>
            <a:r>
              <a:rPr lang="en-US" sz="1600" dirty="0"/>
              <a:t> can improve the performance of secure exact string matching algorithm</a:t>
            </a:r>
            <a:endParaRPr lang="en-CH" sz="1600" dirty="0"/>
          </a:p>
        </p:txBody>
      </p:sp>
      <p:sp>
        <p:nvSpPr>
          <p:cNvPr id="11" name="Content Placeholder 2">
            <a:extLst>
              <a:ext uri="{FF2B5EF4-FFF2-40B4-BE49-F238E27FC236}">
                <a16:creationId xmlns:a16="http://schemas.microsoft.com/office/drawing/2014/main" id="{D39355B3-3A6A-22DC-80D7-CCE73E01645E}"/>
              </a:ext>
            </a:extLst>
          </p:cNvPr>
          <p:cNvSpPr txBox="1">
            <a:spLocks/>
          </p:cNvSpPr>
          <p:nvPr/>
        </p:nvSpPr>
        <p:spPr>
          <a:xfrm>
            <a:off x="53432" y="3465858"/>
            <a:ext cx="9072057" cy="801187"/>
          </a:xfrm>
          <a:prstGeom prst="roundRect">
            <a:avLst>
              <a:gd name="adj" fmla="val 2717"/>
            </a:avLst>
          </a:prstGeom>
          <a:solidFill>
            <a:srgbClr val="FEFDDD">
              <a:alpha val="14000"/>
            </a:srgbClr>
          </a:solidFill>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H" sz="1600" b="1" u="sng" dirty="0">
                <a:solidFill>
                  <a:srgbClr val="ADA315"/>
                </a:solidFill>
              </a:rPr>
              <a:t>CIPHERMATCH</a:t>
            </a:r>
            <a:r>
              <a:rPr lang="en-CH" sz="1600" b="1" dirty="0">
                <a:solidFill>
                  <a:srgbClr val="ADA315"/>
                </a:solidFill>
              </a:rPr>
              <a:t>: A novel algorithm-hardware co-design </a:t>
            </a:r>
            <a:r>
              <a:rPr lang="en-CH" sz="1600" dirty="0"/>
              <a:t>that significantly improves the performance of HE-based secure exact string matching (a) by using </a:t>
            </a:r>
            <a:r>
              <a:rPr lang="en-CH" sz="1600" i="1" dirty="0">
                <a:solidFill>
                  <a:srgbClr val="FF0000"/>
                </a:solidFill>
              </a:rPr>
              <a:t>only</a:t>
            </a:r>
            <a:r>
              <a:rPr lang="en-CH" sz="1600" dirty="0">
                <a:solidFill>
                  <a:srgbClr val="FF0000"/>
                </a:solidFill>
              </a:rPr>
              <a:t> </a:t>
            </a:r>
            <a:r>
              <a:rPr lang="en-CH" sz="1600" i="1" dirty="0">
                <a:solidFill>
                  <a:srgbClr val="FF0000"/>
                </a:solidFill>
              </a:rPr>
              <a:t>homomorphic addition</a:t>
            </a:r>
            <a:r>
              <a:rPr lang="en-CH" sz="1600" i="1" dirty="0"/>
              <a:t> </a:t>
            </a:r>
            <a:r>
              <a:rPr lang="en-CH" sz="1600" dirty="0"/>
              <a:t>and (b) leveraging the </a:t>
            </a:r>
            <a:r>
              <a:rPr lang="en-CH" sz="1600" i="1" dirty="0">
                <a:solidFill>
                  <a:srgbClr val="FF0000"/>
                </a:solidFill>
              </a:rPr>
              <a:t>operational principles of NAND-flash memory </a:t>
            </a:r>
            <a:r>
              <a:rPr lang="en-CH" sz="1600" dirty="0"/>
              <a:t>to perform secure exact string matching</a:t>
            </a:r>
          </a:p>
        </p:txBody>
      </p:sp>
      <p:sp>
        <p:nvSpPr>
          <p:cNvPr id="12" name="Content Placeholder 2">
            <a:extLst>
              <a:ext uri="{FF2B5EF4-FFF2-40B4-BE49-F238E27FC236}">
                <a16:creationId xmlns:a16="http://schemas.microsoft.com/office/drawing/2014/main" id="{F9A7469D-FB2C-C730-D7DA-4BCE4775BA67}"/>
              </a:ext>
            </a:extLst>
          </p:cNvPr>
          <p:cNvSpPr txBox="1">
            <a:spLocks/>
          </p:cNvSpPr>
          <p:nvPr/>
        </p:nvSpPr>
        <p:spPr>
          <a:xfrm>
            <a:off x="53431" y="5575300"/>
            <a:ext cx="9033853" cy="801187"/>
          </a:xfrm>
          <a:prstGeom prst="roundRect">
            <a:avLst>
              <a:gd name="adj" fmla="val 2425"/>
            </a:avLst>
          </a:prstGeom>
          <a:solidFill>
            <a:srgbClr val="F1C5C7">
              <a:alpha val="39000"/>
            </a:srgbClr>
          </a:solidFill>
          <a:ln w="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
              </a:spcBef>
              <a:buNone/>
            </a:pPr>
            <a:r>
              <a:rPr lang="en-CH" sz="1600" b="1" u="sng" dirty="0">
                <a:solidFill>
                  <a:schemeClr val="tx1">
                    <a:lumMod val="85000"/>
                    <a:lumOff val="15000"/>
                  </a:schemeClr>
                </a:solidFill>
              </a:rPr>
              <a:t>Key Results</a:t>
            </a:r>
            <a:r>
              <a:rPr lang="en-CH" sz="1600" b="1" dirty="0">
                <a:solidFill>
                  <a:schemeClr val="tx1">
                    <a:lumMod val="85000"/>
                    <a:lumOff val="15000"/>
                  </a:schemeClr>
                </a:solidFill>
              </a:rPr>
              <a:t>: </a:t>
            </a:r>
          </a:p>
          <a:p>
            <a:pPr marL="0" indent="0">
              <a:spcBef>
                <a:spcPts val="100"/>
              </a:spcBef>
              <a:buNone/>
            </a:pPr>
            <a:r>
              <a:rPr lang="en-CH" sz="1600" b="1" dirty="0">
                <a:solidFill>
                  <a:schemeClr val="tx1">
                    <a:lumMod val="85000"/>
                    <a:lumOff val="15000"/>
                  </a:schemeClr>
                </a:solidFill>
              </a:rPr>
              <a:t>(i) </a:t>
            </a:r>
            <a:r>
              <a:rPr lang="en-GB" sz="1600" b="1" dirty="0"/>
              <a:t>Software-based CIPHERMATCH (CM-SW):</a:t>
            </a:r>
            <a:r>
              <a:rPr lang="en-GB" sz="1600" dirty="0"/>
              <a:t> </a:t>
            </a:r>
            <a:r>
              <a:rPr lang="en-GB" sz="1600" i="1" dirty="0">
                <a:latin typeface="Cambria" panose="02040503050406030204" pitchFamily="18" charset="0"/>
              </a:rPr>
              <a:t>42.9× </a:t>
            </a:r>
            <a:r>
              <a:rPr lang="en-GB" sz="1600" i="1" dirty="0"/>
              <a:t>speedup </a:t>
            </a:r>
            <a:r>
              <a:rPr lang="en-GB" sz="1600" dirty="0"/>
              <a:t>over existing state-of-the-art approaches</a:t>
            </a:r>
            <a:endParaRPr lang="en-CH" sz="1600" dirty="0"/>
          </a:p>
          <a:p>
            <a:pPr marL="0" indent="0">
              <a:spcBef>
                <a:spcPts val="100"/>
              </a:spcBef>
              <a:buNone/>
            </a:pPr>
            <a:r>
              <a:rPr lang="en-CH" sz="1600" b="1" dirty="0">
                <a:solidFill>
                  <a:schemeClr val="tx2">
                    <a:lumMod val="50000"/>
                  </a:schemeClr>
                </a:solidFill>
              </a:rPr>
              <a:t>(ii) </a:t>
            </a:r>
            <a:r>
              <a:rPr lang="en-GB" sz="1600" b="1" dirty="0"/>
              <a:t>CIPHERMATCH with IFP:</a:t>
            </a:r>
            <a:r>
              <a:rPr lang="en-GB" sz="1600" dirty="0"/>
              <a:t> </a:t>
            </a:r>
            <a:r>
              <a:rPr lang="en-GB" sz="1600" i="1" dirty="0">
                <a:latin typeface="Cambria" panose="02040503050406030204" pitchFamily="18" charset="0"/>
              </a:rPr>
              <a:t>136.9×</a:t>
            </a:r>
            <a:r>
              <a:rPr lang="en-GB" sz="1600" i="1" dirty="0"/>
              <a:t> faster and </a:t>
            </a:r>
            <a:r>
              <a:rPr lang="en-GB" sz="1600" i="1" dirty="0">
                <a:latin typeface="Cambria" panose="02040503050406030204" pitchFamily="18" charset="0"/>
              </a:rPr>
              <a:t>256.4×</a:t>
            </a:r>
            <a:r>
              <a:rPr lang="en-GB" sz="1600" i="1" dirty="0"/>
              <a:t> lower energy consumption </a:t>
            </a:r>
            <a:r>
              <a:rPr lang="en-GB" sz="1600" dirty="0"/>
              <a:t>than CM-SW</a:t>
            </a:r>
          </a:p>
        </p:txBody>
      </p:sp>
      <p:sp>
        <p:nvSpPr>
          <p:cNvPr id="13" name="Content Placeholder 7">
            <a:extLst>
              <a:ext uri="{FF2B5EF4-FFF2-40B4-BE49-F238E27FC236}">
                <a16:creationId xmlns:a16="http://schemas.microsoft.com/office/drawing/2014/main" id="{FB97AC2B-23C0-78AE-0383-29903894FB17}"/>
              </a:ext>
            </a:extLst>
          </p:cNvPr>
          <p:cNvSpPr txBox="1">
            <a:spLocks/>
          </p:cNvSpPr>
          <p:nvPr/>
        </p:nvSpPr>
        <p:spPr>
          <a:xfrm>
            <a:off x="53432" y="4278505"/>
            <a:ext cx="4512340" cy="1240480"/>
          </a:xfrm>
          <a:prstGeom prst="roundRect">
            <a:avLst>
              <a:gd name="adj" fmla="val 1720"/>
            </a:avLst>
          </a:prstGeom>
          <a:solidFill>
            <a:srgbClr val="7030A0">
              <a:alpha val="12000"/>
            </a:srgbClr>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orbel" panose="020B0503020204020204" pitchFamily="34" charset="0"/>
                <a:ea typeface="NanumGothic" panose="020D0604000000000000" pitchFamily="34" charset="-127"/>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orbel" panose="020B0503020204020204" pitchFamily="34" charset="0"/>
                <a:ea typeface="NanumGothic" panose="020D0604000000000000" pitchFamily="34" charset="-127"/>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CH" sz="1600" b="1" u="sng" dirty="0">
                <a:solidFill>
                  <a:srgbClr val="7030A0"/>
                </a:solidFill>
              </a:rPr>
              <a:t>Key Idea</a:t>
            </a:r>
            <a:r>
              <a:rPr lang="en-CH" sz="1600" b="1" dirty="0">
                <a:solidFill>
                  <a:srgbClr val="7030A0"/>
                </a:solidFill>
              </a:rPr>
              <a:t>: </a:t>
            </a:r>
          </a:p>
          <a:p>
            <a:pPr marL="342900" indent="-342900">
              <a:spcBef>
                <a:spcPts val="100"/>
              </a:spcBef>
              <a:buFont typeface="Arial" panose="020B0604020202020204" pitchFamily="34" charset="0"/>
              <a:buAutoNum type="arabicParenR"/>
            </a:pPr>
            <a:r>
              <a:rPr lang="en-CH" sz="1600" b="1" dirty="0">
                <a:solidFill>
                  <a:srgbClr val="7030A0"/>
                </a:solidFill>
              </a:rPr>
              <a:t>Pack multiple bits of data in the each coefficient of ciphertext </a:t>
            </a:r>
          </a:p>
          <a:p>
            <a:pPr marL="342900" indent="-342900">
              <a:spcBef>
                <a:spcPts val="100"/>
              </a:spcBef>
              <a:buFont typeface="Arial" panose="020B0604020202020204" pitchFamily="34" charset="0"/>
              <a:buAutoNum type="arabicParenR"/>
            </a:pPr>
            <a:r>
              <a:rPr lang="en-CH" sz="1600" b="1" dirty="0">
                <a:solidFill>
                  <a:srgbClr val="7030A0"/>
                </a:solidFill>
              </a:rPr>
              <a:t>Use in-flash processing (IFP) to perform string matching inside NAND-flash memory</a:t>
            </a:r>
          </a:p>
        </p:txBody>
      </p:sp>
      <p:sp>
        <p:nvSpPr>
          <p:cNvPr id="14" name="Content Placeholder 7">
            <a:extLst>
              <a:ext uri="{FF2B5EF4-FFF2-40B4-BE49-F238E27FC236}">
                <a16:creationId xmlns:a16="http://schemas.microsoft.com/office/drawing/2014/main" id="{B73A8717-3E66-C3A6-D627-DFF7CAB0291B}"/>
              </a:ext>
            </a:extLst>
          </p:cNvPr>
          <p:cNvSpPr txBox="1">
            <a:spLocks/>
          </p:cNvSpPr>
          <p:nvPr/>
        </p:nvSpPr>
        <p:spPr>
          <a:xfrm>
            <a:off x="4589460" y="4273110"/>
            <a:ext cx="4512340" cy="1240480"/>
          </a:xfrm>
          <a:prstGeom prst="roundRect">
            <a:avLst>
              <a:gd name="adj" fmla="val 3168"/>
            </a:avLst>
          </a:prstGeom>
          <a:solidFill>
            <a:srgbClr val="84CEF7">
              <a:alpha val="12000"/>
            </a:srgbClr>
          </a:solidFill>
          <a:ln>
            <a:no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orbel" panose="020B0503020204020204" pitchFamily="34" charset="0"/>
                <a:ea typeface="NanumGothic" panose="020D0604000000000000" pitchFamily="34" charset="-127"/>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orbel" panose="020B0503020204020204" pitchFamily="34" charset="0"/>
                <a:ea typeface="NanumGothic" panose="020D0604000000000000" pitchFamily="34" charset="-127"/>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100"/>
              </a:spcBef>
              <a:buFont typeface="Arial" panose="020B0604020202020204" pitchFamily="34" charset="0"/>
              <a:buNone/>
            </a:pPr>
            <a:r>
              <a:rPr lang="en-CH" sz="1600" b="1" u="sng" dirty="0">
                <a:solidFill>
                  <a:srgbClr val="0070C0"/>
                </a:solidFill>
              </a:rPr>
              <a:t>Key Benefits</a:t>
            </a:r>
            <a:r>
              <a:rPr lang="en-CH" sz="1600" b="1" dirty="0">
                <a:solidFill>
                  <a:srgbClr val="0070C0"/>
                </a:solidFill>
              </a:rPr>
              <a:t>:</a:t>
            </a:r>
          </a:p>
          <a:p>
            <a:pPr marL="0" indent="0">
              <a:lnSpc>
                <a:spcPct val="100000"/>
              </a:lnSpc>
              <a:spcBef>
                <a:spcPts val="400"/>
              </a:spcBef>
              <a:buFont typeface="Arial" panose="020B0604020202020204" pitchFamily="34" charset="0"/>
              <a:buNone/>
            </a:pPr>
            <a:r>
              <a:rPr lang="en-CH" sz="1600" dirty="0"/>
              <a:t>+ </a:t>
            </a:r>
            <a:r>
              <a:rPr lang="en-CH" sz="1600" b="1" dirty="0">
                <a:solidFill>
                  <a:schemeClr val="accent5">
                    <a:lumMod val="50000"/>
                  </a:schemeClr>
                </a:solidFill>
              </a:rPr>
              <a:t>Reduce memory expansion after encryption</a:t>
            </a:r>
            <a:endParaRPr lang="en-CH" sz="1600" dirty="0"/>
          </a:p>
          <a:p>
            <a:pPr marL="0" indent="0">
              <a:lnSpc>
                <a:spcPct val="100000"/>
              </a:lnSpc>
              <a:spcBef>
                <a:spcPts val="400"/>
              </a:spcBef>
              <a:buFont typeface="Arial" panose="020B0604020202020204" pitchFamily="34" charset="0"/>
              <a:buNone/>
            </a:pPr>
            <a:r>
              <a:rPr lang="en-CH" sz="1600" dirty="0"/>
              <a:t>+ </a:t>
            </a:r>
            <a:r>
              <a:rPr lang="en-CH" sz="1600" b="1" dirty="0">
                <a:solidFill>
                  <a:srgbClr val="007F3E"/>
                </a:solidFill>
              </a:rPr>
              <a:t>Eliminates the use of complex HE operations</a:t>
            </a:r>
            <a:endParaRPr lang="en-CH" sz="1600" dirty="0"/>
          </a:p>
          <a:p>
            <a:pPr marL="0" indent="0">
              <a:lnSpc>
                <a:spcPct val="100000"/>
              </a:lnSpc>
              <a:spcBef>
                <a:spcPts val="400"/>
              </a:spcBef>
              <a:buFont typeface="Arial" panose="020B0604020202020204" pitchFamily="34" charset="0"/>
              <a:buNone/>
            </a:pPr>
            <a:r>
              <a:rPr lang="en-CH" sz="1600" dirty="0"/>
              <a:t>+ </a:t>
            </a:r>
            <a:r>
              <a:rPr lang="en-CH" sz="1600" b="1" dirty="0">
                <a:solidFill>
                  <a:schemeClr val="accent2">
                    <a:lumMod val="75000"/>
                  </a:schemeClr>
                </a:solidFill>
              </a:rPr>
              <a:t>Reduces data movement bottleneck</a:t>
            </a:r>
            <a:endParaRPr lang="en-CH" sz="1600" dirty="0"/>
          </a:p>
          <a:p>
            <a:pPr marL="0" indent="0">
              <a:buFont typeface="Arial" panose="020B0604020202020204" pitchFamily="34" charset="0"/>
              <a:buNone/>
            </a:pPr>
            <a:r>
              <a:rPr lang="en-CH" sz="1700" b="1" dirty="0">
                <a:solidFill>
                  <a:srgbClr val="0070C0"/>
                </a:solidFill>
              </a:rPr>
              <a:t> </a:t>
            </a:r>
            <a:r>
              <a:rPr lang="el-GR" sz="1700" b="1" dirty="0">
                <a:solidFill>
                  <a:srgbClr val="0070C0"/>
                </a:solidFill>
              </a:rPr>
              <a:t> </a:t>
            </a:r>
            <a:endParaRPr lang="en-CH" sz="1700" b="1" dirty="0">
              <a:solidFill>
                <a:srgbClr val="0070C0"/>
              </a:solidFill>
            </a:endParaRPr>
          </a:p>
        </p:txBody>
      </p:sp>
      <p:sp>
        <p:nvSpPr>
          <p:cNvPr id="15" name="Content Placeholder 2">
            <a:extLst>
              <a:ext uri="{FF2B5EF4-FFF2-40B4-BE49-F238E27FC236}">
                <a16:creationId xmlns:a16="http://schemas.microsoft.com/office/drawing/2014/main" id="{F19AD9CF-7775-D280-9402-12E03BE0F0C3}"/>
              </a:ext>
            </a:extLst>
          </p:cNvPr>
          <p:cNvSpPr txBox="1">
            <a:spLocks/>
          </p:cNvSpPr>
          <p:nvPr/>
        </p:nvSpPr>
        <p:spPr>
          <a:xfrm>
            <a:off x="62575" y="2771228"/>
            <a:ext cx="9087612" cy="657769"/>
          </a:xfrm>
          <a:prstGeom prst="roundRect">
            <a:avLst>
              <a:gd name="adj" fmla="val 2717"/>
            </a:avLst>
          </a:prstGeom>
          <a:solidFill>
            <a:schemeClr val="accent2">
              <a:lumMod val="75000"/>
              <a:alpha val="12984"/>
            </a:schemeClr>
          </a:solidFill>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
              </a:spcBef>
              <a:buNone/>
            </a:pPr>
            <a:endParaRPr lang="en-CH" sz="1600" b="1" u="sng" dirty="0">
              <a:solidFill>
                <a:srgbClr val="C00000"/>
              </a:solidFill>
            </a:endParaRPr>
          </a:p>
          <a:p>
            <a:pPr marL="0" indent="0">
              <a:spcBef>
                <a:spcPts val="100"/>
              </a:spcBef>
              <a:buNone/>
            </a:pPr>
            <a:r>
              <a:rPr lang="en-CH" sz="1600" b="1" u="sng" dirty="0">
                <a:solidFill>
                  <a:srgbClr val="C00000"/>
                </a:solidFill>
              </a:rPr>
              <a:t>Opportunity</a:t>
            </a:r>
            <a:r>
              <a:rPr lang="en-GB" sz="1600" dirty="0"/>
              <a:t>: (a) Optimize memory usage by </a:t>
            </a:r>
            <a:r>
              <a:rPr lang="en-GB" sz="1600" b="1" dirty="0">
                <a:solidFill>
                  <a:schemeClr val="accent6"/>
                </a:solidFill>
              </a:rPr>
              <a:t>packing encrypted data efficiently</a:t>
            </a:r>
            <a:r>
              <a:rPr lang="en-GB" sz="1600" dirty="0"/>
              <a:t> and (b) perform secure string matching using </a:t>
            </a:r>
            <a:r>
              <a:rPr lang="en-GB" sz="1600" b="1" dirty="0">
                <a:solidFill>
                  <a:schemeClr val="accent6"/>
                </a:solidFill>
              </a:rPr>
              <a:t>simple HE operations (addition) inside SSDs</a:t>
            </a:r>
            <a:r>
              <a:rPr lang="en-GB" sz="1600" dirty="0"/>
              <a:t>, reducing data movement.</a:t>
            </a:r>
          </a:p>
          <a:p>
            <a:pPr marL="0" indent="0">
              <a:spcBef>
                <a:spcPts val="100"/>
              </a:spcBef>
              <a:buNone/>
            </a:pPr>
            <a:endParaRPr lang="en-CH" sz="1600" dirty="0"/>
          </a:p>
        </p:txBody>
      </p:sp>
      <p:pic>
        <p:nvPicPr>
          <p:cNvPr id="16" name="Graphic 15">
            <a:extLst>
              <a:ext uri="{FF2B5EF4-FFF2-40B4-BE49-F238E27FC236}">
                <a16:creationId xmlns:a16="http://schemas.microsoft.com/office/drawing/2014/main" id="{136D863A-FEA9-791A-DF9A-17673E4380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3AC76812-7305-2B51-76F4-94C1ADC4976E}"/>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orbel" panose="020B0503020204020204" pitchFamily="34" charset="0"/>
              </a:rPr>
              <a:pPr/>
              <a:t>88</a:t>
            </a:fld>
            <a:endParaRPr lang="en-CH" dirty="0">
              <a:latin typeface="Corbel" panose="020B0503020204020204" pitchFamily="34" charset="0"/>
            </a:endParaRPr>
          </a:p>
        </p:txBody>
      </p:sp>
    </p:spTree>
    <p:extLst>
      <p:ext uri="{BB962C8B-B14F-4D97-AF65-F5344CB8AC3E}">
        <p14:creationId xmlns:p14="http://schemas.microsoft.com/office/powerpoint/2010/main" val="57220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
                                            <p:bg/>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allAtOnce" animBg="1"/>
      <p:bldP spid="11" grpId="0" animBg="1"/>
      <p:bldP spid="12" grpId="0" uiExpand="1" build="allAtOnce" animBg="1"/>
      <p:bldP spid="13" grpId="0" animBg="1"/>
      <p:bldP spid="14" grpId="0" animBg="1"/>
      <p:bldP spid="15" grpId="0" build="allAtOnce"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9F635-8E3B-3281-8607-AB5460FAD7C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1D3D3DB-475D-BE8F-5E2F-C97094C9EDF5}"/>
              </a:ext>
            </a:extLst>
          </p:cNvPr>
          <p:cNvSpPr/>
          <p:nvPr/>
        </p:nvSpPr>
        <p:spPr>
          <a:xfrm>
            <a:off x="0" y="0"/>
            <a:ext cx="9144000" cy="841248"/>
          </a:xfrm>
          <a:prstGeom prst="rect">
            <a:avLst/>
          </a:prstGeom>
          <a:solidFill>
            <a:srgbClr val="D8F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8CAB06C0-D22E-9691-450A-DEC7E7DDC0FB}"/>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1A63AAF6-2A52-C6B3-EE2F-6A900D5B5270}"/>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5B64A1D3-4B54-3672-B925-C8D43D55502D}"/>
              </a:ext>
            </a:extLst>
          </p:cNvPr>
          <p:cNvSpPr>
            <a:spLocks noGrp="1"/>
          </p:cNvSpPr>
          <p:nvPr>
            <p:ph type="title"/>
          </p:nvPr>
        </p:nvSpPr>
        <p:spPr>
          <a:xfrm>
            <a:off x="43211" y="1"/>
            <a:ext cx="7886700" cy="841245"/>
          </a:xfrm>
        </p:spPr>
        <p:txBody>
          <a:bodyPr/>
          <a:lstStyle/>
          <a:p>
            <a:r>
              <a:rPr lang="en-CH" b="1" dirty="0">
                <a:latin typeface="Corbel" panose="020B0503020204020204" pitchFamily="34" charset="0"/>
                <a:ea typeface="Tahoma" panose="020B0604030504040204" pitchFamily="34" charset="0"/>
                <a:cs typeface="Tahoma" panose="020B0604030504040204" pitchFamily="34" charset="0"/>
              </a:rPr>
              <a:t>NAND Flash Basics: A Flash Cell</a:t>
            </a:r>
          </a:p>
        </p:txBody>
      </p:sp>
      <p:pic>
        <p:nvPicPr>
          <p:cNvPr id="16" name="Graphic 15">
            <a:extLst>
              <a:ext uri="{FF2B5EF4-FFF2-40B4-BE49-F238E27FC236}">
                <a16:creationId xmlns:a16="http://schemas.microsoft.com/office/drawing/2014/main" id="{6BD656B7-0EA1-17D0-206B-CBE4DA6E9A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866104CD-2569-FABE-06F3-F1067E753312}"/>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orbel" panose="020B0503020204020204" pitchFamily="34" charset="0"/>
              </a:rPr>
              <a:pPr/>
              <a:t>89</a:t>
            </a:fld>
            <a:endParaRPr lang="en-CH" dirty="0">
              <a:latin typeface="Corbel" panose="020B0503020204020204" pitchFamily="34" charset="0"/>
            </a:endParaRPr>
          </a:p>
        </p:txBody>
      </p:sp>
      <p:sp>
        <p:nvSpPr>
          <p:cNvPr id="2" name="Content Placeholder 2">
            <a:extLst>
              <a:ext uri="{FF2B5EF4-FFF2-40B4-BE49-F238E27FC236}">
                <a16:creationId xmlns:a16="http://schemas.microsoft.com/office/drawing/2014/main" id="{B5A915FD-1C7B-C69A-B6D3-EAF85AA73512}"/>
              </a:ext>
            </a:extLst>
          </p:cNvPr>
          <p:cNvSpPr>
            <a:spLocks noGrp="1"/>
          </p:cNvSpPr>
          <p:nvPr>
            <p:ph idx="1"/>
          </p:nvPr>
        </p:nvSpPr>
        <p:spPr>
          <a:xfrm>
            <a:off x="149703" y="971388"/>
            <a:ext cx="8844594" cy="5384286"/>
          </a:xfrm>
        </p:spPr>
        <p:txBody>
          <a:bodyPr>
            <a:normAutofit/>
          </a:bodyPr>
          <a:lstStyle/>
          <a:p>
            <a:r>
              <a:rPr lang="en-CH" sz="2800" b="1" dirty="0">
                <a:latin typeface="Corbel" panose="020B0503020204020204" pitchFamily="34" charset="0"/>
              </a:rPr>
              <a:t>A flash cell stores data by adjusting the </a:t>
            </a:r>
            <a:r>
              <a:rPr lang="en-CH" sz="2800" b="1" dirty="0">
                <a:solidFill>
                  <a:srgbClr val="00B050"/>
                </a:solidFill>
                <a:latin typeface="Corbel" panose="020B0503020204020204" pitchFamily="34" charset="0"/>
              </a:rPr>
              <a:t>amount of charge</a:t>
            </a:r>
            <a:r>
              <a:rPr lang="en-CH" sz="2800" b="1" dirty="0">
                <a:solidFill>
                  <a:schemeClr val="accent1"/>
                </a:solidFill>
                <a:latin typeface="Corbel" panose="020B0503020204020204" pitchFamily="34" charset="0"/>
              </a:rPr>
              <a:t> </a:t>
            </a:r>
            <a:r>
              <a:rPr lang="en-CH" sz="2800" b="1" dirty="0">
                <a:latin typeface="Corbel" panose="020B0503020204020204" pitchFamily="34" charset="0"/>
              </a:rPr>
              <a:t>in the cell</a:t>
            </a:r>
          </a:p>
        </p:txBody>
      </p:sp>
      <p:grpSp>
        <p:nvGrpSpPr>
          <p:cNvPr id="5" name="Group 4">
            <a:extLst>
              <a:ext uri="{FF2B5EF4-FFF2-40B4-BE49-F238E27FC236}">
                <a16:creationId xmlns:a16="http://schemas.microsoft.com/office/drawing/2014/main" id="{D91FB89B-E524-F15D-3FDE-F22BC3414CD5}"/>
              </a:ext>
            </a:extLst>
          </p:cNvPr>
          <p:cNvGrpSpPr/>
          <p:nvPr/>
        </p:nvGrpSpPr>
        <p:grpSpPr>
          <a:xfrm>
            <a:off x="1115474" y="1926890"/>
            <a:ext cx="2988324" cy="2026624"/>
            <a:chOff x="1115474" y="1650844"/>
            <a:chExt cx="2988324" cy="2026624"/>
          </a:xfrm>
        </p:grpSpPr>
        <p:sp>
          <p:nvSpPr>
            <p:cNvPr id="9" name="TextBox 8">
              <a:extLst>
                <a:ext uri="{FF2B5EF4-FFF2-40B4-BE49-F238E27FC236}">
                  <a16:creationId xmlns:a16="http://schemas.microsoft.com/office/drawing/2014/main" id="{368B5BEF-3FDC-5118-792C-637F296EB9BA}"/>
                </a:ext>
              </a:extLst>
            </p:cNvPr>
            <p:cNvSpPr txBox="1"/>
            <p:nvPr/>
          </p:nvSpPr>
          <p:spPr>
            <a:xfrm>
              <a:off x="1115474" y="3061915"/>
              <a:ext cx="2988324" cy="615553"/>
            </a:xfrm>
            <a:prstGeom prst="rect">
              <a:avLst/>
            </a:prstGeom>
            <a:noFill/>
          </p:spPr>
          <p:txBody>
            <a:bodyPr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rPr>
                <a:t>Erased Cell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rPr>
                <a:t>(Low Charge Level)</a:t>
              </a:r>
              <a:endParaRPr kumimoji="0" lang="ko-KR" altLang="en-US" sz="2000" b="1" i="0" u="none" strike="noStrike" kern="120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endParaRPr>
            </a:p>
          </p:txBody>
        </p:sp>
        <p:sp>
          <p:nvSpPr>
            <p:cNvPr id="10" name="타원 299">
              <a:extLst>
                <a:ext uri="{FF2B5EF4-FFF2-40B4-BE49-F238E27FC236}">
                  <a16:creationId xmlns:a16="http://schemas.microsoft.com/office/drawing/2014/main" id="{D34F16D2-0679-476B-09DC-B2E06B1090FD}"/>
                </a:ext>
              </a:extLst>
            </p:cNvPr>
            <p:cNvSpPr/>
            <p:nvPr/>
          </p:nvSpPr>
          <p:spPr>
            <a:xfrm>
              <a:off x="1967037" y="1650844"/>
              <a:ext cx="1285199" cy="12819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4400" b="1" i="0" u="none" strike="noStrike" kern="120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rPr>
                <a:t>1</a:t>
              </a:r>
              <a:endParaRPr kumimoji="0" lang="ko-KR" altLang="en-US" sz="4400" b="1" i="0" u="none" strike="noStrike" kern="120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endParaRPr>
            </a:p>
          </p:txBody>
        </p:sp>
      </p:grpSp>
      <p:grpSp>
        <p:nvGrpSpPr>
          <p:cNvPr id="11" name="Group 10">
            <a:extLst>
              <a:ext uri="{FF2B5EF4-FFF2-40B4-BE49-F238E27FC236}">
                <a16:creationId xmlns:a16="http://schemas.microsoft.com/office/drawing/2014/main" id="{DA2ECE3D-0850-34CA-24CC-6D91CE854C29}"/>
              </a:ext>
            </a:extLst>
          </p:cNvPr>
          <p:cNvGrpSpPr/>
          <p:nvPr/>
        </p:nvGrpSpPr>
        <p:grpSpPr>
          <a:xfrm>
            <a:off x="5040202" y="1926890"/>
            <a:ext cx="2988324" cy="2026624"/>
            <a:chOff x="5040202" y="1650844"/>
            <a:chExt cx="2988324" cy="2026624"/>
          </a:xfrm>
        </p:grpSpPr>
        <p:sp>
          <p:nvSpPr>
            <p:cNvPr id="12" name="TextBox 11">
              <a:extLst>
                <a:ext uri="{FF2B5EF4-FFF2-40B4-BE49-F238E27FC236}">
                  <a16:creationId xmlns:a16="http://schemas.microsoft.com/office/drawing/2014/main" id="{8C88C99C-022A-E3DA-4AD8-3261DE2AC836}"/>
                </a:ext>
              </a:extLst>
            </p:cNvPr>
            <p:cNvSpPr txBox="1"/>
            <p:nvPr/>
          </p:nvSpPr>
          <p:spPr>
            <a:xfrm>
              <a:off x="5040202" y="3061915"/>
              <a:ext cx="2988324" cy="615553"/>
            </a:xfrm>
            <a:prstGeom prst="rect">
              <a:avLst/>
            </a:prstGeom>
            <a:noFill/>
          </p:spPr>
          <p:txBody>
            <a:bodyPr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rPr>
                <a:t>Programmed Cell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rPr>
                <a:t>(High Charge Level)</a:t>
              </a:r>
              <a:endParaRPr kumimoji="0" lang="ko-KR" altLang="en-US" sz="2000" b="1" i="0" u="none" strike="noStrike" kern="120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endParaRPr>
            </a:p>
          </p:txBody>
        </p:sp>
        <p:sp>
          <p:nvSpPr>
            <p:cNvPr id="13" name="타원 299">
              <a:extLst>
                <a:ext uri="{FF2B5EF4-FFF2-40B4-BE49-F238E27FC236}">
                  <a16:creationId xmlns:a16="http://schemas.microsoft.com/office/drawing/2014/main" id="{EB48EEF5-D0CC-5458-96C1-1ED5AE1B80BB}"/>
                </a:ext>
              </a:extLst>
            </p:cNvPr>
            <p:cNvSpPr/>
            <p:nvPr/>
          </p:nvSpPr>
          <p:spPr>
            <a:xfrm>
              <a:off x="5891765" y="1650844"/>
              <a:ext cx="1285199" cy="1281976"/>
            </a:xfrm>
            <a:prstGeom prst="ellipse">
              <a:avLst/>
            </a:prstGeom>
            <a:solidFill>
              <a:srgbClr val="FEFDD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4400" b="1" i="0" u="none" strike="noStrike" kern="120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rPr>
                <a:t>0</a:t>
              </a:r>
              <a:endParaRPr kumimoji="0" lang="ko-KR" altLang="en-US" sz="4400" b="1" i="0" u="none" strike="noStrike" kern="120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endParaRPr>
            </a:p>
          </p:txBody>
        </p:sp>
      </p:grpSp>
      <p:grpSp>
        <p:nvGrpSpPr>
          <p:cNvPr id="14" name="Group 13">
            <a:extLst>
              <a:ext uri="{FF2B5EF4-FFF2-40B4-BE49-F238E27FC236}">
                <a16:creationId xmlns:a16="http://schemas.microsoft.com/office/drawing/2014/main" id="{182F6935-6531-CE49-693D-F37586D7556F}"/>
              </a:ext>
            </a:extLst>
          </p:cNvPr>
          <p:cNvGrpSpPr/>
          <p:nvPr/>
        </p:nvGrpSpPr>
        <p:grpSpPr>
          <a:xfrm>
            <a:off x="1115474" y="4120285"/>
            <a:ext cx="7023522" cy="2117667"/>
            <a:chOff x="1115474" y="3844239"/>
            <a:chExt cx="7023522" cy="2117667"/>
          </a:xfrm>
        </p:grpSpPr>
        <p:sp>
          <p:nvSpPr>
            <p:cNvPr id="15" name="Down Arrow 14">
              <a:extLst>
                <a:ext uri="{FF2B5EF4-FFF2-40B4-BE49-F238E27FC236}">
                  <a16:creationId xmlns:a16="http://schemas.microsoft.com/office/drawing/2014/main" id="{ED295B81-5FEA-5937-680F-234F11EE8F0D}"/>
                </a:ext>
              </a:extLst>
            </p:cNvPr>
            <p:cNvSpPr/>
            <p:nvPr/>
          </p:nvSpPr>
          <p:spPr>
            <a:xfrm>
              <a:off x="2260315" y="3844239"/>
              <a:ext cx="708917" cy="657546"/>
            </a:xfrm>
            <a:prstGeom prst="downArrow">
              <a:avLst/>
            </a:prstGeom>
            <a:solidFill>
              <a:srgbClr val="FEFD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Corbel" panose="020B0503020204020204" pitchFamily="34" charset="0"/>
              </a:endParaRPr>
            </a:p>
          </p:txBody>
        </p:sp>
        <p:sp>
          <p:nvSpPr>
            <p:cNvPr id="18" name="Down Arrow 17">
              <a:extLst>
                <a:ext uri="{FF2B5EF4-FFF2-40B4-BE49-F238E27FC236}">
                  <a16:creationId xmlns:a16="http://schemas.microsoft.com/office/drawing/2014/main" id="{D6C2A809-5040-7E91-7012-ABCCEE017C5C}"/>
                </a:ext>
              </a:extLst>
            </p:cNvPr>
            <p:cNvSpPr/>
            <p:nvPr/>
          </p:nvSpPr>
          <p:spPr>
            <a:xfrm>
              <a:off x="6179905" y="3844239"/>
              <a:ext cx="708917" cy="657546"/>
            </a:xfrm>
            <a:prstGeom prst="downArrow">
              <a:avLst/>
            </a:prstGeom>
            <a:solidFill>
              <a:srgbClr val="FEFD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orbel" panose="020B0503020204020204" pitchFamily="34" charset="0"/>
              </a:endParaRPr>
            </a:p>
          </p:txBody>
        </p:sp>
        <p:sp>
          <p:nvSpPr>
            <p:cNvPr id="19" name="TextBox 18">
              <a:extLst>
                <a:ext uri="{FF2B5EF4-FFF2-40B4-BE49-F238E27FC236}">
                  <a16:creationId xmlns:a16="http://schemas.microsoft.com/office/drawing/2014/main" id="{FC2DA078-FCE8-2095-86B2-850DE90B28C7}"/>
                </a:ext>
              </a:extLst>
            </p:cNvPr>
            <p:cNvSpPr txBox="1"/>
            <p:nvPr/>
          </p:nvSpPr>
          <p:spPr>
            <a:xfrm>
              <a:off x="3077838" y="3988346"/>
              <a:ext cx="2988324" cy="369332"/>
            </a:xfrm>
            <a:prstGeom prst="rect">
              <a:avLst/>
            </a:prstGeom>
            <a:noFill/>
          </p:spPr>
          <p:txBody>
            <a:bodyPr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2400" b="1" i="1" u="none" strike="noStrike" kern="1200" cap="none" spc="0" normalizeH="0" baseline="0" noProof="0" dirty="0">
                  <a:ln>
                    <a:noFill/>
                  </a:ln>
                  <a:solidFill>
                    <a:srgbClr val="00B050"/>
                  </a:solidFill>
                  <a:effectLst/>
                  <a:uLnTx/>
                  <a:uFillTx/>
                  <a:latin typeface="Corbel" panose="020B0503020204020204" pitchFamily="34" charset="0"/>
                  <a:ea typeface="맑은 고딕" panose="020B0503020000020004" pitchFamily="34" charset="-127"/>
                </a:rPr>
                <a:t>Activation</a:t>
              </a:r>
              <a:endParaRPr kumimoji="0" lang="ko-KR" altLang="en-US" sz="2400" b="1" i="1" u="none" strike="noStrike" kern="1200" cap="none" spc="0" normalizeH="0" baseline="0" noProof="0" dirty="0">
                <a:ln>
                  <a:noFill/>
                </a:ln>
                <a:solidFill>
                  <a:srgbClr val="00B050"/>
                </a:solidFill>
                <a:effectLst/>
                <a:uLnTx/>
                <a:uFillTx/>
                <a:latin typeface="Corbel" panose="020B0503020204020204" pitchFamily="34" charset="0"/>
                <a:ea typeface="맑은 고딕" panose="020B0503020000020004" pitchFamily="34" charset="-127"/>
              </a:endParaRPr>
            </a:p>
          </p:txBody>
        </p:sp>
        <p:grpSp>
          <p:nvGrpSpPr>
            <p:cNvPr id="20" name="그룹 835">
              <a:extLst>
                <a:ext uri="{FF2B5EF4-FFF2-40B4-BE49-F238E27FC236}">
                  <a16:creationId xmlns:a16="http://schemas.microsoft.com/office/drawing/2014/main" id="{C70D33BB-39A8-665E-0D3C-CFF839D54F9E}"/>
                </a:ext>
              </a:extLst>
            </p:cNvPr>
            <p:cNvGrpSpPr/>
            <p:nvPr/>
          </p:nvGrpSpPr>
          <p:grpSpPr>
            <a:xfrm>
              <a:off x="1870695" y="4769831"/>
              <a:ext cx="1477881" cy="530507"/>
              <a:chOff x="5890169" y="4312037"/>
              <a:chExt cx="1895988" cy="1103725"/>
            </a:xfrm>
          </p:grpSpPr>
          <p:grpSp>
            <p:nvGrpSpPr>
              <p:cNvPr id="30" name="그룹 822">
                <a:extLst>
                  <a:ext uri="{FF2B5EF4-FFF2-40B4-BE49-F238E27FC236}">
                    <a16:creationId xmlns:a16="http://schemas.microsoft.com/office/drawing/2014/main" id="{A74393D2-3C2C-7CB0-2E84-680261119437}"/>
                  </a:ext>
                </a:extLst>
              </p:cNvPr>
              <p:cNvGrpSpPr/>
              <p:nvPr/>
            </p:nvGrpSpPr>
            <p:grpSpPr>
              <a:xfrm>
                <a:off x="6122466" y="4312037"/>
                <a:ext cx="1432853" cy="1103725"/>
                <a:chOff x="5991225" y="4310063"/>
                <a:chExt cx="496427" cy="273840"/>
              </a:xfrm>
            </p:grpSpPr>
            <p:cxnSp>
              <p:nvCxnSpPr>
                <p:cNvPr id="33" name="직선 연결선 771">
                  <a:extLst>
                    <a:ext uri="{FF2B5EF4-FFF2-40B4-BE49-F238E27FC236}">
                      <a16:creationId xmlns:a16="http://schemas.microsoft.com/office/drawing/2014/main" id="{CB709800-A768-0B1F-5A9F-D6349483D07E}"/>
                    </a:ext>
                  </a:extLst>
                </p:cNvPr>
                <p:cNvCxnSpPr>
                  <a:cxnSpLocks/>
                </p:cNvCxnSpPr>
                <p:nvPr/>
              </p:nvCxnSpPr>
              <p:spPr>
                <a:xfrm flipH="1">
                  <a:off x="5991225" y="4310063"/>
                  <a:ext cx="40482" cy="13692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4" name="직선 연결선 789">
                  <a:extLst>
                    <a:ext uri="{FF2B5EF4-FFF2-40B4-BE49-F238E27FC236}">
                      <a16:creationId xmlns:a16="http://schemas.microsoft.com/office/drawing/2014/main" id="{235C737F-6181-CA0F-9B50-E52C81A5E46A}"/>
                    </a:ext>
                  </a:extLst>
                </p:cNvPr>
                <p:cNvCxnSpPr>
                  <a:cxnSpLocks/>
                </p:cNvCxnSpPr>
                <p:nvPr/>
              </p:nvCxnSpPr>
              <p:spPr>
                <a:xfrm flipH="1">
                  <a:off x="6114445" y="4310063"/>
                  <a:ext cx="82738" cy="27384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5" name="직선 연결선 792">
                  <a:extLst>
                    <a:ext uri="{FF2B5EF4-FFF2-40B4-BE49-F238E27FC236}">
                      <a16:creationId xmlns:a16="http://schemas.microsoft.com/office/drawing/2014/main" id="{985DEB33-18E1-91C7-007F-315064AD2C41}"/>
                    </a:ext>
                  </a:extLst>
                </p:cNvPr>
                <p:cNvCxnSpPr>
                  <a:cxnSpLocks/>
                </p:cNvCxnSpPr>
                <p:nvPr/>
              </p:nvCxnSpPr>
              <p:spPr>
                <a:xfrm>
                  <a:off x="6031707" y="4310063"/>
                  <a:ext cx="82738" cy="27384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6" name="직선 연결선 807">
                  <a:extLst>
                    <a:ext uri="{FF2B5EF4-FFF2-40B4-BE49-F238E27FC236}">
                      <a16:creationId xmlns:a16="http://schemas.microsoft.com/office/drawing/2014/main" id="{F57C013A-A135-56F0-9F6B-17FE86215B99}"/>
                    </a:ext>
                  </a:extLst>
                </p:cNvPr>
                <p:cNvCxnSpPr>
                  <a:cxnSpLocks/>
                </p:cNvCxnSpPr>
                <p:nvPr/>
              </p:nvCxnSpPr>
              <p:spPr>
                <a:xfrm>
                  <a:off x="6197183" y="4310063"/>
                  <a:ext cx="82738" cy="27384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7" name="직선 연결선 810">
                  <a:extLst>
                    <a:ext uri="{FF2B5EF4-FFF2-40B4-BE49-F238E27FC236}">
                      <a16:creationId xmlns:a16="http://schemas.microsoft.com/office/drawing/2014/main" id="{FE1FE155-9B56-67B2-C80C-EA286DF85121}"/>
                    </a:ext>
                  </a:extLst>
                </p:cNvPr>
                <p:cNvCxnSpPr>
                  <a:cxnSpLocks/>
                </p:cNvCxnSpPr>
                <p:nvPr/>
              </p:nvCxnSpPr>
              <p:spPr>
                <a:xfrm flipH="1">
                  <a:off x="6279921" y="4310063"/>
                  <a:ext cx="82738" cy="27384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8" name="직선 연결선 815">
                  <a:extLst>
                    <a:ext uri="{FF2B5EF4-FFF2-40B4-BE49-F238E27FC236}">
                      <a16:creationId xmlns:a16="http://schemas.microsoft.com/office/drawing/2014/main" id="{C27B2FAD-0F09-0331-1FFB-08611F59BFF3}"/>
                    </a:ext>
                  </a:extLst>
                </p:cNvPr>
                <p:cNvCxnSpPr>
                  <a:cxnSpLocks/>
                </p:cNvCxnSpPr>
                <p:nvPr/>
              </p:nvCxnSpPr>
              <p:spPr>
                <a:xfrm>
                  <a:off x="6362659" y="4310063"/>
                  <a:ext cx="82738" cy="27384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9" name="직선 연결선 819">
                  <a:extLst>
                    <a:ext uri="{FF2B5EF4-FFF2-40B4-BE49-F238E27FC236}">
                      <a16:creationId xmlns:a16="http://schemas.microsoft.com/office/drawing/2014/main" id="{F9F37E31-EBCD-02F0-8D8A-892023B2E6E6}"/>
                    </a:ext>
                  </a:extLst>
                </p:cNvPr>
                <p:cNvCxnSpPr>
                  <a:cxnSpLocks/>
                </p:cNvCxnSpPr>
                <p:nvPr/>
              </p:nvCxnSpPr>
              <p:spPr>
                <a:xfrm flipH="1">
                  <a:off x="6445397" y="4446983"/>
                  <a:ext cx="42255" cy="13692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grpSp>
          <p:cxnSp>
            <p:nvCxnSpPr>
              <p:cNvPr id="31" name="직선 연결선 826">
                <a:extLst>
                  <a:ext uri="{FF2B5EF4-FFF2-40B4-BE49-F238E27FC236}">
                    <a16:creationId xmlns:a16="http://schemas.microsoft.com/office/drawing/2014/main" id="{87A09105-B742-3E77-5B35-06A08AC58D09}"/>
                  </a:ext>
                </a:extLst>
              </p:cNvPr>
              <p:cNvCxnSpPr>
                <a:cxnSpLocks/>
              </p:cNvCxnSpPr>
              <p:nvPr/>
            </p:nvCxnSpPr>
            <p:spPr>
              <a:xfrm>
                <a:off x="5890169" y="4863900"/>
                <a:ext cx="232301" cy="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2" name="직선 연결선 832">
                <a:extLst>
                  <a:ext uri="{FF2B5EF4-FFF2-40B4-BE49-F238E27FC236}">
                    <a16:creationId xmlns:a16="http://schemas.microsoft.com/office/drawing/2014/main" id="{D58FFBA7-8C3A-F265-1C13-AD7006573177}"/>
                  </a:ext>
                </a:extLst>
              </p:cNvPr>
              <p:cNvCxnSpPr>
                <a:cxnSpLocks/>
              </p:cNvCxnSpPr>
              <p:nvPr/>
            </p:nvCxnSpPr>
            <p:spPr>
              <a:xfrm flipH="1">
                <a:off x="7552471" y="4863900"/>
                <a:ext cx="233686" cy="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21" name="그룹 761">
              <a:extLst>
                <a:ext uri="{FF2B5EF4-FFF2-40B4-BE49-F238E27FC236}">
                  <a16:creationId xmlns:a16="http://schemas.microsoft.com/office/drawing/2014/main" id="{5E5E2754-2787-3771-338C-19538C17B7F7}"/>
                </a:ext>
              </a:extLst>
            </p:cNvPr>
            <p:cNvGrpSpPr/>
            <p:nvPr/>
          </p:nvGrpSpPr>
          <p:grpSpPr>
            <a:xfrm>
              <a:off x="5815165" y="4868016"/>
              <a:ext cx="1438395" cy="298725"/>
              <a:chOff x="5608137" y="3394157"/>
              <a:chExt cx="338599" cy="70817"/>
            </a:xfrm>
          </p:grpSpPr>
          <p:grpSp>
            <p:nvGrpSpPr>
              <p:cNvPr id="24" name="그룹 753">
                <a:extLst>
                  <a:ext uri="{FF2B5EF4-FFF2-40B4-BE49-F238E27FC236}">
                    <a16:creationId xmlns:a16="http://schemas.microsoft.com/office/drawing/2014/main" id="{9E863536-030E-10E3-F321-A913CB84C1A3}"/>
                  </a:ext>
                </a:extLst>
              </p:cNvPr>
              <p:cNvGrpSpPr/>
              <p:nvPr/>
            </p:nvGrpSpPr>
            <p:grpSpPr>
              <a:xfrm rot="5400000">
                <a:off x="5739521" y="3307128"/>
                <a:ext cx="70817" cy="244875"/>
                <a:chOff x="5131625" y="2342062"/>
                <a:chExt cx="70817" cy="244875"/>
              </a:xfrm>
            </p:grpSpPr>
            <p:sp>
              <p:nvSpPr>
                <p:cNvPr id="27" name="타원 750">
                  <a:extLst>
                    <a:ext uri="{FF2B5EF4-FFF2-40B4-BE49-F238E27FC236}">
                      <a16:creationId xmlns:a16="http://schemas.microsoft.com/office/drawing/2014/main" id="{A6326410-0F1C-EAB3-47CA-03594BDAB5A9}"/>
                    </a:ext>
                  </a:extLst>
                </p:cNvPr>
                <p:cNvSpPr/>
                <p:nvPr/>
              </p:nvSpPr>
              <p:spPr>
                <a:xfrm>
                  <a:off x="5141482" y="2525977"/>
                  <a:ext cx="60960" cy="6096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srgbClr val="70AD47">
                        <a:lumMod val="50000"/>
                      </a:srgbClr>
                    </a:solidFill>
                    <a:effectLst/>
                    <a:uLnTx/>
                    <a:uFillTx/>
                    <a:latin typeface="Corbel" panose="020B0503020204020204" pitchFamily="34" charset="0"/>
                    <a:ea typeface="맑은 고딕" panose="020B0503020000020004" pitchFamily="34" charset="-127"/>
                  </a:endParaRPr>
                </a:p>
              </p:txBody>
            </p:sp>
            <p:sp>
              <p:nvSpPr>
                <p:cNvPr id="28" name="타원 751">
                  <a:extLst>
                    <a:ext uri="{FF2B5EF4-FFF2-40B4-BE49-F238E27FC236}">
                      <a16:creationId xmlns:a16="http://schemas.microsoft.com/office/drawing/2014/main" id="{FE8E8672-A9D1-0EB2-AE68-BBA79FB46CDD}"/>
                    </a:ext>
                  </a:extLst>
                </p:cNvPr>
                <p:cNvSpPr/>
                <p:nvPr/>
              </p:nvSpPr>
              <p:spPr>
                <a:xfrm>
                  <a:off x="5141467" y="2342062"/>
                  <a:ext cx="60960" cy="6096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srgbClr val="70AD47">
                        <a:lumMod val="50000"/>
                      </a:srgbClr>
                    </a:solidFill>
                    <a:effectLst/>
                    <a:uLnTx/>
                    <a:uFillTx/>
                    <a:latin typeface="Corbel" panose="020B0503020204020204" pitchFamily="34" charset="0"/>
                    <a:ea typeface="맑은 고딕" panose="020B0503020000020004" pitchFamily="34" charset="-127"/>
                  </a:endParaRPr>
                </a:p>
              </p:txBody>
            </p:sp>
            <p:cxnSp>
              <p:nvCxnSpPr>
                <p:cNvPr id="29" name="직선 연결선 752">
                  <a:extLst>
                    <a:ext uri="{FF2B5EF4-FFF2-40B4-BE49-F238E27FC236}">
                      <a16:creationId xmlns:a16="http://schemas.microsoft.com/office/drawing/2014/main" id="{C72AC73C-B2F0-ACA8-C8E7-60E82E6DEF7D}"/>
                    </a:ext>
                  </a:extLst>
                </p:cNvPr>
                <p:cNvCxnSpPr>
                  <a:cxnSpLocks/>
                </p:cNvCxnSpPr>
                <p:nvPr/>
              </p:nvCxnSpPr>
              <p:spPr>
                <a:xfrm rot="19800000" flipV="1">
                  <a:off x="5131625" y="2409684"/>
                  <a:ext cx="0" cy="122952"/>
                </a:xfrm>
                <a:prstGeom prst="line">
                  <a:avLst/>
                </a:prstGeom>
                <a:ln w="28575"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25" name="직선 연결선 754">
                <a:extLst>
                  <a:ext uri="{FF2B5EF4-FFF2-40B4-BE49-F238E27FC236}">
                    <a16:creationId xmlns:a16="http://schemas.microsoft.com/office/drawing/2014/main" id="{82743DBE-C410-9922-0FC1-1837F700078C}"/>
                  </a:ext>
                </a:extLst>
              </p:cNvPr>
              <p:cNvCxnSpPr>
                <a:cxnSpLocks/>
              </p:cNvCxnSpPr>
              <p:nvPr/>
            </p:nvCxnSpPr>
            <p:spPr>
              <a:xfrm>
                <a:off x="5608137" y="3433763"/>
                <a:ext cx="44354" cy="0"/>
              </a:xfrm>
              <a:prstGeom prst="line">
                <a:avLst/>
              </a:prstGeom>
              <a:ln w="28575"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26" name="직선 연결선 756">
                <a:extLst>
                  <a:ext uri="{FF2B5EF4-FFF2-40B4-BE49-F238E27FC236}">
                    <a16:creationId xmlns:a16="http://schemas.microsoft.com/office/drawing/2014/main" id="{E1971EEA-254D-2745-B4EA-3D4E081B9116}"/>
                  </a:ext>
                </a:extLst>
              </p:cNvPr>
              <p:cNvCxnSpPr>
                <a:cxnSpLocks/>
              </p:cNvCxnSpPr>
              <p:nvPr/>
            </p:nvCxnSpPr>
            <p:spPr>
              <a:xfrm>
                <a:off x="5902382" y="3433763"/>
                <a:ext cx="44354" cy="0"/>
              </a:xfrm>
              <a:prstGeom prst="line">
                <a:avLst/>
              </a:prstGeom>
              <a:ln w="28575" cap="sq">
                <a:solidFill>
                  <a:schemeClr val="tx1"/>
                </a:solidFill>
                <a:beve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93BB4575-ED03-A3A5-CBD7-09EEF42D4318}"/>
                </a:ext>
              </a:extLst>
            </p:cNvPr>
            <p:cNvSpPr txBox="1"/>
            <p:nvPr/>
          </p:nvSpPr>
          <p:spPr>
            <a:xfrm>
              <a:off x="1115474" y="5654129"/>
              <a:ext cx="2988324" cy="307777"/>
            </a:xfrm>
            <a:prstGeom prst="rect">
              <a:avLst/>
            </a:prstGeom>
            <a:noFill/>
          </p:spPr>
          <p:txBody>
            <a:bodyPr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2000" b="1" i="1" u="none" strike="noStrike" kern="120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rPr>
                <a:t>Operates as a </a:t>
              </a:r>
              <a:r>
                <a:rPr kumimoji="0" lang="en-US" altLang="ko-KR" sz="2000" b="1" i="1" u="none" strike="noStrike" kern="1200" cap="none" spc="0" normalizeH="0" baseline="0" noProof="0">
                  <a:ln>
                    <a:noFill/>
                  </a:ln>
                  <a:solidFill>
                    <a:srgbClr val="00B050"/>
                  </a:solidFill>
                  <a:effectLst/>
                  <a:uLnTx/>
                  <a:uFillTx/>
                  <a:latin typeface="Corbel" panose="020B0503020204020204" pitchFamily="34" charset="0"/>
                  <a:ea typeface="맑은 고딕" panose="020B0503020000020004" pitchFamily="34" charset="-127"/>
                </a:rPr>
                <a:t>resistor</a:t>
              </a:r>
              <a:endParaRPr kumimoji="0" lang="ko-KR" altLang="en-US" sz="2000" b="1" i="1" u="none" strike="noStrike" kern="1200" cap="none" spc="0" normalizeH="0" baseline="0" noProof="0">
                <a:ln>
                  <a:noFill/>
                </a:ln>
                <a:solidFill>
                  <a:srgbClr val="00B050"/>
                </a:solidFill>
                <a:effectLst/>
                <a:uLnTx/>
                <a:uFillTx/>
                <a:latin typeface="Corbel" panose="020B0503020204020204" pitchFamily="34" charset="0"/>
                <a:ea typeface="맑은 고딕" panose="020B0503020000020004" pitchFamily="34" charset="-127"/>
              </a:endParaRPr>
            </a:p>
          </p:txBody>
        </p:sp>
        <p:sp>
          <p:nvSpPr>
            <p:cNvPr id="23" name="TextBox 22">
              <a:extLst>
                <a:ext uri="{FF2B5EF4-FFF2-40B4-BE49-F238E27FC236}">
                  <a16:creationId xmlns:a16="http://schemas.microsoft.com/office/drawing/2014/main" id="{D4609F78-0114-0535-3675-57459FF83A9D}"/>
                </a:ext>
              </a:extLst>
            </p:cNvPr>
            <p:cNvSpPr txBox="1"/>
            <p:nvPr/>
          </p:nvSpPr>
          <p:spPr>
            <a:xfrm>
              <a:off x="4851840" y="5654129"/>
              <a:ext cx="3287156" cy="307777"/>
            </a:xfrm>
            <a:prstGeom prst="rect">
              <a:avLst/>
            </a:prstGeom>
            <a:noFill/>
          </p:spPr>
          <p:txBody>
            <a:bodyPr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2000" b="1" i="1"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rPr>
                <a:t>Operates as an </a:t>
              </a:r>
              <a:r>
                <a:rPr kumimoji="0" lang="en-US" altLang="ko-KR" sz="2000" b="1" i="1" u="none" strike="noStrike" kern="1200" cap="none" spc="0" normalizeH="0" baseline="0" noProof="0" dirty="0">
                  <a:ln>
                    <a:noFill/>
                  </a:ln>
                  <a:solidFill>
                    <a:srgbClr val="00B050"/>
                  </a:solidFill>
                  <a:effectLst/>
                  <a:uLnTx/>
                  <a:uFillTx/>
                  <a:latin typeface="Corbel" panose="020B0503020204020204" pitchFamily="34" charset="0"/>
                  <a:ea typeface="맑은 고딕" panose="020B0503020000020004" pitchFamily="34" charset="-127"/>
                </a:rPr>
                <a:t>open switch</a:t>
              </a:r>
              <a:endParaRPr kumimoji="0" lang="ko-KR" altLang="en-US" sz="2000" b="1" i="1" u="none" strike="noStrike" kern="1200" cap="none" spc="0" normalizeH="0" baseline="0" noProof="0" dirty="0">
                <a:ln>
                  <a:noFill/>
                </a:ln>
                <a:solidFill>
                  <a:srgbClr val="00B050"/>
                </a:solidFill>
                <a:effectLst/>
                <a:uLnTx/>
                <a:uFillTx/>
                <a:latin typeface="Corbel" panose="020B0503020204020204" pitchFamily="34" charset="0"/>
                <a:ea typeface="맑은 고딕" panose="020B0503020000020004" pitchFamily="34" charset="-127"/>
              </a:endParaRPr>
            </a:p>
          </p:txBody>
        </p:sp>
      </p:grpSp>
    </p:spTree>
    <p:extLst>
      <p:ext uri="{BB962C8B-B14F-4D97-AF65-F5344CB8AC3E}">
        <p14:creationId xmlns:p14="http://schemas.microsoft.com/office/powerpoint/2010/main" val="181035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19706-C4D3-4DA8-7B9A-3AFBA0656CA9}"/>
            </a:ext>
          </a:extLst>
        </p:cNvPr>
        <p:cNvGrpSpPr/>
        <p:nvPr/>
      </p:nvGrpSpPr>
      <p:grpSpPr>
        <a:xfrm>
          <a:off x="0" y="0"/>
          <a:ext cx="0" cy="0"/>
          <a:chOff x="0" y="0"/>
          <a:chExt cx="0" cy="0"/>
        </a:xfrm>
      </p:grpSpPr>
      <p:grpSp>
        <p:nvGrpSpPr>
          <p:cNvPr id="74" name="Group 73">
            <a:extLst>
              <a:ext uri="{FF2B5EF4-FFF2-40B4-BE49-F238E27FC236}">
                <a16:creationId xmlns:a16="http://schemas.microsoft.com/office/drawing/2014/main" id="{34ADE5B0-16AF-25CB-7499-C4B92FD924CA}"/>
              </a:ext>
            </a:extLst>
          </p:cNvPr>
          <p:cNvGrpSpPr/>
          <p:nvPr/>
        </p:nvGrpSpPr>
        <p:grpSpPr>
          <a:xfrm>
            <a:off x="711848" y="2559307"/>
            <a:ext cx="7762656" cy="2195355"/>
            <a:chOff x="711848" y="2559307"/>
            <a:chExt cx="7762656" cy="2195355"/>
          </a:xfrm>
        </p:grpSpPr>
        <p:sp>
          <p:nvSpPr>
            <p:cNvPr id="20" name="Rounded Rectangle 19">
              <a:extLst>
                <a:ext uri="{FF2B5EF4-FFF2-40B4-BE49-F238E27FC236}">
                  <a16:creationId xmlns:a16="http://schemas.microsoft.com/office/drawing/2014/main" id="{76EE867A-65FD-32FD-F98D-35C127577B9A}"/>
                </a:ext>
              </a:extLst>
            </p:cNvPr>
            <p:cNvSpPr/>
            <p:nvPr/>
          </p:nvSpPr>
          <p:spPr>
            <a:xfrm>
              <a:off x="1715319" y="3272017"/>
              <a:ext cx="1003471" cy="400106"/>
            </a:xfrm>
            <a:prstGeom prst="roundRect">
              <a:avLst>
                <a:gd name="adj" fmla="val 5189"/>
              </a:avLst>
            </a:prstGeom>
            <a:solidFill>
              <a:srgbClr val="CBF1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Query</a:t>
              </a:r>
            </a:p>
          </p:txBody>
        </p:sp>
        <p:pic>
          <p:nvPicPr>
            <p:cNvPr id="58" name="Graphic 57" descr="User">
              <a:extLst>
                <a:ext uri="{FF2B5EF4-FFF2-40B4-BE49-F238E27FC236}">
                  <a16:creationId xmlns:a16="http://schemas.microsoft.com/office/drawing/2014/main" id="{74B32A36-5C0C-BB3A-0293-65DBE3943B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848" y="3272017"/>
              <a:ext cx="1003471" cy="1143100"/>
            </a:xfrm>
            <a:prstGeom prst="rect">
              <a:avLst/>
            </a:prstGeom>
          </p:spPr>
        </p:pic>
        <p:sp>
          <p:nvSpPr>
            <p:cNvPr id="62" name="Rounded Rectangle 61">
              <a:extLst>
                <a:ext uri="{FF2B5EF4-FFF2-40B4-BE49-F238E27FC236}">
                  <a16:creationId xmlns:a16="http://schemas.microsoft.com/office/drawing/2014/main" id="{D08B2B76-AC48-E6AB-EAA6-75F4B741C582}"/>
                </a:ext>
              </a:extLst>
            </p:cNvPr>
            <p:cNvSpPr/>
            <p:nvPr/>
          </p:nvSpPr>
          <p:spPr>
            <a:xfrm>
              <a:off x="4572000" y="2559307"/>
              <a:ext cx="3902504" cy="2195355"/>
            </a:xfrm>
            <a:prstGeom prst="roundRect">
              <a:avLst>
                <a:gd name="adj" fmla="val 5189"/>
              </a:avLst>
            </a:prstGeom>
            <a:solidFill>
              <a:srgbClr val="FFD97D"/>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Corbel" panose="020B0503020204020204" pitchFamily="34" charset="0"/>
                  <a:cs typeface="Dubai" panose="020B0503030403030204" pitchFamily="34" charset="-78"/>
                </a:rPr>
                <a:t>Server</a:t>
              </a:r>
            </a:p>
          </p:txBody>
        </p:sp>
        <p:sp>
          <p:nvSpPr>
            <p:cNvPr id="63" name="Rounded Rectangle 62">
              <a:extLst>
                <a:ext uri="{FF2B5EF4-FFF2-40B4-BE49-F238E27FC236}">
                  <a16:creationId xmlns:a16="http://schemas.microsoft.com/office/drawing/2014/main" id="{147E1201-1EF5-EA19-8750-F6EFB4C9F641}"/>
                </a:ext>
              </a:extLst>
            </p:cNvPr>
            <p:cNvSpPr/>
            <p:nvPr/>
          </p:nvSpPr>
          <p:spPr>
            <a:xfrm>
              <a:off x="4678220" y="3019786"/>
              <a:ext cx="3705527" cy="1583136"/>
            </a:xfrm>
            <a:prstGeom prst="roundRect">
              <a:avLst>
                <a:gd name="adj" fmla="val 5189"/>
              </a:avLst>
            </a:prstGeom>
            <a:solidFill>
              <a:srgbClr val="FFFDF7"/>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atin typeface="Corbel" panose="020B0503020204020204" pitchFamily="34" charset="0"/>
                <a:cs typeface="Dubai" panose="020B0503030403030204" pitchFamily="34" charset="-78"/>
              </a:endParaRPr>
            </a:p>
          </p:txBody>
        </p:sp>
        <p:sp>
          <p:nvSpPr>
            <p:cNvPr id="64" name="Rounded Rectangle 63">
              <a:extLst>
                <a:ext uri="{FF2B5EF4-FFF2-40B4-BE49-F238E27FC236}">
                  <a16:creationId xmlns:a16="http://schemas.microsoft.com/office/drawing/2014/main" id="{7C51C4E6-4E3C-768E-15E3-37272CE59366}"/>
                </a:ext>
              </a:extLst>
            </p:cNvPr>
            <p:cNvSpPr/>
            <p:nvPr/>
          </p:nvSpPr>
          <p:spPr>
            <a:xfrm>
              <a:off x="6975438" y="3101895"/>
              <a:ext cx="1310969" cy="1418918"/>
            </a:xfrm>
            <a:prstGeom prst="roundRect">
              <a:avLst>
                <a:gd name="adj" fmla="val 5189"/>
              </a:avLst>
            </a:prstGeom>
            <a:solidFill>
              <a:schemeClr val="bg2"/>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latin typeface="Corbel" panose="020B0503020204020204" pitchFamily="34" charset="0"/>
                  <a:cs typeface="Dubai" panose="020B0503030403030204" pitchFamily="34" charset="-78"/>
                </a:rPr>
                <a:t>Storage</a:t>
              </a:r>
            </a:p>
            <a:p>
              <a:pPr algn="ctr"/>
              <a:r>
                <a:rPr lang="en-US" sz="1400" b="1" dirty="0">
                  <a:solidFill>
                    <a:schemeClr val="tx1"/>
                  </a:solidFill>
                  <a:latin typeface="Corbel" panose="020B0503020204020204" pitchFamily="34" charset="0"/>
                  <a:cs typeface="Dubai" panose="020B0503030403030204" pitchFamily="34" charset="-78"/>
                </a:rPr>
                <a:t>(SSD)</a:t>
              </a:r>
            </a:p>
          </p:txBody>
        </p:sp>
        <p:cxnSp>
          <p:nvCxnSpPr>
            <p:cNvPr id="72" name="Straight Arrow Connector 71">
              <a:extLst>
                <a:ext uri="{FF2B5EF4-FFF2-40B4-BE49-F238E27FC236}">
                  <a16:creationId xmlns:a16="http://schemas.microsoft.com/office/drawing/2014/main" id="{3E3D715C-DCC9-A9E2-01E5-8D068B9507AF}"/>
                </a:ext>
              </a:extLst>
            </p:cNvPr>
            <p:cNvCxnSpPr>
              <a:cxnSpLocks/>
            </p:cNvCxnSpPr>
            <p:nvPr/>
          </p:nvCxnSpPr>
          <p:spPr>
            <a:xfrm>
              <a:off x="2718790" y="3454052"/>
              <a:ext cx="2068684" cy="0"/>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4" name="Rectangle 3">
            <a:extLst>
              <a:ext uri="{FF2B5EF4-FFF2-40B4-BE49-F238E27FC236}">
                <a16:creationId xmlns:a16="http://schemas.microsoft.com/office/drawing/2014/main" id="{5F3A5838-6DEC-8DCC-898B-54CE22A17D30}"/>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latin typeface="Corbel" panose="020B0503020204020204" pitchFamily="34" charset="0"/>
            </a:endParaRPr>
          </a:p>
        </p:txBody>
      </p:sp>
      <p:cxnSp>
        <p:nvCxnSpPr>
          <p:cNvPr id="6" name="Straight Connector 5">
            <a:extLst>
              <a:ext uri="{FF2B5EF4-FFF2-40B4-BE49-F238E27FC236}">
                <a16:creationId xmlns:a16="http://schemas.microsoft.com/office/drawing/2014/main" id="{36F0603A-86D5-27CB-0442-8ECBB2444AC2}"/>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663A2C44-EF4E-377F-4DD5-ED4337C97D19}"/>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pic>
        <p:nvPicPr>
          <p:cNvPr id="16" name="Graphic 15">
            <a:extLst>
              <a:ext uri="{FF2B5EF4-FFF2-40B4-BE49-F238E27FC236}">
                <a16:creationId xmlns:a16="http://schemas.microsoft.com/office/drawing/2014/main" id="{9B32F69A-53FF-23D1-FECE-E9E8A70FAA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AE35D500-1CD6-D145-6EB7-4406ADCAFC22}"/>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ambria" panose="02040503050406030204" pitchFamily="18" charset="0"/>
              </a:rPr>
              <a:pPr/>
              <a:t>9</a:t>
            </a:fld>
            <a:endParaRPr lang="en-CH" dirty="0">
              <a:latin typeface="Cambria" panose="02040503050406030204" pitchFamily="18" charset="0"/>
            </a:endParaRPr>
          </a:p>
        </p:txBody>
      </p:sp>
      <p:cxnSp>
        <p:nvCxnSpPr>
          <p:cNvPr id="3" name="Straight Connector 2">
            <a:extLst>
              <a:ext uri="{FF2B5EF4-FFF2-40B4-BE49-F238E27FC236}">
                <a16:creationId xmlns:a16="http://schemas.microsoft.com/office/drawing/2014/main" id="{A0FF0470-2EC9-E98B-3CAD-990BC724F6DE}"/>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4C9868F-B70D-4246-875E-2ED31D17FB88}"/>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67" name="Rounded Rectangle 66">
            <a:extLst>
              <a:ext uri="{FF2B5EF4-FFF2-40B4-BE49-F238E27FC236}">
                <a16:creationId xmlns:a16="http://schemas.microsoft.com/office/drawing/2014/main" id="{F1AA3BAB-AB28-73A3-3A9B-B3670752D4B6}"/>
              </a:ext>
            </a:extLst>
          </p:cNvPr>
          <p:cNvSpPr/>
          <p:nvPr/>
        </p:nvSpPr>
        <p:spPr>
          <a:xfrm>
            <a:off x="4802935" y="3220627"/>
            <a:ext cx="2068683" cy="1181453"/>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Database</a:t>
            </a:r>
          </a:p>
        </p:txBody>
      </p:sp>
      <p:grpSp>
        <p:nvGrpSpPr>
          <p:cNvPr id="28" name="Group 27">
            <a:extLst>
              <a:ext uri="{FF2B5EF4-FFF2-40B4-BE49-F238E27FC236}">
                <a16:creationId xmlns:a16="http://schemas.microsoft.com/office/drawing/2014/main" id="{2D3A2CDB-D419-B8B1-FFDA-E77A262EA4F9}"/>
              </a:ext>
            </a:extLst>
          </p:cNvPr>
          <p:cNvGrpSpPr/>
          <p:nvPr/>
        </p:nvGrpSpPr>
        <p:grpSpPr>
          <a:xfrm>
            <a:off x="4802934" y="3220626"/>
            <a:ext cx="2068683" cy="1181453"/>
            <a:chOff x="4893692" y="1608093"/>
            <a:chExt cx="2068683" cy="1181453"/>
          </a:xfrm>
        </p:grpSpPr>
        <p:grpSp>
          <p:nvGrpSpPr>
            <p:cNvPr id="25" name="Group 24">
              <a:extLst>
                <a:ext uri="{FF2B5EF4-FFF2-40B4-BE49-F238E27FC236}">
                  <a16:creationId xmlns:a16="http://schemas.microsoft.com/office/drawing/2014/main" id="{A5E9E8DA-8136-1F8D-3BEA-B1A6D4FA2A62}"/>
                </a:ext>
              </a:extLst>
            </p:cNvPr>
            <p:cNvGrpSpPr/>
            <p:nvPr/>
          </p:nvGrpSpPr>
          <p:grpSpPr>
            <a:xfrm>
              <a:off x="4893692" y="1608093"/>
              <a:ext cx="2068683" cy="1181453"/>
              <a:chOff x="3301394" y="5161184"/>
              <a:chExt cx="2068683" cy="1181453"/>
            </a:xfrm>
          </p:grpSpPr>
          <p:sp>
            <p:nvSpPr>
              <p:cNvPr id="12" name="Rounded Rectangle 11">
                <a:extLst>
                  <a:ext uri="{FF2B5EF4-FFF2-40B4-BE49-F238E27FC236}">
                    <a16:creationId xmlns:a16="http://schemas.microsoft.com/office/drawing/2014/main" id="{F73B8252-0EBC-C9D4-08B0-F99C4928AF05}"/>
                  </a:ext>
                </a:extLst>
              </p:cNvPr>
              <p:cNvSpPr/>
              <p:nvPr/>
            </p:nvSpPr>
            <p:spPr>
              <a:xfrm>
                <a:off x="3301394" y="5161184"/>
                <a:ext cx="2068683" cy="1181453"/>
              </a:xfrm>
              <a:prstGeom prst="roundRect">
                <a:avLst>
                  <a:gd name="adj" fmla="val 5189"/>
                </a:avLst>
              </a:prstGeom>
              <a:solidFill>
                <a:schemeClr val="accent2">
                  <a:lumMod val="20000"/>
                  <a:lumOff val="80000"/>
                </a:schemeClr>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Corbel" panose="020B0503020204020204" pitchFamily="34" charset="0"/>
                  <a:cs typeface="Dubai" panose="020B0503030403030204" pitchFamily="34" charset="-78"/>
                </a:endParaRPr>
              </a:p>
            </p:txBody>
          </p:sp>
          <p:sp>
            <p:nvSpPr>
              <p:cNvPr id="5" name="Rounded Rectangle 4">
                <a:extLst>
                  <a:ext uri="{FF2B5EF4-FFF2-40B4-BE49-F238E27FC236}">
                    <a16:creationId xmlns:a16="http://schemas.microsoft.com/office/drawing/2014/main" id="{DBEFD314-2DB9-50A8-983B-DDB6EC6E0DB6}"/>
                  </a:ext>
                </a:extLst>
              </p:cNvPr>
              <p:cNvSpPr/>
              <p:nvPr/>
            </p:nvSpPr>
            <p:spPr>
              <a:xfrm>
                <a:off x="3388200" y="5219671"/>
                <a:ext cx="1895070" cy="241168"/>
              </a:xfrm>
              <a:prstGeom prst="roundRect">
                <a:avLst>
                  <a:gd name="adj" fmla="val 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1600" dirty="0">
                    <a:solidFill>
                      <a:schemeClr val="tx2"/>
                    </a:solidFill>
                    <a:latin typeface="Cambria" panose="02040503050406030204" pitchFamily="18" charset="0"/>
                  </a:rPr>
                  <a:t>010011100010101</a:t>
                </a:r>
              </a:p>
            </p:txBody>
          </p:sp>
        </p:grpSp>
        <p:sp>
          <p:nvSpPr>
            <p:cNvPr id="26" name="Rounded Rectangle 25">
              <a:extLst>
                <a:ext uri="{FF2B5EF4-FFF2-40B4-BE49-F238E27FC236}">
                  <a16:creationId xmlns:a16="http://schemas.microsoft.com/office/drawing/2014/main" id="{EA3F7F28-D3B0-F2D2-4ADB-493A99FA52A4}"/>
                </a:ext>
              </a:extLst>
            </p:cNvPr>
            <p:cNvSpPr/>
            <p:nvPr/>
          </p:nvSpPr>
          <p:spPr>
            <a:xfrm>
              <a:off x="4980498" y="2208606"/>
              <a:ext cx="1895070" cy="241168"/>
            </a:xfrm>
            <a:prstGeom prst="roundRect">
              <a:avLst>
                <a:gd name="adj" fmla="val 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1600" dirty="0">
                  <a:solidFill>
                    <a:schemeClr val="tx2"/>
                  </a:solidFill>
                  <a:latin typeface="Cambria" panose="02040503050406030204" pitchFamily="18" charset="0"/>
                </a:rPr>
                <a:t>010110100101010</a:t>
              </a:r>
            </a:p>
          </p:txBody>
        </p:sp>
      </p:grpSp>
      <p:sp>
        <p:nvSpPr>
          <p:cNvPr id="9" name="Rounded Rectangle 8">
            <a:extLst>
              <a:ext uri="{FF2B5EF4-FFF2-40B4-BE49-F238E27FC236}">
                <a16:creationId xmlns:a16="http://schemas.microsoft.com/office/drawing/2014/main" id="{BC4B1E07-D402-BA21-D94A-734267D8CA6E}"/>
              </a:ext>
            </a:extLst>
          </p:cNvPr>
          <p:cNvSpPr/>
          <p:nvPr/>
        </p:nvSpPr>
        <p:spPr>
          <a:xfrm>
            <a:off x="5559549" y="4095589"/>
            <a:ext cx="779541" cy="241168"/>
          </a:xfrm>
          <a:prstGeom prst="roundRect">
            <a:avLst>
              <a:gd name="adj" fmla="val 5189"/>
            </a:avLst>
          </a:prstGeom>
          <a:solidFill>
            <a:srgbClr val="CBF1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cs typeface="Dubai" panose="020B0503030403030204" pitchFamily="34" charset="-78"/>
              </a:rPr>
              <a:t>10010</a:t>
            </a:r>
          </a:p>
        </p:txBody>
      </p:sp>
      <p:sp>
        <p:nvSpPr>
          <p:cNvPr id="10" name="Rectangle 9">
            <a:extLst>
              <a:ext uri="{FF2B5EF4-FFF2-40B4-BE49-F238E27FC236}">
                <a16:creationId xmlns:a16="http://schemas.microsoft.com/office/drawing/2014/main" id="{9219879B-5722-3A7E-AA79-416D9424BC22}"/>
              </a:ext>
            </a:extLst>
          </p:cNvPr>
          <p:cNvSpPr/>
          <p:nvPr/>
        </p:nvSpPr>
        <p:spPr>
          <a:xfrm>
            <a:off x="5670550" y="3847844"/>
            <a:ext cx="565150" cy="470502"/>
          </a:xfrm>
          <a:prstGeom prst="rect">
            <a:avLst/>
          </a:prstGeom>
          <a:solidFill>
            <a:schemeClr val="accent5">
              <a:lumMod val="20000"/>
              <a:lumOff val="80000"/>
              <a:alpha val="31000"/>
            </a:schemeClr>
          </a:solidFill>
          <a:ln>
            <a:solidFill>
              <a:schemeClr val="accent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3" name="Straight Arrow Connector 12">
            <a:extLst>
              <a:ext uri="{FF2B5EF4-FFF2-40B4-BE49-F238E27FC236}">
                <a16:creationId xmlns:a16="http://schemas.microsoft.com/office/drawing/2014/main" id="{1383A92B-8536-DA3C-2D12-FD45B1A94165}"/>
              </a:ext>
            </a:extLst>
          </p:cNvPr>
          <p:cNvCxnSpPr>
            <a:cxnSpLocks/>
          </p:cNvCxnSpPr>
          <p:nvPr/>
        </p:nvCxnSpPr>
        <p:spPr>
          <a:xfrm flipH="1">
            <a:off x="2718790" y="4060458"/>
            <a:ext cx="2084144" cy="0"/>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 name="Rounded Rectangle 17">
            <a:extLst>
              <a:ext uri="{FF2B5EF4-FFF2-40B4-BE49-F238E27FC236}">
                <a16:creationId xmlns:a16="http://schemas.microsoft.com/office/drawing/2014/main" id="{C7AFA779-3921-66C1-C9FA-6C1DB051B03D}"/>
              </a:ext>
            </a:extLst>
          </p:cNvPr>
          <p:cNvSpPr/>
          <p:nvPr/>
        </p:nvSpPr>
        <p:spPr>
          <a:xfrm>
            <a:off x="1715319" y="3895536"/>
            <a:ext cx="1003471" cy="400106"/>
          </a:xfrm>
          <a:prstGeom prst="roundRect">
            <a:avLst>
              <a:gd name="adj" fmla="val 5189"/>
            </a:avLst>
          </a:prstGeom>
          <a:solidFill>
            <a:srgbClr val="CBF1F8"/>
          </a:solid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cs typeface="Dubai" panose="020B0503030403030204" pitchFamily="34" charset="-78"/>
              </a:rPr>
              <a:t>Result</a:t>
            </a:r>
          </a:p>
        </p:txBody>
      </p:sp>
      <p:sp>
        <p:nvSpPr>
          <p:cNvPr id="21" name="TextBox 20">
            <a:extLst>
              <a:ext uri="{FF2B5EF4-FFF2-40B4-BE49-F238E27FC236}">
                <a16:creationId xmlns:a16="http://schemas.microsoft.com/office/drawing/2014/main" id="{0ABC7B4C-6802-2936-C7AD-FDAA05ED0BC7}"/>
              </a:ext>
            </a:extLst>
          </p:cNvPr>
          <p:cNvSpPr txBox="1"/>
          <p:nvPr/>
        </p:nvSpPr>
        <p:spPr>
          <a:xfrm>
            <a:off x="486660" y="4304635"/>
            <a:ext cx="1453846" cy="400110"/>
          </a:xfrm>
          <a:prstGeom prst="rect">
            <a:avLst/>
          </a:prstGeom>
          <a:noFill/>
        </p:spPr>
        <p:txBody>
          <a:bodyPr wrap="square">
            <a:spAutoFit/>
          </a:bodyPr>
          <a:lstStyle/>
          <a:p>
            <a:pPr algn="ctr"/>
            <a:r>
              <a:rPr lang="en-IN" sz="2000" b="1" dirty="0">
                <a:latin typeface="Corbel" panose="020B0503020204020204" pitchFamily="34" charset="0"/>
                <a:cs typeface="Poppins" panose="00000500000000000000" pitchFamily="2" charset="0"/>
              </a:rPr>
              <a:t>User</a:t>
            </a:r>
          </a:p>
        </p:txBody>
      </p:sp>
      <p:pic>
        <p:nvPicPr>
          <p:cNvPr id="32" name="Picture 31" descr="A black and white icon of a hacker&#10;&#10;AI-generated content may be incorrect.">
            <a:extLst>
              <a:ext uri="{FF2B5EF4-FFF2-40B4-BE49-F238E27FC236}">
                <a16:creationId xmlns:a16="http://schemas.microsoft.com/office/drawing/2014/main" id="{15C6CE82-0738-9A2D-A6D3-584E592352D6}"/>
              </a:ext>
            </a:extLst>
          </p:cNvPr>
          <p:cNvPicPr>
            <a:picLocks noChangeAspect="1"/>
          </p:cNvPicPr>
          <p:nvPr/>
        </p:nvPicPr>
        <p:blipFill>
          <a:blip r:embed="rId7"/>
          <a:srcRect l="17450" t="13423" r="16050" b="15930"/>
          <a:stretch/>
        </p:blipFill>
        <p:spPr>
          <a:xfrm>
            <a:off x="6037544" y="923355"/>
            <a:ext cx="992341" cy="1054209"/>
          </a:xfrm>
          <a:prstGeom prst="rect">
            <a:avLst/>
          </a:prstGeom>
        </p:spPr>
      </p:pic>
      <p:sp>
        <p:nvSpPr>
          <p:cNvPr id="14" name="Rounded Rectangle 13">
            <a:extLst>
              <a:ext uri="{FF2B5EF4-FFF2-40B4-BE49-F238E27FC236}">
                <a16:creationId xmlns:a16="http://schemas.microsoft.com/office/drawing/2014/main" id="{4DE65E00-5241-3EE8-64B8-04221A0CDB19}"/>
              </a:ext>
            </a:extLst>
          </p:cNvPr>
          <p:cNvSpPr/>
          <p:nvPr/>
        </p:nvSpPr>
        <p:spPr>
          <a:xfrm>
            <a:off x="4747772" y="3101890"/>
            <a:ext cx="2159211" cy="1418918"/>
          </a:xfrm>
          <a:prstGeom prst="roundRect">
            <a:avLst>
              <a:gd name="adj" fmla="val 5189"/>
            </a:avLst>
          </a:prstGeom>
          <a:solidFill>
            <a:schemeClr val="bg1">
              <a:alpha val="59000"/>
            </a:schemeClr>
          </a:solidFill>
          <a:ln w="34925">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600" b="1" dirty="0">
              <a:solidFill>
                <a:schemeClr val="tx1"/>
              </a:solidFill>
              <a:latin typeface="Corbel" panose="020B0503020204020204" pitchFamily="34" charset="0"/>
              <a:cs typeface="Dubai" panose="020B0503030403030204" pitchFamily="34" charset="-78"/>
            </a:endParaRPr>
          </a:p>
        </p:txBody>
      </p:sp>
      <p:pic>
        <p:nvPicPr>
          <p:cNvPr id="19" name="Graphic 18" descr="Lock with solid fill">
            <a:extLst>
              <a:ext uri="{FF2B5EF4-FFF2-40B4-BE49-F238E27FC236}">
                <a16:creationId xmlns:a16="http://schemas.microsoft.com/office/drawing/2014/main" id="{E33E8F87-D66E-A5EA-D094-256402FE4A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75417" y="3307192"/>
            <a:ext cx="914400" cy="914400"/>
          </a:xfrm>
          <a:prstGeom prst="rect">
            <a:avLst/>
          </a:prstGeom>
        </p:spPr>
      </p:pic>
      <p:sp>
        <p:nvSpPr>
          <p:cNvPr id="23" name="Rounded Rectangle 22">
            <a:extLst>
              <a:ext uri="{FF2B5EF4-FFF2-40B4-BE49-F238E27FC236}">
                <a16:creationId xmlns:a16="http://schemas.microsoft.com/office/drawing/2014/main" id="{1F6F5F80-B35B-C293-3055-8ECF4DAF1CB2}"/>
              </a:ext>
            </a:extLst>
          </p:cNvPr>
          <p:cNvSpPr/>
          <p:nvPr/>
        </p:nvSpPr>
        <p:spPr>
          <a:xfrm>
            <a:off x="-288758" y="5034591"/>
            <a:ext cx="9721516" cy="1174514"/>
          </a:xfrm>
          <a:prstGeom prst="roundRect">
            <a:avLst/>
          </a:prstGeom>
          <a:solidFill>
            <a:schemeClr val="accent6">
              <a:lumMod val="20000"/>
              <a:lumOff val="8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b="1" dirty="0">
                <a:solidFill>
                  <a:srgbClr val="0E0E0E"/>
                </a:solidFill>
                <a:latin typeface="Corbel" panose="020B0503020204020204" pitchFamily="34" charset="0"/>
              </a:rPr>
              <a:t>Homomorphic encryption (HE) can be leveraged </a:t>
            </a:r>
          </a:p>
          <a:p>
            <a:pPr algn="ctr"/>
            <a:r>
              <a:rPr lang="en-IN" sz="2800" b="1" dirty="0">
                <a:solidFill>
                  <a:srgbClr val="0E0E0E"/>
                </a:solidFill>
                <a:latin typeface="Corbel" panose="020B0503020204020204" pitchFamily="34" charset="0"/>
              </a:rPr>
              <a:t>to perform </a:t>
            </a:r>
            <a:r>
              <a:rPr lang="en-IN" sz="2800" b="1" dirty="0">
                <a:solidFill>
                  <a:schemeClr val="accent5"/>
                </a:solidFill>
                <a:latin typeface="Corbel" panose="020B0503020204020204" pitchFamily="34" charset="0"/>
              </a:rPr>
              <a:t>secure</a:t>
            </a:r>
            <a:r>
              <a:rPr lang="en-IN" sz="2800" b="1" dirty="0">
                <a:solidFill>
                  <a:srgbClr val="0E0E0E"/>
                </a:solidFill>
                <a:latin typeface="Corbel" panose="020B0503020204020204" pitchFamily="34" charset="0"/>
              </a:rPr>
              <a:t> </a:t>
            </a:r>
            <a:r>
              <a:rPr lang="en-IN" sz="2800" b="1" i="1" dirty="0">
                <a:solidFill>
                  <a:srgbClr val="0E0E0E"/>
                </a:solidFill>
                <a:latin typeface="Corbel" panose="020B0503020204020204" pitchFamily="34" charset="0"/>
              </a:rPr>
              <a:t>exact</a:t>
            </a:r>
            <a:r>
              <a:rPr lang="en-IN" sz="2800" b="1" dirty="0">
                <a:solidFill>
                  <a:srgbClr val="0E0E0E"/>
                </a:solidFill>
                <a:latin typeface="Corbel" panose="020B0503020204020204" pitchFamily="34" charset="0"/>
              </a:rPr>
              <a:t> string matching</a:t>
            </a:r>
            <a:r>
              <a:rPr lang="en-IN" sz="2800" b="1" i="1" dirty="0">
                <a:solidFill>
                  <a:srgbClr val="0E0E0E"/>
                </a:solidFill>
                <a:effectLst/>
                <a:latin typeface="Corbel" panose="020B0503020204020204" pitchFamily="34" charset="0"/>
              </a:rPr>
              <a:t> </a:t>
            </a:r>
            <a:endParaRPr lang="en-IN" sz="2800" b="1" i="1" dirty="0">
              <a:solidFill>
                <a:schemeClr val="accent3">
                  <a:lumMod val="60000"/>
                  <a:lumOff val="40000"/>
                </a:schemeClr>
              </a:solidFill>
              <a:effectLst/>
              <a:latin typeface="Corbel" panose="020B0503020204020204" pitchFamily="34" charset="0"/>
            </a:endParaRPr>
          </a:p>
        </p:txBody>
      </p:sp>
      <p:sp>
        <p:nvSpPr>
          <p:cNvPr id="30" name="Title 1">
            <a:extLst>
              <a:ext uri="{FF2B5EF4-FFF2-40B4-BE49-F238E27FC236}">
                <a16:creationId xmlns:a16="http://schemas.microsoft.com/office/drawing/2014/main" id="{27D8F8EB-41F5-3045-81F4-D09DD8A0D379}"/>
              </a:ext>
            </a:extLst>
          </p:cNvPr>
          <p:cNvSpPr>
            <a:spLocks noGrp="1"/>
          </p:cNvSpPr>
          <p:nvPr>
            <p:ph type="title"/>
          </p:nvPr>
        </p:nvSpPr>
        <p:spPr>
          <a:xfrm>
            <a:off x="43211" y="1"/>
            <a:ext cx="8951086" cy="841245"/>
          </a:xfrm>
        </p:spPr>
        <p:txBody>
          <a:bodyPr>
            <a:norm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Exact String Matching</a:t>
            </a:r>
          </a:p>
        </p:txBody>
      </p:sp>
    </p:spTree>
    <p:extLst>
      <p:ext uri="{BB962C8B-B14F-4D97-AF65-F5344CB8AC3E}">
        <p14:creationId xmlns:p14="http://schemas.microsoft.com/office/powerpoint/2010/main" val="31919314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3DA3F-7854-AC8D-D7E9-CDE87982BDB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E2DE2D8-4058-F68F-80DB-08993230EE38}"/>
              </a:ext>
            </a:extLst>
          </p:cNvPr>
          <p:cNvSpPr/>
          <p:nvPr/>
        </p:nvSpPr>
        <p:spPr>
          <a:xfrm>
            <a:off x="0" y="0"/>
            <a:ext cx="9144000" cy="841248"/>
          </a:xfrm>
          <a:prstGeom prst="rect">
            <a:avLst/>
          </a:prstGeom>
          <a:solidFill>
            <a:srgbClr val="D8F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D540DCB2-6BBF-EC57-8B5B-B912D85BEBB3}"/>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A1AFDFF7-B05F-119F-063A-EA1D85C3C7BA}"/>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88B3F9BD-F653-CFBB-BCBB-88567771C364}"/>
              </a:ext>
            </a:extLst>
          </p:cNvPr>
          <p:cNvSpPr>
            <a:spLocks noGrp="1"/>
          </p:cNvSpPr>
          <p:nvPr>
            <p:ph type="title"/>
          </p:nvPr>
        </p:nvSpPr>
        <p:spPr>
          <a:xfrm>
            <a:off x="43211" y="1"/>
            <a:ext cx="8951086" cy="841245"/>
          </a:xfrm>
        </p:spPr>
        <p:txBody>
          <a:bodyPr/>
          <a:lstStyle/>
          <a:p>
            <a:r>
              <a:rPr lang="en-CH" b="1" dirty="0">
                <a:latin typeface="Corbel" panose="020B0503020204020204" pitchFamily="34" charset="0"/>
                <a:ea typeface="Tahoma" panose="020B0604030504040204" pitchFamily="34" charset="0"/>
                <a:cs typeface="Tahoma" panose="020B0604030504040204" pitchFamily="34" charset="0"/>
              </a:rPr>
              <a:t>NAND Flash Basics: A NAND String</a:t>
            </a:r>
          </a:p>
        </p:txBody>
      </p:sp>
      <p:pic>
        <p:nvPicPr>
          <p:cNvPr id="16" name="Graphic 15">
            <a:extLst>
              <a:ext uri="{FF2B5EF4-FFF2-40B4-BE49-F238E27FC236}">
                <a16:creationId xmlns:a16="http://schemas.microsoft.com/office/drawing/2014/main" id="{22033EBB-6F06-A23D-27E9-C19003326A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0027C3F0-7344-7103-4C32-3DC49A598BEA}"/>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orbel" panose="020B0503020204020204" pitchFamily="34" charset="0"/>
              </a:rPr>
              <a:pPr/>
              <a:t>90</a:t>
            </a:fld>
            <a:endParaRPr lang="en-CH" dirty="0">
              <a:latin typeface="Corbel" panose="020B0503020204020204" pitchFamily="34" charset="0"/>
            </a:endParaRPr>
          </a:p>
        </p:txBody>
      </p:sp>
      <p:sp>
        <p:nvSpPr>
          <p:cNvPr id="2" name="Content Placeholder 2">
            <a:extLst>
              <a:ext uri="{FF2B5EF4-FFF2-40B4-BE49-F238E27FC236}">
                <a16:creationId xmlns:a16="http://schemas.microsoft.com/office/drawing/2014/main" id="{71BA48C7-45B9-E2B0-E3D9-DFF09C558980}"/>
              </a:ext>
            </a:extLst>
          </p:cNvPr>
          <p:cNvSpPr>
            <a:spLocks noGrp="1"/>
          </p:cNvSpPr>
          <p:nvPr>
            <p:ph idx="1"/>
          </p:nvPr>
        </p:nvSpPr>
        <p:spPr>
          <a:xfrm>
            <a:off x="149703" y="1020337"/>
            <a:ext cx="8844594" cy="5384286"/>
          </a:xfrm>
        </p:spPr>
        <p:txBody>
          <a:bodyPr>
            <a:normAutofit/>
          </a:bodyPr>
          <a:lstStyle/>
          <a:p>
            <a:r>
              <a:rPr lang="en-CH" sz="2800" b="1" dirty="0"/>
              <a:t>A set of flash cells are </a:t>
            </a:r>
            <a:r>
              <a:rPr lang="en-CH" sz="2800" b="1" dirty="0">
                <a:solidFill>
                  <a:srgbClr val="00B050"/>
                </a:solidFill>
              </a:rPr>
              <a:t>serially connected</a:t>
            </a:r>
            <a:r>
              <a:rPr lang="en-IN" sz="2800" b="1" dirty="0">
                <a:solidFill>
                  <a:srgbClr val="00B050"/>
                </a:solidFill>
              </a:rPr>
              <a:t> </a:t>
            </a:r>
            <a:r>
              <a:rPr lang="en-IN" sz="2800" b="1" dirty="0"/>
              <a:t>to form </a:t>
            </a:r>
            <a:r>
              <a:rPr lang="en-CH" sz="2800" b="1" dirty="0"/>
              <a:t>a </a:t>
            </a:r>
            <a:r>
              <a:rPr lang="en-CH" sz="2800" b="1" dirty="0">
                <a:solidFill>
                  <a:srgbClr val="00B050"/>
                </a:solidFill>
              </a:rPr>
              <a:t>NAND </a:t>
            </a:r>
            <a:r>
              <a:rPr lang="en-IN" sz="2800" b="1" dirty="0">
                <a:solidFill>
                  <a:srgbClr val="00B050"/>
                </a:solidFill>
              </a:rPr>
              <a:t>S</a:t>
            </a:r>
            <a:r>
              <a:rPr lang="en-CH" sz="2800" b="1" dirty="0">
                <a:solidFill>
                  <a:srgbClr val="00B050"/>
                </a:solidFill>
              </a:rPr>
              <a:t>tring</a:t>
            </a:r>
          </a:p>
        </p:txBody>
      </p:sp>
      <p:cxnSp>
        <p:nvCxnSpPr>
          <p:cNvPr id="5" name="Straight Connector 4">
            <a:extLst>
              <a:ext uri="{FF2B5EF4-FFF2-40B4-BE49-F238E27FC236}">
                <a16:creationId xmlns:a16="http://schemas.microsoft.com/office/drawing/2014/main" id="{96B91372-5663-A795-D4AE-9EF19790C2DC}"/>
              </a:ext>
            </a:extLst>
          </p:cNvPr>
          <p:cNvCxnSpPr>
            <a:cxnSpLocks/>
          </p:cNvCxnSpPr>
          <p:nvPr/>
        </p:nvCxnSpPr>
        <p:spPr>
          <a:xfrm>
            <a:off x="3757340" y="2159850"/>
            <a:ext cx="0" cy="4315146"/>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9" name="타원 299">
            <a:extLst>
              <a:ext uri="{FF2B5EF4-FFF2-40B4-BE49-F238E27FC236}">
                <a16:creationId xmlns:a16="http://schemas.microsoft.com/office/drawing/2014/main" id="{EE024C2B-CCFC-15E0-A750-57F0FBDC33FF}"/>
              </a:ext>
            </a:extLst>
          </p:cNvPr>
          <p:cNvSpPr/>
          <p:nvPr/>
        </p:nvSpPr>
        <p:spPr>
          <a:xfrm>
            <a:off x="3477588"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rPr>
              <a:t>1</a:t>
            </a:r>
            <a:endParaRPr kumimoji="0" lang="ko-KR" altLang="en-US" sz="2800" b="1" i="0" u="none" strike="noStrike" kern="120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10" name="타원 299">
            <a:extLst>
              <a:ext uri="{FF2B5EF4-FFF2-40B4-BE49-F238E27FC236}">
                <a16:creationId xmlns:a16="http://schemas.microsoft.com/office/drawing/2014/main" id="{ABAA361D-7BFB-29BA-9CEF-20481602DA14}"/>
              </a:ext>
            </a:extLst>
          </p:cNvPr>
          <p:cNvSpPr/>
          <p:nvPr/>
        </p:nvSpPr>
        <p:spPr>
          <a:xfrm>
            <a:off x="3477588" y="3055544"/>
            <a:ext cx="559503" cy="558100"/>
          </a:xfrm>
          <a:prstGeom prst="ellipse">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rPr>
              <a:t>0</a:t>
            </a:r>
            <a:endParaRPr kumimoji="0" lang="ko-KR" altLang="en-US" sz="2800" b="1" i="0" u="none" strike="noStrike" kern="120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11" name="타원 299">
            <a:extLst>
              <a:ext uri="{FF2B5EF4-FFF2-40B4-BE49-F238E27FC236}">
                <a16:creationId xmlns:a16="http://schemas.microsoft.com/office/drawing/2014/main" id="{9D925F69-822D-33F9-6F56-B96621E6B77A}"/>
              </a:ext>
            </a:extLst>
          </p:cNvPr>
          <p:cNvSpPr/>
          <p:nvPr/>
        </p:nvSpPr>
        <p:spPr>
          <a:xfrm>
            <a:off x="3477588" y="3718227"/>
            <a:ext cx="559503" cy="558100"/>
          </a:xfrm>
          <a:prstGeom prst="ellipse">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rPr>
              <a:t>0</a:t>
            </a:r>
            <a:endParaRPr kumimoji="0" lang="ko-KR" altLang="en-US" sz="2800" b="1" i="0" u="none" strike="noStrike" kern="120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12" name="타원 299">
            <a:extLst>
              <a:ext uri="{FF2B5EF4-FFF2-40B4-BE49-F238E27FC236}">
                <a16:creationId xmlns:a16="http://schemas.microsoft.com/office/drawing/2014/main" id="{BCC38514-DADF-69D7-E60C-64528918BEC5}"/>
              </a:ext>
            </a:extLst>
          </p:cNvPr>
          <p:cNvSpPr/>
          <p:nvPr/>
        </p:nvSpPr>
        <p:spPr>
          <a:xfrm>
            <a:off x="3477588" y="438091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rPr>
              <a:t>1</a:t>
            </a:r>
            <a:endParaRPr kumimoji="0" lang="ko-KR" altLang="en-US" sz="2800" b="1" i="0" u="none" strike="noStrike" kern="120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13" name="타원 299">
            <a:extLst>
              <a:ext uri="{FF2B5EF4-FFF2-40B4-BE49-F238E27FC236}">
                <a16:creationId xmlns:a16="http://schemas.microsoft.com/office/drawing/2014/main" id="{2FDC2C4E-8555-6B95-B1D3-D9E82F5DABB3}"/>
              </a:ext>
            </a:extLst>
          </p:cNvPr>
          <p:cNvSpPr/>
          <p:nvPr/>
        </p:nvSpPr>
        <p:spPr>
          <a:xfrm>
            <a:off x="3477588" y="5552164"/>
            <a:ext cx="559503" cy="558100"/>
          </a:xfrm>
          <a:prstGeom prst="ellipse">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rPr>
              <a:t>0</a:t>
            </a:r>
            <a:endParaRPr kumimoji="0" lang="ko-KR" altLang="en-US" sz="2800" b="1" i="0" u="none" strike="noStrike" kern="120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cxnSp>
        <p:nvCxnSpPr>
          <p:cNvPr id="14" name="Straight Connector 13">
            <a:extLst>
              <a:ext uri="{FF2B5EF4-FFF2-40B4-BE49-F238E27FC236}">
                <a16:creationId xmlns:a16="http://schemas.microsoft.com/office/drawing/2014/main" id="{94E45E2C-965E-2DD6-7CEF-4366B0EEF88C}"/>
              </a:ext>
            </a:extLst>
          </p:cNvPr>
          <p:cNvCxnSpPr/>
          <p:nvPr/>
        </p:nvCxnSpPr>
        <p:spPr>
          <a:xfrm>
            <a:off x="3747065"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5285386-B3EC-21C5-1B58-5CE9D8DBB829}"/>
              </a:ext>
            </a:extLst>
          </p:cNvPr>
          <p:cNvCxnSpPr>
            <a:cxnSpLocks/>
          </p:cNvCxnSpPr>
          <p:nvPr/>
        </p:nvCxnSpPr>
        <p:spPr>
          <a:xfrm flipH="1" flipV="1">
            <a:off x="4336172"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B77A817-CCF6-5C54-56B2-93EC3C87DE1F}"/>
              </a:ext>
            </a:extLst>
          </p:cNvPr>
          <p:cNvSpPr txBox="1"/>
          <p:nvPr/>
        </p:nvSpPr>
        <p:spPr>
          <a:xfrm rot="16200000">
            <a:off x="3557180" y="5108346"/>
            <a:ext cx="250737" cy="307777"/>
          </a:xfrm>
          <a:prstGeom prst="rect">
            <a:avLst/>
          </a:prstGeom>
          <a:solidFill>
            <a:schemeClr val="bg1"/>
          </a:solidFill>
        </p:spPr>
        <p:txBody>
          <a:bodyPr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rPr>
              <a:t>…</a:t>
            </a:r>
            <a:endParaRPr kumimoji="0" lang="ko-KR" altLang="en-US" sz="2000" b="1" i="0" u="none" strike="noStrike" kern="120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19" name="TextBox 18">
            <a:extLst>
              <a:ext uri="{FF2B5EF4-FFF2-40B4-BE49-F238E27FC236}">
                <a16:creationId xmlns:a16="http://schemas.microsoft.com/office/drawing/2014/main" id="{E3433C4E-EF9F-658D-C341-8637DEFF9F9A}"/>
              </a:ext>
            </a:extLst>
          </p:cNvPr>
          <p:cNvSpPr txBox="1"/>
          <p:nvPr/>
        </p:nvSpPr>
        <p:spPr>
          <a:xfrm>
            <a:off x="2852057" y="1573749"/>
            <a:ext cx="2988324" cy="307777"/>
          </a:xfrm>
          <a:prstGeom prst="rect">
            <a:avLst/>
          </a:prstGeom>
          <a:noFill/>
        </p:spPr>
        <p:txBody>
          <a:bodyPr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err="1">
                <a:ln>
                  <a:noFill/>
                </a:ln>
                <a:solidFill>
                  <a:prstClr val="black"/>
                </a:solidFill>
                <a:effectLst/>
                <a:uLnTx/>
                <a:uFillTx/>
                <a:latin typeface="Corbel" panose="020B0503020204020204" pitchFamily="34" charset="0"/>
                <a:ea typeface="맑은 고딕" panose="020B0503020000020004" pitchFamily="34" charset="-127"/>
              </a:rPr>
              <a:t>Bitline</a:t>
            </a:r>
            <a:r>
              <a:rPr kumimoji="0" lang="en-US" altLang="ko-KR" sz="2000" b="1" i="0" u="none" strike="noStrike" kern="120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rPr>
              <a:t> (BL)</a:t>
            </a:r>
            <a:endParaRPr kumimoji="0" lang="ko-KR" altLang="en-US" sz="2000" b="1" i="0" u="none" strike="noStrike" kern="120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endParaRPr>
          </a:p>
        </p:txBody>
      </p:sp>
      <p:sp>
        <p:nvSpPr>
          <p:cNvPr id="20" name="TextBox 19">
            <a:extLst>
              <a:ext uri="{FF2B5EF4-FFF2-40B4-BE49-F238E27FC236}">
                <a16:creationId xmlns:a16="http://schemas.microsoft.com/office/drawing/2014/main" id="{DAA9E629-3BEB-83D6-95C0-77C0AA5A3B24}"/>
              </a:ext>
            </a:extLst>
          </p:cNvPr>
          <p:cNvSpPr txBox="1"/>
          <p:nvPr/>
        </p:nvSpPr>
        <p:spPr>
          <a:xfrm>
            <a:off x="1382855" y="6178637"/>
            <a:ext cx="2988324" cy="307777"/>
          </a:xfrm>
          <a:prstGeom prst="rect">
            <a:avLst/>
          </a:prstGeom>
          <a:noFill/>
        </p:spPr>
        <p:txBody>
          <a:bodyPr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rPr>
              <a:t>NAND String</a:t>
            </a:r>
            <a:endParaRPr kumimoji="0" lang="ko-KR" altLang="en-US" sz="2000" b="1" i="0" u="none" strike="noStrike" kern="120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endParaRPr>
          </a:p>
        </p:txBody>
      </p:sp>
    </p:spTree>
    <p:extLst>
      <p:ext uri="{BB962C8B-B14F-4D97-AF65-F5344CB8AC3E}">
        <p14:creationId xmlns:p14="http://schemas.microsoft.com/office/powerpoint/2010/main" val="14428860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137A3-F33B-F799-6C62-D6B5630C057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7DC57B5-C1D0-41E8-BDFC-F1D768A73AFD}"/>
              </a:ext>
            </a:extLst>
          </p:cNvPr>
          <p:cNvSpPr/>
          <p:nvPr/>
        </p:nvSpPr>
        <p:spPr>
          <a:xfrm>
            <a:off x="0" y="0"/>
            <a:ext cx="9144000" cy="841248"/>
          </a:xfrm>
          <a:prstGeom prst="rect">
            <a:avLst/>
          </a:prstGeom>
          <a:solidFill>
            <a:srgbClr val="D8F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D8C7CEA5-2D46-6983-4407-B6A129C310AE}"/>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CEE43FA-816F-D590-8513-E58048A25884}"/>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4180E720-15EE-AD0D-AA9F-C588F6D8928A}"/>
              </a:ext>
            </a:extLst>
          </p:cNvPr>
          <p:cNvSpPr>
            <a:spLocks noGrp="1"/>
          </p:cNvSpPr>
          <p:nvPr>
            <p:ph type="title"/>
          </p:nvPr>
        </p:nvSpPr>
        <p:spPr>
          <a:xfrm>
            <a:off x="43211" y="1"/>
            <a:ext cx="8951086" cy="841245"/>
          </a:xfrm>
        </p:spPr>
        <p:txBody>
          <a:bodyPr/>
          <a:lstStyle/>
          <a:p>
            <a:r>
              <a:rPr lang="en-CH" b="1" dirty="0">
                <a:latin typeface="Corbel" panose="020B0503020204020204" pitchFamily="34" charset="0"/>
                <a:ea typeface="Tahoma" panose="020B0604030504040204" pitchFamily="34" charset="0"/>
                <a:cs typeface="Tahoma" panose="020B0604030504040204" pitchFamily="34" charset="0"/>
              </a:rPr>
              <a:t>NAND Flash Basics: A NAND Block</a:t>
            </a:r>
          </a:p>
        </p:txBody>
      </p:sp>
      <p:pic>
        <p:nvPicPr>
          <p:cNvPr id="16" name="Graphic 15">
            <a:extLst>
              <a:ext uri="{FF2B5EF4-FFF2-40B4-BE49-F238E27FC236}">
                <a16:creationId xmlns:a16="http://schemas.microsoft.com/office/drawing/2014/main" id="{FA4E9981-2F94-3470-6B19-00E4EEA7E2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663F4C20-00AB-5F17-31BC-B7C9FE1F55C7}"/>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orbel" panose="020B0503020204020204" pitchFamily="34" charset="0"/>
              </a:rPr>
              <a:pPr/>
              <a:t>91</a:t>
            </a:fld>
            <a:endParaRPr lang="en-CH" dirty="0">
              <a:latin typeface="Corbel" panose="020B0503020204020204" pitchFamily="34" charset="0"/>
            </a:endParaRPr>
          </a:p>
        </p:txBody>
      </p:sp>
      <p:sp>
        <p:nvSpPr>
          <p:cNvPr id="387" name="Content Placeholder 2">
            <a:extLst>
              <a:ext uri="{FF2B5EF4-FFF2-40B4-BE49-F238E27FC236}">
                <a16:creationId xmlns:a16="http://schemas.microsoft.com/office/drawing/2014/main" id="{6E78C444-1B85-36F8-03B3-12ED07C9A94F}"/>
              </a:ext>
            </a:extLst>
          </p:cNvPr>
          <p:cNvSpPr txBox="1">
            <a:spLocks/>
          </p:cNvSpPr>
          <p:nvPr/>
        </p:nvSpPr>
        <p:spPr>
          <a:xfrm>
            <a:off x="111579" y="1020337"/>
            <a:ext cx="8882718" cy="539697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orbel" panose="020B0503020204020204" pitchFamily="34" charset="0"/>
                <a:ea typeface="NanumGothic" panose="020D0604000000000000" pitchFamily="34" charset="-127"/>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orbel" panose="020B0503020204020204" pitchFamily="34" charset="0"/>
                <a:ea typeface="NanumGothic" panose="020D0604000000000000" pitchFamily="34" charset="-127"/>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CH" sz="2400" b="1" i="0" u="none" strike="noStrike" kern="1200" cap="none" spc="0" normalizeH="0" baseline="0" noProof="0">
                <a:ln>
                  <a:noFill/>
                </a:ln>
                <a:solidFill>
                  <a:prstClr val="black"/>
                </a:solidFill>
                <a:effectLst/>
                <a:uLnTx/>
                <a:uFillTx/>
                <a:latin typeface="Corbel" panose="020B0503020204020204" pitchFamily="34" charset="0"/>
                <a:ea typeface="NanumGothic" panose="020D0604000000000000" pitchFamily="34" charset="-127"/>
                <a:cs typeface="+mn-cs"/>
              </a:rPr>
              <a:t>NAND strings connected to different bitlines comprise a</a:t>
            </a:r>
            <a:r>
              <a:rPr kumimoji="0" lang="en-IN" sz="2400" b="1" i="0" u="none" strike="noStrike" kern="1200" cap="none" spc="0" normalizeH="0" baseline="0" noProof="0">
                <a:ln>
                  <a:noFill/>
                </a:ln>
                <a:solidFill>
                  <a:prstClr val="black"/>
                </a:solidFill>
                <a:effectLst/>
                <a:uLnTx/>
                <a:uFillTx/>
                <a:latin typeface="Corbel" panose="020B0503020204020204" pitchFamily="34" charset="0"/>
                <a:ea typeface="NanumGothic" panose="020D0604000000000000" pitchFamily="34" charset="-127"/>
                <a:cs typeface="+mn-cs"/>
              </a:rPr>
              <a:t> </a:t>
            </a:r>
            <a:r>
              <a:rPr kumimoji="0" lang="en-IN" sz="2400" b="1" i="0" u="none" strike="noStrike" kern="1200" cap="none" spc="0" normalizeH="0" baseline="0" noProof="0">
                <a:ln>
                  <a:noFill/>
                </a:ln>
                <a:solidFill>
                  <a:srgbClr val="00B050"/>
                </a:solidFill>
                <a:effectLst/>
                <a:uLnTx/>
                <a:uFillTx/>
                <a:latin typeface="Corbel" panose="020B0503020204020204" pitchFamily="34" charset="0"/>
                <a:ea typeface="NanumGothic" panose="020D0604000000000000" pitchFamily="34" charset="-127"/>
                <a:cs typeface="+mn-cs"/>
              </a:rPr>
              <a:t>NAND </a:t>
            </a:r>
            <a:r>
              <a:rPr kumimoji="0" lang="en-CH" sz="2400" b="1" i="0" u="none" strike="noStrike" kern="1200" cap="none" spc="0" normalizeH="0" baseline="0" noProof="0">
                <a:ln>
                  <a:noFill/>
                </a:ln>
                <a:solidFill>
                  <a:srgbClr val="00B050"/>
                </a:solidFill>
                <a:effectLst/>
                <a:uLnTx/>
                <a:uFillTx/>
                <a:latin typeface="Corbel" panose="020B0503020204020204" pitchFamily="34" charset="0"/>
                <a:ea typeface="NanumGothic" panose="020D0604000000000000" pitchFamily="34" charset="-127"/>
                <a:cs typeface="+mn-cs"/>
              </a:rPr>
              <a:t>block</a:t>
            </a:r>
          </a:p>
        </p:txBody>
      </p:sp>
      <p:sp>
        <p:nvSpPr>
          <p:cNvPr id="388" name="Rounded Rectangle 387">
            <a:extLst>
              <a:ext uri="{FF2B5EF4-FFF2-40B4-BE49-F238E27FC236}">
                <a16:creationId xmlns:a16="http://schemas.microsoft.com/office/drawing/2014/main" id="{790A68BB-1525-90DF-9C71-0DEAB5F6E661}"/>
              </a:ext>
            </a:extLst>
          </p:cNvPr>
          <p:cNvSpPr/>
          <p:nvPr/>
        </p:nvSpPr>
        <p:spPr>
          <a:xfrm>
            <a:off x="1400205" y="2072242"/>
            <a:ext cx="7225614" cy="4447608"/>
          </a:xfrm>
          <a:prstGeom prst="roundRect">
            <a:avLst>
              <a:gd name="adj" fmla="val 5753"/>
            </a:avLst>
          </a:prstGeom>
          <a:solidFill>
            <a:srgbClr val="FFC000">
              <a:lumMod val="20000"/>
              <a:lumOff val="80000"/>
            </a:srgbClr>
          </a:solidFill>
          <a:ln w="31750" cap="flat" cmpd="sng" algn="ctr">
            <a:solidFill>
              <a:srgbClr val="C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orbel" panose="020B0503020204020204" pitchFamily="34" charset="0"/>
              <a:ea typeface="+mn-ea"/>
              <a:cs typeface="+mn-cs"/>
            </a:endParaRPr>
          </a:p>
        </p:txBody>
      </p:sp>
      <p:cxnSp>
        <p:nvCxnSpPr>
          <p:cNvPr id="389" name="Straight Connector 388">
            <a:extLst>
              <a:ext uri="{FF2B5EF4-FFF2-40B4-BE49-F238E27FC236}">
                <a16:creationId xmlns:a16="http://schemas.microsoft.com/office/drawing/2014/main" id="{83066532-DA6D-CB01-25C9-1486397F9DDD}"/>
              </a:ext>
            </a:extLst>
          </p:cNvPr>
          <p:cNvCxnSpPr>
            <a:cxnSpLocks/>
          </p:cNvCxnSpPr>
          <p:nvPr/>
        </p:nvCxnSpPr>
        <p:spPr>
          <a:xfrm>
            <a:off x="1860807" y="2159850"/>
            <a:ext cx="0" cy="4315146"/>
          </a:xfrm>
          <a:prstGeom prst="line">
            <a:avLst/>
          </a:prstGeom>
          <a:noFill/>
          <a:ln w="28575" cap="flat" cmpd="sng" algn="ctr">
            <a:solidFill>
              <a:sysClr val="windowText" lastClr="000000"/>
            </a:solidFill>
            <a:prstDash val="solid"/>
            <a:miter lim="800000"/>
            <a:headEnd type="none" w="med" len="med"/>
            <a:tailEnd type="triangle" w="lg" len="lg"/>
          </a:ln>
          <a:effectLst/>
        </p:spPr>
      </p:cxnSp>
      <p:cxnSp>
        <p:nvCxnSpPr>
          <p:cNvPr id="390" name="Straight Connector 389">
            <a:extLst>
              <a:ext uri="{FF2B5EF4-FFF2-40B4-BE49-F238E27FC236}">
                <a16:creationId xmlns:a16="http://schemas.microsoft.com/office/drawing/2014/main" id="{D9408D66-3E81-C628-5C42-94710799B20E}"/>
              </a:ext>
            </a:extLst>
          </p:cNvPr>
          <p:cNvCxnSpPr>
            <a:cxnSpLocks/>
          </p:cNvCxnSpPr>
          <p:nvPr/>
        </p:nvCxnSpPr>
        <p:spPr>
          <a:xfrm flipH="1" flipV="1">
            <a:off x="2439639" y="1931542"/>
            <a:ext cx="10048" cy="4538292"/>
          </a:xfrm>
          <a:prstGeom prst="line">
            <a:avLst/>
          </a:prstGeom>
          <a:noFill/>
          <a:ln w="31750" cap="flat" cmpd="sng" algn="ctr">
            <a:solidFill>
              <a:sysClr val="windowText" lastClr="000000"/>
            </a:solidFill>
            <a:prstDash val="solid"/>
            <a:miter lim="800000"/>
          </a:ln>
          <a:effectLst/>
        </p:spPr>
      </p:cxnSp>
      <p:sp>
        <p:nvSpPr>
          <p:cNvPr id="391" name="TextBox 390">
            <a:extLst>
              <a:ext uri="{FF2B5EF4-FFF2-40B4-BE49-F238E27FC236}">
                <a16:creationId xmlns:a16="http://schemas.microsoft.com/office/drawing/2014/main" id="{FA76A1FA-DA26-AD4F-9D29-BCD1F5DF53C8}"/>
              </a:ext>
            </a:extLst>
          </p:cNvPr>
          <p:cNvSpPr txBox="1"/>
          <p:nvPr/>
        </p:nvSpPr>
        <p:spPr>
          <a:xfrm>
            <a:off x="2180948" y="1573749"/>
            <a:ext cx="537476" cy="307777"/>
          </a:xfrm>
          <a:prstGeom prst="rect">
            <a:avLst/>
          </a:prstGeom>
          <a:noFill/>
        </p:spPr>
        <p:txBody>
          <a:bodyPr wrap="square" lIns="0" tIns="0" rIns="0" bIns="0" rtlCol="0" anchor="ctr">
            <a:spAutoFit/>
          </a:bodyPr>
          <a:lstStyle/>
          <a:p>
            <a:pPr algn="ctr">
              <a:defRPr/>
            </a:pPr>
            <a:r>
              <a:rPr lang="en-US" altLang="ko-KR" sz="2000" b="1">
                <a:solidFill>
                  <a:prstClr val="black"/>
                </a:solidFill>
                <a:latin typeface="Corbel" panose="020B0503020204020204" pitchFamily="34" charset="0"/>
              </a:rPr>
              <a:t>BL</a:t>
            </a:r>
            <a:r>
              <a:rPr lang="en-US" altLang="ko-KR" sz="2000" b="1" baseline="-25000">
                <a:solidFill>
                  <a:prstClr val="black"/>
                </a:solidFill>
                <a:latin typeface="Corbel" panose="020B0503020204020204" pitchFamily="34" charset="0"/>
              </a:rPr>
              <a:t>1</a:t>
            </a:r>
            <a:endParaRPr lang="ko-KR" altLang="en-US" sz="2000" b="1" baseline="-25000">
              <a:solidFill>
                <a:prstClr val="black"/>
              </a:solidFill>
              <a:latin typeface="Corbel" panose="020B0503020204020204" pitchFamily="34" charset="0"/>
            </a:endParaRPr>
          </a:p>
        </p:txBody>
      </p:sp>
      <p:cxnSp>
        <p:nvCxnSpPr>
          <p:cNvPr id="392" name="Straight Connector 391">
            <a:extLst>
              <a:ext uri="{FF2B5EF4-FFF2-40B4-BE49-F238E27FC236}">
                <a16:creationId xmlns:a16="http://schemas.microsoft.com/office/drawing/2014/main" id="{5ED55044-D3D3-6D13-5E8A-B9BA2CCE4743}"/>
              </a:ext>
            </a:extLst>
          </p:cNvPr>
          <p:cNvCxnSpPr>
            <a:cxnSpLocks/>
          </p:cNvCxnSpPr>
          <p:nvPr/>
        </p:nvCxnSpPr>
        <p:spPr>
          <a:xfrm>
            <a:off x="2974321" y="2159850"/>
            <a:ext cx="0" cy="4315146"/>
          </a:xfrm>
          <a:prstGeom prst="line">
            <a:avLst/>
          </a:prstGeom>
          <a:noFill/>
          <a:ln w="28575" cap="flat" cmpd="sng" algn="ctr">
            <a:solidFill>
              <a:sysClr val="windowText" lastClr="000000"/>
            </a:solidFill>
            <a:prstDash val="solid"/>
            <a:miter lim="800000"/>
            <a:headEnd type="none" w="med" len="med"/>
            <a:tailEnd type="triangle" w="lg" len="lg"/>
          </a:ln>
          <a:effectLst/>
        </p:spPr>
      </p:cxnSp>
      <p:cxnSp>
        <p:nvCxnSpPr>
          <p:cNvPr id="393" name="Straight Connector 392">
            <a:extLst>
              <a:ext uri="{FF2B5EF4-FFF2-40B4-BE49-F238E27FC236}">
                <a16:creationId xmlns:a16="http://schemas.microsoft.com/office/drawing/2014/main" id="{CC08A892-C0E7-D64A-1187-041054B2CB59}"/>
              </a:ext>
            </a:extLst>
          </p:cNvPr>
          <p:cNvCxnSpPr>
            <a:cxnSpLocks/>
          </p:cNvCxnSpPr>
          <p:nvPr/>
        </p:nvCxnSpPr>
        <p:spPr>
          <a:xfrm flipH="1" flipV="1">
            <a:off x="3553153" y="1931542"/>
            <a:ext cx="10048" cy="4538292"/>
          </a:xfrm>
          <a:prstGeom prst="line">
            <a:avLst/>
          </a:prstGeom>
          <a:noFill/>
          <a:ln w="31750" cap="flat" cmpd="sng" algn="ctr">
            <a:solidFill>
              <a:sysClr val="windowText" lastClr="000000"/>
            </a:solidFill>
            <a:prstDash val="solid"/>
            <a:miter lim="800000"/>
          </a:ln>
          <a:effectLst/>
        </p:spPr>
      </p:cxnSp>
      <p:sp>
        <p:nvSpPr>
          <p:cNvPr id="394" name="TextBox 393">
            <a:extLst>
              <a:ext uri="{FF2B5EF4-FFF2-40B4-BE49-F238E27FC236}">
                <a16:creationId xmlns:a16="http://schemas.microsoft.com/office/drawing/2014/main" id="{0746D824-321A-89A5-EFCD-17DA6ABAD959}"/>
              </a:ext>
            </a:extLst>
          </p:cNvPr>
          <p:cNvSpPr txBox="1"/>
          <p:nvPr/>
        </p:nvSpPr>
        <p:spPr>
          <a:xfrm>
            <a:off x="3294462" y="1573749"/>
            <a:ext cx="537476" cy="307777"/>
          </a:xfrm>
          <a:prstGeom prst="rect">
            <a:avLst/>
          </a:prstGeom>
          <a:noFill/>
        </p:spPr>
        <p:txBody>
          <a:bodyPr wrap="square" lIns="0" tIns="0" rIns="0" bIns="0" rtlCol="0" anchor="ctr">
            <a:spAutoFit/>
          </a:bodyPr>
          <a:lstStyle/>
          <a:p>
            <a:pPr algn="ctr">
              <a:defRPr/>
            </a:pPr>
            <a:r>
              <a:rPr lang="en-US" altLang="ko-KR" sz="2000" b="1">
                <a:solidFill>
                  <a:prstClr val="black"/>
                </a:solidFill>
                <a:latin typeface="Corbel" panose="020B0503020204020204" pitchFamily="34" charset="0"/>
              </a:rPr>
              <a:t>BL</a:t>
            </a:r>
            <a:r>
              <a:rPr lang="en-US" altLang="ko-KR" sz="2000" b="1" baseline="-25000">
                <a:solidFill>
                  <a:prstClr val="black"/>
                </a:solidFill>
                <a:latin typeface="Corbel" panose="020B0503020204020204" pitchFamily="34" charset="0"/>
              </a:rPr>
              <a:t>2</a:t>
            </a:r>
            <a:endParaRPr lang="ko-KR" altLang="en-US" sz="2000" b="1" baseline="-25000">
              <a:solidFill>
                <a:prstClr val="black"/>
              </a:solidFill>
              <a:latin typeface="Corbel" panose="020B0503020204020204" pitchFamily="34" charset="0"/>
            </a:endParaRPr>
          </a:p>
        </p:txBody>
      </p:sp>
      <p:cxnSp>
        <p:nvCxnSpPr>
          <p:cNvPr id="395" name="Straight Connector 394">
            <a:extLst>
              <a:ext uri="{FF2B5EF4-FFF2-40B4-BE49-F238E27FC236}">
                <a16:creationId xmlns:a16="http://schemas.microsoft.com/office/drawing/2014/main" id="{8AE968C5-B7A4-E8B8-6D8E-CE8068B2D40C}"/>
              </a:ext>
            </a:extLst>
          </p:cNvPr>
          <p:cNvCxnSpPr>
            <a:cxnSpLocks/>
          </p:cNvCxnSpPr>
          <p:nvPr/>
        </p:nvCxnSpPr>
        <p:spPr>
          <a:xfrm>
            <a:off x="4087835" y="2159850"/>
            <a:ext cx="0" cy="4315146"/>
          </a:xfrm>
          <a:prstGeom prst="line">
            <a:avLst/>
          </a:prstGeom>
          <a:noFill/>
          <a:ln w="28575" cap="flat" cmpd="sng" algn="ctr">
            <a:solidFill>
              <a:sysClr val="windowText" lastClr="000000"/>
            </a:solidFill>
            <a:prstDash val="solid"/>
            <a:miter lim="800000"/>
            <a:headEnd type="none" w="med" len="med"/>
            <a:tailEnd type="triangle" w="lg" len="lg"/>
          </a:ln>
          <a:effectLst/>
        </p:spPr>
      </p:cxnSp>
      <p:cxnSp>
        <p:nvCxnSpPr>
          <p:cNvPr id="396" name="Straight Connector 395">
            <a:extLst>
              <a:ext uri="{FF2B5EF4-FFF2-40B4-BE49-F238E27FC236}">
                <a16:creationId xmlns:a16="http://schemas.microsoft.com/office/drawing/2014/main" id="{30C6123B-C803-972D-134A-E0A861EEAF91}"/>
              </a:ext>
            </a:extLst>
          </p:cNvPr>
          <p:cNvCxnSpPr>
            <a:cxnSpLocks/>
          </p:cNvCxnSpPr>
          <p:nvPr/>
        </p:nvCxnSpPr>
        <p:spPr>
          <a:xfrm flipH="1" flipV="1">
            <a:off x="4666667" y="1931542"/>
            <a:ext cx="10048" cy="4538292"/>
          </a:xfrm>
          <a:prstGeom prst="line">
            <a:avLst/>
          </a:prstGeom>
          <a:noFill/>
          <a:ln w="31750" cap="flat" cmpd="sng" algn="ctr">
            <a:solidFill>
              <a:sysClr val="windowText" lastClr="000000"/>
            </a:solidFill>
            <a:prstDash val="solid"/>
            <a:miter lim="800000"/>
          </a:ln>
          <a:effectLst/>
        </p:spPr>
      </p:cxnSp>
      <p:sp>
        <p:nvSpPr>
          <p:cNvPr id="397" name="TextBox 396">
            <a:extLst>
              <a:ext uri="{FF2B5EF4-FFF2-40B4-BE49-F238E27FC236}">
                <a16:creationId xmlns:a16="http://schemas.microsoft.com/office/drawing/2014/main" id="{CFF48034-9803-B6EA-7E22-B7920AAF5547}"/>
              </a:ext>
            </a:extLst>
          </p:cNvPr>
          <p:cNvSpPr txBox="1"/>
          <p:nvPr/>
        </p:nvSpPr>
        <p:spPr>
          <a:xfrm>
            <a:off x="4407976" y="1573749"/>
            <a:ext cx="537476" cy="307777"/>
          </a:xfrm>
          <a:prstGeom prst="rect">
            <a:avLst/>
          </a:prstGeom>
          <a:noFill/>
        </p:spPr>
        <p:txBody>
          <a:bodyPr wrap="square" lIns="0" tIns="0" rIns="0" bIns="0" rtlCol="0" anchor="ctr">
            <a:spAutoFit/>
          </a:bodyPr>
          <a:lstStyle/>
          <a:p>
            <a:pPr algn="ctr">
              <a:defRPr/>
            </a:pPr>
            <a:r>
              <a:rPr lang="en-US" altLang="ko-KR" sz="2000" b="1">
                <a:solidFill>
                  <a:prstClr val="black"/>
                </a:solidFill>
                <a:latin typeface="Corbel" panose="020B0503020204020204" pitchFamily="34" charset="0"/>
              </a:rPr>
              <a:t>BL</a:t>
            </a:r>
            <a:r>
              <a:rPr lang="en-US" altLang="ko-KR" sz="2000" b="1" baseline="-25000">
                <a:solidFill>
                  <a:prstClr val="black"/>
                </a:solidFill>
                <a:latin typeface="Corbel" panose="020B0503020204020204" pitchFamily="34" charset="0"/>
              </a:rPr>
              <a:t>3</a:t>
            </a:r>
            <a:endParaRPr lang="ko-KR" altLang="en-US" sz="2000" b="1" baseline="-25000">
              <a:solidFill>
                <a:prstClr val="black"/>
              </a:solidFill>
              <a:latin typeface="Corbel" panose="020B0503020204020204" pitchFamily="34" charset="0"/>
            </a:endParaRPr>
          </a:p>
        </p:txBody>
      </p:sp>
      <p:cxnSp>
        <p:nvCxnSpPr>
          <p:cNvPr id="398" name="Straight Connector 397">
            <a:extLst>
              <a:ext uri="{FF2B5EF4-FFF2-40B4-BE49-F238E27FC236}">
                <a16:creationId xmlns:a16="http://schemas.microsoft.com/office/drawing/2014/main" id="{F8C01080-8D32-655E-36DE-92B1429E4A0A}"/>
              </a:ext>
            </a:extLst>
          </p:cNvPr>
          <p:cNvCxnSpPr>
            <a:cxnSpLocks/>
          </p:cNvCxnSpPr>
          <p:nvPr/>
        </p:nvCxnSpPr>
        <p:spPr>
          <a:xfrm>
            <a:off x="5201349" y="2159850"/>
            <a:ext cx="0" cy="4315146"/>
          </a:xfrm>
          <a:prstGeom prst="line">
            <a:avLst/>
          </a:prstGeom>
          <a:noFill/>
          <a:ln w="28575" cap="flat" cmpd="sng" algn="ctr">
            <a:solidFill>
              <a:sysClr val="windowText" lastClr="000000"/>
            </a:solidFill>
            <a:prstDash val="solid"/>
            <a:miter lim="800000"/>
            <a:headEnd type="none" w="med" len="med"/>
            <a:tailEnd type="triangle" w="lg" len="lg"/>
          </a:ln>
          <a:effectLst/>
        </p:spPr>
      </p:cxnSp>
      <p:cxnSp>
        <p:nvCxnSpPr>
          <p:cNvPr id="399" name="Straight Connector 398">
            <a:extLst>
              <a:ext uri="{FF2B5EF4-FFF2-40B4-BE49-F238E27FC236}">
                <a16:creationId xmlns:a16="http://schemas.microsoft.com/office/drawing/2014/main" id="{7C4C3412-D32D-0276-2BC2-C3EAB200FED3}"/>
              </a:ext>
            </a:extLst>
          </p:cNvPr>
          <p:cNvCxnSpPr>
            <a:cxnSpLocks/>
          </p:cNvCxnSpPr>
          <p:nvPr/>
        </p:nvCxnSpPr>
        <p:spPr>
          <a:xfrm flipH="1" flipV="1">
            <a:off x="5780181" y="1931542"/>
            <a:ext cx="10048" cy="4538292"/>
          </a:xfrm>
          <a:prstGeom prst="line">
            <a:avLst/>
          </a:prstGeom>
          <a:noFill/>
          <a:ln w="31750" cap="flat" cmpd="sng" algn="ctr">
            <a:solidFill>
              <a:sysClr val="windowText" lastClr="000000"/>
            </a:solidFill>
            <a:prstDash val="solid"/>
            <a:miter lim="800000"/>
          </a:ln>
          <a:effectLst/>
        </p:spPr>
      </p:cxnSp>
      <p:sp>
        <p:nvSpPr>
          <p:cNvPr id="400" name="TextBox 399">
            <a:extLst>
              <a:ext uri="{FF2B5EF4-FFF2-40B4-BE49-F238E27FC236}">
                <a16:creationId xmlns:a16="http://schemas.microsoft.com/office/drawing/2014/main" id="{E7E96C15-1B14-FE8F-B7D6-ABD7467354F1}"/>
              </a:ext>
            </a:extLst>
          </p:cNvPr>
          <p:cNvSpPr txBox="1"/>
          <p:nvPr/>
        </p:nvSpPr>
        <p:spPr>
          <a:xfrm>
            <a:off x="5521490" y="1573749"/>
            <a:ext cx="537476" cy="307777"/>
          </a:xfrm>
          <a:prstGeom prst="rect">
            <a:avLst/>
          </a:prstGeom>
          <a:noFill/>
        </p:spPr>
        <p:txBody>
          <a:bodyPr wrap="square" lIns="0" tIns="0" rIns="0" bIns="0" rtlCol="0" anchor="ctr">
            <a:spAutoFit/>
          </a:bodyPr>
          <a:lstStyle/>
          <a:p>
            <a:pPr algn="ctr">
              <a:defRPr/>
            </a:pPr>
            <a:r>
              <a:rPr lang="en-US" altLang="ko-KR" sz="2000" b="1">
                <a:solidFill>
                  <a:prstClr val="black"/>
                </a:solidFill>
                <a:latin typeface="Corbel" panose="020B0503020204020204" pitchFamily="34" charset="0"/>
              </a:rPr>
              <a:t>BL</a:t>
            </a:r>
            <a:r>
              <a:rPr lang="en-US" altLang="ko-KR" sz="2000" b="1" baseline="-25000">
                <a:solidFill>
                  <a:prstClr val="black"/>
                </a:solidFill>
                <a:latin typeface="Corbel" panose="020B0503020204020204" pitchFamily="34" charset="0"/>
              </a:rPr>
              <a:t>4</a:t>
            </a:r>
            <a:endParaRPr lang="ko-KR" altLang="en-US" sz="2000" b="1" baseline="-25000">
              <a:solidFill>
                <a:prstClr val="black"/>
              </a:solidFill>
              <a:latin typeface="Corbel" panose="020B0503020204020204" pitchFamily="34" charset="0"/>
            </a:endParaRPr>
          </a:p>
        </p:txBody>
      </p:sp>
      <p:cxnSp>
        <p:nvCxnSpPr>
          <p:cNvPr id="401" name="Straight Connector 400">
            <a:extLst>
              <a:ext uri="{FF2B5EF4-FFF2-40B4-BE49-F238E27FC236}">
                <a16:creationId xmlns:a16="http://schemas.microsoft.com/office/drawing/2014/main" id="{8EF5EEE9-53B5-2C1B-1D16-C85A0B92940E}"/>
              </a:ext>
            </a:extLst>
          </p:cNvPr>
          <p:cNvCxnSpPr>
            <a:cxnSpLocks/>
          </p:cNvCxnSpPr>
          <p:nvPr/>
        </p:nvCxnSpPr>
        <p:spPr>
          <a:xfrm>
            <a:off x="6314864" y="2159850"/>
            <a:ext cx="0" cy="4315146"/>
          </a:xfrm>
          <a:prstGeom prst="line">
            <a:avLst/>
          </a:prstGeom>
          <a:noFill/>
          <a:ln w="28575" cap="flat" cmpd="sng" algn="ctr">
            <a:solidFill>
              <a:sysClr val="windowText" lastClr="000000"/>
            </a:solidFill>
            <a:prstDash val="solid"/>
            <a:miter lim="800000"/>
            <a:headEnd type="none" w="med" len="med"/>
            <a:tailEnd type="triangle" w="lg" len="lg"/>
          </a:ln>
          <a:effectLst/>
        </p:spPr>
      </p:cxnSp>
      <p:cxnSp>
        <p:nvCxnSpPr>
          <p:cNvPr id="402" name="Straight Connector 401">
            <a:extLst>
              <a:ext uri="{FF2B5EF4-FFF2-40B4-BE49-F238E27FC236}">
                <a16:creationId xmlns:a16="http://schemas.microsoft.com/office/drawing/2014/main" id="{6BE22495-7AD8-D540-F5EB-E8645605BC62}"/>
              </a:ext>
            </a:extLst>
          </p:cNvPr>
          <p:cNvCxnSpPr>
            <a:cxnSpLocks/>
          </p:cNvCxnSpPr>
          <p:nvPr/>
        </p:nvCxnSpPr>
        <p:spPr>
          <a:xfrm flipH="1" flipV="1">
            <a:off x="6893696" y="1931542"/>
            <a:ext cx="10048" cy="4538292"/>
          </a:xfrm>
          <a:prstGeom prst="line">
            <a:avLst/>
          </a:prstGeom>
          <a:noFill/>
          <a:ln w="31750" cap="flat" cmpd="sng" algn="ctr">
            <a:solidFill>
              <a:sysClr val="windowText" lastClr="000000"/>
            </a:solidFill>
            <a:prstDash val="solid"/>
            <a:miter lim="800000"/>
          </a:ln>
          <a:effectLst/>
        </p:spPr>
      </p:cxnSp>
      <p:sp>
        <p:nvSpPr>
          <p:cNvPr id="403" name="TextBox 402">
            <a:extLst>
              <a:ext uri="{FF2B5EF4-FFF2-40B4-BE49-F238E27FC236}">
                <a16:creationId xmlns:a16="http://schemas.microsoft.com/office/drawing/2014/main" id="{4A6CD743-D7E6-935C-F09F-F4B5CBCE06C3}"/>
              </a:ext>
            </a:extLst>
          </p:cNvPr>
          <p:cNvSpPr txBox="1"/>
          <p:nvPr/>
        </p:nvSpPr>
        <p:spPr>
          <a:xfrm>
            <a:off x="6635005" y="1573749"/>
            <a:ext cx="537476" cy="307777"/>
          </a:xfrm>
          <a:prstGeom prst="rect">
            <a:avLst/>
          </a:prstGeom>
          <a:noFill/>
        </p:spPr>
        <p:txBody>
          <a:bodyPr wrap="square" lIns="0" tIns="0" rIns="0" bIns="0" rtlCol="0" anchor="ctr">
            <a:spAutoFit/>
          </a:bodyPr>
          <a:lstStyle/>
          <a:p>
            <a:pPr algn="ctr">
              <a:defRPr/>
            </a:pPr>
            <a:r>
              <a:rPr lang="en-US" altLang="ko-KR" sz="2000" b="1">
                <a:solidFill>
                  <a:prstClr val="black"/>
                </a:solidFill>
                <a:latin typeface="Corbel" panose="020B0503020204020204" pitchFamily="34" charset="0"/>
              </a:rPr>
              <a:t>BL</a:t>
            </a:r>
            <a:r>
              <a:rPr lang="en-US" altLang="ko-KR" sz="2000" b="1" baseline="-25000">
                <a:solidFill>
                  <a:prstClr val="black"/>
                </a:solidFill>
                <a:latin typeface="Corbel" panose="020B0503020204020204" pitchFamily="34" charset="0"/>
              </a:rPr>
              <a:t>5</a:t>
            </a:r>
            <a:endParaRPr lang="ko-KR" altLang="en-US" sz="2000" b="1" baseline="-25000">
              <a:solidFill>
                <a:prstClr val="black"/>
              </a:solidFill>
              <a:latin typeface="Corbel" panose="020B0503020204020204" pitchFamily="34" charset="0"/>
            </a:endParaRPr>
          </a:p>
        </p:txBody>
      </p:sp>
      <p:cxnSp>
        <p:nvCxnSpPr>
          <p:cNvPr id="404" name="Straight Connector 403">
            <a:extLst>
              <a:ext uri="{FF2B5EF4-FFF2-40B4-BE49-F238E27FC236}">
                <a16:creationId xmlns:a16="http://schemas.microsoft.com/office/drawing/2014/main" id="{0017D942-30AF-E86E-5513-4DC1431A80CF}"/>
              </a:ext>
            </a:extLst>
          </p:cNvPr>
          <p:cNvCxnSpPr>
            <a:cxnSpLocks/>
          </p:cNvCxnSpPr>
          <p:nvPr/>
        </p:nvCxnSpPr>
        <p:spPr>
          <a:xfrm>
            <a:off x="7868682" y="2159850"/>
            <a:ext cx="0" cy="4315146"/>
          </a:xfrm>
          <a:prstGeom prst="line">
            <a:avLst/>
          </a:prstGeom>
          <a:noFill/>
          <a:ln w="28575" cap="flat" cmpd="sng" algn="ctr">
            <a:solidFill>
              <a:sysClr val="windowText" lastClr="000000"/>
            </a:solidFill>
            <a:prstDash val="solid"/>
            <a:miter lim="800000"/>
            <a:headEnd type="none" w="med" len="med"/>
            <a:tailEnd type="triangle" w="lg" len="lg"/>
          </a:ln>
          <a:effectLst/>
        </p:spPr>
      </p:cxnSp>
      <p:sp>
        <p:nvSpPr>
          <p:cNvPr id="405" name="타원 299">
            <a:extLst>
              <a:ext uri="{FF2B5EF4-FFF2-40B4-BE49-F238E27FC236}">
                <a16:creationId xmlns:a16="http://schemas.microsoft.com/office/drawing/2014/main" id="{5F4C31F9-1D9F-4C17-4D58-599F89A5E2A1}"/>
              </a:ext>
            </a:extLst>
          </p:cNvPr>
          <p:cNvSpPr/>
          <p:nvPr/>
        </p:nvSpPr>
        <p:spPr>
          <a:xfrm>
            <a:off x="7588930" y="2392861"/>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1</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sp>
        <p:nvSpPr>
          <p:cNvPr id="406" name="타원 299">
            <a:extLst>
              <a:ext uri="{FF2B5EF4-FFF2-40B4-BE49-F238E27FC236}">
                <a16:creationId xmlns:a16="http://schemas.microsoft.com/office/drawing/2014/main" id="{C81ED795-5672-D2FB-1FF8-39517D1F917E}"/>
              </a:ext>
            </a:extLst>
          </p:cNvPr>
          <p:cNvSpPr/>
          <p:nvPr/>
        </p:nvSpPr>
        <p:spPr>
          <a:xfrm>
            <a:off x="7588930" y="3055544"/>
            <a:ext cx="559503" cy="558100"/>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0</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sp>
        <p:nvSpPr>
          <p:cNvPr id="407" name="타원 299">
            <a:extLst>
              <a:ext uri="{FF2B5EF4-FFF2-40B4-BE49-F238E27FC236}">
                <a16:creationId xmlns:a16="http://schemas.microsoft.com/office/drawing/2014/main" id="{574ED841-C132-5E19-0ACA-7CC5372E2549}"/>
              </a:ext>
            </a:extLst>
          </p:cNvPr>
          <p:cNvSpPr/>
          <p:nvPr/>
        </p:nvSpPr>
        <p:spPr>
          <a:xfrm>
            <a:off x="7588930" y="3718227"/>
            <a:ext cx="559503" cy="558100"/>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0</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sp>
        <p:nvSpPr>
          <p:cNvPr id="408" name="타원 299">
            <a:extLst>
              <a:ext uri="{FF2B5EF4-FFF2-40B4-BE49-F238E27FC236}">
                <a16:creationId xmlns:a16="http://schemas.microsoft.com/office/drawing/2014/main" id="{E33D07BA-9A4D-C74C-D6AC-1A55590B52A4}"/>
              </a:ext>
            </a:extLst>
          </p:cNvPr>
          <p:cNvSpPr/>
          <p:nvPr/>
        </p:nvSpPr>
        <p:spPr>
          <a:xfrm>
            <a:off x="7588930" y="4380910"/>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1</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sp>
        <p:nvSpPr>
          <p:cNvPr id="409" name="타원 299">
            <a:extLst>
              <a:ext uri="{FF2B5EF4-FFF2-40B4-BE49-F238E27FC236}">
                <a16:creationId xmlns:a16="http://schemas.microsoft.com/office/drawing/2014/main" id="{041D9AD4-04E1-DB3E-C4DA-9295ED050701}"/>
              </a:ext>
            </a:extLst>
          </p:cNvPr>
          <p:cNvSpPr/>
          <p:nvPr/>
        </p:nvSpPr>
        <p:spPr>
          <a:xfrm>
            <a:off x="7588930" y="5552164"/>
            <a:ext cx="559503" cy="558100"/>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0</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cxnSp>
        <p:nvCxnSpPr>
          <p:cNvPr id="410" name="Straight Connector 409">
            <a:extLst>
              <a:ext uri="{FF2B5EF4-FFF2-40B4-BE49-F238E27FC236}">
                <a16:creationId xmlns:a16="http://schemas.microsoft.com/office/drawing/2014/main" id="{8B22D327-903C-6E4B-6028-C66A7B541E36}"/>
              </a:ext>
            </a:extLst>
          </p:cNvPr>
          <p:cNvCxnSpPr/>
          <p:nvPr/>
        </p:nvCxnSpPr>
        <p:spPr>
          <a:xfrm>
            <a:off x="7858407" y="2167847"/>
            <a:ext cx="599154" cy="0"/>
          </a:xfrm>
          <a:prstGeom prst="line">
            <a:avLst/>
          </a:prstGeom>
          <a:noFill/>
          <a:ln w="31750" cap="flat" cmpd="sng" algn="ctr">
            <a:solidFill>
              <a:sysClr val="windowText" lastClr="000000"/>
            </a:solidFill>
            <a:prstDash val="solid"/>
            <a:miter lim="800000"/>
          </a:ln>
          <a:effectLst/>
        </p:spPr>
      </p:cxnSp>
      <p:cxnSp>
        <p:nvCxnSpPr>
          <p:cNvPr id="411" name="Straight Connector 410">
            <a:extLst>
              <a:ext uri="{FF2B5EF4-FFF2-40B4-BE49-F238E27FC236}">
                <a16:creationId xmlns:a16="http://schemas.microsoft.com/office/drawing/2014/main" id="{EB3B8179-D18F-0719-0A54-1D5B8B2217F3}"/>
              </a:ext>
            </a:extLst>
          </p:cNvPr>
          <p:cNvCxnSpPr>
            <a:cxnSpLocks/>
          </p:cNvCxnSpPr>
          <p:nvPr/>
        </p:nvCxnSpPr>
        <p:spPr>
          <a:xfrm flipH="1" flipV="1">
            <a:off x="8447514" y="1931542"/>
            <a:ext cx="10048" cy="4538292"/>
          </a:xfrm>
          <a:prstGeom prst="line">
            <a:avLst/>
          </a:prstGeom>
          <a:noFill/>
          <a:ln w="31750" cap="flat" cmpd="sng" algn="ctr">
            <a:solidFill>
              <a:sysClr val="windowText" lastClr="000000"/>
            </a:solidFill>
            <a:prstDash val="solid"/>
            <a:miter lim="800000"/>
          </a:ln>
          <a:effectLst/>
        </p:spPr>
      </p:cxnSp>
      <p:sp>
        <p:nvSpPr>
          <p:cNvPr id="412" name="TextBox 411">
            <a:extLst>
              <a:ext uri="{FF2B5EF4-FFF2-40B4-BE49-F238E27FC236}">
                <a16:creationId xmlns:a16="http://schemas.microsoft.com/office/drawing/2014/main" id="{FE711EA9-A846-50C7-D569-8E0F87A19CCA}"/>
              </a:ext>
            </a:extLst>
          </p:cNvPr>
          <p:cNvSpPr txBox="1"/>
          <p:nvPr/>
        </p:nvSpPr>
        <p:spPr>
          <a:xfrm>
            <a:off x="8188823" y="1573749"/>
            <a:ext cx="537476" cy="307777"/>
          </a:xfrm>
          <a:prstGeom prst="rect">
            <a:avLst/>
          </a:prstGeom>
          <a:noFill/>
        </p:spPr>
        <p:txBody>
          <a:bodyPr wrap="square" lIns="0" tIns="0" rIns="0" bIns="0" rtlCol="0" anchor="ctr">
            <a:spAutoFit/>
          </a:bodyPr>
          <a:lstStyle/>
          <a:p>
            <a:pPr algn="ctr">
              <a:defRPr/>
            </a:pPr>
            <a:r>
              <a:rPr lang="en-US" altLang="ko-KR" sz="2000" b="1">
                <a:solidFill>
                  <a:prstClr val="black"/>
                </a:solidFill>
                <a:latin typeface="Corbel" panose="020B0503020204020204" pitchFamily="34" charset="0"/>
              </a:rPr>
              <a:t>BL</a:t>
            </a:r>
            <a:r>
              <a:rPr lang="en-US" altLang="ko-KR" sz="2000" b="1" i="1" baseline="-25000">
                <a:solidFill>
                  <a:prstClr val="black"/>
                </a:solidFill>
                <a:latin typeface="Corbel" panose="020B0503020204020204" pitchFamily="34" charset="0"/>
              </a:rPr>
              <a:t>N</a:t>
            </a:r>
            <a:endParaRPr lang="ko-KR" altLang="en-US" sz="2000" b="1" i="1" baseline="-25000">
              <a:solidFill>
                <a:prstClr val="black"/>
              </a:solidFill>
              <a:latin typeface="Corbel" panose="020B0503020204020204" pitchFamily="34" charset="0"/>
            </a:endParaRPr>
          </a:p>
        </p:txBody>
      </p:sp>
      <p:sp>
        <p:nvSpPr>
          <p:cNvPr id="413" name="TextBox 412">
            <a:extLst>
              <a:ext uri="{FF2B5EF4-FFF2-40B4-BE49-F238E27FC236}">
                <a16:creationId xmlns:a16="http://schemas.microsoft.com/office/drawing/2014/main" id="{700A10CA-65E8-BA2B-36D1-281DFFDF38BD}"/>
              </a:ext>
            </a:extLst>
          </p:cNvPr>
          <p:cNvSpPr txBox="1"/>
          <p:nvPr/>
        </p:nvSpPr>
        <p:spPr>
          <a:xfrm rot="16200000">
            <a:off x="7668522" y="5108346"/>
            <a:ext cx="250737" cy="307777"/>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orbel" panose="020B0503020204020204" pitchFamily="34" charset="0"/>
              </a:rPr>
              <a:t>…</a:t>
            </a:r>
            <a:endParaRPr kumimoji="0" lang="ko-KR" altLang="en-US" sz="2000" b="1" i="0" u="none" strike="noStrike" kern="0" cap="none" spc="0" normalizeH="0" baseline="0" noProof="0">
              <a:ln>
                <a:noFill/>
              </a:ln>
              <a:solidFill>
                <a:prstClr val="black"/>
              </a:solidFill>
              <a:effectLst/>
              <a:uLnTx/>
              <a:uFillTx/>
              <a:latin typeface="Corbel" panose="020B0503020204020204" pitchFamily="34" charset="0"/>
            </a:endParaRPr>
          </a:p>
        </p:txBody>
      </p:sp>
      <p:grpSp>
        <p:nvGrpSpPr>
          <p:cNvPr id="414" name="Group 413">
            <a:extLst>
              <a:ext uri="{FF2B5EF4-FFF2-40B4-BE49-F238E27FC236}">
                <a16:creationId xmlns:a16="http://schemas.microsoft.com/office/drawing/2014/main" id="{780AFF85-12D6-3BC7-00E1-E25F10653D67}"/>
              </a:ext>
            </a:extLst>
          </p:cNvPr>
          <p:cNvGrpSpPr/>
          <p:nvPr/>
        </p:nvGrpSpPr>
        <p:grpSpPr>
          <a:xfrm>
            <a:off x="1196221" y="2671911"/>
            <a:ext cx="6392709" cy="3159303"/>
            <a:chOff x="1422400" y="2671911"/>
            <a:chExt cx="6166530" cy="3159303"/>
          </a:xfrm>
        </p:grpSpPr>
        <p:grpSp>
          <p:nvGrpSpPr>
            <p:cNvPr id="415" name="Group 414">
              <a:extLst>
                <a:ext uri="{FF2B5EF4-FFF2-40B4-BE49-F238E27FC236}">
                  <a16:creationId xmlns:a16="http://schemas.microsoft.com/office/drawing/2014/main" id="{63C785BD-9217-D2D6-BA90-1A2021D0544E}"/>
                </a:ext>
              </a:extLst>
            </p:cNvPr>
            <p:cNvGrpSpPr/>
            <p:nvPr/>
          </p:nvGrpSpPr>
          <p:grpSpPr>
            <a:xfrm>
              <a:off x="1422400" y="2671911"/>
              <a:ext cx="6166530" cy="0"/>
              <a:chOff x="1231585" y="2671911"/>
              <a:chExt cx="6166530" cy="0"/>
            </a:xfrm>
          </p:grpSpPr>
          <p:cxnSp>
            <p:nvCxnSpPr>
              <p:cNvPr id="428" name="Straight Connector 427">
                <a:extLst>
                  <a:ext uri="{FF2B5EF4-FFF2-40B4-BE49-F238E27FC236}">
                    <a16:creationId xmlns:a16="http://schemas.microsoft.com/office/drawing/2014/main" id="{253E05F4-C80A-4F49-A91B-F18739068E43}"/>
                  </a:ext>
                </a:extLst>
              </p:cNvPr>
              <p:cNvCxnSpPr>
                <a:cxnSpLocks/>
                <a:stCxn id="430" idx="2"/>
              </p:cNvCxnSpPr>
              <p:nvPr/>
            </p:nvCxnSpPr>
            <p:spPr>
              <a:xfrm>
                <a:off x="1602803" y="2671911"/>
                <a:ext cx="5795312" cy="0"/>
              </a:xfrm>
              <a:prstGeom prst="line">
                <a:avLst/>
              </a:prstGeom>
              <a:noFill/>
              <a:ln w="101600" cap="flat" cmpd="sng" algn="ctr">
                <a:solidFill>
                  <a:srgbClr val="FFC000">
                    <a:lumMod val="20000"/>
                    <a:lumOff val="80000"/>
                  </a:srgbClr>
                </a:solidFill>
                <a:prstDash val="solid"/>
                <a:miter lim="800000"/>
              </a:ln>
              <a:effectLst/>
            </p:spPr>
          </p:cxnSp>
          <p:cxnSp>
            <p:nvCxnSpPr>
              <p:cNvPr id="429" name="Straight Connector 428">
                <a:extLst>
                  <a:ext uri="{FF2B5EF4-FFF2-40B4-BE49-F238E27FC236}">
                    <a16:creationId xmlns:a16="http://schemas.microsoft.com/office/drawing/2014/main" id="{0797FD8B-7086-F419-9FB0-050D116558A5}"/>
                  </a:ext>
                </a:extLst>
              </p:cNvPr>
              <p:cNvCxnSpPr>
                <a:cxnSpLocks/>
              </p:cNvCxnSpPr>
              <p:nvPr/>
            </p:nvCxnSpPr>
            <p:spPr>
              <a:xfrm>
                <a:off x="1231585" y="2671911"/>
                <a:ext cx="6166530" cy="0"/>
              </a:xfrm>
              <a:prstGeom prst="line">
                <a:avLst/>
              </a:prstGeom>
              <a:noFill/>
              <a:ln w="31750" cap="flat" cmpd="sng" algn="ctr">
                <a:solidFill>
                  <a:sysClr val="windowText" lastClr="000000"/>
                </a:solidFill>
                <a:prstDash val="solid"/>
                <a:miter lim="800000"/>
              </a:ln>
              <a:effectLst/>
            </p:spPr>
          </p:cxnSp>
        </p:grpSp>
        <p:grpSp>
          <p:nvGrpSpPr>
            <p:cNvPr id="416" name="Group 415">
              <a:extLst>
                <a:ext uri="{FF2B5EF4-FFF2-40B4-BE49-F238E27FC236}">
                  <a16:creationId xmlns:a16="http://schemas.microsoft.com/office/drawing/2014/main" id="{705DE6D7-1ADE-DDE1-2AB3-8DBE61479A9E}"/>
                </a:ext>
              </a:extLst>
            </p:cNvPr>
            <p:cNvGrpSpPr/>
            <p:nvPr/>
          </p:nvGrpSpPr>
          <p:grpSpPr>
            <a:xfrm>
              <a:off x="1422400" y="3334594"/>
              <a:ext cx="6166530" cy="0"/>
              <a:chOff x="1231585" y="2671911"/>
              <a:chExt cx="6166530" cy="0"/>
            </a:xfrm>
          </p:grpSpPr>
          <p:cxnSp>
            <p:nvCxnSpPr>
              <p:cNvPr id="426" name="Straight Connector 425">
                <a:extLst>
                  <a:ext uri="{FF2B5EF4-FFF2-40B4-BE49-F238E27FC236}">
                    <a16:creationId xmlns:a16="http://schemas.microsoft.com/office/drawing/2014/main" id="{41E4FCF8-4B5A-0A73-CDAC-44F5416FDAD5}"/>
                  </a:ext>
                </a:extLst>
              </p:cNvPr>
              <p:cNvCxnSpPr>
                <a:cxnSpLocks/>
                <a:stCxn id="431" idx="2"/>
              </p:cNvCxnSpPr>
              <p:nvPr/>
            </p:nvCxnSpPr>
            <p:spPr>
              <a:xfrm>
                <a:off x="1602803" y="2671911"/>
                <a:ext cx="5795312" cy="0"/>
              </a:xfrm>
              <a:prstGeom prst="line">
                <a:avLst/>
              </a:prstGeom>
              <a:noFill/>
              <a:ln w="101600" cap="flat" cmpd="sng" algn="ctr">
                <a:solidFill>
                  <a:srgbClr val="FFC000">
                    <a:lumMod val="20000"/>
                    <a:lumOff val="80000"/>
                  </a:srgbClr>
                </a:solidFill>
                <a:prstDash val="solid"/>
                <a:miter lim="800000"/>
              </a:ln>
              <a:effectLst/>
            </p:spPr>
          </p:cxnSp>
          <p:cxnSp>
            <p:nvCxnSpPr>
              <p:cNvPr id="427" name="Straight Connector 426">
                <a:extLst>
                  <a:ext uri="{FF2B5EF4-FFF2-40B4-BE49-F238E27FC236}">
                    <a16:creationId xmlns:a16="http://schemas.microsoft.com/office/drawing/2014/main" id="{D38FA1D5-B8C3-DD3E-CB9D-B694804C3FD6}"/>
                  </a:ext>
                </a:extLst>
              </p:cNvPr>
              <p:cNvCxnSpPr>
                <a:cxnSpLocks/>
              </p:cNvCxnSpPr>
              <p:nvPr/>
            </p:nvCxnSpPr>
            <p:spPr>
              <a:xfrm>
                <a:off x="1231585" y="2671911"/>
                <a:ext cx="6166530" cy="0"/>
              </a:xfrm>
              <a:prstGeom prst="line">
                <a:avLst/>
              </a:prstGeom>
              <a:noFill/>
              <a:ln w="31750" cap="flat" cmpd="sng" algn="ctr">
                <a:solidFill>
                  <a:sysClr val="windowText" lastClr="000000"/>
                </a:solidFill>
                <a:prstDash val="solid"/>
                <a:miter lim="800000"/>
              </a:ln>
              <a:effectLst/>
            </p:spPr>
          </p:cxnSp>
        </p:grpSp>
        <p:grpSp>
          <p:nvGrpSpPr>
            <p:cNvPr id="417" name="Group 416">
              <a:extLst>
                <a:ext uri="{FF2B5EF4-FFF2-40B4-BE49-F238E27FC236}">
                  <a16:creationId xmlns:a16="http://schemas.microsoft.com/office/drawing/2014/main" id="{90879447-EC9C-BAD7-F2F6-64B4A79536E7}"/>
                </a:ext>
              </a:extLst>
            </p:cNvPr>
            <p:cNvGrpSpPr/>
            <p:nvPr/>
          </p:nvGrpSpPr>
          <p:grpSpPr>
            <a:xfrm>
              <a:off x="1422400" y="3997277"/>
              <a:ext cx="6166530" cy="0"/>
              <a:chOff x="1231585" y="2671911"/>
              <a:chExt cx="6166530" cy="0"/>
            </a:xfrm>
          </p:grpSpPr>
          <p:cxnSp>
            <p:nvCxnSpPr>
              <p:cNvPr id="424" name="Straight Connector 423">
                <a:extLst>
                  <a:ext uri="{FF2B5EF4-FFF2-40B4-BE49-F238E27FC236}">
                    <a16:creationId xmlns:a16="http://schemas.microsoft.com/office/drawing/2014/main" id="{F4F7588E-C4A0-31BA-51E7-291E0623DA89}"/>
                  </a:ext>
                </a:extLst>
              </p:cNvPr>
              <p:cNvCxnSpPr>
                <a:cxnSpLocks/>
                <a:stCxn id="432" idx="2"/>
              </p:cNvCxnSpPr>
              <p:nvPr/>
            </p:nvCxnSpPr>
            <p:spPr>
              <a:xfrm>
                <a:off x="1602803" y="2671911"/>
                <a:ext cx="5795312" cy="0"/>
              </a:xfrm>
              <a:prstGeom prst="line">
                <a:avLst/>
              </a:prstGeom>
              <a:noFill/>
              <a:ln w="101600" cap="flat" cmpd="sng" algn="ctr">
                <a:solidFill>
                  <a:srgbClr val="FFC000">
                    <a:lumMod val="20000"/>
                    <a:lumOff val="80000"/>
                  </a:srgbClr>
                </a:solidFill>
                <a:prstDash val="solid"/>
                <a:miter lim="800000"/>
              </a:ln>
              <a:effectLst/>
            </p:spPr>
          </p:cxnSp>
          <p:cxnSp>
            <p:nvCxnSpPr>
              <p:cNvPr id="425" name="Straight Connector 424">
                <a:extLst>
                  <a:ext uri="{FF2B5EF4-FFF2-40B4-BE49-F238E27FC236}">
                    <a16:creationId xmlns:a16="http://schemas.microsoft.com/office/drawing/2014/main" id="{4497476D-3158-4950-A0B5-47C502B92AB0}"/>
                  </a:ext>
                </a:extLst>
              </p:cNvPr>
              <p:cNvCxnSpPr>
                <a:cxnSpLocks/>
              </p:cNvCxnSpPr>
              <p:nvPr/>
            </p:nvCxnSpPr>
            <p:spPr>
              <a:xfrm>
                <a:off x="1231585" y="2671911"/>
                <a:ext cx="6166530" cy="0"/>
              </a:xfrm>
              <a:prstGeom prst="line">
                <a:avLst/>
              </a:prstGeom>
              <a:noFill/>
              <a:ln w="31750" cap="flat" cmpd="sng" algn="ctr">
                <a:solidFill>
                  <a:sysClr val="windowText" lastClr="000000"/>
                </a:solidFill>
                <a:prstDash val="solid"/>
                <a:miter lim="800000"/>
              </a:ln>
              <a:effectLst/>
            </p:spPr>
          </p:cxnSp>
        </p:grpSp>
        <p:grpSp>
          <p:nvGrpSpPr>
            <p:cNvPr id="418" name="Group 417">
              <a:extLst>
                <a:ext uri="{FF2B5EF4-FFF2-40B4-BE49-F238E27FC236}">
                  <a16:creationId xmlns:a16="http://schemas.microsoft.com/office/drawing/2014/main" id="{C88CC5AC-DF83-E779-3DC5-E312EC641BAA}"/>
                </a:ext>
              </a:extLst>
            </p:cNvPr>
            <p:cNvGrpSpPr/>
            <p:nvPr/>
          </p:nvGrpSpPr>
          <p:grpSpPr>
            <a:xfrm>
              <a:off x="1422400" y="4659960"/>
              <a:ext cx="6166530" cy="0"/>
              <a:chOff x="1231585" y="2671911"/>
              <a:chExt cx="6166530" cy="0"/>
            </a:xfrm>
          </p:grpSpPr>
          <p:cxnSp>
            <p:nvCxnSpPr>
              <p:cNvPr id="422" name="Straight Connector 421">
                <a:extLst>
                  <a:ext uri="{FF2B5EF4-FFF2-40B4-BE49-F238E27FC236}">
                    <a16:creationId xmlns:a16="http://schemas.microsoft.com/office/drawing/2014/main" id="{44163355-1AEC-E407-05FA-496C9D1F6140}"/>
                  </a:ext>
                </a:extLst>
              </p:cNvPr>
              <p:cNvCxnSpPr>
                <a:cxnSpLocks/>
                <a:stCxn id="433" idx="2"/>
              </p:cNvCxnSpPr>
              <p:nvPr/>
            </p:nvCxnSpPr>
            <p:spPr>
              <a:xfrm>
                <a:off x="1602803" y="2671911"/>
                <a:ext cx="5795312" cy="0"/>
              </a:xfrm>
              <a:prstGeom prst="line">
                <a:avLst/>
              </a:prstGeom>
              <a:noFill/>
              <a:ln w="101600" cap="flat" cmpd="sng" algn="ctr">
                <a:solidFill>
                  <a:srgbClr val="FFC000">
                    <a:lumMod val="20000"/>
                    <a:lumOff val="80000"/>
                  </a:srgbClr>
                </a:solidFill>
                <a:prstDash val="solid"/>
                <a:miter lim="800000"/>
              </a:ln>
              <a:effectLst/>
            </p:spPr>
          </p:cxnSp>
          <p:cxnSp>
            <p:nvCxnSpPr>
              <p:cNvPr id="423" name="Straight Connector 422">
                <a:extLst>
                  <a:ext uri="{FF2B5EF4-FFF2-40B4-BE49-F238E27FC236}">
                    <a16:creationId xmlns:a16="http://schemas.microsoft.com/office/drawing/2014/main" id="{9CB3F97B-990A-0938-0F22-91508E6B4485}"/>
                  </a:ext>
                </a:extLst>
              </p:cNvPr>
              <p:cNvCxnSpPr>
                <a:cxnSpLocks/>
              </p:cNvCxnSpPr>
              <p:nvPr/>
            </p:nvCxnSpPr>
            <p:spPr>
              <a:xfrm>
                <a:off x="1231585" y="2671911"/>
                <a:ext cx="6166530" cy="0"/>
              </a:xfrm>
              <a:prstGeom prst="line">
                <a:avLst/>
              </a:prstGeom>
              <a:noFill/>
              <a:ln w="31750" cap="flat" cmpd="sng" algn="ctr">
                <a:solidFill>
                  <a:sysClr val="windowText" lastClr="000000"/>
                </a:solidFill>
                <a:prstDash val="solid"/>
                <a:miter lim="800000"/>
              </a:ln>
              <a:effectLst/>
            </p:spPr>
          </p:cxnSp>
        </p:grpSp>
        <p:grpSp>
          <p:nvGrpSpPr>
            <p:cNvPr id="419" name="Group 418">
              <a:extLst>
                <a:ext uri="{FF2B5EF4-FFF2-40B4-BE49-F238E27FC236}">
                  <a16:creationId xmlns:a16="http://schemas.microsoft.com/office/drawing/2014/main" id="{FEBF7C84-16CC-9C53-7C6D-18463769D6F0}"/>
                </a:ext>
              </a:extLst>
            </p:cNvPr>
            <p:cNvGrpSpPr/>
            <p:nvPr/>
          </p:nvGrpSpPr>
          <p:grpSpPr>
            <a:xfrm>
              <a:off x="1422400" y="5831214"/>
              <a:ext cx="6166530" cy="0"/>
              <a:chOff x="1231585" y="2671911"/>
              <a:chExt cx="6166530" cy="0"/>
            </a:xfrm>
          </p:grpSpPr>
          <p:cxnSp>
            <p:nvCxnSpPr>
              <p:cNvPr id="420" name="Straight Connector 419">
                <a:extLst>
                  <a:ext uri="{FF2B5EF4-FFF2-40B4-BE49-F238E27FC236}">
                    <a16:creationId xmlns:a16="http://schemas.microsoft.com/office/drawing/2014/main" id="{DA584FF5-CD23-C4A0-B7E9-15AC39AD8E3B}"/>
                  </a:ext>
                </a:extLst>
              </p:cNvPr>
              <p:cNvCxnSpPr>
                <a:cxnSpLocks/>
                <a:stCxn id="434" idx="2"/>
              </p:cNvCxnSpPr>
              <p:nvPr/>
            </p:nvCxnSpPr>
            <p:spPr>
              <a:xfrm>
                <a:off x="1602803" y="2671911"/>
                <a:ext cx="5795312" cy="0"/>
              </a:xfrm>
              <a:prstGeom prst="line">
                <a:avLst/>
              </a:prstGeom>
              <a:noFill/>
              <a:ln w="101600" cap="flat" cmpd="sng" algn="ctr">
                <a:solidFill>
                  <a:srgbClr val="FFC000">
                    <a:lumMod val="20000"/>
                    <a:lumOff val="80000"/>
                  </a:srgbClr>
                </a:solidFill>
                <a:prstDash val="solid"/>
                <a:miter lim="800000"/>
              </a:ln>
              <a:effectLst/>
            </p:spPr>
          </p:cxnSp>
          <p:cxnSp>
            <p:nvCxnSpPr>
              <p:cNvPr id="421" name="Straight Connector 420">
                <a:extLst>
                  <a:ext uri="{FF2B5EF4-FFF2-40B4-BE49-F238E27FC236}">
                    <a16:creationId xmlns:a16="http://schemas.microsoft.com/office/drawing/2014/main" id="{F0ADE5AD-E270-BE2A-80AA-C2123C1B20B5}"/>
                  </a:ext>
                </a:extLst>
              </p:cNvPr>
              <p:cNvCxnSpPr>
                <a:cxnSpLocks/>
              </p:cNvCxnSpPr>
              <p:nvPr/>
            </p:nvCxnSpPr>
            <p:spPr>
              <a:xfrm>
                <a:off x="1231585" y="2671911"/>
                <a:ext cx="6166530" cy="0"/>
              </a:xfrm>
              <a:prstGeom prst="line">
                <a:avLst/>
              </a:prstGeom>
              <a:noFill/>
              <a:ln w="31750" cap="flat" cmpd="sng" algn="ctr">
                <a:solidFill>
                  <a:sysClr val="windowText" lastClr="000000"/>
                </a:solidFill>
                <a:prstDash val="solid"/>
                <a:miter lim="800000"/>
              </a:ln>
              <a:effectLst/>
            </p:spPr>
          </p:cxnSp>
        </p:grpSp>
      </p:grpSp>
      <p:sp>
        <p:nvSpPr>
          <p:cNvPr id="430" name="타원 299">
            <a:extLst>
              <a:ext uri="{FF2B5EF4-FFF2-40B4-BE49-F238E27FC236}">
                <a16:creationId xmlns:a16="http://schemas.microsoft.com/office/drawing/2014/main" id="{467EE574-CBE9-C114-E5AA-0DD22661E485}"/>
              </a:ext>
            </a:extLst>
          </p:cNvPr>
          <p:cNvSpPr/>
          <p:nvPr/>
        </p:nvSpPr>
        <p:spPr>
          <a:xfrm>
            <a:off x="1581055" y="2392861"/>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1</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sp>
        <p:nvSpPr>
          <p:cNvPr id="431" name="타원 299">
            <a:extLst>
              <a:ext uri="{FF2B5EF4-FFF2-40B4-BE49-F238E27FC236}">
                <a16:creationId xmlns:a16="http://schemas.microsoft.com/office/drawing/2014/main" id="{1984F227-2F80-4C1E-5ED5-9BFBDEBA2170}"/>
              </a:ext>
            </a:extLst>
          </p:cNvPr>
          <p:cNvSpPr/>
          <p:nvPr/>
        </p:nvSpPr>
        <p:spPr>
          <a:xfrm>
            <a:off x="1581055" y="3055544"/>
            <a:ext cx="559503" cy="558100"/>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0</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sp>
        <p:nvSpPr>
          <p:cNvPr id="432" name="타원 299">
            <a:extLst>
              <a:ext uri="{FF2B5EF4-FFF2-40B4-BE49-F238E27FC236}">
                <a16:creationId xmlns:a16="http://schemas.microsoft.com/office/drawing/2014/main" id="{66AF1108-553E-CF14-3F7F-C9C8F2B47DE4}"/>
              </a:ext>
            </a:extLst>
          </p:cNvPr>
          <p:cNvSpPr/>
          <p:nvPr/>
        </p:nvSpPr>
        <p:spPr>
          <a:xfrm>
            <a:off x="1581055" y="3718227"/>
            <a:ext cx="559503" cy="558100"/>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0</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sp>
        <p:nvSpPr>
          <p:cNvPr id="433" name="타원 299">
            <a:extLst>
              <a:ext uri="{FF2B5EF4-FFF2-40B4-BE49-F238E27FC236}">
                <a16:creationId xmlns:a16="http://schemas.microsoft.com/office/drawing/2014/main" id="{8899B088-5A38-64D3-5558-1AE22D6831C5}"/>
              </a:ext>
            </a:extLst>
          </p:cNvPr>
          <p:cNvSpPr/>
          <p:nvPr/>
        </p:nvSpPr>
        <p:spPr>
          <a:xfrm>
            <a:off x="1581055" y="4380910"/>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1</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sp>
        <p:nvSpPr>
          <p:cNvPr id="434" name="타원 299">
            <a:extLst>
              <a:ext uri="{FF2B5EF4-FFF2-40B4-BE49-F238E27FC236}">
                <a16:creationId xmlns:a16="http://schemas.microsoft.com/office/drawing/2014/main" id="{E8C22479-C641-39AA-7235-6E41D2C76FCE}"/>
              </a:ext>
            </a:extLst>
          </p:cNvPr>
          <p:cNvSpPr/>
          <p:nvPr/>
        </p:nvSpPr>
        <p:spPr>
          <a:xfrm>
            <a:off x="1581055" y="5552164"/>
            <a:ext cx="559503" cy="558100"/>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0</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cxnSp>
        <p:nvCxnSpPr>
          <p:cNvPr id="435" name="Straight Connector 434">
            <a:extLst>
              <a:ext uri="{FF2B5EF4-FFF2-40B4-BE49-F238E27FC236}">
                <a16:creationId xmlns:a16="http://schemas.microsoft.com/office/drawing/2014/main" id="{DA7B2C7F-5656-AE0D-4D36-BF91E51B083F}"/>
              </a:ext>
            </a:extLst>
          </p:cNvPr>
          <p:cNvCxnSpPr/>
          <p:nvPr/>
        </p:nvCxnSpPr>
        <p:spPr>
          <a:xfrm>
            <a:off x="1850532" y="2167847"/>
            <a:ext cx="599154" cy="0"/>
          </a:xfrm>
          <a:prstGeom prst="line">
            <a:avLst/>
          </a:prstGeom>
          <a:noFill/>
          <a:ln w="31750" cap="flat" cmpd="sng" algn="ctr">
            <a:solidFill>
              <a:sysClr val="windowText" lastClr="000000"/>
            </a:solidFill>
            <a:prstDash val="solid"/>
            <a:miter lim="800000"/>
          </a:ln>
          <a:effectLst/>
        </p:spPr>
      </p:cxnSp>
      <p:sp>
        <p:nvSpPr>
          <p:cNvPr id="436" name="TextBox 435">
            <a:extLst>
              <a:ext uri="{FF2B5EF4-FFF2-40B4-BE49-F238E27FC236}">
                <a16:creationId xmlns:a16="http://schemas.microsoft.com/office/drawing/2014/main" id="{FE156A1C-5D23-2AF3-8F5B-293E71DD66EF}"/>
              </a:ext>
            </a:extLst>
          </p:cNvPr>
          <p:cNvSpPr txBox="1"/>
          <p:nvPr/>
        </p:nvSpPr>
        <p:spPr>
          <a:xfrm rot="16200000">
            <a:off x="1660647" y="5108346"/>
            <a:ext cx="250737" cy="307777"/>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orbel" panose="020B0503020204020204" pitchFamily="34" charset="0"/>
              </a:rPr>
              <a:t>…</a:t>
            </a:r>
            <a:endParaRPr kumimoji="0" lang="ko-KR" altLang="en-US" sz="2000" b="1" i="0" u="none" strike="noStrike" kern="0" cap="none" spc="0" normalizeH="0" baseline="0" noProof="0">
              <a:ln>
                <a:noFill/>
              </a:ln>
              <a:solidFill>
                <a:prstClr val="black"/>
              </a:solidFill>
              <a:effectLst/>
              <a:uLnTx/>
              <a:uFillTx/>
              <a:latin typeface="Corbel" panose="020B0503020204020204" pitchFamily="34" charset="0"/>
            </a:endParaRPr>
          </a:p>
        </p:txBody>
      </p:sp>
      <p:sp>
        <p:nvSpPr>
          <p:cNvPr id="437" name="타원 299">
            <a:extLst>
              <a:ext uri="{FF2B5EF4-FFF2-40B4-BE49-F238E27FC236}">
                <a16:creationId xmlns:a16="http://schemas.microsoft.com/office/drawing/2014/main" id="{23DF72C6-E5E7-EC79-7E9E-E61FB670A3DD}"/>
              </a:ext>
            </a:extLst>
          </p:cNvPr>
          <p:cNvSpPr/>
          <p:nvPr/>
        </p:nvSpPr>
        <p:spPr>
          <a:xfrm>
            <a:off x="2694569" y="2392861"/>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1</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sp>
        <p:nvSpPr>
          <p:cNvPr id="438" name="타원 299">
            <a:extLst>
              <a:ext uri="{FF2B5EF4-FFF2-40B4-BE49-F238E27FC236}">
                <a16:creationId xmlns:a16="http://schemas.microsoft.com/office/drawing/2014/main" id="{BF547CE0-0AF9-03E1-7B97-3971F08D9693}"/>
              </a:ext>
            </a:extLst>
          </p:cNvPr>
          <p:cNvSpPr/>
          <p:nvPr/>
        </p:nvSpPr>
        <p:spPr>
          <a:xfrm>
            <a:off x="2694569" y="3055544"/>
            <a:ext cx="559503" cy="558100"/>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0</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sp>
        <p:nvSpPr>
          <p:cNvPr id="439" name="타원 299">
            <a:extLst>
              <a:ext uri="{FF2B5EF4-FFF2-40B4-BE49-F238E27FC236}">
                <a16:creationId xmlns:a16="http://schemas.microsoft.com/office/drawing/2014/main" id="{DA08E553-01E8-2F9A-0C0E-8B8885A51D31}"/>
              </a:ext>
            </a:extLst>
          </p:cNvPr>
          <p:cNvSpPr/>
          <p:nvPr/>
        </p:nvSpPr>
        <p:spPr>
          <a:xfrm>
            <a:off x="2694569" y="3718227"/>
            <a:ext cx="559503" cy="558100"/>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0</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sp>
        <p:nvSpPr>
          <p:cNvPr id="440" name="타원 299">
            <a:extLst>
              <a:ext uri="{FF2B5EF4-FFF2-40B4-BE49-F238E27FC236}">
                <a16:creationId xmlns:a16="http://schemas.microsoft.com/office/drawing/2014/main" id="{62A3EE90-187C-B0F9-2521-04365DCF4095}"/>
              </a:ext>
            </a:extLst>
          </p:cNvPr>
          <p:cNvSpPr/>
          <p:nvPr/>
        </p:nvSpPr>
        <p:spPr>
          <a:xfrm>
            <a:off x="2694569" y="4380910"/>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1</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sp>
        <p:nvSpPr>
          <p:cNvPr id="441" name="타원 299">
            <a:extLst>
              <a:ext uri="{FF2B5EF4-FFF2-40B4-BE49-F238E27FC236}">
                <a16:creationId xmlns:a16="http://schemas.microsoft.com/office/drawing/2014/main" id="{C0D9D64A-F0CD-9109-C91E-E2846668F3FF}"/>
              </a:ext>
            </a:extLst>
          </p:cNvPr>
          <p:cNvSpPr/>
          <p:nvPr/>
        </p:nvSpPr>
        <p:spPr>
          <a:xfrm>
            <a:off x="2694569" y="5552164"/>
            <a:ext cx="559503" cy="558100"/>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0</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cxnSp>
        <p:nvCxnSpPr>
          <p:cNvPr id="442" name="Straight Connector 441">
            <a:extLst>
              <a:ext uri="{FF2B5EF4-FFF2-40B4-BE49-F238E27FC236}">
                <a16:creationId xmlns:a16="http://schemas.microsoft.com/office/drawing/2014/main" id="{37BF9A9B-C069-5E8F-91AF-8AC8CCD55992}"/>
              </a:ext>
            </a:extLst>
          </p:cNvPr>
          <p:cNvCxnSpPr/>
          <p:nvPr/>
        </p:nvCxnSpPr>
        <p:spPr>
          <a:xfrm>
            <a:off x="2964046" y="2167847"/>
            <a:ext cx="599154" cy="0"/>
          </a:xfrm>
          <a:prstGeom prst="line">
            <a:avLst/>
          </a:prstGeom>
          <a:noFill/>
          <a:ln w="31750" cap="flat" cmpd="sng" algn="ctr">
            <a:solidFill>
              <a:sysClr val="windowText" lastClr="000000"/>
            </a:solidFill>
            <a:prstDash val="solid"/>
            <a:miter lim="800000"/>
          </a:ln>
          <a:effectLst/>
        </p:spPr>
      </p:cxnSp>
      <p:sp>
        <p:nvSpPr>
          <p:cNvPr id="443" name="TextBox 442">
            <a:extLst>
              <a:ext uri="{FF2B5EF4-FFF2-40B4-BE49-F238E27FC236}">
                <a16:creationId xmlns:a16="http://schemas.microsoft.com/office/drawing/2014/main" id="{635C67CC-25F3-266D-51CD-D2185EEF6A81}"/>
              </a:ext>
            </a:extLst>
          </p:cNvPr>
          <p:cNvSpPr txBox="1"/>
          <p:nvPr/>
        </p:nvSpPr>
        <p:spPr>
          <a:xfrm rot="16200000">
            <a:off x="2774161" y="5108346"/>
            <a:ext cx="250737" cy="307777"/>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orbel" panose="020B0503020204020204" pitchFamily="34" charset="0"/>
              </a:rPr>
              <a:t>…</a:t>
            </a:r>
            <a:endParaRPr kumimoji="0" lang="ko-KR" altLang="en-US" sz="2000" b="1" i="0" u="none" strike="noStrike" kern="0" cap="none" spc="0" normalizeH="0" baseline="0" noProof="0">
              <a:ln>
                <a:noFill/>
              </a:ln>
              <a:solidFill>
                <a:prstClr val="black"/>
              </a:solidFill>
              <a:effectLst/>
              <a:uLnTx/>
              <a:uFillTx/>
              <a:latin typeface="Corbel" panose="020B0503020204020204" pitchFamily="34" charset="0"/>
            </a:endParaRPr>
          </a:p>
        </p:txBody>
      </p:sp>
      <p:sp>
        <p:nvSpPr>
          <p:cNvPr id="444" name="타원 299">
            <a:extLst>
              <a:ext uri="{FF2B5EF4-FFF2-40B4-BE49-F238E27FC236}">
                <a16:creationId xmlns:a16="http://schemas.microsoft.com/office/drawing/2014/main" id="{4874A88A-5AA4-C8AA-BAC6-D3A0BAA82F74}"/>
              </a:ext>
            </a:extLst>
          </p:cNvPr>
          <p:cNvSpPr/>
          <p:nvPr/>
        </p:nvSpPr>
        <p:spPr>
          <a:xfrm>
            <a:off x="3808083" y="2392861"/>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1</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sp>
        <p:nvSpPr>
          <p:cNvPr id="445" name="타원 299">
            <a:extLst>
              <a:ext uri="{FF2B5EF4-FFF2-40B4-BE49-F238E27FC236}">
                <a16:creationId xmlns:a16="http://schemas.microsoft.com/office/drawing/2014/main" id="{EB24D7D7-DF25-891A-740D-A860FA248475}"/>
              </a:ext>
            </a:extLst>
          </p:cNvPr>
          <p:cNvSpPr/>
          <p:nvPr/>
        </p:nvSpPr>
        <p:spPr>
          <a:xfrm>
            <a:off x="3808083" y="3055544"/>
            <a:ext cx="559503" cy="558100"/>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0</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sp>
        <p:nvSpPr>
          <p:cNvPr id="446" name="타원 299">
            <a:extLst>
              <a:ext uri="{FF2B5EF4-FFF2-40B4-BE49-F238E27FC236}">
                <a16:creationId xmlns:a16="http://schemas.microsoft.com/office/drawing/2014/main" id="{0DE017A7-4519-A92F-A9C3-7EB2A0A40DD3}"/>
              </a:ext>
            </a:extLst>
          </p:cNvPr>
          <p:cNvSpPr/>
          <p:nvPr/>
        </p:nvSpPr>
        <p:spPr>
          <a:xfrm>
            <a:off x="3808083" y="3718227"/>
            <a:ext cx="559503" cy="558100"/>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0</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sp>
        <p:nvSpPr>
          <p:cNvPr id="447" name="타원 299">
            <a:extLst>
              <a:ext uri="{FF2B5EF4-FFF2-40B4-BE49-F238E27FC236}">
                <a16:creationId xmlns:a16="http://schemas.microsoft.com/office/drawing/2014/main" id="{C4FE45E2-BC3C-811F-ED6B-A126F2E1DECA}"/>
              </a:ext>
            </a:extLst>
          </p:cNvPr>
          <p:cNvSpPr/>
          <p:nvPr/>
        </p:nvSpPr>
        <p:spPr>
          <a:xfrm>
            <a:off x="3808083" y="4380910"/>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1</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sp>
        <p:nvSpPr>
          <p:cNvPr id="448" name="타원 299">
            <a:extLst>
              <a:ext uri="{FF2B5EF4-FFF2-40B4-BE49-F238E27FC236}">
                <a16:creationId xmlns:a16="http://schemas.microsoft.com/office/drawing/2014/main" id="{6310DCB7-EE7B-3257-A786-6B30B5403255}"/>
              </a:ext>
            </a:extLst>
          </p:cNvPr>
          <p:cNvSpPr/>
          <p:nvPr/>
        </p:nvSpPr>
        <p:spPr>
          <a:xfrm>
            <a:off x="3808083" y="5552164"/>
            <a:ext cx="559503" cy="558100"/>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0</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cxnSp>
        <p:nvCxnSpPr>
          <p:cNvPr id="449" name="Straight Connector 448">
            <a:extLst>
              <a:ext uri="{FF2B5EF4-FFF2-40B4-BE49-F238E27FC236}">
                <a16:creationId xmlns:a16="http://schemas.microsoft.com/office/drawing/2014/main" id="{9BD707F5-6EE6-81CA-B365-67D31E93E33F}"/>
              </a:ext>
            </a:extLst>
          </p:cNvPr>
          <p:cNvCxnSpPr/>
          <p:nvPr/>
        </p:nvCxnSpPr>
        <p:spPr>
          <a:xfrm>
            <a:off x="4077560" y="2167847"/>
            <a:ext cx="599154" cy="0"/>
          </a:xfrm>
          <a:prstGeom prst="line">
            <a:avLst/>
          </a:prstGeom>
          <a:noFill/>
          <a:ln w="31750" cap="flat" cmpd="sng" algn="ctr">
            <a:solidFill>
              <a:sysClr val="windowText" lastClr="000000"/>
            </a:solidFill>
            <a:prstDash val="solid"/>
            <a:miter lim="800000"/>
          </a:ln>
          <a:effectLst/>
        </p:spPr>
      </p:cxnSp>
      <p:sp>
        <p:nvSpPr>
          <p:cNvPr id="450" name="TextBox 449">
            <a:extLst>
              <a:ext uri="{FF2B5EF4-FFF2-40B4-BE49-F238E27FC236}">
                <a16:creationId xmlns:a16="http://schemas.microsoft.com/office/drawing/2014/main" id="{4462325C-5257-466F-C436-F711729C4ABC}"/>
              </a:ext>
            </a:extLst>
          </p:cNvPr>
          <p:cNvSpPr txBox="1"/>
          <p:nvPr/>
        </p:nvSpPr>
        <p:spPr>
          <a:xfrm rot="16200000">
            <a:off x="3887675" y="5108346"/>
            <a:ext cx="250737" cy="307777"/>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orbel" panose="020B0503020204020204" pitchFamily="34" charset="0"/>
              </a:rPr>
              <a:t>…</a:t>
            </a:r>
            <a:endParaRPr kumimoji="0" lang="ko-KR" altLang="en-US" sz="2000" b="1" i="0" u="none" strike="noStrike" kern="0" cap="none" spc="0" normalizeH="0" baseline="0" noProof="0">
              <a:ln>
                <a:noFill/>
              </a:ln>
              <a:solidFill>
                <a:prstClr val="black"/>
              </a:solidFill>
              <a:effectLst/>
              <a:uLnTx/>
              <a:uFillTx/>
              <a:latin typeface="Corbel" panose="020B0503020204020204" pitchFamily="34" charset="0"/>
            </a:endParaRPr>
          </a:p>
        </p:txBody>
      </p:sp>
      <p:sp>
        <p:nvSpPr>
          <p:cNvPr id="451" name="타원 299">
            <a:extLst>
              <a:ext uri="{FF2B5EF4-FFF2-40B4-BE49-F238E27FC236}">
                <a16:creationId xmlns:a16="http://schemas.microsoft.com/office/drawing/2014/main" id="{B59675DF-A887-E063-06B6-6D1E5C39B4C6}"/>
              </a:ext>
            </a:extLst>
          </p:cNvPr>
          <p:cNvSpPr/>
          <p:nvPr/>
        </p:nvSpPr>
        <p:spPr>
          <a:xfrm>
            <a:off x="4921597" y="2392861"/>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1</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sp>
        <p:nvSpPr>
          <p:cNvPr id="452" name="타원 299">
            <a:extLst>
              <a:ext uri="{FF2B5EF4-FFF2-40B4-BE49-F238E27FC236}">
                <a16:creationId xmlns:a16="http://schemas.microsoft.com/office/drawing/2014/main" id="{2EE45326-99F2-B43B-C6B9-6E263FF1351C}"/>
              </a:ext>
            </a:extLst>
          </p:cNvPr>
          <p:cNvSpPr/>
          <p:nvPr/>
        </p:nvSpPr>
        <p:spPr>
          <a:xfrm>
            <a:off x="4921597" y="3055544"/>
            <a:ext cx="559503" cy="558100"/>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0</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sp>
        <p:nvSpPr>
          <p:cNvPr id="453" name="타원 299">
            <a:extLst>
              <a:ext uri="{FF2B5EF4-FFF2-40B4-BE49-F238E27FC236}">
                <a16:creationId xmlns:a16="http://schemas.microsoft.com/office/drawing/2014/main" id="{4307FBD2-5914-438D-09C5-EC954A6E5758}"/>
              </a:ext>
            </a:extLst>
          </p:cNvPr>
          <p:cNvSpPr/>
          <p:nvPr/>
        </p:nvSpPr>
        <p:spPr>
          <a:xfrm>
            <a:off x="4921597" y="3718227"/>
            <a:ext cx="559503" cy="558100"/>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0</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sp>
        <p:nvSpPr>
          <p:cNvPr id="454" name="타원 299">
            <a:extLst>
              <a:ext uri="{FF2B5EF4-FFF2-40B4-BE49-F238E27FC236}">
                <a16:creationId xmlns:a16="http://schemas.microsoft.com/office/drawing/2014/main" id="{2AC10A89-8434-4116-AD68-C5CD62D65C89}"/>
              </a:ext>
            </a:extLst>
          </p:cNvPr>
          <p:cNvSpPr/>
          <p:nvPr/>
        </p:nvSpPr>
        <p:spPr>
          <a:xfrm>
            <a:off x="4921597" y="4380910"/>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1</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sp>
        <p:nvSpPr>
          <p:cNvPr id="455" name="타원 299">
            <a:extLst>
              <a:ext uri="{FF2B5EF4-FFF2-40B4-BE49-F238E27FC236}">
                <a16:creationId xmlns:a16="http://schemas.microsoft.com/office/drawing/2014/main" id="{ADD1F4AB-FFC1-179E-5ACC-A813FF924FFA}"/>
              </a:ext>
            </a:extLst>
          </p:cNvPr>
          <p:cNvSpPr/>
          <p:nvPr/>
        </p:nvSpPr>
        <p:spPr>
          <a:xfrm>
            <a:off x="4921597" y="5552164"/>
            <a:ext cx="559503" cy="558100"/>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0</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cxnSp>
        <p:nvCxnSpPr>
          <p:cNvPr id="456" name="Straight Connector 455">
            <a:extLst>
              <a:ext uri="{FF2B5EF4-FFF2-40B4-BE49-F238E27FC236}">
                <a16:creationId xmlns:a16="http://schemas.microsoft.com/office/drawing/2014/main" id="{A117B9D7-1C2D-A7DC-339E-F406BF256EFE}"/>
              </a:ext>
            </a:extLst>
          </p:cNvPr>
          <p:cNvCxnSpPr/>
          <p:nvPr/>
        </p:nvCxnSpPr>
        <p:spPr>
          <a:xfrm>
            <a:off x="5191074" y="2167847"/>
            <a:ext cx="599154" cy="0"/>
          </a:xfrm>
          <a:prstGeom prst="line">
            <a:avLst/>
          </a:prstGeom>
          <a:noFill/>
          <a:ln w="31750" cap="flat" cmpd="sng" algn="ctr">
            <a:solidFill>
              <a:sysClr val="windowText" lastClr="000000"/>
            </a:solidFill>
            <a:prstDash val="solid"/>
            <a:miter lim="800000"/>
          </a:ln>
          <a:effectLst/>
        </p:spPr>
      </p:cxnSp>
      <p:sp>
        <p:nvSpPr>
          <p:cNvPr id="457" name="TextBox 456">
            <a:extLst>
              <a:ext uri="{FF2B5EF4-FFF2-40B4-BE49-F238E27FC236}">
                <a16:creationId xmlns:a16="http://schemas.microsoft.com/office/drawing/2014/main" id="{8964BC98-6DA8-349C-C399-4B32122E650E}"/>
              </a:ext>
            </a:extLst>
          </p:cNvPr>
          <p:cNvSpPr txBox="1"/>
          <p:nvPr/>
        </p:nvSpPr>
        <p:spPr>
          <a:xfrm rot="16200000">
            <a:off x="5001189" y="5108346"/>
            <a:ext cx="250737" cy="307777"/>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orbel" panose="020B0503020204020204" pitchFamily="34" charset="0"/>
              </a:rPr>
              <a:t>…</a:t>
            </a:r>
            <a:endParaRPr kumimoji="0" lang="ko-KR" altLang="en-US" sz="2000" b="1" i="0" u="none" strike="noStrike" kern="0" cap="none" spc="0" normalizeH="0" baseline="0" noProof="0">
              <a:ln>
                <a:noFill/>
              </a:ln>
              <a:solidFill>
                <a:prstClr val="black"/>
              </a:solidFill>
              <a:effectLst/>
              <a:uLnTx/>
              <a:uFillTx/>
              <a:latin typeface="Corbel" panose="020B0503020204020204" pitchFamily="34" charset="0"/>
            </a:endParaRPr>
          </a:p>
        </p:txBody>
      </p:sp>
      <p:sp>
        <p:nvSpPr>
          <p:cNvPr id="458" name="타원 299">
            <a:extLst>
              <a:ext uri="{FF2B5EF4-FFF2-40B4-BE49-F238E27FC236}">
                <a16:creationId xmlns:a16="http://schemas.microsoft.com/office/drawing/2014/main" id="{444FE16C-07F5-97C6-AEA9-92522941067D}"/>
              </a:ext>
            </a:extLst>
          </p:cNvPr>
          <p:cNvSpPr/>
          <p:nvPr/>
        </p:nvSpPr>
        <p:spPr>
          <a:xfrm>
            <a:off x="6035112" y="2392861"/>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1</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sp>
        <p:nvSpPr>
          <p:cNvPr id="459" name="타원 299">
            <a:extLst>
              <a:ext uri="{FF2B5EF4-FFF2-40B4-BE49-F238E27FC236}">
                <a16:creationId xmlns:a16="http://schemas.microsoft.com/office/drawing/2014/main" id="{BA3E33E6-89A3-9A9B-422A-F8D08E751214}"/>
              </a:ext>
            </a:extLst>
          </p:cNvPr>
          <p:cNvSpPr/>
          <p:nvPr/>
        </p:nvSpPr>
        <p:spPr>
          <a:xfrm>
            <a:off x="6035112" y="3055544"/>
            <a:ext cx="559503" cy="558100"/>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0</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sp>
        <p:nvSpPr>
          <p:cNvPr id="460" name="타원 299">
            <a:extLst>
              <a:ext uri="{FF2B5EF4-FFF2-40B4-BE49-F238E27FC236}">
                <a16:creationId xmlns:a16="http://schemas.microsoft.com/office/drawing/2014/main" id="{645461CF-962E-237D-32D3-44E832AC9D72}"/>
              </a:ext>
            </a:extLst>
          </p:cNvPr>
          <p:cNvSpPr/>
          <p:nvPr/>
        </p:nvSpPr>
        <p:spPr>
          <a:xfrm>
            <a:off x="6035112" y="3718227"/>
            <a:ext cx="559503" cy="558100"/>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0</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sp>
        <p:nvSpPr>
          <p:cNvPr id="461" name="타원 299">
            <a:extLst>
              <a:ext uri="{FF2B5EF4-FFF2-40B4-BE49-F238E27FC236}">
                <a16:creationId xmlns:a16="http://schemas.microsoft.com/office/drawing/2014/main" id="{03ABB64F-C4F8-F028-2AAA-3B2750ED2714}"/>
              </a:ext>
            </a:extLst>
          </p:cNvPr>
          <p:cNvSpPr/>
          <p:nvPr/>
        </p:nvSpPr>
        <p:spPr>
          <a:xfrm>
            <a:off x="6035112" y="4380910"/>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1</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sp>
        <p:nvSpPr>
          <p:cNvPr id="462" name="타원 299">
            <a:extLst>
              <a:ext uri="{FF2B5EF4-FFF2-40B4-BE49-F238E27FC236}">
                <a16:creationId xmlns:a16="http://schemas.microsoft.com/office/drawing/2014/main" id="{ECBADBCA-F6F2-2475-640C-5CB96FA04D79}"/>
              </a:ext>
            </a:extLst>
          </p:cNvPr>
          <p:cNvSpPr/>
          <p:nvPr/>
        </p:nvSpPr>
        <p:spPr>
          <a:xfrm>
            <a:off x="6035112" y="5552164"/>
            <a:ext cx="559503" cy="558100"/>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rPr>
              <a:t>0</a:t>
            </a:r>
            <a:endParaRPr kumimoji="0" lang="ko-KR" altLang="en-US" sz="2800" b="1" i="0" u="none" strike="noStrike" kern="0" cap="none" spc="0" normalizeH="0" baseline="0" noProof="0">
              <a:ln>
                <a:noFill/>
              </a:ln>
              <a:solidFill>
                <a:prstClr val="black"/>
              </a:solidFill>
              <a:effectLst/>
              <a:uLnTx/>
              <a:uFillTx/>
              <a:latin typeface="Corbel" panose="020B0503020204020204" pitchFamily="34" charset="0"/>
              <a:ea typeface="맑은 고딕" panose="020B0503020000020004" pitchFamily="34" charset="-127"/>
              <a:cs typeface="+mn-cs"/>
            </a:endParaRPr>
          </a:p>
        </p:txBody>
      </p:sp>
      <p:cxnSp>
        <p:nvCxnSpPr>
          <p:cNvPr id="463" name="Straight Connector 462">
            <a:extLst>
              <a:ext uri="{FF2B5EF4-FFF2-40B4-BE49-F238E27FC236}">
                <a16:creationId xmlns:a16="http://schemas.microsoft.com/office/drawing/2014/main" id="{864137FA-AE61-45C6-99D0-F2C3CA810724}"/>
              </a:ext>
            </a:extLst>
          </p:cNvPr>
          <p:cNvCxnSpPr/>
          <p:nvPr/>
        </p:nvCxnSpPr>
        <p:spPr>
          <a:xfrm>
            <a:off x="6304589" y="2167847"/>
            <a:ext cx="599154" cy="0"/>
          </a:xfrm>
          <a:prstGeom prst="line">
            <a:avLst/>
          </a:prstGeom>
          <a:noFill/>
          <a:ln w="31750" cap="flat" cmpd="sng" algn="ctr">
            <a:solidFill>
              <a:sysClr val="windowText" lastClr="000000"/>
            </a:solidFill>
            <a:prstDash val="solid"/>
            <a:miter lim="800000"/>
          </a:ln>
          <a:effectLst/>
        </p:spPr>
      </p:cxnSp>
      <p:sp>
        <p:nvSpPr>
          <p:cNvPr id="464" name="TextBox 463">
            <a:extLst>
              <a:ext uri="{FF2B5EF4-FFF2-40B4-BE49-F238E27FC236}">
                <a16:creationId xmlns:a16="http://schemas.microsoft.com/office/drawing/2014/main" id="{45C9131E-00C4-A1CF-E832-7E3B362CED8E}"/>
              </a:ext>
            </a:extLst>
          </p:cNvPr>
          <p:cNvSpPr txBox="1"/>
          <p:nvPr/>
        </p:nvSpPr>
        <p:spPr>
          <a:xfrm rot="16200000">
            <a:off x="6114704" y="5108346"/>
            <a:ext cx="250737" cy="307777"/>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orbel" panose="020B0503020204020204" pitchFamily="34" charset="0"/>
              </a:rPr>
              <a:t>…</a:t>
            </a:r>
            <a:endParaRPr kumimoji="0" lang="ko-KR" altLang="en-US" sz="2000" b="1" i="0" u="none" strike="noStrike" kern="0" cap="none" spc="0" normalizeH="0" baseline="0" noProof="0">
              <a:ln>
                <a:noFill/>
              </a:ln>
              <a:solidFill>
                <a:prstClr val="black"/>
              </a:solidFill>
              <a:effectLst/>
              <a:uLnTx/>
              <a:uFillTx/>
              <a:latin typeface="Corbel" panose="020B0503020204020204" pitchFamily="34" charset="0"/>
            </a:endParaRPr>
          </a:p>
        </p:txBody>
      </p:sp>
      <p:sp>
        <p:nvSpPr>
          <p:cNvPr id="465" name="TextBox 464">
            <a:extLst>
              <a:ext uri="{FF2B5EF4-FFF2-40B4-BE49-F238E27FC236}">
                <a16:creationId xmlns:a16="http://schemas.microsoft.com/office/drawing/2014/main" id="{2A61C01E-57D6-D7F4-AE30-CCE55E067C9A}"/>
              </a:ext>
            </a:extLst>
          </p:cNvPr>
          <p:cNvSpPr txBox="1"/>
          <p:nvPr/>
        </p:nvSpPr>
        <p:spPr>
          <a:xfrm>
            <a:off x="7077456" y="2444000"/>
            <a:ext cx="250737" cy="307777"/>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orbel" panose="020B0503020204020204" pitchFamily="34" charset="0"/>
              </a:rPr>
              <a:t>…</a:t>
            </a:r>
            <a:endParaRPr kumimoji="0" lang="ko-KR" altLang="en-US" sz="2000" b="1" i="0" u="none" strike="noStrike" kern="0" cap="none" spc="0" normalizeH="0" baseline="0" noProof="0">
              <a:ln>
                <a:noFill/>
              </a:ln>
              <a:solidFill>
                <a:prstClr val="black"/>
              </a:solidFill>
              <a:effectLst/>
              <a:uLnTx/>
              <a:uFillTx/>
              <a:latin typeface="Corbel" panose="020B0503020204020204" pitchFamily="34" charset="0"/>
            </a:endParaRPr>
          </a:p>
        </p:txBody>
      </p:sp>
      <p:sp>
        <p:nvSpPr>
          <p:cNvPr id="466" name="TextBox 465">
            <a:extLst>
              <a:ext uri="{FF2B5EF4-FFF2-40B4-BE49-F238E27FC236}">
                <a16:creationId xmlns:a16="http://schemas.microsoft.com/office/drawing/2014/main" id="{F2B35B0B-7F35-CCDC-0CCF-B34C9ACB375A}"/>
              </a:ext>
            </a:extLst>
          </p:cNvPr>
          <p:cNvSpPr txBox="1"/>
          <p:nvPr/>
        </p:nvSpPr>
        <p:spPr>
          <a:xfrm>
            <a:off x="7077456" y="3108751"/>
            <a:ext cx="250737" cy="307777"/>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orbel" panose="020B0503020204020204" pitchFamily="34" charset="0"/>
              </a:rPr>
              <a:t>…</a:t>
            </a:r>
            <a:endParaRPr kumimoji="0" lang="ko-KR" altLang="en-US" sz="2000" b="1" i="0" u="none" strike="noStrike" kern="0" cap="none" spc="0" normalizeH="0" baseline="0" noProof="0">
              <a:ln>
                <a:noFill/>
              </a:ln>
              <a:solidFill>
                <a:prstClr val="black"/>
              </a:solidFill>
              <a:effectLst/>
              <a:uLnTx/>
              <a:uFillTx/>
              <a:latin typeface="Corbel" panose="020B0503020204020204" pitchFamily="34" charset="0"/>
            </a:endParaRPr>
          </a:p>
        </p:txBody>
      </p:sp>
      <p:sp>
        <p:nvSpPr>
          <p:cNvPr id="467" name="TextBox 466">
            <a:extLst>
              <a:ext uri="{FF2B5EF4-FFF2-40B4-BE49-F238E27FC236}">
                <a16:creationId xmlns:a16="http://schemas.microsoft.com/office/drawing/2014/main" id="{BCE0FE5B-0BD4-0E2F-B68D-48591DE085ED}"/>
              </a:ext>
            </a:extLst>
          </p:cNvPr>
          <p:cNvSpPr txBox="1"/>
          <p:nvPr/>
        </p:nvSpPr>
        <p:spPr>
          <a:xfrm>
            <a:off x="7077456" y="3766333"/>
            <a:ext cx="250737" cy="307777"/>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orbel" panose="020B0503020204020204" pitchFamily="34" charset="0"/>
              </a:rPr>
              <a:t>…</a:t>
            </a:r>
            <a:endParaRPr kumimoji="0" lang="ko-KR" altLang="en-US" sz="2000" b="1" i="0" u="none" strike="noStrike" kern="0" cap="none" spc="0" normalizeH="0" baseline="0" noProof="0">
              <a:ln>
                <a:noFill/>
              </a:ln>
              <a:solidFill>
                <a:prstClr val="black"/>
              </a:solidFill>
              <a:effectLst/>
              <a:uLnTx/>
              <a:uFillTx/>
              <a:latin typeface="Corbel" panose="020B0503020204020204" pitchFamily="34" charset="0"/>
            </a:endParaRPr>
          </a:p>
        </p:txBody>
      </p:sp>
      <p:sp>
        <p:nvSpPr>
          <p:cNvPr id="468" name="TextBox 467">
            <a:extLst>
              <a:ext uri="{FF2B5EF4-FFF2-40B4-BE49-F238E27FC236}">
                <a16:creationId xmlns:a16="http://schemas.microsoft.com/office/drawing/2014/main" id="{8AA8346F-996B-FEE1-EA13-6656FFBD0943}"/>
              </a:ext>
            </a:extLst>
          </p:cNvPr>
          <p:cNvSpPr txBox="1"/>
          <p:nvPr/>
        </p:nvSpPr>
        <p:spPr>
          <a:xfrm>
            <a:off x="7077456" y="4433892"/>
            <a:ext cx="250737" cy="307777"/>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orbel" panose="020B0503020204020204" pitchFamily="34" charset="0"/>
              </a:rPr>
              <a:t>…</a:t>
            </a:r>
            <a:endParaRPr kumimoji="0" lang="ko-KR" altLang="en-US" sz="2000" b="1" i="0" u="none" strike="noStrike" kern="0" cap="none" spc="0" normalizeH="0" baseline="0" noProof="0">
              <a:ln>
                <a:noFill/>
              </a:ln>
              <a:solidFill>
                <a:prstClr val="black"/>
              </a:solidFill>
              <a:effectLst/>
              <a:uLnTx/>
              <a:uFillTx/>
              <a:latin typeface="Corbel" panose="020B0503020204020204" pitchFamily="34" charset="0"/>
            </a:endParaRPr>
          </a:p>
        </p:txBody>
      </p:sp>
      <p:sp>
        <p:nvSpPr>
          <p:cNvPr id="469" name="TextBox 468">
            <a:extLst>
              <a:ext uri="{FF2B5EF4-FFF2-40B4-BE49-F238E27FC236}">
                <a16:creationId xmlns:a16="http://schemas.microsoft.com/office/drawing/2014/main" id="{B537F28F-5E1F-A4D7-54BF-7AC917390537}"/>
              </a:ext>
            </a:extLst>
          </p:cNvPr>
          <p:cNvSpPr txBox="1"/>
          <p:nvPr/>
        </p:nvSpPr>
        <p:spPr>
          <a:xfrm>
            <a:off x="7077456" y="5604067"/>
            <a:ext cx="250737" cy="307777"/>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orbel" panose="020B0503020204020204" pitchFamily="34" charset="0"/>
              </a:rPr>
              <a:t>…</a:t>
            </a:r>
            <a:endParaRPr kumimoji="0" lang="ko-KR" altLang="en-US" sz="2000" b="1" i="0" u="none" strike="noStrike" kern="0" cap="none" spc="0" normalizeH="0" baseline="0" noProof="0">
              <a:ln>
                <a:noFill/>
              </a:ln>
              <a:solidFill>
                <a:prstClr val="black"/>
              </a:solidFill>
              <a:effectLst/>
              <a:uLnTx/>
              <a:uFillTx/>
              <a:latin typeface="Corbel" panose="020B0503020204020204" pitchFamily="34" charset="0"/>
            </a:endParaRPr>
          </a:p>
        </p:txBody>
      </p:sp>
      <p:sp>
        <p:nvSpPr>
          <p:cNvPr id="470" name="TextBox 469">
            <a:extLst>
              <a:ext uri="{FF2B5EF4-FFF2-40B4-BE49-F238E27FC236}">
                <a16:creationId xmlns:a16="http://schemas.microsoft.com/office/drawing/2014/main" id="{6A316D76-1913-3422-CB96-E077701EC7CC}"/>
              </a:ext>
            </a:extLst>
          </p:cNvPr>
          <p:cNvSpPr txBox="1"/>
          <p:nvPr/>
        </p:nvSpPr>
        <p:spPr>
          <a:xfrm>
            <a:off x="664645" y="2518022"/>
            <a:ext cx="537476" cy="307777"/>
          </a:xfrm>
          <a:prstGeom prst="rect">
            <a:avLst/>
          </a:prstGeom>
          <a:noFill/>
        </p:spPr>
        <p:txBody>
          <a:bodyPr wrap="square" lIns="0" tIns="0" rIns="0" bIns="0" rtlCol="0" anchor="ctr">
            <a:spAutoFit/>
          </a:bodyPr>
          <a:lstStyle/>
          <a:p>
            <a:pPr algn="ctr">
              <a:defRPr/>
            </a:pPr>
            <a:r>
              <a:rPr lang="en-US" altLang="ko-KR" sz="2000" b="1">
                <a:solidFill>
                  <a:prstClr val="black"/>
                </a:solidFill>
                <a:latin typeface="Corbel" panose="020B0503020204020204" pitchFamily="34" charset="0"/>
              </a:rPr>
              <a:t>WL</a:t>
            </a:r>
            <a:r>
              <a:rPr lang="en-US" altLang="ko-KR" sz="2000" b="1" baseline="-25000">
                <a:solidFill>
                  <a:prstClr val="black"/>
                </a:solidFill>
                <a:latin typeface="Corbel" panose="020B0503020204020204" pitchFamily="34" charset="0"/>
              </a:rPr>
              <a:t>1</a:t>
            </a:r>
            <a:endParaRPr lang="ko-KR" altLang="en-US" sz="2000" b="1" baseline="-25000">
              <a:solidFill>
                <a:prstClr val="black"/>
              </a:solidFill>
              <a:latin typeface="Corbel" panose="020B0503020204020204" pitchFamily="34" charset="0"/>
            </a:endParaRPr>
          </a:p>
        </p:txBody>
      </p:sp>
      <p:sp>
        <p:nvSpPr>
          <p:cNvPr id="471" name="TextBox 470">
            <a:extLst>
              <a:ext uri="{FF2B5EF4-FFF2-40B4-BE49-F238E27FC236}">
                <a16:creationId xmlns:a16="http://schemas.microsoft.com/office/drawing/2014/main" id="{5AD03DF7-A709-AE7D-C290-1EB522177963}"/>
              </a:ext>
            </a:extLst>
          </p:cNvPr>
          <p:cNvSpPr txBox="1"/>
          <p:nvPr/>
        </p:nvSpPr>
        <p:spPr>
          <a:xfrm>
            <a:off x="664645" y="3184067"/>
            <a:ext cx="537476" cy="307777"/>
          </a:xfrm>
          <a:prstGeom prst="rect">
            <a:avLst/>
          </a:prstGeom>
          <a:noFill/>
        </p:spPr>
        <p:txBody>
          <a:bodyPr wrap="square" lIns="0" tIns="0" rIns="0" bIns="0" rtlCol="0" anchor="ctr">
            <a:spAutoFit/>
          </a:bodyPr>
          <a:lstStyle/>
          <a:p>
            <a:pPr algn="ctr">
              <a:defRPr/>
            </a:pPr>
            <a:r>
              <a:rPr lang="en-US" altLang="ko-KR" sz="2000" b="1">
                <a:solidFill>
                  <a:prstClr val="black"/>
                </a:solidFill>
                <a:latin typeface="Corbel" panose="020B0503020204020204" pitchFamily="34" charset="0"/>
              </a:rPr>
              <a:t>WL</a:t>
            </a:r>
            <a:r>
              <a:rPr lang="en-US" altLang="ko-KR" sz="2000" b="1" baseline="-25000">
                <a:solidFill>
                  <a:prstClr val="black"/>
                </a:solidFill>
                <a:latin typeface="Corbel" panose="020B0503020204020204" pitchFamily="34" charset="0"/>
              </a:rPr>
              <a:t>2</a:t>
            </a:r>
            <a:endParaRPr lang="ko-KR" altLang="en-US" sz="2000" b="1" baseline="-25000">
              <a:solidFill>
                <a:prstClr val="black"/>
              </a:solidFill>
              <a:latin typeface="Corbel" panose="020B0503020204020204" pitchFamily="34" charset="0"/>
            </a:endParaRPr>
          </a:p>
        </p:txBody>
      </p:sp>
      <p:sp>
        <p:nvSpPr>
          <p:cNvPr id="472" name="TextBox 471">
            <a:extLst>
              <a:ext uri="{FF2B5EF4-FFF2-40B4-BE49-F238E27FC236}">
                <a16:creationId xmlns:a16="http://schemas.microsoft.com/office/drawing/2014/main" id="{A4329313-E468-5978-7C66-5C2A83C0DD6E}"/>
              </a:ext>
            </a:extLst>
          </p:cNvPr>
          <p:cNvSpPr txBox="1"/>
          <p:nvPr/>
        </p:nvSpPr>
        <p:spPr>
          <a:xfrm>
            <a:off x="664645" y="3850111"/>
            <a:ext cx="537476" cy="307777"/>
          </a:xfrm>
          <a:prstGeom prst="rect">
            <a:avLst/>
          </a:prstGeom>
          <a:noFill/>
        </p:spPr>
        <p:txBody>
          <a:bodyPr wrap="square" lIns="0" tIns="0" rIns="0" bIns="0" rtlCol="0" anchor="ctr">
            <a:spAutoFit/>
          </a:bodyPr>
          <a:lstStyle/>
          <a:p>
            <a:pPr algn="ctr">
              <a:defRPr/>
            </a:pPr>
            <a:r>
              <a:rPr lang="en-US" altLang="ko-KR" sz="2000" b="1">
                <a:solidFill>
                  <a:prstClr val="black"/>
                </a:solidFill>
                <a:latin typeface="Corbel" panose="020B0503020204020204" pitchFamily="34" charset="0"/>
              </a:rPr>
              <a:t>WL</a:t>
            </a:r>
            <a:r>
              <a:rPr lang="en-US" altLang="ko-KR" sz="2000" b="1" baseline="-25000">
                <a:solidFill>
                  <a:prstClr val="black"/>
                </a:solidFill>
                <a:latin typeface="Corbel" panose="020B0503020204020204" pitchFamily="34" charset="0"/>
              </a:rPr>
              <a:t>3</a:t>
            </a:r>
            <a:endParaRPr lang="ko-KR" altLang="en-US" sz="2000" b="1" baseline="-25000">
              <a:solidFill>
                <a:prstClr val="black"/>
              </a:solidFill>
              <a:latin typeface="Corbel" panose="020B0503020204020204" pitchFamily="34" charset="0"/>
            </a:endParaRPr>
          </a:p>
        </p:txBody>
      </p:sp>
      <p:sp>
        <p:nvSpPr>
          <p:cNvPr id="473" name="TextBox 472">
            <a:extLst>
              <a:ext uri="{FF2B5EF4-FFF2-40B4-BE49-F238E27FC236}">
                <a16:creationId xmlns:a16="http://schemas.microsoft.com/office/drawing/2014/main" id="{BFD47A0A-2331-5F79-BD87-F345CFDB079C}"/>
              </a:ext>
            </a:extLst>
          </p:cNvPr>
          <p:cNvSpPr txBox="1"/>
          <p:nvPr/>
        </p:nvSpPr>
        <p:spPr>
          <a:xfrm>
            <a:off x="664645" y="4504866"/>
            <a:ext cx="537476" cy="307777"/>
          </a:xfrm>
          <a:prstGeom prst="rect">
            <a:avLst/>
          </a:prstGeom>
          <a:noFill/>
        </p:spPr>
        <p:txBody>
          <a:bodyPr wrap="square" lIns="0" tIns="0" rIns="0" bIns="0" rtlCol="0" anchor="ctr">
            <a:spAutoFit/>
          </a:bodyPr>
          <a:lstStyle/>
          <a:p>
            <a:pPr algn="ctr">
              <a:defRPr/>
            </a:pPr>
            <a:r>
              <a:rPr lang="en-US" altLang="ko-KR" sz="2000" b="1">
                <a:solidFill>
                  <a:prstClr val="black"/>
                </a:solidFill>
                <a:latin typeface="Corbel" panose="020B0503020204020204" pitchFamily="34" charset="0"/>
              </a:rPr>
              <a:t>WL</a:t>
            </a:r>
            <a:r>
              <a:rPr lang="en-US" altLang="ko-KR" sz="2000" b="1" baseline="-25000">
                <a:solidFill>
                  <a:prstClr val="black"/>
                </a:solidFill>
                <a:latin typeface="Corbel" panose="020B0503020204020204" pitchFamily="34" charset="0"/>
              </a:rPr>
              <a:t>4</a:t>
            </a:r>
            <a:endParaRPr lang="ko-KR" altLang="en-US" sz="2000" b="1" baseline="-25000">
              <a:solidFill>
                <a:prstClr val="black"/>
              </a:solidFill>
              <a:latin typeface="Corbel" panose="020B0503020204020204" pitchFamily="34" charset="0"/>
            </a:endParaRPr>
          </a:p>
        </p:txBody>
      </p:sp>
      <p:sp>
        <p:nvSpPr>
          <p:cNvPr id="474" name="TextBox 473">
            <a:extLst>
              <a:ext uri="{FF2B5EF4-FFF2-40B4-BE49-F238E27FC236}">
                <a16:creationId xmlns:a16="http://schemas.microsoft.com/office/drawing/2014/main" id="{642343C6-279E-EDD6-D489-499392128385}"/>
              </a:ext>
            </a:extLst>
          </p:cNvPr>
          <p:cNvSpPr txBox="1"/>
          <p:nvPr/>
        </p:nvSpPr>
        <p:spPr>
          <a:xfrm>
            <a:off x="664645" y="5678910"/>
            <a:ext cx="537476" cy="307777"/>
          </a:xfrm>
          <a:prstGeom prst="rect">
            <a:avLst/>
          </a:prstGeom>
          <a:noFill/>
        </p:spPr>
        <p:txBody>
          <a:bodyPr wrap="square" lIns="0" tIns="0" rIns="0" bIns="0" rtlCol="0" anchor="ctr">
            <a:spAutoFit/>
          </a:bodyPr>
          <a:lstStyle/>
          <a:p>
            <a:pPr algn="ctr">
              <a:defRPr/>
            </a:pPr>
            <a:r>
              <a:rPr lang="en-US" altLang="ko-KR" sz="2000" b="1">
                <a:solidFill>
                  <a:prstClr val="black"/>
                </a:solidFill>
                <a:latin typeface="Corbel" panose="020B0503020204020204" pitchFamily="34" charset="0"/>
              </a:rPr>
              <a:t>WL</a:t>
            </a:r>
            <a:r>
              <a:rPr lang="en-US" altLang="ko-KR" sz="2000" b="1" i="1" baseline="-25000">
                <a:solidFill>
                  <a:prstClr val="black"/>
                </a:solidFill>
                <a:latin typeface="Corbel" panose="020B0503020204020204" pitchFamily="34" charset="0"/>
              </a:rPr>
              <a:t>M</a:t>
            </a:r>
            <a:endParaRPr lang="ko-KR" altLang="en-US" sz="2000" b="1" i="1" baseline="-25000">
              <a:solidFill>
                <a:prstClr val="black"/>
              </a:solidFill>
              <a:latin typeface="Corbel" panose="020B0503020204020204" pitchFamily="34" charset="0"/>
            </a:endParaRPr>
          </a:p>
        </p:txBody>
      </p:sp>
      <p:sp>
        <p:nvSpPr>
          <p:cNvPr id="475" name="TextBox 474">
            <a:extLst>
              <a:ext uri="{FF2B5EF4-FFF2-40B4-BE49-F238E27FC236}">
                <a16:creationId xmlns:a16="http://schemas.microsoft.com/office/drawing/2014/main" id="{918E77C7-4005-64E9-4FF0-D3293833A77B}"/>
              </a:ext>
            </a:extLst>
          </p:cNvPr>
          <p:cNvSpPr txBox="1"/>
          <p:nvPr/>
        </p:nvSpPr>
        <p:spPr>
          <a:xfrm>
            <a:off x="643632" y="1898041"/>
            <a:ext cx="786919" cy="315877"/>
          </a:xfrm>
          <a:prstGeom prst="rect">
            <a:avLst/>
          </a:prstGeom>
          <a:noFill/>
        </p:spPr>
        <p:txBody>
          <a:bodyPr wrap="square" lIns="0" tIns="0" rIns="0" bIns="0" rtlCol="0" anchor="ctr">
            <a:spAutoFit/>
          </a:bodyPr>
          <a:lstStyle/>
          <a:p>
            <a:pPr algn="ctr">
              <a:defRPr/>
            </a:pPr>
            <a:r>
              <a:rPr lang="en-US" altLang="ko-KR" sz="2000" b="1">
                <a:solidFill>
                  <a:srgbClr val="C00000"/>
                </a:solidFill>
                <a:latin typeface="Corbel" panose="020B0503020204020204" pitchFamily="34" charset="0"/>
              </a:rPr>
              <a:t>Block</a:t>
            </a:r>
            <a:endParaRPr lang="ko-KR" altLang="en-US" sz="2000" b="1" baseline="-25000">
              <a:solidFill>
                <a:srgbClr val="C00000"/>
              </a:solidFill>
              <a:latin typeface="Corbel" panose="020B0503020204020204" pitchFamily="34" charset="0"/>
            </a:endParaRPr>
          </a:p>
        </p:txBody>
      </p:sp>
      <p:sp>
        <p:nvSpPr>
          <p:cNvPr id="476" name="Rounded Rectangular Callout 475">
            <a:extLst>
              <a:ext uri="{FF2B5EF4-FFF2-40B4-BE49-F238E27FC236}">
                <a16:creationId xmlns:a16="http://schemas.microsoft.com/office/drawing/2014/main" id="{7A85C67C-04CB-E01E-DC6D-60321D40160C}"/>
              </a:ext>
            </a:extLst>
          </p:cNvPr>
          <p:cNvSpPr/>
          <p:nvPr/>
        </p:nvSpPr>
        <p:spPr bwMode="auto">
          <a:xfrm>
            <a:off x="1550430" y="2992630"/>
            <a:ext cx="5639588" cy="857482"/>
          </a:xfrm>
          <a:prstGeom prst="wedgeRoundRectCallout">
            <a:avLst>
              <a:gd name="adj1" fmla="val -56206"/>
              <a:gd name="adj2" fmla="val -54424"/>
              <a:gd name="adj3" fmla="val 16667"/>
            </a:avLst>
          </a:prstGeom>
          <a:solidFill>
            <a:srgbClr val="FBF7F5"/>
          </a:solidFill>
          <a:ln w="19050" cap="flat" cmpd="sng" algn="ctr">
            <a:solidFill>
              <a:srgbClr val="67655C"/>
            </a:solidFill>
            <a:prstDash val="solid"/>
            <a:round/>
            <a:headEnd type="none" w="med" len="med"/>
            <a:tailEnd type="none" w="med" len="med"/>
          </a:ln>
          <a:effectLst/>
        </p:spPr>
        <p:txBody>
          <a:bodyPr vert="horz" wrap="square" lIns="36000" tIns="0" rIns="36000" bIns="0" numCol="1" rtlCol="0" anchor="ctr" anchorCtr="0" compatLnSpc="1">
            <a:prstTxWarp prst="textNoShape">
              <a:avLst/>
            </a:prstTxWarp>
          </a:bodyPr>
          <a:lstStyle/>
          <a:p>
            <a:pPr fontAlgn="base">
              <a:spcBef>
                <a:spcPct val="0"/>
              </a:spcBef>
              <a:spcAft>
                <a:spcPct val="0"/>
              </a:spcAft>
              <a:defRPr/>
            </a:pPr>
            <a:r>
              <a:rPr lang="en-US" sz="2000">
                <a:solidFill>
                  <a:prstClr val="black"/>
                </a:solidFill>
                <a:latin typeface="Corbel" panose="020B0503020204020204" pitchFamily="34" charset="0"/>
                <a:ea typeface="ＭＳ Ｐゴシック" panose="020B0600070205080204" pitchFamily="34" charset="-128"/>
              </a:rPr>
              <a:t>A </a:t>
            </a:r>
            <a:r>
              <a:rPr lang="en-US" sz="2000">
                <a:solidFill>
                  <a:srgbClr val="C00000"/>
                </a:solidFill>
                <a:latin typeface="Corbel" panose="020B0503020204020204" pitchFamily="34" charset="0"/>
                <a:ea typeface="ＭＳ Ｐゴシック" panose="020B0600070205080204" pitchFamily="34" charset="-128"/>
              </a:rPr>
              <a:t>single</a:t>
            </a:r>
            <a:r>
              <a:rPr lang="en-US" sz="2000">
                <a:solidFill>
                  <a:prstClr val="black"/>
                </a:solidFill>
                <a:latin typeface="Corbel" panose="020B0503020204020204" pitchFamily="34" charset="0"/>
                <a:ea typeface="ＭＳ Ｐゴシック" panose="020B0600070205080204" pitchFamily="34" charset="-128"/>
              </a:rPr>
              <a:t> </a:t>
            </a:r>
            <a:r>
              <a:rPr lang="en-US" sz="2000" err="1">
                <a:solidFill>
                  <a:srgbClr val="C00000"/>
                </a:solidFill>
                <a:latin typeface="Corbel" panose="020B0503020204020204" pitchFamily="34" charset="0"/>
                <a:ea typeface="ＭＳ Ｐゴシック" panose="020B0600070205080204" pitchFamily="34" charset="-128"/>
              </a:rPr>
              <a:t>wordline</a:t>
            </a:r>
            <a:r>
              <a:rPr lang="en-US" sz="2000">
                <a:solidFill>
                  <a:srgbClr val="C00000"/>
                </a:solidFill>
                <a:latin typeface="Corbel" panose="020B0503020204020204" pitchFamily="34" charset="0"/>
                <a:ea typeface="ＭＳ Ｐゴシック" panose="020B0600070205080204" pitchFamily="34" charset="-128"/>
              </a:rPr>
              <a:t> </a:t>
            </a:r>
            <a:r>
              <a:rPr lang="en-US" sz="2000">
                <a:solidFill>
                  <a:prstClr val="black"/>
                </a:solidFill>
                <a:latin typeface="Corbel" panose="020B0503020204020204" pitchFamily="34" charset="0"/>
                <a:ea typeface="ＭＳ Ｐゴシック" panose="020B0600070205080204" pitchFamily="34" charset="-128"/>
              </a:rPr>
              <a:t>(WL) controls </a:t>
            </a:r>
            <a:r>
              <a:rPr lang="en-US" sz="2000">
                <a:solidFill>
                  <a:srgbClr val="C00000"/>
                </a:solidFill>
                <a:latin typeface="Corbel" panose="020B0503020204020204" pitchFamily="34" charset="0"/>
                <a:ea typeface="ＭＳ Ｐゴシック" panose="020B0600070205080204" pitchFamily="34" charset="-128"/>
              </a:rPr>
              <a:t>a large number of flash cells</a:t>
            </a:r>
            <a:r>
              <a:rPr lang="en-US" sz="2000">
                <a:solidFill>
                  <a:prstClr val="black"/>
                </a:solidFill>
                <a:latin typeface="Corbel" panose="020B0503020204020204" pitchFamily="34" charset="0"/>
                <a:ea typeface="ＭＳ Ｐゴシック" panose="020B0600070205080204" pitchFamily="34" charset="-128"/>
              </a:rPr>
              <a:t>: </a:t>
            </a:r>
            <a:r>
              <a:rPr lang="en-US" sz="2000">
                <a:solidFill>
                  <a:srgbClr val="70AD47">
                    <a:lumMod val="75000"/>
                  </a:srgbClr>
                </a:solidFill>
                <a:latin typeface="Corbel" panose="020B0503020204020204" pitchFamily="34" charset="0"/>
                <a:ea typeface="ＭＳ Ｐゴシック" panose="020B0600070205080204" pitchFamily="34" charset="-128"/>
              </a:rPr>
              <a:t>High bit-level parallelism </a:t>
            </a:r>
            <a:endParaRPr lang="en-CH" sz="2000">
              <a:solidFill>
                <a:srgbClr val="70AD47">
                  <a:lumMod val="75000"/>
                </a:srgbClr>
              </a:solidFill>
              <a:latin typeface="Corbel" panose="020B0503020204020204" pitchFamily="34" charset="0"/>
              <a:ea typeface="ＭＳ Ｐゴシック" panose="020B0600070205080204" pitchFamily="34" charset="-128"/>
            </a:endParaRPr>
          </a:p>
        </p:txBody>
      </p:sp>
    </p:spTree>
    <p:extLst>
      <p:ext uri="{BB962C8B-B14F-4D97-AF65-F5344CB8AC3E}">
        <p14:creationId xmlns:p14="http://schemas.microsoft.com/office/powerpoint/2010/main" val="254644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03D3C-1C42-EA84-E1FC-84DB0BB3971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A98EA62-7C15-F86F-7748-C2AD3011BBD3}"/>
              </a:ext>
            </a:extLst>
          </p:cNvPr>
          <p:cNvSpPr/>
          <p:nvPr/>
        </p:nvSpPr>
        <p:spPr>
          <a:xfrm>
            <a:off x="0" y="0"/>
            <a:ext cx="9144000" cy="841248"/>
          </a:xfrm>
          <a:prstGeom prst="rect">
            <a:avLst/>
          </a:prstGeom>
          <a:solidFill>
            <a:srgbClr val="D8F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1C04FE2A-1E2A-D2E3-E467-38816EEFF133}"/>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55E7D84-FFCE-ED18-4DF0-D36CD4AA6018}"/>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E16E5DFA-7F00-7094-777B-A8252BC2048E}"/>
              </a:ext>
            </a:extLst>
          </p:cNvPr>
          <p:cNvSpPr>
            <a:spLocks noGrp="1"/>
          </p:cNvSpPr>
          <p:nvPr>
            <p:ph type="title"/>
          </p:nvPr>
        </p:nvSpPr>
        <p:spPr>
          <a:xfrm>
            <a:off x="43211" y="1"/>
            <a:ext cx="8951086" cy="841245"/>
          </a:xfrm>
        </p:spPr>
        <p:txBody>
          <a:bodyPr/>
          <a:lstStyle/>
          <a:p>
            <a:r>
              <a:rPr lang="en-CH" b="1" dirty="0">
                <a:latin typeface="Corbel" panose="020B0503020204020204" pitchFamily="34" charset="0"/>
                <a:ea typeface="Tahoma" panose="020B0604030504040204" pitchFamily="34" charset="0"/>
                <a:cs typeface="Tahoma" panose="020B0604030504040204" pitchFamily="34" charset="0"/>
              </a:rPr>
              <a:t>NAND Flash Basics: A NAND Plane</a:t>
            </a:r>
          </a:p>
        </p:txBody>
      </p:sp>
      <p:pic>
        <p:nvPicPr>
          <p:cNvPr id="16" name="Graphic 15">
            <a:extLst>
              <a:ext uri="{FF2B5EF4-FFF2-40B4-BE49-F238E27FC236}">
                <a16:creationId xmlns:a16="http://schemas.microsoft.com/office/drawing/2014/main" id="{7B843362-6CE7-55F1-C92B-2E3CFC0B11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697F958E-2E46-35C0-C4FB-8424F12BC43C}"/>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orbel" panose="020B0503020204020204" pitchFamily="34" charset="0"/>
              </a:rPr>
              <a:pPr/>
              <a:t>92</a:t>
            </a:fld>
            <a:endParaRPr lang="en-CH" dirty="0">
              <a:latin typeface="Corbel" panose="020B0503020204020204" pitchFamily="34" charset="0"/>
            </a:endParaRPr>
          </a:p>
        </p:txBody>
      </p:sp>
      <p:sp>
        <p:nvSpPr>
          <p:cNvPr id="643" name="Content Placeholder 2">
            <a:extLst>
              <a:ext uri="{FF2B5EF4-FFF2-40B4-BE49-F238E27FC236}">
                <a16:creationId xmlns:a16="http://schemas.microsoft.com/office/drawing/2014/main" id="{BDEBDD6E-E1EE-5EF0-2C64-8F65E2D60978}"/>
              </a:ext>
            </a:extLst>
          </p:cNvPr>
          <p:cNvSpPr txBox="1">
            <a:spLocks/>
          </p:cNvSpPr>
          <p:nvPr/>
        </p:nvSpPr>
        <p:spPr>
          <a:xfrm>
            <a:off x="149157" y="1091885"/>
            <a:ext cx="8844594" cy="538428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orbel" panose="020B0503020204020204" pitchFamily="34" charset="0"/>
                <a:ea typeface="NanumGothic" panose="020D0604000000000000" pitchFamily="34" charset="-127"/>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orbel" panose="020B0503020204020204" pitchFamily="34" charset="0"/>
                <a:ea typeface="NanumGothic" panose="020D0604000000000000" pitchFamily="34" charset="-127"/>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orbel" panose="020B0503020204020204" pitchFamily="34" charset="0"/>
                <a:ea typeface="NanumGothic" panose="020D0604000000000000" pitchFamily="34" charset="-127"/>
                <a:cs typeface="+mn-cs"/>
              </a:rPr>
              <a:t>A large number of blocks share the same </a:t>
            </a:r>
            <a:r>
              <a:rPr kumimoji="0" lang="en-US" sz="2400" b="1" i="0" u="none" strike="noStrike" kern="1200" cap="none" spc="0" normalizeH="0" baseline="0" noProof="0" err="1">
                <a:ln>
                  <a:noFill/>
                </a:ln>
                <a:solidFill>
                  <a:prstClr val="black"/>
                </a:solidFill>
                <a:effectLst/>
                <a:uLnTx/>
                <a:uFillTx/>
                <a:latin typeface="Corbel" panose="020B0503020204020204" pitchFamily="34" charset="0"/>
                <a:ea typeface="NanumGothic" panose="020D0604000000000000" pitchFamily="34" charset="-127"/>
                <a:cs typeface="+mn-cs"/>
              </a:rPr>
              <a:t>bitlines</a:t>
            </a:r>
            <a:endParaRPr kumimoji="0" lang="en-US" sz="2400" b="1" i="0" u="none" strike="noStrike" kern="1200" cap="none" spc="0" normalizeH="0" baseline="0" noProof="0">
              <a:ln>
                <a:noFill/>
              </a:ln>
              <a:solidFill>
                <a:prstClr val="black"/>
              </a:solidFill>
              <a:effectLst/>
              <a:uLnTx/>
              <a:uFillTx/>
              <a:latin typeface="Corbel" panose="020B0503020204020204" pitchFamily="34" charset="0"/>
              <a:ea typeface="NanumGothic" panose="020D0604000000000000" pitchFamily="34" charset="-127"/>
              <a:cs typeface="+mn-cs"/>
            </a:endParaRPr>
          </a:p>
        </p:txBody>
      </p:sp>
      <p:grpSp>
        <p:nvGrpSpPr>
          <p:cNvPr id="644" name="Group 643">
            <a:extLst>
              <a:ext uri="{FF2B5EF4-FFF2-40B4-BE49-F238E27FC236}">
                <a16:creationId xmlns:a16="http://schemas.microsoft.com/office/drawing/2014/main" id="{3C691243-AA1E-E8D9-F68F-CB86B5C36632}"/>
              </a:ext>
            </a:extLst>
          </p:cNvPr>
          <p:cNvGrpSpPr/>
          <p:nvPr/>
        </p:nvGrpSpPr>
        <p:grpSpPr>
          <a:xfrm>
            <a:off x="782855" y="2085071"/>
            <a:ext cx="6989524" cy="4332240"/>
            <a:chOff x="469157" y="1931542"/>
            <a:chExt cx="8156662" cy="4855140"/>
          </a:xfrm>
        </p:grpSpPr>
        <p:sp>
          <p:nvSpPr>
            <p:cNvPr id="645" name="Rounded Rectangle 644">
              <a:extLst>
                <a:ext uri="{FF2B5EF4-FFF2-40B4-BE49-F238E27FC236}">
                  <a16:creationId xmlns:a16="http://schemas.microsoft.com/office/drawing/2014/main" id="{BDD6A9D6-E395-0BC9-ACBB-11F88C03EDF4}"/>
                </a:ext>
              </a:extLst>
            </p:cNvPr>
            <p:cNvSpPr/>
            <p:nvPr/>
          </p:nvSpPr>
          <p:spPr>
            <a:xfrm>
              <a:off x="1400205" y="3418626"/>
              <a:ext cx="7225614" cy="1123093"/>
            </a:xfrm>
            <a:prstGeom prst="roundRect">
              <a:avLst>
                <a:gd name="adj" fmla="val 13794"/>
              </a:avLst>
            </a:prstGeom>
            <a:solidFill>
              <a:srgbClr val="FFC000">
                <a:lumMod val="20000"/>
                <a:lumOff val="80000"/>
              </a:srgbClr>
            </a:solidFill>
            <a:ln w="19050" cap="flat" cmpd="sng" algn="ctr">
              <a:solidFill>
                <a:srgbClr val="66665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6" name="Rounded Rectangle 645">
              <a:extLst>
                <a:ext uri="{FF2B5EF4-FFF2-40B4-BE49-F238E27FC236}">
                  <a16:creationId xmlns:a16="http://schemas.microsoft.com/office/drawing/2014/main" id="{E3960C66-D0A7-67E6-F6A1-2AE729307E3A}"/>
                </a:ext>
              </a:extLst>
            </p:cNvPr>
            <p:cNvSpPr/>
            <p:nvPr/>
          </p:nvSpPr>
          <p:spPr>
            <a:xfrm>
              <a:off x="1400205" y="5335232"/>
              <a:ext cx="7225614" cy="1123093"/>
            </a:xfrm>
            <a:prstGeom prst="roundRect">
              <a:avLst>
                <a:gd name="adj" fmla="val 12789"/>
              </a:avLst>
            </a:prstGeom>
            <a:solidFill>
              <a:srgbClr val="FFC000">
                <a:lumMod val="20000"/>
                <a:lumOff val="80000"/>
              </a:srgbClr>
            </a:solidFill>
            <a:ln w="19050" cap="flat" cmpd="sng" algn="ctr">
              <a:solidFill>
                <a:srgbClr val="66665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7" name="Rounded Rectangle 646">
              <a:extLst>
                <a:ext uri="{FF2B5EF4-FFF2-40B4-BE49-F238E27FC236}">
                  <a16:creationId xmlns:a16="http://schemas.microsoft.com/office/drawing/2014/main" id="{C1052FFB-A4AB-FF13-8A8F-036A4E21DAAC}"/>
                </a:ext>
              </a:extLst>
            </p:cNvPr>
            <p:cNvSpPr/>
            <p:nvPr/>
          </p:nvSpPr>
          <p:spPr>
            <a:xfrm>
              <a:off x="1400205" y="2092845"/>
              <a:ext cx="7225614" cy="1123093"/>
            </a:xfrm>
            <a:prstGeom prst="roundRect">
              <a:avLst>
                <a:gd name="adj" fmla="val 13794"/>
              </a:avLst>
            </a:prstGeom>
            <a:solidFill>
              <a:srgbClr val="FFC000">
                <a:lumMod val="20000"/>
                <a:lumOff val="80000"/>
              </a:srgbClr>
            </a:solidFill>
            <a:ln w="19050" cap="flat" cmpd="sng" algn="ctr">
              <a:solidFill>
                <a:srgbClr val="66665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48" name="Straight Connector 647">
              <a:extLst>
                <a:ext uri="{FF2B5EF4-FFF2-40B4-BE49-F238E27FC236}">
                  <a16:creationId xmlns:a16="http://schemas.microsoft.com/office/drawing/2014/main" id="{D4F309A0-A201-55A2-C0D6-88994D61F430}"/>
                </a:ext>
              </a:extLst>
            </p:cNvPr>
            <p:cNvCxnSpPr>
              <a:cxnSpLocks/>
            </p:cNvCxnSpPr>
            <p:nvPr/>
          </p:nvCxnSpPr>
          <p:spPr>
            <a:xfrm flipH="1" flipV="1">
              <a:off x="2439639" y="1931542"/>
              <a:ext cx="10048" cy="4538292"/>
            </a:xfrm>
            <a:prstGeom prst="line">
              <a:avLst/>
            </a:prstGeom>
            <a:noFill/>
            <a:ln w="31750" cap="flat" cmpd="sng" algn="ctr">
              <a:solidFill>
                <a:sysClr val="windowText" lastClr="000000"/>
              </a:solidFill>
              <a:prstDash val="solid"/>
              <a:miter lim="800000"/>
            </a:ln>
            <a:effectLst/>
          </p:spPr>
        </p:cxnSp>
        <p:cxnSp>
          <p:nvCxnSpPr>
            <p:cNvPr id="649" name="Straight Connector 648">
              <a:extLst>
                <a:ext uri="{FF2B5EF4-FFF2-40B4-BE49-F238E27FC236}">
                  <a16:creationId xmlns:a16="http://schemas.microsoft.com/office/drawing/2014/main" id="{CAC37908-613C-790B-1CC8-DC8A9EBA61CB}"/>
                </a:ext>
              </a:extLst>
            </p:cNvPr>
            <p:cNvCxnSpPr>
              <a:cxnSpLocks/>
            </p:cNvCxnSpPr>
            <p:nvPr/>
          </p:nvCxnSpPr>
          <p:spPr>
            <a:xfrm flipH="1" flipV="1">
              <a:off x="3553153" y="1931542"/>
              <a:ext cx="10048" cy="4538292"/>
            </a:xfrm>
            <a:prstGeom prst="line">
              <a:avLst/>
            </a:prstGeom>
            <a:noFill/>
            <a:ln w="31750" cap="flat" cmpd="sng" algn="ctr">
              <a:solidFill>
                <a:sysClr val="windowText" lastClr="000000"/>
              </a:solidFill>
              <a:prstDash val="solid"/>
              <a:miter lim="800000"/>
            </a:ln>
            <a:effectLst/>
          </p:spPr>
        </p:cxnSp>
        <p:cxnSp>
          <p:nvCxnSpPr>
            <p:cNvPr id="650" name="Straight Connector 649">
              <a:extLst>
                <a:ext uri="{FF2B5EF4-FFF2-40B4-BE49-F238E27FC236}">
                  <a16:creationId xmlns:a16="http://schemas.microsoft.com/office/drawing/2014/main" id="{19A18A70-FB61-97F4-E66D-67924377F375}"/>
                </a:ext>
              </a:extLst>
            </p:cNvPr>
            <p:cNvCxnSpPr>
              <a:cxnSpLocks/>
            </p:cNvCxnSpPr>
            <p:nvPr/>
          </p:nvCxnSpPr>
          <p:spPr>
            <a:xfrm flipH="1" flipV="1">
              <a:off x="4666667" y="1931542"/>
              <a:ext cx="10048" cy="4538292"/>
            </a:xfrm>
            <a:prstGeom prst="line">
              <a:avLst/>
            </a:prstGeom>
            <a:noFill/>
            <a:ln w="31750" cap="flat" cmpd="sng" algn="ctr">
              <a:solidFill>
                <a:sysClr val="windowText" lastClr="000000"/>
              </a:solidFill>
              <a:prstDash val="solid"/>
              <a:miter lim="800000"/>
            </a:ln>
            <a:effectLst/>
          </p:spPr>
        </p:cxnSp>
        <p:cxnSp>
          <p:nvCxnSpPr>
            <p:cNvPr id="651" name="Straight Connector 650">
              <a:extLst>
                <a:ext uri="{FF2B5EF4-FFF2-40B4-BE49-F238E27FC236}">
                  <a16:creationId xmlns:a16="http://schemas.microsoft.com/office/drawing/2014/main" id="{FDC4FD98-7D38-3390-01F2-4A4C8DC5B108}"/>
                </a:ext>
              </a:extLst>
            </p:cNvPr>
            <p:cNvCxnSpPr>
              <a:cxnSpLocks/>
            </p:cNvCxnSpPr>
            <p:nvPr/>
          </p:nvCxnSpPr>
          <p:spPr>
            <a:xfrm flipH="1" flipV="1">
              <a:off x="5780181" y="1931542"/>
              <a:ext cx="10048" cy="4538292"/>
            </a:xfrm>
            <a:prstGeom prst="line">
              <a:avLst/>
            </a:prstGeom>
            <a:noFill/>
            <a:ln w="31750" cap="flat" cmpd="sng" algn="ctr">
              <a:solidFill>
                <a:sysClr val="windowText" lastClr="000000"/>
              </a:solidFill>
              <a:prstDash val="solid"/>
              <a:miter lim="800000"/>
            </a:ln>
            <a:effectLst/>
          </p:spPr>
        </p:cxnSp>
        <p:cxnSp>
          <p:nvCxnSpPr>
            <p:cNvPr id="652" name="Straight Connector 651">
              <a:extLst>
                <a:ext uri="{FF2B5EF4-FFF2-40B4-BE49-F238E27FC236}">
                  <a16:creationId xmlns:a16="http://schemas.microsoft.com/office/drawing/2014/main" id="{5E20A335-CACD-C916-51A7-A7B1DB02A825}"/>
                </a:ext>
              </a:extLst>
            </p:cNvPr>
            <p:cNvCxnSpPr>
              <a:cxnSpLocks/>
            </p:cNvCxnSpPr>
            <p:nvPr/>
          </p:nvCxnSpPr>
          <p:spPr>
            <a:xfrm flipH="1" flipV="1">
              <a:off x="6893696" y="1931542"/>
              <a:ext cx="10048" cy="4538292"/>
            </a:xfrm>
            <a:prstGeom prst="line">
              <a:avLst/>
            </a:prstGeom>
            <a:noFill/>
            <a:ln w="31750" cap="flat" cmpd="sng" algn="ctr">
              <a:solidFill>
                <a:sysClr val="windowText" lastClr="000000"/>
              </a:solidFill>
              <a:prstDash val="solid"/>
              <a:miter lim="800000"/>
            </a:ln>
            <a:effectLst/>
          </p:spPr>
        </p:cxnSp>
        <p:cxnSp>
          <p:nvCxnSpPr>
            <p:cNvPr id="653" name="Straight Connector 652">
              <a:extLst>
                <a:ext uri="{FF2B5EF4-FFF2-40B4-BE49-F238E27FC236}">
                  <a16:creationId xmlns:a16="http://schemas.microsoft.com/office/drawing/2014/main" id="{A33F85E8-FEF8-75DE-8381-9722638C2EE5}"/>
                </a:ext>
              </a:extLst>
            </p:cNvPr>
            <p:cNvCxnSpPr>
              <a:cxnSpLocks/>
            </p:cNvCxnSpPr>
            <p:nvPr/>
          </p:nvCxnSpPr>
          <p:spPr>
            <a:xfrm flipH="1" flipV="1">
              <a:off x="8447514" y="1931542"/>
              <a:ext cx="10048" cy="4538292"/>
            </a:xfrm>
            <a:prstGeom prst="line">
              <a:avLst/>
            </a:prstGeom>
            <a:noFill/>
            <a:ln w="31750" cap="flat" cmpd="sng" algn="ctr">
              <a:solidFill>
                <a:sysClr val="windowText" lastClr="000000"/>
              </a:solidFill>
              <a:prstDash val="solid"/>
              <a:miter lim="800000"/>
            </a:ln>
            <a:effectLst/>
          </p:spPr>
        </p:cxnSp>
        <p:sp>
          <p:nvSpPr>
            <p:cNvPr id="654" name="TextBox 653">
              <a:extLst>
                <a:ext uri="{FF2B5EF4-FFF2-40B4-BE49-F238E27FC236}">
                  <a16:creationId xmlns:a16="http://schemas.microsoft.com/office/drawing/2014/main" id="{6A94936F-35AD-128F-6274-1F28C417831E}"/>
                </a:ext>
              </a:extLst>
            </p:cNvPr>
            <p:cNvSpPr txBox="1"/>
            <p:nvPr/>
          </p:nvSpPr>
          <p:spPr>
            <a:xfrm>
              <a:off x="2188904" y="6469834"/>
              <a:ext cx="537476" cy="307777"/>
            </a:xfrm>
            <a:prstGeom prst="rect">
              <a:avLst/>
            </a:prstGeom>
            <a:no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ambria" panose="02040503050406030204" pitchFamily="18" charset="0"/>
                </a:rPr>
                <a:t>BL</a:t>
              </a:r>
              <a:r>
                <a:rPr kumimoji="0" lang="en-US" altLang="ko-KR" sz="2000" b="1" i="0" u="none" strike="noStrike" kern="0" cap="none" spc="0" normalizeH="0" baseline="-25000" noProof="0">
                  <a:ln>
                    <a:noFill/>
                  </a:ln>
                  <a:solidFill>
                    <a:prstClr val="black"/>
                  </a:solidFill>
                  <a:effectLst/>
                  <a:uLnTx/>
                  <a:uFillTx/>
                  <a:latin typeface="Cambria" panose="02040503050406030204" pitchFamily="18" charset="0"/>
                </a:rPr>
                <a:t>1</a:t>
              </a:r>
              <a:endParaRPr kumimoji="0" lang="ko-KR" altLang="en-US" sz="2000" b="1" i="0" u="none" strike="noStrike" kern="0" cap="none" spc="0" normalizeH="0" baseline="-25000" noProof="0">
                <a:ln>
                  <a:noFill/>
                </a:ln>
                <a:solidFill>
                  <a:prstClr val="black"/>
                </a:solidFill>
                <a:effectLst/>
                <a:uLnTx/>
                <a:uFillTx/>
                <a:latin typeface="Cambria" panose="02040503050406030204" pitchFamily="18" charset="0"/>
              </a:endParaRPr>
            </a:p>
          </p:txBody>
        </p:sp>
        <p:sp>
          <p:nvSpPr>
            <p:cNvPr id="655" name="TextBox 654">
              <a:extLst>
                <a:ext uri="{FF2B5EF4-FFF2-40B4-BE49-F238E27FC236}">
                  <a16:creationId xmlns:a16="http://schemas.microsoft.com/office/drawing/2014/main" id="{14408AFE-E9DB-9277-F74F-FEDCFCD0AC5A}"/>
                </a:ext>
              </a:extLst>
            </p:cNvPr>
            <p:cNvSpPr txBox="1"/>
            <p:nvPr/>
          </p:nvSpPr>
          <p:spPr>
            <a:xfrm>
              <a:off x="3339235" y="6477248"/>
              <a:ext cx="537476" cy="307777"/>
            </a:xfrm>
            <a:prstGeom prst="rect">
              <a:avLst/>
            </a:prstGeom>
            <a:no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ambria" panose="02040503050406030204" pitchFamily="18" charset="0"/>
                </a:rPr>
                <a:t>BL</a:t>
              </a:r>
              <a:r>
                <a:rPr kumimoji="0" lang="en-US" altLang="ko-KR" sz="2000" b="1" i="0" u="none" strike="noStrike" kern="0" cap="none" spc="0" normalizeH="0" baseline="-25000" noProof="0">
                  <a:ln>
                    <a:noFill/>
                  </a:ln>
                  <a:solidFill>
                    <a:prstClr val="black"/>
                  </a:solidFill>
                  <a:effectLst/>
                  <a:uLnTx/>
                  <a:uFillTx/>
                  <a:latin typeface="Cambria" panose="02040503050406030204" pitchFamily="18" charset="0"/>
                </a:rPr>
                <a:t>2</a:t>
              </a:r>
              <a:endParaRPr kumimoji="0" lang="ko-KR" altLang="en-US" sz="2000" b="1" i="0" u="none" strike="noStrike" kern="0" cap="none" spc="0" normalizeH="0" baseline="-25000" noProof="0">
                <a:ln>
                  <a:noFill/>
                </a:ln>
                <a:solidFill>
                  <a:prstClr val="black"/>
                </a:solidFill>
                <a:effectLst/>
                <a:uLnTx/>
                <a:uFillTx/>
                <a:latin typeface="Cambria" panose="02040503050406030204" pitchFamily="18" charset="0"/>
              </a:endParaRPr>
            </a:p>
          </p:txBody>
        </p:sp>
        <p:sp>
          <p:nvSpPr>
            <p:cNvPr id="656" name="TextBox 655">
              <a:extLst>
                <a:ext uri="{FF2B5EF4-FFF2-40B4-BE49-F238E27FC236}">
                  <a16:creationId xmlns:a16="http://schemas.microsoft.com/office/drawing/2014/main" id="{5CA92CC5-7B31-E5DB-0E1D-9988760B307A}"/>
                </a:ext>
              </a:extLst>
            </p:cNvPr>
            <p:cNvSpPr txBox="1"/>
            <p:nvPr/>
          </p:nvSpPr>
          <p:spPr>
            <a:xfrm>
              <a:off x="4452749" y="6477248"/>
              <a:ext cx="537476" cy="307777"/>
            </a:xfrm>
            <a:prstGeom prst="rect">
              <a:avLst/>
            </a:prstGeom>
            <a:no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ambria" panose="02040503050406030204" pitchFamily="18" charset="0"/>
                </a:rPr>
                <a:t>BL</a:t>
              </a:r>
              <a:r>
                <a:rPr kumimoji="0" lang="en-US" altLang="ko-KR" sz="2000" b="1" i="0" u="none" strike="noStrike" kern="0" cap="none" spc="0" normalizeH="0" baseline="-25000" noProof="0">
                  <a:ln>
                    <a:noFill/>
                  </a:ln>
                  <a:solidFill>
                    <a:prstClr val="black"/>
                  </a:solidFill>
                  <a:effectLst/>
                  <a:uLnTx/>
                  <a:uFillTx/>
                  <a:latin typeface="Cambria" panose="02040503050406030204" pitchFamily="18" charset="0"/>
                </a:rPr>
                <a:t>3</a:t>
              </a:r>
              <a:endParaRPr kumimoji="0" lang="ko-KR" altLang="en-US" sz="2000" b="1" i="0" u="none" strike="noStrike" kern="0" cap="none" spc="0" normalizeH="0" baseline="-25000" noProof="0">
                <a:ln>
                  <a:noFill/>
                </a:ln>
                <a:solidFill>
                  <a:prstClr val="black"/>
                </a:solidFill>
                <a:effectLst/>
                <a:uLnTx/>
                <a:uFillTx/>
                <a:latin typeface="Cambria" panose="02040503050406030204" pitchFamily="18" charset="0"/>
              </a:endParaRPr>
            </a:p>
          </p:txBody>
        </p:sp>
        <p:sp>
          <p:nvSpPr>
            <p:cNvPr id="657" name="TextBox 656">
              <a:extLst>
                <a:ext uri="{FF2B5EF4-FFF2-40B4-BE49-F238E27FC236}">
                  <a16:creationId xmlns:a16="http://schemas.microsoft.com/office/drawing/2014/main" id="{DE1AA360-A840-84FD-4F1E-D2EB4DC5FDC4}"/>
                </a:ext>
              </a:extLst>
            </p:cNvPr>
            <p:cNvSpPr txBox="1"/>
            <p:nvPr/>
          </p:nvSpPr>
          <p:spPr>
            <a:xfrm>
              <a:off x="5566263" y="6477248"/>
              <a:ext cx="537476" cy="307777"/>
            </a:xfrm>
            <a:prstGeom prst="rect">
              <a:avLst/>
            </a:prstGeom>
            <a:no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ambria" panose="02040503050406030204" pitchFamily="18" charset="0"/>
                </a:rPr>
                <a:t>BL</a:t>
              </a:r>
              <a:r>
                <a:rPr kumimoji="0" lang="en-US" altLang="ko-KR" sz="2000" b="1" i="0" u="none" strike="noStrike" kern="0" cap="none" spc="0" normalizeH="0" baseline="-25000" noProof="0">
                  <a:ln>
                    <a:noFill/>
                  </a:ln>
                  <a:solidFill>
                    <a:prstClr val="black"/>
                  </a:solidFill>
                  <a:effectLst/>
                  <a:uLnTx/>
                  <a:uFillTx/>
                  <a:latin typeface="Cambria" panose="02040503050406030204" pitchFamily="18" charset="0"/>
                </a:rPr>
                <a:t>4</a:t>
              </a:r>
              <a:endParaRPr kumimoji="0" lang="ko-KR" altLang="en-US" sz="2000" b="1" i="0" u="none" strike="noStrike" kern="0" cap="none" spc="0" normalizeH="0" baseline="-25000" noProof="0">
                <a:ln>
                  <a:noFill/>
                </a:ln>
                <a:solidFill>
                  <a:prstClr val="black"/>
                </a:solidFill>
                <a:effectLst/>
                <a:uLnTx/>
                <a:uFillTx/>
                <a:latin typeface="Cambria" panose="02040503050406030204" pitchFamily="18" charset="0"/>
              </a:endParaRPr>
            </a:p>
          </p:txBody>
        </p:sp>
        <p:sp>
          <p:nvSpPr>
            <p:cNvPr id="658" name="TextBox 657">
              <a:extLst>
                <a:ext uri="{FF2B5EF4-FFF2-40B4-BE49-F238E27FC236}">
                  <a16:creationId xmlns:a16="http://schemas.microsoft.com/office/drawing/2014/main" id="{3A3D2234-01A2-2AB9-020B-D1CA46155626}"/>
                </a:ext>
              </a:extLst>
            </p:cNvPr>
            <p:cNvSpPr txBox="1"/>
            <p:nvPr/>
          </p:nvSpPr>
          <p:spPr>
            <a:xfrm>
              <a:off x="6679778" y="6477248"/>
              <a:ext cx="537476" cy="307777"/>
            </a:xfrm>
            <a:prstGeom prst="rect">
              <a:avLst/>
            </a:prstGeom>
            <a:no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ambria" panose="02040503050406030204" pitchFamily="18" charset="0"/>
                </a:rPr>
                <a:t>BL</a:t>
              </a:r>
              <a:r>
                <a:rPr kumimoji="0" lang="en-US" altLang="ko-KR" sz="2000" b="1" i="0" u="none" strike="noStrike" kern="0" cap="none" spc="0" normalizeH="0" baseline="-25000" noProof="0">
                  <a:ln>
                    <a:noFill/>
                  </a:ln>
                  <a:solidFill>
                    <a:prstClr val="black"/>
                  </a:solidFill>
                  <a:effectLst/>
                  <a:uLnTx/>
                  <a:uFillTx/>
                  <a:latin typeface="Cambria" panose="02040503050406030204" pitchFamily="18" charset="0"/>
                </a:rPr>
                <a:t>5</a:t>
              </a:r>
              <a:endParaRPr kumimoji="0" lang="ko-KR" altLang="en-US" sz="2000" b="1" i="0" u="none" strike="noStrike" kern="0" cap="none" spc="0" normalizeH="0" baseline="-25000" noProof="0">
                <a:ln>
                  <a:noFill/>
                </a:ln>
                <a:solidFill>
                  <a:prstClr val="black"/>
                </a:solidFill>
                <a:effectLst/>
                <a:uLnTx/>
                <a:uFillTx/>
                <a:latin typeface="Cambria" panose="02040503050406030204" pitchFamily="18" charset="0"/>
              </a:endParaRPr>
            </a:p>
          </p:txBody>
        </p:sp>
        <p:sp>
          <p:nvSpPr>
            <p:cNvPr id="659" name="TextBox 658">
              <a:extLst>
                <a:ext uri="{FF2B5EF4-FFF2-40B4-BE49-F238E27FC236}">
                  <a16:creationId xmlns:a16="http://schemas.microsoft.com/office/drawing/2014/main" id="{CB9014F0-5548-E3CC-068E-05272B1C77A6}"/>
                </a:ext>
              </a:extLst>
            </p:cNvPr>
            <p:cNvSpPr txBox="1"/>
            <p:nvPr/>
          </p:nvSpPr>
          <p:spPr>
            <a:xfrm>
              <a:off x="7910038" y="6478905"/>
              <a:ext cx="537476" cy="307777"/>
            </a:xfrm>
            <a:prstGeom prst="rect">
              <a:avLst/>
            </a:prstGeom>
            <a:no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ambria" panose="02040503050406030204" pitchFamily="18" charset="0"/>
                </a:rPr>
                <a:t>BL</a:t>
              </a:r>
              <a:r>
                <a:rPr kumimoji="0" lang="en-US" altLang="ko-KR" sz="2000" b="1" i="1" u="none" strike="noStrike" kern="0" cap="none" spc="0" normalizeH="0" baseline="-25000" noProof="0">
                  <a:ln>
                    <a:noFill/>
                  </a:ln>
                  <a:solidFill>
                    <a:prstClr val="black"/>
                  </a:solidFill>
                  <a:effectLst/>
                  <a:uLnTx/>
                  <a:uFillTx/>
                  <a:latin typeface="Cambria" panose="02040503050406030204" pitchFamily="18" charset="0"/>
                </a:rPr>
                <a:t>N</a:t>
              </a:r>
              <a:endParaRPr kumimoji="0" lang="ko-KR" altLang="en-US" sz="2000" b="1" i="1" u="none" strike="noStrike" kern="0" cap="none" spc="0" normalizeH="0" baseline="-25000" noProof="0">
                <a:ln>
                  <a:noFill/>
                </a:ln>
                <a:solidFill>
                  <a:prstClr val="black"/>
                </a:solidFill>
                <a:effectLst/>
                <a:uLnTx/>
                <a:uFillTx/>
                <a:latin typeface="Cambria" panose="02040503050406030204" pitchFamily="18" charset="0"/>
              </a:endParaRPr>
            </a:p>
          </p:txBody>
        </p:sp>
        <p:grpSp>
          <p:nvGrpSpPr>
            <p:cNvPr id="660" name="Group 659">
              <a:extLst>
                <a:ext uri="{FF2B5EF4-FFF2-40B4-BE49-F238E27FC236}">
                  <a16:creationId xmlns:a16="http://schemas.microsoft.com/office/drawing/2014/main" id="{C9900097-4CA7-F5F8-1BD6-70C54922F37A}"/>
                </a:ext>
              </a:extLst>
            </p:cNvPr>
            <p:cNvGrpSpPr/>
            <p:nvPr/>
          </p:nvGrpSpPr>
          <p:grpSpPr>
            <a:xfrm>
              <a:off x="1806507" y="3432624"/>
              <a:ext cx="6392709" cy="210216"/>
              <a:chOff x="1196221" y="2492780"/>
              <a:chExt cx="6392709" cy="210216"/>
            </a:xfrm>
          </p:grpSpPr>
          <p:grpSp>
            <p:nvGrpSpPr>
              <p:cNvPr id="836" name="Group 835">
                <a:extLst>
                  <a:ext uri="{FF2B5EF4-FFF2-40B4-BE49-F238E27FC236}">
                    <a16:creationId xmlns:a16="http://schemas.microsoft.com/office/drawing/2014/main" id="{E541B822-FA82-71B1-6E50-75DE3271A4F7}"/>
                  </a:ext>
                </a:extLst>
              </p:cNvPr>
              <p:cNvGrpSpPr/>
              <p:nvPr/>
            </p:nvGrpSpPr>
            <p:grpSpPr>
              <a:xfrm>
                <a:off x="1196221" y="2671911"/>
                <a:ext cx="6392709" cy="0"/>
                <a:chOff x="1231585" y="2671911"/>
                <a:chExt cx="6166530" cy="0"/>
              </a:xfrm>
            </p:grpSpPr>
            <p:cxnSp>
              <p:nvCxnSpPr>
                <p:cNvPr id="838" name="Straight Connector 837">
                  <a:extLst>
                    <a:ext uri="{FF2B5EF4-FFF2-40B4-BE49-F238E27FC236}">
                      <a16:creationId xmlns:a16="http://schemas.microsoft.com/office/drawing/2014/main" id="{12030787-CD12-EF9E-4A9D-AACBC465CAEC}"/>
                    </a:ext>
                  </a:extLst>
                </p:cNvPr>
                <p:cNvCxnSpPr>
                  <a:cxnSpLocks/>
                </p:cNvCxnSpPr>
                <p:nvPr/>
              </p:nvCxnSpPr>
              <p:spPr>
                <a:xfrm>
                  <a:off x="1231585" y="2671911"/>
                  <a:ext cx="6166530" cy="0"/>
                </a:xfrm>
                <a:prstGeom prst="line">
                  <a:avLst/>
                </a:prstGeom>
                <a:noFill/>
                <a:ln w="101600" cap="flat" cmpd="sng" algn="ctr">
                  <a:solidFill>
                    <a:srgbClr val="FFC000">
                      <a:lumMod val="20000"/>
                      <a:lumOff val="80000"/>
                    </a:srgbClr>
                  </a:solidFill>
                  <a:prstDash val="solid"/>
                  <a:miter lim="800000"/>
                </a:ln>
                <a:effectLst/>
              </p:spPr>
            </p:cxnSp>
            <p:cxnSp>
              <p:nvCxnSpPr>
                <p:cNvPr id="839" name="Straight Connector 838">
                  <a:extLst>
                    <a:ext uri="{FF2B5EF4-FFF2-40B4-BE49-F238E27FC236}">
                      <a16:creationId xmlns:a16="http://schemas.microsoft.com/office/drawing/2014/main" id="{59E69C89-CD95-D4FB-9AD7-8757A4355496}"/>
                    </a:ext>
                  </a:extLst>
                </p:cNvPr>
                <p:cNvCxnSpPr>
                  <a:cxnSpLocks/>
                </p:cNvCxnSpPr>
                <p:nvPr/>
              </p:nvCxnSpPr>
              <p:spPr>
                <a:xfrm>
                  <a:off x="1231585" y="2671911"/>
                  <a:ext cx="6166530" cy="0"/>
                </a:xfrm>
                <a:prstGeom prst="line">
                  <a:avLst/>
                </a:prstGeom>
                <a:noFill/>
                <a:ln w="31750" cap="flat" cmpd="sng" algn="ctr">
                  <a:solidFill>
                    <a:sysClr val="windowText" lastClr="000000"/>
                  </a:solidFill>
                  <a:prstDash val="solid"/>
                  <a:miter lim="800000"/>
                </a:ln>
                <a:effectLst/>
              </p:spPr>
            </p:cxnSp>
          </p:grpSp>
          <p:sp>
            <p:nvSpPr>
              <p:cNvPr id="837" name="TextBox 836">
                <a:extLst>
                  <a:ext uri="{FF2B5EF4-FFF2-40B4-BE49-F238E27FC236}">
                    <a16:creationId xmlns:a16="http://schemas.microsoft.com/office/drawing/2014/main" id="{1ED45FE3-7549-B55F-5B6F-510AEB61075E}"/>
                  </a:ext>
                </a:extLst>
              </p:cNvPr>
              <p:cNvSpPr txBox="1"/>
              <p:nvPr/>
            </p:nvSpPr>
            <p:spPr>
              <a:xfrm>
                <a:off x="7077456" y="2492780"/>
                <a:ext cx="250737" cy="210216"/>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2000" b="1" i="0" u="none" strike="noStrike" kern="0" cap="none" spc="0" normalizeH="0" baseline="0" noProof="0">
                  <a:ln>
                    <a:noFill/>
                  </a:ln>
                  <a:solidFill>
                    <a:prstClr val="black"/>
                  </a:solidFill>
                  <a:effectLst/>
                  <a:uLnTx/>
                  <a:uFillTx/>
                  <a:latin typeface="Cambria" panose="02040503050406030204" pitchFamily="18" charset="0"/>
                </a:endParaRPr>
              </a:p>
            </p:txBody>
          </p:sp>
        </p:grpSp>
        <p:grpSp>
          <p:nvGrpSpPr>
            <p:cNvPr id="661" name="Group 660">
              <a:extLst>
                <a:ext uri="{FF2B5EF4-FFF2-40B4-BE49-F238E27FC236}">
                  <a16:creationId xmlns:a16="http://schemas.microsoft.com/office/drawing/2014/main" id="{ED047114-2764-C3CE-90C3-652ACBD768CF}"/>
                </a:ext>
              </a:extLst>
            </p:cNvPr>
            <p:cNvGrpSpPr/>
            <p:nvPr/>
          </p:nvGrpSpPr>
          <p:grpSpPr>
            <a:xfrm>
              <a:off x="1806507" y="3644457"/>
              <a:ext cx="6392709" cy="191105"/>
              <a:chOff x="1196221" y="2502336"/>
              <a:chExt cx="6392709" cy="191105"/>
            </a:xfrm>
          </p:grpSpPr>
          <p:grpSp>
            <p:nvGrpSpPr>
              <p:cNvPr id="832" name="Group 831">
                <a:extLst>
                  <a:ext uri="{FF2B5EF4-FFF2-40B4-BE49-F238E27FC236}">
                    <a16:creationId xmlns:a16="http://schemas.microsoft.com/office/drawing/2014/main" id="{98D9D513-BEA6-3AE6-6D7A-2AB69F060CA0}"/>
                  </a:ext>
                </a:extLst>
              </p:cNvPr>
              <p:cNvGrpSpPr/>
              <p:nvPr/>
            </p:nvGrpSpPr>
            <p:grpSpPr>
              <a:xfrm>
                <a:off x="1196221" y="2671911"/>
                <a:ext cx="6392709" cy="0"/>
                <a:chOff x="1231585" y="2671911"/>
                <a:chExt cx="6166530" cy="0"/>
              </a:xfrm>
            </p:grpSpPr>
            <p:cxnSp>
              <p:nvCxnSpPr>
                <p:cNvPr id="834" name="Straight Connector 833">
                  <a:extLst>
                    <a:ext uri="{FF2B5EF4-FFF2-40B4-BE49-F238E27FC236}">
                      <a16:creationId xmlns:a16="http://schemas.microsoft.com/office/drawing/2014/main" id="{B7BAF0E9-4D1C-2A73-2482-0D7B3D62E345}"/>
                    </a:ext>
                  </a:extLst>
                </p:cNvPr>
                <p:cNvCxnSpPr>
                  <a:cxnSpLocks/>
                </p:cNvCxnSpPr>
                <p:nvPr/>
              </p:nvCxnSpPr>
              <p:spPr>
                <a:xfrm>
                  <a:off x="1231585" y="2671911"/>
                  <a:ext cx="6166530" cy="0"/>
                </a:xfrm>
                <a:prstGeom prst="line">
                  <a:avLst/>
                </a:prstGeom>
                <a:noFill/>
                <a:ln w="101600" cap="flat" cmpd="sng" algn="ctr">
                  <a:solidFill>
                    <a:srgbClr val="FFC000">
                      <a:lumMod val="20000"/>
                      <a:lumOff val="80000"/>
                    </a:srgbClr>
                  </a:solidFill>
                  <a:prstDash val="solid"/>
                  <a:miter lim="800000"/>
                </a:ln>
                <a:effectLst/>
              </p:spPr>
            </p:cxnSp>
            <p:cxnSp>
              <p:nvCxnSpPr>
                <p:cNvPr id="835" name="Straight Connector 834">
                  <a:extLst>
                    <a:ext uri="{FF2B5EF4-FFF2-40B4-BE49-F238E27FC236}">
                      <a16:creationId xmlns:a16="http://schemas.microsoft.com/office/drawing/2014/main" id="{E0DBF5E4-BCF3-3CB4-5A5B-FCF6F5DBAF8D}"/>
                    </a:ext>
                  </a:extLst>
                </p:cNvPr>
                <p:cNvCxnSpPr>
                  <a:cxnSpLocks/>
                </p:cNvCxnSpPr>
                <p:nvPr/>
              </p:nvCxnSpPr>
              <p:spPr>
                <a:xfrm>
                  <a:off x="1231585" y="2671911"/>
                  <a:ext cx="6166530" cy="0"/>
                </a:xfrm>
                <a:prstGeom prst="line">
                  <a:avLst/>
                </a:prstGeom>
                <a:noFill/>
                <a:ln w="31750" cap="flat" cmpd="sng" algn="ctr">
                  <a:solidFill>
                    <a:sysClr val="windowText" lastClr="000000"/>
                  </a:solidFill>
                  <a:prstDash val="solid"/>
                  <a:miter lim="800000"/>
                </a:ln>
                <a:effectLst/>
              </p:spPr>
            </p:cxnSp>
          </p:grpSp>
          <p:sp>
            <p:nvSpPr>
              <p:cNvPr id="833" name="TextBox 832">
                <a:extLst>
                  <a:ext uri="{FF2B5EF4-FFF2-40B4-BE49-F238E27FC236}">
                    <a16:creationId xmlns:a16="http://schemas.microsoft.com/office/drawing/2014/main" id="{C1F40944-532A-ABED-88D9-56B3B6AEE973}"/>
                  </a:ext>
                </a:extLst>
              </p:cNvPr>
              <p:cNvSpPr txBox="1"/>
              <p:nvPr/>
            </p:nvSpPr>
            <p:spPr>
              <a:xfrm>
                <a:off x="7077456" y="2502336"/>
                <a:ext cx="250737" cy="191105"/>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2000" b="1" i="0" u="none" strike="noStrike" kern="0" cap="none" spc="0" normalizeH="0" baseline="0" noProof="0">
                  <a:ln>
                    <a:noFill/>
                  </a:ln>
                  <a:solidFill>
                    <a:prstClr val="black"/>
                  </a:solidFill>
                  <a:effectLst/>
                  <a:uLnTx/>
                  <a:uFillTx/>
                  <a:latin typeface="Cambria" panose="02040503050406030204" pitchFamily="18" charset="0"/>
                </a:endParaRPr>
              </a:p>
            </p:txBody>
          </p:sp>
        </p:grpSp>
        <p:grpSp>
          <p:nvGrpSpPr>
            <p:cNvPr id="662" name="Group 661">
              <a:extLst>
                <a:ext uri="{FF2B5EF4-FFF2-40B4-BE49-F238E27FC236}">
                  <a16:creationId xmlns:a16="http://schemas.microsoft.com/office/drawing/2014/main" id="{30317542-B16E-9893-0C42-F78AE777D9C9}"/>
                </a:ext>
              </a:extLst>
            </p:cNvPr>
            <p:cNvGrpSpPr/>
            <p:nvPr/>
          </p:nvGrpSpPr>
          <p:grpSpPr>
            <a:xfrm>
              <a:off x="1806507" y="4004327"/>
              <a:ext cx="6392709" cy="307777"/>
              <a:chOff x="1196221" y="2444000"/>
              <a:chExt cx="6392709" cy="307777"/>
            </a:xfrm>
          </p:grpSpPr>
          <p:grpSp>
            <p:nvGrpSpPr>
              <p:cNvPr id="828" name="Group 827">
                <a:extLst>
                  <a:ext uri="{FF2B5EF4-FFF2-40B4-BE49-F238E27FC236}">
                    <a16:creationId xmlns:a16="http://schemas.microsoft.com/office/drawing/2014/main" id="{3EA303F3-C881-33F2-3153-5951E8C7696C}"/>
                  </a:ext>
                </a:extLst>
              </p:cNvPr>
              <p:cNvGrpSpPr/>
              <p:nvPr/>
            </p:nvGrpSpPr>
            <p:grpSpPr>
              <a:xfrm>
                <a:off x="1196221" y="2671911"/>
                <a:ext cx="6392709" cy="0"/>
                <a:chOff x="1231585" y="2671911"/>
                <a:chExt cx="6166530" cy="0"/>
              </a:xfrm>
            </p:grpSpPr>
            <p:cxnSp>
              <p:nvCxnSpPr>
                <p:cNvPr id="830" name="Straight Connector 829">
                  <a:extLst>
                    <a:ext uri="{FF2B5EF4-FFF2-40B4-BE49-F238E27FC236}">
                      <a16:creationId xmlns:a16="http://schemas.microsoft.com/office/drawing/2014/main" id="{21212F12-E673-E87C-1C05-54D4CA13FF2B}"/>
                    </a:ext>
                  </a:extLst>
                </p:cNvPr>
                <p:cNvCxnSpPr>
                  <a:cxnSpLocks/>
                </p:cNvCxnSpPr>
                <p:nvPr/>
              </p:nvCxnSpPr>
              <p:spPr>
                <a:xfrm>
                  <a:off x="1231585" y="2671911"/>
                  <a:ext cx="6166530" cy="0"/>
                </a:xfrm>
                <a:prstGeom prst="line">
                  <a:avLst/>
                </a:prstGeom>
                <a:noFill/>
                <a:ln w="101600" cap="flat" cmpd="sng" algn="ctr">
                  <a:solidFill>
                    <a:srgbClr val="FFC000">
                      <a:lumMod val="20000"/>
                      <a:lumOff val="80000"/>
                    </a:srgbClr>
                  </a:solidFill>
                  <a:prstDash val="solid"/>
                  <a:miter lim="800000"/>
                </a:ln>
                <a:effectLst/>
              </p:spPr>
            </p:cxnSp>
            <p:cxnSp>
              <p:nvCxnSpPr>
                <p:cNvPr id="831" name="Straight Connector 830">
                  <a:extLst>
                    <a:ext uri="{FF2B5EF4-FFF2-40B4-BE49-F238E27FC236}">
                      <a16:creationId xmlns:a16="http://schemas.microsoft.com/office/drawing/2014/main" id="{35C8D5F7-65E4-E195-9DE9-B8129BD255A5}"/>
                    </a:ext>
                  </a:extLst>
                </p:cNvPr>
                <p:cNvCxnSpPr>
                  <a:cxnSpLocks/>
                </p:cNvCxnSpPr>
                <p:nvPr/>
              </p:nvCxnSpPr>
              <p:spPr>
                <a:xfrm>
                  <a:off x="1231585" y="2671911"/>
                  <a:ext cx="6166530" cy="0"/>
                </a:xfrm>
                <a:prstGeom prst="line">
                  <a:avLst/>
                </a:prstGeom>
                <a:noFill/>
                <a:ln w="31750" cap="flat" cmpd="sng" algn="ctr">
                  <a:solidFill>
                    <a:sysClr val="windowText" lastClr="000000"/>
                  </a:solidFill>
                  <a:prstDash val="solid"/>
                  <a:miter lim="800000"/>
                </a:ln>
                <a:effectLst/>
              </p:spPr>
            </p:cxnSp>
          </p:grpSp>
          <p:sp>
            <p:nvSpPr>
              <p:cNvPr id="829" name="TextBox 828">
                <a:extLst>
                  <a:ext uri="{FF2B5EF4-FFF2-40B4-BE49-F238E27FC236}">
                    <a16:creationId xmlns:a16="http://schemas.microsoft.com/office/drawing/2014/main" id="{A2281965-0B96-7888-1202-59D7AF1CA1D7}"/>
                  </a:ext>
                </a:extLst>
              </p:cNvPr>
              <p:cNvSpPr txBox="1"/>
              <p:nvPr/>
            </p:nvSpPr>
            <p:spPr>
              <a:xfrm>
                <a:off x="7077456" y="2444000"/>
                <a:ext cx="250737" cy="307777"/>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2000" b="1" i="0" u="none" strike="noStrike" kern="0" cap="none" spc="0" normalizeH="0" baseline="0" noProof="0">
                  <a:ln>
                    <a:noFill/>
                  </a:ln>
                  <a:solidFill>
                    <a:prstClr val="black"/>
                  </a:solidFill>
                  <a:effectLst/>
                  <a:uLnTx/>
                  <a:uFillTx/>
                  <a:latin typeface="Cambria" panose="02040503050406030204" pitchFamily="18" charset="0"/>
                </a:endParaRPr>
              </a:p>
            </p:txBody>
          </p:sp>
        </p:grpSp>
        <p:grpSp>
          <p:nvGrpSpPr>
            <p:cNvPr id="663" name="Group 662">
              <a:extLst>
                <a:ext uri="{FF2B5EF4-FFF2-40B4-BE49-F238E27FC236}">
                  <a16:creationId xmlns:a16="http://schemas.microsoft.com/office/drawing/2014/main" id="{5DD7CC57-EC8A-A992-0557-A3E704EA2D04}"/>
                </a:ext>
              </a:extLst>
            </p:cNvPr>
            <p:cNvGrpSpPr/>
            <p:nvPr/>
          </p:nvGrpSpPr>
          <p:grpSpPr>
            <a:xfrm>
              <a:off x="2140422" y="3472657"/>
              <a:ext cx="309259" cy="1034906"/>
              <a:chOff x="1302790" y="2159850"/>
              <a:chExt cx="1146896" cy="3837967"/>
            </a:xfrm>
          </p:grpSpPr>
          <p:cxnSp>
            <p:nvCxnSpPr>
              <p:cNvPr id="822" name="Straight Connector 821">
                <a:extLst>
                  <a:ext uri="{FF2B5EF4-FFF2-40B4-BE49-F238E27FC236}">
                    <a16:creationId xmlns:a16="http://schemas.microsoft.com/office/drawing/2014/main" id="{1D8307CB-EA46-1537-6E8C-0779A3771B9F}"/>
                  </a:ext>
                </a:extLst>
              </p:cNvPr>
              <p:cNvCxnSpPr>
                <a:cxnSpLocks/>
              </p:cNvCxnSpPr>
              <p:nvPr/>
            </p:nvCxnSpPr>
            <p:spPr>
              <a:xfrm>
                <a:off x="1860805" y="2159850"/>
                <a:ext cx="0" cy="3837967"/>
              </a:xfrm>
              <a:prstGeom prst="line">
                <a:avLst/>
              </a:prstGeom>
              <a:noFill/>
              <a:ln w="28575" cap="flat" cmpd="sng" algn="ctr">
                <a:solidFill>
                  <a:sysClr val="windowText" lastClr="000000"/>
                </a:solidFill>
                <a:prstDash val="solid"/>
                <a:miter lim="800000"/>
                <a:headEnd type="none" w="med" len="med"/>
                <a:tailEnd type="triangle" w="lg" len="lg"/>
              </a:ln>
              <a:effectLst/>
            </p:spPr>
          </p:cxnSp>
          <p:sp>
            <p:nvSpPr>
              <p:cNvPr id="823" name="타원 299">
                <a:extLst>
                  <a:ext uri="{FF2B5EF4-FFF2-40B4-BE49-F238E27FC236}">
                    <a16:creationId xmlns:a16="http://schemas.microsoft.com/office/drawing/2014/main" id="{A152CA67-6E32-81F6-2F51-57C8B600563C}"/>
                  </a:ext>
                </a:extLst>
              </p:cNvPr>
              <p:cNvSpPr/>
              <p:nvPr/>
            </p:nvSpPr>
            <p:spPr>
              <a:xfrm>
                <a:off x="1581055" y="2392861"/>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824" name="타원 299">
                <a:extLst>
                  <a:ext uri="{FF2B5EF4-FFF2-40B4-BE49-F238E27FC236}">
                    <a16:creationId xmlns:a16="http://schemas.microsoft.com/office/drawing/2014/main" id="{37136D72-4967-FEF9-3B71-5AE0754ED0DA}"/>
                  </a:ext>
                </a:extLst>
              </p:cNvPr>
              <p:cNvSpPr/>
              <p:nvPr/>
            </p:nvSpPr>
            <p:spPr>
              <a:xfrm>
                <a:off x="1581057" y="3139273"/>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825" name="타원 299">
                <a:extLst>
                  <a:ext uri="{FF2B5EF4-FFF2-40B4-BE49-F238E27FC236}">
                    <a16:creationId xmlns:a16="http://schemas.microsoft.com/office/drawing/2014/main" id="{EA22023D-299B-230D-8AA3-47E7171FC635}"/>
                  </a:ext>
                </a:extLst>
              </p:cNvPr>
              <p:cNvSpPr/>
              <p:nvPr/>
            </p:nvSpPr>
            <p:spPr>
              <a:xfrm>
                <a:off x="1581056" y="4714856"/>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cxnSp>
            <p:nvCxnSpPr>
              <p:cNvPr id="826" name="Straight Connector 825">
                <a:extLst>
                  <a:ext uri="{FF2B5EF4-FFF2-40B4-BE49-F238E27FC236}">
                    <a16:creationId xmlns:a16="http://schemas.microsoft.com/office/drawing/2014/main" id="{BE644778-70AD-A1D0-E246-528CBC19830B}"/>
                  </a:ext>
                </a:extLst>
              </p:cNvPr>
              <p:cNvCxnSpPr/>
              <p:nvPr/>
            </p:nvCxnSpPr>
            <p:spPr>
              <a:xfrm>
                <a:off x="1850532" y="2167847"/>
                <a:ext cx="599154" cy="0"/>
              </a:xfrm>
              <a:prstGeom prst="line">
                <a:avLst/>
              </a:prstGeom>
              <a:noFill/>
              <a:ln w="31750" cap="flat" cmpd="sng" algn="ctr">
                <a:solidFill>
                  <a:sysClr val="windowText" lastClr="000000"/>
                </a:solidFill>
                <a:prstDash val="solid"/>
                <a:miter lim="800000"/>
              </a:ln>
              <a:effectLst/>
            </p:spPr>
          </p:cxnSp>
          <p:sp>
            <p:nvSpPr>
              <p:cNvPr id="827" name="TextBox 826">
                <a:extLst>
                  <a:ext uri="{FF2B5EF4-FFF2-40B4-BE49-F238E27FC236}">
                    <a16:creationId xmlns:a16="http://schemas.microsoft.com/office/drawing/2014/main" id="{CD37CEC7-7980-1322-849F-5EEB33706574}"/>
                  </a:ext>
                </a:extLst>
              </p:cNvPr>
              <p:cNvSpPr txBox="1"/>
              <p:nvPr/>
            </p:nvSpPr>
            <p:spPr>
              <a:xfrm rot="16200000">
                <a:off x="1377106" y="3816106"/>
                <a:ext cx="650348" cy="798980"/>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1400" b="1" i="0" u="none" strike="noStrike" kern="0" cap="none" spc="0" normalizeH="0" baseline="0" noProof="0">
                  <a:ln>
                    <a:noFill/>
                  </a:ln>
                  <a:solidFill>
                    <a:prstClr val="black"/>
                  </a:solidFill>
                  <a:effectLst/>
                  <a:uLnTx/>
                  <a:uFillTx/>
                  <a:latin typeface="Cambria" panose="02040503050406030204" pitchFamily="18" charset="0"/>
                </a:endParaRPr>
              </a:p>
            </p:txBody>
          </p:sp>
        </p:grpSp>
        <p:sp>
          <p:nvSpPr>
            <p:cNvPr id="664" name="TextBox 663">
              <a:extLst>
                <a:ext uri="{FF2B5EF4-FFF2-40B4-BE49-F238E27FC236}">
                  <a16:creationId xmlns:a16="http://schemas.microsoft.com/office/drawing/2014/main" id="{907A0053-D674-D27E-F2FD-827A5D32D1C9}"/>
                </a:ext>
              </a:extLst>
            </p:cNvPr>
            <p:cNvSpPr txBox="1"/>
            <p:nvPr/>
          </p:nvSpPr>
          <p:spPr>
            <a:xfrm>
              <a:off x="469157" y="3781365"/>
              <a:ext cx="919249" cy="315877"/>
            </a:xfrm>
            <a:prstGeom prst="rect">
              <a:avLst/>
            </a:prstGeom>
            <a:no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ambria" panose="02040503050406030204" pitchFamily="18" charset="0"/>
                </a:rPr>
                <a:t>Block</a:t>
              </a:r>
              <a:r>
                <a:rPr kumimoji="0" lang="en-US" altLang="ko-KR" sz="2000" b="1" i="0" u="none" strike="noStrike" kern="0" cap="none" spc="0" normalizeH="0" baseline="-25000" noProof="0">
                  <a:ln>
                    <a:noFill/>
                  </a:ln>
                  <a:solidFill>
                    <a:prstClr val="black"/>
                  </a:solidFill>
                  <a:effectLst/>
                  <a:uLnTx/>
                  <a:uFillTx/>
                  <a:latin typeface="Cambria" panose="02040503050406030204" pitchFamily="18" charset="0"/>
                </a:rPr>
                <a:t>2</a:t>
              </a:r>
              <a:endParaRPr kumimoji="0" lang="ko-KR" altLang="en-US" sz="2000" b="1" i="0" u="none" strike="noStrike" kern="0" cap="none" spc="0" normalizeH="0" baseline="-25000" noProof="0">
                <a:ln>
                  <a:noFill/>
                </a:ln>
                <a:solidFill>
                  <a:prstClr val="black"/>
                </a:solidFill>
                <a:effectLst/>
                <a:uLnTx/>
                <a:uFillTx/>
                <a:latin typeface="Cambria" panose="02040503050406030204" pitchFamily="18" charset="0"/>
              </a:endParaRPr>
            </a:p>
          </p:txBody>
        </p:sp>
        <p:grpSp>
          <p:nvGrpSpPr>
            <p:cNvPr id="665" name="Group 664">
              <a:extLst>
                <a:ext uri="{FF2B5EF4-FFF2-40B4-BE49-F238E27FC236}">
                  <a16:creationId xmlns:a16="http://schemas.microsoft.com/office/drawing/2014/main" id="{23A58008-808A-8427-6271-C783BF9F6D54}"/>
                </a:ext>
              </a:extLst>
            </p:cNvPr>
            <p:cNvGrpSpPr/>
            <p:nvPr/>
          </p:nvGrpSpPr>
          <p:grpSpPr>
            <a:xfrm>
              <a:off x="3243894" y="3472657"/>
              <a:ext cx="309259" cy="1034906"/>
              <a:chOff x="1302790" y="2159850"/>
              <a:chExt cx="1146896" cy="3837967"/>
            </a:xfrm>
          </p:grpSpPr>
          <p:cxnSp>
            <p:nvCxnSpPr>
              <p:cNvPr id="816" name="Straight Connector 815">
                <a:extLst>
                  <a:ext uri="{FF2B5EF4-FFF2-40B4-BE49-F238E27FC236}">
                    <a16:creationId xmlns:a16="http://schemas.microsoft.com/office/drawing/2014/main" id="{F6DAA3BE-97CA-7C34-F7CD-21343F579DCE}"/>
                  </a:ext>
                </a:extLst>
              </p:cNvPr>
              <p:cNvCxnSpPr>
                <a:cxnSpLocks/>
              </p:cNvCxnSpPr>
              <p:nvPr/>
            </p:nvCxnSpPr>
            <p:spPr>
              <a:xfrm>
                <a:off x="1860805" y="2159850"/>
                <a:ext cx="0" cy="3837967"/>
              </a:xfrm>
              <a:prstGeom prst="line">
                <a:avLst/>
              </a:prstGeom>
              <a:noFill/>
              <a:ln w="28575" cap="flat" cmpd="sng" algn="ctr">
                <a:solidFill>
                  <a:sysClr val="windowText" lastClr="000000"/>
                </a:solidFill>
                <a:prstDash val="solid"/>
                <a:miter lim="800000"/>
                <a:headEnd type="none" w="med" len="med"/>
                <a:tailEnd type="triangle" w="lg" len="lg"/>
              </a:ln>
              <a:effectLst/>
            </p:spPr>
          </p:cxnSp>
          <p:sp>
            <p:nvSpPr>
              <p:cNvPr id="817" name="타원 299">
                <a:extLst>
                  <a:ext uri="{FF2B5EF4-FFF2-40B4-BE49-F238E27FC236}">
                    <a16:creationId xmlns:a16="http://schemas.microsoft.com/office/drawing/2014/main" id="{7AA199F8-4347-C1D0-3FC6-A38927D340E1}"/>
                  </a:ext>
                </a:extLst>
              </p:cNvPr>
              <p:cNvSpPr/>
              <p:nvPr/>
            </p:nvSpPr>
            <p:spPr>
              <a:xfrm>
                <a:off x="1581055" y="2392861"/>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818" name="타원 299">
                <a:extLst>
                  <a:ext uri="{FF2B5EF4-FFF2-40B4-BE49-F238E27FC236}">
                    <a16:creationId xmlns:a16="http://schemas.microsoft.com/office/drawing/2014/main" id="{0987CFAB-F0B6-CDE5-97BE-EF7025107433}"/>
                  </a:ext>
                </a:extLst>
              </p:cNvPr>
              <p:cNvSpPr/>
              <p:nvPr/>
            </p:nvSpPr>
            <p:spPr>
              <a:xfrm>
                <a:off x="1581057" y="3139273"/>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819" name="타원 299">
                <a:extLst>
                  <a:ext uri="{FF2B5EF4-FFF2-40B4-BE49-F238E27FC236}">
                    <a16:creationId xmlns:a16="http://schemas.microsoft.com/office/drawing/2014/main" id="{1688DEA4-D114-01AE-12C7-0C2F19987996}"/>
                  </a:ext>
                </a:extLst>
              </p:cNvPr>
              <p:cNvSpPr/>
              <p:nvPr/>
            </p:nvSpPr>
            <p:spPr>
              <a:xfrm>
                <a:off x="1581056" y="4714856"/>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cxnSp>
            <p:nvCxnSpPr>
              <p:cNvPr id="820" name="Straight Connector 819">
                <a:extLst>
                  <a:ext uri="{FF2B5EF4-FFF2-40B4-BE49-F238E27FC236}">
                    <a16:creationId xmlns:a16="http://schemas.microsoft.com/office/drawing/2014/main" id="{CEE68686-1BBA-A9BB-50C4-6215ED25FF6C}"/>
                  </a:ext>
                </a:extLst>
              </p:cNvPr>
              <p:cNvCxnSpPr/>
              <p:nvPr/>
            </p:nvCxnSpPr>
            <p:spPr>
              <a:xfrm>
                <a:off x="1850532" y="2167847"/>
                <a:ext cx="599154" cy="0"/>
              </a:xfrm>
              <a:prstGeom prst="line">
                <a:avLst/>
              </a:prstGeom>
              <a:noFill/>
              <a:ln w="31750" cap="flat" cmpd="sng" algn="ctr">
                <a:solidFill>
                  <a:sysClr val="windowText" lastClr="000000"/>
                </a:solidFill>
                <a:prstDash val="solid"/>
                <a:miter lim="800000"/>
              </a:ln>
              <a:effectLst/>
            </p:spPr>
          </p:cxnSp>
          <p:sp>
            <p:nvSpPr>
              <p:cNvPr id="821" name="TextBox 820">
                <a:extLst>
                  <a:ext uri="{FF2B5EF4-FFF2-40B4-BE49-F238E27FC236}">
                    <a16:creationId xmlns:a16="http://schemas.microsoft.com/office/drawing/2014/main" id="{80101C00-02D4-064C-5514-77C5EAA72B66}"/>
                  </a:ext>
                </a:extLst>
              </p:cNvPr>
              <p:cNvSpPr txBox="1"/>
              <p:nvPr/>
            </p:nvSpPr>
            <p:spPr>
              <a:xfrm rot="16200000">
                <a:off x="1377106" y="3816106"/>
                <a:ext cx="650348" cy="798980"/>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1400" b="1" i="0" u="none" strike="noStrike" kern="0" cap="none" spc="0" normalizeH="0" baseline="0" noProof="0">
                  <a:ln>
                    <a:noFill/>
                  </a:ln>
                  <a:solidFill>
                    <a:prstClr val="black"/>
                  </a:solidFill>
                  <a:effectLst/>
                  <a:uLnTx/>
                  <a:uFillTx/>
                  <a:latin typeface="Cambria" panose="02040503050406030204" pitchFamily="18" charset="0"/>
                </a:endParaRPr>
              </a:p>
            </p:txBody>
          </p:sp>
        </p:grpSp>
        <p:grpSp>
          <p:nvGrpSpPr>
            <p:cNvPr id="666" name="Group 665">
              <a:extLst>
                <a:ext uri="{FF2B5EF4-FFF2-40B4-BE49-F238E27FC236}">
                  <a16:creationId xmlns:a16="http://schemas.microsoft.com/office/drawing/2014/main" id="{F9750C74-BE6A-7E31-656C-9F4992BF9095}"/>
                </a:ext>
              </a:extLst>
            </p:cNvPr>
            <p:cNvGrpSpPr/>
            <p:nvPr/>
          </p:nvGrpSpPr>
          <p:grpSpPr>
            <a:xfrm>
              <a:off x="4368750" y="3472657"/>
              <a:ext cx="309259" cy="1034906"/>
              <a:chOff x="1302790" y="2159850"/>
              <a:chExt cx="1146896" cy="3837967"/>
            </a:xfrm>
          </p:grpSpPr>
          <p:cxnSp>
            <p:nvCxnSpPr>
              <p:cNvPr id="810" name="Straight Connector 809">
                <a:extLst>
                  <a:ext uri="{FF2B5EF4-FFF2-40B4-BE49-F238E27FC236}">
                    <a16:creationId xmlns:a16="http://schemas.microsoft.com/office/drawing/2014/main" id="{4A026591-5E93-BDA6-CF24-267535478A37}"/>
                  </a:ext>
                </a:extLst>
              </p:cNvPr>
              <p:cNvCxnSpPr>
                <a:cxnSpLocks/>
              </p:cNvCxnSpPr>
              <p:nvPr/>
            </p:nvCxnSpPr>
            <p:spPr>
              <a:xfrm>
                <a:off x="1860805" y="2159850"/>
                <a:ext cx="0" cy="3837967"/>
              </a:xfrm>
              <a:prstGeom prst="line">
                <a:avLst/>
              </a:prstGeom>
              <a:noFill/>
              <a:ln w="28575" cap="flat" cmpd="sng" algn="ctr">
                <a:solidFill>
                  <a:sysClr val="windowText" lastClr="000000"/>
                </a:solidFill>
                <a:prstDash val="solid"/>
                <a:miter lim="800000"/>
                <a:headEnd type="none" w="med" len="med"/>
                <a:tailEnd type="triangle" w="lg" len="lg"/>
              </a:ln>
              <a:effectLst/>
            </p:spPr>
          </p:cxnSp>
          <p:sp>
            <p:nvSpPr>
              <p:cNvPr id="811" name="타원 299">
                <a:extLst>
                  <a:ext uri="{FF2B5EF4-FFF2-40B4-BE49-F238E27FC236}">
                    <a16:creationId xmlns:a16="http://schemas.microsoft.com/office/drawing/2014/main" id="{081E4CDE-BD41-3489-58FB-7F1591EC5D98}"/>
                  </a:ext>
                </a:extLst>
              </p:cNvPr>
              <p:cNvSpPr/>
              <p:nvPr/>
            </p:nvSpPr>
            <p:spPr>
              <a:xfrm>
                <a:off x="1581055" y="2392861"/>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812" name="타원 299">
                <a:extLst>
                  <a:ext uri="{FF2B5EF4-FFF2-40B4-BE49-F238E27FC236}">
                    <a16:creationId xmlns:a16="http://schemas.microsoft.com/office/drawing/2014/main" id="{27590C02-31A7-44EA-2647-369302DAF5BB}"/>
                  </a:ext>
                </a:extLst>
              </p:cNvPr>
              <p:cNvSpPr/>
              <p:nvPr/>
            </p:nvSpPr>
            <p:spPr>
              <a:xfrm>
                <a:off x="1581057" y="3139273"/>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813" name="타원 299">
                <a:extLst>
                  <a:ext uri="{FF2B5EF4-FFF2-40B4-BE49-F238E27FC236}">
                    <a16:creationId xmlns:a16="http://schemas.microsoft.com/office/drawing/2014/main" id="{DA4C1F67-9ABA-0E71-CBDE-AE1FF7C0AD44}"/>
                  </a:ext>
                </a:extLst>
              </p:cNvPr>
              <p:cNvSpPr/>
              <p:nvPr/>
            </p:nvSpPr>
            <p:spPr>
              <a:xfrm>
                <a:off x="1581056" y="4714856"/>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cxnSp>
            <p:nvCxnSpPr>
              <p:cNvPr id="814" name="Straight Connector 813">
                <a:extLst>
                  <a:ext uri="{FF2B5EF4-FFF2-40B4-BE49-F238E27FC236}">
                    <a16:creationId xmlns:a16="http://schemas.microsoft.com/office/drawing/2014/main" id="{B6980546-9FC0-13C3-BD24-A3092EB12BA5}"/>
                  </a:ext>
                </a:extLst>
              </p:cNvPr>
              <p:cNvCxnSpPr/>
              <p:nvPr/>
            </p:nvCxnSpPr>
            <p:spPr>
              <a:xfrm>
                <a:off x="1850532" y="2167847"/>
                <a:ext cx="599154" cy="0"/>
              </a:xfrm>
              <a:prstGeom prst="line">
                <a:avLst/>
              </a:prstGeom>
              <a:noFill/>
              <a:ln w="31750" cap="flat" cmpd="sng" algn="ctr">
                <a:solidFill>
                  <a:sysClr val="windowText" lastClr="000000"/>
                </a:solidFill>
                <a:prstDash val="solid"/>
                <a:miter lim="800000"/>
              </a:ln>
              <a:effectLst/>
            </p:spPr>
          </p:cxnSp>
          <p:sp>
            <p:nvSpPr>
              <p:cNvPr id="815" name="TextBox 814">
                <a:extLst>
                  <a:ext uri="{FF2B5EF4-FFF2-40B4-BE49-F238E27FC236}">
                    <a16:creationId xmlns:a16="http://schemas.microsoft.com/office/drawing/2014/main" id="{6A8D403C-D445-6F9C-E92B-84CB0276E729}"/>
                  </a:ext>
                </a:extLst>
              </p:cNvPr>
              <p:cNvSpPr txBox="1"/>
              <p:nvPr/>
            </p:nvSpPr>
            <p:spPr>
              <a:xfrm rot="16200000">
                <a:off x="1377106" y="3816106"/>
                <a:ext cx="650348" cy="798980"/>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1400" b="1" i="0" u="none" strike="noStrike" kern="0" cap="none" spc="0" normalizeH="0" baseline="0" noProof="0">
                  <a:ln>
                    <a:noFill/>
                  </a:ln>
                  <a:solidFill>
                    <a:prstClr val="black"/>
                  </a:solidFill>
                  <a:effectLst/>
                  <a:uLnTx/>
                  <a:uFillTx/>
                  <a:latin typeface="Cambria" panose="02040503050406030204" pitchFamily="18" charset="0"/>
                </a:endParaRPr>
              </a:p>
            </p:txBody>
          </p:sp>
        </p:grpSp>
        <p:grpSp>
          <p:nvGrpSpPr>
            <p:cNvPr id="667" name="Group 666">
              <a:extLst>
                <a:ext uri="{FF2B5EF4-FFF2-40B4-BE49-F238E27FC236}">
                  <a16:creationId xmlns:a16="http://schemas.microsoft.com/office/drawing/2014/main" id="{71B4F147-10CD-FC9E-5729-F227B8F345CD}"/>
                </a:ext>
              </a:extLst>
            </p:cNvPr>
            <p:cNvGrpSpPr/>
            <p:nvPr/>
          </p:nvGrpSpPr>
          <p:grpSpPr>
            <a:xfrm>
              <a:off x="5487099" y="3472657"/>
              <a:ext cx="309259" cy="1034906"/>
              <a:chOff x="1302790" y="2159850"/>
              <a:chExt cx="1146896" cy="3837967"/>
            </a:xfrm>
          </p:grpSpPr>
          <p:cxnSp>
            <p:nvCxnSpPr>
              <p:cNvPr id="804" name="Straight Connector 803">
                <a:extLst>
                  <a:ext uri="{FF2B5EF4-FFF2-40B4-BE49-F238E27FC236}">
                    <a16:creationId xmlns:a16="http://schemas.microsoft.com/office/drawing/2014/main" id="{835F19D6-12FC-90E3-BEB5-A88AA02A4E62}"/>
                  </a:ext>
                </a:extLst>
              </p:cNvPr>
              <p:cNvCxnSpPr>
                <a:cxnSpLocks/>
              </p:cNvCxnSpPr>
              <p:nvPr/>
            </p:nvCxnSpPr>
            <p:spPr>
              <a:xfrm>
                <a:off x="1860805" y="2159850"/>
                <a:ext cx="0" cy="3837967"/>
              </a:xfrm>
              <a:prstGeom prst="line">
                <a:avLst/>
              </a:prstGeom>
              <a:noFill/>
              <a:ln w="28575" cap="flat" cmpd="sng" algn="ctr">
                <a:solidFill>
                  <a:sysClr val="windowText" lastClr="000000"/>
                </a:solidFill>
                <a:prstDash val="solid"/>
                <a:miter lim="800000"/>
                <a:headEnd type="none" w="med" len="med"/>
                <a:tailEnd type="triangle" w="lg" len="lg"/>
              </a:ln>
              <a:effectLst/>
            </p:spPr>
          </p:cxnSp>
          <p:sp>
            <p:nvSpPr>
              <p:cNvPr id="805" name="타원 299">
                <a:extLst>
                  <a:ext uri="{FF2B5EF4-FFF2-40B4-BE49-F238E27FC236}">
                    <a16:creationId xmlns:a16="http://schemas.microsoft.com/office/drawing/2014/main" id="{B0C3895B-F9A4-DFDA-777F-F4166B325781}"/>
                  </a:ext>
                </a:extLst>
              </p:cNvPr>
              <p:cNvSpPr/>
              <p:nvPr/>
            </p:nvSpPr>
            <p:spPr>
              <a:xfrm>
                <a:off x="1581055" y="2392861"/>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806" name="타원 299">
                <a:extLst>
                  <a:ext uri="{FF2B5EF4-FFF2-40B4-BE49-F238E27FC236}">
                    <a16:creationId xmlns:a16="http://schemas.microsoft.com/office/drawing/2014/main" id="{BAF7E470-ABD6-B205-5D17-248EFD750D85}"/>
                  </a:ext>
                </a:extLst>
              </p:cNvPr>
              <p:cNvSpPr/>
              <p:nvPr/>
            </p:nvSpPr>
            <p:spPr>
              <a:xfrm>
                <a:off x="1581057" y="3139273"/>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807" name="타원 299">
                <a:extLst>
                  <a:ext uri="{FF2B5EF4-FFF2-40B4-BE49-F238E27FC236}">
                    <a16:creationId xmlns:a16="http://schemas.microsoft.com/office/drawing/2014/main" id="{C1CA0E8D-E734-1C1E-7E2E-FE829A5556AE}"/>
                  </a:ext>
                </a:extLst>
              </p:cNvPr>
              <p:cNvSpPr/>
              <p:nvPr/>
            </p:nvSpPr>
            <p:spPr>
              <a:xfrm>
                <a:off x="1581056" y="4714856"/>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cxnSp>
            <p:nvCxnSpPr>
              <p:cNvPr id="808" name="Straight Connector 807">
                <a:extLst>
                  <a:ext uri="{FF2B5EF4-FFF2-40B4-BE49-F238E27FC236}">
                    <a16:creationId xmlns:a16="http://schemas.microsoft.com/office/drawing/2014/main" id="{7917B26F-00C5-C1E0-2FA2-91A9C55B3442}"/>
                  </a:ext>
                </a:extLst>
              </p:cNvPr>
              <p:cNvCxnSpPr/>
              <p:nvPr/>
            </p:nvCxnSpPr>
            <p:spPr>
              <a:xfrm>
                <a:off x="1850532" y="2167847"/>
                <a:ext cx="599154" cy="0"/>
              </a:xfrm>
              <a:prstGeom prst="line">
                <a:avLst/>
              </a:prstGeom>
              <a:noFill/>
              <a:ln w="31750" cap="flat" cmpd="sng" algn="ctr">
                <a:solidFill>
                  <a:sysClr val="windowText" lastClr="000000"/>
                </a:solidFill>
                <a:prstDash val="solid"/>
                <a:miter lim="800000"/>
              </a:ln>
              <a:effectLst/>
            </p:spPr>
          </p:cxnSp>
          <p:sp>
            <p:nvSpPr>
              <p:cNvPr id="809" name="TextBox 808">
                <a:extLst>
                  <a:ext uri="{FF2B5EF4-FFF2-40B4-BE49-F238E27FC236}">
                    <a16:creationId xmlns:a16="http://schemas.microsoft.com/office/drawing/2014/main" id="{5B3C6B78-58F6-5AFA-20A3-B20ADC810E30}"/>
                  </a:ext>
                </a:extLst>
              </p:cNvPr>
              <p:cNvSpPr txBox="1"/>
              <p:nvPr/>
            </p:nvSpPr>
            <p:spPr>
              <a:xfrm rot="16200000">
                <a:off x="1377106" y="3816106"/>
                <a:ext cx="650348" cy="798980"/>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1400" b="1" i="0" u="none" strike="noStrike" kern="0" cap="none" spc="0" normalizeH="0" baseline="0" noProof="0">
                  <a:ln>
                    <a:noFill/>
                  </a:ln>
                  <a:solidFill>
                    <a:prstClr val="black"/>
                  </a:solidFill>
                  <a:effectLst/>
                  <a:uLnTx/>
                  <a:uFillTx/>
                  <a:latin typeface="Cambria" panose="02040503050406030204" pitchFamily="18" charset="0"/>
                </a:endParaRPr>
              </a:p>
            </p:txBody>
          </p:sp>
        </p:grpSp>
        <p:grpSp>
          <p:nvGrpSpPr>
            <p:cNvPr id="668" name="Group 667">
              <a:extLst>
                <a:ext uri="{FF2B5EF4-FFF2-40B4-BE49-F238E27FC236}">
                  <a16:creationId xmlns:a16="http://schemas.microsoft.com/office/drawing/2014/main" id="{D4932A1A-76B9-EBF9-E5FA-59421A695315}"/>
                </a:ext>
              </a:extLst>
            </p:cNvPr>
            <p:cNvGrpSpPr/>
            <p:nvPr/>
          </p:nvGrpSpPr>
          <p:grpSpPr>
            <a:xfrm>
              <a:off x="6570809" y="3472657"/>
              <a:ext cx="309259" cy="1034906"/>
              <a:chOff x="1302790" y="2159850"/>
              <a:chExt cx="1146896" cy="3837967"/>
            </a:xfrm>
          </p:grpSpPr>
          <p:cxnSp>
            <p:nvCxnSpPr>
              <p:cNvPr id="798" name="Straight Connector 797">
                <a:extLst>
                  <a:ext uri="{FF2B5EF4-FFF2-40B4-BE49-F238E27FC236}">
                    <a16:creationId xmlns:a16="http://schemas.microsoft.com/office/drawing/2014/main" id="{23101B68-24FD-8D26-5218-D182385B8240}"/>
                  </a:ext>
                </a:extLst>
              </p:cNvPr>
              <p:cNvCxnSpPr>
                <a:cxnSpLocks/>
              </p:cNvCxnSpPr>
              <p:nvPr/>
            </p:nvCxnSpPr>
            <p:spPr>
              <a:xfrm>
                <a:off x="1860805" y="2159850"/>
                <a:ext cx="0" cy="3837967"/>
              </a:xfrm>
              <a:prstGeom prst="line">
                <a:avLst/>
              </a:prstGeom>
              <a:noFill/>
              <a:ln w="28575" cap="flat" cmpd="sng" algn="ctr">
                <a:solidFill>
                  <a:sysClr val="windowText" lastClr="000000"/>
                </a:solidFill>
                <a:prstDash val="solid"/>
                <a:miter lim="800000"/>
                <a:headEnd type="none" w="med" len="med"/>
                <a:tailEnd type="triangle" w="lg" len="lg"/>
              </a:ln>
              <a:effectLst/>
            </p:spPr>
          </p:cxnSp>
          <p:sp>
            <p:nvSpPr>
              <p:cNvPr id="799" name="타원 299">
                <a:extLst>
                  <a:ext uri="{FF2B5EF4-FFF2-40B4-BE49-F238E27FC236}">
                    <a16:creationId xmlns:a16="http://schemas.microsoft.com/office/drawing/2014/main" id="{4CD28A04-2056-938E-E201-01EF3F094C08}"/>
                  </a:ext>
                </a:extLst>
              </p:cNvPr>
              <p:cNvSpPr/>
              <p:nvPr/>
            </p:nvSpPr>
            <p:spPr>
              <a:xfrm>
                <a:off x="1581055" y="2392861"/>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800" name="타원 299">
                <a:extLst>
                  <a:ext uri="{FF2B5EF4-FFF2-40B4-BE49-F238E27FC236}">
                    <a16:creationId xmlns:a16="http://schemas.microsoft.com/office/drawing/2014/main" id="{A37EACEB-E693-BB8B-5C6B-C65A5D2CE71B}"/>
                  </a:ext>
                </a:extLst>
              </p:cNvPr>
              <p:cNvSpPr/>
              <p:nvPr/>
            </p:nvSpPr>
            <p:spPr>
              <a:xfrm>
                <a:off x="1581057" y="3139273"/>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801" name="타원 299">
                <a:extLst>
                  <a:ext uri="{FF2B5EF4-FFF2-40B4-BE49-F238E27FC236}">
                    <a16:creationId xmlns:a16="http://schemas.microsoft.com/office/drawing/2014/main" id="{C7177188-E20B-DF69-AB03-02DBCF4CDC1F}"/>
                  </a:ext>
                </a:extLst>
              </p:cNvPr>
              <p:cNvSpPr/>
              <p:nvPr/>
            </p:nvSpPr>
            <p:spPr>
              <a:xfrm>
                <a:off x="1581056" y="4714856"/>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cxnSp>
            <p:nvCxnSpPr>
              <p:cNvPr id="802" name="Straight Connector 801">
                <a:extLst>
                  <a:ext uri="{FF2B5EF4-FFF2-40B4-BE49-F238E27FC236}">
                    <a16:creationId xmlns:a16="http://schemas.microsoft.com/office/drawing/2014/main" id="{8CCBCAA8-C764-9FD6-D569-ED661AFE5E2A}"/>
                  </a:ext>
                </a:extLst>
              </p:cNvPr>
              <p:cNvCxnSpPr/>
              <p:nvPr/>
            </p:nvCxnSpPr>
            <p:spPr>
              <a:xfrm>
                <a:off x="1850532" y="2167847"/>
                <a:ext cx="599154" cy="0"/>
              </a:xfrm>
              <a:prstGeom prst="line">
                <a:avLst/>
              </a:prstGeom>
              <a:noFill/>
              <a:ln w="31750" cap="flat" cmpd="sng" algn="ctr">
                <a:solidFill>
                  <a:sysClr val="windowText" lastClr="000000"/>
                </a:solidFill>
                <a:prstDash val="solid"/>
                <a:miter lim="800000"/>
              </a:ln>
              <a:effectLst/>
            </p:spPr>
          </p:cxnSp>
          <p:sp>
            <p:nvSpPr>
              <p:cNvPr id="803" name="TextBox 802">
                <a:extLst>
                  <a:ext uri="{FF2B5EF4-FFF2-40B4-BE49-F238E27FC236}">
                    <a16:creationId xmlns:a16="http://schemas.microsoft.com/office/drawing/2014/main" id="{8438AAA2-0D00-72F9-52D9-1B1213D90D0E}"/>
                  </a:ext>
                </a:extLst>
              </p:cNvPr>
              <p:cNvSpPr txBox="1"/>
              <p:nvPr/>
            </p:nvSpPr>
            <p:spPr>
              <a:xfrm rot="16200000">
                <a:off x="1377106" y="3816106"/>
                <a:ext cx="650348" cy="798980"/>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1400" b="1" i="0" u="none" strike="noStrike" kern="0" cap="none" spc="0" normalizeH="0" baseline="0" noProof="0">
                  <a:ln>
                    <a:noFill/>
                  </a:ln>
                  <a:solidFill>
                    <a:prstClr val="black"/>
                  </a:solidFill>
                  <a:effectLst/>
                  <a:uLnTx/>
                  <a:uFillTx/>
                  <a:latin typeface="Cambria" panose="02040503050406030204" pitchFamily="18" charset="0"/>
                </a:endParaRPr>
              </a:p>
            </p:txBody>
          </p:sp>
        </p:grpSp>
        <p:grpSp>
          <p:nvGrpSpPr>
            <p:cNvPr id="669" name="Group 668">
              <a:extLst>
                <a:ext uri="{FF2B5EF4-FFF2-40B4-BE49-F238E27FC236}">
                  <a16:creationId xmlns:a16="http://schemas.microsoft.com/office/drawing/2014/main" id="{8AE61010-1764-892B-7453-73769A9B75A7}"/>
                </a:ext>
              </a:extLst>
            </p:cNvPr>
            <p:cNvGrpSpPr/>
            <p:nvPr/>
          </p:nvGrpSpPr>
          <p:grpSpPr>
            <a:xfrm>
              <a:off x="8124627" y="3472657"/>
              <a:ext cx="309259" cy="1034906"/>
              <a:chOff x="1302790" y="2159850"/>
              <a:chExt cx="1146896" cy="3837967"/>
            </a:xfrm>
          </p:grpSpPr>
          <p:cxnSp>
            <p:nvCxnSpPr>
              <p:cNvPr id="792" name="Straight Connector 791">
                <a:extLst>
                  <a:ext uri="{FF2B5EF4-FFF2-40B4-BE49-F238E27FC236}">
                    <a16:creationId xmlns:a16="http://schemas.microsoft.com/office/drawing/2014/main" id="{8C0F9034-B152-3A6E-512E-740C647776E2}"/>
                  </a:ext>
                </a:extLst>
              </p:cNvPr>
              <p:cNvCxnSpPr>
                <a:cxnSpLocks/>
              </p:cNvCxnSpPr>
              <p:nvPr/>
            </p:nvCxnSpPr>
            <p:spPr>
              <a:xfrm>
                <a:off x="1860805" y="2159850"/>
                <a:ext cx="0" cy="3837967"/>
              </a:xfrm>
              <a:prstGeom prst="line">
                <a:avLst/>
              </a:prstGeom>
              <a:noFill/>
              <a:ln w="28575" cap="flat" cmpd="sng" algn="ctr">
                <a:solidFill>
                  <a:sysClr val="windowText" lastClr="000000"/>
                </a:solidFill>
                <a:prstDash val="solid"/>
                <a:miter lim="800000"/>
                <a:headEnd type="none" w="med" len="med"/>
                <a:tailEnd type="triangle" w="lg" len="lg"/>
              </a:ln>
              <a:effectLst/>
            </p:spPr>
          </p:cxnSp>
          <p:sp>
            <p:nvSpPr>
              <p:cNvPr id="793" name="타원 299">
                <a:extLst>
                  <a:ext uri="{FF2B5EF4-FFF2-40B4-BE49-F238E27FC236}">
                    <a16:creationId xmlns:a16="http://schemas.microsoft.com/office/drawing/2014/main" id="{BE73361D-AE46-F461-AE76-BFFA39BD2284}"/>
                  </a:ext>
                </a:extLst>
              </p:cNvPr>
              <p:cNvSpPr/>
              <p:nvPr/>
            </p:nvSpPr>
            <p:spPr>
              <a:xfrm>
                <a:off x="1581055" y="2392861"/>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794" name="타원 299">
                <a:extLst>
                  <a:ext uri="{FF2B5EF4-FFF2-40B4-BE49-F238E27FC236}">
                    <a16:creationId xmlns:a16="http://schemas.microsoft.com/office/drawing/2014/main" id="{958F2E81-5052-1291-CC22-7625C53CD7FA}"/>
                  </a:ext>
                </a:extLst>
              </p:cNvPr>
              <p:cNvSpPr/>
              <p:nvPr/>
            </p:nvSpPr>
            <p:spPr>
              <a:xfrm>
                <a:off x="1581057" y="3139273"/>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795" name="타원 299">
                <a:extLst>
                  <a:ext uri="{FF2B5EF4-FFF2-40B4-BE49-F238E27FC236}">
                    <a16:creationId xmlns:a16="http://schemas.microsoft.com/office/drawing/2014/main" id="{C247A42A-E0A3-1A69-F6AE-23466F49A5F6}"/>
                  </a:ext>
                </a:extLst>
              </p:cNvPr>
              <p:cNvSpPr/>
              <p:nvPr/>
            </p:nvSpPr>
            <p:spPr>
              <a:xfrm>
                <a:off x="1581056" y="4714856"/>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cxnSp>
            <p:nvCxnSpPr>
              <p:cNvPr id="796" name="Straight Connector 795">
                <a:extLst>
                  <a:ext uri="{FF2B5EF4-FFF2-40B4-BE49-F238E27FC236}">
                    <a16:creationId xmlns:a16="http://schemas.microsoft.com/office/drawing/2014/main" id="{B04F1864-EA3F-BADC-8818-71234BAC86E6}"/>
                  </a:ext>
                </a:extLst>
              </p:cNvPr>
              <p:cNvCxnSpPr/>
              <p:nvPr/>
            </p:nvCxnSpPr>
            <p:spPr>
              <a:xfrm>
                <a:off x="1850532" y="2167847"/>
                <a:ext cx="599154" cy="0"/>
              </a:xfrm>
              <a:prstGeom prst="line">
                <a:avLst/>
              </a:prstGeom>
              <a:noFill/>
              <a:ln w="31750" cap="flat" cmpd="sng" algn="ctr">
                <a:solidFill>
                  <a:sysClr val="windowText" lastClr="000000"/>
                </a:solidFill>
                <a:prstDash val="solid"/>
                <a:miter lim="800000"/>
              </a:ln>
              <a:effectLst/>
            </p:spPr>
          </p:cxnSp>
          <p:sp>
            <p:nvSpPr>
              <p:cNvPr id="797" name="TextBox 796">
                <a:extLst>
                  <a:ext uri="{FF2B5EF4-FFF2-40B4-BE49-F238E27FC236}">
                    <a16:creationId xmlns:a16="http://schemas.microsoft.com/office/drawing/2014/main" id="{03A26837-17EF-5F36-BA1E-8C828F025120}"/>
                  </a:ext>
                </a:extLst>
              </p:cNvPr>
              <p:cNvSpPr txBox="1"/>
              <p:nvPr/>
            </p:nvSpPr>
            <p:spPr>
              <a:xfrm rot="16200000">
                <a:off x="1377106" y="3816106"/>
                <a:ext cx="650348" cy="798980"/>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1400" b="1" i="0" u="none" strike="noStrike" kern="0" cap="none" spc="0" normalizeH="0" baseline="0" noProof="0">
                  <a:ln>
                    <a:noFill/>
                  </a:ln>
                  <a:solidFill>
                    <a:prstClr val="black"/>
                  </a:solidFill>
                  <a:effectLst/>
                  <a:uLnTx/>
                  <a:uFillTx/>
                  <a:latin typeface="Cambria" panose="02040503050406030204" pitchFamily="18" charset="0"/>
                </a:endParaRPr>
              </a:p>
            </p:txBody>
          </p:sp>
        </p:grpSp>
        <p:grpSp>
          <p:nvGrpSpPr>
            <p:cNvPr id="670" name="Group 669">
              <a:extLst>
                <a:ext uri="{FF2B5EF4-FFF2-40B4-BE49-F238E27FC236}">
                  <a16:creationId xmlns:a16="http://schemas.microsoft.com/office/drawing/2014/main" id="{AFE75EF7-22FE-4C20-1F0F-5B2F50989A3D}"/>
                </a:ext>
              </a:extLst>
            </p:cNvPr>
            <p:cNvGrpSpPr/>
            <p:nvPr/>
          </p:nvGrpSpPr>
          <p:grpSpPr>
            <a:xfrm>
              <a:off x="1806507" y="5349230"/>
              <a:ext cx="6392709" cy="210216"/>
              <a:chOff x="1196221" y="2492780"/>
              <a:chExt cx="6392709" cy="210216"/>
            </a:xfrm>
          </p:grpSpPr>
          <p:grpSp>
            <p:nvGrpSpPr>
              <p:cNvPr id="788" name="Group 787">
                <a:extLst>
                  <a:ext uri="{FF2B5EF4-FFF2-40B4-BE49-F238E27FC236}">
                    <a16:creationId xmlns:a16="http://schemas.microsoft.com/office/drawing/2014/main" id="{520D28F7-94CF-D82D-4337-273583CB902C}"/>
                  </a:ext>
                </a:extLst>
              </p:cNvPr>
              <p:cNvGrpSpPr/>
              <p:nvPr/>
            </p:nvGrpSpPr>
            <p:grpSpPr>
              <a:xfrm>
                <a:off x="1196221" y="2671911"/>
                <a:ext cx="6392709" cy="0"/>
                <a:chOff x="1231585" y="2671911"/>
                <a:chExt cx="6166530" cy="0"/>
              </a:xfrm>
            </p:grpSpPr>
            <p:cxnSp>
              <p:nvCxnSpPr>
                <p:cNvPr id="790" name="Straight Connector 789">
                  <a:extLst>
                    <a:ext uri="{FF2B5EF4-FFF2-40B4-BE49-F238E27FC236}">
                      <a16:creationId xmlns:a16="http://schemas.microsoft.com/office/drawing/2014/main" id="{DC0C286C-C4CF-D39B-72B3-F99E01A0EEEE}"/>
                    </a:ext>
                  </a:extLst>
                </p:cNvPr>
                <p:cNvCxnSpPr>
                  <a:cxnSpLocks/>
                </p:cNvCxnSpPr>
                <p:nvPr/>
              </p:nvCxnSpPr>
              <p:spPr>
                <a:xfrm>
                  <a:off x="1231585" y="2671911"/>
                  <a:ext cx="6166530" cy="0"/>
                </a:xfrm>
                <a:prstGeom prst="line">
                  <a:avLst/>
                </a:prstGeom>
                <a:noFill/>
                <a:ln w="101600" cap="flat" cmpd="sng" algn="ctr">
                  <a:solidFill>
                    <a:srgbClr val="FFC000">
                      <a:lumMod val="20000"/>
                      <a:lumOff val="80000"/>
                    </a:srgbClr>
                  </a:solidFill>
                  <a:prstDash val="solid"/>
                  <a:miter lim="800000"/>
                </a:ln>
                <a:effectLst/>
              </p:spPr>
            </p:cxnSp>
            <p:cxnSp>
              <p:nvCxnSpPr>
                <p:cNvPr id="791" name="Straight Connector 790">
                  <a:extLst>
                    <a:ext uri="{FF2B5EF4-FFF2-40B4-BE49-F238E27FC236}">
                      <a16:creationId xmlns:a16="http://schemas.microsoft.com/office/drawing/2014/main" id="{F0F232EF-2014-CA74-09FE-F044A289719C}"/>
                    </a:ext>
                  </a:extLst>
                </p:cNvPr>
                <p:cNvCxnSpPr>
                  <a:cxnSpLocks/>
                </p:cNvCxnSpPr>
                <p:nvPr/>
              </p:nvCxnSpPr>
              <p:spPr>
                <a:xfrm>
                  <a:off x="1231585" y="2671911"/>
                  <a:ext cx="6166530" cy="0"/>
                </a:xfrm>
                <a:prstGeom prst="line">
                  <a:avLst/>
                </a:prstGeom>
                <a:noFill/>
                <a:ln w="31750" cap="flat" cmpd="sng" algn="ctr">
                  <a:solidFill>
                    <a:sysClr val="windowText" lastClr="000000"/>
                  </a:solidFill>
                  <a:prstDash val="solid"/>
                  <a:miter lim="800000"/>
                </a:ln>
                <a:effectLst/>
              </p:spPr>
            </p:cxnSp>
          </p:grpSp>
          <p:sp>
            <p:nvSpPr>
              <p:cNvPr id="789" name="TextBox 788">
                <a:extLst>
                  <a:ext uri="{FF2B5EF4-FFF2-40B4-BE49-F238E27FC236}">
                    <a16:creationId xmlns:a16="http://schemas.microsoft.com/office/drawing/2014/main" id="{8A5AF893-E1F0-9ACC-ADEE-2EF3F9259C36}"/>
                  </a:ext>
                </a:extLst>
              </p:cNvPr>
              <p:cNvSpPr txBox="1"/>
              <p:nvPr/>
            </p:nvSpPr>
            <p:spPr>
              <a:xfrm>
                <a:off x="7077456" y="2492780"/>
                <a:ext cx="250737" cy="210216"/>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2000" b="1" i="0" u="none" strike="noStrike" kern="0" cap="none" spc="0" normalizeH="0" baseline="0" noProof="0">
                  <a:ln>
                    <a:noFill/>
                  </a:ln>
                  <a:solidFill>
                    <a:prstClr val="black"/>
                  </a:solidFill>
                  <a:effectLst/>
                  <a:uLnTx/>
                  <a:uFillTx/>
                  <a:latin typeface="Cambria" panose="02040503050406030204" pitchFamily="18" charset="0"/>
                </a:endParaRPr>
              </a:p>
            </p:txBody>
          </p:sp>
        </p:grpSp>
        <p:grpSp>
          <p:nvGrpSpPr>
            <p:cNvPr id="671" name="Group 670">
              <a:extLst>
                <a:ext uri="{FF2B5EF4-FFF2-40B4-BE49-F238E27FC236}">
                  <a16:creationId xmlns:a16="http://schemas.microsoft.com/office/drawing/2014/main" id="{0622C7EE-BD0B-25DB-5438-6195C48CF054}"/>
                </a:ext>
              </a:extLst>
            </p:cNvPr>
            <p:cNvGrpSpPr/>
            <p:nvPr/>
          </p:nvGrpSpPr>
          <p:grpSpPr>
            <a:xfrm>
              <a:off x="1806507" y="5561063"/>
              <a:ext cx="6392709" cy="191105"/>
              <a:chOff x="1196221" y="2502336"/>
              <a:chExt cx="6392709" cy="191105"/>
            </a:xfrm>
          </p:grpSpPr>
          <p:grpSp>
            <p:nvGrpSpPr>
              <p:cNvPr id="784" name="Group 783">
                <a:extLst>
                  <a:ext uri="{FF2B5EF4-FFF2-40B4-BE49-F238E27FC236}">
                    <a16:creationId xmlns:a16="http://schemas.microsoft.com/office/drawing/2014/main" id="{E63DD398-A56A-60C9-3E46-0954A6B27A25}"/>
                  </a:ext>
                </a:extLst>
              </p:cNvPr>
              <p:cNvGrpSpPr/>
              <p:nvPr/>
            </p:nvGrpSpPr>
            <p:grpSpPr>
              <a:xfrm>
                <a:off x="1196221" y="2671911"/>
                <a:ext cx="6392709" cy="0"/>
                <a:chOff x="1231585" y="2671911"/>
                <a:chExt cx="6166530" cy="0"/>
              </a:xfrm>
            </p:grpSpPr>
            <p:cxnSp>
              <p:nvCxnSpPr>
                <p:cNvPr id="786" name="Straight Connector 785">
                  <a:extLst>
                    <a:ext uri="{FF2B5EF4-FFF2-40B4-BE49-F238E27FC236}">
                      <a16:creationId xmlns:a16="http://schemas.microsoft.com/office/drawing/2014/main" id="{D6320B85-39C0-062A-71EB-856F85CA604E}"/>
                    </a:ext>
                  </a:extLst>
                </p:cNvPr>
                <p:cNvCxnSpPr>
                  <a:cxnSpLocks/>
                </p:cNvCxnSpPr>
                <p:nvPr/>
              </p:nvCxnSpPr>
              <p:spPr>
                <a:xfrm>
                  <a:off x="1231585" y="2671911"/>
                  <a:ext cx="6166530" cy="0"/>
                </a:xfrm>
                <a:prstGeom prst="line">
                  <a:avLst/>
                </a:prstGeom>
                <a:noFill/>
                <a:ln w="101600" cap="flat" cmpd="sng" algn="ctr">
                  <a:solidFill>
                    <a:srgbClr val="FFC000">
                      <a:lumMod val="20000"/>
                      <a:lumOff val="80000"/>
                    </a:srgbClr>
                  </a:solidFill>
                  <a:prstDash val="solid"/>
                  <a:miter lim="800000"/>
                </a:ln>
                <a:effectLst/>
              </p:spPr>
            </p:cxnSp>
            <p:cxnSp>
              <p:nvCxnSpPr>
                <p:cNvPr id="787" name="Straight Connector 786">
                  <a:extLst>
                    <a:ext uri="{FF2B5EF4-FFF2-40B4-BE49-F238E27FC236}">
                      <a16:creationId xmlns:a16="http://schemas.microsoft.com/office/drawing/2014/main" id="{5CA08791-12D8-7CFA-145A-7486AAE793F4}"/>
                    </a:ext>
                  </a:extLst>
                </p:cNvPr>
                <p:cNvCxnSpPr>
                  <a:cxnSpLocks/>
                </p:cNvCxnSpPr>
                <p:nvPr/>
              </p:nvCxnSpPr>
              <p:spPr>
                <a:xfrm>
                  <a:off x="1231585" y="2671911"/>
                  <a:ext cx="6166530" cy="0"/>
                </a:xfrm>
                <a:prstGeom prst="line">
                  <a:avLst/>
                </a:prstGeom>
                <a:noFill/>
                <a:ln w="31750" cap="flat" cmpd="sng" algn="ctr">
                  <a:solidFill>
                    <a:sysClr val="windowText" lastClr="000000"/>
                  </a:solidFill>
                  <a:prstDash val="solid"/>
                  <a:miter lim="800000"/>
                </a:ln>
                <a:effectLst/>
              </p:spPr>
            </p:cxnSp>
          </p:grpSp>
          <p:sp>
            <p:nvSpPr>
              <p:cNvPr id="785" name="TextBox 784">
                <a:extLst>
                  <a:ext uri="{FF2B5EF4-FFF2-40B4-BE49-F238E27FC236}">
                    <a16:creationId xmlns:a16="http://schemas.microsoft.com/office/drawing/2014/main" id="{A06E328D-F001-EA12-8091-39176D03EBE0}"/>
                  </a:ext>
                </a:extLst>
              </p:cNvPr>
              <p:cNvSpPr txBox="1"/>
              <p:nvPr/>
            </p:nvSpPr>
            <p:spPr>
              <a:xfrm>
                <a:off x="7077456" y="2502336"/>
                <a:ext cx="250737" cy="191105"/>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2000" b="1" i="0" u="none" strike="noStrike" kern="0" cap="none" spc="0" normalizeH="0" baseline="0" noProof="0">
                  <a:ln>
                    <a:noFill/>
                  </a:ln>
                  <a:solidFill>
                    <a:prstClr val="black"/>
                  </a:solidFill>
                  <a:effectLst/>
                  <a:uLnTx/>
                  <a:uFillTx/>
                  <a:latin typeface="Cambria" panose="02040503050406030204" pitchFamily="18" charset="0"/>
                </a:endParaRPr>
              </a:p>
            </p:txBody>
          </p:sp>
        </p:grpSp>
        <p:grpSp>
          <p:nvGrpSpPr>
            <p:cNvPr id="672" name="Group 671">
              <a:extLst>
                <a:ext uri="{FF2B5EF4-FFF2-40B4-BE49-F238E27FC236}">
                  <a16:creationId xmlns:a16="http://schemas.microsoft.com/office/drawing/2014/main" id="{66085699-5959-E2AA-5526-4589C219B076}"/>
                </a:ext>
              </a:extLst>
            </p:cNvPr>
            <p:cNvGrpSpPr/>
            <p:nvPr/>
          </p:nvGrpSpPr>
          <p:grpSpPr>
            <a:xfrm>
              <a:off x="1806507" y="5920933"/>
              <a:ext cx="6392709" cy="307777"/>
              <a:chOff x="1196221" y="2444000"/>
              <a:chExt cx="6392709" cy="307777"/>
            </a:xfrm>
          </p:grpSpPr>
          <p:grpSp>
            <p:nvGrpSpPr>
              <p:cNvPr id="780" name="Group 779">
                <a:extLst>
                  <a:ext uri="{FF2B5EF4-FFF2-40B4-BE49-F238E27FC236}">
                    <a16:creationId xmlns:a16="http://schemas.microsoft.com/office/drawing/2014/main" id="{351C2768-E96C-EE29-2888-857451C0E843}"/>
                  </a:ext>
                </a:extLst>
              </p:cNvPr>
              <p:cNvGrpSpPr/>
              <p:nvPr/>
            </p:nvGrpSpPr>
            <p:grpSpPr>
              <a:xfrm>
                <a:off x="1196221" y="2671911"/>
                <a:ext cx="6392709" cy="0"/>
                <a:chOff x="1231585" y="2671911"/>
                <a:chExt cx="6166530" cy="0"/>
              </a:xfrm>
            </p:grpSpPr>
            <p:cxnSp>
              <p:nvCxnSpPr>
                <p:cNvPr id="782" name="Straight Connector 781">
                  <a:extLst>
                    <a:ext uri="{FF2B5EF4-FFF2-40B4-BE49-F238E27FC236}">
                      <a16:creationId xmlns:a16="http://schemas.microsoft.com/office/drawing/2014/main" id="{E8A263B7-7B5E-F252-1235-222C0496473D}"/>
                    </a:ext>
                  </a:extLst>
                </p:cNvPr>
                <p:cNvCxnSpPr>
                  <a:cxnSpLocks/>
                </p:cNvCxnSpPr>
                <p:nvPr/>
              </p:nvCxnSpPr>
              <p:spPr>
                <a:xfrm>
                  <a:off x="1231585" y="2671911"/>
                  <a:ext cx="6166530" cy="0"/>
                </a:xfrm>
                <a:prstGeom prst="line">
                  <a:avLst/>
                </a:prstGeom>
                <a:noFill/>
                <a:ln w="101600" cap="flat" cmpd="sng" algn="ctr">
                  <a:solidFill>
                    <a:srgbClr val="FFC000">
                      <a:lumMod val="20000"/>
                      <a:lumOff val="80000"/>
                    </a:srgbClr>
                  </a:solidFill>
                  <a:prstDash val="solid"/>
                  <a:miter lim="800000"/>
                </a:ln>
                <a:effectLst/>
              </p:spPr>
            </p:cxnSp>
            <p:cxnSp>
              <p:nvCxnSpPr>
                <p:cNvPr id="783" name="Straight Connector 782">
                  <a:extLst>
                    <a:ext uri="{FF2B5EF4-FFF2-40B4-BE49-F238E27FC236}">
                      <a16:creationId xmlns:a16="http://schemas.microsoft.com/office/drawing/2014/main" id="{B5FD67C0-5896-27FC-619F-31A82CDD36B7}"/>
                    </a:ext>
                  </a:extLst>
                </p:cNvPr>
                <p:cNvCxnSpPr>
                  <a:cxnSpLocks/>
                </p:cNvCxnSpPr>
                <p:nvPr/>
              </p:nvCxnSpPr>
              <p:spPr>
                <a:xfrm>
                  <a:off x="1231585" y="2671911"/>
                  <a:ext cx="6166530" cy="0"/>
                </a:xfrm>
                <a:prstGeom prst="line">
                  <a:avLst/>
                </a:prstGeom>
                <a:noFill/>
                <a:ln w="31750" cap="flat" cmpd="sng" algn="ctr">
                  <a:solidFill>
                    <a:sysClr val="windowText" lastClr="000000"/>
                  </a:solidFill>
                  <a:prstDash val="solid"/>
                  <a:miter lim="800000"/>
                </a:ln>
                <a:effectLst/>
              </p:spPr>
            </p:cxnSp>
          </p:grpSp>
          <p:sp>
            <p:nvSpPr>
              <p:cNvPr id="781" name="TextBox 780">
                <a:extLst>
                  <a:ext uri="{FF2B5EF4-FFF2-40B4-BE49-F238E27FC236}">
                    <a16:creationId xmlns:a16="http://schemas.microsoft.com/office/drawing/2014/main" id="{033327A6-EEE9-48F1-CD57-152E405FD15F}"/>
                  </a:ext>
                </a:extLst>
              </p:cNvPr>
              <p:cNvSpPr txBox="1"/>
              <p:nvPr/>
            </p:nvSpPr>
            <p:spPr>
              <a:xfrm>
                <a:off x="7077456" y="2444000"/>
                <a:ext cx="250737" cy="307777"/>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2000" b="1" i="0" u="none" strike="noStrike" kern="0" cap="none" spc="0" normalizeH="0" baseline="0" noProof="0">
                  <a:ln>
                    <a:noFill/>
                  </a:ln>
                  <a:solidFill>
                    <a:prstClr val="black"/>
                  </a:solidFill>
                  <a:effectLst/>
                  <a:uLnTx/>
                  <a:uFillTx/>
                  <a:latin typeface="Cambria" panose="02040503050406030204" pitchFamily="18" charset="0"/>
                </a:endParaRPr>
              </a:p>
            </p:txBody>
          </p:sp>
        </p:grpSp>
        <p:grpSp>
          <p:nvGrpSpPr>
            <p:cNvPr id="673" name="Group 672">
              <a:extLst>
                <a:ext uri="{FF2B5EF4-FFF2-40B4-BE49-F238E27FC236}">
                  <a16:creationId xmlns:a16="http://schemas.microsoft.com/office/drawing/2014/main" id="{FBC43403-7B37-E87E-6B14-C7C9453D0C17}"/>
                </a:ext>
              </a:extLst>
            </p:cNvPr>
            <p:cNvGrpSpPr/>
            <p:nvPr/>
          </p:nvGrpSpPr>
          <p:grpSpPr>
            <a:xfrm>
              <a:off x="2140422" y="5389263"/>
              <a:ext cx="309259" cy="1034906"/>
              <a:chOff x="1302790" y="2159850"/>
              <a:chExt cx="1146896" cy="3837967"/>
            </a:xfrm>
          </p:grpSpPr>
          <p:cxnSp>
            <p:nvCxnSpPr>
              <p:cNvPr id="774" name="Straight Connector 773">
                <a:extLst>
                  <a:ext uri="{FF2B5EF4-FFF2-40B4-BE49-F238E27FC236}">
                    <a16:creationId xmlns:a16="http://schemas.microsoft.com/office/drawing/2014/main" id="{28DBBEFF-8F3E-85E5-E4F9-BEF2BBBF94E4}"/>
                  </a:ext>
                </a:extLst>
              </p:cNvPr>
              <p:cNvCxnSpPr>
                <a:cxnSpLocks/>
              </p:cNvCxnSpPr>
              <p:nvPr/>
            </p:nvCxnSpPr>
            <p:spPr>
              <a:xfrm>
                <a:off x="1860805" y="2159850"/>
                <a:ext cx="0" cy="3837967"/>
              </a:xfrm>
              <a:prstGeom prst="line">
                <a:avLst/>
              </a:prstGeom>
              <a:noFill/>
              <a:ln w="28575" cap="flat" cmpd="sng" algn="ctr">
                <a:solidFill>
                  <a:sysClr val="windowText" lastClr="000000"/>
                </a:solidFill>
                <a:prstDash val="solid"/>
                <a:miter lim="800000"/>
                <a:headEnd type="none" w="med" len="med"/>
                <a:tailEnd type="triangle" w="lg" len="lg"/>
              </a:ln>
              <a:effectLst/>
            </p:spPr>
          </p:cxnSp>
          <p:sp>
            <p:nvSpPr>
              <p:cNvPr id="775" name="타원 299">
                <a:extLst>
                  <a:ext uri="{FF2B5EF4-FFF2-40B4-BE49-F238E27FC236}">
                    <a16:creationId xmlns:a16="http://schemas.microsoft.com/office/drawing/2014/main" id="{D327B034-6C3A-250F-9724-7C4DD1AAFBF6}"/>
                  </a:ext>
                </a:extLst>
              </p:cNvPr>
              <p:cNvSpPr/>
              <p:nvPr/>
            </p:nvSpPr>
            <p:spPr>
              <a:xfrm>
                <a:off x="1581055" y="2392861"/>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776" name="타원 299">
                <a:extLst>
                  <a:ext uri="{FF2B5EF4-FFF2-40B4-BE49-F238E27FC236}">
                    <a16:creationId xmlns:a16="http://schemas.microsoft.com/office/drawing/2014/main" id="{C02BDDE1-3247-2ABE-A873-EFAB0E80176D}"/>
                  </a:ext>
                </a:extLst>
              </p:cNvPr>
              <p:cNvSpPr/>
              <p:nvPr/>
            </p:nvSpPr>
            <p:spPr>
              <a:xfrm>
                <a:off x="1581057" y="3139273"/>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777" name="타원 299">
                <a:extLst>
                  <a:ext uri="{FF2B5EF4-FFF2-40B4-BE49-F238E27FC236}">
                    <a16:creationId xmlns:a16="http://schemas.microsoft.com/office/drawing/2014/main" id="{A76FD2FC-1EC3-0F9E-107D-C761083E20B5}"/>
                  </a:ext>
                </a:extLst>
              </p:cNvPr>
              <p:cNvSpPr/>
              <p:nvPr/>
            </p:nvSpPr>
            <p:spPr>
              <a:xfrm>
                <a:off x="1581056" y="4714856"/>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cxnSp>
            <p:nvCxnSpPr>
              <p:cNvPr id="778" name="Straight Connector 777">
                <a:extLst>
                  <a:ext uri="{FF2B5EF4-FFF2-40B4-BE49-F238E27FC236}">
                    <a16:creationId xmlns:a16="http://schemas.microsoft.com/office/drawing/2014/main" id="{EDF8DE38-BAE7-D3C0-D18B-55A40F5331F8}"/>
                  </a:ext>
                </a:extLst>
              </p:cNvPr>
              <p:cNvCxnSpPr/>
              <p:nvPr/>
            </p:nvCxnSpPr>
            <p:spPr>
              <a:xfrm>
                <a:off x="1850532" y="2167847"/>
                <a:ext cx="599154" cy="0"/>
              </a:xfrm>
              <a:prstGeom prst="line">
                <a:avLst/>
              </a:prstGeom>
              <a:noFill/>
              <a:ln w="31750" cap="flat" cmpd="sng" algn="ctr">
                <a:solidFill>
                  <a:sysClr val="windowText" lastClr="000000"/>
                </a:solidFill>
                <a:prstDash val="solid"/>
                <a:miter lim="800000"/>
              </a:ln>
              <a:effectLst/>
            </p:spPr>
          </p:cxnSp>
          <p:sp>
            <p:nvSpPr>
              <p:cNvPr id="779" name="TextBox 778">
                <a:extLst>
                  <a:ext uri="{FF2B5EF4-FFF2-40B4-BE49-F238E27FC236}">
                    <a16:creationId xmlns:a16="http://schemas.microsoft.com/office/drawing/2014/main" id="{B7091C91-7A12-1700-E2B7-B05484C5CC11}"/>
                  </a:ext>
                </a:extLst>
              </p:cNvPr>
              <p:cNvSpPr txBox="1"/>
              <p:nvPr/>
            </p:nvSpPr>
            <p:spPr>
              <a:xfrm rot="16200000">
                <a:off x="1377106" y="3816106"/>
                <a:ext cx="650348" cy="798980"/>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1400" b="1" i="0" u="none" strike="noStrike" kern="0" cap="none" spc="0" normalizeH="0" baseline="0" noProof="0">
                  <a:ln>
                    <a:noFill/>
                  </a:ln>
                  <a:solidFill>
                    <a:prstClr val="black"/>
                  </a:solidFill>
                  <a:effectLst/>
                  <a:uLnTx/>
                  <a:uFillTx/>
                  <a:latin typeface="Cambria" panose="02040503050406030204" pitchFamily="18" charset="0"/>
                </a:endParaRPr>
              </a:p>
            </p:txBody>
          </p:sp>
        </p:grpSp>
        <p:sp>
          <p:nvSpPr>
            <p:cNvPr id="674" name="TextBox 673">
              <a:extLst>
                <a:ext uri="{FF2B5EF4-FFF2-40B4-BE49-F238E27FC236}">
                  <a16:creationId xmlns:a16="http://schemas.microsoft.com/office/drawing/2014/main" id="{3411E6B1-A9DB-59FB-2AD9-AAC86ADD6EDB}"/>
                </a:ext>
              </a:extLst>
            </p:cNvPr>
            <p:cNvSpPr txBox="1"/>
            <p:nvPr/>
          </p:nvSpPr>
          <p:spPr>
            <a:xfrm>
              <a:off x="469157" y="5697971"/>
              <a:ext cx="919249" cy="315877"/>
            </a:xfrm>
            <a:prstGeom prst="rect">
              <a:avLst/>
            </a:prstGeom>
            <a:no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err="1">
                  <a:ln>
                    <a:noFill/>
                  </a:ln>
                  <a:solidFill>
                    <a:prstClr val="black"/>
                  </a:solidFill>
                  <a:effectLst/>
                  <a:uLnTx/>
                  <a:uFillTx/>
                  <a:latin typeface="Cambria" panose="02040503050406030204" pitchFamily="18" charset="0"/>
                </a:rPr>
                <a:t>Block</a:t>
              </a:r>
              <a:r>
                <a:rPr kumimoji="0" lang="en-US" altLang="ko-KR" sz="2000" b="1" i="1" u="none" strike="noStrike" kern="0" cap="none" spc="0" normalizeH="0" baseline="-25000" noProof="0" err="1">
                  <a:ln>
                    <a:noFill/>
                  </a:ln>
                  <a:solidFill>
                    <a:prstClr val="black"/>
                  </a:solidFill>
                  <a:effectLst/>
                  <a:uLnTx/>
                  <a:uFillTx/>
                  <a:latin typeface="Cambria" panose="02040503050406030204" pitchFamily="18" charset="0"/>
                </a:rPr>
                <a:t>K</a:t>
              </a:r>
              <a:endParaRPr kumimoji="0" lang="ko-KR" altLang="en-US" sz="2000" b="1" i="1" u="none" strike="noStrike" kern="0" cap="none" spc="0" normalizeH="0" baseline="-25000" noProof="0">
                <a:ln>
                  <a:noFill/>
                </a:ln>
                <a:solidFill>
                  <a:prstClr val="black"/>
                </a:solidFill>
                <a:effectLst/>
                <a:uLnTx/>
                <a:uFillTx/>
                <a:latin typeface="Cambria" panose="02040503050406030204" pitchFamily="18" charset="0"/>
              </a:endParaRPr>
            </a:p>
          </p:txBody>
        </p:sp>
        <p:grpSp>
          <p:nvGrpSpPr>
            <p:cNvPr id="675" name="Group 674">
              <a:extLst>
                <a:ext uri="{FF2B5EF4-FFF2-40B4-BE49-F238E27FC236}">
                  <a16:creationId xmlns:a16="http://schemas.microsoft.com/office/drawing/2014/main" id="{86A99CC9-85CB-9E6F-6F10-C0277A16C825}"/>
                </a:ext>
              </a:extLst>
            </p:cNvPr>
            <p:cNvGrpSpPr/>
            <p:nvPr/>
          </p:nvGrpSpPr>
          <p:grpSpPr>
            <a:xfrm>
              <a:off x="3243894" y="5389263"/>
              <a:ext cx="309259" cy="1034906"/>
              <a:chOff x="1302790" y="2159850"/>
              <a:chExt cx="1146896" cy="3837967"/>
            </a:xfrm>
          </p:grpSpPr>
          <p:cxnSp>
            <p:nvCxnSpPr>
              <p:cNvPr id="768" name="Straight Connector 767">
                <a:extLst>
                  <a:ext uri="{FF2B5EF4-FFF2-40B4-BE49-F238E27FC236}">
                    <a16:creationId xmlns:a16="http://schemas.microsoft.com/office/drawing/2014/main" id="{99E091A5-DB86-D194-3A6B-5E8FCBA97E04}"/>
                  </a:ext>
                </a:extLst>
              </p:cNvPr>
              <p:cNvCxnSpPr>
                <a:cxnSpLocks/>
              </p:cNvCxnSpPr>
              <p:nvPr/>
            </p:nvCxnSpPr>
            <p:spPr>
              <a:xfrm>
                <a:off x="1860805" y="2159850"/>
                <a:ext cx="0" cy="3837967"/>
              </a:xfrm>
              <a:prstGeom prst="line">
                <a:avLst/>
              </a:prstGeom>
              <a:noFill/>
              <a:ln w="28575" cap="flat" cmpd="sng" algn="ctr">
                <a:solidFill>
                  <a:sysClr val="windowText" lastClr="000000"/>
                </a:solidFill>
                <a:prstDash val="solid"/>
                <a:miter lim="800000"/>
                <a:headEnd type="none" w="med" len="med"/>
                <a:tailEnd type="triangle" w="lg" len="lg"/>
              </a:ln>
              <a:effectLst/>
            </p:spPr>
          </p:cxnSp>
          <p:sp>
            <p:nvSpPr>
              <p:cNvPr id="769" name="타원 299">
                <a:extLst>
                  <a:ext uri="{FF2B5EF4-FFF2-40B4-BE49-F238E27FC236}">
                    <a16:creationId xmlns:a16="http://schemas.microsoft.com/office/drawing/2014/main" id="{6E54858C-9718-55C7-40AA-D56F0A201E3E}"/>
                  </a:ext>
                </a:extLst>
              </p:cNvPr>
              <p:cNvSpPr/>
              <p:nvPr/>
            </p:nvSpPr>
            <p:spPr>
              <a:xfrm>
                <a:off x="1581055" y="2392861"/>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770" name="타원 299">
                <a:extLst>
                  <a:ext uri="{FF2B5EF4-FFF2-40B4-BE49-F238E27FC236}">
                    <a16:creationId xmlns:a16="http://schemas.microsoft.com/office/drawing/2014/main" id="{69374115-CA7E-5ACD-107D-D0770BFC589B}"/>
                  </a:ext>
                </a:extLst>
              </p:cNvPr>
              <p:cNvSpPr/>
              <p:nvPr/>
            </p:nvSpPr>
            <p:spPr>
              <a:xfrm>
                <a:off x="1581057" y="3139273"/>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771" name="타원 299">
                <a:extLst>
                  <a:ext uri="{FF2B5EF4-FFF2-40B4-BE49-F238E27FC236}">
                    <a16:creationId xmlns:a16="http://schemas.microsoft.com/office/drawing/2014/main" id="{8384970F-1262-A379-A4A2-298363ECB4B6}"/>
                  </a:ext>
                </a:extLst>
              </p:cNvPr>
              <p:cNvSpPr/>
              <p:nvPr/>
            </p:nvSpPr>
            <p:spPr>
              <a:xfrm>
                <a:off x="1581056" y="4714856"/>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cxnSp>
            <p:nvCxnSpPr>
              <p:cNvPr id="772" name="Straight Connector 771">
                <a:extLst>
                  <a:ext uri="{FF2B5EF4-FFF2-40B4-BE49-F238E27FC236}">
                    <a16:creationId xmlns:a16="http://schemas.microsoft.com/office/drawing/2014/main" id="{288BB6AE-F4A0-1AEE-5FF5-91651EA60F86}"/>
                  </a:ext>
                </a:extLst>
              </p:cNvPr>
              <p:cNvCxnSpPr/>
              <p:nvPr/>
            </p:nvCxnSpPr>
            <p:spPr>
              <a:xfrm>
                <a:off x="1850532" y="2167847"/>
                <a:ext cx="599154" cy="0"/>
              </a:xfrm>
              <a:prstGeom prst="line">
                <a:avLst/>
              </a:prstGeom>
              <a:noFill/>
              <a:ln w="31750" cap="flat" cmpd="sng" algn="ctr">
                <a:solidFill>
                  <a:sysClr val="windowText" lastClr="000000"/>
                </a:solidFill>
                <a:prstDash val="solid"/>
                <a:miter lim="800000"/>
              </a:ln>
              <a:effectLst/>
            </p:spPr>
          </p:cxnSp>
          <p:sp>
            <p:nvSpPr>
              <p:cNvPr id="773" name="TextBox 772">
                <a:extLst>
                  <a:ext uri="{FF2B5EF4-FFF2-40B4-BE49-F238E27FC236}">
                    <a16:creationId xmlns:a16="http://schemas.microsoft.com/office/drawing/2014/main" id="{6DD583E7-48EF-A0D0-3873-965AC02A4362}"/>
                  </a:ext>
                </a:extLst>
              </p:cNvPr>
              <p:cNvSpPr txBox="1"/>
              <p:nvPr/>
            </p:nvSpPr>
            <p:spPr>
              <a:xfrm rot="16200000">
                <a:off x="1377106" y="3816106"/>
                <a:ext cx="650348" cy="798980"/>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1400" b="1" i="0" u="none" strike="noStrike" kern="0" cap="none" spc="0" normalizeH="0" baseline="0" noProof="0">
                  <a:ln>
                    <a:noFill/>
                  </a:ln>
                  <a:solidFill>
                    <a:prstClr val="black"/>
                  </a:solidFill>
                  <a:effectLst/>
                  <a:uLnTx/>
                  <a:uFillTx/>
                  <a:latin typeface="Cambria" panose="02040503050406030204" pitchFamily="18" charset="0"/>
                </a:endParaRPr>
              </a:p>
            </p:txBody>
          </p:sp>
        </p:grpSp>
        <p:grpSp>
          <p:nvGrpSpPr>
            <p:cNvPr id="676" name="Group 675">
              <a:extLst>
                <a:ext uri="{FF2B5EF4-FFF2-40B4-BE49-F238E27FC236}">
                  <a16:creationId xmlns:a16="http://schemas.microsoft.com/office/drawing/2014/main" id="{8067B6E2-FDB4-0CE3-F972-73D0F8161ECE}"/>
                </a:ext>
              </a:extLst>
            </p:cNvPr>
            <p:cNvGrpSpPr/>
            <p:nvPr/>
          </p:nvGrpSpPr>
          <p:grpSpPr>
            <a:xfrm>
              <a:off x="4368750" y="5389263"/>
              <a:ext cx="309259" cy="1034906"/>
              <a:chOff x="1302790" y="2159850"/>
              <a:chExt cx="1146896" cy="3837967"/>
            </a:xfrm>
          </p:grpSpPr>
          <p:cxnSp>
            <p:nvCxnSpPr>
              <p:cNvPr id="762" name="Straight Connector 761">
                <a:extLst>
                  <a:ext uri="{FF2B5EF4-FFF2-40B4-BE49-F238E27FC236}">
                    <a16:creationId xmlns:a16="http://schemas.microsoft.com/office/drawing/2014/main" id="{AD6F61BF-82F4-7F90-9B68-F8F923DE2283}"/>
                  </a:ext>
                </a:extLst>
              </p:cNvPr>
              <p:cNvCxnSpPr>
                <a:cxnSpLocks/>
              </p:cNvCxnSpPr>
              <p:nvPr/>
            </p:nvCxnSpPr>
            <p:spPr>
              <a:xfrm>
                <a:off x="1860805" y="2159850"/>
                <a:ext cx="0" cy="3837967"/>
              </a:xfrm>
              <a:prstGeom prst="line">
                <a:avLst/>
              </a:prstGeom>
              <a:noFill/>
              <a:ln w="28575" cap="flat" cmpd="sng" algn="ctr">
                <a:solidFill>
                  <a:sysClr val="windowText" lastClr="000000"/>
                </a:solidFill>
                <a:prstDash val="solid"/>
                <a:miter lim="800000"/>
                <a:headEnd type="none" w="med" len="med"/>
                <a:tailEnd type="triangle" w="lg" len="lg"/>
              </a:ln>
              <a:effectLst/>
            </p:spPr>
          </p:cxnSp>
          <p:sp>
            <p:nvSpPr>
              <p:cNvPr id="763" name="타원 299">
                <a:extLst>
                  <a:ext uri="{FF2B5EF4-FFF2-40B4-BE49-F238E27FC236}">
                    <a16:creationId xmlns:a16="http://schemas.microsoft.com/office/drawing/2014/main" id="{474B0D09-7739-CC92-478A-B6D4B46ADDEC}"/>
                  </a:ext>
                </a:extLst>
              </p:cNvPr>
              <p:cNvSpPr/>
              <p:nvPr/>
            </p:nvSpPr>
            <p:spPr>
              <a:xfrm>
                <a:off x="1581055" y="2392861"/>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764" name="타원 299">
                <a:extLst>
                  <a:ext uri="{FF2B5EF4-FFF2-40B4-BE49-F238E27FC236}">
                    <a16:creationId xmlns:a16="http://schemas.microsoft.com/office/drawing/2014/main" id="{49E1CD4A-6D64-B982-1DFF-3401DD0DD614}"/>
                  </a:ext>
                </a:extLst>
              </p:cNvPr>
              <p:cNvSpPr/>
              <p:nvPr/>
            </p:nvSpPr>
            <p:spPr>
              <a:xfrm>
                <a:off x="1581057" y="3139273"/>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765" name="타원 299">
                <a:extLst>
                  <a:ext uri="{FF2B5EF4-FFF2-40B4-BE49-F238E27FC236}">
                    <a16:creationId xmlns:a16="http://schemas.microsoft.com/office/drawing/2014/main" id="{C0C29189-B4A5-F760-49B3-A91783031D7A}"/>
                  </a:ext>
                </a:extLst>
              </p:cNvPr>
              <p:cNvSpPr/>
              <p:nvPr/>
            </p:nvSpPr>
            <p:spPr>
              <a:xfrm>
                <a:off x="1581056" y="4714856"/>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cxnSp>
            <p:nvCxnSpPr>
              <p:cNvPr id="766" name="Straight Connector 765">
                <a:extLst>
                  <a:ext uri="{FF2B5EF4-FFF2-40B4-BE49-F238E27FC236}">
                    <a16:creationId xmlns:a16="http://schemas.microsoft.com/office/drawing/2014/main" id="{6ADB3DBA-32C1-8829-2098-81CF151AF026}"/>
                  </a:ext>
                </a:extLst>
              </p:cNvPr>
              <p:cNvCxnSpPr/>
              <p:nvPr/>
            </p:nvCxnSpPr>
            <p:spPr>
              <a:xfrm>
                <a:off x="1850532" y="2167847"/>
                <a:ext cx="599154" cy="0"/>
              </a:xfrm>
              <a:prstGeom prst="line">
                <a:avLst/>
              </a:prstGeom>
              <a:noFill/>
              <a:ln w="31750" cap="flat" cmpd="sng" algn="ctr">
                <a:solidFill>
                  <a:sysClr val="windowText" lastClr="000000"/>
                </a:solidFill>
                <a:prstDash val="solid"/>
                <a:miter lim="800000"/>
              </a:ln>
              <a:effectLst/>
            </p:spPr>
          </p:cxnSp>
          <p:sp>
            <p:nvSpPr>
              <p:cNvPr id="767" name="TextBox 766">
                <a:extLst>
                  <a:ext uri="{FF2B5EF4-FFF2-40B4-BE49-F238E27FC236}">
                    <a16:creationId xmlns:a16="http://schemas.microsoft.com/office/drawing/2014/main" id="{04B93A08-7F8C-C564-5FB6-DC0F284232FE}"/>
                  </a:ext>
                </a:extLst>
              </p:cNvPr>
              <p:cNvSpPr txBox="1"/>
              <p:nvPr/>
            </p:nvSpPr>
            <p:spPr>
              <a:xfrm rot="16200000">
                <a:off x="1377106" y="3816106"/>
                <a:ext cx="650348" cy="798980"/>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1400" b="1" i="0" u="none" strike="noStrike" kern="0" cap="none" spc="0" normalizeH="0" baseline="0" noProof="0">
                  <a:ln>
                    <a:noFill/>
                  </a:ln>
                  <a:solidFill>
                    <a:prstClr val="black"/>
                  </a:solidFill>
                  <a:effectLst/>
                  <a:uLnTx/>
                  <a:uFillTx/>
                  <a:latin typeface="Cambria" panose="02040503050406030204" pitchFamily="18" charset="0"/>
                </a:endParaRPr>
              </a:p>
            </p:txBody>
          </p:sp>
        </p:grpSp>
        <p:grpSp>
          <p:nvGrpSpPr>
            <p:cNvPr id="677" name="Group 676">
              <a:extLst>
                <a:ext uri="{FF2B5EF4-FFF2-40B4-BE49-F238E27FC236}">
                  <a16:creationId xmlns:a16="http://schemas.microsoft.com/office/drawing/2014/main" id="{0FF13991-3D89-68ED-CC11-8E20DC0B4146}"/>
                </a:ext>
              </a:extLst>
            </p:cNvPr>
            <p:cNvGrpSpPr/>
            <p:nvPr/>
          </p:nvGrpSpPr>
          <p:grpSpPr>
            <a:xfrm>
              <a:off x="5487099" y="5389263"/>
              <a:ext cx="309259" cy="1034906"/>
              <a:chOff x="1302790" y="2159850"/>
              <a:chExt cx="1146896" cy="3837967"/>
            </a:xfrm>
          </p:grpSpPr>
          <p:cxnSp>
            <p:nvCxnSpPr>
              <p:cNvPr id="756" name="Straight Connector 755">
                <a:extLst>
                  <a:ext uri="{FF2B5EF4-FFF2-40B4-BE49-F238E27FC236}">
                    <a16:creationId xmlns:a16="http://schemas.microsoft.com/office/drawing/2014/main" id="{36D7E211-EEDB-B3BD-8744-82E781CF743A}"/>
                  </a:ext>
                </a:extLst>
              </p:cNvPr>
              <p:cNvCxnSpPr>
                <a:cxnSpLocks/>
              </p:cNvCxnSpPr>
              <p:nvPr/>
            </p:nvCxnSpPr>
            <p:spPr>
              <a:xfrm>
                <a:off x="1860805" y="2159850"/>
                <a:ext cx="0" cy="3837967"/>
              </a:xfrm>
              <a:prstGeom prst="line">
                <a:avLst/>
              </a:prstGeom>
              <a:noFill/>
              <a:ln w="28575" cap="flat" cmpd="sng" algn="ctr">
                <a:solidFill>
                  <a:sysClr val="windowText" lastClr="000000"/>
                </a:solidFill>
                <a:prstDash val="solid"/>
                <a:miter lim="800000"/>
                <a:headEnd type="none" w="med" len="med"/>
                <a:tailEnd type="triangle" w="lg" len="lg"/>
              </a:ln>
              <a:effectLst/>
            </p:spPr>
          </p:cxnSp>
          <p:sp>
            <p:nvSpPr>
              <p:cNvPr id="757" name="타원 299">
                <a:extLst>
                  <a:ext uri="{FF2B5EF4-FFF2-40B4-BE49-F238E27FC236}">
                    <a16:creationId xmlns:a16="http://schemas.microsoft.com/office/drawing/2014/main" id="{438981B1-ABAF-7DFC-3684-6D053FF9B26D}"/>
                  </a:ext>
                </a:extLst>
              </p:cNvPr>
              <p:cNvSpPr/>
              <p:nvPr/>
            </p:nvSpPr>
            <p:spPr>
              <a:xfrm>
                <a:off x="1581055" y="2392861"/>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758" name="타원 299">
                <a:extLst>
                  <a:ext uri="{FF2B5EF4-FFF2-40B4-BE49-F238E27FC236}">
                    <a16:creationId xmlns:a16="http://schemas.microsoft.com/office/drawing/2014/main" id="{AF249EF0-F1B3-67C2-6B27-6B421D97740C}"/>
                  </a:ext>
                </a:extLst>
              </p:cNvPr>
              <p:cNvSpPr/>
              <p:nvPr/>
            </p:nvSpPr>
            <p:spPr>
              <a:xfrm>
                <a:off x="1581057" y="3139273"/>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759" name="타원 299">
                <a:extLst>
                  <a:ext uri="{FF2B5EF4-FFF2-40B4-BE49-F238E27FC236}">
                    <a16:creationId xmlns:a16="http://schemas.microsoft.com/office/drawing/2014/main" id="{2D4207C3-AB75-FF84-3C33-03DB7C0D64A3}"/>
                  </a:ext>
                </a:extLst>
              </p:cNvPr>
              <p:cNvSpPr/>
              <p:nvPr/>
            </p:nvSpPr>
            <p:spPr>
              <a:xfrm>
                <a:off x="1581056" y="4714856"/>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cxnSp>
            <p:nvCxnSpPr>
              <p:cNvPr id="760" name="Straight Connector 759">
                <a:extLst>
                  <a:ext uri="{FF2B5EF4-FFF2-40B4-BE49-F238E27FC236}">
                    <a16:creationId xmlns:a16="http://schemas.microsoft.com/office/drawing/2014/main" id="{780629ED-8212-DCAD-7571-2955FEFC5511}"/>
                  </a:ext>
                </a:extLst>
              </p:cNvPr>
              <p:cNvCxnSpPr/>
              <p:nvPr/>
            </p:nvCxnSpPr>
            <p:spPr>
              <a:xfrm>
                <a:off x="1850532" y="2167847"/>
                <a:ext cx="599154" cy="0"/>
              </a:xfrm>
              <a:prstGeom prst="line">
                <a:avLst/>
              </a:prstGeom>
              <a:noFill/>
              <a:ln w="31750" cap="flat" cmpd="sng" algn="ctr">
                <a:solidFill>
                  <a:sysClr val="windowText" lastClr="000000"/>
                </a:solidFill>
                <a:prstDash val="solid"/>
                <a:miter lim="800000"/>
              </a:ln>
              <a:effectLst/>
            </p:spPr>
          </p:cxnSp>
          <p:sp>
            <p:nvSpPr>
              <p:cNvPr id="761" name="TextBox 760">
                <a:extLst>
                  <a:ext uri="{FF2B5EF4-FFF2-40B4-BE49-F238E27FC236}">
                    <a16:creationId xmlns:a16="http://schemas.microsoft.com/office/drawing/2014/main" id="{AD5D49F6-1134-1023-EAD6-01D03AB61711}"/>
                  </a:ext>
                </a:extLst>
              </p:cNvPr>
              <p:cNvSpPr txBox="1"/>
              <p:nvPr/>
            </p:nvSpPr>
            <p:spPr>
              <a:xfrm rot="16200000">
                <a:off x="1377106" y="3816106"/>
                <a:ext cx="650348" cy="798980"/>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1400" b="1" i="0" u="none" strike="noStrike" kern="0" cap="none" spc="0" normalizeH="0" baseline="0" noProof="0">
                  <a:ln>
                    <a:noFill/>
                  </a:ln>
                  <a:solidFill>
                    <a:prstClr val="black"/>
                  </a:solidFill>
                  <a:effectLst/>
                  <a:uLnTx/>
                  <a:uFillTx/>
                  <a:latin typeface="Cambria" panose="02040503050406030204" pitchFamily="18" charset="0"/>
                </a:endParaRPr>
              </a:p>
            </p:txBody>
          </p:sp>
        </p:grpSp>
        <p:grpSp>
          <p:nvGrpSpPr>
            <p:cNvPr id="678" name="Group 677">
              <a:extLst>
                <a:ext uri="{FF2B5EF4-FFF2-40B4-BE49-F238E27FC236}">
                  <a16:creationId xmlns:a16="http://schemas.microsoft.com/office/drawing/2014/main" id="{B540D1E9-A698-ECF9-D323-6BC35BB0BD8A}"/>
                </a:ext>
              </a:extLst>
            </p:cNvPr>
            <p:cNvGrpSpPr/>
            <p:nvPr/>
          </p:nvGrpSpPr>
          <p:grpSpPr>
            <a:xfrm>
              <a:off x="6570809" y="5389263"/>
              <a:ext cx="309259" cy="1034906"/>
              <a:chOff x="1302790" y="2159850"/>
              <a:chExt cx="1146896" cy="3837967"/>
            </a:xfrm>
          </p:grpSpPr>
          <p:cxnSp>
            <p:nvCxnSpPr>
              <p:cNvPr id="750" name="Straight Connector 749">
                <a:extLst>
                  <a:ext uri="{FF2B5EF4-FFF2-40B4-BE49-F238E27FC236}">
                    <a16:creationId xmlns:a16="http://schemas.microsoft.com/office/drawing/2014/main" id="{A8848755-9BDE-16B3-7427-466413FCA641}"/>
                  </a:ext>
                </a:extLst>
              </p:cNvPr>
              <p:cNvCxnSpPr>
                <a:cxnSpLocks/>
              </p:cNvCxnSpPr>
              <p:nvPr/>
            </p:nvCxnSpPr>
            <p:spPr>
              <a:xfrm>
                <a:off x="1860805" y="2159850"/>
                <a:ext cx="0" cy="3837967"/>
              </a:xfrm>
              <a:prstGeom prst="line">
                <a:avLst/>
              </a:prstGeom>
              <a:noFill/>
              <a:ln w="28575" cap="flat" cmpd="sng" algn="ctr">
                <a:solidFill>
                  <a:sysClr val="windowText" lastClr="000000"/>
                </a:solidFill>
                <a:prstDash val="solid"/>
                <a:miter lim="800000"/>
                <a:headEnd type="none" w="med" len="med"/>
                <a:tailEnd type="triangle" w="lg" len="lg"/>
              </a:ln>
              <a:effectLst/>
            </p:spPr>
          </p:cxnSp>
          <p:sp>
            <p:nvSpPr>
              <p:cNvPr id="751" name="타원 299">
                <a:extLst>
                  <a:ext uri="{FF2B5EF4-FFF2-40B4-BE49-F238E27FC236}">
                    <a16:creationId xmlns:a16="http://schemas.microsoft.com/office/drawing/2014/main" id="{25ABC342-E28C-77C2-6B9D-D6A2193FB4B3}"/>
                  </a:ext>
                </a:extLst>
              </p:cNvPr>
              <p:cNvSpPr/>
              <p:nvPr/>
            </p:nvSpPr>
            <p:spPr>
              <a:xfrm>
                <a:off x="1581055" y="2392861"/>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752" name="타원 299">
                <a:extLst>
                  <a:ext uri="{FF2B5EF4-FFF2-40B4-BE49-F238E27FC236}">
                    <a16:creationId xmlns:a16="http://schemas.microsoft.com/office/drawing/2014/main" id="{9173A99C-9D3F-00FF-CD81-DF84C5B18E54}"/>
                  </a:ext>
                </a:extLst>
              </p:cNvPr>
              <p:cNvSpPr/>
              <p:nvPr/>
            </p:nvSpPr>
            <p:spPr>
              <a:xfrm>
                <a:off x="1581057" y="3139273"/>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753" name="타원 299">
                <a:extLst>
                  <a:ext uri="{FF2B5EF4-FFF2-40B4-BE49-F238E27FC236}">
                    <a16:creationId xmlns:a16="http://schemas.microsoft.com/office/drawing/2014/main" id="{D91384D6-8521-9391-1B88-E359B7170970}"/>
                  </a:ext>
                </a:extLst>
              </p:cNvPr>
              <p:cNvSpPr/>
              <p:nvPr/>
            </p:nvSpPr>
            <p:spPr>
              <a:xfrm>
                <a:off x="1581056" y="4714856"/>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cxnSp>
            <p:nvCxnSpPr>
              <p:cNvPr id="754" name="Straight Connector 753">
                <a:extLst>
                  <a:ext uri="{FF2B5EF4-FFF2-40B4-BE49-F238E27FC236}">
                    <a16:creationId xmlns:a16="http://schemas.microsoft.com/office/drawing/2014/main" id="{55B9AD41-0FF1-7A47-B3ED-40102D79869A}"/>
                  </a:ext>
                </a:extLst>
              </p:cNvPr>
              <p:cNvCxnSpPr/>
              <p:nvPr/>
            </p:nvCxnSpPr>
            <p:spPr>
              <a:xfrm>
                <a:off x="1850532" y="2167847"/>
                <a:ext cx="599154" cy="0"/>
              </a:xfrm>
              <a:prstGeom prst="line">
                <a:avLst/>
              </a:prstGeom>
              <a:noFill/>
              <a:ln w="31750" cap="flat" cmpd="sng" algn="ctr">
                <a:solidFill>
                  <a:sysClr val="windowText" lastClr="000000"/>
                </a:solidFill>
                <a:prstDash val="solid"/>
                <a:miter lim="800000"/>
              </a:ln>
              <a:effectLst/>
            </p:spPr>
          </p:cxnSp>
          <p:sp>
            <p:nvSpPr>
              <p:cNvPr id="755" name="TextBox 754">
                <a:extLst>
                  <a:ext uri="{FF2B5EF4-FFF2-40B4-BE49-F238E27FC236}">
                    <a16:creationId xmlns:a16="http://schemas.microsoft.com/office/drawing/2014/main" id="{BA13D35F-F7F5-D723-DCB9-C2979BD38883}"/>
                  </a:ext>
                </a:extLst>
              </p:cNvPr>
              <p:cNvSpPr txBox="1"/>
              <p:nvPr/>
            </p:nvSpPr>
            <p:spPr>
              <a:xfrm rot="16200000">
                <a:off x="1377106" y="3816106"/>
                <a:ext cx="650348" cy="798980"/>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1400" b="1" i="0" u="none" strike="noStrike" kern="0" cap="none" spc="0" normalizeH="0" baseline="0" noProof="0">
                  <a:ln>
                    <a:noFill/>
                  </a:ln>
                  <a:solidFill>
                    <a:prstClr val="black"/>
                  </a:solidFill>
                  <a:effectLst/>
                  <a:uLnTx/>
                  <a:uFillTx/>
                  <a:latin typeface="Cambria" panose="02040503050406030204" pitchFamily="18" charset="0"/>
                </a:endParaRPr>
              </a:p>
            </p:txBody>
          </p:sp>
        </p:grpSp>
        <p:grpSp>
          <p:nvGrpSpPr>
            <p:cNvPr id="679" name="Group 678">
              <a:extLst>
                <a:ext uri="{FF2B5EF4-FFF2-40B4-BE49-F238E27FC236}">
                  <a16:creationId xmlns:a16="http://schemas.microsoft.com/office/drawing/2014/main" id="{A38D6584-0002-E38E-4973-04FCBE7EEF3F}"/>
                </a:ext>
              </a:extLst>
            </p:cNvPr>
            <p:cNvGrpSpPr/>
            <p:nvPr/>
          </p:nvGrpSpPr>
          <p:grpSpPr>
            <a:xfrm>
              <a:off x="8124627" y="5389263"/>
              <a:ext cx="309259" cy="1034906"/>
              <a:chOff x="1302790" y="2159850"/>
              <a:chExt cx="1146896" cy="3837967"/>
            </a:xfrm>
          </p:grpSpPr>
          <p:cxnSp>
            <p:nvCxnSpPr>
              <p:cNvPr id="744" name="Straight Connector 743">
                <a:extLst>
                  <a:ext uri="{FF2B5EF4-FFF2-40B4-BE49-F238E27FC236}">
                    <a16:creationId xmlns:a16="http://schemas.microsoft.com/office/drawing/2014/main" id="{30850DC3-B28C-9D72-8BD8-003BF8AFE4C7}"/>
                  </a:ext>
                </a:extLst>
              </p:cNvPr>
              <p:cNvCxnSpPr>
                <a:cxnSpLocks/>
              </p:cNvCxnSpPr>
              <p:nvPr/>
            </p:nvCxnSpPr>
            <p:spPr>
              <a:xfrm>
                <a:off x="1860805" y="2159850"/>
                <a:ext cx="0" cy="3837967"/>
              </a:xfrm>
              <a:prstGeom prst="line">
                <a:avLst/>
              </a:prstGeom>
              <a:noFill/>
              <a:ln w="28575" cap="flat" cmpd="sng" algn="ctr">
                <a:solidFill>
                  <a:sysClr val="windowText" lastClr="000000"/>
                </a:solidFill>
                <a:prstDash val="solid"/>
                <a:miter lim="800000"/>
                <a:headEnd type="none" w="med" len="med"/>
                <a:tailEnd type="triangle" w="lg" len="lg"/>
              </a:ln>
              <a:effectLst/>
            </p:spPr>
          </p:cxnSp>
          <p:sp>
            <p:nvSpPr>
              <p:cNvPr id="745" name="타원 299">
                <a:extLst>
                  <a:ext uri="{FF2B5EF4-FFF2-40B4-BE49-F238E27FC236}">
                    <a16:creationId xmlns:a16="http://schemas.microsoft.com/office/drawing/2014/main" id="{31C9598B-4F26-EC83-0C7A-8F754C0939AC}"/>
                  </a:ext>
                </a:extLst>
              </p:cNvPr>
              <p:cNvSpPr/>
              <p:nvPr/>
            </p:nvSpPr>
            <p:spPr>
              <a:xfrm>
                <a:off x="1581055" y="2392861"/>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746" name="타원 299">
                <a:extLst>
                  <a:ext uri="{FF2B5EF4-FFF2-40B4-BE49-F238E27FC236}">
                    <a16:creationId xmlns:a16="http://schemas.microsoft.com/office/drawing/2014/main" id="{44E2936C-28C2-190B-95FD-86F551F32EED}"/>
                  </a:ext>
                </a:extLst>
              </p:cNvPr>
              <p:cNvSpPr/>
              <p:nvPr/>
            </p:nvSpPr>
            <p:spPr>
              <a:xfrm>
                <a:off x="1581057" y="3139273"/>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747" name="타원 299">
                <a:extLst>
                  <a:ext uri="{FF2B5EF4-FFF2-40B4-BE49-F238E27FC236}">
                    <a16:creationId xmlns:a16="http://schemas.microsoft.com/office/drawing/2014/main" id="{13FF713C-ED3D-5A84-0D3D-8594D6301A59}"/>
                  </a:ext>
                </a:extLst>
              </p:cNvPr>
              <p:cNvSpPr/>
              <p:nvPr/>
            </p:nvSpPr>
            <p:spPr>
              <a:xfrm>
                <a:off x="1581056" y="4714856"/>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cxnSp>
            <p:nvCxnSpPr>
              <p:cNvPr id="748" name="Straight Connector 747">
                <a:extLst>
                  <a:ext uri="{FF2B5EF4-FFF2-40B4-BE49-F238E27FC236}">
                    <a16:creationId xmlns:a16="http://schemas.microsoft.com/office/drawing/2014/main" id="{AF75EA46-BF82-F629-E1A1-353BE1109065}"/>
                  </a:ext>
                </a:extLst>
              </p:cNvPr>
              <p:cNvCxnSpPr/>
              <p:nvPr/>
            </p:nvCxnSpPr>
            <p:spPr>
              <a:xfrm>
                <a:off x="1850532" y="2167847"/>
                <a:ext cx="599154" cy="0"/>
              </a:xfrm>
              <a:prstGeom prst="line">
                <a:avLst/>
              </a:prstGeom>
              <a:noFill/>
              <a:ln w="31750" cap="flat" cmpd="sng" algn="ctr">
                <a:solidFill>
                  <a:sysClr val="windowText" lastClr="000000"/>
                </a:solidFill>
                <a:prstDash val="solid"/>
                <a:miter lim="800000"/>
              </a:ln>
              <a:effectLst/>
            </p:spPr>
          </p:cxnSp>
          <p:sp>
            <p:nvSpPr>
              <p:cNvPr id="749" name="TextBox 748">
                <a:extLst>
                  <a:ext uri="{FF2B5EF4-FFF2-40B4-BE49-F238E27FC236}">
                    <a16:creationId xmlns:a16="http://schemas.microsoft.com/office/drawing/2014/main" id="{E203D75F-BEE2-0850-3714-EE5AF099A62C}"/>
                  </a:ext>
                </a:extLst>
              </p:cNvPr>
              <p:cNvSpPr txBox="1"/>
              <p:nvPr/>
            </p:nvSpPr>
            <p:spPr>
              <a:xfrm rot="16200000">
                <a:off x="1377106" y="3816106"/>
                <a:ext cx="650348" cy="798980"/>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1400" b="1" i="0" u="none" strike="noStrike" kern="0" cap="none" spc="0" normalizeH="0" baseline="0" noProof="0">
                  <a:ln>
                    <a:noFill/>
                  </a:ln>
                  <a:solidFill>
                    <a:prstClr val="black"/>
                  </a:solidFill>
                  <a:effectLst/>
                  <a:uLnTx/>
                  <a:uFillTx/>
                  <a:latin typeface="Cambria" panose="02040503050406030204" pitchFamily="18" charset="0"/>
                </a:endParaRPr>
              </a:p>
            </p:txBody>
          </p:sp>
        </p:grpSp>
        <p:grpSp>
          <p:nvGrpSpPr>
            <p:cNvPr id="680" name="Group 679">
              <a:extLst>
                <a:ext uri="{FF2B5EF4-FFF2-40B4-BE49-F238E27FC236}">
                  <a16:creationId xmlns:a16="http://schemas.microsoft.com/office/drawing/2014/main" id="{FA9ACA5E-1074-F898-956F-9E8434CB4D72}"/>
                </a:ext>
              </a:extLst>
            </p:cNvPr>
            <p:cNvGrpSpPr/>
            <p:nvPr/>
          </p:nvGrpSpPr>
          <p:grpSpPr>
            <a:xfrm>
              <a:off x="1806507" y="2106843"/>
              <a:ext cx="6392709" cy="210216"/>
              <a:chOff x="1196221" y="2492780"/>
              <a:chExt cx="6392709" cy="210216"/>
            </a:xfrm>
          </p:grpSpPr>
          <p:grpSp>
            <p:nvGrpSpPr>
              <p:cNvPr id="740" name="Group 739">
                <a:extLst>
                  <a:ext uri="{FF2B5EF4-FFF2-40B4-BE49-F238E27FC236}">
                    <a16:creationId xmlns:a16="http://schemas.microsoft.com/office/drawing/2014/main" id="{5A17EB93-ECE2-53C0-FB31-1B9E7AE56956}"/>
                  </a:ext>
                </a:extLst>
              </p:cNvPr>
              <p:cNvGrpSpPr/>
              <p:nvPr/>
            </p:nvGrpSpPr>
            <p:grpSpPr>
              <a:xfrm>
                <a:off x="1196221" y="2671911"/>
                <a:ext cx="6392709" cy="0"/>
                <a:chOff x="1231585" y="2671911"/>
                <a:chExt cx="6166530" cy="0"/>
              </a:xfrm>
            </p:grpSpPr>
            <p:cxnSp>
              <p:nvCxnSpPr>
                <p:cNvPr id="742" name="Straight Connector 741">
                  <a:extLst>
                    <a:ext uri="{FF2B5EF4-FFF2-40B4-BE49-F238E27FC236}">
                      <a16:creationId xmlns:a16="http://schemas.microsoft.com/office/drawing/2014/main" id="{598131AF-B173-892F-81AE-E42A946DED72}"/>
                    </a:ext>
                  </a:extLst>
                </p:cNvPr>
                <p:cNvCxnSpPr>
                  <a:cxnSpLocks/>
                </p:cNvCxnSpPr>
                <p:nvPr/>
              </p:nvCxnSpPr>
              <p:spPr>
                <a:xfrm>
                  <a:off x="1231585" y="2671911"/>
                  <a:ext cx="6166530" cy="0"/>
                </a:xfrm>
                <a:prstGeom prst="line">
                  <a:avLst/>
                </a:prstGeom>
                <a:noFill/>
                <a:ln w="101600" cap="flat" cmpd="sng" algn="ctr">
                  <a:solidFill>
                    <a:srgbClr val="FFC000">
                      <a:lumMod val="20000"/>
                      <a:lumOff val="80000"/>
                    </a:srgbClr>
                  </a:solidFill>
                  <a:prstDash val="solid"/>
                  <a:miter lim="800000"/>
                </a:ln>
                <a:effectLst/>
              </p:spPr>
            </p:cxnSp>
            <p:cxnSp>
              <p:nvCxnSpPr>
                <p:cNvPr id="743" name="Straight Connector 742">
                  <a:extLst>
                    <a:ext uri="{FF2B5EF4-FFF2-40B4-BE49-F238E27FC236}">
                      <a16:creationId xmlns:a16="http://schemas.microsoft.com/office/drawing/2014/main" id="{CCB601AF-F15F-7605-7927-2B3B2AD0FB64}"/>
                    </a:ext>
                  </a:extLst>
                </p:cNvPr>
                <p:cNvCxnSpPr>
                  <a:cxnSpLocks/>
                </p:cNvCxnSpPr>
                <p:nvPr/>
              </p:nvCxnSpPr>
              <p:spPr>
                <a:xfrm>
                  <a:off x="1231585" y="2671911"/>
                  <a:ext cx="6166530" cy="0"/>
                </a:xfrm>
                <a:prstGeom prst="line">
                  <a:avLst/>
                </a:prstGeom>
                <a:noFill/>
                <a:ln w="31750" cap="flat" cmpd="sng" algn="ctr">
                  <a:solidFill>
                    <a:sysClr val="windowText" lastClr="000000"/>
                  </a:solidFill>
                  <a:prstDash val="solid"/>
                  <a:miter lim="800000"/>
                </a:ln>
                <a:effectLst/>
              </p:spPr>
            </p:cxnSp>
          </p:grpSp>
          <p:sp>
            <p:nvSpPr>
              <p:cNvPr id="741" name="TextBox 740">
                <a:extLst>
                  <a:ext uri="{FF2B5EF4-FFF2-40B4-BE49-F238E27FC236}">
                    <a16:creationId xmlns:a16="http://schemas.microsoft.com/office/drawing/2014/main" id="{0C4F5E0F-DBE5-7A4E-9607-56088F7D2830}"/>
                  </a:ext>
                </a:extLst>
              </p:cNvPr>
              <p:cNvSpPr txBox="1"/>
              <p:nvPr/>
            </p:nvSpPr>
            <p:spPr>
              <a:xfrm>
                <a:off x="7077456" y="2492780"/>
                <a:ext cx="250737" cy="210216"/>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2000" b="1" i="0" u="none" strike="noStrike" kern="0" cap="none" spc="0" normalizeH="0" baseline="0" noProof="0">
                  <a:ln>
                    <a:noFill/>
                  </a:ln>
                  <a:solidFill>
                    <a:prstClr val="black"/>
                  </a:solidFill>
                  <a:effectLst/>
                  <a:uLnTx/>
                  <a:uFillTx/>
                  <a:latin typeface="Cambria" panose="02040503050406030204" pitchFamily="18" charset="0"/>
                </a:endParaRPr>
              </a:p>
            </p:txBody>
          </p:sp>
        </p:grpSp>
        <p:grpSp>
          <p:nvGrpSpPr>
            <p:cNvPr id="681" name="Group 680">
              <a:extLst>
                <a:ext uri="{FF2B5EF4-FFF2-40B4-BE49-F238E27FC236}">
                  <a16:creationId xmlns:a16="http://schemas.microsoft.com/office/drawing/2014/main" id="{FAAE1D25-4910-6316-CC65-EFACFF13F621}"/>
                </a:ext>
              </a:extLst>
            </p:cNvPr>
            <p:cNvGrpSpPr/>
            <p:nvPr/>
          </p:nvGrpSpPr>
          <p:grpSpPr>
            <a:xfrm>
              <a:off x="1806507" y="2318676"/>
              <a:ext cx="6392709" cy="191105"/>
              <a:chOff x="1196221" y="2502336"/>
              <a:chExt cx="6392709" cy="191105"/>
            </a:xfrm>
          </p:grpSpPr>
          <p:grpSp>
            <p:nvGrpSpPr>
              <p:cNvPr id="736" name="Group 735">
                <a:extLst>
                  <a:ext uri="{FF2B5EF4-FFF2-40B4-BE49-F238E27FC236}">
                    <a16:creationId xmlns:a16="http://schemas.microsoft.com/office/drawing/2014/main" id="{B55AE91F-8F4D-3F58-E9EC-374029F9CDAB}"/>
                  </a:ext>
                </a:extLst>
              </p:cNvPr>
              <p:cNvGrpSpPr/>
              <p:nvPr/>
            </p:nvGrpSpPr>
            <p:grpSpPr>
              <a:xfrm>
                <a:off x="1196221" y="2671911"/>
                <a:ext cx="6392709" cy="0"/>
                <a:chOff x="1231585" y="2671911"/>
                <a:chExt cx="6166530" cy="0"/>
              </a:xfrm>
            </p:grpSpPr>
            <p:cxnSp>
              <p:nvCxnSpPr>
                <p:cNvPr id="738" name="Straight Connector 737">
                  <a:extLst>
                    <a:ext uri="{FF2B5EF4-FFF2-40B4-BE49-F238E27FC236}">
                      <a16:creationId xmlns:a16="http://schemas.microsoft.com/office/drawing/2014/main" id="{C05B35C2-F80A-CFB4-24A6-0B8D2616D849}"/>
                    </a:ext>
                  </a:extLst>
                </p:cNvPr>
                <p:cNvCxnSpPr>
                  <a:cxnSpLocks/>
                </p:cNvCxnSpPr>
                <p:nvPr/>
              </p:nvCxnSpPr>
              <p:spPr>
                <a:xfrm>
                  <a:off x="1231585" y="2671911"/>
                  <a:ext cx="6166530" cy="0"/>
                </a:xfrm>
                <a:prstGeom prst="line">
                  <a:avLst/>
                </a:prstGeom>
                <a:noFill/>
                <a:ln w="101600" cap="flat" cmpd="sng" algn="ctr">
                  <a:solidFill>
                    <a:srgbClr val="FFC000">
                      <a:lumMod val="20000"/>
                      <a:lumOff val="80000"/>
                    </a:srgbClr>
                  </a:solidFill>
                  <a:prstDash val="solid"/>
                  <a:miter lim="800000"/>
                </a:ln>
                <a:effectLst/>
              </p:spPr>
            </p:cxnSp>
            <p:cxnSp>
              <p:nvCxnSpPr>
                <p:cNvPr id="739" name="Straight Connector 738">
                  <a:extLst>
                    <a:ext uri="{FF2B5EF4-FFF2-40B4-BE49-F238E27FC236}">
                      <a16:creationId xmlns:a16="http://schemas.microsoft.com/office/drawing/2014/main" id="{556A4398-4851-A768-C83A-F0AC2FF2CC8E}"/>
                    </a:ext>
                  </a:extLst>
                </p:cNvPr>
                <p:cNvCxnSpPr>
                  <a:cxnSpLocks/>
                </p:cNvCxnSpPr>
                <p:nvPr/>
              </p:nvCxnSpPr>
              <p:spPr>
                <a:xfrm>
                  <a:off x="1231585" y="2671911"/>
                  <a:ext cx="6166530" cy="0"/>
                </a:xfrm>
                <a:prstGeom prst="line">
                  <a:avLst/>
                </a:prstGeom>
                <a:noFill/>
                <a:ln w="31750" cap="flat" cmpd="sng" algn="ctr">
                  <a:solidFill>
                    <a:sysClr val="windowText" lastClr="000000"/>
                  </a:solidFill>
                  <a:prstDash val="solid"/>
                  <a:miter lim="800000"/>
                </a:ln>
                <a:effectLst/>
              </p:spPr>
            </p:cxnSp>
          </p:grpSp>
          <p:sp>
            <p:nvSpPr>
              <p:cNvPr id="737" name="TextBox 736">
                <a:extLst>
                  <a:ext uri="{FF2B5EF4-FFF2-40B4-BE49-F238E27FC236}">
                    <a16:creationId xmlns:a16="http://schemas.microsoft.com/office/drawing/2014/main" id="{18AB04A5-CDC9-0F2F-6B66-E10AEA785D5D}"/>
                  </a:ext>
                </a:extLst>
              </p:cNvPr>
              <p:cNvSpPr txBox="1"/>
              <p:nvPr/>
            </p:nvSpPr>
            <p:spPr>
              <a:xfrm>
                <a:off x="7077456" y="2502336"/>
                <a:ext cx="250737" cy="191105"/>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2000" b="1" i="0" u="none" strike="noStrike" kern="0" cap="none" spc="0" normalizeH="0" baseline="0" noProof="0">
                  <a:ln>
                    <a:noFill/>
                  </a:ln>
                  <a:solidFill>
                    <a:prstClr val="black"/>
                  </a:solidFill>
                  <a:effectLst/>
                  <a:uLnTx/>
                  <a:uFillTx/>
                  <a:latin typeface="Cambria" panose="02040503050406030204" pitchFamily="18" charset="0"/>
                </a:endParaRPr>
              </a:p>
            </p:txBody>
          </p:sp>
        </p:grpSp>
        <p:grpSp>
          <p:nvGrpSpPr>
            <p:cNvPr id="682" name="Group 681">
              <a:extLst>
                <a:ext uri="{FF2B5EF4-FFF2-40B4-BE49-F238E27FC236}">
                  <a16:creationId xmlns:a16="http://schemas.microsoft.com/office/drawing/2014/main" id="{D9B2184D-8D7A-5437-6FB4-FEB5A382ED92}"/>
                </a:ext>
              </a:extLst>
            </p:cNvPr>
            <p:cNvGrpSpPr/>
            <p:nvPr/>
          </p:nvGrpSpPr>
          <p:grpSpPr>
            <a:xfrm>
              <a:off x="1806507" y="2678546"/>
              <a:ext cx="6392709" cy="307777"/>
              <a:chOff x="1196221" y="2444000"/>
              <a:chExt cx="6392709" cy="307777"/>
            </a:xfrm>
          </p:grpSpPr>
          <p:grpSp>
            <p:nvGrpSpPr>
              <p:cNvPr id="732" name="Group 731">
                <a:extLst>
                  <a:ext uri="{FF2B5EF4-FFF2-40B4-BE49-F238E27FC236}">
                    <a16:creationId xmlns:a16="http://schemas.microsoft.com/office/drawing/2014/main" id="{16ADCEC4-9019-5B90-996A-575F0F6A65D0}"/>
                  </a:ext>
                </a:extLst>
              </p:cNvPr>
              <p:cNvGrpSpPr/>
              <p:nvPr/>
            </p:nvGrpSpPr>
            <p:grpSpPr>
              <a:xfrm>
                <a:off x="1196221" y="2671911"/>
                <a:ext cx="6392709" cy="0"/>
                <a:chOff x="1231585" y="2671911"/>
                <a:chExt cx="6166530" cy="0"/>
              </a:xfrm>
            </p:grpSpPr>
            <p:cxnSp>
              <p:nvCxnSpPr>
                <p:cNvPr id="734" name="Straight Connector 733">
                  <a:extLst>
                    <a:ext uri="{FF2B5EF4-FFF2-40B4-BE49-F238E27FC236}">
                      <a16:creationId xmlns:a16="http://schemas.microsoft.com/office/drawing/2014/main" id="{526E3BBC-2149-6681-0597-4BD8D3ABFF20}"/>
                    </a:ext>
                  </a:extLst>
                </p:cNvPr>
                <p:cNvCxnSpPr>
                  <a:cxnSpLocks/>
                </p:cNvCxnSpPr>
                <p:nvPr/>
              </p:nvCxnSpPr>
              <p:spPr>
                <a:xfrm>
                  <a:off x="1231585" y="2671911"/>
                  <a:ext cx="6166530" cy="0"/>
                </a:xfrm>
                <a:prstGeom prst="line">
                  <a:avLst/>
                </a:prstGeom>
                <a:noFill/>
                <a:ln w="101600" cap="flat" cmpd="sng" algn="ctr">
                  <a:solidFill>
                    <a:srgbClr val="FFC000">
                      <a:lumMod val="20000"/>
                      <a:lumOff val="80000"/>
                    </a:srgbClr>
                  </a:solidFill>
                  <a:prstDash val="solid"/>
                  <a:miter lim="800000"/>
                </a:ln>
                <a:effectLst/>
              </p:spPr>
            </p:cxnSp>
            <p:cxnSp>
              <p:nvCxnSpPr>
                <p:cNvPr id="735" name="Straight Connector 734">
                  <a:extLst>
                    <a:ext uri="{FF2B5EF4-FFF2-40B4-BE49-F238E27FC236}">
                      <a16:creationId xmlns:a16="http://schemas.microsoft.com/office/drawing/2014/main" id="{8E28B042-87BD-E898-2232-B2D8377C531A}"/>
                    </a:ext>
                  </a:extLst>
                </p:cNvPr>
                <p:cNvCxnSpPr>
                  <a:cxnSpLocks/>
                </p:cNvCxnSpPr>
                <p:nvPr/>
              </p:nvCxnSpPr>
              <p:spPr>
                <a:xfrm>
                  <a:off x="1231585" y="2671911"/>
                  <a:ext cx="6166530" cy="0"/>
                </a:xfrm>
                <a:prstGeom prst="line">
                  <a:avLst/>
                </a:prstGeom>
                <a:noFill/>
                <a:ln w="31750" cap="flat" cmpd="sng" algn="ctr">
                  <a:solidFill>
                    <a:sysClr val="windowText" lastClr="000000"/>
                  </a:solidFill>
                  <a:prstDash val="solid"/>
                  <a:miter lim="800000"/>
                </a:ln>
                <a:effectLst/>
              </p:spPr>
            </p:cxnSp>
          </p:grpSp>
          <p:sp>
            <p:nvSpPr>
              <p:cNvPr id="733" name="TextBox 732">
                <a:extLst>
                  <a:ext uri="{FF2B5EF4-FFF2-40B4-BE49-F238E27FC236}">
                    <a16:creationId xmlns:a16="http://schemas.microsoft.com/office/drawing/2014/main" id="{2C4FE588-2A35-A1E3-F2D6-144004C9035B}"/>
                  </a:ext>
                </a:extLst>
              </p:cNvPr>
              <p:cNvSpPr txBox="1"/>
              <p:nvPr/>
            </p:nvSpPr>
            <p:spPr>
              <a:xfrm>
                <a:off x="7077456" y="2444000"/>
                <a:ext cx="250737" cy="307777"/>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2000" b="1" i="0" u="none" strike="noStrike" kern="0" cap="none" spc="0" normalizeH="0" baseline="0" noProof="0">
                  <a:ln>
                    <a:noFill/>
                  </a:ln>
                  <a:solidFill>
                    <a:prstClr val="black"/>
                  </a:solidFill>
                  <a:effectLst/>
                  <a:uLnTx/>
                  <a:uFillTx/>
                  <a:latin typeface="Cambria" panose="02040503050406030204" pitchFamily="18" charset="0"/>
                </a:endParaRPr>
              </a:p>
            </p:txBody>
          </p:sp>
        </p:grpSp>
        <p:grpSp>
          <p:nvGrpSpPr>
            <p:cNvPr id="683" name="Group 682">
              <a:extLst>
                <a:ext uri="{FF2B5EF4-FFF2-40B4-BE49-F238E27FC236}">
                  <a16:creationId xmlns:a16="http://schemas.microsoft.com/office/drawing/2014/main" id="{77235888-5998-6A9A-9292-1606CA0E7253}"/>
                </a:ext>
              </a:extLst>
            </p:cNvPr>
            <p:cNvGrpSpPr/>
            <p:nvPr/>
          </p:nvGrpSpPr>
          <p:grpSpPr>
            <a:xfrm>
              <a:off x="2140422" y="2146876"/>
              <a:ext cx="309259" cy="1034906"/>
              <a:chOff x="1302790" y="2159850"/>
              <a:chExt cx="1146896" cy="3837967"/>
            </a:xfrm>
          </p:grpSpPr>
          <p:cxnSp>
            <p:nvCxnSpPr>
              <p:cNvPr id="726" name="Straight Connector 725">
                <a:extLst>
                  <a:ext uri="{FF2B5EF4-FFF2-40B4-BE49-F238E27FC236}">
                    <a16:creationId xmlns:a16="http://schemas.microsoft.com/office/drawing/2014/main" id="{94AAD834-E81F-433F-C00D-2C93A46E9A7E}"/>
                  </a:ext>
                </a:extLst>
              </p:cNvPr>
              <p:cNvCxnSpPr>
                <a:cxnSpLocks/>
              </p:cNvCxnSpPr>
              <p:nvPr/>
            </p:nvCxnSpPr>
            <p:spPr>
              <a:xfrm>
                <a:off x="1860805" y="2159850"/>
                <a:ext cx="0" cy="3837967"/>
              </a:xfrm>
              <a:prstGeom prst="line">
                <a:avLst/>
              </a:prstGeom>
              <a:noFill/>
              <a:ln w="28575" cap="flat" cmpd="sng" algn="ctr">
                <a:solidFill>
                  <a:sysClr val="windowText" lastClr="000000"/>
                </a:solidFill>
                <a:prstDash val="solid"/>
                <a:miter lim="800000"/>
                <a:headEnd type="none" w="med" len="med"/>
                <a:tailEnd type="triangle" w="lg" len="lg"/>
              </a:ln>
              <a:effectLst/>
            </p:spPr>
          </p:cxnSp>
          <p:sp>
            <p:nvSpPr>
              <p:cNvPr id="727" name="타원 299">
                <a:extLst>
                  <a:ext uri="{FF2B5EF4-FFF2-40B4-BE49-F238E27FC236}">
                    <a16:creationId xmlns:a16="http://schemas.microsoft.com/office/drawing/2014/main" id="{97317339-A171-2622-BC85-448FE3A74B59}"/>
                  </a:ext>
                </a:extLst>
              </p:cNvPr>
              <p:cNvSpPr/>
              <p:nvPr/>
            </p:nvSpPr>
            <p:spPr>
              <a:xfrm>
                <a:off x="1581055" y="2392861"/>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728" name="타원 299">
                <a:extLst>
                  <a:ext uri="{FF2B5EF4-FFF2-40B4-BE49-F238E27FC236}">
                    <a16:creationId xmlns:a16="http://schemas.microsoft.com/office/drawing/2014/main" id="{5B19B06C-3280-CCBE-1B1C-1FE3166DF52B}"/>
                  </a:ext>
                </a:extLst>
              </p:cNvPr>
              <p:cNvSpPr/>
              <p:nvPr/>
            </p:nvSpPr>
            <p:spPr>
              <a:xfrm>
                <a:off x="1581057" y="3139273"/>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729" name="타원 299">
                <a:extLst>
                  <a:ext uri="{FF2B5EF4-FFF2-40B4-BE49-F238E27FC236}">
                    <a16:creationId xmlns:a16="http://schemas.microsoft.com/office/drawing/2014/main" id="{6A3F7E45-206F-9DF2-9A36-C2BA8E233B66}"/>
                  </a:ext>
                </a:extLst>
              </p:cNvPr>
              <p:cNvSpPr/>
              <p:nvPr/>
            </p:nvSpPr>
            <p:spPr>
              <a:xfrm>
                <a:off x="1581056" y="4714856"/>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cxnSp>
            <p:nvCxnSpPr>
              <p:cNvPr id="730" name="Straight Connector 729">
                <a:extLst>
                  <a:ext uri="{FF2B5EF4-FFF2-40B4-BE49-F238E27FC236}">
                    <a16:creationId xmlns:a16="http://schemas.microsoft.com/office/drawing/2014/main" id="{FAA806FF-1DC0-CC3E-2E03-AC0AEFDF503F}"/>
                  </a:ext>
                </a:extLst>
              </p:cNvPr>
              <p:cNvCxnSpPr/>
              <p:nvPr/>
            </p:nvCxnSpPr>
            <p:spPr>
              <a:xfrm>
                <a:off x="1850532" y="2167847"/>
                <a:ext cx="599154" cy="0"/>
              </a:xfrm>
              <a:prstGeom prst="line">
                <a:avLst/>
              </a:prstGeom>
              <a:noFill/>
              <a:ln w="31750" cap="flat" cmpd="sng" algn="ctr">
                <a:solidFill>
                  <a:sysClr val="windowText" lastClr="000000"/>
                </a:solidFill>
                <a:prstDash val="solid"/>
                <a:miter lim="800000"/>
              </a:ln>
              <a:effectLst/>
            </p:spPr>
          </p:cxnSp>
          <p:sp>
            <p:nvSpPr>
              <p:cNvPr id="731" name="TextBox 730">
                <a:extLst>
                  <a:ext uri="{FF2B5EF4-FFF2-40B4-BE49-F238E27FC236}">
                    <a16:creationId xmlns:a16="http://schemas.microsoft.com/office/drawing/2014/main" id="{092A00A9-E2CA-9DCB-C275-87ACDF684E8A}"/>
                  </a:ext>
                </a:extLst>
              </p:cNvPr>
              <p:cNvSpPr txBox="1"/>
              <p:nvPr/>
            </p:nvSpPr>
            <p:spPr>
              <a:xfrm rot="16200000">
                <a:off x="1377106" y="3816106"/>
                <a:ext cx="650348" cy="798980"/>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1400" b="1" i="0" u="none" strike="noStrike" kern="0" cap="none" spc="0" normalizeH="0" baseline="0" noProof="0">
                  <a:ln>
                    <a:noFill/>
                  </a:ln>
                  <a:solidFill>
                    <a:prstClr val="black"/>
                  </a:solidFill>
                  <a:effectLst/>
                  <a:uLnTx/>
                  <a:uFillTx/>
                  <a:latin typeface="Cambria" panose="02040503050406030204" pitchFamily="18" charset="0"/>
                </a:endParaRPr>
              </a:p>
            </p:txBody>
          </p:sp>
        </p:grpSp>
        <p:sp>
          <p:nvSpPr>
            <p:cNvPr id="684" name="TextBox 683">
              <a:extLst>
                <a:ext uri="{FF2B5EF4-FFF2-40B4-BE49-F238E27FC236}">
                  <a16:creationId xmlns:a16="http://schemas.microsoft.com/office/drawing/2014/main" id="{B8AD013A-DC7A-274A-FAC7-860995C59909}"/>
                </a:ext>
              </a:extLst>
            </p:cNvPr>
            <p:cNvSpPr txBox="1"/>
            <p:nvPr/>
          </p:nvSpPr>
          <p:spPr>
            <a:xfrm>
              <a:off x="469157" y="2455584"/>
              <a:ext cx="919249" cy="315877"/>
            </a:xfrm>
            <a:prstGeom prst="rect">
              <a:avLst/>
            </a:prstGeom>
            <a:no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ambria" panose="02040503050406030204" pitchFamily="18" charset="0"/>
                </a:rPr>
                <a:t>Block</a:t>
              </a:r>
              <a:r>
                <a:rPr kumimoji="0" lang="en-US" altLang="ko-KR" sz="2000" b="1" i="0" u="none" strike="noStrike" kern="0" cap="none" spc="0" normalizeH="0" baseline="-25000" noProof="0">
                  <a:ln>
                    <a:noFill/>
                  </a:ln>
                  <a:solidFill>
                    <a:prstClr val="black"/>
                  </a:solidFill>
                  <a:effectLst/>
                  <a:uLnTx/>
                  <a:uFillTx/>
                  <a:latin typeface="Cambria" panose="02040503050406030204" pitchFamily="18" charset="0"/>
                </a:rPr>
                <a:t>1</a:t>
              </a:r>
              <a:endParaRPr kumimoji="0" lang="ko-KR" altLang="en-US" sz="2000" b="1" i="0" u="none" strike="noStrike" kern="0" cap="none" spc="0" normalizeH="0" baseline="-25000" noProof="0">
                <a:ln>
                  <a:noFill/>
                </a:ln>
                <a:solidFill>
                  <a:prstClr val="black"/>
                </a:solidFill>
                <a:effectLst/>
                <a:uLnTx/>
                <a:uFillTx/>
                <a:latin typeface="Cambria" panose="02040503050406030204" pitchFamily="18" charset="0"/>
              </a:endParaRPr>
            </a:p>
          </p:txBody>
        </p:sp>
        <p:grpSp>
          <p:nvGrpSpPr>
            <p:cNvPr id="685" name="Group 684">
              <a:extLst>
                <a:ext uri="{FF2B5EF4-FFF2-40B4-BE49-F238E27FC236}">
                  <a16:creationId xmlns:a16="http://schemas.microsoft.com/office/drawing/2014/main" id="{06F847E3-00D9-1100-8F7B-8D0B7CCABBA5}"/>
                </a:ext>
              </a:extLst>
            </p:cNvPr>
            <p:cNvGrpSpPr/>
            <p:nvPr/>
          </p:nvGrpSpPr>
          <p:grpSpPr>
            <a:xfrm>
              <a:off x="3243894" y="2146876"/>
              <a:ext cx="309259" cy="1034906"/>
              <a:chOff x="1302790" y="2159850"/>
              <a:chExt cx="1146896" cy="3837967"/>
            </a:xfrm>
          </p:grpSpPr>
          <p:cxnSp>
            <p:nvCxnSpPr>
              <p:cNvPr id="720" name="Straight Connector 719">
                <a:extLst>
                  <a:ext uri="{FF2B5EF4-FFF2-40B4-BE49-F238E27FC236}">
                    <a16:creationId xmlns:a16="http://schemas.microsoft.com/office/drawing/2014/main" id="{6C480489-B756-FE48-0981-5AA0A6C42DE5}"/>
                  </a:ext>
                </a:extLst>
              </p:cNvPr>
              <p:cNvCxnSpPr>
                <a:cxnSpLocks/>
              </p:cNvCxnSpPr>
              <p:nvPr/>
            </p:nvCxnSpPr>
            <p:spPr>
              <a:xfrm>
                <a:off x="1860805" y="2159850"/>
                <a:ext cx="0" cy="3837967"/>
              </a:xfrm>
              <a:prstGeom prst="line">
                <a:avLst/>
              </a:prstGeom>
              <a:noFill/>
              <a:ln w="28575" cap="flat" cmpd="sng" algn="ctr">
                <a:solidFill>
                  <a:sysClr val="windowText" lastClr="000000"/>
                </a:solidFill>
                <a:prstDash val="solid"/>
                <a:miter lim="800000"/>
                <a:headEnd type="none" w="med" len="med"/>
                <a:tailEnd type="triangle" w="lg" len="lg"/>
              </a:ln>
              <a:effectLst/>
            </p:spPr>
          </p:cxnSp>
          <p:sp>
            <p:nvSpPr>
              <p:cNvPr id="721" name="타원 299">
                <a:extLst>
                  <a:ext uri="{FF2B5EF4-FFF2-40B4-BE49-F238E27FC236}">
                    <a16:creationId xmlns:a16="http://schemas.microsoft.com/office/drawing/2014/main" id="{7303B6F5-3504-867B-000B-13977C00DE2D}"/>
                  </a:ext>
                </a:extLst>
              </p:cNvPr>
              <p:cNvSpPr/>
              <p:nvPr/>
            </p:nvSpPr>
            <p:spPr>
              <a:xfrm>
                <a:off x="1581055" y="2392861"/>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722" name="타원 299">
                <a:extLst>
                  <a:ext uri="{FF2B5EF4-FFF2-40B4-BE49-F238E27FC236}">
                    <a16:creationId xmlns:a16="http://schemas.microsoft.com/office/drawing/2014/main" id="{D0675A19-2975-94AA-B85E-00A241FE3F6A}"/>
                  </a:ext>
                </a:extLst>
              </p:cNvPr>
              <p:cNvSpPr/>
              <p:nvPr/>
            </p:nvSpPr>
            <p:spPr>
              <a:xfrm>
                <a:off x="1581057" y="3139273"/>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723" name="타원 299">
                <a:extLst>
                  <a:ext uri="{FF2B5EF4-FFF2-40B4-BE49-F238E27FC236}">
                    <a16:creationId xmlns:a16="http://schemas.microsoft.com/office/drawing/2014/main" id="{6C20ADC3-B263-F325-B9DC-093ACEFB918D}"/>
                  </a:ext>
                </a:extLst>
              </p:cNvPr>
              <p:cNvSpPr/>
              <p:nvPr/>
            </p:nvSpPr>
            <p:spPr>
              <a:xfrm>
                <a:off x="1581056" y="4714856"/>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cxnSp>
            <p:nvCxnSpPr>
              <p:cNvPr id="724" name="Straight Connector 723">
                <a:extLst>
                  <a:ext uri="{FF2B5EF4-FFF2-40B4-BE49-F238E27FC236}">
                    <a16:creationId xmlns:a16="http://schemas.microsoft.com/office/drawing/2014/main" id="{9C2F2C69-CF53-2A07-0D7C-08D3702E80C3}"/>
                  </a:ext>
                </a:extLst>
              </p:cNvPr>
              <p:cNvCxnSpPr/>
              <p:nvPr/>
            </p:nvCxnSpPr>
            <p:spPr>
              <a:xfrm>
                <a:off x="1850532" y="2167847"/>
                <a:ext cx="599154" cy="0"/>
              </a:xfrm>
              <a:prstGeom prst="line">
                <a:avLst/>
              </a:prstGeom>
              <a:noFill/>
              <a:ln w="31750" cap="flat" cmpd="sng" algn="ctr">
                <a:solidFill>
                  <a:sysClr val="windowText" lastClr="000000"/>
                </a:solidFill>
                <a:prstDash val="solid"/>
                <a:miter lim="800000"/>
              </a:ln>
              <a:effectLst/>
            </p:spPr>
          </p:cxnSp>
          <p:sp>
            <p:nvSpPr>
              <p:cNvPr id="725" name="TextBox 724">
                <a:extLst>
                  <a:ext uri="{FF2B5EF4-FFF2-40B4-BE49-F238E27FC236}">
                    <a16:creationId xmlns:a16="http://schemas.microsoft.com/office/drawing/2014/main" id="{42E78B53-75A8-D5CE-8658-275EC4F658DF}"/>
                  </a:ext>
                </a:extLst>
              </p:cNvPr>
              <p:cNvSpPr txBox="1"/>
              <p:nvPr/>
            </p:nvSpPr>
            <p:spPr>
              <a:xfrm rot="16200000">
                <a:off x="1377106" y="3816106"/>
                <a:ext cx="650348" cy="798980"/>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1400" b="1" i="0" u="none" strike="noStrike" kern="0" cap="none" spc="0" normalizeH="0" baseline="0" noProof="0">
                  <a:ln>
                    <a:noFill/>
                  </a:ln>
                  <a:solidFill>
                    <a:prstClr val="black"/>
                  </a:solidFill>
                  <a:effectLst/>
                  <a:uLnTx/>
                  <a:uFillTx/>
                  <a:latin typeface="Cambria" panose="02040503050406030204" pitchFamily="18" charset="0"/>
                </a:endParaRPr>
              </a:p>
            </p:txBody>
          </p:sp>
        </p:grpSp>
        <p:grpSp>
          <p:nvGrpSpPr>
            <p:cNvPr id="686" name="Group 685">
              <a:extLst>
                <a:ext uri="{FF2B5EF4-FFF2-40B4-BE49-F238E27FC236}">
                  <a16:creationId xmlns:a16="http://schemas.microsoft.com/office/drawing/2014/main" id="{4A6E6EB5-AF74-B6A1-03CC-19DA5033FA34}"/>
                </a:ext>
              </a:extLst>
            </p:cNvPr>
            <p:cNvGrpSpPr/>
            <p:nvPr/>
          </p:nvGrpSpPr>
          <p:grpSpPr>
            <a:xfrm>
              <a:off x="4368750" y="2146876"/>
              <a:ext cx="309259" cy="1034906"/>
              <a:chOff x="1302790" y="2159850"/>
              <a:chExt cx="1146896" cy="3837967"/>
            </a:xfrm>
          </p:grpSpPr>
          <p:cxnSp>
            <p:nvCxnSpPr>
              <p:cNvPr id="714" name="Straight Connector 713">
                <a:extLst>
                  <a:ext uri="{FF2B5EF4-FFF2-40B4-BE49-F238E27FC236}">
                    <a16:creationId xmlns:a16="http://schemas.microsoft.com/office/drawing/2014/main" id="{6EF30AAF-51F4-FE51-1B53-710313323E79}"/>
                  </a:ext>
                </a:extLst>
              </p:cNvPr>
              <p:cNvCxnSpPr>
                <a:cxnSpLocks/>
              </p:cNvCxnSpPr>
              <p:nvPr/>
            </p:nvCxnSpPr>
            <p:spPr>
              <a:xfrm>
                <a:off x="1860805" y="2159850"/>
                <a:ext cx="0" cy="3837967"/>
              </a:xfrm>
              <a:prstGeom prst="line">
                <a:avLst/>
              </a:prstGeom>
              <a:noFill/>
              <a:ln w="28575" cap="flat" cmpd="sng" algn="ctr">
                <a:solidFill>
                  <a:sysClr val="windowText" lastClr="000000"/>
                </a:solidFill>
                <a:prstDash val="solid"/>
                <a:miter lim="800000"/>
                <a:headEnd type="none" w="med" len="med"/>
                <a:tailEnd type="triangle" w="lg" len="lg"/>
              </a:ln>
              <a:effectLst/>
            </p:spPr>
          </p:cxnSp>
          <p:sp>
            <p:nvSpPr>
              <p:cNvPr id="715" name="타원 299">
                <a:extLst>
                  <a:ext uri="{FF2B5EF4-FFF2-40B4-BE49-F238E27FC236}">
                    <a16:creationId xmlns:a16="http://schemas.microsoft.com/office/drawing/2014/main" id="{0D4C7EE5-31F4-9414-DC5F-C6CEA39E6B6E}"/>
                  </a:ext>
                </a:extLst>
              </p:cNvPr>
              <p:cNvSpPr/>
              <p:nvPr/>
            </p:nvSpPr>
            <p:spPr>
              <a:xfrm>
                <a:off x="1581055" y="2392861"/>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716" name="타원 299">
                <a:extLst>
                  <a:ext uri="{FF2B5EF4-FFF2-40B4-BE49-F238E27FC236}">
                    <a16:creationId xmlns:a16="http://schemas.microsoft.com/office/drawing/2014/main" id="{954194FC-197B-5363-5C0A-61483825E957}"/>
                  </a:ext>
                </a:extLst>
              </p:cNvPr>
              <p:cNvSpPr/>
              <p:nvPr/>
            </p:nvSpPr>
            <p:spPr>
              <a:xfrm>
                <a:off x="1581057" y="3139273"/>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717" name="타원 299">
                <a:extLst>
                  <a:ext uri="{FF2B5EF4-FFF2-40B4-BE49-F238E27FC236}">
                    <a16:creationId xmlns:a16="http://schemas.microsoft.com/office/drawing/2014/main" id="{92C6B577-9F3B-98B4-F5B3-DFD59EBF63F8}"/>
                  </a:ext>
                </a:extLst>
              </p:cNvPr>
              <p:cNvSpPr/>
              <p:nvPr/>
            </p:nvSpPr>
            <p:spPr>
              <a:xfrm>
                <a:off x="1581056" y="4714856"/>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cxnSp>
            <p:nvCxnSpPr>
              <p:cNvPr id="718" name="Straight Connector 717">
                <a:extLst>
                  <a:ext uri="{FF2B5EF4-FFF2-40B4-BE49-F238E27FC236}">
                    <a16:creationId xmlns:a16="http://schemas.microsoft.com/office/drawing/2014/main" id="{513037BC-5553-E5E5-0FB2-982703051C4A}"/>
                  </a:ext>
                </a:extLst>
              </p:cNvPr>
              <p:cNvCxnSpPr/>
              <p:nvPr/>
            </p:nvCxnSpPr>
            <p:spPr>
              <a:xfrm>
                <a:off x="1850532" y="2167847"/>
                <a:ext cx="599154" cy="0"/>
              </a:xfrm>
              <a:prstGeom prst="line">
                <a:avLst/>
              </a:prstGeom>
              <a:noFill/>
              <a:ln w="31750" cap="flat" cmpd="sng" algn="ctr">
                <a:solidFill>
                  <a:sysClr val="windowText" lastClr="000000"/>
                </a:solidFill>
                <a:prstDash val="solid"/>
                <a:miter lim="800000"/>
              </a:ln>
              <a:effectLst/>
            </p:spPr>
          </p:cxnSp>
          <p:sp>
            <p:nvSpPr>
              <p:cNvPr id="719" name="TextBox 718">
                <a:extLst>
                  <a:ext uri="{FF2B5EF4-FFF2-40B4-BE49-F238E27FC236}">
                    <a16:creationId xmlns:a16="http://schemas.microsoft.com/office/drawing/2014/main" id="{29C63414-067D-1504-5C33-D401D170C461}"/>
                  </a:ext>
                </a:extLst>
              </p:cNvPr>
              <p:cNvSpPr txBox="1"/>
              <p:nvPr/>
            </p:nvSpPr>
            <p:spPr>
              <a:xfrm rot="16200000">
                <a:off x="1377106" y="3816106"/>
                <a:ext cx="650348" cy="798980"/>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1400" b="1" i="0" u="none" strike="noStrike" kern="0" cap="none" spc="0" normalizeH="0" baseline="0" noProof="0">
                  <a:ln>
                    <a:noFill/>
                  </a:ln>
                  <a:solidFill>
                    <a:prstClr val="black"/>
                  </a:solidFill>
                  <a:effectLst/>
                  <a:uLnTx/>
                  <a:uFillTx/>
                  <a:latin typeface="Cambria" panose="02040503050406030204" pitchFamily="18" charset="0"/>
                </a:endParaRPr>
              </a:p>
            </p:txBody>
          </p:sp>
        </p:grpSp>
        <p:grpSp>
          <p:nvGrpSpPr>
            <p:cNvPr id="687" name="Group 686">
              <a:extLst>
                <a:ext uri="{FF2B5EF4-FFF2-40B4-BE49-F238E27FC236}">
                  <a16:creationId xmlns:a16="http://schemas.microsoft.com/office/drawing/2014/main" id="{F37861EC-B715-8CC8-A66C-89BAAE8842E4}"/>
                </a:ext>
              </a:extLst>
            </p:cNvPr>
            <p:cNvGrpSpPr/>
            <p:nvPr/>
          </p:nvGrpSpPr>
          <p:grpSpPr>
            <a:xfrm>
              <a:off x="5487099" y="2146876"/>
              <a:ext cx="309259" cy="1034906"/>
              <a:chOff x="1302790" y="2159850"/>
              <a:chExt cx="1146896" cy="3837967"/>
            </a:xfrm>
          </p:grpSpPr>
          <p:cxnSp>
            <p:nvCxnSpPr>
              <p:cNvPr id="708" name="Straight Connector 707">
                <a:extLst>
                  <a:ext uri="{FF2B5EF4-FFF2-40B4-BE49-F238E27FC236}">
                    <a16:creationId xmlns:a16="http://schemas.microsoft.com/office/drawing/2014/main" id="{5014E8B8-B674-603D-0680-E7375508D5BE}"/>
                  </a:ext>
                </a:extLst>
              </p:cNvPr>
              <p:cNvCxnSpPr>
                <a:cxnSpLocks/>
              </p:cNvCxnSpPr>
              <p:nvPr/>
            </p:nvCxnSpPr>
            <p:spPr>
              <a:xfrm>
                <a:off x="1860805" y="2159850"/>
                <a:ext cx="0" cy="3837967"/>
              </a:xfrm>
              <a:prstGeom prst="line">
                <a:avLst/>
              </a:prstGeom>
              <a:noFill/>
              <a:ln w="28575" cap="flat" cmpd="sng" algn="ctr">
                <a:solidFill>
                  <a:sysClr val="windowText" lastClr="000000"/>
                </a:solidFill>
                <a:prstDash val="solid"/>
                <a:miter lim="800000"/>
                <a:headEnd type="none" w="med" len="med"/>
                <a:tailEnd type="triangle" w="lg" len="lg"/>
              </a:ln>
              <a:effectLst/>
            </p:spPr>
          </p:cxnSp>
          <p:sp>
            <p:nvSpPr>
              <p:cNvPr id="709" name="타원 299">
                <a:extLst>
                  <a:ext uri="{FF2B5EF4-FFF2-40B4-BE49-F238E27FC236}">
                    <a16:creationId xmlns:a16="http://schemas.microsoft.com/office/drawing/2014/main" id="{97A06C86-7992-9148-0DFD-3F5102DA4140}"/>
                  </a:ext>
                </a:extLst>
              </p:cNvPr>
              <p:cNvSpPr/>
              <p:nvPr/>
            </p:nvSpPr>
            <p:spPr>
              <a:xfrm>
                <a:off x="1581055" y="2392861"/>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710" name="타원 299">
                <a:extLst>
                  <a:ext uri="{FF2B5EF4-FFF2-40B4-BE49-F238E27FC236}">
                    <a16:creationId xmlns:a16="http://schemas.microsoft.com/office/drawing/2014/main" id="{67EB6A1E-F681-19E6-F9DD-2C3B0B6D55C0}"/>
                  </a:ext>
                </a:extLst>
              </p:cNvPr>
              <p:cNvSpPr/>
              <p:nvPr/>
            </p:nvSpPr>
            <p:spPr>
              <a:xfrm>
                <a:off x="1581057" y="3139273"/>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711" name="타원 299">
                <a:extLst>
                  <a:ext uri="{FF2B5EF4-FFF2-40B4-BE49-F238E27FC236}">
                    <a16:creationId xmlns:a16="http://schemas.microsoft.com/office/drawing/2014/main" id="{FB1B95F0-6F2D-BB72-EB3B-E097735A33DF}"/>
                  </a:ext>
                </a:extLst>
              </p:cNvPr>
              <p:cNvSpPr/>
              <p:nvPr/>
            </p:nvSpPr>
            <p:spPr>
              <a:xfrm>
                <a:off x="1581056" y="4714856"/>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cxnSp>
            <p:nvCxnSpPr>
              <p:cNvPr id="712" name="Straight Connector 711">
                <a:extLst>
                  <a:ext uri="{FF2B5EF4-FFF2-40B4-BE49-F238E27FC236}">
                    <a16:creationId xmlns:a16="http://schemas.microsoft.com/office/drawing/2014/main" id="{E7320110-1D33-FAE4-AA74-A4BDC28E02BF}"/>
                  </a:ext>
                </a:extLst>
              </p:cNvPr>
              <p:cNvCxnSpPr/>
              <p:nvPr/>
            </p:nvCxnSpPr>
            <p:spPr>
              <a:xfrm>
                <a:off x="1850532" y="2167847"/>
                <a:ext cx="599154" cy="0"/>
              </a:xfrm>
              <a:prstGeom prst="line">
                <a:avLst/>
              </a:prstGeom>
              <a:noFill/>
              <a:ln w="31750" cap="flat" cmpd="sng" algn="ctr">
                <a:solidFill>
                  <a:sysClr val="windowText" lastClr="000000"/>
                </a:solidFill>
                <a:prstDash val="solid"/>
                <a:miter lim="800000"/>
              </a:ln>
              <a:effectLst/>
            </p:spPr>
          </p:cxnSp>
          <p:sp>
            <p:nvSpPr>
              <p:cNvPr id="713" name="TextBox 712">
                <a:extLst>
                  <a:ext uri="{FF2B5EF4-FFF2-40B4-BE49-F238E27FC236}">
                    <a16:creationId xmlns:a16="http://schemas.microsoft.com/office/drawing/2014/main" id="{54C954E5-B85A-16C1-526A-B7FDB5E4B259}"/>
                  </a:ext>
                </a:extLst>
              </p:cNvPr>
              <p:cNvSpPr txBox="1"/>
              <p:nvPr/>
            </p:nvSpPr>
            <p:spPr>
              <a:xfrm rot="16200000">
                <a:off x="1377106" y="3816106"/>
                <a:ext cx="650348" cy="798980"/>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1400" b="1" i="0" u="none" strike="noStrike" kern="0" cap="none" spc="0" normalizeH="0" baseline="0" noProof="0">
                  <a:ln>
                    <a:noFill/>
                  </a:ln>
                  <a:solidFill>
                    <a:prstClr val="black"/>
                  </a:solidFill>
                  <a:effectLst/>
                  <a:uLnTx/>
                  <a:uFillTx/>
                  <a:latin typeface="Cambria" panose="02040503050406030204" pitchFamily="18" charset="0"/>
                </a:endParaRPr>
              </a:p>
            </p:txBody>
          </p:sp>
        </p:grpSp>
        <p:grpSp>
          <p:nvGrpSpPr>
            <p:cNvPr id="688" name="Group 687">
              <a:extLst>
                <a:ext uri="{FF2B5EF4-FFF2-40B4-BE49-F238E27FC236}">
                  <a16:creationId xmlns:a16="http://schemas.microsoft.com/office/drawing/2014/main" id="{DF399FBB-C496-8D0C-DD24-E700BA19C3B3}"/>
                </a:ext>
              </a:extLst>
            </p:cNvPr>
            <p:cNvGrpSpPr/>
            <p:nvPr/>
          </p:nvGrpSpPr>
          <p:grpSpPr>
            <a:xfrm>
              <a:off x="6570809" y="2146876"/>
              <a:ext cx="309259" cy="1034906"/>
              <a:chOff x="1302790" y="2159850"/>
              <a:chExt cx="1146896" cy="3837967"/>
            </a:xfrm>
          </p:grpSpPr>
          <p:cxnSp>
            <p:nvCxnSpPr>
              <p:cNvPr id="702" name="Straight Connector 701">
                <a:extLst>
                  <a:ext uri="{FF2B5EF4-FFF2-40B4-BE49-F238E27FC236}">
                    <a16:creationId xmlns:a16="http://schemas.microsoft.com/office/drawing/2014/main" id="{06104B3A-E7FC-D4E3-192C-7F9D57BAD96E}"/>
                  </a:ext>
                </a:extLst>
              </p:cNvPr>
              <p:cNvCxnSpPr>
                <a:cxnSpLocks/>
              </p:cNvCxnSpPr>
              <p:nvPr/>
            </p:nvCxnSpPr>
            <p:spPr>
              <a:xfrm>
                <a:off x="1860805" y="2159850"/>
                <a:ext cx="0" cy="3837967"/>
              </a:xfrm>
              <a:prstGeom prst="line">
                <a:avLst/>
              </a:prstGeom>
              <a:noFill/>
              <a:ln w="28575" cap="flat" cmpd="sng" algn="ctr">
                <a:solidFill>
                  <a:sysClr val="windowText" lastClr="000000"/>
                </a:solidFill>
                <a:prstDash val="solid"/>
                <a:miter lim="800000"/>
                <a:headEnd type="none" w="med" len="med"/>
                <a:tailEnd type="triangle" w="lg" len="lg"/>
              </a:ln>
              <a:effectLst/>
            </p:spPr>
          </p:cxnSp>
          <p:sp>
            <p:nvSpPr>
              <p:cNvPr id="703" name="타원 299">
                <a:extLst>
                  <a:ext uri="{FF2B5EF4-FFF2-40B4-BE49-F238E27FC236}">
                    <a16:creationId xmlns:a16="http://schemas.microsoft.com/office/drawing/2014/main" id="{6556CE3B-004D-EC1E-7FC7-B67E25424280}"/>
                  </a:ext>
                </a:extLst>
              </p:cNvPr>
              <p:cNvSpPr/>
              <p:nvPr/>
            </p:nvSpPr>
            <p:spPr>
              <a:xfrm>
                <a:off x="1581055" y="2392861"/>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704" name="타원 299">
                <a:extLst>
                  <a:ext uri="{FF2B5EF4-FFF2-40B4-BE49-F238E27FC236}">
                    <a16:creationId xmlns:a16="http://schemas.microsoft.com/office/drawing/2014/main" id="{2BA2246A-6786-8AC5-4996-ED84C72A09B9}"/>
                  </a:ext>
                </a:extLst>
              </p:cNvPr>
              <p:cNvSpPr/>
              <p:nvPr/>
            </p:nvSpPr>
            <p:spPr>
              <a:xfrm>
                <a:off x="1581057" y="3139273"/>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705" name="타원 299">
                <a:extLst>
                  <a:ext uri="{FF2B5EF4-FFF2-40B4-BE49-F238E27FC236}">
                    <a16:creationId xmlns:a16="http://schemas.microsoft.com/office/drawing/2014/main" id="{BD971725-1019-50C3-5D8B-A25B2F378780}"/>
                  </a:ext>
                </a:extLst>
              </p:cNvPr>
              <p:cNvSpPr/>
              <p:nvPr/>
            </p:nvSpPr>
            <p:spPr>
              <a:xfrm>
                <a:off x="1581056" y="4714856"/>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cxnSp>
            <p:nvCxnSpPr>
              <p:cNvPr id="706" name="Straight Connector 705">
                <a:extLst>
                  <a:ext uri="{FF2B5EF4-FFF2-40B4-BE49-F238E27FC236}">
                    <a16:creationId xmlns:a16="http://schemas.microsoft.com/office/drawing/2014/main" id="{253298CC-B532-EF26-8BA0-5CB4D8C5BB60}"/>
                  </a:ext>
                </a:extLst>
              </p:cNvPr>
              <p:cNvCxnSpPr/>
              <p:nvPr/>
            </p:nvCxnSpPr>
            <p:spPr>
              <a:xfrm>
                <a:off x="1850532" y="2167847"/>
                <a:ext cx="599154" cy="0"/>
              </a:xfrm>
              <a:prstGeom prst="line">
                <a:avLst/>
              </a:prstGeom>
              <a:noFill/>
              <a:ln w="31750" cap="flat" cmpd="sng" algn="ctr">
                <a:solidFill>
                  <a:sysClr val="windowText" lastClr="000000"/>
                </a:solidFill>
                <a:prstDash val="solid"/>
                <a:miter lim="800000"/>
              </a:ln>
              <a:effectLst/>
            </p:spPr>
          </p:cxnSp>
          <p:sp>
            <p:nvSpPr>
              <p:cNvPr id="707" name="TextBox 706">
                <a:extLst>
                  <a:ext uri="{FF2B5EF4-FFF2-40B4-BE49-F238E27FC236}">
                    <a16:creationId xmlns:a16="http://schemas.microsoft.com/office/drawing/2014/main" id="{E6780556-D737-864B-7A1E-E3A57FF4C913}"/>
                  </a:ext>
                </a:extLst>
              </p:cNvPr>
              <p:cNvSpPr txBox="1"/>
              <p:nvPr/>
            </p:nvSpPr>
            <p:spPr>
              <a:xfrm rot="16200000">
                <a:off x="1377106" y="3816106"/>
                <a:ext cx="650348" cy="798980"/>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1400" b="1" i="0" u="none" strike="noStrike" kern="0" cap="none" spc="0" normalizeH="0" baseline="0" noProof="0">
                  <a:ln>
                    <a:noFill/>
                  </a:ln>
                  <a:solidFill>
                    <a:prstClr val="black"/>
                  </a:solidFill>
                  <a:effectLst/>
                  <a:uLnTx/>
                  <a:uFillTx/>
                  <a:latin typeface="Cambria" panose="02040503050406030204" pitchFamily="18" charset="0"/>
                </a:endParaRPr>
              </a:p>
            </p:txBody>
          </p:sp>
        </p:grpSp>
        <p:grpSp>
          <p:nvGrpSpPr>
            <p:cNvPr id="689" name="Group 688">
              <a:extLst>
                <a:ext uri="{FF2B5EF4-FFF2-40B4-BE49-F238E27FC236}">
                  <a16:creationId xmlns:a16="http://schemas.microsoft.com/office/drawing/2014/main" id="{879AE2F5-A63D-FB7B-F451-CB72E9EA7F9C}"/>
                </a:ext>
              </a:extLst>
            </p:cNvPr>
            <p:cNvGrpSpPr/>
            <p:nvPr/>
          </p:nvGrpSpPr>
          <p:grpSpPr>
            <a:xfrm>
              <a:off x="8124627" y="2146876"/>
              <a:ext cx="309259" cy="1034906"/>
              <a:chOff x="1302790" y="2159850"/>
              <a:chExt cx="1146896" cy="3837967"/>
            </a:xfrm>
          </p:grpSpPr>
          <p:cxnSp>
            <p:nvCxnSpPr>
              <p:cNvPr id="696" name="Straight Connector 695">
                <a:extLst>
                  <a:ext uri="{FF2B5EF4-FFF2-40B4-BE49-F238E27FC236}">
                    <a16:creationId xmlns:a16="http://schemas.microsoft.com/office/drawing/2014/main" id="{C38B3C0E-ABC0-BC1E-E0A8-2029AE94F448}"/>
                  </a:ext>
                </a:extLst>
              </p:cNvPr>
              <p:cNvCxnSpPr>
                <a:cxnSpLocks/>
              </p:cNvCxnSpPr>
              <p:nvPr/>
            </p:nvCxnSpPr>
            <p:spPr>
              <a:xfrm>
                <a:off x="1860805" y="2159850"/>
                <a:ext cx="0" cy="3837967"/>
              </a:xfrm>
              <a:prstGeom prst="line">
                <a:avLst/>
              </a:prstGeom>
              <a:noFill/>
              <a:ln w="28575" cap="flat" cmpd="sng" algn="ctr">
                <a:solidFill>
                  <a:sysClr val="windowText" lastClr="000000"/>
                </a:solidFill>
                <a:prstDash val="solid"/>
                <a:miter lim="800000"/>
                <a:headEnd type="none" w="med" len="med"/>
                <a:tailEnd type="triangle" w="lg" len="lg"/>
              </a:ln>
              <a:effectLst/>
            </p:spPr>
          </p:cxnSp>
          <p:sp>
            <p:nvSpPr>
              <p:cNvPr id="697" name="타원 299">
                <a:extLst>
                  <a:ext uri="{FF2B5EF4-FFF2-40B4-BE49-F238E27FC236}">
                    <a16:creationId xmlns:a16="http://schemas.microsoft.com/office/drawing/2014/main" id="{70B81A4C-05F9-A85F-4FB2-F0DD49897FA3}"/>
                  </a:ext>
                </a:extLst>
              </p:cNvPr>
              <p:cNvSpPr/>
              <p:nvPr/>
            </p:nvSpPr>
            <p:spPr>
              <a:xfrm>
                <a:off x="1581055" y="2392861"/>
                <a:ext cx="559503" cy="558100"/>
              </a:xfrm>
              <a:prstGeom prst="ellipse">
                <a:avLst/>
              </a:prstGeom>
              <a:solidFill>
                <a:sysClr val="window" lastClr="FFFFFF"/>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698" name="타원 299">
                <a:extLst>
                  <a:ext uri="{FF2B5EF4-FFF2-40B4-BE49-F238E27FC236}">
                    <a16:creationId xmlns:a16="http://schemas.microsoft.com/office/drawing/2014/main" id="{8AD63929-92E8-1717-BEAB-19587195CE4E}"/>
                  </a:ext>
                </a:extLst>
              </p:cNvPr>
              <p:cNvSpPr/>
              <p:nvPr/>
            </p:nvSpPr>
            <p:spPr>
              <a:xfrm>
                <a:off x="1581057" y="3139273"/>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699" name="타원 299">
                <a:extLst>
                  <a:ext uri="{FF2B5EF4-FFF2-40B4-BE49-F238E27FC236}">
                    <a16:creationId xmlns:a16="http://schemas.microsoft.com/office/drawing/2014/main" id="{357272F3-B5B9-E1FA-50B1-506B5CF365C9}"/>
                  </a:ext>
                </a:extLst>
              </p:cNvPr>
              <p:cNvSpPr/>
              <p:nvPr/>
            </p:nvSpPr>
            <p:spPr>
              <a:xfrm>
                <a:off x="1581056" y="4714856"/>
                <a:ext cx="559502" cy="558099"/>
              </a:xfrm>
              <a:prstGeom prst="ellipse">
                <a:avLst/>
              </a:prstGeom>
              <a:solidFill>
                <a:srgbClr val="FFC000">
                  <a:lumMod val="60000"/>
                  <a:lumOff val="40000"/>
                </a:srgbClr>
              </a:solidFill>
              <a:ln w="28575" cap="flat" cmpd="sng" algn="ctr">
                <a:solidFill>
                  <a:sysClr val="windowText" lastClr="0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1" i="0" u="none" strike="noStrike" kern="0" cap="none" spc="0" normalizeH="0" baseline="0" noProof="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cxnSp>
            <p:nvCxnSpPr>
              <p:cNvPr id="700" name="Straight Connector 699">
                <a:extLst>
                  <a:ext uri="{FF2B5EF4-FFF2-40B4-BE49-F238E27FC236}">
                    <a16:creationId xmlns:a16="http://schemas.microsoft.com/office/drawing/2014/main" id="{35D90BE5-DED3-6C9F-70BD-AC050C03E6CE}"/>
                  </a:ext>
                </a:extLst>
              </p:cNvPr>
              <p:cNvCxnSpPr/>
              <p:nvPr/>
            </p:nvCxnSpPr>
            <p:spPr>
              <a:xfrm>
                <a:off x="1850532" y="2167847"/>
                <a:ext cx="599154" cy="0"/>
              </a:xfrm>
              <a:prstGeom prst="line">
                <a:avLst/>
              </a:prstGeom>
              <a:noFill/>
              <a:ln w="31750" cap="flat" cmpd="sng" algn="ctr">
                <a:solidFill>
                  <a:sysClr val="windowText" lastClr="000000"/>
                </a:solidFill>
                <a:prstDash val="solid"/>
                <a:miter lim="800000"/>
              </a:ln>
              <a:effectLst/>
            </p:spPr>
          </p:cxnSp>
          <p:sp>
            <p:nvSpPr>
              <p:cNvPr id="701" name="TextBox 700">
                <a:extLst>
                  <a:ext uri="{FF2B5EF4-FFF2-40B4-BE49-F238E27FC236}">
                    <a16:creationId xmlns:a16="http://schemas.microsoft.com/office/drawing/2014/main" id="{7B6ADE36-3AF7-7B74-F7BF-04BF5BA706FB}"/>
                  </a:ext>
                </a:extLst>
              </p:cNvPr>
              <p:cNvSpPr txBox="1"/>
              <p:nvPr/>
            </p:nvSpPr>
            <p:spPr>
              <a:xfrm rot="16200000">
                <a:off x="1377106" y="3816106"/>
                <a:ext cx="650348" cy="798980"/>
              </a:xfrm>
              <a:prstGeom prst="rect">
                <a:avLst/>
              </a:prstGeom>
              <a:solidFill>
                <a:srgbClr val="FFC000">
                  <a:lumMod val="20000"/>
                  <a:lumOff val="80000"/>
                </a:srgbClr>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1400" b="1" i="0" u="none" strike="noStrike" kern="0" cap="none" spc="0" normalizeH="0" baseline="0" noProof="0">
                  <a:ln>
                    <a:noFill/>
                  </a:ln>
                  <a:solidFill>
                    <a:prstClr val="black"/>
                  </a:solidFill>
                  <a:effectLst/>
                  <a:uLnTx/>
                  <a:uFillTx/>
                  <a:latin typeface="Cambria" panose="02040503050406030204" pitchFamily="18" charset="0"/>
                </a:endParaRPr>
              </a:p>
            </p:txBody>
          </p:sp>
        </p:grpSp>
        <p:sp>
          <p:nvSpPr>
            <p:cNvPr id="690" name="TextBox 689">
              <a:extLst>
                <a:ext uri="{FF2B5EF4-FFF2-40B4-BE49-F238E27FC236}">
                  <a16:creationId xmlns:a16="http://schemas.microsoft.com/office/drawing/2014/main" id="{376190B7-50FB-C0CB-AC24-DC0289A88DB8}"/>
                </a:ext>
              </a:extLst>
            </p:cNvPr>
            <p:cNvSpPr txBox="1"/>
            <p:nvPr/>
          </p:nvSpPr>
          <p:spPr>
            <a:xfrm rot="16200000">
              <a:off x="8262116" y="4780755"/>
              <a:ext cx="250737" cy="307777"/>
            </a:xfrm>
            <a:prstGeom prst="rect">
              <a:avLst/>
            </a:prstGeom>
            <a:solidFill>
              <a:sysClr val="window" lastClr="FFFFFF"/>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2000" b="1" i="0" u="none" strike="noStrike" kern="0" cap="none" spc="0" normalizeH="0" baseline="0" noProof="0">
                <a:ln>
                  <a:noFill/>
                </a:ln>
                <a:solidFill>
                  <a:prstClr val="black"/>
                </a:solidFill>
                <a:effectLst/>
                <a:uLnTx/>
                <a:uFillTx/>
                <a:latin typeface="Cambria" panose="02040503050406030204" pitchFamily="18" charset="0"/>
              </a:endParaRPr>
            </a:p>
          </p:txBody>
        </p:sp>
        <p:sp>
          <p:nvSpPr>
            <p:cNvPr id="691" name="TextBox 690">
              <a:extLst>
                <a:ext uri="{FF2B5EF4-FFF2-40B4-BE49-F238E27FC236}">
                  <a16:creationId xmlns:a16="http://schemas.microsoft.com/office/drawing/2014/main" id="{BF0B6930-6BF9-7E0E-17DE-ADDEB7705517}"/>
                </a:ext>
              </a:extLst>
            </p:cNvPr>
            <p:cNvSpPr txBox="1"/>
            <p:nvPr/>
          </p:nvSpPr>
          <p:spPr>
            <a:xfrm rot="16200000">
              <a:off x="2254241" y="4780755"/>
              <a:ext cx="250737" cy="307777"/>
            </a:xfrm>
            <a:prstGeom prst="rect">
              <a:avLst/>
            </a:prstGeom>
            <a:solidFill>
              <a:sysClr val="window" lastClr="FFFFFF"/>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2000" b="1" i="0" u="none" strike="noStrike" kern="0" cap="none" spc="0" normalizeH="0" baseline="0" noProof="0">
                <a:ln>
                  <a:noFill/>
                </a:ln>
                <a:solidFill>
                  <a:prstClr val="black"/>
                </a:solidFill>
                <a:effectLst/>
                <a:uLnTx/>
                <a:uFillTx/>
                <a:latin typeface="Cambria" panose="02040503050406030204" pitchFamily="18" charset="0"/>
              </a:endParaRPr>
            </a:p>
          </p:txBody>
        </p:sp>
        <p:sp>
          <p:nvSpPr>
            <p:cNvPr id="692" name="TextBox 691">
              <a:extLst>
                <a:ext uri="{FF2B5EF4-FFF2-40B4-BE49-F238E27FC236}">
                  <a16:creationId xmlns:a16="http://schemas.microsoft.com/office/drawing/2014/main" id="{6C0ACB6E-203B-0016-C829-1DF02F197789}"/>
                </a:ext>
              </a:extLst>
            </p:cNvPr>
            <p:cNvSpPr txBox="1"/>
            <p:nvPr/>
          </p:nvSpPr>
          <p:spPr>
            <a:xfrm rot="16200000">
              <a:off x="3367755" y="4780755"/>
              <a:ext cx="250737" cy="307777"/>
            </a:xfrm>
            <a:prstGeom prst="rect">
              <a:avLst/>
            </a:prstGeom>
            <a:solidFill>
              <a:sysClr val="window" lastClr="FFFFFF"/>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2000" b="1" i="0" u="none" strike="noStrike" kern="0" cap="none" spc="0" normalizeH="0" baseline="0" noProof="0">
                <a:ln>
                  <a:noFill/>
                </a:ln>
                <a:solidFill>
                  <a:prstClr val="black"/>
                </a:solidFill>
                <a:effectLst/>
                <a:uLnTx/>
                <a:uFillTx/>
                <a:latin typeface="Cambria" panose="02040503050406030204" pitchFamily="18" charset="0"/>
              </a:endParaRPr>
            </a:p>
          </p:txBody>
        </p:sp>
        <p:sp>
          <p:nvSpPr>
            <p:cNvPr id="693" name="TextBox 692">
              <a:extLst>
                <a:ext uri="{FF2B5EF4-FFF2-40B4-BE49-F238E27FC236}">
                  <a16:creationId xmlns:a16="http://schemas.microsoft.com/office/drawing/2014/main" id="{24E4A730-EE99-1101-8EDE-D639D739482D}"/>
                </a:ext>
              </a:extLst>
            </p:cNvPr>
            <p:cNvSpPr txBox="1"/>
            <p:nvPr/>
          </p:nvSpPr>
          <p:spPr>
            <a:xfrm rot="16200000">
              <a:off x="4481269" y="4780755"/>
              <a:ext cx="250737" cy="307777"/>
            </a:xfrm>
            <a:prstGeom prst="rect">
              <a:avLst/>
            </a:prstGeom>
            <a:solidFill>
              <a:sysClr val="window" lastClr="FFFFFF"/>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2000" b="1" i="0" u="none" strike="noStrike" kern="0" cap="none" spc="0" normalizeH="0" baseline="0" noProof="0">
                <a:ln>
                  <a:noFill/>
                </a:ln>
                <a:solidFill>
                  <a:prstClr val="black"/>
                </a:solidFill>
                <a:effectLst/>
                <a:uLnTx/>
                <a:uFillTx/>
                <a:latin typeface="Cambria" panose="02040503050406030204" pitchFamily="18" charset="0"/>
              </a:endParaRPr>
            </a:p>
          </p:txBody>
        </p:sp>
        <p:sp>
          <p:nvSpPr>
            <p:cNvPr id="694" name="TextBox 693">
              <a:extLst>
                <a:ext uri="{FF2B5EF4-FFF2-40B4-BE49-F238E27FC236}">
                  <a16:creationId xmlns:a16="http://schemas.microsoft.com/office/drawing/2014/main" id="{C24E9067-6456-9361-A182-052C2C69EF68}"/>
                </a:ext>
              </a:extLst>
            </p:cNvPr>
            <p:cNvSpPr txBox="1"/>
            <p:nvPr/>
          </p:nvSpPr>
          <p:spPr>
            <a:xfrm rot="16200000">
              <a:off x="5594783" y="4780755"/>
              <a:ext cx="250737" cy="307777"/>
            </a:xfrm>
            <a:prstGeom prst="rect">
              <a:avLst/>
            </a:prstGeom>
            <a:solidFill>
              <a:sysClr val="window" lastClr="FFFFFF"/>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2000" b="1" i="0" u="none" strike="noStrike" kern="0" cap="none" spc="0" normalizeH="0" baseline="0" noProof="0">
                <a:ln>
                  <a:noFill/>
                </a:ln>
                <a:solidFill>
                  <a:prstClr val="black"/>
                </a:solidFill>
                <a:effectLst/>
                <a:uLnTx/>
                <a:uFillTx/>
                <a:latin typeface="Cambria" panose="02040503050406030204" pitchFamily="18" charset="0"/>
              </a:endParaRPr>
            </a:p>
          </p:txBody>
        </p:sp>
        <p:sp>
          <p:nvSpPr>
            <p:cNvPr id="695" name="TextBox 694">
              <a:extLst>
                <a:ext uri="{FF2B5EF4-FFF2-40B4-BE49-F238E27FC236}">
                  <a16:creationId xmlns:a16="http://schemas.microsoft.com/office/drawing/2014/main" id="{56F9BC26-D6C3-7FF1-E3B7-0826F2A8AD08}"/>
                </a:ext>
              </a:extLst>
            </p:cNvPr>
            <p:cNvSpPr txBox="1"/>
            <p:nvPr/>
          </p:nvSpPr>
          <p:spPr>
            <a:xfrm rot="16200000">
              <a:off x="6708298" y="4780755"/>
              <a:ext cx="250737" cy="307777"/>
            </a:xfrm>
            <a:prstGeom prst="rect">
              <a:avLst/>
            </a:prstGeom>
            <a:solidFill>
              <a:sysClr val="window" lastClr="FFFFFF"/>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a:ln>
                    <a:noFill/>
                  </a:ln>
                  <a:solidFill>
                    <a:prstClr val="black"/>
                  </a:solidFill>
                  <a:effectLst/>
                  <a:uLnTx/>
                  <a:uFillTx/>
                  <a:latin typeface="Cambria" panose="02040503050406030204" pitchFamily="18" charset="0"/>
                </a:rPr>
                <a:t>…</a:t>
              </a:r>
              <a:endParaRPr kumimoji="0" lang="ko-KR" altLang="en-US" sz="2000" b="1" i="0" u="none" strike="noStrike" kern="0" cap="none" spc="0" normalizeH="0" baseline="0" noProof="0">
                <a:ln>
                  <a:noFill/>
                </a:ln>
                <a:solidFill>
                  <a:prstClr val="black"/>
                </a:solidFill>
                <a:effectLst/>
                <a:uLnTx/>
                <a:uFillTx/>
                <a:latin typeface="Cambria" panose="02040503050406030204" pitchFamily="18" charset="0"/>
              </a:endParaRPr>
            </a:p>
          </p:txBody>
        </p:sp>
      </p:grpSp>
      <p:grpSp>
        <p:nvGrpSpPr>
          <p:cNvPr id="840" name="Group 839">
            <a:extLst>
              <a:ext uri="{FF2B5EF4-FFF2-40B4-BE49-F238E27FC236}">
                <a16:creationId xmlns:a16="http://schemas.microsoft.com/office/drawing/2014/main" id="{ACF58599-E119-63E3-39EC-9268B4993350}"/>
              </a:ext>
            </a:extLst>
          </p:cNvPr>
          <p:cNvGrpSpPr/>
          <p:nvPr/>
        </p:nvGrpSpPr>
        <p:grpSpPr>
          <a:xfrm>
            <a:off x="2248020" y="1629461"/>
            <a:ext cx="723925" cy="473616"/>
            <a:chOff x="2598821" y="1468583"/>
            <a:chExt cx="1039529" cy="591375"/>
          </a:xfrm>
        </p:grpSpPr>
        <p:sp>
          <p:nvSpPr>
            <p:cNvPr id="841" name="Rectangle 840">
              <a:extLst>
                <a:ext uri="{FF2B5EF4-FFF2-40B4-BE49-F238E27FC236}">
                  <a16:creationId xmlns:a16="http://schemas.microsoft.com/office/drawing/2014/main" id="{AFFF4538-98EC-1F45-97F1-A9F1BFE887BA}"/>
                </a:ext>
              </a:extLst>
            </p:cNvPr>
            <p:cNvSpPr/>
            <p:nvPr/>
          </p:nvSpPr>
          <p:spPr>
            <a:xfrm>
              <a:off x="2598821" y="1468583"/>
              <a:ext cx="1039529" cy="591375"/>
            </a:xfrm>
            <a:prstGeom prst="rect">
              <a:avLst/>
            </a:prstGeom>
            <a:solidFill>
              <a:srgbClr val="ED7D31">
                <a:lumMod val="60000"/>
                <a:lumOff val="4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42" name="Rectangle 841">
              <a:extLst>
                <a:ext uri="{FF2B5EF4-FFF2-40B4-BE49-F238E27FC236}">
                  <a16:creationId xmlns:a16="http://schemas.microsoft.com/office/drawing/2014/main" id="{BE06AFE6-448B-B8CC-2BB4-8344478756CE}"/>
                </a:ext>
              </a:extLst>
            </p:cNvPr>
            <p:cNvSpPr/>
            <p:nvPr/>
          </p:nvSpPr>
          <p:spPr>
            <a:xfrm>
              <a:off x="2699132" y="1588168"/>
              <a:ext cx="416975" cy="392659"/>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43" name="Rectangle 842">
              <a:extLst>
                <a:ext uri="{FF2B5EF4-FFF2-40B4-BE49-F238E27FC236}">
                  <a16:creationId xmlns:a16="http://schemas.microsoft.com/office/drawing/2014/main" id="{BA61918A-8BAA-7483-DEB7-67DD5DBC44FF}"/>
                </a:ext>
              </a:extLst>
            </p:cNvPr>
            <p:cNvSpPr/>
            <p:nvPr/>
          </p:nvSpPr>
          <p:spPr>
            <a:xfrm>
              <a:off x="3140314" y="1586169"/>
              <a:ext cx="416975" cy="392659"/>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844" name="Group 843">
            <a:extLst>
              <a:ext uri="{FF2B5EF4-FFF2-40B4-BE49-F238E27FC236}">
                <a16:creationId xmlns:a16="http://schemas.microsoft.com/office/drawing/2014/main" id="{6B1D3F35-D8C5-1E67-B3CE-F4BB30E6A156}"/>
              </a:ext>
            </a:extLst>
          </p:cNvPr>
          <p:cNvGrpSpPr/>
          <p:nvPr/>
        </p:nvGrpSpPr>
        <p:grpSpPr>
          <a:xfrm>
            <a:off x="3214640" y="1629461"/>
            <a:ext cx="723925" cy="473616"/>
            <a:chOff x="2598821" y="1468583"/>
            <a:chExt cx="1039529" cy="591375"/>
          </a:xfrm>
        </p:grpSpPr>
        <p:sp>
          <p:nvSpPr>
            <p:cNvPr id="845" name="Rectangle 844">
              <a:extLst>
                <a:ext uri="{FF2B5EF4-FFF2-40B4-BE49-F238E27FC236}">
                  <a16:creationId xmlns:a16="http://schemas.microsoft.com/office/drawing/2014/main" id="{DF3631CF-2EAF-B3D9-E157-EF914E06C49B}"/>
                </a:ext>
              </a:extLst>
            </p:cNvPr>
            <p:cNvSpPr/>
            <p:nvPr/>
          </p:nvSpPr>
          <p:spPr>
            <a:xfrm>
              <a:off x="2598821" y="1468583"/>
              <a:ext cx="1039529" cy="591375"/>
            </a:xfrm>
            <a:prstGeom prst="rect">
              <a:avLst/>
            </a:prstGeom>
            <a:solidFill>
              <a:srgbClr val="ED7D31">
                <a:lumMod val="60000"/>
                <a:lumOff val="4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46" name="Rectangle 845">
              <a:extLst>
                <a:ext uri="{FF2B5EF4-FFF2-40B4-BE49-F238E27FC236}">
                  <a16:creationId xmlns:a16="http://schemas.microsoft.com/office/drawing/2014/main" id="{F099E864-C75F-45FC-9485-54129A4149A5}"/>
                </a:ext>
              </a:extLst>
            </p:cNvPr>
            <p:cNvSpPr/>
            <p:nvPr/>
          </p:nvSpPr>
          <p:spPr>
            <a:xfrm>
              <a:off x="2699132" y="1588168"/>
              <a:ext cx="416975" cy="392659"/>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47" name="Rectangle 846">
              <a:extLst>
                <a:ext uri="{FF2B5EF4-FFF2-40B4-BE49-F238E27FC236}">
                  <a16:creationId xmlns:a16="http://schemas.microsoft.com/office/drawing/2014/main" id="{D1885532-7C0A-6B5A-05A7-F3A096C3B1CA}"/>
                </a:ext>
              </a:extLst>
            </p:cNvPr>
            <p:cNvSpPr/>
            <p:nvPr/>
          </p:nvSpPr>
          <p:spPr>
            <a:xfrm>
              <a:off x="3140314" y="1586169"/>
              <a:ext cx="416975" cy="392659"/>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848" name="Group 847">
            <a:extLst>
              <a:ext uri="{FF2B5EF4-FFF2-40B4-BE49-F238E27FC236}">
                <a16:creationId xmlns:a16="http://schemas.microsoft.com/office/drawing/2014/main" id="{73E5E09F-6011-C3F0-8424-3D4D9538FDDF}"/>
              </a:ext>
            </a:extLst>
          </p:cNvPr>
          <p:cNvGrpSpPr/>
          <p:nvPr/>
        </p:nvGrpSpPr>
        <p:grpSpPr>
          <a:xfrm>
            <a:off x="4194360" y="1638169"/>
            <a:ext cx="723925" cy="473616"/>
            <a:chOff x="2598821" y="1468583"/>
            <a:chExt cx="1039529" cy="591375"/>
          </a:xfrm>
        </p:grpSpPr>
        <p:sp>
          <p:nvSpPr>
            <p:cNvPr id="849" name="Rectangle 848">
              <a:extLst>
                <a:ext uri="{FF2B5EF4-FFF2-40B4-BE49-F238E27FC236}">
                  <a16:creationId xmlns:a16="http://schemas.microsoft.com/office/drawing/2014/main" id="{3AA703BA-49B6-D223-CC20-74ABD9087851}"/>
                </a:ext>
              </a:extLst>
            </p:cNvPr>
            <p:cNvSpPr/>
            <p:nvPr/>
          </p:nvSpPr>
          <p:spPr>
            <a:xfrm>
              <a:off x="2598821" y="1468583"/>
              <a:ext cx="1039529" cy="591375"/>
            </a:xfrm>
            <a:prstGeom prst="rect">
              <a:avLst/>
            </a:prstGeom>
            <a:solidFill>
              <a:srgbClr val="ED7D31">
                <a:lumMod val="60000"/>
                <a:lumOff val="4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50" name="Rectangle 849">
              <a:extLst>
                <a:ext uri="{FF2B5EF4-FFF2-40B4-BE49-F238E27FC236}">
                  <a16:creationId xmlns:a16="http://schemas.microsoft.com/office/drawing/2014/main" id="{F13B8A5B-1C7E-F8F3-6E76-A8B41EF0AA40}"/>
                </a:ext>
              </a:extLst>
            </p:cNvPr>
            <p:cNvSpPr/>
            <p:nvPr/>
          </p:nvSpPr>
          <p:spPr>
            <a:xfrm>
              <a:off x="2699132" y="1588168"/>
              <a:ext cx="416975" cy="392659"/>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51" name="Rectangle 850">
              <a:extLst>
                <a:ext uri="{FF2B5EF4-FFF2-40B4-BE49-F238E27FC236}">
                  <a16:creationId xmlns:a16="http://schemas.microsoft.com/office/drawing/2014/main" id="{6BDBDE6E-CEFA-A562-43A1-82BF7CB57A73}"/>
                </a:ext>
              </a:extLst>
            </p:cNvPr>
            <p:cNvSpPr/>
            <p:nvPr/>
          </p:nvSpPr>
          <p:spPr>
            <a:xfrm>
              <a:off x="3140314" y="1586169"/>
              <a:ext cx="416975" cy="392659"/>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852" name="Group 851">
            <a:extLst>
              <a:ext uri="{FF2B5EF4-FFF2-40B4-BE49-F238E27FC236}">
                <a16:creationId xmlns:a16="http://schemas.microsoft.com/office/drawing/2014/main" id="{F52313C9-F463-ACE5-BF56-4459D4A2733D}"/>
              </a:ext>
            </a:extLst>
          </p:cNvPr>
          <p:cNvGrpSpPr/>
          <p:nvPr/>
        </p:nvGrpSpPr>
        <p:grpSpPr>
          <a:xfrm>
            <a:off x="5087139" y="1652767"/>
            <a:ext cx="723925" cy="473616"/>
            <a:chOff x="2598821" y="1468583"/>
            <a:chExt cx="1039529" cy="591375"/>
          </a:xfrm>
        </p:grpSpPr>
        <p:sp>
          <p:nvSpPr>
            <p:cNvPr id="853" name="Rectangle 852">
              <a:extLst>
                <a:ext uri="{FF2B5EF4-FFF2-40B4-BE49-F238E27FC236}">
                  <a16:creationId xmlns:a16="http://schemas.microsoft.com/office/drawing/2014/main" id="{B19F3976-9965-1706-D7FD-BBE6A5FF0CFA}"/>
                </a:ext>
              </a:extLst>
            </p:cNvPr>
            <p:cNvSpPr/>
            <p:nvPr/>
          </p:nvSpPr>
          <p:spPr>
            <a:xfrm>
              <a:off x="2598821" y="1468583"/>
              <a:ext cx="1039529" cy="591375"/>
            </a:xfrm>
            <a:prstGeom prst="rect">
              <a:avLst/>
            </a:prstGeom>
            <a:solidFill>
              <a:srgbClr val="ED7D31">
                <a:lumMod val="60000"/>
                <a:lumOff val="4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54" name="Rectangle 853">
              <a:extLst>
                <a:ext uri="{FF2B5EF4-FFF2-40B4-BE49-F238E27FC236}">
                  <a16:creationId xmlns:a16="http://schemas.microsoft.com/office/drawing/2014/main" id="{0FF9CCB0-6A4C-E7C2-948D-ADAF327B7B64}"/>
                </a:ext>
              </a:extLst>
            </p:cNvPr>
            <p:cNvSpPr/>
            <p:nvPr/>
          </p:nvSpPr>
          <p:spPr>
            <a:xfrm>
              <a:off x="2699132" y="1588168"/>
              <a:ext cx="416975" cy="392659"/>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55" name="Rectangle 854">
              <a:extLst>
                <a:ext uri="{FF2B5EF4-FFF2-40B4-BE49-F238E27FC236}">
                  <a16:creationId xmlns:a16="http://schemas.microsoft.com/office/drawing/2014/main" id="{79EF99F5-21B3-DFF4-F421-4835A12FC664}"/>
                </a:ext>
              </a:extLst>
            </p:cNvPr>
            <p:cNvSpPr/>
            <p:nvPr/>
          </p:nvSpPr>
          <p:spPr>
            <a:xfrm>
              <a:off x="3140314" y="1586169"/>
              <a:ext cx="416975" cy="392659"/>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856" name="Group 855">
            <a:extLst>
              <a:ext uri="{FF2B5EF4-FFF2-40B4-BE49-F238E27FC236}">
                <a16:creationId xmlns:a16="http://schemas.microsoft.com/office/drawing/2014/main" id="{49A9A78E-07D3-2EC5-4B0C-8CA0C4C97A14}"/>
              </a:ext>
            </a:extLst>
          </p:cNvPr>
          <p:cNvGrpSpPr/>
          <p:nvPr/>
        </p:nvGrpSpPr>
        <p:grpSpPr>
          <a:xfrm>
            <a:off x="6060938" y="1653369"/>
            <a:ext cx="723925" cy="473616"/>
            <a:chOff x="2598821" y="1468583"/>
            <a:chExt cx="1039529" cy="591375"/>
          </a:xfrm>
        </p:grpSpPr>
        <p:sp>
          <p:nvSpPr>
            <p:cNvPr id="857" name="Rectangle 856">
              <a:extLst>
                <a:ext uri="{FF2B5EF4-FFF2-40B4-BE49-F238E27FC236}">
                  <a16:creationId xmlns:a16="http://schemas.microsoft.com/office/drawing/2014/main" id="{FAB218ED-EA9D-F213-469B-13BCFCCF4BA0}"/>
                </a:ext>
              </a:extLst>
            </p:cNvPr>
            <p:cNvSpPr/>
            <p:nvPr/>
          </p:nvSpPr>
          <p:spPr>
            <a:xfrm>
              <a:off x="2598821" y="1468583"/>
              <a:ext cx="1039529" cy="591375"/>
            </a:xfrm>
            <a:prstGeom prst="rect">
              <a:avLst/>
            </a:prstGeom>
            <a:solidFill>
              <a:srgbClr val="ED7D31">
                <a:lumMod val="60000"/>
                <a:lumOff val="4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58" name="Rectangle 857">
              <a:extLst>
                <a:ext uri="{FF2B5EF4-FFF2-40B4-BE49-F238E27FC236}">
                  <a16:creationId xmlns:a16="http://schemas.microsoft.com/office/drawing/2014/main" id="{684DAF49-7A8B-0AA6-75BB-975E95A3F50B}"/>
                </a:ext>
              </a:extLst>
            </p:cNvPr>
            <p:cNvSpPr/>
            <p:nvPr/>
          </p:nvSpPr>
          <p:spPr>
            <a:xfrm>
              <a:off x="2699132" y="1588168"/>
              <a:ext cx="416975" cy="392659"/>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59" name="Rectangle 858">
              <a:extLst>
                <a:ext uri="{FF2B5EF4-FFF2-40B4-BE49-F238E27FC236}">
                  <a16:creationId xmlns:a16="http://schemas.microsoft.com/office/drawing/2014/main" id="{C206B170-B4EB-2C40-64E9-513184A945E9}"/>
                </a:ext>
              </a:extLst>
            </p:cNvPr>
            <p:cNvSpPr/>
            <p:nvPr/>
          </p:nvSpPr>
          <p:spPr>
            <a:xfrm>
              <a:off x="3140314" y="1586169"/>
              <a:ext cx="416975" cy="392659"/>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860" name="Group 859">
            <a:extLst>
              <a:ext uri="{FF2B5EF4-FFF2-40B4-BE49-F238E27FC236}">
                <a16:creationId xmlns:a16="http://schemas.microsoft.com/office/drawing/2014/main" id="{E4B82CF5-AE05-15CB-D3A0-1FD0B528AC83}"/>
              </a:ext>
            </a:extLst>
          </p:cNvPr>
          <p:cNvGrpSpPr/>
          <p:nvPr/>
        </p:nvGrpSpPr>
        <p:grpSpPr>
          <a:xfrm>
            <a:off x="7366109" y="1657419"/>
            <a:ext cx="723925" cy="473616"/>
            <a:chOff x="2598821" y="1468583"/>
            <a:chExt cx="1039529" cy="591375"/>
          </a:xfrm>
        </p:grpSpPr>
        <p:sp>
          <p:nvSpPr>
            <p:cNvPr id="861" name="Rectangle 860">
              <a:extLst>
                <a:ext uri="{FF2B5EF4-FFF2-40B4-BE49-F238E27FC236}">
                  <a16:creationId xmlns:a16="http://schemas.microsoft.com/office/drawing/2014/main" id="{8A4DD4B2-D58F-E2F1-24A9-AC153DBC0B27}"/>
                </a:ext>
              </a:extLst>
            </p:cNvPr>
            <p:cNvSpPr/>
            <p:nvPr/>
          </p:nvSpPr>
          <p:spPr>
            <a:xfrm>
              <a:off x="2598821" y="1468583"/>
              <a:ext cx="1039529" cy="591375"/>
            </a:xfrm>
            <a:prstGeom prst="rect">
              <a:avLst/>
            </a:prstGeom>
            <a:solidFill>
              <a:srgbClr val="ED7D31">
                <a:lumMod val="60000"/>
                <a:lumOff val="4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2" name="Rectangle 861">
              <a:extLst>
                <a:ext uri="{FF2B5EF4-FFF2-40B4-BE49-F238E27FC236}">
                  <a16:creationId xmlns:a16="http://schemas.microsoft.com/office/drawing/2014/main" id="{E3E3DC5D-A19B-CF03-DA79-A3FE40AE4E8A}"/>
                </a:ext>
              </a:extLst>
            </p:cNvPr>
            <p:cNvSpPr/>
            <p:nvPr/>
          </p:nvSpPr>
          <p:spPr>
            <a:xfrm>
              <a:off x="2699132" y="1588168"/>
              <a:ext cx="416975" cy="392659"/>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3" name="Rectangle 862">
              <a:extLst>
                <a:ext uri="{FF2B5EF4-FFF2-40B4-BE49-F238E27FC236}">
                  <a16:creationId xmlns:a16="http://schemas.microsoft.com/office/drawing/2014/main" id="{9B057B71-DAE0-0211-D163-2652FC8E3FCA}"/>
                </a:ext>
              </a:extLst>
            </p:cNvPr>
            <p:cNvSpPr/>
            <p:nvPr/>
          </p:nvSpPr>
          <p:spPr>
            <a:xfrm>
              <a:off x="3140314" y="1586169"/>
              <a:ext cx="416975" cy="392659"/>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864" name="Rounded Rectangular Callout 863">
            <a:extLst>
              <a:ext uri="{FF2B5EF4-FFF2-40B4-BE49-F238E27FC236}">
                <a16:creationId xmlns:a16="http://schemas.microsoft.com/office/drawing/2014/main" id="{6A1621E8-B3F7-CADF-190D-D18A831A8EC0}"/>
              </a:ext>
            </a:extLst>
          </p:cNvPr>
          <p:cNvSpPr/>
          <p:nvPr/>
        </p:nvSpPr>
        <p:spPr bwMode="auto">
          <a:xfrm flipH="1">
            <a:off x="138368" y="1562983"/>
            <a:ext cx="1907138" cy="582326"/>
          </a:xfrm>
          <a:prstGeom prst="wedgeRoundRectCallout">
            <a:avLst>
              <a:gd name="adj1" fmla="val -56206"/>
              <a:gd name="adj2" fmla="val -4461"/>
              <a:gd name="adj3" fmla="val 16667"/>
            </a:avLst>
          </a:prstGeom>
          <a:solidFill>
            <a:srgbClr val="FBF7F5"/>
          </a:solidFill>
          <a:ln w="19050" cap="flat" cmpd="sng" algn="ctr">
            <a:solidFill>
              <a:srgbClr val="67655C"/>
            </a:solidFill>
            <a:prstDash val="solid"/>
            <a:round/>
            <a:headEnd type="none" w="med" len="med"/>
            <a:tailEnd type="none" w="med" len="med"/>
          </a:ln>
          <a:effectLst/>
        </p:spPr>
        <p:txBody>
          <a:bodyPr vert="horz" wrap="square" lIns="36000" tIns="0" rIns="36000" bIns="0" numCol="1" rtlCol="0" anchor="ctr" anchorCtr="0" compatLnSpc="1">
            <a:prstTxWarp prst="textNoShape">
              <a:avLst/>
            </a:prstTxWarp>
          </a:bodyPr>
          <a:lstStyle/>
          <a:p>
            <a:pPr fontAlgn="base">
              <a:spcBef>
                <a:spcPct val="0"/>
              </a:spcBef>
              <a:spcAft>
                <a:spcPct val="0"/>
              </a:spcAft>
              <a:defRPr/>
            </a:pPr>
            <a:r>
              <a:rPr lang="en-CH" sz="2000">
                <a:solidFill>
                  <a:srgbClr val="70AD47">
                    <a:lumMod val="75000"/>
                  </a:srgbClr>
                </a:solidFill>
                <a:latin typeface="Corbel" panose="020B0503020204020204" pitchFamily="34" charset="0"/>
                <a:ea typeface="ＭＳ Ｐゴシック" panose="020B0600070205080204" pitchFamily="34" charset="-128"/>
              </a:rPr>
              <a:t>Latches to store flash read data</a:t>
            </a:r>
          </a:p>
        </p:txBody>
      </p:sp>
    </p:spTree>
    <p:extLst>
      <p:ext uri="{BB962C8B-B14F-4D97-AF65-F5344CB8AC3E}">
        <p14:creationId xmlns:p14="http://schemas.microsoft.com/office/powerpoint/2010/main" val="95702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5A801-88E5-09A2-4482-C245F0512D4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E3F9E21-0569-BFB4-5435-140704F66015}"/>
              </a:ext>
            </a:extLst>
          </p:cNvPr>
          <p:cNvSpPr/>
          <p:nvPr/>
        </p:nvSpPr>
        <p:spPr>
          <a:xfrm>
            <a:off x="0" y="0"/>
            <a:ext cx="9144000" cy="841248"/>
          </a:xfrm>
          <a:prstGeom prst="rect">
            <a:avLst/>
          </a:prstGeom>
          <a:solidFill>
            <a:srgbClr val="D8F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D9441D4B-A7FA-A725-9736-704CEECDC7FC}"/>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124D97E-74B4-EA27-534B-950778C951D4}"/>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B1B6FCED-FA85-1720-085A-1508B140823F}"/>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Speedup for Different Database Size</a:t>
            </a:r>
          </a:p>
        </p:txBody>
      </p:sp>
      <p:pic>
        <p:nvPicPr>
          <p:cNvPr id="16" name="Graphic 15">
            <a:extLst>
              <a:ext uri="{FF2B5EF4-FFF2-40B4-BE49-F238E27FC236}">
                <a16:creationId xmlns:a16="http://schemas.microsoft.com/office/drawing/2014/main" id="{A706FE86-E82C-3E85-1BA8-7914EB5FCD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678302B6-3ED1-C653-E891-CB778450340C}"/>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orbel" panose="020B0503020204020204" pitchFamily="34" charset="0"/>
              </a:rPr>
              <a:pPr/>
              <a:t>93</a:t>
            </a:fld>
            <a:endParaRPr lang="en-CH" dirty="0">
              <a:latin typeface="Corbel" panose="020B0503020204020204" pitchFamily="34" charset="0"/>
            </a:endParaRPr>
          </a:p>
        </p:txBody>
      </p:sp>
      <p:sp>
        <p:nvSpPr>
          <p:cNvPr id="3" name="TextBox 2">
            <a:extLst>
              <a:ext uri="{FF2B5EF4-FFF2-40B4-BE49-F238E27FC236}">
                <a16:creationId xmlns:a16="http://schemas.microsoft.com/office/drawing/2014/main" id="{FFAC69AA-E52B-74FF-1293-6649A70F0A6A}"/>
              </a:ext>
            </a:extLst>
          </p:cNvPr>
          <p:cNvSpPr txBox="1"/>
          <p:nvPr/>
        </p:nvSpPr>
        <p:spPr>
          <a:xfrm>
            <a:off x="456040" y="1273215"/>
            <a:ext cx="8125427" cy="646331"/>
          </a:xfrm>
          <a:prstGeom prst="rect">
            <a:avLst/>
          </a:prstGeom>
          <a:noFill/>
        </p:spPr>
        <p:txBody>
          <a:bodyPr wrap="square" rtlCol="0">
            <a:spAutoFit/>
          </a:bodyPr>
          <a:lstStyle/>
          <a:p>
            <a:endParaRPr lang="en-US" dirty="0"/>
          </a:p>
          <a:p>
            <a:endParaRPr lang="en-US" dirty="0"/>
          </a:p>
        </p:txBody>
      </p:sp>
      <p:sp>
        <p:nvSpPr>
          <p:cNvPr id="41" name="Rounded Rectangle 40">
            <a:extLst>
              <a:ext uri="{FF2B5EF4-FFF2-40B4-BE49-F238E27FC236}">
                <a16:creationId xmlns:a16="http://schemas.microsoft.com/office/drawing/2014/main" id="{856E9CEB-2273-BE0F-EDA7-A298E0C939B8}"/>
              </a:ext>
            </a:extLst>
          </p:cNvPr>
          <p:cNvSpPr/>
          <p:nvPr/>
        </p:nvSpPr>
        <p:spPr>
          <a:xfrm>
            <a:off x="1" y="4103619"/>
            <a:ext cx="9144000" cy="818811"/>
          </a:xfrm>
          <a:prstGeom prst="roundRect">
            <a:avLst>
              <a:gd name="adj" fmla="val 0"/>
            </a:avLst>
          </a:prstGeom>
          <a:solidFill>
            <a:srgbClr val="94D08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latin typeface="Corbel" panose="020B0503020204020204" pitchFamily="34" charset="0"/>
              </a:rPr>
              <a:t>CM-SW shows average speedup of 68.1x over prior arithmetic approach</a:t>
            </a:r>
            <a:endParaRPr lang="en-CH" sz="2200" b="1" i="1">
              <a:solidFill>
                <a:schemeClr val="bg1"/>
              </a:solidFill>
              <a:latin typeface="Corbel" panose="020B0503020204020204" pitchFamily="34" charset="0"/>
            </a:endParaRPr>
          </a:p>
        </p:txBody>
      </p:sp>
      <p:sp>
        <p:nvSpPr>
          <p:cNvPr id="42" name="Rounded Rectangle 41">
            <a:extLst>
              <a:ext uri="{FF2B5EF4-FFF2-40B4-BE49-F238E27FC236}">
                <a16:creationId xmlns:a16="http://schemas.microsoft.com/office/drawing/2014/main" id="{53908057-F608-053C-9588-4A94032D3DF7}"/>
              </a:ext>
            </a:extLst>
          </p:cNvPr>
          <p:cNvSpPr/>
          <p:nvPr/>
        </p:nvSpPr>
        <p:spPr>
          <a:xfrm>
            <a:off x="0" y="5106440"/>
            <a:ext cx="9144000" cy="1086084"/>
          </a:xfrm>
          <a:prstGeom prst="roundRect">
            <a:avLst>
              <a:gd name="adj" fmla="val 0"/>
            </a:avLst>
          </a:prstGeom>
          <a:solidFill>
            <a:srgbClr val="52B69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latin typeface="Corbel" panose="020B0503020204020204" pitchFamily="34" charset="0"/>
              </a:rPr>
              <a:t>CM-SW speedup decreases as data size exceeds DRAM capacity, primarily due to increased data movement between storage and DRAM.</a:t>
            </a:r>
            <a:endParaRPr lang="en-CH" sz="2200" b="1" i="1">
              <a:solidFill>
                <a:schemeClr val="bg1"/>
              </a:solidFill>
              <a:latin typeface="Corbel" panose="020B0503020204020204" pitchFamily="34" charset="0"/>
            </a:endParaRPr>
          </a:p>
        </p:txBody>
      </p:sp>
      <p:sp>
        <p:nvSpPr>
          <p:cNvPr id="44" name="TextBox 43">
            <a:extLst>
              <a:ext uri="{FF2B5EF4-FFF2-40B4-BE49-F238E27FC236}">
                <a16:creationId xmlns:a16="http://schemas.microsoft.com/office/drawing/2014/main" id="{4FB576D4-0EA8-7C5C-65FF-A810D73A56CC}"/>
              </a:ext>
            </a:extLst>
          </p:cNvPr>
          <p:cNvSpPr txBox="1"/>
          <p:nvPr/>
        </p:nvSpPr>
        <p:spPr>
          <a:xfrm>
            <a:off x="2767476" y="6421927"/>
            <a:ext cx="4176584" cy="400110"/>
          </a:xfrm>
          <a:prstGeom prst="rect">
            <a:avLst/>
          </a:prstGeom>
          <a:noFill/>
        </p:spPr>
        <p:txBody>
          <a:bodyPr wrap="square" rtlCol="0">
            <a:spAutoFit/>
          </a:bodyPr>
          <a:lstStyle/>
          <a:p>
            <a:pPr algn="ctr"/>
            <a:r>
              <a:rPr lang="en-CH" sz="2000" b="1" i="1" dirty="0">
                <a:latin typeface="Corbel" panose="020B0503020204020204" pitchFamily="34" charset="0"/>
              </a:rPr>
              <a:t>Query Size of 16 bits</a:t>
            </a:r>
          </a:p>
        </p:txBody>
      </p:sp>
      <p:grpSp>
        <p:nvGrpSpPr>
          <p:cNvPr id="61" name="Group 60">
            <a:extLst>
              <a:ext uri="{FF2B5EF4-FFF2-40B4-BE49-F238E27FC236}">
                <a16:creationId xmlns:a16="http://schemas.microsoft.com/office/drawing/2014/main" id="{75C689BA-0CBC-C437-0917-E6F845B6377A}"/>
              </a:ext>
            </a:extLst>
          </p:cNvPr>
          <p:cNvGrpSpPr>
            <a:grpSpLocks/>
          </p:cNvGrpSpPr>
          <p:nvPr/>
        </p:nvGrpSpPr>
        <p:grpSpPr>
          <a:xfrm>
            <a:off x="234518" y="1119332"/>
            <a:ext cx="8753014" cy="2857709"/>
            <a:chOff x="2850313" y="754467"/>
            <a:chExt cx="6259316" cy="1796811"/>
          </a:xfrm>
        </p:grpSpPr>
        <p:pic>
          <p:nvPicPr>
            <p:cNvPr id="33" name="Picture 32">
              <a:extLst>
                <a:ext uri="{FF2B5EF4-FFF2-40B4-BE49-F238E27FC236}">
                  <a16:creationId xmlns:a16="http://schemas.microsoft.com/office/drawing/2014/main" id="{92FFD964-027F-E5E5-0FCF-BD749DA13A78}"/>
                </a:ext>
              </a:extLst>
            </p:cNvPr>
            <p:cNvPicPr>
              <a:picLocks noChangeAspect="1"/>
            </p:cNvPicPr>
            <p:nvPr/>
          </p:nvPicPr>
          <p:blipFill>
            <a:blip r:embed="rId5"/>
            <a:srcRect t="20120" b="13005"/>
            <a:stretch/>
          </p:blipFill>
          <p:spPr>
            <a:xfrm>
              <a:off x="2890670" y="1048954"/>
              <a:ext cx="6218959" cy="1172043"/>
            </a:xfrm>
            <a:prstGeom prst="rect">
              <a:avLst/>
            </a:prstGeom>
          </p:spPr>
        </p:pic>
        <p:sp>
          <p:nvSpPr>
            <p:cNvPr id="34" name="TextBox 33">
              <a:extLst>
                <a:ext uri="{FF2B5EF4-FFF2-40B4-BE49-F238E27FC236}">
                  <a16:creationId xmlns:a16="http://schemas.microsoft.com/office/drawing/2014/main" id="{466E9BDC-E306-FF62-22F6-7321601EEDC5}"/>
                </a:ext>
              </a:extLst>
            </p:cNvPr>
            <p:cNvSpPr txBox="1"/>
            <p:nvPr/>
          </p:nvSpPr>
          <p:spPr>
            <a:xfrm rot="16200000">
              <a:off x="7777767" y="1659469"/>
              <a:ext cx="691376" cy="220093"/>
            </a:xfrm>
            <a:prstGeom prst="rect">
              <a:avLst/>
            </a:prstGeom>
            <a:noFill/>
          </p:spPr>
          <p:txBody>
            <a:bodyPr wrap="square" rtlCol="0">
              <a:spAutoFit/>
            </a:bodyPr>
            <a:lstStyle/>
            <a:p>
              <a:r>
                <a:rPr lang="en-CH" sz="1400" b="1">
                  <a:solidFill>
                    <a:schemeClr val="accent5"/>
                  </a:solidFill>
                  <a:latin typeface="Tahoma" panose="020B0604030504040204" pitchFamily="34" charset="0"/>
                  <a:ea typeface="Tahoma" panose="020B0604030504040204" pitchFamily="34" charset="0"/>
                  <a:cs typeface="Tahoma" panose="020B0604030504040204" pitchFamily="34" charset="0"/>
                </a:rPr>
                <a:t>1.2x10</a:t>
              </a:r>
              <a:r>
                <a:rPr lang="en-CH" sz="1400" b="1" baseline="30000">
                  <a:solidFill>
                    <a:schemeClr val="accent5"/>
                  </a:solidFill>
                  <a:latin typeface="Tahoma" panose="020B0604030504040204" pitchFamily="34" charset="0"/>
                  <a:ea typeface="Tahoma" panose="020B0604030504040204" pitchFamily="34" charset="0"/>
                  <a:cs typeface="Tahoma" panose="020B0604030504040204" pitchFamily="34" charset="0"/>
                </a:rPr>
                <a:t>3</a:t>
              </a:r>
              <a:r>
                <a:rPr lang="en-CH" sz="1400" b="1">
                  <a:solidFill>
                    <a:schemeClr val="accent5"/>
                  </a:solidFill>
                  <a:latin typeface="Tahoma" panose="020B0604030504040204" pitchFamily="34" charset="0"/>
                  <a:ea typeface="Tahoma" panose="020B0604030504040204" pitchFamily="34" charset="0"/>
                  <a:cs typeface="Tahoma" panose="020B0604030504040204" pitchFamily="34" charset="0"/>
                </a:rPr>
                <a:t>x</a:t>
              </a:r>
              <a:endParaRPr lang="en-CH" sz="1400" b="1" baseline="3000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cxnSp>
          <p:nvCxnSpPr>
            <p:cNvPr id="35" name="Straight Arrow Connector 34">
              <a:extLst>
                <a:ext uri="{FF2B5EF4-FFF2-40B4-BE49-F238E27FC236}">
                  <a16:creationId xmlns:a16="http://schemas.microsoft.com/office/drawing/2014/main" id="{F4F30332-9FB4-42A0-D2BB-E55CC5A21EEC}"/>
                </a:ext>
              </a:extLst>
            </p:cNvPr>
            <p:cNvCxnSpPr>
              <a:cxnSpLocks/>
            </p:cNvCxnSpPr>
            <p:nvPr/>
          </p:nvCxnSpPr>
          <p:spPr>
            <a:xfrm>
              <a:off x="8229901" y="1563692"/>
              <a:ext cx="0" cy="523673"/>
            </a:xfrm>
            <a:prstGeom prst="straightConnector1">
              <a:avLst/>
            </a:prstGeom>
            <a:ln>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18EB979E-4E1C-5E3F-9C24-A02D4BC4722D}"/>
                </a:ext>
              </a:extLst>
            </p:cNvPr>
            <p:cNvCxnSpPr>
              <a:cxnSpLocks/>
            </p:cNvCxnSpPr>
            <p:nvPr/>
          </p:nvCxnSpPr>
          <p:spPr>
            <a:xfrm>
              <a:off x="8409271" y="1259472"/>
              <a:ext cx="0" cy="279728"/>
            </a:xfrm>
            <a:prstGeom prst="straightConnector1">
              <a:avLst/>
            </a:prstGeom>
            <a:ln>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360CF13A-F8BD-B3E4-1882-A4F989BC8398}"/>
                </a:ext>
              </a:extLst>
            </p:cNvPr>
            <p:cNvSpPr txBox="1"/>
            <p:nvPr/>
          </p:nvSpPr>
          <p:spPr>
            <a:xfrm rot="16200000">
              <a:off x="8042903" y="1220853"/>
              <a:ext cx="523673" cy="220093"/>
            </a:xfrm>
            <a:prstGeom prst="rect">
              <a:avLst/>
            </a:prstGeom>
            <a:noFill/>
          </p:spPr>
          <p:txBody>
            <a:bodyPr wrap="square" rtlCol="0">
              <a:spAutoFit/>
            </a:bodyPr>
            <a:lstStyle/>
            <a:p>
              <a:r>
                <a:rPr lang="en-CH" sz="1400" b="1">
                  <a:solidFill>
                    <a:schemeClr val="accent5"/>
                  </a:solidFill>
                  <a:latin typeface="Tahoma" panose="020B0604030504040204" pitchFamily="34" charset="0"/>
                  <a:ea typeface="Tahoma" panose="020B0604030504040204" pitchFamily="34" charset="0"/>
                  <a:cs typeface="Tahoma" panose="020B0604030504040204" pitchFamily="34" charset="0"/>
                </a:rPr>
                <a:t>68.1x</a:t>
              </a:r>
            </a:p>
          </p:txBody>
        </p:sp>
        <p:cxnSp>
          <p:nvCxnSpPr>
            <p:cNvPr id="38" name="Straight Arrow Connector 37">
              <a:extLst>
                <a:ext uri="{FF2B5EF4-FFF2-40B4-BE49-F238E27FC236}">
                  <a16:creationId xmlns:a16="http://schemas.microsoft.com/office/drawing/2014/main" id="{91237C3A-C054-99DC-6386-350E26B06AB4}"/>
                </a:ext>
              </a:extLst>
            </p:cNvPr>
            <p:cNvCxnSpPr>
              <a:cxnSpLocks/>
            </p:cNvCxnSpPr>
            <p:nvPr/>
          </p:nvCxnSpPr>
          <p:spPr>
            <a:xfrm>
              <a:off x="7535738" y="1279407"/>
              <a:ext cx="0" cy="279728"/>
            </a:xfrm>
            <a:prstGeom prst="straightConnector1">
              <a:avLst/>
            </a:prstGeom>
            <a:ln>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F7456558-D4E0-012A-AD46-B5464FDA431B}"/>
                </a:ext>
              </a:extLst>
            </p:cNvPr>
            <p:cNvCxnSpPr>
              <a:cxnSpLocks/>
            </p:cNvCxnSpPr>
            <p:nvPr/>
          </p:nvCxnSpPr>
          <p:spPr>
            <a:xfrm>
              <a:off x="6655310" y="1276639"/>
              <a:ext cx="0" cy="279728"/>
            </a:xfrm>
            <a:prstGeom prst="straightConnector1">
              <a:avLst/>
            </a:prstGeom>
            <a:ln>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FB123163-A00B-EC4A-A21F-656E3938DA7A}"/>
                </a:ext>
              </a:extLst>
            </p:cNvPr>
            <p:cNvCxnSpPr>
              <a:cxnSpLocks/>
            </p:cNvCxnSpPr>
            <p:nvPr/>
          </p:nvCxnSpPr>
          <p:spPr>
            <a:xfrm>
              <a:off x="5788536" y="1275799"/>
              <a:ext cx="0" cy="279728"/>
            </a:xfrm>
            <a:prstGeom prst="straightConnector1">
              <a:avLst/>
            </a:prstGeom>
            <a:ln>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94D6A9CF-849A-2EFC-810D-7E8BF5922533}"/>
                </a:ext>
              </a:extLst>
            </p:cNvPr>
            <p:cNvCxnSpPr>
              <a:cxnSpLocks/>
            </p:cNvCxnSpPr>
            <p:nvPr/>
          </p:nvCxnSpPr>
          <p:spPr>
            <a:xfrm>
              <a:off x="4910875" y="1259472"/>
              <a:ext cx="0" cy="304220"/>
            </a:xfrm>
            <a:prstGeom prst="straightConnector1">
              <a:avLst/>
            </a:prstGeom>
            <a:ln>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5C0D2083-783B-B68B-CBF6-43897991999E}"/>
                </a:ext>
              </a:extLst>
            </p:cNvPr>
            <p:cNvCxnSpPr>
              <a:cxnSpLocks/>
            </p:cNvCxnSpPr>
            <p:nvPr/>
          </p:nvCxnSpPr>
          <p:spPr>
            <a:xfrm>
              <a:off x="4038657" y="1251308"/>
              <a:ext cx="0" cy="304219"/>
            </a:xfrm>
            <a:prstGeom prst="straightConnector1">
              <a:avLst/>
            </a:prstGeom>
            <a:ln>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8B0E80D6-6FD0-F3C8-A5E7-A9C579AF7CE9}"/>
                </a:ext>
              </a:extLst>
            </p:cNvPr>
            <p:cNvSpPr txBox="1"/>
            <p:nvPr/>
          </p:nvSpPr>
          <p:spPr>
            <a:xfrm rot="16200000">
              <a:off x="3704720" y="1257953"/>
              <a:ext cx="451449" cy="220093"/>
            </a:xfrm>
            <a:prstGeom prst="rect">
              <a:avLst/>
            </a:prstGeom>
            <a:noFill/>
          </p:spPr>
          <p:txBody>
            <a:bodyPr wrap="square" rtlCol="0">
              <a:spAutoFit/>
            </a:bodyPr>
            <a:lstStyle/>
            <a:p>
              <a:r>
                <a:rPr lang="en-CH" sz="1400" b="1">
                  <a:solidFill>
                    <a:schemeClr val="accent5"/>
                  </a:solidFill>
                  <a:latin typeface="Tahoma" panose="020B0604030504040204" pitchFamily="34" charset="0"/>
                  <a:ea typeface="Tahoma" panose="020B0604030504040204" pitchFamily="34" charset="0"/>
                  <a:cs typeface="Tahoma" panose="020B0604030504040204" pitchFamily="34" charset="0"/>
                </a:rPr>
                <a:t>72.1x</a:t>
              </a:r>
            </a:p>
          </p:txBody>
        </p:sp>
        <p:sp>
          <p:nvSpPr>
            <p:cNvPr id="48" name="TextBox 47">
              <a:extLst>
                <a:ext uri="{FF2B5EF4-FFF2-40B4-BE49-F238E27FC236}">
                  <a16:creationId xmlns:a16="http://schemas.microsoft.com/office/drawing/2014/main" id="{3D24F2E6-DEC6-E7D8-04EE-FCF785393FBE}"/>
                </a:ext>
              </a:extLst>
            </p:cNvPr>
            <p:cNvSpPr txBox="1"/>
            <p:nvPr/>
          </p:nvSpPr>
          <p:spPr>
            <a:xfrm rot="16200000">
              <a:off x="4577717" y="1266262"/>
              <a:ext cx="451450" cy="220093"/>
            </a:xfrm>
            <a:prstGeom prst="rect">
              <a:avLst/>
            </a:prstGeom>
            <a:noFill/>
          </p:spPr>
          <p:txBody>
            <a:bodyPr wrap="square" rtlCol="0">
              <a:spAutoFit/>
            </a:bodyPr>
            <a:lstStyle/>
            <a:p>
              <a:r>
                <a:rPr lang="en-CH" sz="1400" b="1">
                  <a:solidFill>
                    <a:schemeClr val="accent5"/>
                  </a:solidFill>
                  <a:latin typeface="Tahoma" panose="020B0604030504040204" pitchFamily="34" charset="0"/>
                  <a:ea typeface="Tahoma" panose="020B0604030504040204" pitchFamily="34" charset="0"/>
                  <a:cs typeface="Tahoma" panose="020B0604030504040204" pitchFamily="34" charset="0"/>
                </a:rPr>
                <a:t>72.1x</a:t>
              </a:r>
            </a:p>
          </p:txBody>
        </p:sp>
        <p:sp>
          <p:nvSpPr>
            <p:cNvPr id="49" name="TextBox 48">
              <a:extLst>
                <a:ext uri="{FF2B5EF4-FFF2-40B4-BE49-F238E27FC236}">
                  <a16:creationId xmlns:a16="http://schemas.microsoft.com/office/drawing/2014/main" id="{4BB6ADD0-2F37-FEE2-3095-180463FAB8D2}"/>
                </a:ext>
              </a:extLst>
            </p:cNvPr>
            <p:cNvSpPr txBox="1"/>
            <p:nvPr/>
          </p:nvSpPr>
          <p:spPr>
            <a:xfrm rot="16200000">
              <a:off x="5441675" y="1264433"/>
              <a:ext cx="467926" cy="220093"/>
            </a:xfrm>
            <a:prstGeom prst="rect">
              <a:avLst/>
            </a:prstGeom>
            <a:noFill/>
          </p:spPr>
          <p:txBody>
            <a:bodyPr wrap="square" rtlCol="0">
              <a:spAutoFit/>
            </a:bodyPr>
            <a:lstStyle/>
            <a:p>
              <a:r>
                <a:rPr lang="en-CH" sz="1400" b="1">
                  <a:solidFill>
                    <a:schemeClr val="accent5"/>
                  </a:solidFill>
                  <a:latin typeface="Tahoma" panose="020B0604030504040204" pitchFamily="34" charset="0"/>
                  <a:ea typeface="Tahoma" panose="020B0604030504040204" pitchFamily="34" charset="0"/>
                  <a:cs typeface="Tahoma" panose="020B0604030504040204" pitchFamily="34" charset="0"/>
                </a:rPr>
                <a:t>72.1x</a:t>
              </a:r>
            </a:p>
          </p:txBody>
        </p:sp>
        <p:sp>
          <p:nvSpPr>
            <p:cNvPr id="50" name="TextBox 49">
              <a:extLst>
                <a:ext uri="{FF2B5EF4-FFF2-40B4-BE49-F238E27FC236}">
                  <a16:creationId xmlns:a16="http://schemas.microsoft.com/office/drawing/2014/main" id="{D81A92FA-4585-AD25-8AD6-F49B6A74A453}"/>
                </a:ext>
              </a:extLst>
            </p:cNvPr>
            <p:cNvSpPr txBox="1"/>
            <p:nvPr/>
          </p:nvSpPr>
          <p:spPr>
            <a:xfrm rot="16200000">
              <a:off x="6308669" y="1266188"/>
              <a:ext cx="467925" cy="220093"/>
            </a:xfrm>
            <a:prstGeom prst="rect">
              <a:avLst/>
            </a:prstGeom>
            <a:noFill/>
          </p:spPr>
          <p:txBody>
            <a:bodyPr wrap="square" rtlCol="0">
              <a:spAutoFit/>
            </a:bodyPr>
            <a:lstStyle/>
            <a:p>
              <a:r>
                <a:rPr lang="en-CH" sz="1400" b="1">
                  <a:solidFill>
                    <a:schemeClr val="accent5"/>
                  </a:solidFill>
                  <a:latin typeface="Tahoma" panose="020B0604030504040204" pitchFamily="34" charset="0"/>
                  <a:ea typeface="Tahoma" panose="020B0604030504040204" pitchFamily="34" charset="0"/>
                  <a:cs typeface="Tahoma" panose="020B0604030504040204" pitchFamily="34" charset="0"/>
                </a:rPr>
                <a:t>62.2x</a:t>
              </a:r>
            </a:p>
          </p:txBody>
        </p:sp>
        <p:sp>
          <p:nvSpPr>
            <p:cNvPr id="51" name="TextBox 50">
              <a:extLst>
                <a:ext uri="{FF2B5EF4-FFF2-40B4-BE49-F238E27FC236}">
                  <a16:creationId xmlns:a16="http://schemas.microsoft.com/office/drawing/2014/main" id="{A4732F45-2CBB-41D5-327F-67880BFF005F}"/>
                </a:ext>
              </a:extLst>
            </p:cNvPr>
            <p:cNvSpPr txBox="1"/>
            <p:nvPr/>
          </p:nvSpPr>
          <p:spPr>
            <a:xfrm rot="16200000">
              <a:off x="7208543" y="1269873"/>
              <a:ext cx="456244" cy="220093"/>
            </a:xfrm>
            <a:prstGeom prst="rect">
              <a:avLst/>
            </a:prstGeom>
            <a:noFill/>
          </p:spPr>
          <p:txBody>
            <a:bodyPr wrap="square" rtlCol="0">
              <a:spAutoFit/>
            </a:bodyPr>
            <a:lstStyle/>
            <a:p>
              <a:r>
                <a:rPr lang="en-CH" sz="1400" b="1">
                  <a:solidFill>
                    <a:schemeClr val="accent5"/>
                  </a:solidFill>
                  <a:latin typeface="Tahoma" panose="020B0604030504040204" pitchFamily="34" charset="0"/>
                  <a:ea typeface="Tahoma" panose="020B0604030504040204" pitchFamily="34" charset="0"/>
                  <a:cs typeface="Tahoma" panose="020B0604030504040204" pitchFamily="34" charset="0"/>
                </a:rPr>
                <a:t>62.2x</a:t>
              </a:r>
            </a:p>
          </p:txBody>
        </p:sp>
        <p:pic>
          <p:nvPicPr>
            <p:cNvPr id="52" name="Picture 51">
              <a:extLst>
                <a:ext uri="{FF2B5EF4-FFF2-40B4-BE49-F238E27FC236}">
                  <a16:creationId xmlns:a16="http://schemas.microsoft.com/office/drawing/2014/main" id="{BFBB42BA-D151-8B93-2130-40E8FB877C29}"/>
                </a:ext>
              </a:extLst>
            </p:cNvPr>
            <p:cNvPicPr>
              <a:picLocks noChangeAspect="1"/>
            </p:cNvPicPr>
            <p:nvPr/>
          </p:nvPicPr>
          <p:blipFill rotWithShape="1">
            <a:blip r:embed="rId5"/>
            <a:srcRect t="3077" b="82341"/>
            <a:stretch/>
          </p:blipFill>
          <p:spPr>
            <a:xfrm>
              <a:off x="3490222" y="754467"/>
              <a:ext cx="5195217" cy="294488"/>
            </a:xfrm>
            <a:prstGeom prst="rect">
              <a:avLst/>
            </a:prstGeom>
          </p:spPr>
        </p:pic>
        <p:sp>
          <p:nvSpPr>
            <p:cNvPr id="54" name="TextBox 53">
              <a:extLst>
                <a:ext uri="{FF2B5EF4-FFF2-40B4-BE49-F238E27FC236}">
                  <a16:creationId xmlns:a16="http://schemas.microsoft.com/office/drawing/2014/main" id="{F7669AE1-D9B7-4147-3483-9ABEB0725F25}"/>
                </a:ext>
              </a:extLst>
            </p:cNvPr>
            <p:cNvSpPr txBox="1"/>
            <p:nvPr/>
          </p:nvSpPr>
          <p:spPr>
            <a:xfrm>
              <a:off x="4722930" y="2319057"/>
              <a:ext cx="3092922" cy="232221"/>
            </a:xfrm>
            <a:prstGeom prst="rect">
              <a:avLst/>
            </a:prstGeom>
            <a:noFill/>
          </p:spPr>
          <p:txBody>
            <a:bodyPr wrap="square" rtlCol="0">
              <a:spAutoFit/>
            </a:bodyPr>
            <a:lstStyle/>
            <a:p>
              <a:pPr algn="ctr"/>
              <a:r>
                <a:rPr lang="en-CH" b="1">
                  <a:latin typeface="Corbel" panose="020B0503020204020204" pitchFamily="34" charset="0"/>
                  <a:ea typeface="Tahoma" panose="020B0604030504040204" pitchFamily="34" charset="0"/>
                  <a:cs typeface="Tahoma" panose="020B0604030504040204" pitchFamily="34" charset="0"/>
                </a:rPr>
                <a:t>Encrypted Database Size (in GB)</a:t>
              </a:r>
            </a:p>
          </p:txBody>
        </p:sp>
        <p:sp>
          <p:nvSpPr>
            <p:cNvPr id="55" name="Rectangle 54">
              <a:extLst>
                <a:ext uri="{FF2B5EF4-FFF2-40B4-BE49-F238E27FC236}">
                  <a16:creationId xmlns:a16="http://schemas.microsoft.com/office/drawing/2014/main" id="{25264905-21EE-7DEA-6D06-263D6B104075}"/>
                </a:ext>
              </a:extLst>
            </p:cNvPr>
            <p:cNvSpPr/>
            <p:nvPr/>
          </p:nvSpPr>
          <p:spPr>
            <a:xfrm>
              <a:off x="2850313" y="965249"/>
              <a:ext cx="550904" cy="1255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E474559-BF0E-79FB-9EC6-C21E5534A93E}"/>
                </a:ext>
              </a:extLst>
            </p:cNvPr>
            <p:cNvSpPr txBox="1"/>
            <p:nvPr/>
          </p:nvSpPr>
          <p:spPr>
            <a:xfrm>
              <a:off x="3092629" y="1006079"/>
              <a:ext cx="594508" cy="307777"/>
            </a:xfrm>
            <a:prstGeom prst="rect">
              <a:avLst/>
            </a:prstGeom>
            <a:noFill/>
          </p:spPr>
          <p:txBody>
            <a:bodyPr wrap="square" rtlCol="0">
              <a:spAutoFit/>
            </a:bodyPr>
            <a:lstStyle/>
            <a:p>
              <a:r>
                <a:rPr lang="en-US" sz="1400" b="1">
                  <a:latin typeface="Tahoma" panose="020B0604030504040204" pitchFamily="34" charset="0"/>
                  <a:ea typeface="Tahoma" panose="020B0604030504040204" pitchFamily="34" charset="0"/>
                  <a:cs typeface="Tahoma" panose="020B0604030504040204" pitchFamily="34" charset="0"/>
                </a:rPr>
                <a:t>10</a:t>
              </a:r>
              <a:r>
                <a:rPr lang="en-US" sz="1400" b="1" baseline="30000">
                  <a:latin typeface="Tahoma" panose="020B0604030504040204" pitchFamily="34" charset="0"/>
                  <a:ea typeface="Tahoma" panose="020B0604030504040204" pitchFamily="34" charset="0"/>
                  <a:cs typeface="Tahoma" panose="020B0604030504040204" pitchFamily="34" charset="0"/>
                </a:rPr>
                <a:t>6</a:t>
              </a:r>
            </a:p>
          </p:txBody>
        </p:sp>
        <p:sp>
          <p:nvSpPr>
            <p:cNvPr id="57" name="TextBox 56">
              <a:extLst>
                <a:ext uri="{FF2B5EF4-FFF2-40B4-BE49-F238E27FC236}">
                  <a16:creationId xmlns:a16="http://schemas.microsoft.com/office/drawing/2014/main" id="{F2382D3D-E26A-CB4D-4DF0-562D98C90BFD}"/>
                </a:ext>
              </a:extLst>
            </p:cNvPr>
            <p:cNvSpPr txBox="1"/>
            <p:nvPr/>
          </p:nvSpPr>
          <p:spPr>
            <a:xfrm>
              <a:off x="3094517" y="1327412"/>
              <a:ext cx="767029" cy="307777"/>
            </a:xfrm>
            <a:prstGeom prst="rect">
              <a:avLst/>
            </a:prstGeom>
            <a:noFill/>
          </p:spPr>
          <p:txBody>
            <a:bodyPr wrap="square">
              <a:spAutoFit/>
            </a:bodyPr>
            <a:lstStyle/>
            <a:p>
              <a:r>
                <a:rPr lang="en-US" sz="1400" b="1">
                  <a:latin typeface="Tahoma" panose="020B0604030504040204" pitchFamily="34" charset="0"/>
                  <a:ea typeface="Tahoma" panose="020B0604030504040204" pitchFamily="34" charset="0"/>
                  <a:cs typeface="Tahoma" panose="020B0604030504040204" pitchFamily="34" charset="0"/>
                </a:rPr>
                <a:t>10</a:t>
              </a:r>
              <a:r>
                <a:rPr lang="en-US" sz="1400" b="1" baseline="30000">
                  <a:latin typeface="Tahoma" panose="020B0604030504040204" pitchFamily="34" charset="0"/>
                  <a:ea typeface="Tahoma" panose="020B0604030504040204" pitchFamily="34" charset="0"/>
                  <a:cs typeface="Tahoma" panose="020B0604030504040204" pitchFamily="34" charset="0"/>
                </a:rPr>
                <a:t>4</a:t>
              </a:r>
            </a:p>
          </p:txBody>
        </p:sp>
        <p:sp>
          <p:nvSpPr>
            <p:cNvPr id="58" name="TextBox 57">
              <a:extLst>
                <a:ext uri="{FF2B5EF4-FFF2-40B4-BE49-F238E27FC236}">
                  <a16:creationId xmlns:a16="http://schemas.microsoft.com/office/drawing/2014/main" id="{3FAA24A2-82B8-37BF-2A16-4AE0DB605708}"/>
                </a:ext>
              </a:extLst>
            </p:cNvPr>
            <p:cNvSpPr txBox="1"/>
            <p:nvPr/>
          </p:nvSpPr>
          <p:spPr>
            <a:xfrm>
              <a:off x="3099630" y="1647507"/>
              <a:ext cx="767029" cy="307777"/>
            </a:xfrm>
            <a:prstGeom prst="rect">
              <a:avLst/>
            </a:prstGeom>
            <a:noFill/>
          </p:spPr>
          <p:txBody>
            <a:bodyPr wrap="square">
              <a:spAutoFit/>
            </a:bodyPr>
            <a:lstStyle/>
            <a:p>
              <a:r>
                <a:rPr lang="en-US" sz="1400" b="1">
                  <a:latin typeface="Tahoma" panose="020B0604030504040204" pitchFamily="34" charset="0"/>
                  <a:ea typeface="Tahoma" panose="020B0604030504040204" pitchFamily="34" charset="0"/>
                  <a:cs typeface="Tahoma" panose="020B0604030504040204" pitchFamily="34" charset="0"/>
                </a:rPr>
                <a:t>10</a:t>
              </a:r>
              <a:r>
                <a:rPr lang="en-US" sz="1400" b="1" baseline="30000">
                  <a:latin typeface="Tahoma" panose="020B0604030504040204" pitchFamily="34" charset="0"/>
                  <a:ea typeface="Tahoma" panose="020B0604030504040204" pitchFamily="34" charset="0"/>
                  <a:cs typeface="Tahoma" panose="020B0604030504040204" pitchFamily="34" charset="0"/>
                </a:rPr>
                <a:t>2</a:t>
              </a:r>
            </a:p>
          </p:txBody>
        </p:sp>
        <p:sp>
          <p:nvSpPr>
            <p:cNvPr id="59" name="TextBox 58">
              <a:extLst>
                <a:ext uri="{FF2B5EF4-FFF2-40B4-BE49-F238E27FC236}">
                  <a16:creationId xmlns:a16="http://schemas.microsoft.com/office/drawing/2014/main" id="{677A7FFA-0479-C69A-8713-0FA34E4957AC}"/>
                </a:ext>
              </a:extLst>
            </p:cNvPr>
            <p:cNvSpPr txBox="1"/>
            <p:nvPr/>
          </p:nvSpPr>
          <p:spPr>
            <a:xfrm>
              <a:off x="3114903" y="1967605"/>
              <a:ext cx="767029" cy="307777"/>
            </a:xfrm>
            <a:prstGeom prst="rect">
              <a:avLst/>
            </a:prstGeom>
            <a:noFill/>
          </p:spPr>
          <p:txBody>
            <a:bodyPr wrap="square">
              <a:spAutoFit/>
            </a:bodyPr>
            <a:lstStyle/>
            <a:p>
              <a:r>
                <a:rPr lang="en-US" sz="1400" b="1">
                  <a:latin typeface="Tahoma" panose="020B0604030504040204" pitchFamily="34" charset="0"/>
                  <a:ea typeface="Tahoma" panose="020B0604030504040204" pitchFamily="34" charset="0"/>
                  <a:cs typeface="Tahoma" panose="020B0604030504040204" pitchFamily="34" charset="0"/>
                </a:rPr>
                <a:t>10</a:t>
              </a:r>
              <a:r>
                <a:rPr lang="en-US" sz="1400" b="1" baseline="30000">
                  <a:latin typeface="Tahoma" panose="020B0604030504040204" pitchFamily="34" charset="0"/>
                  <a:ea typeface="Tahoma" panose="020B0604030504040204" pitchFamily="34" charset="0"/>
                  <a:cs typeface="Tahoma" panose="020B0604030504040204" pitchFamily="34" charset="0"/>
                </a:rPr>
                <a:t>0</a:t>
              </a:r>
            </a:p>
          </p:txBody>
        </p:sp>
        <p:sp>
          <p:nvSpPr>
            <p:cNvPr id="60" name="TextBox 59">
              <a:extLst>
                <a:ext uri="{FF2B5EF4-FFF2-40B4-BE49-F238E27FC236}">
                  <a16:creationId xmlns:a16="http://schemas.microsoft.com/office/drawing/2014/main" id="{4DC4942E-62EC-B3B1-1E6F-86A66FE459E9}"/>
                </a:ext>
              </a:extLst>
            </p:cNvPr>
            <p:cNvSpPr txBox="1"/>
            <p:nvPr/>
          </p:nvSpPr>
          <p:spPr>
            <a:xfrm rot="16200000">
              <a:off x="2518578" y="1435779"/>
              <a:ext cx="984571" cy="264111"/>
            </a:xfrm>
            <a:prstGeom prst="rect">
              <a:avLst/>
            </a:prstGeom>
            <a:noFill/>
          </p:spPr>
          <p:txBody>
            <a:bodyPr wrap="square" rtlCol="0">
              <a:spAutoFit/>
            </a:bodyPr>
            <a:lstStyle/>
            <a:p>
              <a:pPr algn="ctr"/>
              <a:r>
                <a:rPr lang="en-CH" b="1">
                  <a:latin typeface="Corbel" panose="020B0503020204020204" pitchFamily="34" charset="0"/>
                  <a:ea typeface="Tahoma" panose="020B0604030504040204" pitchFamily="34" charset="0"/>
                  <a:cs typeface="Tahoma" panose="020B0604030504040204" pitchFamily="34" charset="0"/>
                </a:rPr>
                <a:t>Speedup</a:t>
              </a:r>
            </a:p>
          </p:txBody>
        </p:sp>
      </p:grpSp>
      <p:sp>
        <p:nvSpPr>
          <p:cNvPr id="62" name="TextBox 61">
            <a:extLst>
              <a:ext uri="{FF2B5EF4-FFF2-40B4-BE49-F238E27FC236}">
                <a16:creationId xmlns:a16="http://schemas.microsoft.com/office/drawing/2014/main" id="{D53882D6-1FC6-3B7E-E30E-DF3E18C93581}"/>
              </a:ext>
            </a:extLst>
          </p:cNvPr>
          <p:cNvSpPr txBox="1"/>
          <p:nvPr/>
        </p:nvSpPr>
        <p:spPr>
          <a:xfrm>
            <a:off x="1621934" y="3342957"/>
            <a:ext cx="6787633" cy="307777"/>
          </a:xfrm>
          <a:prstGeom prst="rect">
            <a:avLst/>
          </a:prstGeom>
          <a:noFill/>
        </p:spPr>
        <p:txBody>
          <a:bodyPr wrap="square">
            <a:spAutoFit/>
          </a:bodyPr>
          <a:lstStyle/>
          <a:p>
            <a:r>
              <a:rPr lang="en-US" sz="1400" b="1" dirty="0">
                <a:latin typeface="Tahoma" panose="020B0604030504040204" pitchFamily="34" charset="0"/>
                <a:ea typeface="Tahoma" panose="020B0604030504040204" pitchFamily="34" charset="0"/>
                <a:cs typeface="Tahoma" panose="020B0604030504040204" pitchFamily="34" charset="0"/>
              </a:rPr>
              <a:t>8GB               16GB              32GB              64GB             128GB              Avg</a:t>
            </a:r>
            <a:endParaRPr lang="en-US" sz="1400" b="1" baseline="30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2797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5A42E-A173-9DF5-77E2-8757A5D1410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9FE8837-5FB1-0FDB-BB0D-66EAF908D289}"/>
              </a:ext>
            </a:extLst>
          </p:cNvPr>
          <p:cNvSpPr/>
          <p:nvPr/>
        </p:nvSpPr>
        <p:spPr>
          <a:xfrm>
            <a:off x="0" y="0"/>
            <a:ext cx="9144000" cy="841248"/>
          </a:xfrm>
          <a:prstGeom prst="rect">
            <a:avLst/>
          </a:prstGeom>
          <a:solidFill>
            <a:srgbClr val="D8F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157F21E2-A2F7-CFDA-2256-4AF83FA4985A}"/>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64ACF8BE-2C2A-5ACF-0136-7970CB176E46}"/>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B6A8C01E-C647-0F13-CB16-A47B2D1A0842}"/>
              </a:ext>
            </a:extLst>
          </p:cNvPr>
          <p:cNvSpPr>
            <a:spLocks noGrp="1"/>
          </p:cNvSpPr>
          <p:nvPr>
            <p:ph type="title"/>
          </p:nvPr>
        </p:nvSpPr>
        <p:spPr>
          <a:xfrm>
            <a:off x="43211" y="1"/>
            <a:ext cx="8951086" cy="841245"/>
          </a:xfrm>
        </p:spPr>
        <p:txBody>
          <a:bodyPr>
            <a:noAutofit/>
          </a:bodyPr>
          <a:lstStyle/>
          <a:p>
            <a:r>
              <a:rPr lang="en-CH" sz="3600" b="1" dirty="0">
                <a:latin typeface="Corbel" panose="020B0503020204020204" pitchFamily="34" charset="0"/>
                <a:ea typeface="Tahoma" panose="020B0604030504040204" pitchFamily="34" charset="0"/>
                <a:cs typeface="Tahoma" panose="020B0604030504040204" pitchFamily="34" charset="0"/>
              </a:rPr>
              <a:t>Speedup for Different Database Size</a:t>
            </a:r>
          </a:p>
        </p:txBody>
      </p:sp>
      <p:pic>
        <p:nvPicPr>
          <p:cNvPr id="16" name="Graphic 15">
            <a:extLst>
              <a:ext uri="{FF2B5EF4-FFF2-40B4-BE49-F238E27FC236}">
                <a16:creationId xmlns:a16="http://schemas.microsoft.com/office/drawing/2014/main" id="{29D8E738-9D3B-0A93-4627-2DE6705E7B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208F487A-31D5-E78F-E995-E17059DE899E}"/>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orbel" panose="020B0503020204020204" pitchFamily="34" charset="0"/>
              </a:rPr>
              <a:pPr/>
              <a:t>94</a:t>
            </a:fld>
            <a:endParaRPr lang="en-CH" dirty="0">
              <a:latin typeface="Corbel" panose="020B0503020204020204" pitchFamily="34" charset="0"/>
            </a:endParaRPr>
          </a:p>
        </p:txBody>
      </p:sp>
      <p:sp>
        <p:nvSpPr>
          <p:cNvPr id="3" name="TextBox 2">
            <a:extLst>
              <a:ext uri="{FF2B5EF4-FFF2-40B4-BE49-F238E27FC236}">
                <a16:creationId xmlns:a16="http://schemas.microsoft.com/office/drawing/2014/main" id="{C5E4E40E-ED39-8645-8447-F7C6238F6D8C}"/>
              </a:ext>
            </a:extLst>
          </p:cNvPr>
          <p:cNvSpPr txBox="1"/>
          <p:nvPr/>
        </p:nvSpPr>
        <p:spPr>
          <a:xfrm>
            <a:off x="456040" y="1273215"/>
            <a:ext cx="8125427" cy="646331"/>
          </a:xfrm>
          <a:prstGeom prst="rect">
            <a:avLst/>
          </a:prstGeom>
          <a:noFill/>
        </p:spPr>
        <p:txBody>
          <a:bodyPr wrap="square" rtlCol="0">
            <a:spAutoFit/>
          </a:bodyPr>
          <a:lstStyle/>
          <a:p>
            <a:endParaRPr lang="en-US" dirty="0"/>
          </a:p>
          <a:p>
            <a:endParaRPr lang="en-US" dirty="0"/>
          </a:p>
        </p:txBody>
      </p:sp>
      <p:sp>
        <p:nvSpPr>
          <p:cNvPr id="41" name="Rounded Rectangle 40">
            <a:extLst>
              <a:ext uri="{FF2B5EF4-FFF2-40B4-BE49-F238E27FC236}">
                <a16:creationId xmlns:a16="http://schemas.microsoft.com/office/drawing/2014/main" id="{6B629543-5A0F-E1E4-86FF-13AA4F379D39}"/>
              </a:ext>
            </a:extLst>
          </p:cNvPr>
          <p:cNvSpPr/>
          <p:nvPr/>
        </p:nvSpPr>
        <p:spPr>
          <a:xfrm>
            <a:off x="1" y="4103619"/>
            <a:ext cx="9144000" cy="818811"/>
          </a:xfrm>
          <a:prstGeom prst="roundRect">
            <a:avLst>
              <a:gd name="adj" fmla="val 0"/>
            </a:avLst>
          </a:prstGeom>
          <a:solidFill>
            <a:srgbClr val="40916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latin typeface="Corbel" panose="020B0503020204020204" pitchFamily="34" charset="0"/>
              </a:rPr>
              <a:t>CM-IFP shows highest average speedup of 268.3x over CM-SW</a:t>
            </a:r>
            <a:endParaRPr lang="en-CH" sz="2200" b="1" i="1">
              <a:solidFill>
                <a:schemeClr val="bg1"/>
              </a:solidFill>
              <a:latin typeface="Corbel" panose="020B0503020204020204" pitchFamily="34" charset="0"/>
            </a:endParaRPr>
          </a:p>
        </p:txBody>
      </p:sp>
      <p:sp>
        <p:nvSpPr>
          <p:cNvPr id="42" name="Rounded Rectangle 41">
            <a:extLst>
              <a:ext uri="{FF2B5EF4-FFF2-40B4-BE49-F238E27FC236}">
                <a16:creationId xmlns:a16="http://schemas.microsoft.com/office/drawing/2014/main" id="{393E563A-382C-8857-7C5F-725864721860}"/>
              </a:ext>
            </a:extLst>
          </p:cNvPr>
          <p:cNvSpPr/>
          <p:nvPr/>
        </p:nvSpPr>
        <p:spPr>
          <a:xfrm>
            <a:off x="0" y="5106440"/>
            <a:ext cx="9144000" cy="1086084"/>
          </a:xfrm>
          <a:prstGeom prst="roundRect">
            <a:avLst>
              <a:gd name="adj" fmla="val 0"/>
            </a:avLst>
          </a:prstGeom>
          <a:solidFill>
            <a:srgbClr val="2C6A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latin typeface="Corbel" panose="020B0503020204020204" pitchFamily="34" charset="0"/>
              </a:rPr>
              <a:t>CM-SW speedup decreases when data size goes beyond DRAM size due to frequent data movement between storage and DRAM</a:t>
            </a:r>
            <a:endParaRPr lang="en-CH" sz="2200" b="1" i="1">
              <a:solidFill>
                <a:schemeClr val="bg1"/>
              </a:solidFill>
              <a:latin typeface="Corbel" panose="020B0503020204020204" pitchFamily="34" charset="0"/>
            </a:endParaRPr>
          </a:p>
        </p:txBody>
      </p:sp>
      <p:sp>
        <p:nvSpPr>
          <p:cNvPr id="44" name="TextBox 43">
            <a:extLst>
              <a:ext uri="{FF2B5EF4-FFF2-40B4-BE49-F238E27FC236}">
                <a16:creationId xmlns:a16="http://schemas.microsoft.com/office/drawing/2014/main" id="{BE19B046-25E4-71E9-9881-1F946B2A0C21}"/>
              </a:ext>
            </a:extLst>
          </p:cNvPr>
          <p:cNvSpPr txBox="1"/>
          <p:nvPr/>
        </p:nvSpPr>
        <p:spPr>
          <a:xfrm>
            <a:off x="2425093" y="6425312"/>
            <a:ext cx="4176584" cy="400110"/>
          </a:xfrm>
          <a:prstGeom prst="rect">
            <a:avLst/>
          </a:prstGeom>
          <a:noFill/>
        </p:spPr>
        <p:txBody>
          <a:bodyPr wrap="square" rtlCol="0">
            <a:spAutoFit/>
          </a:bodyPr>
          <a:lstStyle/>
          <a:p>
            <a:pPr algn="ctr"/>
            <a:r>
              <a:rPr lang="en-CH" sz="2000" b="1" i="1" dirty="0">
                <a:latin typeface="Corbel" panose="020B0503020204020204" pitchFamily="34" charset="0"/>
              </a:rPr>
              <a:t>Query Size of 16 bits</a:t>
            </a:r>
          </a:p>
        </p:txBody>
      </p:sp>
      <p:grpSp>
        <p:nvGrpSpPr>
          <p:cNvPr id="63" name="Group 62">
            <a:extLst>
              <a:ext uri="{FF2B5EF4-FFF2-40B4-BE49-F238E27FC236}">
                <a16:creationId xmlns:a16="http://schemas.microsoft.com/office/drawing/2014/main" id="{46126FD7-06A9-67A8-04BA-4A80E856E7F4}"/>
              </a:ext>
            </a:extLst>
          </p:cNvPr>
          <p:cNvGrpSpPr/>
          <p:nvPr/>
        </p:nvGrpSpPr>
        <p:grpSpPr>
          <a:xfrm>
            <a:off x="175060" y="1025256"/>
            <a:ext cx="8912227" cy="2893177"/>
            <a:chOff x="2850313" y="745426"/>
            <a:chExt cx="6194791" cy="1760784"/>
          </a:xfrm>
        </p:grpSpPr>
        <p:sp>
          <p:nvSpPr>
            <p:cNvPr id="5" name="TextBox 4">
              <a:extLst>
                <a:ext uri="{FF2B5EF4-FFF2-40B4-BE49-F238E27FC236}">
                  <a16:creationId xmlns:a16="http://schemas.microsoft.com/office/drawing/2014/main" id="{311B59FD-C805-AE3F-D20C-0DB0C736355B}"/>
                </a:ext>
              </a:extLst>
            </p:cNvPr>
            <p:cNvSpPr txBox="1"/>
            <p:nvPr/>
          </p:nvSpPr>
          <p:spPr>
            <a:xfrm>
              <a:off x="4600299" y="2281435"/>
              <a:ext cx="3092922" cy="224775"/>
            </a:xfrm>
            <a:prstGeom prst="rect">
              <a:avLst/>
            </a:prstGeom>
            <a:noFill/>
          </p:spPr>
          <p:txBody>
            <a:bodyPr wrap="square" rtlCol="0">
              <a:spAutoFit/>
            </a:bodyPr>
            <a:lstStyle/>
            <a:p>
              <a:pPr algn="ctr"/>
              <a:r>
                <a:rPr lang="en-CH" b="1">
                  <a:latin typeface="Corbel" panose="020B0503020204020204" pitchFamily="34" charset="0"/>
                  <a:ea typeface="Tahoma" panose="020B0604030504040204" pitchFamily="34" charset="0"/>
                  <a:cs typeface="Tahoma" panose="020B0604030504040204" pitchFamily="34" charset="0"/>
                </a:rPr>
                <a:t>Encrypted Database Size (in GB)</a:t>
              </a:r>
            </a:p>
          </p:txBody>
        </p:sp>
        <p:sp>
          <p:nvSpPr>
            <p:cNvPr id="9" name="Rectangle 8">
              <a:extLst>
                <a:ext uri="{FF2B5EF4-FFF2-40B4-BE49-F238E27FC236}">
                  <a16:creationId xmlns:a16="http://schemas.microsoft.com/office/drawing/2014/main" id="{AED85789-F865-C364-EFBA-3CB55B39FA48}"/>
                </a:ext>
              </a:extLst>
            </p:cNvPr>
            <p:cNvSpPr/>
            <p:nvPr/>
          </p:nvSpPr>
          <p:spPr>
            <a:xfrm>
              <a:off x="2850313" y="965249"/>
              <a:ext cx="550904" cy="1255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0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5252B768-5472-7325-D295-DB54B8B44A6F}"/>
                </a:ext>
              </a:extLst>
            </p:cNvPr>
            <p:cNvSpPr txBox="1"/>
            <p:nvPr/>
          </p:nvSpPr>
          <p:spPr>
            <a:xfrm>
              <a:off x="3073798" y="967353"/>
              <a:ext cx="594508" cy="195008"/>
            </a:xfrm>
            <a:prstGeom prst="rect">
              <a:avLst/>
            </a:prstGeom>
            <a:noFill/>
          </p:spPr>
          <p:txBody>
            <a:bodyPr wrap="square" rtlCol="0">
              <a:spAutoFit/>
            </a:bodyPr>
            <a:lstStyle/>
            <a:p>
              <a:r>
                <a:rPr lang="en-US" sz="1400" b="1">
                  <a:latin typeface="Tahoma" panose="020B0604030504040204" pitchFamily="34" charset="0"/>
                  <a:ea typeface="Tahoma" panose="020B0604030504040204" pitchFamily="34" charset="0"/>
                  <a:cs typeface="Tahoma" panose="020B0604030504040204" pitchFamily="34" charset="0"/>
                </a:rPr>
                <a:t>10</a:t>
              </a:r>
              <a:r>
                <a:rPr lang="en-US" sz="1400" b="1" baseline="30000">
                  <a:latin typeface="Tahoma" panose="020B0604030504040204" pitchFamily="34" charset="0"/>
                  <a:ea typeface="Tahoma" panose="020B0604030504040204" pitchFamily="34" charset="0"/>
                  <a:cs typeface="Tahoma" panose="020B0604030504040204" pitchFamily="34" charset="0"/>
                </a:rPr>
                <a:t>6</a:t>
              </a:r>
            </a:p>
          </p:txBody>
        </p:sp>
        <p:sp>
          <p:nvSpPr>
            <p:cNvPr id="11" name="TextBox 10">
              <a:extLst>
                <a:ext uri="{FF2B5EF4-FFF2-40B4-BE49-F238E27FC236}">
                  <a16:creationId xmlns:a16="http://schemas.microsoft.com/office/drawing/2014/main" id="{06FC5C45-2ACD-CC54-9BF9-212FB3135131}"/>
                </a:ext>
              </a:extLst>
            </p:cNvPr>
            <p:cNvSpPr txBox="1"/>
            <p:nvPr/>
          </p:nvSpPr>
          <p:spPr>
            <a:xfrm>
              <a:off x="3075689" y="1288685"/>
              <a:ext cx="767029" cy="195008"/>
            </a:xfrm>
            <a:prstGeom prst="rect">
              <a:avLst/>
            </a:prstGeom>
            <a:noFill/>
          </p:spPr>
          <p:txBody>
            <a:bodyPr wrap="square">
              <a:spAutoFit/>
            </a:bodyPr>
            <a:lstStyle/>
            <a:p>
              <a:r>
                <a:rPr lang="en-US" sz="1400" b="1">
                  <a:latin typeface="Tahoma" panose="020B0604030504040204" pitchFamily="34" charset="0"/>
                  <a:ea typeface="Tahoma" panose="020B0604030504040204" pitchFamily="34" charset="0"/>
                  <a:cs typeface="Tahoma" panose="020B0604030504040204" pitchFamily="34" charset="0"/>
                </a:rPr>
                <a:t>10</a:t>
              </a:r>
              <a:r>
                <a:rPr lang="en-US" sz="1400" b="1" baseline="30000">
                  <a:latin typeface="Tahoma" panose="020B0604030504040204" pitchFamily="34" charset="0"/>
                  <a:ea typeface="Tahoma" panose="020B0604030504040204" pitchFamily="34" charset="0"/>
                  <a:cs typeface="Tahoma" panose="020B0604030504040204" pitchFamily="34" charset="0"/>
                </a:rPr>
                <a:t>4</a:t>
              </a:r>
            </a:p>
          </p:txBody>
        </p:sp>
        <p:sp>
          <p:nvSpPr>
            <p:cNvPr id="12" name="TextBox 11">
              <a:extLst>
                <a:ext uri="{FF2B5EF4-FFF2-40B4-BE49-F238E27FC236}">
                  <a16:creationId xmlns:a16="http://schemas.microsoft.com/office/drawing/2014/main" id="{DB21FE30-F10E-7FE1-6986-901E36A38209}"/>
                </a:ext>
              </a:extLst>
            </p:cNvPr>
            <p:cNvSpPr txBox="1"/>
            <p:nvPr/>
          </p:nvSpPr>
          <p:spPr>
            <a:xfrm>
              <a:off x="3080801" y="1608781"/>
              <a:ext cx="767029" cy="195008"/>
            </a:xfrm>
            <a:prstGeom prst="rect">
              <a:avLst/>
            </a:prstGeom>
            <a:noFill/>
          </p:spPr>
          <p:txBody>
            <a:bodyPr wrap="square">
              <a:spAutoFit/>
            </a:bodyPr>
            <a:lstStyle/>
            <a:p>
              <a:r>
                <a:rPr lang="en-US" sz="1400" b="1">
                  <a:latin typeface="Tahoma" panose="020B0604030504040204" pitchFamily="34" charset="0"/>
                  <a:ea typeface="Tahoma" panose="020B0604030504040204" pitchFamily="34" charset="0"/>
                  <a:cs typeface="Tahoma" panose="020B0604030504040204" pitchFamily="34" charset="0"/>
                </a:rPr>
                <a:t>10</a:t>
              </a:r>
              <a:r>
                <a:rPr lang="en-US" sz="1400" b="1" baseline="30000">
                  <a:latin typeface="Tahoma" panose="020B0604030504040204" pitchFamily="34" charset="0"/>
                  <a:ea typeface="Tahoma" panose="020B0604030504040204" pitchFamily="34" charset="0"/>
                  <a:cs typeface="Tahoma" panose="020B0604030504040204" pitchFamily="34" charset="0"/>
                </a:rPr>
                <a:t>2</a:t>
              </a:r>
            </a:p>
          </p:txBody>
        </p:sp>
        <p:sp>
          <p:nvSpPr>
            <p:cNvPr id="13" name="TextBox 12">
              <a:extLst>
                <a:ext uri="{FF2B5EF4-FFF2-40B4-BE49-F238E27FC236}">
                  <a16:creationId xmlns:a16="http://schemas.microsoft.com/office/drawing/2014/main" id="{356DF914-7645-3231-D25E-34B74510DF93}"/>
                </a:ext>
              </a:extLst>
            </p:cNvPr>
            <p:cNvSpPr txBox="1"/>
            <p:nvPr/>
          </p:nvSpPr>
          <p:spPr>
            <a:xfrm>
              <a:off x="3096074" y="1928880"/>
              <a:ext cx="767029" cy="195008"/>
            </a:xfrm>
            <a:prstGeom prst="rect">
              <a:avLst/>
            </a:prstGeom>
            <a:noFill/>
          </p:spPr>
          <p:txBody>
            <a:bodyPr wrap="square">
              <a:spAutoFit/>
            </a:bodyPr>
            <a:lstStyle/>
            <a:p>
              <a:r>
                <a:rPr lang="en-US" sz="1400" b="1">
                  <a:latin typeface="Tahoma" panose="020B0604030504040204" pitchFamily="34" charset="0"/>
                  <a:ea typeface="Tahoma" panose="020B0604030504040204" pitchFamily="34" charset="0"/>
                  <a:cs typeface="Tahoma" panose="020B0604030504040204" pitchFamily="34" charset="0"/>
                </a:rPr>
                <a:t>10</a:t>
              </a:r>
              <a:r>
                <a:rPr lang="en-US" sz="1400" b="1" baseline="30000">
                  <a:latin typeface="Tahoma" panose="020B0604030504040204" pitchFamily="34" charset="0"/>
                  <a:ea typeface="Tahoma" panose="020B0604030504040204" pitchFamily="34" charset="0"/>
                  <a:cs typeface="Tahoma" panose="020B0604030504040204" pitchFamily="34" charset="0"/>
                </a:rPr>
                <a:t>0</a:t>
              </a:r>
            </a:p>
          </p:txBody>
        </p:sp>
        <p:grpSp>
          <p:nvGrpSpPr>
            <p:cNvPr id="14" name="Group 13">
              <a:extLst>
                <a:ext uri="{FF2B5EF4-FFF2-40B4-BE49-F238E27FC236}">
                  <a16:creationId xmlns:a16="http://schemas.microsoft.com/office/drawing/2014/main" id="{0F1C0A8B-251A-8F6D-9AAD-ED0B32CE7375}"/>
                </a:ext>
              </a:extLst>
            </p:cNvPr>
            <p:cNvGrpSpPr/>
            <p:nvPr/>
          </p:nvGrpSpPr>
          <p:grpSpPr>
            <a:xfrm>
              <a:off x="2864185" y="745426"/>
              <a:ext cx="6180919" cy="1444651"/>
              <a:chOff x="2837964" y="1225735"/>
              <a:chExt cx="6180919" cy="1444651"/>
            </a:xfrm>
          </p:grpSpPr>
          <p:pic>
            <p:nvPicPr>
              <p:cNvPr id="15" name="Picture 14">
                <a:extLst>
                  <a:ext uri="{FF2B5EF4-FFF2-40B4-BE49-F238E27FC236}">
                    <a16:creationId xmlns:a16="http://schemas.microsoft.com/office/drawing/2014/main" id="{132741AA-27B9-53D6-6611-B3422616BD36}"/>
                  </a:ext>
                </a:extLst>
              </p:cNvPr>
              <p:cNvPicPr>
                <a:picLocks noChangeAspect="1"/>
              </p:cNvPicPr>
              <p:nvPr/>
            </p:nvPicPr>
            <p:blipFill>
              <a:blip r:embed="rId5"/>
              <a:srcRect l="6218" t="5279" r="-812" b="12292"/>
              <a:stretch/>
            </p:blipFill>
            <p:spPr>
              <a:xfrm>
                <a:off x="3401216" y="1225735"/>
                <a:ext cx="5610275" cy="1444651"/>
              </a:xfrm>
              <a:prstGeom prst="rect">
                <a:avLst/>
              </a:prstGeom>
            </p:spPr>
          </p:pic>
          <p:sp>
            <p:nvSpPr>
              <p:cNvPr id="18" name="TextBox 17">
                <a:extLst>
                  <a:ext uri="{FF2B5EF4-FFF2-40B4-BE49-F238E27FC236}">
                    <a16:creationId xmlns:a16="http://schemas.microsoft.com/office/drawing/2014/main" id="{663F0D59-8131-C85E-17DD-2A9BAFD09A92}"/>
                  </a:ext>
                </a:extLst>
              </p:cNvPr>
              <p:cNvSpPr txBox="1"/>
              <p:nvPr/>
            </p:nvSpPr>
            <p:spPr>
              <a:xfrm rot="16200000">
                <a:off x="2562635" y="1886354"/>
                <a:ext cx="810930" cy="260272"/>
              </a:xfrm>
              <a:prstGeom prst="rect">
                <a:avLst/>
              </a:prstGeom>
              <a:noFill/>
            </p:spPr>
            <p:txBody>
              <a:bodyPr wrap="square" rtlCol="0">
                <a:spAutoFit/>
              </a:bodyPr>
              <a:lstStyle/>
              <a:p>
                <a:pPr algn="ctr"/>
                <a:r>
                  <a:rPr lang="en-CH" b="1">
                    <a:latin typeface="Corbel" panose="020B0503020204020204" pitchFamily="34" charset="0"/>
                    <a:ea typeface="Tahoma" panose="020B0604030504040204" pitchFamily="34" charset="0"/>
                    <a:cs typeface="Tahoma" panose="020B0604030504040204" pitchFamily="34" charset="0"/>
                  </a:rPr>
                  <a:t>Speedup</a:t>
                </a:r>
              </a:p>
            </p:txBody>
          </p:sp>
          <p:sp>
            <p:nvSpPr>
              <p:cNvPr id="19" name="TextBox 18">
                <a:extLst>
                  <a:ext uri="{FF2B5EF4-FFF2-40B4-BE49-F238E27FC236}">
                    <a16:creationId xmlns:a16="http://schemas.microsoft.com/office/drawing/2014/main" id="{D22A4A39-70D4-050A-6389-AFC100EEFDAE}"/>
                  </a:ext>
                </a:extLst>
              </p:cNvPr>
              <p:cNvSpPr txBox="1"/>
              <p:nvPr/>
            </p:nvSpPr>
            <p:spPr>
              <a:xfrm>
                <a:off x="4042378" y="1517349"/>
                <a:ext cx="691376" cy="175507"/>
              </a:xfrm>
              <a:prstGeom prst="rect">
                <a:avLst/>
              </a:prstGeom>
              <a:noFill/>
            </p:spPr>
            <p:txBody>
              <a:bodyPr wrap="square" rtlCol="0">
                <a:spAutoFit/>
              </a:bodyPr>
              <a:lstStyle/>
              <a:p>
                <a:r>
                  <a:rPr lang="en-CH" sz="1200" b="1">
                    <a:solidFill>
                      <a:schemeClr val="accent5"/>
                    </a:solidFill>
                    <a:latin typeface="Tahoma" panose="020B0604030504040204" pitchFamily="34" charset="0"/>
                    <a:ea typeface="Tahoma" panose="020B0604030504040204" pitchFamily="34" charset="0"/>
                    <a:cs typeface="Tahoma" panose="020B0604030504040204" pitchFamily="34" charset="0"/>
                  </a:rPr>
                  <a:t>250.1x</a:t>
                </a:r>
                <a:endParaRPr lang="en-CH" sz="2000" b="1">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B48BDAEF-0DEF-8A78-8F5C-2F8883D4836D}"/>
                  </a:ext>
                </a:extLst>
              </p:cNvPr>
              <p:cNvSpPr txBox="1"/>
              <p:nvPr/>
            </p:nvSpPr>
            <p:spPr>
              <a:xfrm>
                <a:off x="4920168" y="1512063"/>
                <a:ext cx="691376" cy="175507"/>
              </a:xfrm>
              <a:prstGeom prst="rect">
                <a:avLst/>
              </a:prstGeom>
              <a:noFill/>
            </p:spPr>
            <p:txBody>
              <a:bodyPr wrap="square" rtlCol="0">
                <a:spAutoFit/>
              </a:bodyPr>
              <a:lstStyle/>
              <a:p>
                <a:r>
                  <a:rPr lang="en-CH" sz="1200" b="1">
                    <a:solidFill>
                      <a:schemeClr val="accent5"/>
                    </a:solidFill>
                    <a:latin typeface="Tahoma" panose="020B0604030504040204" pitchFamily="34" charset="0"/>
                    <a:ea typeface="Tahoma" panose="020B0604030504040204" pitchFamily="34" charset="0"/>
                    <a:cs typeface="Tahoma" panose="020B0604030504040204" pitchFamily="34" charset="0"/>
                  </a:rPr>
                  <a:t>250.1x</a:t>
                </a:r>
                <a:endParaRPr lang="en-CH" sz="2000" b="1">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06A34533-A00A-8271-8105-B36E80524D0B}"/>
                  </a:ext>
                </a:extLst>
              </p:cNvPr>
              <p:cNvSpPr txBox="1"/>
              <p:nvPr/>
            </p:nvSpPr>
            <p:spPr>
              <a:xfrm>
                <a:off x="5774851" y="1510474"/>
                <a:ext cx="691376" cy="175507"/>
              </a:xfrm>
              <a:prstGeom prst="rect">
                <a:avLst/>
              </a:prstGeom>
              <a:noFill/>
            </p:spPr>
            <p:txBody>
              <a:bodyPr wrap="square" rtlCol="0">
                <a:spAutoFit/>
              </a:bodyPr>
              <a:lstStyle/>
              <a:p>
                <a:r>
                  <a:rPr lang="en-CH" sz="1200" b="1">
                    <a:solidFill>
                      <a:schemeClr val="accent5"/>
                    </a:solidFill>
                    <a:latin typeface="Tahoma" panose="020B0604030504040204" pitchFamily="34" charset="0"/>
                    <a:ea typeface="Tahoma" panose="020B0604030504040204" pitchFamily="34" charset="0"/>
                    <a:cs typeface="Tahoma" panose="020B0604030504040204" pitchFamily="34" charset="0"/>
                  </a:rPr>
                  <a:t>250.1x</a:t>
                </a:r>
                <a:endParaRPr lang="en-CH" sz="2000" b="1">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82F65310-5115-5549-303D-E36B3DDB95EB}"/>
                  </a:ext>
                </a:extLst>
              </p:cNvPr>
              <p:cNvSpPr txBox="1"/>
              <p:nvPr/>
            </p:nvSpPr>
            <p:spPr>
              <a:xfrm>
                <a:off x="6623001" y="1494730"/>
                <a:ext cx="691376" cy="175507"/>
              </a:xfrm>
              <a:prstGeom prst="rect">
                <a:avLst/>
              </a:prstGeom>
              <a:noFill/>
            </p:spPr>
            <p:txBody>
              <a:bodyPr wrap="square" rtlCol="0">
                <a:spAutoFit/>
              </a:bodyPr>
              <a:lstStyle/>
              <a:p>
                <a:r>
                  <a:rPr lang="en-CH" sz="1200" b="1">
                    <a:solidFill>
                      <a:schemeClr val="accent5"/>
                    </a:solidFill>
                    <a:latin typeface="Tahoma" panose="020B0604030504040204" pitchFamily="34" charset="0"/>
                    <a:ea typeface="Tahoma" panose="020B0604030504040204" pitchFamily="34" charset="0"/>
                    <a:cs typeface="Tahoma" panose="020B0604030504040204" pitchFamily="34" charset="0"/>
                  </a:rPr>
                  <a:t>295.1x</a:t>
                </a:r>
                <a:endParaRPr lang="en-CH" sz="1600" b="1">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9A67B01A-C468-6A9E-D555-B1D81BF363E6}"/>
                  </a:ext>
                </a:extLst>
              </p:cNvPr>
              <p:cNvSpPr txBox="1"/>
              <p:nvPr/>
            </p:nvSpPr>
            <p:spPr>
              <a:xfrm>
                <a:off x="7434881" y="1497240"/>
                <a:ext cx="691376" cy="175507"/>
              </a:xfrm>
              <a:prstGeom prst="rect">
                <a:avLst/>
              </a:prstGeom>
              <a:noFill/>
            </p:spPr>
            <p:txBody>
              <a:bodyPr wrap="square" rtlCol="0">
                <a:spAutoFit/>
              </a:bodyPr>
              <a:lstStyle/>
              <a:p>
                <a:r>
                  <a:rPr lang="en-CH" sz="1200" b="1">
                    <a:solidFill>
                      <a:schemeClr val="accent5"/>
                    </a:solidFill>
                    <a:latin typeface="Tahoma" panose="020B0604030504040204" pitchFamily="34" charset="0"/>
                    <a:ea typeface="Tahoma" panose="020B0604030504040204" pitchFamily="34" charset="0"/>
                    <a:cs typeface="Tahoma" panose="020B0604030504040204" pitchFamily="34" charset="0"/>
                  </a:rPr>
                  <a:t>295.1x</a:t>
                </a:r>
                <a:endParaRPr lang="en-CH" sz="2000" b="1">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CE84B609-9B90-52F6-5D3D-874ABA74766A}"/>
                  </a:ext>
                </a:extLst>
              </p:cNvPr>
              <p:cNvSpPr txBox="1"/>
              <p:nvPr/>
            </p:nvSpPr>
            <p:spPr>
              <a:xfrm>
                <a:off x="8327507" y="1523032"/>
                <a:ext cx="691376" cy="175507"/>
              </a:xfrm>
              <a:prstGeom prst="rect">
                <a:avLst/>
              </a:prstGeom>
              <a:noFill/>
              <a:ln>
                <a:noFill/>
              </a:ln>
            </p:spPr>
            <p:txBody>
              <a:bodyPr wrap="square" rtlCol="0">
                <a:spAutoFit/>
              </a:bodyPr>
              <a:lstStyle/>
              <a:p>
                <a:r>
                  <a:rPr lang="en-CH" sz="1200" b="1">
                    <a:solidFill>
                      <a:schemeClr val="accent5"/>
                    </a:solidFill>
                    <a:latin typeface="Tahoma" panose="020B0604030504040204" pitchFamily="34" charset="0"/>
                    <a:ea typeface="Tahoma" panose="020B0604030504040204" pitchFamily="34" charset="0"/>
                    <a:cs typeface="Tahoma" panose="020B0604030504040204" pitchFamily="34" charset="0"/>
                  </a:rPr>
                  <a:t>268.3x</a:t>
                </a:r>
              </a:p>
            </p:txBody>
          </p:sp>
          <p:sp>
            <p:nvSpPr>
              <p:cNvPr id="25" name="TextBox 24">
                <a:extLst>
                  <a:ext uri="{FF2B5EF4-FFF2-40B4-BE49-F238E27FC236}">
                    <a16:creationId xmlns:a16="http://schemas.microsoft.com/office/drawing/2014/main" id="{A583891C-0917-0C55-5EC3-90B9E3494319}"/>
                  </a:ext>
                </a:extLst>
              </p:cNvPr>
              <p:cNvSpPr txBox="1"/>
              <p:nvPr/>
            </p:nvSpPr>
            <p:spPr>
              <a:xfrm>
                <a:off x="7821619" y="1539763"/>
                <a:ext cx="691376" cy="175507"/>
              </a:xfrm>
              <a:prstGeom prst="rect">
                <a:avLst/>
              </a:prstGeom>
              <a:noFill/>
            </p:spPr>
            <p:txBody>
              <a:bodyPr wrap="square" rtlCol="0">
                <a:spAutoFit/>
              </a:bodyPr>
              <a:lstStyle/>
              <a:p>
                <a:r>
                  <a:rPr lang="en-CH" sz="1200" b="1">
                    <a:solidFill>
                      <a:schemeClr val="accent5"/>
                    </a:solidFill>
                    <a:latin typeface="Tahoma" panose="020B0604030504040204" pitchFamily="34" charset="0"/>
                    <a:ea typeface="Tahoma" panose="020B0604030504040204" pitchFamily="34" charset="0"/>
                    <a:cs typeface="Tahoma" panose="020B0604030504040204" pitchFamily="34" charset="0"/>
                  </a:rPr>
                  <a:t>226.3x</a:t>
                </a:r>
                <a:endParaRPr lang="en-CH" sz="2000" b="1">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Box 25">
                <a:extLst>
                  <a:ext uri="{FF2B5EF4-FFF2-40B4-BE49-F238E27FC236}">
                    <a16:creationId xmlns:a16="http://schemas.microsoft.com/office/drawing/2014/main" id="{750B0081-71F1-9A3E-92AA-1FD212FCC4CE}"/>
                  </a:ext>
                </a:extLst>
              </p:cNvPr>
              <p:cNvSpPr txBox="1"/>
              <p:nvPr/>
            </p:nvSpPr>
            <p:spPr>
              <a:xfrm rot="16200000">
                <a:off x="8049449" y="1571287"/>
                <a:ext cx="583274" cy="195204"/>
              </a:xfrm>
              <a:prstGeom prst="rect">
                <a:avLst/>
              </a:prstGeom>
              <a:noFill/>
            </p:spPr>
            <p:txBody>
              <a:bodyPr wrap="square" rtlCol="0">
                <a:spAutoFit/>
              </a:bodyPr>
              <a:lstStyle/>
              <a:p>
                <a:r>
                  <a:rPr lang="en-CH" sz="1200" b="1">
                    <a:solidFill>
                      <a:schemeClr val="accent5"/>
                    </a:solidFill>
                    <a:latin typeface="Tahoma" panose="020B0604030504040204" pitchFamily="34" charset="0"/>
                    <a:ea typeface="Tahoma" panose="020B0604030504040204" pitchFamily="34" charset="0"/>
                    <a:cs typeface="Tahoma" panose="020B0604030504040204" pitchFamily="34" charset="0"/>
                  </a:rPr>
                  <a:t>66.5x</a:t>
                </a:r>
                <a:endParaRPr lang="en-CH" sz="1400" b="1">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cxnSp>
            <p:nvCxnSpPr>
              <p:cNvPr id="27" name="Straight Arrow Connector 26">
                <a:extLst>
                  <a:ext uri="{FF2B5EF4-FFF2-40B4-BE49-F238E27FC236}">
                    <a16:creationId xmlns:a16="http://schemas.microsoft.com/office/drawing/2014/main" id="{F7529372-A804-F66F-1D5F-EC7525AEBA18}"/>
                  </a:ext>
                </a:extLst>
              </p:cNvPr>
              <p:cNvCxnSpPr>
                <a:cxnSpLocks/>
              </p:cNvCxnSpPr>
              <p:nvPr/>
            </p:nvCxnSpPr>
            <p:spPr>
              <a:xfrm>
                <a:off x="4371881" y="1715209"/>
                <a:ext cx="0" cy="802800"/>
              </a:xfrm>
              <a:prstGeom prst="straightConnector1">
                <a:avLst/>
              </a:prstGeom>
              <a:ln>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AE0800C7-B767-04AF-679C-D9A573A12B6D}"/>
                  </a:ext>
                </a:extLst>
              </p:cNvPr>
              <p:cNvCxnSpPr>
                <a:cxnSpLocks/>
              </p:cNvCxnSpPr>
              <p:nvPr/>
            </p:nvCxnSpPr>
            <p:spPr>
              <a:xfrm>
                <a:off x="5210431" y="1723928"/>
                <a:ext cx="0" cy="802800"/>
              </a:xfrm>
              <a:prstGeom prst="straightConnector1">
                <a:avLst/>
              </a:prstGeom>
              <a:ln>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144270F0-C6E6-F1C0-5968-74D05C2FC725}"/>
                  </a:ext>
                </a:extLst>
              </p:cNvPr>
              <p:cNvCxnSpPr>
                <a:cxnSpLocks/>
              </p:cNvCxnSpPr>
              <p:nvPr/>
            </p:nvCxnSpPr>
            <p:spPr>
              <a:xfrm>
                <a:off x="6069779" y="1723928"/>
                <a:ext cx="0" cy="802800"/>
              </a:xfrm>
              <a:prstGeom prst="straightConnector1">
                <a:avLst/>
              </a:prstGeom>
              <a:ln>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67B87AD9-B4E8-ABD8-5718-4E542D9846B2}"/>
                  </a:ext>
                </a:extLst>
              </p:cNvPr>
              <p:cNvCxnSpPr>
                <a:cxnSpLocks/>
              </p:cNvCxnSpPr>
              <p:nvPr/>
            </p:nvCxnSpPr>
            <p:spPr>
              <a:xfrm>
                <a:off x="6927638" y="1669928"/>
                <a:ext cx="0" cy="856800"/>
              </a:xfrm>
              <a:prstGeom prst="straightConnector1">
                <a:avLst/>
              </a:prstGeom>
              <a:ln>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53EF72E9-CA2E-F9A6-9D95-01D494CD233B}"/>
                  </a:ext>
                </a:extLst>
              </p:cNvPr>
              <p:cNvCxnSpPr>
                <a:cxnSpLocks/>
              </p:cNvCxnSpPr>
              <p:nvPr/>
            </p:nvCxnSpPr>
            <p:spPr>
              <a:xfrm>
                <a:off x="7780569" y="1671426"/>
                <a:ext cx="0" cy="856800"/>
              </a:xfrm>
              <a:prstGeom prst="straightConnector1">
                <a:avLst/>
              </a:prstGeom>
              <a:ln>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288F3BCD-0F15-D002-FBDE-99041122C9A6}"/>
                  </a:ext>
                </a:extLst>
              </p:cNvPr>
              <p:cNvCxnSpPr>
                <a:cxnSpLocks/>
              </p:cNvCxnSpPr>
              <p:nvPr/>
            </p:nvCxnSpPr>
            <p:spPr>
              <a:xfrm>
                <a:off x="8043932" y="1734728"/>
                <a:ext cx="0" cy="792000"/>
              </a:xfrm>
              <a:prstGeom prst="straightConnector1">
                <a:avLst/>
              </a:prstGeom>
              <a:ln>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CA2C53C4-E92C-38BA-3B62-7E61F8EE9E88}"/>
                  </a:ext>
                </a:extLst>
              </p:cNvPr>
              <p:cNvCxnSpPr>
                <a:cxnSpLocks/>
              </p:cNvCxnSpPr>
              <p:nvPr/>
            </p:nvCxnSpPr>
            <p:spPr>
              <a:xfrm>
                <a:off x="8348406" y="1925094"/>
                <a:ext cx="0" cy="598657"/>
              </a:xfrm>
              <a:prstGeom prst="straightConnector1">
                <a:avLst/>
              </a:prstGeom>
              <a:ln>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1E0B93A9-C7C4-31FA-FFE9-1E2E05F40BBF}"/>
                  </a:ext>
                </a:extLst>
              </p:cNvPr>
              <p:cNvCxnSpPr>
                <a:cxnSpLocks/>
              </p:cNvCxnSpPr>
              <p:nvPr/>
            </p:nvCxnSpPr>
            <p:spPr>
              <a:xfrm>
                <a:off x="8642346" y="1698377"/>
                <a:ext cx="0" cy="822524"/>
              </a:xfrm>
              <a:prstGeom prst="straightConnector1">
                <a:avLst/>
              </a:prstGeom>
              <a:ln>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sp>
        <p:nvSpPr>
          <p:cNvPr id="64" name="TextBox 63">
            <a:extLst>
              <a:ext uri="{FF2B5EF4-FFF2-40B4-BE49-F238E27FC236}">
                <a16:creationId xmlns:a16="http://schemas.microsoft.com/office/drawing/2014/main" id="{6490D7CA-5B1F-0AF0-4EF5-DD7EDAC358F9}"/>
              </a:ext>
            </a:extLst>
          </p:cNvPr>
          <p:cNvSpPr txBox="1"/>
          <p:nvPr/>
        </p:nvSpPr>
        <p:spPr>
          <a:xfrm>
            <a:off x="1669845" y="3308681"/>
            <a:ext cx="6787633" cy="307777"/>
          </a:xfrm>
          <a:prstGeom prst="rect">
            <a:avLst/>
          </a:prstGeom>
          <a:noFill/>
        </p:spPr>
        <p:txBody>
          <a:bodyPr wrap="square">
            <a:spAutoFit/>
          </a:bodyPr>
          <a:lstStyle/>
          <a:p>
            <a:r>
              <a:rPr lang="en-US" sz="1400" b="1" dirty="0">
                <a:latin typeface="Tahoma" panose="020B0604030504040204" pitchFamily="34" charset="0"/>
                <a:ea typeface="Tahoma" panose="020B0604030504040204" pitchFamily="34" charset="0"/>
                <a:cs typeface="Tahoma" panose="020B0604030504040204" pitchFamily="34" charset="0"/>
              </a:rPr>
              <a:t>8GB               16GB              32GB              64GB             128GB              Avg</a:t>
            </a:r>
            <a:endParaRPr lang="en-US" sz="1400" b="1" baseline="30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120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00AFE-21C7-9B5E-25E9-D75C7BDB00D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7239374-B526-32D3-08CF-D69685018B7A}"/>
              </a:ext>
            </a:extLst>
          </p:cNvPr>
          <p:cNvSpPr/>
          <p:nvPr/>
        </p:nvSpPr>
        <p:spPr>
          <a:xfrm>
            <a:off x="0" y="0"/>
            <a:ext cx="9144000" cy="841248"/>
          </a:xfrm>
          <a:prstGeom prst="rect">
            <a:avLst/>
          </a:prstGeom>
          <a:solidFill>
            <a:srgbClr val="D8F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713AC1F6-EA46-B723-905A-3259230E4DF6}"/>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E4487F8-E373-CDD4-BE5B-F71624CC8700}"/>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FE5E6A90-3140-ECEC-E778-FC4CCF41D85A}"/>
              </a:ext>
            </a:extLst>
          </p:cNvPr>
          <p:cNvSpPr>
            <a:spLocks noGrp="1"/>
          </p:cNvSpPr>
          <p:nvPr>
            <p:ph type="title"/>
          </p:nvPr>
        </p:nvSpPr>
        <p:spPr>
          <a:xfrm>
            <a:off x="43210" y="1"/>
            <a:ext cx="9100789" cy="841245"/>
          </a:xfrm>
        </p:spPr>
        <p:txBody>
          <a:bodyPr>
            <a:noAutofit/>
          </a:bodyPr>
          <a:lstStyle/>
          <a:p>
            <a:r>
              <a:rPr lang="en-CH" sz="3600" b="1">
                <a:latin typeface="Corbel" panose="020B0503020204020204" pitchFamily="34" charset="0"/>
                <a:ea typeface="Tahoma" panose="020B0604030504040204" pitchFamily="34" charset="0"/>
                <a:cs typeface="Tahoma" panose="020B0604030504040204" pitchFamily="34" charset="0"/>
              </a:rPr>
              <a:t>Energy Consumption for Different Query Size</a:t>
            </a:r>
          </a:p>
        </p:txBody>
      </p:sp>
      <p:pic>
        <p:nvPicPr>
          <p:cNvPr id="16" name="Graphic 15">
            <a:extLst>
              <a:ext uri="{FF2B5EF4-FFF2-40B4-BE49-F238E27FC236}">
                <a16:creationId xmlns:a16="http://schemas.microsoft.com/office/drawing/2014/main" id="{518F4D6A-77E7-7164-2C34-CD483D4D95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E5983D2B-E650-A2A8-643B-8BEF5E23FF6D}"/>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orbel" panose="020B0503020204020204" pitchFamily="34" charset="0"/>
              </a:rPr>
              <a:pPr/>
              <a:t>95</a:t>
            </a:fld>
            <a:endParaRPr lang="en-CH">
              <a:latin typeface="Corbel" panose="020B0503020204020204" pitchFamily="34" charset="0"/>
            </a:endParaRPr>
          </a:p>
        </p:txBody>
      </p:sp>
      <p:sp>
        <p:nvSpPr>
          <p:cNvPr id="3" name="TextBox 2">
            <a:extLst>
              <a:ext uri="{FF2B5EF4-FFF2-40B4-BE49-F238E27FC236}">
                <a16:creationId xmlns:a16="http://schemas.microsoft.com/office/drawing/2014/main" id="{32DC6E23-6508-91E9-5797-AB0C4701EB53}"/>
              </a:ext>
            </a:extLst>
          </p:cNvPr>
          <p:cNvSpPr txBox="1"/>
          <p:nvPr/>
        </p:nvSpPr>
        <p:spPr>
          <a:xfrm>
            <a:off x="456040" y="1273215"/>
            <a:ext cx="8125427" cy="646331"/>
          </a:xfrm>
          <a:prstGeom prst="rect">
            <a:avLst/>
          </a:prstGeom>
          <a:noFill/>
        </p:spPr>
        <p:txBody>
          <a:bodyPr wrap="square" rtlCol="0">
            <a:spAutoFit/>
          </a:bodyPr>
          <a:lstStyle/>
          <a:p>
            <a:endParaRPr lang="en-US"/>
          </a:p>
          <a:p>
            <a:endParaRPr lang="en-US"/>
          </a:p>
        </p:txBody>
      </p:sp>
      <p:sp>
        <p:nvSpPr>
          <p:cNvPr id="41" name="Rounded Rectangle 40">
            <a:extLst>
              <a:ext uri="{FF2B5EF4-FFF2-40B4-BE49-F238E27FC236}">
                <a16:creationId xmlns:a16="http://schemas.microsoft.com/office/drawing/2014/main" id="{F6D8F04C-C1AE-4FC5-10D1-AD75415EDD72}"/>
              </a:ext>
            </a:extLst>
          </p:cNvPr>
          <p:cNvSpPr/>
          <p:nvPr/>
        </p:nvSpPr>
        <p:spPr>
          <a:xfrm>
            <a:off x="1" y="4103619"/>
            <a:ext cx="9144000" cy="818811"/>
          </a:xfrm>
          <a:prstGeom prst="roundRect">
            <a:avLst>
              <a:gd name="adj" fmla="val 0"/>
            </a:avLst>
          </a:prstGeom>
          <a:solidFill>
            <a:srgbClr val="40916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latin typeface="Corbel" panose="020B0503020204020204" pitchFamily="34" charset="0"/>
              </a:rPr>
              <a:t>CM-IFP shows highest average energy savings of 256.4x over CM-SW</a:t>
            </a:r>
            <a:endParaRPr lang="en-CH" sz="2200" b="1" i="1">
              <a:solidFill>
                <a:schemeClr val="bg1"/>
              </a:solidFill>
              <a:latin typeface="Corbel" panose="020B0503020204020204" pitchFamily="34" charset="0"/>
            </a:endParaRPr>
          </a:p>
        </p:txBody>
      </p:sp>
      <p:sp>
        <p:nvSpPr>
          <p:cNvPr id="42" name="Rounded Rectangle 41">
            <a:extLst>
              <a:ext uri="{FF2B5EF4-FFF2-40B4-BE49-F238E27FC236}">
                <a16:creationId xmlns:a16="http://schemas.microsoft.com/office/drawing/2014/main" id="{6B31D570-95B6-D162-5A81-1439FE367299}"/>
              </a:ext>
            </a:extLst>
          </p:cNvPr>
          <p:cNvSpPr/>
          <p:nvPr/>
        </p:nvSpPr>
        <p:spPr>
          <a:xfrm>
            <a:off x="0" y="5106440"/>
            <a:ext cx="9144000" cy="1086084"/>
          </a:xfrm>
          <a:prstGeom prst="roundRect">
            <a:avLst>
              <a:gd name="adj" fmla="val 0"/>
            </a:avLst>
          </a:prstGeom>
          <a:solidFill>
            <a:srgbClr val="2C6A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orbel" panose="020B0503020204020204" pitchFamily="34" charset="0"/>
              </a:rPr>
              <a:t>CM-IFP energy efficiency decreases with increasing query sizes d</a:t>
            </a:r>
            <a:r>
              <a:rPr lang="en-US" sz="2200" b="1" i="1" dirty="0">
                <a:solidFill>
                  <a:schemeClr val="bg1"/>
                </a:solidFill>
                <a:latin typeface="Corbel" panose="020B0503020204020204" pitchFamily="34" charset="0"/>
              </a:rPr>
              <a:t>ue to expensive flash reads </a:t>
            </a:r>
            <a:endParaRPr lang="en-CH" sz="2200" b="1" i="1" dirty="0">
              <a:solidFill>
                <a:schemeClr val="bg1"/>
              </a:solidFill>
              <a:latin typeface="Corbel" panose="020B0503020204020204" pitchFamily="34" charset="0"/>
            </a:endParaRPr>
          </a:p>
        </p:txBody>
      </p:sp>
      <p:sp>
        <p:nvSpPr>
          <p:cNvPr id="44" name="TextBox 43">
            <a:extLst>
              <a:ext uri="{FF2B5EF4-FFF2-40B4-BE49-F238E27FC236}">
                <a16:creationId xmlns:a16="http://schemas.microsoft.com/office/drawing/2014/main" id="{B10FBC54-B754-1D7D-F568-575B94649178}"/>
              </a:ext>
            </a:extLst>
          </p:cNvPr>
          <p:cNvSpPr txBox="1"/>
          <p:nvPr/>
        </p:nvSpPr>
        <p:spPr>
          <a:xfrm>
            <a:off x="2701503" y="6436405"/>
            <a:ext cx="4176584" cy="400110"/>
          </a:xfrm>
          <a:prstGeom prst="rect">
            <a:avLst/>
          </a:prstGeom>
          <a:noFill/>
        </p:spPr>
        <p:txBody>
          <a:bodyPr wrap="square" rtlCol="0">
            <a:spAutoFit/>
          </a:bodyPr>
          <a:lstStyle/>
          <a:p>
            <a:pPr algn="ctr"/>
            <a:r>
              <a:rPr lang="en-CH" sz="2000" b="1" i="1">
                <a:latin typeface="Corbel" panose="020B0503020204020204" pitchFamily="34" charset="0"/>
              </a:rPr>
              <a:t>Database Size of 128 GB</a:t>
            </a:r>
          </a:p>
        </p:txBody>
      </p:sp>
      <p:grpSp>
        <p:nvGrpSpPr>
          <p:cNvPr id="46" name="Group 45">
            <a:extLst>
              <a:ext uri="{FF2B5EF4-FFF2-40B4-BE49-F238E27FC236}">
                <a16:creationId xmlns:a16="http://schemas.microsoft.com/office/drawing/2014/main" id="{B2AF7E5D-47AB-7E02-2524-39C7030E633F}"/>
              </a:ext>
            </a:extLst>
          </p:cNvPr>
          <p:cNvGrpSpPr/>
          <p:nvPr/>
        </p:nvGrpSpPr>
        <p:grpSpPr>
          <a:xfrm>
            <a:off x="32027" y="984040"/>
            <a:ext cx="9055258" cy="2924721"/>
            <a:chOff x="2803977" y="855152"/>
            <a:chExt cx="6235261" cy="1830040"/>
          </a:xfrm>
        </p:grpSpPr>
        <p:sp>
          <p:nvSpPr>
            <p:cNvPr id="2" name="TextBox 1">
              <a:extLst>
                <a:ext uri="{FF2B5EF4-FFF2-40B4-BE49-F238E27FC236}">
                  <a16:creationId xmlns:a16="http://schemas.microsoft.com/office/drawing/2014/main" id="{8D395B29-7791-8413-15AD-80E43DC9E38B}"/>
                </a:ext>
              </a:extLst>
            </p:cNvPr>
            <p:cNvSpPr txBox="1"/>
            <p:nvPr/>
          </p:nvSpPr>
          <p:spPr>
            <a:xfrm>
              <a:off x="5523545" y="2454096"/>
              <a:ext cx="1534107" cy="231096"/>
            </a:xfrm>
            <a:prstGeom prst="rect">
              <a:avLst/>
            </a:prstGeom>
            <a:noFill/>
          </p:spPr>
          <p:txBody>
            <a:bodyPr wrap="square" rtlCol="0">
              <a:spAutoFit/>
            </a:bodyPr>
            <a:lstStyle/>
            <a:p>
              <a:pPr algn="ctr"/>
              <a:r>
                <a:rPr lang="en-CH" b="1">
                  <a:latin typeface="Corbel" panose="020B0503020204020204" pitchFamily="34" charset="0"/>
                  <a:ea typeface="Tahoma" panose="020B0604030504040204" pitchFamily="34" charset="0"/>
                  <a:cs typeface="Tahoma" panose="020B0604030504040204" pitchFamily="34" charset="0"/>
                </a:rPr>
                <a:t>Query Size (in bits)</a:t>
              </a:r>
            </a:p>
          </p:txBody>
        </p:sp>
        <p:sp>
          <p:nvSpPr>
            <p:cNvPr id="5" name="Rectangle 4">
              <a:extLst>
                <a:ext uri="{FF2B5EF4-FFF2-40B4-BE49-F238E27FC236}">
                  <a16:creationId xmlns:a16="http://schemas.microsoft.com/office/drawing/2014/main" id="{300E8659-E733-0317-E870-DED191415D80}"/>
                </a:ext>
              </a:extLst>
            </p:cNvPr>
            <p:cNvSpPr/>
            <p:nvPr/>
          </p:nvSpPr>
          <p:spPr>
            <a:xfrm>
              <a:off x="2850313" y="965249"/>
              <a:ext cx="550904" cy="1255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0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3F7C5C5B-5971-2204-833B-6C96F6CE1584}"/>
                </a:ext>
              </a:extLst>
            </p:cNvPr>
            <p:cNvSpPr txBox="1"/>
            <p:nvPr/>
          </p:nvSpPr>
          <p:spPr>
            <a:xfrm>
              <a:off x="3147872" y="1187199"/>
              <a:ext cx="594508" cy="192581"/>
            </a:xfrm>
            <a:prstGeom prst="rect">
              <a:avLst/>
            </a:prstGeom>
            <a:noFill/>
          </p:spPr>
          <p:txBody>
            <a:bodyPr wrap="square" rtlCol="0">
              <a:spAutoFit/>
            </a:bodyPr>
            <a:lstStyle/>
            <a:p>
              <a:r>
                <a:rPr lang="en-US" sz="1400" b="1">
                  <a:latin typeface="Tahoma" panose="020B0604030504040204" pitchFamily="34" charset="0"/>
                  <a:ea typeface="Tahoma" panose="020B0604030504040204" pitchFamily="34" charset="0"/>
                  <a:cs typeface="Tahoma" panose="020B0604030504040204" pitchFamily="34" charset="0"/>
                </a:rPr>
                <a:t>10</a:t>
              </a:r>
              <a:r>
                <a:rPr lang="en-US" sz="1400" b="1" baseline="30000">
                  <a:latin typeface="Tahoma" panose="020B0604030504040204" pitchFamily="34" charset="0"/>
                  <a:ea typeface="Tahoma" panose="020B0604030504040204" pitchFamily="34" charset="0"/>
                  <a:cs typeface="Tahoma" panose="020B0604030504040204" pitchFamily="34" charset="0"/>
                </a:rPr>
                <a:t>0</a:t>
              </a:r>
            </a:p>
          </p:txBody>
        </p:sp>
        <p:sp>
          <p:nvSpPr>
            <p:cNvPr id="10" name="TextBox 9">
              <a:extLst>
                <a:ext uri="{FF2B5EF4-FFF2-40B4-BE49-F238E27FC236}">
                  <a16:creationId xmlns:a16="http://schemas.microsoft.com/office/drawing/2014/main" id="{67CEA902-4CBE-BD77-8AB4-C121444E0F37}"/>
                </a:ext>
              </a:extLst>
            </p:cNvPr>
            <p:cNvSpPr txBox="1"/>
            <p:nvPr/>
          </p:nvSpPr>
          <p:spPr>
            <a:xfrm>
              <a:off x="3159036" y="1515519"/>
              <a:ext cx="767029" cy="192581"/>
            </a:xfrm>
            <a:prstGeom prst="rect">
              <a:avLst/>
            </a:prstGeom>
            <a:noFill/>
          </p:spPr>
          <p:txBody>
            <a:bodyPr wrap="square">
              <a:spAutoFit/>
            </a:bodyPr>
            <a:lstStyle/>
            <a:p>
              <a:r>
                <a:rPr lang="en-US" sz="1400" b="1">
                  <a:latin typeface="Tahoma" panose="020B0604030504040204" pitchFamily="34" charset="0"/>
                  <a:ea typeface="Tahoma" panose="020B0604030504040204" pitchFamily="34" charset="0"/>
                  <a:cs typeface="Tahoma" panose="020B0604030504040204" pitchFamily="34" charset="0"/>
                </a:rPr>
                <a:t>10</a:t>
              </a:r>
              <a:r>
                <a:rPr lang="en-US" sz="1400" b="1" baseline="30000">
                  <a:latin typeface="Tahoma" panose="020B0604030504040204" pitchFamily="34" charset="0"/>
                  <a:ea typeface="Tahoma" panose="020B0604030504040204" pitchFamily="34" charset="0"/>
                  <a:cs typeface="Tahoma" panose="020B0604030504040204" pitchFamily="34" charset="0"/>
                </a:rPr>
                <a:t>-2</a:t>
              </a:r>
            </a:p>
          </p:txBody>
        </p:sp>
        <p:sp>
          <p:nvSpPr>
            <p:cNvPr id="11" name="TextBox 10">
              <a:extLst>
                <a:ext uri="{FF2B5EF4-FFF2-40B4-BE49-F238E27FC236}">
                  <a16:creationId xmlns:a16="http://schemas.microsoft.com/office/drawing/2014/main" id="{5357BE47-57B0-8EE8-C5D5-A9374678CDF0}"/>
                </a:ext>
              </a:extLst>
            </p:cNvPr>
            <p:cNvSpPr txBox="1"/>
            <p:nvPr/>
          </p:nvSpPr>
          <p:spPr>
            <a:xfrm>
              <a:off x="3160480" y="1836372"/>
              <a:ext cx="767029" cy="192581"/>
            </a:xfrm>
            <a:prstGeom prst="rect">
              <a:avLst/>
            </a:prstGeom>
            <a:noFill/>
          </p:spPr>
          <p:txBody>
            <a:bodyPr wrap="square">
              <a:spAutoFit/>
            </a:bodyPr>
            <a:lstStyle/>
            <a:p>
              <a:r>
                <a:rPr lang="en-US" sz="1400" b="1">
                  <a:latin typeface="Tahoma" panose="020B0604030504040204" pitchFamily="34" charset="0"/>
                  <a:ea typeface="Tahoma" panose="020B0604030504040204" pitchFamily="34" charset="0"/>
                  <a:cs typeface="Tahoma" panose="020B0604030504040204" pitchFamily="34" charset="0"/>
                </a:rPr>
                <a:t>10</a:t>
              </a:r>
              <a:r>
                <a:rPr lang="en-US" sz="1400" b="1" baseline="30000">
                  <a:latin typeface="Tahoma" panose="020B0604030504040204" pitchFamily="34" charset="0"/>
                  <a:ea typeface="Tahoma" panose="020B0604030504040204" pitchFamily="34" charset="0"/>
                  <a:cs typeface="Tahoma" panose="020B0604030504040204" pitchFamily="34" charset="0"/>
                </a:rPr>
                <a:t>-4</a:t>
              </a:r>
            </a:p>
          </p:txBody>
        </p:sp>
        <p:sp>
          <p:nvSpPr>
            <p:cNvPr id="12" name="TextBox 11">
              <a:extLst>
                <a:ext uri="{FF2B5EF4-FFF2-40B4-BE49-F238E27FC236}">
                  <a16:creationId xmlns:a16="http://schemas.microsoft.com/office/drawing/2014/main" id="{119A706D-1641-FB42-F993-7D30B301EF3E}"/>
                </a:ext>
              </a:extLst>
            </p:cNvPr>
            <p:cNvSpPr txBox="1"/>
            <p:nvPr/>
          </p:nvSpPr>
          <p:spPr>
            <a:xfrm>
              <a:off x="3160480" y="2138715"/>
              <a:ext cx="767029" cy="192581"/>
            </a:xfrm>
            <a:prstGeom prst="rect">
              <a:avLst/>
            </a:prstGeom>
            <a:noFill/>
          </p:spPr>
          <p:txBody>
            <a:bodyPr wrap="square">
              <a:spAutoFit/>
            </a:bodyPr>
            <a:lstStyle/>
            <a:p>
              <a:r>
                <a:rPr lang="en-US" sz="1400" b="1">
                  <a:latin typeface="Tahoma" panose="020B0604030504040204" pitchFamily="34" charset="0"/>
                  <a:ea typeface="Tahoma" panose="020B0604030504040204" pitchFamily="34" charset="0"/>
                  <a:cs typeface="Tahoma" panose="020B0604030504040204" pitchFamily="34" charset="0"/>
                </a:rPr>
                <a:t>10</a:t>
              </a:r>
              <a:r>
                <a:rPr lang="en-US" sz="1400" b="1" baseline="30000">
                  <a:latin typeface="Tahoma" panose="020B0604030504040204" pitchFamily="34" charset="0"/>
                  <a:ea typeface="Tahoma" panose="020B0604030504040204" pitchFamily="34" charset="0"/>
                  <a:cs typeface="Tahoma" panose="020B0604030504040204" pitchFamily="34" charset="0"/>
                </a:rPr>
                <a:t>-6</a:t>
              </a:r>
            </a:p>
          </p:txBody>
        </p:sp>
        <p:sp>
          <p:nvSpPr>
            <p:cNvPr id="13" name="TextBox 12">
              <a:extLst>
                <a:ext uri="{FF2B5EF4-FFF2-40B4-BE49-F238E27FC236}">
                  <a16:creationId xmlns:a16="http://schemas.microsoft.com/office/drawing/2014/main" id="{BAE7F839-4BE6-72C7-5199-A68D5DF939E0}"/>
                </a:ext>
              </a:extLst>
            </p:cNvPr>
            <p:cNvSpPr txBox="1"/>
            <p:nvPr/>
          </p:nvSpPr>
          <p:spPr>
            <a:xfrm rot="16200000">
              <a:off x="2471869" y="1554424"/>
              <a:ext cx="1109265" cy="445050"/>
            </a:xfrm>
            <a:prstGeom prst="rect">
              <a:avLst/>
            </a:prstGeom>
            <a:noFill/>
          </p:spPr>
          <p:txBody>
            <a:bodyPr wrap="square" rtlCol="0">
              <a:spAutoFit/>
            </a:bodyPr>
            <a:lstStyle/>
            <a:p>
              <a:pPr algn="ctr"/>
              <a:r>
                <a:rPr lang="en-CH" b="1">
                  <a:latin typeface="Corbel" panose="020B0503020204020204" pitchFamily="34" charset="0"/>
                  <a:ea typeface="Tahoma" panose="020B0604030504040204" pitchFamily="34" charset="0"/>
                  <a:cs typeface="Tahoma" panose="020B0604030504040204" pitchFamily="34" charset="0"/>
                </a:rPr>
                <a:t>Norm. Energy</a:t>
              </a:r>
            </a:p>
            <a:p>
              <a:pPr algn="ctr"/>
              <a:r>
                <a:rPr lang="en-CH" b="1">
                  <a:latin typeface="Corbel" panose="020B0503020204020204" pitchFamily="34" charset="0"/>
                  <a:ea typeface="Tahoma" panose="020B0604030504040204" pitchFamily="34" charset="0"/>
                  <a:cs typeface="Tahoma" panose="020B0604030504040204" pitchFamily="34" charset="0"/>
                </a:rPr>
                <a:t>Consumption</a:t>
              </a:r>
            </a:p>
          </p:txBody>
        </p:sp>
        <p:grpSp>
          <p:nvGrpSpPr>
            <p:cNvPr id="15" name="Group 14">
              <a:extLst>
                <a:ext uri="{FF2B5EF4-FFF2-40B4-BE49-F238E27FC236}">
                  <a16:creationId xmlns:a16="http://schemas.microsoft.com/office/drawing/2014/main" id="{67FBC387-1CB6-B903-872C-C07BD731A118}"/>
                </a:ext>
              </a:extLst>
            </p:cNvPr>
            <p:cNvGrpSpPr/>
            <p:nvPr/>
          </p:nvGrpSpPr>
          <p:grpSpPr>
            <a:xfrm>
              <a:off x="3520123" y="855152"/>
              <a:ext cx="5519115" cy="1478661"/>
              <a:chOff x="3510968" y="2183296"/>
              <a:chExt cx="5519115" cy="1478661"/>
            </a:xfrm>
          </p:grpSpPr>
          <p:pic>
            <p:nvPicPr>
              <p:cNvPr id="18" name="Picture 17">
                <a:extLst>
                  <a:ext uri="{FF2B5EF4-FFF2-40B4-BE49-F238E27FC236}">
                    <a16:creationId xmlns:a16="http://schemas.microsoft.com/office/drawing/2014/main" id="{09F230EB-06CF-F3CB-AC4F-05D2031A4F6D}"/>
                  </a:ext>
                </a:extLst>
              </p:cNvPr>
              <p:cNvPicPr>
                <a:picLocks noChangeAspect="1"/>
              </p:cNvPicPr>
              <p:nvPr/>
            </p:nvPicPr>
            <p:blipFill>
              <a:blip r:embed="rId5"/>
              <a:srcRect l="6957" t="4451" r="1816" b="14695"/>
              <a:stretch/>
            </p:blipFill>
            <p:spPr>
              <a:xfrm>
                <a:off x="3510968" y="2183296"/>
                <a:ext cx="5519115" cy="1478661"/>
              </a:xfrm>
              <a:prstGeom prst="rect">
                <a:avLst/>
              </a:prstGeom>
            </p:spPr>
          </p:pic>
          <p:cxnSp>
            <p:nvCxnSpPr>
              <p:cNvPr id="19" name="Straight Arrow Connector 18">
                <a:extLst>
                  <a:ext uri="{FF2B5EF4-FFF2-40B4-BE49-F238E27FC236}">
                    <a16:creationId xmlns:a16="http://schemas.microsoft.com/office/drawing/2014/main" id="{D988FA8E-03ED-FC65-8FD2-BD1493ACA6D0}"/>
                  </a:ext>
                </a:extLst>
              </p:cNvPr>
              <p:cNvCxnSpPr>
                <a:cxnSpLocks/>
              </p:cNvCxnSpPr>
              <p:nvPr/>
            </p:nvCxnSpPr>
            <p:spPr>
              <a:xfrm>
                <a:off x="4354807" y="2678723"/>
                <a:ext cx="0" cy="399241"/>
              </a:xfrm>
              <a:prstGeom prst="straightConnector1">
                <a:avLst/>
              </a:prstGeom>
              <a:ln>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4125D000-4FA8-8A8C-D3D4-925397734F37}"/>
                  </a:ext>
                </a:extLst>
              </p:cNvPr>
              <p:cNvCxnSpPr>
                <a:cxnSpLocks/>
              </p:cNvCxnSpPr>
              <p:nvPr/>
            </p:nvCxnSpPr>
            <p:spPr>
              <a:xfrm>
                <a:off x="5204730" y="2678723"/>
                <a:ext cx="0" cy="399241"/>
              </a:xfrm>
              <a:prstGeom prst="straightConnector1">
                <a:avLst/>
              </a:prstGeom>
              <a:ln>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DC2CA9C3-DBDB-1FBB-33C5-33C3F5F5AFA8}"/>
                  </a:ext>
                </a:extLst>
              </p:cNvPr>
              <p:cNvCxnSpPr>
                <a:cxnSpLocks/>
              </p:cNvCxnSpPr>
              <p:nvPr/>
            </p:nvCxnSpPr>
            <p:spPr>
              <a:xfrm>
                <a:off x="6054654" y="2678723"/>
                <a:ext cx="0" cy="369934"/>
              </a:xfrm>
              <a:prstGeom prst="straightConnector1">
                <a:avLst/>
              </a:prstGeom>
              <a:ln>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6AB2FAD6-6FE8-5911-846C-90E443ABFE7D}"/>
                  </a:ext>
                </a:extLst>
              </p:cNvPr>
              <p:cNvCxnSpPr>
                <a:cxnSpLocks/>
              </p:cNvCxnSpPr>
              <p:nvPr/>
            </p:nvCxnSpPr>
            <p:spPr>
              <a:xfrm>
                <a:off x="6922161" y="2678723"/>
                <a:ext cx="0" cy="358213"/>
              </a:xfrm>
              <a:prstGeom prst="straightConnector1">
                <a:avLst/>
              </a:prstGeom>
              <a:ln>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FECF5A5C-559F-8466-B2CA-B91BFE7A8329}"/>
                  </a:ext>
                </a:extLst>
              </p:cNvPr>
              <p:cNvCxnSpPr>
                <a:cxnSpLocks/>
              </p:cNvCxnSpPr>
              <p:nvPr/>
            </p:nvCxnSpPr>
            <p:spPr>
              <a:xfrm>
                <a:off x="8322770" y="2678723"/>
                <a:ext cx="0" cy="299597"/>
              </a:xfrm>
              <a:prstGeom prst="straightConnector1">
                <a:avLst/>
              </a:prstGeom>
              <a:ln>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1FCF897F-925C-C2EB-BC5F-66292E428A12}"/>
                  </a:ext>
                </a:extLst>
              </p:cNvPr>
              <p:cNvCxnSpPr>
                <a:cxnSpLocks/>
              </p:cNvCxnSpPr>
              <p:nvPr/>
            </p:nvCxnSpPr>
            <p:spPr>
              <a:xfrm>
                <a:off x="8512258" y="2678723"/>
                <a:ext cx="0" cy="299597"/>
              </a:xfrm>
              <a:prstGeom prst="straightConnector1">
                <a:avLst/>
              </a:prstGeom>
              <a:ln>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997FDEAF-F6C2-4929-FC94-591819DE619E}"/>
                  </a:ext>
                </a:extLst>
              </p:cNvPr>
              <p:cNvCxnSpPr>
                <a:cxnSpLocks/>
              </p:cNvCxnSpPr>
              <p:nvPr/>
            </p:nvCxnSpPr>
            <p:spPr>
              <a:xfrm>
                <a:off x="8695731" y="2678723"/>
                <a:ext cx="0" cy="369934"/>
              </a:xfrm>
              <a:prstGeom prst="straightConnector1">
                <a:avLst/>
              </a:prstGeom>
              <a:ln>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8FC18AD-CE32-C396-A1AF-A176CDE1DA2D}"/>
                  </a:ext>
                </a:extLst>
              </p:cNvPr>
              <p:cNvCxnSpPr>
                <a:cxnSpLocks/>
              </p:cNvCxnSpPr>
              <p:nvPr/>
            </p:nvCxnSpPr>
            <p:spPr>
              <a:xfrm>
                <a:off x="7780335" y="2660967"/>
                <a:ext cx="0" cy="358213"/>
              </a:xfrm>
              <a:prstGeom prst="straightConnector1">
                <a:avLst/>
              </a:prstGeom>
              <a:ln>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003136AB-E30B-0EE9-DFC3-07C6DAFFB50C}"/>
                  </a:ext>
                </a:extLst>
              </p:cNvPr>
              <p:cNvSpPr txBox="1"/>
              <p:nvPr/>
            </p:nvSpPr>
            <p:spPr>
              <a:xfrm rot="16200000">
                <a:off x="4113440" y="2701689"/>
                <a:ext cx="691376" cy="190736"/>
              </a:xfrm>
              <a:prstGeom prst="rect">
                <a:avLst/>
              </a:prstGeom>
              <a:noFill/>
            </p:spPr>
            <p:txBody>
              <a:bodyPr wrap="square" rtlCol="0">
                <a:spAutoFit/>
              </a:bodyPr>
              <a:lstStyle/>
              <a:p>
                <a:r>
                  <a:rPr lang="en-CH" sz="1200" b="1">
                    <a:solidFill>
                      <a:schemeClr val="accent5"/>
                    </a:solidFill>
                    <a:latin typeface="Tahoma" panose="020B0604030504040204" pitchFamily="34" charset="0"/>
                    <a:ea typeface="Tahoma" panose="020B0604030504040204" pitchFamily="34" charset="0"/>
                    <a:cs typeface="Tahoma" panose="020B0604030504040204" pitchFamily="34" charset="0"/>
                  </a:rPr>
                  <a:t>454.5x</a:t>
                </a:r>
              </a:p>
            </p:txBody>
          </p:sp>
          <p:sp>
            <p:nvSpPr>
              <p:cNvPr id="29" name="TextBox 28">
                <a:extLst>
                  <a:ext uri="{FF2B5EF4-FFF2-40B4-BE49-F238E27FC236}">
                    <a16:creationId xmlns:a16="http://schemas.microsoft.com/office/drawing/2014/main" id="{5EBA5DD1-4E84-14E2-B586-CCCD5C31EE96}"/>
                  </a:ext>
                </a:extLst>
              </p:cNvPr>
              <p:cNvSpPr txBox="1"/>
              <p:nvPr/>
            </p:nvSpPr>
            <p:spPr>
              <a:xfrm rot="16200000">
                <a:off x="4982709" y="2675395"/>
                <a:ext cx="691376" cy="190736"/>
              </a:xfrm>
              <a:prstGeom prst="rect">
                <a:avLst/>
              </a:prstGeom>
              <a:noFill/>
            </p:spPr>
            <p:txBody>
              <a:bodyPr wrap="square" rtlCol="0">
                <a:spAutoFit/>
              </a:bodyPr>
              <a:lstStyle/>
              <a:p>
                <a:r>
                  <a:rPr lang="en-CH" sz="1200" b="1">
                    <a:solidFill>
                      <a:schemeClr val="accent5"/>
                    </a:solidFill>
                    <a:latin typeface="Tahoma" panose="020B0604030504040204" pitchFamily="34" charset="0"/>
                    <a:ea typeface="Tahoma" panose="020B0604030504040204" pitchFamily="34" charset="0"/>
                    <a:cs typeface="Tahoma" panose="020B0604030504040204" pitchFamily="34" charset="0"/>
                  </a:rPr>
                  <a:t>370.3x</a:t>
                </a:r>
              </a:p>
            </p:txBody>
          </p:sp>
          <p:sp>
            <p:nvSpPr>
              <p:cNvPr id="30" name="TextBox 29">
                <a:extLst>
                  <a:ext uri="{FF2B5EF4-FFF2-40B4-BE49-F238E27FC236}">
                    <a16:creationId xmlns:a16="http://schemas.microsoft.com/office/drawing/2014/main" id="{420FB1D6-4D9B-B0C6-4BB1-D17A1AC2AE9D}"/>
                  </a:ext>
                </a:extLst>
              </p:cNvPr>
              <p:cNvSpPr txBox="1"/>
              <p:nvPr/>
            </p:nvSpPr>
            <p:spPr>
              <a:xfrm rot="16200000">
                <a:off x="5839120" y="2652181"/>
                <a:ext cx="691376" cy="190736"/>
              </a:xfrm>
              <a:prstGeom prst="rect">
                <a:avLst/>
              </a:prstGeom>
              <a:noFill/>
            </p:spPr>
            <p:txBody>
              <a:bodyPr wrap="square" rtlCol="0">
                <a:spAutoFit/>
              </a:bodyPr>
              <a:lstStyle/>
              <a:p>
                <a:r>
                  <a:rPr lang="en-CH" sz="1200" b="1">
                    <a:solidFill>
                      <a:schemeClr val="accent5"/>
                    </a:solidFill>
                    <a:latin typeface="Tahoma" panose="020B0604030504040204" pitchFamily="34" charset="0"/>
                    <a:ea typeface="Tahoma" panose="020B0604030504040204" pitchFamily="34" charset="0"/>
                    <a:cs typeface="Tahoma" panose="020B0604030504040204" pitchFamily="34" charset="0"/>
                  </a:rPr>
                  <a:t>294.1x</a:t>
                </a:r>
              </a:p>
            </p:txBody>
          </p:sp>
          <p:sp>
            <p:nvSpPr>
              <p:cNvPr id="31" name="TextBox 30">
                <a:extLst>
                  <a:ext uri="{FF2B5EF4-FFF2-40B4-BE49-F238E27FC236}">
                    <a16:creationId xmlns:a16="http://schemas.microsoft.com/office/drawing/2014/main" id="{EAF8BAE4-CB90-576B-73AA-C43C93E4EFB8}"/>
                  </a:ext>
                </a:extLst>
              </p:cNvPr>
              <p:cNvSpPr txBox="1"/>
              <p:nvPr/>
            </p:nvSpPr>
            <p:spPr>
              <a:xfrm rot="16200000">
                <a:off x="6691731" y="2649911"/>
                <a:ext cx="691376" cy="190736"/>
              </a:xfrm>
              <a:prstGeom prst="rect">
                <a:avLst/>
              </a:prstGeom>
              <a:noFill/>
            </p:spPr>
            <p:txBody>
              <a:bodyPr wrap="square" rtlCol="0">
                <a:spAutoFit/>
              </a:bodyPr>
              <a:lstStyle/>
              <a:p>
                <a:r>
                  <a:rPr lang="en-CH" sz="1200" b="1">
                    <a:solidFill>
                      <a:schemeClr val="accent5"/>
                    </a:solidFill>
                    <a:latin typeface="Tahoma" panose="020B0604030504040204" pitchFamily="34" charset="0"/>
                    <a:ea typeface="Tahoma" panose="020B0604030504040204" pitchFamily="34" charset="0"/>
                    <a:cs typeface="Tahoma" panose="020B0604030504040204" pitchFamily="34" charset="0"/>
                  </a:rPr>
                  <a:t>227.2x</a:t>
                </a:r>
              </a:p>
            </p:txBody>
          </p:sp>
          <p:sp>
            <p:nvSpPr>
              <p:cNvPr id="32" name="TextBox 31">
                <a:extLst>
                  <a:ext uri="{FF2B5EF4-FFF2-40B4-BE49-F238E27FC236}">
                    <a16:creationId xmlns:a16="http://schemas.microsoft.com/office/drawing/2014/main" id="{5C2C222E-0766-ED0E-F89C-9C4CB496809B}"/>
                  </a:ext>
                </a:extLst>
              </p:cNvPr>
              <p:cNvSpPr txBox="1"/>
              <p:nvPr/>
            </p:nvSpPr>
            <p:spPr>
              <a:xfrm rot="16200000">
                <a:off x="7544814" y="2617323"/>
                <a:ext cx="691376" cy="190736"/>
              </a:xfrm>
              <a:prstGeom prst="rect">
                <a:avLst/>
              </a:prstGeom>
              <a:noFill/>
            </p:spPr>
            <p:txBody>
              <a:bodyPr wrap="square" rtlCol="0">
                <a:spAutoFit/>
              </a:bodyPr>
              <a:lstStyle/>
              <a:p>
                <a:r>
                  <a:rPr lang="en-CH" sz="1200" b="1">
                    <a:solidFill>
                      <a:schemeClr val="accent5"/>
                    </a:solidFill>
                    <a:latin typeface="Tahoma" panose="020B0604030504040204" pitchFamily="34" charset="0"/>
                    <a:ea typeface="Tahoma" panose="020B0604030504040204" pitchFamily="34" charset="0"/>
                    <a:cs typeface="Tahoma" panose="020B0604030504040204" pitchFamily="34" charset="0"/>
                  </a:rPr>
                  <a:t>156.2x</a:t>
                </a:r>
              </a:p>
            </p:txBody>
          </p:sp>
          <p:sp>
            <p:nvSpPr>
              <p:cNvPr id="33" name="TextBox 32">
                <a:extLst>
                  <a:ext uri="{FF2B5EF4-FFF2-40B4-BE49-F238E27FC236}">
                    <a16:creationId xmlns:a16="http://schemas.microsoft.com/office/drawing/2014/main" id="{7E72169B-0500-03BC-82B0-DD6D377DFA22}"/>
                  </a:ext>
                </a:extLst>
              </p:cNvPr>
              <p:cNvSpPr txBox="1"/>
              <p:nvPr/>
            </p:nvSpPr>
            <p:spPr>
              <a:xfrm rot="16200000">
                <a:off x="8064575" y="2570051"/>
                <a:ext cx="691376" cy="190736"/>
              </a:xfrm>
              <a:prstGeom prst="rect">
                <a:avLst/>
              </a:prstGeom>
              <a:noFill/>
            </p:spPr>
            <p:txBody>
              <a:bodyPr wrap="square" rtlCol="0">
                <a:spAutoFit/>
              </a:bodyPr>
              <a:lstStyle/>
              <a:p>
                <a:r>
                  <a:rPr lang="en-CH" sz="1200" b="1">
                    <a:solidFill>
                      <a:schemeClr val="accent5"/>
                    </a:solidFill>
                    <a:latin typeface="Tahoma" panose="020B0604030504040204" pitchFamily="34" charset="0"/>
                    <a:ea typeface="Tahoma" panose="020B0604030504040204" pitchFamily="34" charset="0"/>
                    <a:cs typeface="Tahoma" panose="020B0604030504040204" pitchFamily="34" charset="0"/>
                  </a:rPr>
                  <a:t>76.9x</a:t>
                </a:r>
              </a:p>
            </p:txBody>
          </p:sp>
          <p:sp>
            <p:nvSpPr>
              <p:cNvPr id="39" name="TextBox 38">
                <a:extLst>
                  <a:ext uri="{FF2B5EF4-FFF2-40B4-BE49-F238E27FC236}">
                    <a16:creationId xmlns:a16="http://schemas.microsoft.com/office/drawing/2014/main" id="{D58AC0DF-B3AC-5EDD-B337-1E8E8156E853}"/>
                  </a:ext>
                </a:extLst>
              </p:cNvPr>
              <p:cNvSpPr txBox="1"/>
              <p:nvPr/>
            </p:nvSpPr>
            <p:spPr>
              <a:xfrm rot="16200000">
                <a:off x="8254416" y="2570051"/>
                <a:ext cx="691376" cy="190736"/>
              </a:xfrm>
              <a:prstGeom prst="rect">
                <a:avLst/>
              </a:prstGeom>
              <a:noFill/>
            </p:spPr>
            <p:txBody>
              <a:bodyPr wrap="square" rtlCol="0">
                <a:spAutoFit/>
              </a:bodyPr>
              <a:lstStyle/>
              <a:p>
                <a:r>
                  <a:rPr lang="en-CH" sz="1200" b="1">
                    <a:solidFill>
                      <a:schemeClr val="accent5"/>
                    </a:solidFill>
                    <a:latin typeface="Tahoma" panose="020B0604030504040204" pitchFamily="34" charset="0"/>
                    <a:ea typeface="Tahoma" panose="020B0604030504040204" pitchFamily="34" charset="0"/>
                    <a:cs typeface="Tahoma" panose="020B0604030504040204" pitchFamily="34" charset="0"/>
                  </a:rPr>
                  <a:t>83.3x</a:t>
                </a:r>
              </a:p>
            </p:txBody>
          </p:sp>
          <p:sp>
            <p:nvSpPr>
              <p:cNvPr id="40" name="TextBox 39">
                <a:extLst>
                  <a:ext uri="{FF2B5EF4-FFF2-40B4-BE49-F238E27FC236}">
                    <a16:creationId xmlns:a16="http://schemas.microsoft.com/office/drawing/2014/main" id="{C89D48F2-2007-0E67-303D-0CA8DE846A07}"/>
                  </a:ext>
                </a:extLst>
              </p:cNvPr>
              <p:cNvSpPr txBox="1"/>
              <p:nvPr/>
            </p:nvSpPr>
            <p:spPr>
              <a:xfrm rot="16200000">
                <a:off x="8438753" y="2636717"/>
                <a:ext cx="691376" cy="190736"/>
              </a:xfrm>
              <a:prstGeom prst="rect">
                <a:avLst/>
              </a:prstGeom>
              <a:noFill/>
            </p:spPr>
            <p:txBody>
              <a:bodyPr wrap="square" rtlCol="0">
                <a:spAutoFit/>
              </a:bodyPr>
              <a:lstStyle/>
              <a:p>
                <a:r>
                  <a:rPr lang="en-CH" sz="1200" b="1">
                    <a:solidFill>
                      <a:schemeClr val="accent5"/>
                    </a:solidFill>
                    <a:latin typeface="Tahoma" panose="020B0604030504040204" pitchFamily="34" charset="0"/>
                    <a:ea typeface="Tahoma" panose="020B0604030504040204" pitchFamily="34" charset="0"/>
                    <a:cs typeface="Tahoma" panose="020B0604030504040204" pitchFamily="34" charset="0"/>
                  </a:rPr>
                  <a:t>256.4x</a:t>
                </a:r>
                <a:endParaRPr lang="en-CH" sz="1400" b="1">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grpSp>
      </p:grpSp>
      <p:sp>
        <p:nvSpPr>
          <p:cNvPr id="65" name="TextBox 64">
            <a:extLst>
              <a:ext uri="{FF2B5EF4-FFF2-40B4-BE49-F238E27FC236}">
                <a16:creationId xmlns:a16="http://schemas.microsoft.com/office/drawing/2014/main" id="{05B70FE1-85C8-A00E-8F73-1511341E795F}"/>
              </a:ext>
            </a:extLst>
          </p:cNvPr>
          <p:cNvSpPr txBox="1"/>
          <p:nvPr/>
        </p:nvSpPr>
        <p:spPr>
          <a:xfrm>
            <a:off x="1730591" y="3304000"/>
            <a:ext cx="7010046" cy="307777"/>
          </a:xfrm>
          <a:prstGeom prst="rect">
            <a:avLst/>
          </a:prstGeom>
          <a:noFill/>
        </p:spPr>
        <p:txBody>
          <a:bodyPr wrap="square">
            <a:spAutoFit/>
          </a:bodyPr>
          <a:lstStyle/>
          <a:p>
            <a:r>
              <a:rPr lang="en-US" sz="1400" b="1">
                <a:latin typeface="Tahoma" panose="020B0604030504040204" pitchFamily="34" charset="0"/>
                <a:ea typeface="Tahoma" panose="020B0604030504040204" pitchFamily="34" charset="0"/>
                <a:cs typeface="Tahoma" panose="020B0604030504040204" pitchFamily="34" charset="0"/>
              </a:rPr>
              <a:t>16                    32                   64                   128                 256                 Avg</a:t>
            </a:r>
            <a:endParaRPr lang="en-US" sz="1400" b="1" baseline="300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021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E7E05-2FCC-B28E-5569-C91964BD605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E0517A6-1D82-2CCA-EAEE-F1B69B4418DD}"/>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cxnSp>
        <p:nvCxnSpPr>
          <p:cNvPr id="6" name="Straight Connector 5">
            <a:extLst>
              <a:ext uri="{FF2B5EF4-FFF2-40B4-BE49-F238E27FC236}">
                <a16:creationId xmlns:a16="http://schemas.microsoft.com/office/drawing/2014/main" id="{5BC966B2-8C01-16D8-3E93-F39395FCE04E}"/>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BFC14987-2BF8-147E-A61B-59035F677957}"/>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pic>
        <p:nvPicPr>
          <p:cNvPr id="16" name="Graphic 15">
            <a:extLst>
              <a:ext uri="{FF2B5EF4-FFF2-40B4-BE49-F238E27FC236}">
                <a16:creationId xmlns:a16="http://schemas.microsoft.com/office/drawing/2014/main" id="{42692E1C-7020-3496-A4C5-0F6EED991C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F209EEE2-FB28-BD9E-A540-BDC1FD3434EF}"/>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orbel" panose="020B0503020204020204" pitchFamily="34" charset="0"/>
              </a:rPr>
              <a:pPr/>
              <a:t>96</a:t>
            </a:fld>
            <a:endParaRPr lang="en-CH" dirty="0">
              <a:latin typeface="Corbel" panose="020B0503020204020204" pitchFamily="34" charset="0"/>
            </a:endParaRPr>
          </a:p>
        </p:txBody>
      </p:sp>
      <p:sp>
        <p:nvSpPr>
          <p:cNvPr id="278" name="직사각형 17">
            <a:extLst>
              <a:ext uri="{FF2B5EF4-FFF2-40B4-BE49-F238E27FC236}">
                <a16:creationId xmlns:a16="http://schemas.microsoft.com/office/drawing/2014/main" id="{EE401EE8-FD9F-FF04-0109-50371EA618AB}"/>
              </a:ext>
            </a:extLst>
          </p:cNvPr>
          <p:cNvSpPr/>
          <p:nvPr/>
        </p:nvSpPr>
        <p:spPr>
          <a:xfrm>
            <a:off x="5281394" y="3279630"/>
            <a:ext cx="3202115" cy="683989"/>
          </a:xfrm>
          <a:prstGeom prst="rect">
            <a:avLst/>
          </a:prstGeom>
          <a:solidFill>
            <a:srgbClr val="FFDF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endParaRPr lang="ko-KR" altLang="en-US" sz="1400" b="1" dirty="0">
              <a:latin typeface="Cambria" panose="02040503050406030204" pitchFamily="18" charset="0"/>
              <a:cs typeface="Tahoma" panose="020B0604030504040204" pitchFamily="34" charset="0"/>
            </a:endParaRPr>
          </a:p>
        </p:txBody>
      </p:sp>
      <p:sp>
        <p:nvSpPr>
          <p:cNvPr id="279" name="직사각형 25">
            <a:extLst>
              <a:ext uri="{FF2B5EF4-FFF2-40B4-BE49-F238E27FC236}">
                <a16:creationId xmlns:a16="http://schemas.microsoft.com/office/drawing/2014/main" id="{6A635D9E-C87E-7134-4F89-FC6CE832DA4B}"/>
              </a:ext>
            </a:extLst>
          </p:cNvPr>
          <p:cNvSpPr/>
          <p:nvPr/>
        </p:nvSpPr>
        <p:spPr>
          <a:xfrm>
            <a:off x="5400029" y="3472229"/>
            <a:ext cx="1067537" cy="414072"/>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600" b="1" dirty="0">
                <a:solidFill>
                  <a:schemeClr val="tx1"/>
                </a:solidFill>
                <a:latin typeface="Cambria" panose="02040503050406030204" pitchFamily="18" charset="0"/>
                <a:ea typeface="Tahoma" panose="020B0604030504040204" pitchFamily="34" charset="0"/>
                <a:cs typeface="Tahoma" panose="020B0604030504040204" pitchFamily="34" charset="0"/>
              </a:rPr>
              <a:t>Die#0</a:t>
            </a:r>
            <a:endParaRPr lang="ko-KR" altLang="en-US" sz="1600" b="1" dirty="0">
              <a:solidFill>
                <a:schemeClr val="tx1"/>
              </a:solidFill>
              <a:latin typeface="Cambria" panose="02040503050406030204" pitchFamily="18" charset="0"/>
              <a:cs typeface="Tahoma" panose="020B0604030504040204" pitchFamily="34" charset="0"/>
            </a:endParaRPr>
          </a:p>
        </p:txBody>
      </p:sp>
      <p:sp>
        <p:nvSpPr>
          <p:cNvPr id="280" name="직사각형 63">
            <a:extLst>
              <a:ext uri="{FF2B5EF4-FFF2-40B4-BE49-F238E27FC236}">
                <a16:creationId xmlns:a16="http://schemas.microsoft.com/office/drawing/2014/main" id="{ACE5B68E-B587-B710-151A-59A56B09390F}"/>
              </a:ext>
            </a:extLst>
          </p:cNvPr>
          <p:cNvSpPr/>
          <p:nvPr/>
        </p:nvSpPr>
        <p:spPr>
          <a:xfrm>
            <a:off x="6597136" y="3465906"/>
            <a:ext cx="1067537" cy="424594"/>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600" b="1" dirty="0">
                <a:solidFill>
                  <a:schemeClr val="tx1"/>
                </a:solidFill>
                <a:latin typeface="Cambria" panose="02040503050406030204" pitchFamily="18" charset="0"/>
                <a:ea typeface="Tahoma" panose="020B0604030504040204" pitchFamily="34" charset="0"/>
                <a:cs typeface="Tahoma" panose="020B0604030504040204" pitchFamily="34" charset="0"/>
              </a:rPr>
              <a:t>Die#1</a:t>
            </a:r>
            <a:endParaRPr lang="ko-KR" altLang="en-US" sz="1600" b="1" dirty="0">
              <a:solidFill>
                <a:schemeClr val="tx1"/>
              </a:solidFill>
              <a:latin typeface="Cambria" panose="02040503050406030204" pitchFamily="18" charset="0"/>
              <a:cs typeface="Tahoma" panose="020B0604030504040204" pitchFamily="34" charset="0"/>
            </a:endParaRPr>
          </a:p>
        </p:txBody>
      </p:sp>
      <p:cxnSp>
        <p:nvCxnSpPr>
          <p:cNvPr id="281" name="직선 연결선 343">
            <a:extLst>
              <a:ext uri="{FF2B5EF4-FFF2-40B4-BE49-F238E27FC236}">
                <a16:creationId xmlns:a16="http://schemas.microsoft.com/office/drawing/2014/main" id="{18977A3F-37D8-9133-64EA-A58BDFB5DE14}"/>
              </a:ext>
            </a:extLst>
          </p:cNvPr>
          <p:cNvCxnSpPr>
            <a:cxnSpLocks/>
          </p:cNvCxnSpPr>
          <p:nvPr/>
        </p:nvCxnSpPr>
        <p:spPr>
          <a:xfrm flipH="1" flipV="1">
            <a:off x="5292403" y="3136521"/>
            <a:ext cx="101633" cy="345475"/>
          </a:xfrm>
          <a:prstGeom prst="line">
            <a:avLst/>
          </a:prstGeom>
          <a:ln w="1905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sp>
        <p:nvSpPr>
          <p:cNvPr id="284" name="TextBox 283">
            <a:extLst>
              <a:ext uri="{FF2B5EF4-FFF2-40B4-BE49-F238E27FC236}">
                <a16:creationId xmlns:a16="http://schemas.microsoft.com/office/drawing/2014/main" id="{B32C2D7D-D90A-3416-DB9A-22C805C6D06B}"/>
              </a:ext>
            </a:extLst>
          </p:cNvPr>
          <p:cNvSpPr txBox="1"/>
          <p:nvPr/>
        </p:nvSpPr>
        <p:spPr>
          <a:xfrm>
            <a:off x="7675608" y="3500707"/>
            <a:ext cx="505740" cy="247736"/>
          </a:xfrm>
          <a:prstGeom prst="rect">
            <a:avLst/>
          </a:prstGeom>
          <a:noFill/>
        </p:spPr>
        <p:txBody>
          <a:bodyPr wrap="square" lIns="0" tIns="0" rIns="0" bIns="0" anchor="ctr">
            <a:spAutoFit/>
          </a:bodyPr>
          <a:lstStyle/>
          <a:p>
            <a:pPr algn="ctr"/>
            <a:r>
              <a:rPr lang="en-US" altLang="ko-KR" sz="1400" b="1" dirty="0">
                <a:latin typeface="Cambria" panose="02040503050406030204" pitchFamily="18" charset="0"/>
                <a:cs typeface="Tahoma" panose="020B0604030504040204" pitchFamily="34" charset="0"/>
              </a:rPr>
              <a:t>…</a:t>
            </a:r>
            <a:endParaRPr lang="ko-KR" altLang="en-US" sz="1400" b="1" dirty="0">
              <a:latin typeface="Cambria" panose="02040503050406030204" pitchFamily="18" charset="0"/>
              <a:cs typeface="Tahoma" panose="020B0604030504040204" pitchFamily="34" charset="0"/>
            </a:endParaRPr>
          </a:p>
        </p:txBody>
      </p:sp>
      <p:cxnSp>
        <p:nvCxnSpPr>
          <p:cNvPr id="285" name="Straight Connector 284">
            <a:extLst>
              <a:ext uri="{FF2B5EF4-FFF2-40B4-BE49-F238E27FC236}">
                <a16:creationId xmlns:a16="http://schemas.microsoft.com/office/drawing/2014/main" id="{CAEEE2C7-4AB9-C9D1-369B-16100F09C2DE}"/>
              </a:ext>
            </a:extLst>
          </p:cNvPr>
          <p:cNvCxnSpPr>
            <a:cxnSpLocks/>
          </p:cNvCxnSpPr>
          <p:nvPr/>
        </p:nvCxnSpPr>
        <p:spPr>
          <a:xfrm>
            <a:off x="5932367" y="3359815"/>
            <a:ext cx="1432" cy="1117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Connector: Elbow 1552">
            <a:extLst>
              <a:ext uri="{FF2B5EF4-FFF2-40B4-BE49-F238E27FC236}">
                <a16:creationId xmlns:a16="http://schemas.microsoft.com/office/drawing/2014/main" id="{92F3B9D5-2218-676B-6A93-A6F3AF6F2615}"/>
              </a:ext>
            </a:extLst>
          </p:cNvPr>
          <p:cNvCxnSpPr>
            <a:cxnSpLocks/>
          </p:cNvCxnSpPr>
          <p:nvPr/>
        </p:nvCxnSpPr>
        <p:spPr>
          <a:xfrm rot="10800000">
            <a:off x="5935841" y="3381889"/>
            <a:ext cx="2100909" cy="2568"/>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직선 연결선 345">
            <a:extLst>
              <a:ext uri="{FF2B5EF4-FFF2-40B4-BE49-F238E27FC236}">
                <a16:creationId xmlns:a16="http://schemas.microsoft.com/office/drawing/2014/main" id="{8614B027-3BF7-DAFD-EA6C-08EE79AD14CF}"/>
              </a:ext>
            </a:extLst>
          </p:cNvPr>
          <p:cNvCxnSpPr>
            <a:cxnSpLocks/>
          </p:cNvCxnSpPr>
          <p:nvPr/>
        </p:nvCxnSpPr>
        <p:spPr>
          <a:xfrm flipV="1">
            <a:off x="6483967" y="3197736"/>
            <a:ext cx="1994947" cy="271087"/>
          </a:xfrm>
          <a:prstGeom prst="line">
            <a:avLst/>
          </a:prstGeom>
          <a:ln w="1905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sp>
        <p:nvSpPr>
          <p:cNvPr id="477" name="Rectangle: Rounded Corners 1593">
            <a:extLst>
              <a:ext uri="{FF2B5EF4-FFF2-40B4-BE49-F238E27FC236}">
                <a16:creationId xmlns:a16="http://schemas.microsoft.com/office/drawing/2014/main" id="{7458D074-CC38-55B9-4AFF-D62A34497587}"/>
              </a:ext>
            </a:extLst>
          </p:cNvPr>
          <p:cNvSpPr/>
          <p:nvPr/>
        </p:nvSpPr>
        <p:spPr>
          <a:xfrm>
            <a:off x="347591" y="4108085"/>
            <a:ext cx="8131323" cy="1916960"/>
          </a:xfrm>
          <a:prstGeom prst="roundRect">
            <a:avLst>
              <a:gd name="adj" fmla="val 4358"/>
            </a:avLst>
          </a:prstGeom>
          <a:solidFill>
            <a:srgbClr val="FFF3B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a typeface="Tahoma" panose="020B0604030504040204" pitchFamily="34" charset="0"/>
              <a:cs typeface="Tahoma" panose="020B0604030504040204" pitchFamily="34" charset="0"/>
            </a:endParaRPr>
          </a:p>
        </p:txBody>
      </p:sp>
      <p:sp>
        <p:nvSpPr>
          <p:cNvPr id="478" name="Rectangle: Rounded Corners 1593">
            <a:extLst>
              <a:ext uri="{FF2B5EF4-FFF2-40B4-BE49-F238E27FC236}">
                <a16:creationId xmlns:a16="http://schemas.microsoft.com/office/drawing/2014/main" id="{8522F814-BD33-2E01-DC77-CEB621E32FAA}"/>
              </a:ext>
            </a:extLst>
          </p:cNvPr>
          <p:cNvSpPr/>
          <p:nvPr/>
        </p:nvSpPr>
        <p:spPr>
          <a:xfrm>
            <a:off x="515983" y="5162316"/>
            <a:ext cx="3703096" cy="685097"/>
          </a:xfrm>
          <a:prstGeom prst="roundRect">
            <a:avLst>
              <a:gd name="adj" fmla="val 4358"/>
            </a:avLst>
          </a:prstGeom>
          <a:solidFill>
            <a:srgbClr val="DCEEF4"/>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b="1" dirty="0">
                <a:solidFill>
                  <a:schemeClr val="tx1"/>
                </a:solidFill>
                <a:latin typeface="Cambria" panose="02040503050406030204" pitchFamily="18" charset="0"/>
                <a:ea typeface="Tahoma" panose="020B0604030504040204" pitchFamily="34" charset="0"/>
                <a:cs typeface="Tahoma" panose="020B0604030504040204" pitchFamily="34" charset="0"/>
              </a:rPr>
              <a:t>I</a:t>
            </a:r>
            <a:r>
              <a:rPr lang="en-GB" b="1" dirty="0">
                <a:solidFill>
                  <a:schemeClr val="tx1"/>
                </a:solidFill>
                <a:latin typeface="Cambria" panose="02040503050406030204" pitchFamily="18" charset="0"/>
                <a:ea typeface="Tahoma" panose="020B0604030504040204" pitchFamily="34" charset="0"/>
                <a:cs typeface="Tahoma" panose="020B0604030504040204" pitchFamily="34" charset="0"/>
              </a:rPr>
              <a:t>n</a:t>
            </a:r>
            <a:r>
              <a:rPr lang="en-CH" b="1" dirty="0">
                <a:solidFill>
                  <a:schemeClr val="tx1"/>
                </a:solidFill>
                <a:latin typeface="Cambria" panose="02040503050406030204" pitchFamily="18" charset="0"/>
                <a:ea typeface="Tahoma" panose="020B0604030504040204" pitchFamily="34" charset="0"/>
                <a:cs typeface="Tahoma" panose="020B0604030504040204" pitchFamily="34" charset="0"/>
              </a:rPr>
              <a:t>ternal DRAM</a:t>
            </a:r>
          </a:p>
        </p:txBody>
      </p:sp>
      <p:sp>
        <p:nvSpPr>
          <p:cNvPr id="479" name="Rectangle: Rounded Corners 1593">
            <a:extLst>
              <a:ext uri="{FF2B5EF4-FFF2-40B4-BE49-F238E27FC236}">
                <a16:creationId xmlns:a16="http://schemas.microsoft.com/office/drawing/2014/main" id="{1ABCADE8-92BC-25DA-F405-AC867833DE30}"/>
              </a:ext>
            </a:extLst>
          </p:cNvPr>
          <p:cNvSpPr/>
          <p:nvPr/>
        </p:nvSpPr>
        <p:spPr>
          <a:xfrm>
            <a:off x="513300" y="4254385"/>
            <a:ext cx="3705781" cy="787847"/>
          </a:xfrm>
          <a:prstGeom prst="roundRect">
            <a:avLst>
              <a:gd name="adj" fmla="val 4358"/>
            </a:avLst>
          </a:prstGeom>
          <a:solidFill>
            <a:srgbClr val="F8F7F3"/>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b="1" dirty="0">
                <a:solidFill>
                  <a:schemeClr val="tx1"/>
                </a:solidFill>
                <a:latin typeface="Cambria" panose="02040503050406030204" pitchFamily="18" charset="0"/>
                <a:ea typeface="Tahoma" panose="020B0604030504040204" pitchFamily="34" charset="0"/>
                <a:cs typeface="Tahoma" panose="020B0604030504040204" pitchFamily="34" charset="0"/>
              </a:rPr>
              <a:t>SSD Controller </a:t>
            </a:r>
          </a:p>
          <a:p>
            <a:pPr algn="ctr"/>
            <a:r>
              <a:rPr lang="en-CH" b="1" dirty="0">
                <a:solidFill>
                  <a:schemeClr val="tx1"/>
                </a:solidFill>
                <a:latin typeface="Cambria" panose="02040503050406030204" pitchFamily="18" charset="0"/>
                <a:ea typeface="Tahoma" panose="020B0604030504040204" pitchFamily="34" charset="0"/>
                <a:cs typeface="Tahoma" panose="020B0604030504040204" pitchFamily="34" charset="0"/>
              </a:rPr>
              <a:t>(General Purpose Core)</a:t>
            </a:r>
            <a:endParaRPr lang="en-CH" sz="2400" b="1" dirty="0">
              <a:solidFill>
                <a:schemeClr val="tx1"/>
              </a:solidFill>
              <a:latin typeface="Cambria" panose="02040503050406030204" pitchFamily="18" charset="0"/>
              <a:ea typeface="Tahoma" panose="020B0604030504040204" pitchFamily="34" charset="0"/>
              <a:cs typeface="Tahoma" panose="020B0604030504040204" pitchFamily="34" charset="0"/>
            </a:endParaRPr>
          </a:p>
        </p:txBody>
      </p:sp>
      <p:sp>
        <p:nvSpPr>
          <p:cNvPr id="480" name="Rectangle: Rounded Corners 1593">
            <a:extLst>
              <a:ext uri="{FF2B5EF4-FFF2-40B4-BE49-F238E27FC236}">
                <a16:creationId xmlns:a16="http://schemas.microsoft.com/office/drawing/2014/main" id="{9647BB26-44E5-B406-AD70-E1952CA799AC}"/>
              </a:ext>
            </a:extLst>
          </p:cNvPr>
          <p:cNvSpPr/>
          <p:nvPr/>
        </p:nvSpPr>
        <p:spPr>
          <a:xfrm>
            <a:off x="4467018" y="4400161"/>
            <a:ext cx="1621309" cy="384996"/>
          </a:xfrm>
          <a:prstGeom prst="roundRect">
            <a:avLst>
              <a:gd name="adj" fmla="val 4358"/>
            </a:avLst>
          </a:prstGeom>
          <a:solidFill>
            <a:srgbClr val="95D5B2"/>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400" b="1" dirty="0">
                <a:solidFill>
                  <a:schemeClr val="tx1"/>
                </a:solidFill>
                <a:latin typeface="Cambria" panose="02040503050406030204" pitchFamily="18" charset="0"/>
                <a:ea typeface="Tahoma" panose="020B0604030504040204" pitchFamily="34" charset="0"/>
                <a:cs typeface="Tahoma" panose="020B0604030504040204" pitchFamily="34" charset="0"/>
              </a:rPr>
              <a:t>Flash Controller</a:t>
            </a:r>
          </a:p>
        </p:txBody>
      </p:sp>
      <p:cxnSp>
        <p:nvCxnSpPr>
          <p:cNvPr id="481" name="Connector: Elbow 1552">
            <a:extLst>
              <a:ext uri="{FF2B5EF4-FFF2-40B4-BE49-F238E27FC236}">
                <a16:creationId xmlns:a16="http://schemas.microsoft.com/office/drawing/2014/main" id="{6DDA6086-E97C-57D9-4574-9CFF13A9B8FE}"/>
              </a:ext>
            </a:extLst>
          </p:cNvPr>
          <p:cNvCxnSpPr>
            <a:cxnSpLocks/>
          </p:cNvCxnSpPr>
          <p:nvPr/>
        </p:nvCxnSpPr>
        <p:spPr>
          <a:xfrm rot="10800000" flipV="1">
            <a:off x="6238147" y="4318717"/>
            <a:ext cx="2177873" cy="2"/>
          </a:xfrm>
          <a:prstGeom prst="bentConnector3">
            <a:avLst>
              <a:gd name="adj1" fmla="val 50000"/>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2" name="Connector: Elbow 1552">
            <a:extLst>
              <a:ext uri="{FF2B5EF4-FFF2-40B4-BE49-F238E27FC236}">
                <a16:creationId xmlns:a16="http://schemas.microsoft.com/office/drawing/2014/main" id="{D9E2F550-0C97-0E82-7F65-D499BA1EE90E}"/>
              </a:ext>
            </a:extLst>
          </p:cNvPr>
          <p:cNvCxnSpPr>
            <a:cxnSpLocks/>
          </p:cNvCxnSpPr>
          <p:nvPr/>
        </p:nvCxnSpPr>
        <p:spPr>
          <a:xfrm rot="10800000" flipV="1">
            <a:off x="6246730" y="4808430"/>
            <a:ext cx="2177876" cy="1"/>
          </a:xfrm>
          <a:prstGeom prst="bentConnector3">
            <a:avLst>
              <a:gd name="adj1" fmla="val 50000"/>
            </a:avLst>
          </a:prstGeom>
          <a:ln w="381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3" name="Connector: Elbow 1552">
            <a:extLst>
              <a:ext uri="{FF2B5EF4-FFF2-40B4-BE49-F238E27FC236}">
                <a16:creationId xmlns:a16="http://schemas.microsoft.com/office/drawing/2014/main" id="{73985E09-9921-45C3-8544-EEF42E0B1B4E}"/>
              </a:ext>
            </a:extLst>
          </p:cNvPr>
          <p:cNvCxnSpPr>
            <a:cxnSpLocks/>
          </p:cNvCxnSpPr>
          <p:nvPr/>
        </p:nvCxnSpPr>
        <p:spPr>
          <a:xfrm rot="10800000" flipV="1">
            <a:off x="6213954" y="5439702"/>
            <a:ext cx="2143195" cy="1"/>
          </a:xfrm>
          <a:prstGeom prst="bentConnector3">
            <a:avLst>
              <a:gd name="adj1" fmla="val 50000"/>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4" name="직사각형 25">
            <a:extLst>
              <a:ext uri="{FF2B5EF4-FFF2-40B4-BE49-F238E27FC236}">
                <a16:creationId xmlns:a16="http://schemas.microsoft.com/office/drawing/2014/main" id="{91F79747-4940-82F6-4B33-59F766A994A9}"/>
              </a:ext>
            </a:extLst>
          </p:cNvPr>
          <p:cNvSpPr/>
          <p:nvPr/>
        </p:nvSpPr>
        <p:spPr>
          <a:xfrm>
            <a:off x="6289780" y="4436351"/>
            <a:ext cx="557371" cy="268837"/>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b="1" dirty="0">
                <a:solidFill>
                  <a:schemeClr val="tx1"/>
                </a:solidFill>
                <a:latin typeface="Cambria" panose="02040503050406030204" pitchFamily="18" charset="0"/>
                <a:ea typeface="Tahoma" panose="020B0604030504040204" pitchFamily="34" charset="0"/>
                <a:cs typeface="Tahoma" panose="020B0604030504040204" pitchFamily="34" charset="0"/>
              </a:rPr>
              <a:t>Flash Chip</a:t>
            </a:r>
            <a:endParaRPr lang="ko-KR" altLang="en-US" sz="800" b="1" dirty="0">
              <a:solidFill>
                <a:schemeClr val="tx1"/>
              </a:solidFill>
              <a:latin typeface="Cambria" panose="02040503050406030204" pitchFamily="18" charset="0"/>
              <a:cs typeface="Tahoma" panose="020B0604030504040204" pitchFamily="34" charset="0"/>
            </a:endParaRPr>
          </a:p>
        </p:txBody>
      </p:sp>
      <p:sp>
        <p:nvSpPr>
          <p:cNvPr id="485" name="직사각형 25">
            <a:extLst>
              <a:ext uri="{FF2B5EF4-FFF2-40B4-BE49-F238E27FC236}">
                <a16:creationId xmlns:a16="http://schemas.microsoft.com/office/drawing/2014/main" id="{87799D11-E6A7-1E41-1316-078F35B39292}"/>
              </a:ext>
            </a:extLst>
          </p:cNvPr>
          <p:cNvSpPr/>
          <p:nvPr/>
        </p:nvSpPr>
        <p:spPr>
          <a:xfrm>
            <a:off x="6926216" y="4436351"/>
            <a:ext cx="557371" cy="268837"/>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b="1" dirty="0">
                <a:solidFill>
                  <a:schemeClr val="tx1"/>
                </a:solidFill>
                <a:latin typeface="Cambria" panose="02040503050406030204" pitchFamily="18" charset="0"/>
                <a:ea typeface="Tahoma" panose="020B0604030504040204" pitchFamily="34" charset="0"/>
                <a:cs typeface="Tahoma" panose="020B0604030504040204" pitchFamily="34" charset="0"/>
              </a:rPr>
              <a:t>Flash Chip</a:t>
            </a:r>
            <a:endParaRPr lang="ko-KR" altLang="en-US" sz="800" b="1" dirty="0">
              <a:solidFill>
                <a:schemeClr val="tx1"/>
              </a:solidFill>
              <a:latin typeface="Cambria" panose="02040503050406030204" pitchFamily="18" charset="0"/>
              <a:cs typeface="Tahoma" panose="020B0604030504040204" pitchFamily="34" charset="0"/>
            </a:endParaRPr>
          </a:p>
        </p:txBody>
      </p:sp>
      <p:sp>
        <p:nvSpPr>
          <p:cNvPr id="486" name="직사각형 25">
            <a:extLst>
              <a:ext uri="{FF2B5EF4-FFF2-40B4-BE49-F238E27FC236}">
                <a16:creationId xmlns:a16="http://schemas.microsoft.com/office/drawing/2014/main" id="{B53E6BAF-BC33-B4D1-8C35-7CAC3C38E65E}"/>
              </a:ext>
            </a:extLst>
          </p:cNvPr>
          <p:cNvSpPr/>
          <p:nvPr/>
        </p:nvSpPr>
        <p:spPr>
          <a:xfrm>
            <a:off x="7815288" y="4436351"/>
            <a:ext cx="557371" cy="268837"/>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b="1" dirty="0">
                <a:solidFill>
                  <a:schemeClr val="tx1"/>
                </a:solidFill>
                <a:latin typeface="Cambria" panose="02040503050406030204" pitchFamily="18" charset="0"/>
                <a:ea typeface="Tahoma" panose="020B0604030504040204" pitchFamily="34" charset="0"/>
                <a:cs typeface="Tahoma" panose="020B0604030504040204" pitchFamily="34" charset="0"/>
              </a:rPr>
              <a:t>Flash Chip</a:t>
            </a:r>
            <a:endParaRPr lang="ko-KR" altLang="en-US" sz="800" b="1" dirty="0">
              <a:solidFill>
                <a:schemeClr val="tx1"/>
              </a:solidFill>
              <a:latin typeface="Cambria" panose="02040503050406030204" pitchFamily="18" charset="0"/>
              <a:cs typeface="Tahoma" panose="020B0604030504040204" pitchFamily="34" charset="0"/>
            </a:endParaRPr>
          </a:p>
        </p:txBody>
      </p:sp>
      <p:cxnSp>
        <p:nvCxnSpPr>
          <p:cNvPr id="487" name="Straight Connector 486">
            <a:extLst>
              <a:ext uri="{FF2B5EF4-FFF2-40B4-BE49-F238E27FC236}">
                <a16:creationId xmlns:a16="http://schemas.microsoft.com/office/drawing/2014/main" id="{64BAF155-99EF-B00F-1A77-2F0AD655F2AE}"/>
              </a:ext>
            </a:extLst>
          </p:cNvPr>
          <p:cNvCxnSpPr>
            <a:cxnSpLocks/>
          </p:cNvCxnSpPr>
          <p:nvPr/>
        </p:nvCxnSpPr>
        <p:spPr>
          <a:xfrm>
            <a:off x="7506287" y="4570769"/>
            <a:ext cx="309001" cy="0"/>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488" name="Straight Connector 487">
            <a:extLst>
              <a:ext uri="{FF2B5EF4-FFF2-40B4-BE49-F238E27FC236}">
                <a16:creationId xmlns:a16="http://schemas.microsoft.com/office/drawing/2014/main" id="{E759FE99-1042-EBF9-1F28-2A9623D1C0F1}"/>
              </a:ext>
            </a:extLst>
          </p:cNvPr>
          <p:cNvCxnSpPr>
            <a:cxnSpLocks/>
          </p:cNvCxnSpPr>
          <p:nvPr/>
        </p:nvCxnSpPr>
        <p:spPr>
          <a:xfrm>
            <a:off x="6594584" y="4318716"/>
            <a:ext cx="0" cy="1176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9" name="Straight Connector 488">
            <a:extLst>
              <a:ext uri="{FF2B5EF4-FFF2-40B4-BE49-F238E27FC236}">
                <a16:creationId xmlns:a16="http://schemas.microsoft.com/office/drawing/2014/main" id="{DC5DA188-D194-600D-0CC5-17DF29528CC5}"/>
              </a:ext>
            </a:extLst>
          </p:cNvPr>
          <p:cNvCxnSpPr>
            <a:cxnSpLocks/>
          </p:cNvCxnSpPr>
          <p:nvPr/>
        </p:nvCxnSpPr>
        <p:spPr>
          <a:xfrm>
            <a:off x="7200188" y="4318716"/>
            <a:ext cx="0" cy="1176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0" name="Straight Connector 489">
            <a:extLst>
              <a:ext uri="{FF2B5EF4-FFF2-40B4-BE49-F238E27FC236}">
                <a16:creationId xmlns:a16="http://schemas.microsoft.com/office/drawing/2014/main" id="{86344A3D-297A-B363-F721-9FB7278ABD73}"/>
              </a:ext>
            </a:extLst>
          </p:cNvPr>
          <p:cNvCxnSpPr>
            <a:cxnSpLocks/>
          </p:cNvCxnSpPr>
          <p:nvPr/>
        </p:nvCxnSpPr>
        <p:spPr>
          <a:xfrm>
            <a:off x="8068066" y="4318716"/>
            <a:ext cx="0" cy="1176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91" name="직사각형 25">
            <a:extLst>
              <a:ext uri="{FF2B5EF4-FFF2-40B4-BE49-F238E27FC236}">
                <a16:creationId xmlns:a16="http://schemas.microsoft.com/office/drawing/2014/main" id="{59D86790-0E5E-3B73-9FC7-C59DA2ED659F}"/>
              </a:ext>
            </a:extLst>
          </p:cNvPr>
          <p:cNvSpPr/>
          <p:nvPr/>
        </p:nvSpPr>
        <p:spPr>
          <a:xfrm>
            <a:off x="6307044" y="4945548"/>
            <a:ext cx="557371" cy="268837"/>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b="1" dirty="0">
                <a:solidFill>
                  <a:schemeClr val="tx1"/>
                </a:solidFill>
                <a:latin typeface="Cambria" panose="02040503050406030204" pitchFamily="18" charset="0"/>
                <a:ea typeface="Tahoma" panose="020B0604030504040204" pitchFamily="34" charset="0"/>
                <a:cs typeface="Tahoma" panose="020B0604030504040204" pitchFamily="34" charset="0"/>
              </a:rPr>
              <a:t>Flash Chip</a:t>
            </a:r>
            <a:endParaRPr lang="ko-KR" altLang="en-US" sz="800" b="1" dirty="0">
              <a:solidFill>
                <a:schemeClr val="tx1"/>
              </a:solidFill>
              <a:latin typeface="Cambria" panose="02040503050406030204" pitchFamily="18" charset="0"/>
              <a:cs typeface="Tahoma" panose="020B0604030504040204" pitchFamily="34" charset="0"/>
            </a:endParaRPr>
          </a:p>
        </p:txBody>
      </p:sp>
      <p:sp>
        <p:nvSpPr>
          <p:cNvPr id="492" name="직사각형 25">
            <a:extLst>
              <a:ext uri="{FF2B5EF4-FFF2-40B4-BE49-F238E27FC236}">
                <a16:creationId xmlns:a16="http://schemas.microsoft.com/office/drawing/2014/main" id="{E23C08D6-E759-88B7-5C1C-36EDFDE73C30}"/>
              </a:ext>
            </a:extLst>
          </p:cNvPr>
          <p:cNvSpPr/>
          <p:nvPr/>
        </p:nvSpPr>
        <p:spPr>
          <a:xfrm>
            <a:off x="6943481" y="4945548"/>
            <a:ext cx="557371" cy="268837"/>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b="1" dirty="0">
                <a:solidFill>
                  <a:schemeClr val="tx1"/>
                </a:solidFill>
                <a:latin typeface="Cambria" panose="02040503050406030204" pitchFamily="18" charset="0"/>
                <a:ea typeface="Tahoma" panose="020B0604030504040204" pitchFamily="34" charset="0"/>
                <a:cs typeface="Tahoma" panose="020B0604030504040204" pitchFamily="34" charset="0"/>
              </a:rPr>
              <a:t>Flash Chip</a:t>
            </a:r>
            <a:endParaRPr lang="ko-KR" altLang="en-US" sz="800" b="1" dirty="0">
              <a:solidFill>
                <a:schemeClr val="tx1"/>
              </a:solidFill>
              <a:latin typeface="Cambria" panose="02040503050406030204" pitchFamily="18" charset="0"/>
              <a:cs typeface="Tahoma" panose="020B0604030504040204" pitchFamily="34" charset="0"/>
            </a:endParaRPr>
          </a:p>
        </p:txBody>
      </p:sp>
      <p:sp>
        <p:nvSpPr>
          <p:cNvPr id="493" name="직사각형 25">
            <a:extLst>
              <a:ext uri="{FF2B5EF4-FFF2-40B4-BE49-F238E27FC236}">
                <a16:creationId xmlns:a16="http://schemas.microsoft.com/office/drawing/2014/main" id="{FE579D50-896B-08E3-B2EB-BC2D83069819}"/>
              </a:ext>
            </a:extLst>
          </p:cNvPr>
          <p:cNvSpPr/>
          <p:nvPr/>
        </p:nvSpPr>
        <p:spPr>
          <a:xfrm>
            <a:off x="7832553" y="4945548"/>
            <a:ext cx="557371" cy="268837"/>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b="1" dirty="0">
                <a:solidFill>
                  <a:schemeClr val="tx1"/>
                </a:solidFill>
                <a:latin typeface="Cambria" panose="02040503050406030204" pitchFamily="18" charset="0"/>
                <a:ea typeface="Tahoma" panose="020B0604030504040204" pitchFamily="34" charset="0"/>
                <a:cs typeface="Tahoma" panose="020B0604030504040204" pitchFamily="34" charset="0"/>
              </a:rPr>
              <a:t>Flash Chip</a:t>
            </a:r>
            <a:endParaRPr lang="ko-KR" altLang="en-US" sz="800" b="1" dirty="0">
              <a:solidFill>
                <a:schemeClr val="tx1"/>
              </a:solidFill>
              <a:latin typeface="Cambria" panose="02040503050406030204" pitchFamily="18" charset="0"/>
              <a:cs typeface="Tahoma" panose="020B0604030504040204" pitchFamily="34" charset="0"/>
            </a:endParaRPr>
          </a:p>
        </p:txBody>
      </p:sp>
      <p:cxnSp>
        <p:nvCxnSpPr>
          <p:cNvPr id="494" name="Straight Connector 493">
            <a:extLst>
              <a:ext uri="{FF2B5EF4-FFF2-40B4-BE49-F238E27FC236}">
                <a16:creationId xmlns:a16="http://schemas.microsoft.com/office/drawing/2014/main" id="{2EEA9032-4014-D48E-4137-51021D82D486}"/>
              </a:ext>
            </a:extLst>
          </p:cNvPr>
          <p:cNvCxnSpPr>
            <a:cxnSpLocks/>
          </p:cNvCxnSpPr>
          <p:nvPr/>
        </p:nvCxnSpPr>
        <p:spPr>
          <a:xfrm>
            <a:off x="7523552" y="5079967"/>
            <a:ext cx="309001" cy="0"/>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495" name="Straight Connector 494">
            <a:extLst>
              <a:ext uri="{FF2B5EF4-FFF2-40B4-BE49-F238E27FC236}">
                <a16:creationId xmlns:a16="http://schemas.microsoft.com/office/drawing/2014/main" id="{141C1D50-7555-0AC2-C9FA-D9C90A8F4BCE}"/>
              </a:ext>
            </a:extLst>
          </p:cNvPr>
          <p:cNvCxnSpPr>
            <a:cxnSpLocks/>
          </p:cNvCxnSpPr>
          <p:nvPr/>
        </p:nvCxnSpPr>
        <p:spPr>
          <a:xfrm>
            <a:off x="6611847" y="4827913"/>
            <a:ext cx="0" cy="1176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6" name="Straight Connector 495">
            <a:extLst>
              <a:ext uri="{FF2B5EF4-FFF2-40B4-BE49-F238E27FC236}">
                <a16:creationId xmlns:a16="http://schemas.microsoft.com/office/drawing/2014/main" id="{0115FF82-ACC5-18CD-3F2E-50D7AFB8ADA7}"/>
              </a:ext>
            </a:extLst>
          </p:cNvPr>
          <p:cNvCxnSpPr>
            <a:cxnSpLocks/>
          </p:cNvCxnSpPr>
          <p:nvPr/>
        </p:nvCxnSpPr>
        <p:spPr>
          <a:xfrm>
            <a:off x="7217453" y="4827913"/>
            <a:ext cx="0" cy="1176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7" name="Straight Connector 496">
            <a:extLst>
              <a:ext uri="{FF2B5EF4-FFF2-40B4-BE49-F238E27FC236}">
                <a16:creationId xmlns:a16="http://schemas.microsoft.com/office/drawing/2014/main" id="{F4813D16-65D5-6F75-9B0E-3FC0B930A9C2}"/>
              </a:ext>
            </a:extLst>
          </p:cNvPr>
          <p:cNvCxnSpPr>
            <a:cxnSpLocks/>
          </p:cNvCxnSpPr>
          <p:nvPr/>
        </p:nvCxnSpPr>
        <p:spPr>
          <a:xfrm>
            <a:off x="8085330" y="4827913"/>
            <a:ext cx="0" cy="1176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98" name="직사각형 25">
            <a:extLst>
              <a:ext uri="{FF2B5EF4-FFF2-40B4-BE49-F238E27FC236}">
                <a16:creationId xmlns:a16="http://schemas.microsoft.com/office/drawing/2014/main" id="{6710A034-B36D-124D-50E7-7CBB1C9053A0}"/>
              </a:ext>
            </a:extLst>
          </p:cNvPr>
          <p:cNvSpPr/>
          <p:nvPr/>
        </p:nvSpPr>
        <p:spPr>
          <a:xfrm>
            <a:off x="6257006" y="5578575"/>
            <a:ext cx="557371" cy="268837"/>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b="1" dirty="0">
                <a:solidFill>
                  <a:schemeClr val="tx1"/>
                </a:solidFill>
                <a:latin typeface="Cambria" panose="02040503050406030204" pitchFamily="18" charset="0"/>
                <a:ea typeface="Tahoma" panose="020B0604030504040204" pitchFamily="34" charset="0"/>
                <a:cs typeface="Tahoma" panose="020B0604030504040204" pitchFamily="34" charset="0"/>
              </a:rPr>
              <a:t>Flash Chip</a:t>
            </a:r>
            <a:endParaRPr lang="ko-KR" altLang="en-US" sz="800" b="1" dirty="0">
              <a:solidFill>
                <a:schemeClr val="tx1"/>
              </a:solidFill>
              <a:latin typeface="Cambria" panose="02040503050406030204" pitchFamily="18" charset="0"/>
              <a:cs typeface="Tahoma" panose="020B0604030504040204" pitchFamily="34" charset="0"/>
            </a:endParaRPr>
          </a:p>
        </p:txBody>
      </p:sp>
      <p:sp>
        <p:nvSpPr>
          <p:cNvPr id="499" name="직사각형 25">
            <a:extLst>
              <a:ext uri="{FF2B5EF4-FFF2-40B4-BE49-F238E27FC236}">
                <a16:creationId xmlns:a16="http://schemas.microsoft.com/office/drawing/2014/main" id="{1D222370-B8ED-8EDD-D9F6-694A10BB08E4}"/>
              </a:ext>
            </a:extLst>
          </p:cNvPr>
          <p:cNvSpPr/>
          <p:nvPr/>
        </p:nvSpPr>
        <p:spPr>
          <a:xfrm>
            <a:off x="6893443" y="5578575"/>
            <a:ext cx="557371" cy="268837"/>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b="1" dirty="0">
                <a:solidFill>
                  <a:schemeClr val="tx1"/>
                </a:solidFill>
                <a:latin typeface="Cambria" panose="02040503050406030204" pitchFamily="18" charset="0"/>
                <a:ea typeface="Tahoma" panose="020B0604030504040204" pitchFamily="34" charset="0"/>
                <a:cs typeface="Tahoma" panose="020B0604030504040204" pitchFamily="34" charset="0"/>
              </a:rPr>
              <a:t>Flash Chip</a:t>
            </a:r>
            <a:endParaRPr lang="ko-KR" altLang="en-US" sz="800" b="1" dirty="0">
              <a:solidFill>
                <a:schemeClr val="tx1"/>
              </a:solidFill>
              <a:latin typeface="Cambria" panose="02040503050406030204" pitchFamily="18" charset="0"/>
              <a:cs typeface="Tahoma" panose="020B0604030504040204" pitchFamily="34" charset="0"/>
            </a:endParaRPr>
          </a:p>
        </p:txBody>
      </p:sp>
      <p:sp>
        <p:nvSpPr>
          <p:cNvPr id="500" name="직사각형 25">
            <a:extLst>
              <a:ext uri="{FF2B5EF4-FFF2-40B4-BE49-F238E27FC236}">
                <a16:creationId xmlns:a16="http://schemas.microsoft.com/office/drawing/2014/main" id="{29751666-8599-FAFD-9D49-DB04365B8281}"/>
              </a:ext>
            </a:extLst>
          </p:cNvPr>
          <p:cNvSpPr/>
          <p:nvPr/>
        </p:nvSpPr>
        <p:spPr>
          <a:xfrm>
            <a:off x="7782515" y="5578575"/>
            <a:ext cx="557371" cy="268837"/>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b="1" dirty="0">
                <a:solidFill>
                  <a:schemeClr val="tx1"/>
                </a:solidFill>
                <a:latin typeface="Cambria" panose="02040503050406030204" pitchFamily="18" charset="0"/>
                <a:ea typeface="Tahoma" panose="020B0604030504040204" pitchFamily="34" charset="0"/>
                <a:cs typeface="Tahoma" panose="020B0604030504040204" pitchFamily="34" charset="0"/>
              </a:rPr>
              <a:t>Flash Chip</a:t>
            </a:r>
            <a:endParaRPr lang="ko-KR" altLang="en-US" sz="800" b="1" dirty="0">
              <a:solidFill>
                <a:schemeClr val="tx1"/>
              </a:solidFill>
              <a:latin typeface="Cambria" panose="02040503050406030204" pitchFamily="18" charset="0"/>
              <a:cs typeface="Tahoma" panose="020B0604030504040204" pitchFamily="34" charset="0"/>
            </a:endParaRPr>
          </a:p>
        </p:txBody>
      </p:sp>
      <p:cxnSp>
        <p:nvCxnSpPr>
          <p:cNvPr id="501" name="Straight Connector 500">
            <a:extLst>
              <a:ext uri="{FF2B5EF4-FFF2-40B4-BE49-F238E27FC236}">
                <a16:creationId xmlns:a16="http://schemas.microsoft.com/office/drawing/2014/main" id="{73871AF0-7CF4-BDFC-5E0B-01B8AD9AC899}"/>
              </a:ext>
            </a:extLst>
          </p:cNvPr>
          <p:cNvCxnSpPr>
            <a:cxnSpLocks/>
          </p:cNvCxnSpPr>
          <p:nvPr/>
        </p:nvCxnSpPr>
        <p:spPr>
          <a:xfrm>
            <a:off x="7473514" y="5712993"/>
            <a:ext cx="309001" cy="0"/>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502" name="Straight Connector 501">
            <a:extLst>
              <a:ext uri="{FF2B5EF4-FFF2-40B4-BE49-F238E27FC236}">
                <a16:creationId xmlns:a16="http://schemas.microsoft.com/office/drawing/2014/main" id="{03995B31-C5FB-319B-6FA2-1D00B8290E3E}"/>
              </a:ext>
            </a:extLst>
          </p:cNvPr>
          <p:cNvCxnSpPr>
            <a:cxnSpLocks/>
          </p:cNvCxnSpPr>
          <p:nvPr/>
        </p:nvCxnSpPr>
        <p:spPr>
          <a:xfrm>
            <a:off x="6561808" y="5460939"/>
            <a:ext cx="0" cy="1176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3" name="Straight Connector 502">
            <a:extLst>
              <a:ext uri="{FF2B5EF4-FFF2-40B4-BE49-F238E27FC236}">
                <a16:creationId xmlns:a16="http://schemas.microsoft.com/office/drawing/2014/main" id="{24C7114F-71E0-F414-5337-26C343AA5B7F}"/>
              </a:ext>
            </a:extLst>
          </p:cNvPr>
          <p:cNvCxnSpPr>
            <a:cxnSpLocks/>
          </p:cNvCxnSpPr>
          <p:nvPr/>
        </p:nvCxnSpPr>
        <p:spPr>
          <a:xfrm>
            <a:off x="7167415" y="5460939"/>
            <a:ext cx="0" cy="1176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4" name="Straight Connector 503">
            <a:extLst>
              <a:ext uri="{FF2B5EF4-FFF2-40B4-BE49-F238E27FC236}">
                <a16:creationId xmlns:a16="http://schemas.microsoft.com/office/drawing/2014/main" id="{E28648B6-DCE3-885F-A8A1-D9622EB54EB8}"/>
              </a:ext>
            </a:extLst>
          </p:cNvPr>
          <p:cNvCxnSpPr>
            <a:cxnSpLocks/>
          </p:cNvCxnSpPr>
          <p:nvPr/>
        </p:nvCxnSpPr>
        <p:spPr>
          <a:xfrm>
            <a:off x="8035292" y="5460939"/>
            <a:ext cx="0" cy="1176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5" name="직선 연결선 343">
            <a:extLst>
              <a:ext uri="{FF2B5EF4-FFF2-40B4-BE49-F238E27FC236}">
                <a16:creationId xmlns:a16="http://schemas.microsoft.com/office/drawing/2014/main" id="{E5C296DC-BA57-EABD-12F0-DDB2CEC05895}"/>
              </a:ext>
            </a:extLst>
          </p:cNvPr>
          <p:cNvCxnSpPr>
            <a:cxnSpLocks/>
          </p:cNvCxnSpPr>
          <p:nvPr/>
        </p:nvCxnSpPr>
        <p:spPr>
          <a:xfrm flipH="1" flipV="1">
            <a:off x="5313874" y="3959221"/>
            <a:ext cx="975905" cy="477131"/>
          </a:xfrm>
          <a:prstGeom prst="line">
            <a:avLst/>
          </a:prstGeom>
          <a:ln w="1905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506" name="직선 연결선 345">
            <a:extLst>
              <a:ext uri="{FF2B5EF4-FFF2-40B4-BE49-F238E27FC236}">
                <a16:creationId xmlns:a16="http://schemas.microsoft.com/office/drawing/2014/main" id="{235E08E1-7764-7973-FC3D-3499B113E1F5}"/>
              </a:ext>
            </a:extLst>
          </p:cNvPr>
          <p:cNvCxnSpPr>
            <a:cxnSpLocks/>
          </p:cNvCxnSpPr>
          <p:nvPr/>
        </p:nvCxnSpPr>
        <p:spPr>
          <a:xfrm flipV="1">
            <a:off x="6847152" y="3987999"/>
            <a:ext cx="1631762" cy="448352"/>
          </a:xfrm>
          <a:prstGeom prst="line">
            <a:avLst/>
          </a:prstGeom>
          <a:ln w="1905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970C0EC0-71E4-9000-AAF3-7D41301AC226}"/>
              </a:ext>
            </a:extLst>
          </p:cNvPr>
          <p:cNvCxnSpPr>
            <a:cxnSpLocks/>
          </p:cNvCxnSpPr>
          <p:nvPr/>
        </p:nvCxnSpPr>
        <p:spPr>
          <a:xfrm>
            <a:off x="7330848" y="5252623"/>
            <a:ext cx="0" cy="18707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508" name="Straight Connector 507">
            <a:extLst>
              <a:ext uri="{FF2B5EF4-FFF2-40B4-BE49-F238E27FC236}">
                <a16:creationId xmlns:a16="http://schemas.microsoft.com/office/drawing/2014/main" id="{59513BAF-4A27-4377-8539-A067FD9E22C8}"/>
              </a:ext>
            </a:extLst>
          </p:cNvPr>
          <p:cNvCxnSpPr>
            <a:cxnSpLocks/>
          </p:cNvCxnSpPr>
          <p:nvPr/>
        </p:nvCxnSpPr>
        <p:spPr>
          <a:xfrm>
            <a:off x="5358179" y="5199886"/>
            <a:ext cx="0" cy="21649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509" name="Rectangle: Rounded Corners 1593">
            <a:extLst>
              <a:ext uri="{FF2B5EF4-FFF2-40B4-BE49-F238E27FC236}">
                <a16:creationId xmlns:a16="http://schemas.microsoft.com/office/drawing/2014/main" id="{49CD3016-931E-F75E-EF82-9461B75BB8B8}"/>
              </a:ext>
            </a:extLst>
          </p:cNvPr>
          <p:cNvSpPr/>
          <p:nvPr/>
        </p:nvSpPr>
        <p:spPr>
          <a:xfrm>
            <a:off x="4462572" y="4851418"/>
            <a:ext cx="1636440" cy="384996"/>
          </a:xfrm>
          <a:prstGeom prst="roundRect">
            <a:avLst>
              <a:gd name="adj" fmla="val 4358"/>
            </a:avLst>
          </a:prstGeom>
          <a:solidFill>
            <a:srgbClr val="95D5B2"/>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400" b="1" dirty="0">
                <a:solidFill>
                  <a:schemeClr val="tx1"/>
                </a:solidFill>
                <a:latin typeface="Cambria" panose="02040503050406030204" pitchFamily="18" charset="0"/>
                <a:ea typeface="Tahoma" panose="020B0604030504040204" pitchFamily="34" charset="0"/>
                <a:cs typeface="Tahoma" panose="020B0604030504040204" pitchFamily="34" charset="0"/>
              </a:rPr>
              <a:t>Flash Controller</a:t>
            </a:r>
          </a:p>
        </p:txBody>
      </p:sp>
      <p:sp>
        <p:nvSpPr>
          <p:cNvPr id="510" name="Rectangle: Rounded Corners 1593">
            <a:extLst>
              <a:ext uri="{FF2B5EF4-FFF2-40B4-BE49-F238E27FC236}">
                <a16:creationId xmlns:a16="http://schemas.microsoft.com/office/drawing/2014/main" id="{78119FC8-E3B0-49C7-BB28-523CCC9A0A0E}"/>
              </a:ext>
            </a:extLst>
          </p:cNvPr>
          <p:cNvSpPr/>
          <p:nvPr/>
        </p:nvSpPr>
        <p:spPr>
          <a:xfrm>
            <a:off x="4468933" y="5449726"/>
            <a:ext cx="1623717" cy="384996"/>
          </a:xfrm>
          <a:prstGeom prst="roundRect">
            <a:avLst>
              <a:gd name="adj" fmla="val 4358"/>
            </a:avLst>
          </a:prstGeom>
          <a:solidFill>
            <a:srgbClr val="95D5B2"/>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400" b="1" dirty="0">
                <a:solidFill>
                  <a:schemeClr val="tx1"/>
                </a:solidFill>
                <a:latin typeface="Cambria" panose="02040503050406030204" pitchFamily="18" charset="0"/>
                <a:ea typeface="Tahoma" panose="020B0604030504040204" pitchFamily="34" charset="0"/>
                <a:cs typeface="Tahoma" panose="020B0604030504040204" pitchFamily="34" charset="0"/>
              </a:rPr>
              <a:t>Flash Controller</a:t>
            </a:r>
          </a:p>
        </p:txBody>
      </p:sp>
      <p:grpSp>
        <p:nvGrpSpPr>
          <p:cNvPr id="18" name="Group 17">
            <a:extLst>
              <a:ext uri="{FF2B5EF4-FFF2-40B4-BE49-F238E27FC236}">
                <a16:creationId xmlns:a16="http://schemas.microsoft.com/office/drawing/2014/main" id="{DE33BCD8-0303-B495-2CED-7F3E2DBB0F22}"/>
              </a:ext>
            </a:extLst>
          </p:cNvPr>
          <p:cNvGrpSpPr/>
          <p:nvPr/>
        </p:nvGrpSpPr>
        <p:grpSpPr>
          <a:xfrm>
            <a:off x="5281393" y="1433682"/>
            <a:ext cx="3202113" cy="1767549"/>
            <a:chOff x="5281393" y="1433682"/>
            <a:chExt cx="3202113" cy="1767549"/>
          </a:xfrm>
        </p:grpSpPr>
        <p:grpSp>
          <p:nvGrpSpPr>
            <p:cNvPr id="283" name="Group 282">
              <a:extLst>
                <a:ext uri="{FF2B5EF4-FFF2-40B4-BE49-F238E27FC236}">
                  <a16:creationId xmlns:a16="http://schemas.microsoft.com/office/drawing/2014/main" id="{321A8E5F-A7A9-01F0-5393-7B693E4ABB4C}"/>
                </a:ext>
              </a:extLst>
            </p:cNvPr>
            <p:cNvGrpSpPr/>
            <p:nvPr/>
          </p:nvGrpSpPr>
          <p:grpSpPr>
            <a:xfrm>
              <a:off x="5281393" y="1433682"/>
              <a:ext cx="3202113" cy="1767549"/>
              <a:chOff x="3811769" y="5682728"/>
              <a:chExt cx="1612105" cy="1320242"/>
            </a:xfrm>
          </p:grpSpPr>
          <p:sp>
            <p:nvSpPr>
              <p:cNvPr id="287" name="직사각형 78">
                <a:extLst>
                  <a:ext uri="{FF2B5EF4-FFF2-40B4-BE49-F238E27FC236}">
                    <a16:creationId xmlns:a16="http://schemas.microsoft.com/office/drawing/2014/main" id="{E6F81CE4-B824-0574-D38C-898ACFCCC90A}"/>
                  </a:ext>
                </a:extLst>
              </p:cNvPr>
              <p:cNvSpPr/>
              <p:nvPr/>
            </p:nvSpPr>
            <p:spPr>
              <a:xfrm>
                <a:off x="3811769" y="5682728"/>
                <a:ext cx="1612105" cy="1320242"/>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latin typeface="Cambria" panose="02040503050406030204" pitchFamily="18" charset="0"/>
                  <a:cs typeface="Tahoma" panose="020B0604030504040204" pitchFamily="34" charset="0"/>
                </a:endParaRPr>
              </a:p>
            </p:txBody>
          </p:sp>
          <p:sp>
            <p:nvSpPr>
              <p:cNvPr id="288" name="직사각형 349">
                <a:extLst>
                  <a:ext uri="{FF2B5EF4-FFF2-40B4-BE49-F238E27FC236}">
                    <a16:creationId xmlns:a16="http://schemas.microsoft.com/office/drawing/2014/main" id="{101560E3-5EA1-3E31-1BF6-F924DB34A62F}"/>
                  </a:ext>
                </a:extLst>
              </p:cNvPr>
              <p:cNvSpPr/>
              <p:nvPr/>
            </p:nvSpPr>
            <p:spPr>
              <a:xfrm>
                <a:off x="3860030" y="5719501"/>
                <a:ext cx="1517424" cy="1255376"/>
              </a:xfrm>
              <a:prstGeom prst="rect">
                <a:avLst/>
              </a:prstGeom>
              <a:solidFill>
                <a:srgbClr val="E5C4F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b"/>
              <a:lstStyle/>
              <a:p>
                <a:pPr algn="ctr"/>
                <a:r>
                  <a:rPr lang="en-US" altLang="ko-KR" sz="1000" b="1" dirty="0">
                    <a:solidFill>
                      <a:schemeClr val="tx1"/>
                    </a:solidFill>
                    <a:latin typeface="Cambria" panose="02040503050406030204" pitchFamily="18" charset="0"/>
                    <a:ea typeface="Tahoma" panose="020B0604030504040204" pitchFamily="34" charset="0"/>
                    <a:cs typeface="Tahoma" panose="020B0604030504040204" pitchFamily="34" charset="0"/>
                  </a:rPr>
                  <a:t>Peripheral Circuitry</a:t>
                </a:r>
                <a:endParaRPr lang="ko-KR" altLang="en-US" sz="1000" b="1" dirty="0">
                  <a:solidFill>
                    <a:schemeClr val="tx1"/>
                  </a:solidFill>
                  <a:latin typeface="Cambria" panose="02040503050406030204" pitchFamily="18" charset="0"/>
                  <a:cs typeface="Tahoma" panose="020B0604030504040204" pitchFamily="34" charset="0"/>
                </a:endParaRPr>
              </a:p>
            </p:txBody>
          </p:sp>
          <p:sp>
            <p:nvSpPr>
              <p:cNvPr id="289" name="직사각형 79">
                <a:extLst>
                  <a:ext uri="{FF2B5EF4-FFF2-40B4-BE49-F238E27FC236}">
                    <a16:creationId xmlns:a16="http://schemas.microsoft.com/office/drawing/2014/main" id="{0A500087-FD74-48CC-00AD-7BC231DFD2DB}"/>
                  </a:ext>
                </a:extLst>
              </p:cNvPr>
              <p:cNvSpPr/>
              <p:nvPr/>
            </p:nvSpPr>
            <p:spPr>
              <a:xfrm>
                <a:off x="3862675" y="5971376"/>
                <a:ext cx="714256" cy="850936"/>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altLang="ko-KR" sz="1200" b="1" dirty="0">
                  <a:solidFill>
                    <a:schemeClr val="tx1"/>
                  </a:solidFill>
                  <a:latin typeface="Cambria" panose="02040503050406030204" pitchFamily="18" charset="0"/>
                  <a:ea typeface="Tahoma" panose="020B0604030504040204" pitchFamily="34" charset="0"/>
                  <a:cs typeface="Tahoma" panose="020B0604030504040204" pitchFamily="34" charset="0"/>
                </a:endParaRPr>
              </a:p>
              <a:p>
                <a:pPr algn="ctr"/>
                <a:endParaRPr lang="en-US" altLang="ko-KR" sz="1200" b="1" dirty="0">
                  <a:solidFill>
                    <a:schemeClr val="tx1"/>
                  </a:solidFill>
                  <a:latin typeface="Cambria" panose="02040503050406030204" pitchFamily="18" charset="0"/>
                  <a:ea typeface="Tahoma" panose="020B0604030504040204" pitchFamily="34" charset="0"/>
                  <a:cs typeface="Tahoma" panose="020B0604030504040204" pitchFamily="34" charset="0"/>
                </a:endParaRPr>
              </a:p>
              <a:p>
                <a:pPr algn="ctr"/>
                <a:endParaRPr lang="en-US" altLang="ko-KR" sz="1200" b="1" dirty="0">
                  <a:solidFill>
                    <a:schemeClr val="tx1"/>
                  </a:solidFill>
                  <a:latin typeface="Cambria" panose="02040503050406030204" pitchFamily="18" charset="0"/>
                  <a:ea typeface="Tahoma" panose="020B0604030504040204" pitchFamily="34" charset="0"/>
                  <a:cs typeface="Tahoma" panose="020B0604030504040204" pitchFamily="34" charset="0"/>
                </a:endParaRPr>
              </a:p>
              <a:p>
                <a:pPr algn="ctr"/>
                <a:endParaRPr lang="en-US" altLang="ko-KR" sz="100" b="1" dirty="0">
                  <a:solidFill>
                    <a:schemeClr val="tx1"/>
                  </a:solidFill>
                  <a:latin typeface="Cambria" panose="02040503050406030204" pitchFamily="18" charset="0"/>
                  <a:ea typeface="Tahoma" panose="020B0604030504040204" pitchFamily="34" charset="0"/>
                  <a:cs typeface="Tahoma" panose="020B0604030504040204" pitchFamily="34" charset="0"/>
                </a:endParaRPr>
              </a:p>
              <a:p>
                <a:pPr algn="ctr"/>
                <a:endParaRPr lang="en-US" altLang="ko-KR" sz="100" b="1" dirty="0">
                  <a:solidFill>
                    <a:schemeClr val="tx1"/>
                  </a:solidFill>
                  <a:latin typeface="Cambria" panose="02040503050406030204" pitchFamily="18" charset="0"/>
                  <a:ea typeface="Tahoma" panose="020B0604030504040204" pitchFamily="34" charset="0"/>
                  <a:cs typeface="Tahoma" panose="020B0604030504040204" pitchFamily="34" charset="0"/>
                </a:endParaRPr>
              </a:p>
              <a:p>
                <a:pPr algn="ctr"/>
                <a:endParaRPr lang="en-US" altLang="ko-KR" sz="100" b="1" dirty="0">
                  <a:solidFill>
                    <a:schemeClr val="tx1"/>
                  </a:solidFill>
                  <a:latin typeface="Cambria" panose="02040503050406030204" pitchFamily="18" charset="0"/>
                  <a:ea typeface="Tahoma" panose="020B0604030504040204" pitchFamily="34" charset="0"/>
                  <a:cs typeface="Tahoma" panose="020B0604030504040204" pitchFamily="34" charset="0"/>
                </a:endParaRPr>
              </a:p>
              <a:p>
                <a:pPr algn="ctr"/>
                <a:endParaRPr lang="en-US" altLang="ko-KR" sz="1200" b="1" dirty="0">
                  <a:solidFill>
                    <a:schemeClr val="tx1"/>
                  </a:solidFill>
                  <a:latin typeface="Cambria" panose="02040503050406030204" pitchFamily="18" charset="0"/>
                  <a:ea typeface="Tahoma" panose="020B0604030504040204" pitchFamily="34" charset="0"/>
                  <a:cs typeface="Tahoma" panose="020B0604030504040204" pitchFamily="34" charset="0"/>
                </a:endParaRPr>
              </a:p>
              <a:p>
                <a:pPr algn="ctr"/>
                <a:endParaRPr lang="en-US" altLang="ko-KR" sz="100" b="1" dirty="0">
                  <a:solidFill>
                    <a:schemeClr val="tx1"/>
                  </a:solidFill>
                  <a:latin typeface="Cambria" panose="02040503050406030204" pitchFamily="18" charset="0"/>
                  <a:ea typeface="Tahoma" panose="020B0604030504040204" pitchFamily="34" charset="0"/>
                  <a:cs typeface="Tahoma" panose="020B0604030504040204" pitchFamily="34" charset="0"/>
                </a:endParaRPr>
              </a:p>
              <a:p>
                <a:pPr algn="ctr"/>
                <a:endParaRPr lang="en-US" altLang="ko-KR" sz="600" b="1" dirty="0">
                  <a:solidFill>
                    <a:schemeClr val="tx1"/>
                  </a:solidFill>
                  <a:latin typeface="Cambria" panose="02040503050406030204" pitchFamily="18" charset="0"/>
                  <a:ea typeface="Tahoma" panose="020B0604030504040204" pitchFamily="34" charset="0"/>
                  <a:cs typeface="Tahoma" panose="020B0604030504040204" pitchFamily="34" charset="0"/>
                </a:endParaRPr>
              </a:p>
              <a:p>
                <a:pPr algn="ctr"/>
                <a:endParaRPr lang="en-US" altLang="ko-KR" sz="300" b="1" dirty="0">
                  <a:solidFill>
                    <a:schemeClr val="tx1"/>
                  </a:solidFill>
                  <a:latin typeface="Cambria" panose="02040503050406030204" pitchFamily="18" charset="0"/>
                  <a:ea typeface="Tahoma" panose="020B0604030504040204" pitchFamily="34" charset="0"/>
                  <a:cs typeface="Tahoma" panose="020B0604030504040204" pitchFamily="34" charset="0"/>
                </a:endParaRPr>
              </a:p>
              <a:p>
                <a:pPr algn="ctr"/>
                <a:r>
                  <a:rPr lang="en-US" altLang="ko-KR" sz="1400" b="1" dirty="0">
                    <a:solidFill>
                      <a:schemeClr val="tx1"/>
                    </a:solidFill>
                    <a:latin typeface="Cambria" panose="02040503050406030204" pitchFamily="18" charset="0"/>
                    <a:ea typeface="Tahoma" panose="020B0604030504040204" pitchFamily="34" charset="0"/>
                    <a:cs typeface="Tahoma" panose="020B0604030504040204" pitchFamily="34" charset="0"/>
                  </a:rPr>
                  <a:t>Plane#0</a:t>
                </a:r>
                <a:endParaRPr lang="ko-KR" altLang="en-US" sz="1400" b="1" dirty="0">
                  <a:solidFill>
                    <a:schemeClr val="tx1"/>
                  </a:solidFill>
                  <a:latin typeface="Cambria" panose="02040503050406030204" pitchFamily="18" charset="0"/>
                  <a:cs typeface="Tahoma" panose="020B0604030504040204" pitchFamily="34" charset="0"/>
                </a:endParaRPr>
              </a:p>
            </p:txBody>
          </p:sp>
          <p:grpSp>
            <p:nvGrpSpPr>
              <p:cNvPr id="290" name="Group 289">
                <a:extLst>
                  <a:ext uri="{FF2B5EF4-FFF2-40B4-BE49-F238E27FC236}">
                    <a16:creationId xmlns:a16="http://schemas.microsoft.com/office/drawing/2014/main" id="{A201BA8A-0B57-B76D-1A74-5F6692CC85D0}"/>
                  </a:ext>
                </a:extLst>
              </p:cNvPr>
              <p:cNvGrpSpPr/>
              <p:nvPr/>
            </p:nvGrpSpPr>
            <p:grpSpPr>
              <a:xfrm>
                <a:off x="3962518" y="5913190"/>
                <a:ext cx="508166" cy="667666"/>
                <a:chOff x="3956490" y="5686644"/>
                <a:chExt cx="508166" cy="896321"/>
              </a:xfrm>
            </p:grpSpPr>
            <p:cxnSp>
              <p:nvCxnSpPr>
                <p:cNvPr id="312" name="Straight Connector 311">
                  <a:extLst>
                    <a:ext uri="{FF2B5EF4-FFF2-40B4-BE49-F238E27FC236}">
                      <a16:creationId xmlns:a16="http://schemas.microsoft.com/office/drawing/2014/main" id="{3EFDB538-5812-BFBB-69DC-00D6884842B0}"/>
                    </a:ext>
                  </a:extLst>
                </p:cNvPr>
                <p:cNvCxnSpPr/>
                <p:nvPr/>
              </p:nvCxnSpPr>
              <p:spPr>
                <a:xfrm>
                  <a:off x="3956490" y="5686644"/>
                  <a:ext cx="0" cy="8926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2B8A660E-AC3B-AFE9-A739-E234374E6A1D}"/>
                    </a:ext>
                  </a:extLst>
                </p:cNvPr>
                <p:cNvCxnSpPr/>
                <p:nvPr/>
              </p:nvCxnSpPr>
              <p:spPr>
                <a:xfrm>
                  <a:off x="3992788" y="5686655"/>
                  <a:ext cx="0" cy="8926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7C12D7A5-E5C8-3E61-36A7-56102FA3BF47}"/>
                    </a:ext>
                  </a:extLst>
                </p:cNvPr>
                <p:cNvCxnSpPr/>
                <p:nvPr/>
              </p:nvCxnSpPr>
              <p:spPr>
                <a:xfrm>
                  <a:off x="4029086" y="5686655"/>
                  <a:ext cx="0" cy="8926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CD6436A8-108C-F1C2-B0BC-E01A5B0D2FE2}"/>
                    </a:ext>
                  </a:extLst>
                </p:cNvPr>
                <p:cNvCxnSpPr/>
                <p:nvPr/>
              </p:nvCxnSpPr>
              <p:spPr>
                <a:xfrm>
                  <a:off x="4065384" y="5686655"/>
                  <a:ext cx="0" cy="8926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545ACC2B-1BBE-DAF7-0630-8C9A806C5CDC}"/>
                    </a:ext>
                  </a:extLst>
                </p:cNvPr>
                <p:cNvCxnSpPr/>
                <p:nvPr/>
              </p:nvCxnSpPr>
              <p:spPr>
                <a:xfrm>
                  <a:off x="4101682" y="5686655"/>
                  <a:ext cx="0" cy="8926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C7C9695D-A541-8A5A-EE37-FD3E542A4404}"/>
                    </a:ext>
                  </a:extLst>
                </p:cNvPr>
                <p:cNvCxnSpPr/>
                <p:nvPr/>
              </p:nvCxnSpPr>
              <p:spPr>
                <a:xfrm>
                  <a:off x="4137980" y="5686655"/>
                  <a:ext cx="0" cy="8926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72663BC6-4D2E-9495-C6B4-DCA5C627CF3F}"/>
                    </a:ext>
                  </a:extLst>
                </p:cNvPr>
                <p:cNvCxnSpPr/>
                <p:nvPr/>
              </p:nvCxnSpPr>
              <p:spPr>
                <a:xfrm>
                  <a:off x="4174278" y="5690307"/>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BB4EACE4-A4D1-057F-150D-29997CE6258A}"/>
                    </a:ext>
                  </a:extLst>
                </p:cNvPr>
                <p:cNvCxnSpPr/>
                <p:nvPr/>
              </p:nvCxnSpPr>
              <p:spPr>
                <a:xfrm>
                  <a:off x="4210576" y="5690307"/>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15C931A4-C188-26AF-B06D-A51F282B1C43}"/>
                    </a:ext>
                  </a:extLst>
                </p:cNvPr>
                <p:cNvCxnSpPr/>
                <p:nvPr/>
              </p:nvCxnSpPr>
              <p:spPr>
                <a:xfrm>
                  <a:off x="4246874" y="5690307"/>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44C0156A-87E8-8CF5-7C26-87DF5FE49DE5}"/>
                    </a:ext>
                  </a:extLst>
                </p:cNvPr>
                <p:cNvCxnSpPr/>
                <p:nvPr/>
              </p:nvCxnSpPr>
              <p:spPr>
                <a:xfrm>
                  <a:off x="4283172" y="5690307"/>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8FDF651-A651-EE98-9F5F-41DC8AF1B592}"/>
                    </a:ext>
                  </a:extLst>
                </p:cNvPr>
                <p:cNvCxnSpPr/>
                <p:nvPr/>
              </p:nvCxnSpPr>
              <p:spPr>
                <a:xfrm>
                  <a:off x="4319470" y="5690307"/>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5DB68FFF-66A7-AF67-7592-ACFF00D88C4B}"/>
                    </a:ext>
                  </a:extLst>
                </p:cNvPr>
                <p:cNvCxnSpPr/>
                <p:nvPr/>
              </p:nvCxnSpPr>
              <p:spPr>
                <a:xfrm>
                  <a:off x="4355768" y="5690307"/>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C84C0BD8-5DC8-8F44-E20A-6CE209C7B4DD}"/>
                    </a:ext>
                  </a:extLst>
                </p:cNvPr>
                <p:cNvCxnSpPr/>
                <p:nvPr/>
              </p:nvCxnSpPr>
              <p:spPr>
                <a:xfrm>
                  <a:off x="4392066" y="5690307"/>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6237B379-1D6C-60B1-57E6-62B88CAC4EDE}"/>
                    </a:ext>
                  </a:extLst>
                </p:cNvPr>
                <p:cNvCxnSpPr/>
                <p:nvPr/>
              </p:nvCxnSpPr>
              <p:spPr>
                <a:xfrm>
                  <a:off x="4428364" y="5690307"/>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B5D17565-4BB5-4F4B-D38E-ADBE4F1559A3}"/>
                    </a:ext>
                  </a:extLst>
                </p:cNvPr>
                <p:cNvCxnSpPr/>
                <p:nvPr/>
              </p:nvCxnSpPr>
              <p:spPr>
                <a:xfrm>
                  <a:off x="4464656" y="5690307"/>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1" name="직사각형 352">
                <a:extLst>
                  <a:ext uri="{FF2B5EF4-FFF2-40B4-BE49-F238E27FC236}">
                    <a16:creationId xmlns:a16="http://schemas.microsoft.com/office/drawing/2014/main" id="{2443F758-D734-08F3-01D7-5621099EE47A}"/>
                  </a:ext>
                </a:extLst>
              </p:cNvPr>
              <p:cNvSpPr/>
              <p:nvPr/>
            </p:nvSpPr>
            <p:spPr>
              <a:xfrm>
                <a:off x="3918462" y="6434296"/>
                <a:ext cx="614126" cy="211245"/>
              </a:xfrm>
              <a:prstGeom prst="rect">
                <a:avLst/>
              </a:prstGeom>
              <a:solidFill>
                <a:srgbClr val="A9DEF9"/>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600" b="1" dirty="0">
                    <a:solidFill>
                      <a:schemeClr val="tx1"/>
                    </a:solidFill>
                    <a:latin typeface="Cambria" panose="02040503050406030204" pitchFamily="18" charset="0"/>
                    <a:ea typeface="Tahoma" panose="020B0604030504040204" pitchFamily="34" charset="0"/>
                    <a:cs typeface="Tahoma" panose="020B0604030504040204" pitchFamily="34" charset="0"/>
                  </a:rPr>
                  <a:t>Blk#1</a:t>
                </a:r>
                <a:endParaRPr lang="ko-KR" altLang="en-US" sz="1600" b="1" dirty="0">
                  <a:solidFill>
                    <a:schemeClr val="tx1"/>
                  </a:solidFill>
                  <a:latin typeface="Cambria" panose="02040503050406030204" pitchFamily="18" charset="0"/>
                  <a:cs typeface="Tahoma" panose="020B0604030504040204" pitchFamily="34" charset="0"/>
                </a:endParaRPr>
              </a:p>
            </p:txBody>
          </p:sp>
          <p:sp>
            <p:nvSpPr>
              <p:cNvPr id="292" name="직사각형 79">
                <a:extLst>
                  <a:ext uri="{FF2B5EF4-FFF2-40B4-BE49-F238E27FC236}">
                    <a16:creationId xmlns:a16="http://schemas.microsoft.com/office/drawing/2014/main" id="{A15A5DE1-CEEA-AEE4-EFF1-564F510E70C8}"/>
                  </a:ext>
                </a:extLst>
              </p:cNvPr>
              <p:cNvSpPr/>
              <p:nvPr/>
            </p:nvSpPr>
            <p:spPr>
              <a:xfrm>
                <a:off x="4659591" y="5970630"/>
                <a:ext cx="714256" cy="847123"/>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altLang="ko-KR" sz="1200" b="1" dirty="0">
                  <a:solidFill>
                    <a:schemeClr val="tx1"/>
                  </a:solidFill>
                  <a:latin typeface="Cambria" panose="02040503050406030204" pitchFamily="18" charset="0"/>
                  <a:ea typeface="Tahoma" panose="020B0604030504040204" pitchFamily="34" charset="0"/>
                  <a:cs typeface="Tahoma" panose="020B0604030504040204" pitchFamily="34" charset="0"/>
                </a:endParaRPr>
              </a:p>
              <a:p>
                <a:pPr algn="ctr"/>
                <a:endParaRPr lang="en-US" altLang="ko-KR" sz="1200" b="1" dirty="0">
                  <a:solidFill>
                    <a:schemeClr val="tx1"/>
                  </a:solidFill>
                  <a:latin typeface="Cambria" panose="02040503050406030204" pitchFamily="18" charset="0"/>
                  <a:ea typeface="Tahoma" panose="020B0604030504040204" pitchFamily="34" charset="0"/>
                  <a:cs typeface="Tahoma" panose="020B0604030504040204" pitchFamily="34" charset="0"/>
                </a:endParaRPr>
              </a:p>
              <a:p>
                <a:pPr algn="ctr"/>
                <a:endParaRPr lang="en-US" altLang="ko-KR" sz="1200" b="1" dirty="0">
                  <a:solidFill>
                    <a:schemeClr val="tx1"/>
                  </a:solidFill>
                  <a:latin typeface="Cambria" panose="02040503050406030204" pitchFamily="18" charset="0"/>
                  <a:ea typeface="Tahoma" panose="020B0604030504040204" pitchFamily="34" charset="0"/>
                  <a:cs typeface="Tahoma" panose="020B0604030504040204" pitchFamily="34" charset="0"/>
                </a:endParaRPr>
              </a:p>
              <a:p>
                <a:pPr algn="ctr"/>
                <a:endParaRPr lang="en-US" altLang="ko-KR" sz="1200" b="1" dirty="0">
                  <a:solidFill>
                    <a:schemeClr val="tx1"/>
                  </a:solidFill>
                  <a:latin typeface="Cambria" panose="02040503050406030204" pitchFamily="18" charset="0"/>
                  <a:ea typeface="Tahoma" panose="020B0604030504040204" pitchFamily="34" charset="0"/>
                  <a:cs typeface="Tahoma" panose="020B0604030504040204" pitchFamily="34" charset="0"/>
                </a:endParaRPr>
              </a:p>
              <a:p>
                <a:pPr algn="ctr"/>
                <a:endParaRPr lang="en-US" altLang="ko-KR" sz="100" b="1" dirty="0">
                  <a:solidFill>
                    <a:schemeClr val="tx1"/>
                  </a:solidFill>
                  <a:latin typeface="Cambria" panose="02040503050406030204" pitchFamily="18" charset="0"/>
                  <a:ea typeface="Tahoma" panose="020B0604030504040204" pitchFamily="34" charset="0"/>
                  <a:cs typeface="Tahoma" panose="020B0604030504040204" pitchFamily="34" charset="0"/>
                </a:endParaRPr>
              </a:p>
              <a:p>
                <a:pPr algn="ctr"/>
                <a:endParaRPr lang="en-US" altLang="ko-KR" sz="100" b="1" dirty="0">
                  <a:solidFill>
                    <a:schemeClr val="tx1"/>
                  </a:solidFill>
                  <a:latin typeface="Cambria" panose="02040503050406030204" pitchFamily="18" charset="0"/>
                  <a:ea typeface="Tahoma" panose="020B0604030504040204" pitchFamily="34" charset="0"/>
                  <a:cs typeface="Tahoma" panose="020B0604030504040204" pitchFamily="34" charset="0"/>
                </a:endParaRPr>
              </a:p>
              <a:p>
                <a:pPr algn="ctr"/>
                <a:endParaRPr lang="en-US" altLang="ko-KR" sz="100" b="1" dirty="0">
                  <a:solidFill>
                    <a:schemeClr val="tx1"/>
                  </a:solidFill>
                  <a:latin typeface="Cambria" panose="02040503050406030204" pitchFamily="18" charset="0"/>
                  <a:ea typeface="Tahoma" panose="020B0604030504040204" pitchFamily="34" charset="0"/>
                  <a:cs typeface="Tahoma" panose="020B0604030504040204" pitchFamily="34" charset="0"/>
                </a:endParaRPr>
              </a:p>
              <a:p>
                <a:pPr algn="ctr"/>
                <a:endParaRPr lang="en-US" altLang="ko-KR" sz="100" b="1" dirty="0">
                  <a:solidFill>
                    <a:schemeClr val="tx1"/>
                  </a:solidFill>
                  <a:latin typeface="Cambria" panose="02040503050406030204" pitchFamily="18" charset="0"/>
                  <a:ea typeface="Tahoma" panose="020B0604030504040204" pitchFamily="34" charset="0"/>
                  <a:cs typeface="Tahoma" panose="020B0604030504040204" pitchFamily="34" charset="0"/>
                </a:endParaRPr>
              </a:p>
              <a:p>
                <a:pPr algn="ctr"/>
                <a:endParaRPr lang="en-US" altLang="ko-KR" sz="700" b="1" dirty="0">
                  <a:solidFill>
                    <a:schemeClr val="tx1"/>
                  </a:solidFill>
                  <a:latin typeface="Cambria" panose="02040503050406030204" pitchFamily="18" charset="0"/>
                  <a:ea typeface="Tahoma" panose="020B0604030504040204" pitchFamily="34" charset="0"/>
                  <a:cs typeface="Tahoma" panose="020B0604030504040204" pitchFamily="34" charset="0"/>
                </a:endParaRPr>
              </a:p>
              <a:p>
                <a:pPr algn="ctr"/>
                <a:endParaRPr lang="en-US" altLang="ko-KR" sz="300" b="1" dirty="0">
                  <a:solidFill>
                    <a:schemeClr val="tx1"/>
                  </a:solidFill>
                  <a:latin typeface="Cambria" panose="02040503050406030204" pitchFamily="18" charset="0"/>
                  <a:ea typeface="Tahoma" panose="020B0604030504040204" pitchFamily="34" charset="0"/>
                  <a:cs typeface="Tahoma" panose="020B0604030504040204" pitchFamily="34" charset="0"/>
                </a:endParaRPr>
              </a:p>
              <a:p>
                <a:pPr algn="ctr"/>
                <a:r>
                  <a:rPr lang="en-US" altLang="ko-KR" sz="1400" b="1" dirty="0">
                    <a:solidFill>
                      <a:schemeClr val="tx1"/>
                    </a:solidFill>
                    <a:latin typeface="Cambria" panose="02040503050406030204" pitchFamily="18" charset="0"/>
                    <a:ea typeface="Tahoma" panose="020B0604030504040204" pitchFamily="34" charset="0"/>
                    <a:cs typeface="Tahoma" panose="020B0604030504040204" pitchFamily="34" charset="0"/>
                  </a:rPr>
                  <a:t>Plane#1</a:t>
                </a:r>
                <a:endParaRPr lang="ko-KR" altLang="en-US" sz="1400" b="1" dirty="0">
                  <a:solidFill>
                    <a:schemeClr val="tx1"/>
                  </a:solidFill>
                  <a:latin typeface="Cambria" panose="02040503050406030204" pitchFamily="18" charset="0"/>
                  <a:cs typeface="Tahoma" panose="020B0604030504040204" pitchFamily="34" charset="0"/>
                </a:endParaRPr>
              </a:p>
            </p:txBody>
          </p:sp>
          <p:grpSp>
            <p:nvGrpSpPr>
              <p:cNvPr id="293" name="Group 292">
                <a:extLst>
                  <a:ext uri="{FF2B5EF4-FFF2-40B4-BE49-F238E27FC236}">
                    <a16:creationId xmlns:a16="http://schemas.microsoft.com/office/drawing/2014/main" id="{C595AAFE-DF8A-0821-3CF7-EA5A75BB6B65}"/>
                  </a:ext>
                </a:extLst>
              </p:cNvPr>
              <p:cNvGrpSpPr/>
              <p:nvPr/>
            </p:nvGrpSpPr>
            <p:grpSpPr>
              <a:xfrm>
                <a:off x="4764960" y="5915914"/>
                <a:ext cx="508166" cy="664943"/>
                <a:chOff x="3956490" y="5690305"/>
                <a:chExt cx="508166" cy="892666"/>
              </a:xfrm>
            </p:grpSpPr>
            <p:cxnSp>
              <p:nvCxnSpPr>
                <p:cNvPr id="297" name="Straight Connector 296">
                  <a:extLst>
                    <a:ext uri="{FF2B5EF4-FFF2-40B4-BE49-F238E27FC236}">
                      <a16:creationId xmlns:a16="http://schemas.microsoft.com/office/drawing/2014/main" id="{A05C7F14-0854-059A-2BD4-D18DB038E09A}"/>
                    </a:ext>
                  </a:extLst>
                </p:cNvPr>
                <p:cNvCxnSpPr/>
                <p:nvPr/>
              </p:nvCxnSpPr>
              <p:spPr>
                <a:xfrm>
                  <a:off x="3956490" y="5690305"/>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7CA94017-AF32-7EA6-2EFF-62C3F019D4F1}"/>
                    </a:ext>
                  </a:extLst>
                </p:cNvPr>
                <p:cNvCxnSpPr/>
                <p:nvPr/>
              </p:nvCxnSpPr>
              <p:spPr>
                <a:xfrm>
                  <a:off x="3992788" y="5690313"/>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E6731E36-05CC-091E-2125-88B6E65CFA3D}"/>
                    </a:ext>
                  </a:extLst>
                </p:cNvPr>
                <p:cNvCxnSpPr/>
                <p:nvPr/>
              </p:nvCxnSpPr>
              <p:spPr>
                <a:xfrm>
                  <a:off x="4029086" y="5690313"/>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440882F9-B929-0082-5D46-4C8D7D2DE7B0}"/>
                    </a:ext>
                  </a:extLst>
                </p:cNvPr>
                <p:cNvCxnSpPr/>
                <p:nvPr/>
              </p:nvCxnSpPr>
              <p:spPr>
                <a:xfrm>
                  <a:off x="4065384" y="5690313"/>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AAF9CABC-DDD2-5C4C-409C-88EE5791D293}"/>
                    </a:ext>
                  </a:extLst>
                </p:cNvPr>
                <p:cNvCxnSpPr/>
                <p:nvPr/>
              </p:nvCxnSpPr>
              <p:spPr>
                <a:xfrm>
                  <a:off x="4101682" y="5690313"/>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9AC8306F-0F48-086B-B5F3-5C789811AB60}"/>
                    </a:ext>
                  </a:extLst>
                </p:cNvPr>
                <p:cNvCxnSpPr/>
                <p:nvPr/>
              </p:nvCxnSpPr>
              <p:spPr>
                <a:xfrm>
                  <a:off x="4137980" y="5690313"/>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412E811C-4C91-13C3-01AD-97F17CBC404A}"/>
                    </a:ext>
                  </a:extLst>
                </p:cNvPr>
                <p:cNvCxnSpPr/>
                <p:nvPr/>
              </p:nvCxnSpPr>
              <p:spPr>
                <a:xfrm>
                  <a:off x="4174278" y="5690313"/>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02AD98E6-496C-19F9-4AC1-4BFFBF4AC595}"/>
                    </a:ext>
                  </a:extLst>
                </p:cNvPr>
                <p:cNvCxnSpPr/>
                <p:nvPr/>
              </p:nvCxnSpPr>
              <p:spPr>
                <a:xfrm>
                  <a:off x="4210576" y="5690313"/>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B0F2DB0F-F700-FEDC-90B5-5DE2828288D4}"/>
                    </a:ext>
                  </a:extLst>
                </p:cNvPr>
                <p:cNvCxnSpPr/>
                <p:nvPr/>
              </p:nvCxnSpPr>
              <p:spPr>
                <a:xfrm>
                  <a:off x="4246874" y="5690313"/>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498C6DA5-240F-C873-CFC2-F8534B69C43A}"/>
                    </a:ext>
                  </a:extLst>
                </p:cNvPr>
                <p:cNvCxnSpPr/>
                <p:nvPr/>
              </p:nvCxnSpPr>
              <p:spPr>
                <a:xfrm>
                  <a:off x="4283172" y="5690313"/>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8630553B-183E-73EA-EF09-79545A8EBAE5}"/>
                    </a:ext>
                  </a:extLst>
                </p:cNvPr>
                <p:cNvCxnSpPr/>
                <p:nvPr/>
              </p:nvCxnSpPr>
              <p:spPr>
                <a:xfrm>
                  <a:off x="4319470" y="5690313"/>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4C6B0F13-567B-15F9-32AD-B947ADA0F509}"/>
                    </a:ext>
                  </a:extLst>
                </p:cNvPr>
                <p:cNvCxnSpPr/>
                <p:nvPr/>
              </p:nvCxnSpPr>
              <p:spPr>
                <a:xfrm>
                  <a:off x="4355768" y="5690313"/>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152A1103-2C79-5BEA-4622-6EB2790C9CD6}"/>
                    </a:ext>
                  </a:extLst>
                </p:cNvPr>
                <p:cNvCxnSpPr/>
                <p:nvPr/>
              </p:nvCxnSpPr>
              <p:spPr>
                <a:xfrm>
                  <a:off x="4392066" y="5690313"/>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3BE78E26-3499-D960-BD58-113285011E7A}"/>
                    </a:ext>
                  </a:extLst>
                </p:cNvPr>
                <p:cNvCxnSpPr/>
                <p:nvPr/>
              </p:nvCxnSpPr>
              <p:spPr>
                <a:xfrm>
                  <a:off x="4428364" y="5690313"/>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126859F9-B1AF-54E2-701F-601F8FFF0834}"/>
                    </a:ext>
                  </a:extLst>
                </p:cNvPr>
                <p:cNvCxnSpPr/>
                <p:nvPr/>
              </p:nvCxnSpPr>
              <p:spPr>
                <a:xfrm>
                  <a:off x="4464656" y="5690313"/>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4" name="직사각형 352">
                <a:extLst>
                  <a:ext uri="{FF2B5EF4-FFF2-40B4-BE49-F238E27FC236}">
                    <a16:creationId xmlns:a16="http://schemas.microsoft.com/office/drawing/2014/main" id="{8A93A9B7-B97D-7B30-2357-B121A4B63121}"/>
                  </a:ext>
                </a:extLst>
              </p:cNvPr>
              <p:cNvSpPr/>
              <p:nvPr/>
            </p:nvSpPr>
            <p:spPr>
              <a:xfrm>
                <a:off x="4702612" y="6434296"/>
                <a:ext cx="614126" cy="211245"/>
              </a:xfrm>
              <a:prstGeom prst="rect">
                <a:avLst/>
              </a:prstGeom>
              <a:solidFill>
                <a:srgbClr val="A9DEF9"/>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600" b="1" dirty="0">
                    <a:solidFill>
                      <a:schemeClr val="tx1"/>
                    </a:solidFill>
                    <a:latin typeface="Cambria" panose="02040503050406030204" pitchFamily="18" charset="0"/>
                    <a:ea typeface="Tahoma" panose="020B0604030504040204" pitchFamily="34" charset="0"/>
                    <a:cs typeface="Tahoma" panose="020B0604030504040204" pitchFamily="34" charset="0"/>
                  </a:rPr>
                  <a:t>Blk#1</a:t>
                </a:r>
                <a:endParaRPr lang="ko-KR" altLang="en-US" sz="1600" b="1" dirty="0">
                  <a:solidFill>
                    <a:schemeClr val="tx1"/>
                  </a:solidFill>
                  <a:latin typeface="Cambria" panose="02040503050406030204" pitchFamily="18" charset="0"/>
                  <a:cs typeface="Tahoma" panose="020B0604030504040204" pitchFamily="34" charset="0"/>
                </a:endParaRPr>
              </a:p>
            </p:txBody>
          </p:sp>
          <p:sp>
            <p:nvSpPr>
              <p:cNvPr id="295" name="직사각형 352">
                <a:extLst>
                  <a:ext uri="{FF2B5EF4-FFF2-40B4-BE49-F238E27FC236}">
                    <a16:creationId xmlns:a16="http://schemas.microsoft.com/office/drawing/2014/main" id="{CFE8CF94-2CA6-E6BB-4F73-2CA9D2015E19}"/>
                  </a:ext>
                </a:extLst>
              </p:cNvPr>
              <p:cNvSpPr/>
              <p:nvPr/>
            </p:nvSpPr>
            <p:spPr>
              <a:xfrm>
                <a:off x="4706202" y="6180099"/>
                <a:ext cx="614126" cy="211245"/>
              </a:xfrm>
              <a:prstGeom prst="rect">
                <a:avLst/>
              </a:prstGeom>
              <a:solidFill>
                <a:srgbClr val="A9DEF9"/>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600" b="1" dirty="0">
                    <a:solidFill>
                      <a:schemeClr val="tx1"/>
                    </a:solidFill>
                    <a:latin typeface="Cambria" panose="02040503050406030204" pitchFamily="18" charset="0"/>
                    <a:ea typeface="Tahoma" panose="020B0604030504040204" pitchFamily="34" charset="0"/>
                    <a:cs typeface="Tahoma" panose="020B0604030504040204" pitchFamily="34" charset="0"/>
                  </a:rPr>
                  <a:t>Blk#2</a:t>
                </a:r>
                <a:endParaRPr lang="ko-KR" altLang="en-US" sz="1600" b="1" dirty="0">
                  <a:solidFill>
                    <a:schemeClr val="tx1"/>
                  </a:solidFill>
                  <a:latin typeface="Cambria" panose="02040503050406030204" pitchFamily="18" charset="0"/>
                  <a:cs typeface="Tahoma" panose="020B0604030504040204" pitchFamily="34" charset="0"/>
                </a:endParaRPr>
              </a:p>
            </p:txBody>
          </p:sp>
          <p:sp>
            <p:nvSpPr>
              <p:cNvPr id="296" name="직사각형 352">
                <a:extLst>
                  <a:ext uri="{FF2B5EF4-FFF2-40B4-BE49-F238E27FC236}">
                    <a16:creationId xmlns:a16="http://schemas.microsoft.com/office/drawing/2014/main" id="{AC5F8065-C7F7-DBBB-F330-20B944197613}"/>
                  </a:ext>
                </a:extLst>
              </p:cNvPr>
              <p:cNvSpPr/>
              <p:nvPr/>
            </p:nvSpPr>
            <p:spPr>
              <a:xfrm>
                <a:off x="3915907" y="6183830"/>
                <a:ext cx="614126" cy="211245"/>
              </a:xfrm>
              <a:prstGeom prst="rect">
                <a:avLst/>
              </a:prstGeom>
              <a:solidFill>
                <a:srgbClr val="A9DEF9"/>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600" b="1" dirty="0">
                    <a:solidFill>
                      <a:schemeClr val="tx1"/>
                    </a:solidFill>
                    <a:latin typeface="Cambria" panose="02040503050406030204" pitchFamily="18" charset="0"/>
                    <a:ea typeface="Tahoma" panose="020B0604030504040204" pitchFamily="34" charset="0"/>
                    <a:cs typeface="Tahoma" panose="020B0604030504040204" pitchFamily="34" charset="0"/>
                  </a:rPr>
                  <a:t>Blk#2</a:t>
                </a:r>
                <a:endParaRPr lang="ko-KR" altLang="en-US" sz="1600" b="1" dirty="0">
                  <a:solidFill>
                    <a:schemeClr val="tx1"/>
                  </a:solidFill>
                  <a:latin typeface="Cambria" panose="02040503050406030204" pitchFamily="18" charset="0"/>
                  <a:cs typeface="Tahoma" panose="020B0604030504040204" pitchFamily="34" charset="0"/>
                </a:endParaRPr>
              </a:p>
            </p:txBody>
          </p:sp>
        </p:grpSp>
        <p:sp>
          <p:nvSpPr>
            <p:cNvPr id="475" name="직사각형 258">
              <a:extLst>
                <a:ext uri="{FF2B5EF4-FFF2-40B4-BE49-F238E27FC236}">
                  <a16:creationId xmlns:a16="http://schemas.microsoft.com/office/drawing/2014/main" id="{8339166A-3BA0-E2D2-C05C-C9B648F51106}"/>
                </a:ext>
              </a:extLst>
            </p:cNvPr>
            <p:cNvSpPr/>
            <p:nvPr/>
          </p:nvSpPr>
          <p:spPr>
            <a:xfrm rot="5400000">
              <a:off x="6160941" y="1969472"/>
              <a:ext cx="111261" cy="13456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Cambria" panose="02040503050406030204" pitchFamily="18" charset="0"/>
                  <a:cs typeface="Tahoma" panose="020B0604030504040204" pitchFamily="34" charset="0"/>
                </a:rPr>
                <a:t>..</a:t>
              </a:r>
              <a:endParaRPr lang="ko-KR" altLang="en-US" sz="1100" b="1" dirty="0">
                <a:solidFill>
                  <a:schemeClr val="tx1"/>
                </a:solidFill>
                <a:latin typeface="Cambria" panose="02040503050406030204" pitchFamily="18" charset="0"/>
                <a:cs typeface="Tahoma" panose="020B0604030504040204" pitchFamily="34" charset="0"/>
              </a:endParaRPr>
            </a:p>
          </p:txBody>
        </p:sp>
        <p:sp>
          <p:nvSpPr>
            <p:cNvPr id="476" name="직사각형 258">
              <a:extLst>
                <a:ext uri="{FF2B5EF4-FFF2-40B4-BE49-F238E27FC236}">
                  <a16:creationId xmlns:a16="http://schemas.microsoft.com/office/drawing/2014/main" id="{3F44568F-C85C-5950-0CEF-69CF5CFD7726}"/>
                </a:ext>
              </a:extLst>
            </p:cNvPr>
            <p:cNvSpPr/>
            <p:nvPr/>
          </p:nvSpPr>
          <p:spPr>
            <a:xfrm rot="5400000">
              <a:off x="7625991" y="1903103"/>
              <a:ext cx="114865" cy="263698"/>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Cambria" panose="02040503050406030204" pitchFamily="18" charset="0"/>
                  <a:ea typeface="Tahoma" panose="020B0604030504040204" pitchFamily="34" charset="0"/>
                  <a:cs typeface="Tahoma" panose="020B0604030504040204" pitchFamily="34" charset="0"/>
                </a:rPr>
                <a:t>..</a:t>
              </a:r>
              <a:endParaRPr lang="ko-KR" altLang="en-US" sz="1100" b="1" dirty="0">
                <a:solidFill>
                  <a:schemeClr val="tx1"/>
                </a:solidFill>
                <a:latin typeface="Cambria" panose="02040503050406030204" pitchFamily="18" charset="0"/>
                <a:cs typeface="Tahoma" panose="020B0604030504040204" pitchFamily="34" charset="0"/>
              </a:endParaRPr>
            </a:p>
          </p:txBody>
        </p:sp>
        <p:sp>
          <p:nvSpPr>
            <p:cNvPr id="524" name="직사각형 25">
              <a:extLst>
                <a:ext uri="{FF2B5EF4-FFF2-40B4-BE49-F238E27FC236}">
                  <a16:creationId xmlns:a16="http://schemas.microsoft.com/office/drawing/2014/main" id="{E5A06916-149A-32DC-3594-84423C78ABFD}"/>
                </a:ext>
              </a:extLst>
            </p:cNvPr>
            <p:cNvSpPr/>
            <p:nvPr/>
          </p:nvSpPr>
          <p:spPr>
            <a:xfrm>
              <a:off x="5378943" y="1563097"/>
              <a:ext cx="1408552" cy="182992"/>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050" b="1" dirty="0">
                <a:solidFill>
                  <a:schemeClr val="tx1"/>
                </a:solidFill>
                <a:latin typeface="Cambria" panose="02040503050406030204" pitchFamily="18" charset="0"/>
                <a:cs typeface="Tahoma" panose="020B0604030504040204" pitchFamily="34" charset="0"/>
              </a:endParaRPr>
            </a:p>
          </p:txBody>
        </p:sp>
        <p:sp>
          <p:nvSpPr>
            <p:cNvPr id="525" name="직사각형 25">
              <a:extLst>
                <a:ext uri="{FF2B5EF4-FFF2-40B4-BE49-F238E27FC236}">
                  <a16:creationId xmlns:a16="http://schemas.microsoft.com/office/drawing/2014/main" id="{3A81ED11-8A68-BC91-B15A-C640A5FEDDE1}"/>
                </a:ext>
              </a:extLst>
            </p:cNvPr>
            <p:cNvSpPr/>
            <p:nvPr/>
          </p:nvSpPr>
          <p:spPr>
            <a:xfrm>
              <a:off x="5387703" y="1523325"/>
              <a:ext cx="1408552" cy="182992"/>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050" b="1" dirty="0">
                <a:solidFill>
                  <a:schemeClr val="tx1"/>
                </a:solidFill>
                <a:latin typeface="Cambria" panose="02040503050406030204" pitchFamily="18" charset="0"/>
                <a:cs typeface="Tahoma" panose="020B0604030504040204" pitchFamily="34" charset="0"/>
              </a:endParaRPr>
            </a:p>
          </p:txBody>
        </p:sp>
        <p:sp>
          <p:nvSpPr>
            <p:cNvPr id="526" name="직사각형 25">
              <a:extLst>
                <a:ext uri="{FF2B5EF4-FFF2-40B4-BE49-F238E27FC236}">
                  <a16:creationId xmlns:a16="http://schemas.microsoft.com/office/drawing/2014/main" id="{5E2F4CF5-7BDC-102B-B39F-F04F5936D07A}"/>
                </a:ext>
              </a:extLst>
            </p:cNvPr>
            <p:cNvSpPr/>
            <p:nvPr/>
          </p:nvSpPr>
          <p:spPr>
            <a:xfrm>
              <a:off x="5385685" y="1490106"/>
              <a:ext cx="1408552" cy="182992"/>
            </a:xfrm>
            <a:prstGeom prst="rect">
              <a:avLst/>
            </a:prstGeom>
            <a:solidFill>
              <a:srgbClr val="FFF3B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000" b="1" dirty="0">
                  <a:solidFill>
                    <a:schemeClr val="tx1"/>
                  </a:solidFill>
                  <a:latin typeface="Cambria" panose="02040503050406030204" pitchFamily="18" charset="0"/>
                  <a:ea typeface="Tahoma" panose="020B0604030504040204" pitchFamily="34" charset="0"/>
                  <a:cs typeface="Tahoma" panose="020B0604030504040204" pitchFamily="34" charset="0"/>
                </a:rPr>
                <a:t>D-Latch</a:t>
              </a:r>
              <a:endParaRPr lang="ko-KR" altLang="en-US" sz="1000" b="1" dirty="0">
                <a:solidFill>
                  <a:schemeClr val="tx1"/>
                </a:solidFill>
                <a:latin typeface="Cambria" panose="02040503050406030204" pitchFamily="18" charset="0"/>
                <a:cs typeface="Tahoma" panose="020B0604030504040204" pitchFamily="34" charset="0"/>
              </a:endParaRPr>
            </a:p>
          </p:txBody>
        </p:sp>
        <p:sp>
          <p:nvSpPr>
            <p:cNvPr id="527" name="직사각형 25">
              <a:extLst>
                <a:ext uri="{FF2B5EF4-FFF2-40B4-BE49-F238E27FC236}">
                  <a16:creationId xmlns:a16="http://schemas.microsoft.com/office/drawing/2014/main" id="{7F8EA48F-C130-8FBD-B2A6-0853E9CCA6AF}"/>
                </a:ext>
              </a:extLst>
            </p:cNvPr>
            <p:cNvSpPr/>
            <p:nvPr/>
          </p:nvSpPr>
          <p:spPr>
            <a:xfrm>
              <a:off x="6969260" y="1563407"/>
              <a:ext cx="1408552" cy="182992"/>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050" b="1" dirty="0">
                <a:solidFill>
                  <a:schemeClr val="tx1"/>
                </a:solidFill>
                <a:latin typeface="Cambria" panose="02040503050406030204" pitchFamily="18" charset="0"/>
                <a:cs typeface="Tahoma" panose="020B0604030504040204" pitchFamily="34" charset="0"/>
              </a:endParaRPr>
            </a:p>
          </p:txBody>
        </p:sp>
        <p:sp>
          <p:nvSpPr>
            <p:cNvPr id="528" name="직사각형 25">
              <a:extLst>
                <a:ext uri="{FF2B5EF4-FFF2-40B4-BE49-F238E27FC236}">
                  <a16:creationId xmlns:a16="http://schemas.microsoft.com/office/drawing/2014/main" id="{AA1A7955-DE14-69A4-F658-A3D853DD9B4A}"/>
                </a:ext>
              </a:extLst>
            </p:cNvPr>
            <p:cNvSpPr/>
            <p:nvPr/>
          </p:nvSpPr>
          <p:spPr>
            <a:xfrm>
              <a:off x="6968784" y="1527515"/>
              <a:ext cx="1408552" cy="182992"/>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050" b="1" dirty="0">
                <a:solidFill>
                  <a:schemeClr val="tx1"/>
                </a:solidFill>
                <a:latin typeface="Cambria" panose="02040503050406030204" pitchFamily="18" charset="0"/>
                <a:cs typeface="Tahoma" panose="020B0604030504040204" pitchFamily="34" charset="0"/>
              </a:endParaRPr>
            </a:p>
          </p:txBody>
        </p:sp>
        <p:sp>
          <p:nvSpPr>
            <p:cNvPr id="529" name="직사각형 25">
              <a:extLst>
                <a:ext uri="{FF2B5EF4-FFF2-40B4-BE49-F238E27FC236}">
                  <a16:creationId xmlns:a16="http://schemas.microsoft.com/office/drawing/2014/main" id="{BF1654C4-F856-A598-F3BB-CBE59D0DB0D7}"/>
                </a:ext>
              </a:extLst>
            </p:cNvPr>
            <p:cNvSpPr/>
            <p:nvPr/>
          </p:nvSpPr>
          <p:spPr>
            <a:xfrm>
              <a:off x="6971469" y="1488982"/>
              <a:ext cx="1408552" cy="182992"/>
            </a:xfrm>
            <a:prstGeom prst="rect">
              <a:avLst/>
            </a:prstGeom>
            <a:solidFill>
              <a:srgbClr val="FFF3B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000" b="1" dirty="0">
                  <a:solidFill>
                    <a:schemeClr val="tx1"/>
                  </a:solidFill>
                  <a:latin typeface="Cambria" panose="02040503050406030204" pitchFamily="18" charset="0"/>
                  <a:ea typeface="Tahoma" panose="020B0604030504040204" pitchFamily="34" charset="0"/>
                  <a:cs typeface="Tahoma" panose="020B0604030504040204" pitchFamily="34" charset="0"/>
                </a:rPr>
                <a:t>D-Latch</a:t>
              </a:r>
              <a:endParaRPr lang="ko-KR" altLang="en-US" sz="1000" b="1" dirty="0">
                <a:solidFill>
                  <a:schemeClr val="tx1"/>
                </a:solidFill>
                <a:latin typeface="Cambria" panose="02040503050406030204" pitchFamily="18" charset="0"/>
                <a:cs typeface="Tahoma" panose="020B0604030504040204" pitchFamily="34" charset="0"/>
              </a:endParaRPr>
            </a:p>
          </p:txBody>
        </p:sp>
        <p:sp>
          <p:nvSpPr>
            <p:cNvPr id="530" name="직사각형 25">
              <a:extLst>
                <a:ext uri="{FF2B5EF4-FFF2-40B4-BE49-F238E27FC236}">
                  <a16:creationId xmlns:a16="http://schemas.microsoft.com/office/drawing/2014/main" id="{3B523E7E-0AE0-4B96-CB83-7B1E35A16BB1}"/>
                </a:ext>
              </a:extLst>
            </p:cNvPr>
            <p:cNvSpPr/>
            <p:nvPr/>
          </p:nvSpPr>
          <p:spPr>
            <a:xfrm>
              <a:off x="5398029" y="1787046"/>
              <a:ext cx="1408552" cy="182992"/>
            </a:xfrm>
            <a:prstGeom prst="rect">
              <a:avLst/>
            </a:prstGeom>
            <a:solidFill>
              <a:srgbClr val="7BE58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000" b="1" dirty="0">
                  <a:solidFill>
                    <a:schemeClr val="tx1"/>
                  </a:solidFill>
                  <a:latin typeface="Cambria" panose="02040503050406030204" pitchFamily="18" charset="0"/>
                  <a:ea typeface="Tahoma" panose="020B0604030504040204" pitchFamily="34" charset="0"/>
                  <a:cs typeface="Tahoma" panose="020B0604030504040204" pitchFamily="34" charset="0"/>
                </a:rPr>
                <a:t>S-Latch</a:t>
              </a:r>
              <a:endParaRPr lang="ko-KR" altLang="en-US" sz="1000" b="1" dirty="0">
                <a:solidFill>
                  <a:schemeClr val="tx1"/>
                </a:solidFill>
                <a:latin typeface="Cambria" panose="02040503050406030204" pitchFamily="18" charset="0"/>
                <a:cs typeface="Tahoma" panose="020B0604030504040204" pitchFamily="34" charset="0"/>
              </a:endParaRPr>
            </a:p>
          </p:txBody>
        </p:sp>
        <p:sp>
          <p:nvSpPr>
            <p:cNvPr id="531" name="직사각형 25">
              <a:extLst>
                <a:ext uri="{FF2B5EF4-FFF2-40B4-BE49-F238E27FC236}">
                  <a16:creationId xmlns:a16="http://schemas.microsoft.com/office/drawing/2014/main" id="{5460A79D-DA2F-883C-679C-EDEDF89FA60F}"/>
                </a:ext>
              </a:extLst>
            </p:cNvPr>
            <p:cNvSpPr/>
            <p:nvPr/>
          </p:nvSpPr>
          <p:spPr>
            <a:xfrm>
              <a:off x="6968169" y="1783162"/>
              <a:ext cx="1408552" cy="182992"/>
            </a:xfrm>
            <a:prstGeom prst="rect">
              <a:avLst/>
            </a:prstGeom>
            <a:solidFill>
              <a:srgbClr val="7BE58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000" b="1" dirty="0">
                  <a:solidFill>
                    <a:schemeClr val="tx1"/>
                  </a:solidFill>
                  <a:latin typeface="Cambria" panose="02040503050406030204" pitchFamily="18" charset="0"/>
                  <a:ea typeface="Tahoma" panose="020B0604030504040204" pitchFamily="34" charset="0"/>
                  <a:cs typeface="Tahoma" panose="020B0604030504040204" pitchFamily="34" charset="0"/>
                </a:rPr>
                <a:t>S-Latch</a:t>
              </a:r>
              <a:endParaRPr lang="ko-KR" altLang="en-US" sz="1000" b="1" dirty="0">
                <a:solidFill>
                  <a:schemeClr val="tx1"/>
                </a:solidFill>
                <a:latin typeface="Cambria" panose="02040503050406030204" pitchFamily="18" charset="0"/>
                <a:cs typeface="Tahoma" panose="020B0604030504040204" pitchFamily="34" charset="0"/>
              </a:endParaRPr>
            </a:p>
          </p:txBody>
        </p:sp>
      </p:grpSp>
      <p:cxnSp>
        <p:nvCxnSpPr>
          <p:cNvPr id="540" name="Straight Connector 539">
            <a:extLst>
              <a:ext uri="{FF2B5EF4-FFF2-40B4-BE49-F238E27FC236}">
                <a16:creationId xmlns:a16="http://schemas.microsoft.com/office/drawing/2014/main" id="{EB0D5E84-048C-E204-D7FB-B98E57A9A83B}"/>
              </a:ext>
            </a:extLst>
          </p:cNvPr>
          <p:cNvCxnSpPr>
            <a:cxnSpLocks/>
          </p:cNvCxnSpPr>
          <p:nvPr/>
        </p:nvCxnSpPr>
        <p:spPr>
          <a:xfrm>
            <a:off x="7131737" y="3364726"/>
            <a:ext cx="1432" cy="1117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3" name="TextBox 612">
            <a:extLst>
              <a:ext uri="{FF2B5EF4-FFF2-40B4-BE49-F238E27FC236}">
                <a16:creationId xmlns:a16="http://schemas.microsoft.com/office/drawing/2014/main" id="{F6801A68-A321-BB19-B29F-B9FBF193A27D}"/>
              </a:ext>
            </a:extLst>
          </p:cNvPr>
          <p:cNvSpPr txBox="1"/>
          <p:nvPr/>
        </p:nvSpPr>
        <p:spPr>
          <a:xfrm>
            <a:off x="3052596" y="4043804"/>
            <a:ext cx="4448256" cy="369332"/>
          </a:xfrm>
          <a:prstGeom prst="rect">
            <a:avLst/>
          </a:prstGeom>
          <a:noFill/>
        </p:spPr>
        <p:txBody>
          <a:bodyPr wrap="square" lIns="0" rIns="0" anchor="ctr">
            <a:spAutoFit/>
          </a:bodyPr>
          <a:lstStyle/>
          <a:p>
            <a:pPr algn="ctr"/>
            <a:r>
              <a:rPr lang="en-US" altLang="ko-KR" b="1" dirty="0">
                <a:solidFill>
                  <a:schemeClr val="tx1"/>
                </a:solidFill>
                <a:latin typeface="Cambria" panose="02040503050406030204" pitchFamily="18" charset="0"/>
                <a:ea typeface="Tahoma" panose="020B0604030504040204" pitchFamily="34" charset="0"/>
                <a:cs typeface="Tahoma" panose="020B0604030504040204" pitchFamily="34" charset="0"/>
              </a:rPr>
              <a:t>Storage (SSD)</a:t>
            </a:r>
            <a:endParaRPr lang="ko-KR" altLang="en-US" b="1" dirty="0">
              <a:solidFill>
                <a:schemeClr val="tx1"/>
              </a:solidFill>
              <a:latin typeface="Cambria" panose="02040503050406030204" pitchFamily="18" charset="0"/>
              <a:cs typeface="Tahoma" panose="020B0604030504040204" pitchFamily="34" charset="0"/>
            </a:endParaRPr>
          </a:p>
        </p:txBody>
      </p:sp>
      <p:sp>
        <p:nvSpPr>
          <p:cNvPr id="631" name="TextBox 630">
            <a:extLst>
              <a:ext uri="{FF2B5EF4-FFF2-40B4-BE49-F238E27FC236}">
                <a16:creationId xmlns:a16="http://schemas.microsoft.com/office/drawing/2014/main" id="{89DA12DE-53F8-BF65-A256-BE86586FACF8}"/>
              </a:ext>
            </a:extLst>
          </p:cNvPr>
          <p:cNvSpPr txBox="1"/>
          <p:nvPr/>
        </p:nvSpPr>
        <p:spPr>
          <a:xfrm>
            <a:off x="4584843" y="1128516"/>
            <a:ext cx="4448254" cy="316177"/>
          </a:xfrm>
          <a:prstGeom prst="rect">
            <a:avLst/>
          </a:prstGeom>
          <a:noFill/>
        </p:spPr>
        <p:txBody>
          <a:bodyPr wrap="square" lIns="0" rIns="0" anchor="ctr">
            <a:spAutoFit/>
          </a:bodyPr>
          <a:lstStyle/>
          <a:p>
            <a:pPr algn="ctr"/>
            <a:r>
              <a:rPr lang="en-US" altLang="ko-KR" sz="1400" b="1" dirty="0">
                <a:solidFill>
                  <a:schemeClr val="tx1"/>
                </a:solidFill>
                <a:latin typeface="Cambria" panose="02040503050406030204" pitchFamily="18" charset="0"/>
                <a:ea typeface="Tahoma" panose="020B0604030504040204" pitchFamily="34" charset="0"/>
                <a:cs typeface="Tahoma" panose="020B0604030504040204" pitchFamily="34" charset="0"/>
              </a:rPr>
              <a:t>NAND Flash Chip</a:t>
            </a:r>
            <a:endParaRPr lang="ko-KR" altLang="en-US" sz="1400" b="1" dirty="0">
              <a:solidFill>
                <a:schemeClr val="tx1"/>
              </a:solidFill>
              <a:latin typeface="Cambria" panose="02040503050406030204" pitchFamily="18" charset="0"/>
              <a:cs typeface="Tahoma" panose="020B0604030504040204" pitchFamily="34" charset="0"/>
            </a:endParaRPr>
          </a:p>
        </p:txBody>
      </p:sp>
      <p:sp>
        <p:nvSpPr>
          <p:cNvPr id="14" name="Rectangle 13">
            <a:extLst>
              <a:ext uri="{FF2B5EF4-FFF2-40B4-BE49-F238E27FC236}">
                <a16:creationId xmlns:a16="http://schemas.microsoft.com/office/drawing/2014/main" id="{9355FAB0-6147-11EF-BF9C-EB3132C8AC52}"/>
              </a:ext>
            </a:extLst>
          </p:cNvPr>
          <p:cNvSpPr/>
          <p:nvPr/>
        </p:nvSpPr>
        <p:spPr>
          <a:xfrm>
            <a:off x="5473661" y="1475169"/>
            <a:ext cx="403578" cy="1264660"/>
          </a:xfrm>
          <a:prstGeom prst="rect">
            <a:avLst/>
          </a:prstGeom>
          <a:solidFill>
            <a:schemeClr val="accent2">
              <a:lumMod val="40000"/>
              <a:lumOff val="60000"/>
              <a:alpha val="23000"/>
            </a:schemeClr>
          </a:solidFill>
          <a:ln w="28575">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BE8CAE03-92F8-F38E-CD68-700D5AE340E9}"/>
              </a:ext>
            </a:extLst>
          </p:cNvPr>
          <p:cNvSpPr/>
          <p:nvPr/>
        </p:nvSpPr>
        <p:spPr>
          <a:xfrm>
            <a:off x="873298" y="1254954"/>
            <a:ext cx="3695569" cy="2765634"/>
          </a:xfrm>
          <a:prstGeom prst="rect">
            <a:avLst/>
          </a:prstGeom>
          <a:noFill/>
          <a:ln w="28575">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TextBox 20">
            <a:extLst>
              <a:ext uri="{FF2B5EF4-FFF2-40B4-BE49-F238E27FC236}">
                <a16:creationId xmlns:a16="http://schemas.microsoft.com/office/drawing/2014/main" id="{D84C57C7-4385-A27C-3D63-DB7B71642A82}"/>
              </a:ext>
            </a:extLst>
          </p:cNvPr>
          <p:cNvSpPr txBox="1"/>
          <p:nvPr/>
        </p:nvSpPr>
        <p:spPr>
          <a:xfrm>
            <a:off x="625792" y="890013"/>
            <a:ext cx="4389952" cy="316177"/>
          </a:xfrm>
          <a:prstGeom prst="rect">
            <a:avLst/>
          </a:prstGeom>
          <a:noFill/>
        </p:spPr>
        <p:txBody>
          <a:bodyPr wrap="square" lIns="0" rIns="0" anchor="ctr">
            <a:spAutoFit/>
          </a:bodyPr>
          <a:lstStyle/>
          <a:p>
            <a:pPr algn="ctr"/>
            <a:r>
              <a:rPr lang="en-US" altLang="ko-KR" sz="1400" b="1" dirty="0">
                <a:solidFill>
                  <a:schemeClr val="tx1"/>
                </a:solidFill>
                <a:latin typeface="Cambria" panose="02040503050406030204" pitchFamily="18" charset="0"/>
                <a:ea typeface="Tahoma" panose="020B0604030504040204" pitchFamily="34" charset="0"/>
                <a:cs typeface="Tahoma" panose="020B0604030504040204" pitchFamily="34" charset="0"/>
              </a:rPr>
              <a:t>NAND Flash Read Circuitry</a:t>
            </a:r>
            <a:endParaRPr lang="ko-KR" altLang="en-US" sz="1400" b="1" dirty="0">
              <a:solidFill>
                <a:schemeClr val="tx1"/>
              </a:solidFill>
              <a:latin typeface="Cambria" panose="02040503050406030204" pitchFamily="18" charset="0"/>
              <a:cs typeface="Tahoma" panose="020B0604030504040204" pitchFamily="34" charset="0"/>
            </a:endParaRPr>
          </a:p>
        </p:txBody>
      </p:sp>
      <p:cxnSp>
        <p:nvCxnSpPr>
          <p:cNvPr id="10" name="직선 연결선 343">
            <a:extLst>
              <a:ext uri="{FF2B5EF4-FFF2-40B4-BE49-F238E27FC236}">
                <a16:creationId xmlns:a16="http://schemas.microsoft.com/office/drawing/2014/main" id="{0E6F5D84-ECCA-B03A-DF4A-06640C7442A9}"/>
              </a:ext>
            </a:extLst>
          </p:cNvPr>
          <p:cNvCxnSpPr>
            <a:cxnSpLocks/>
          </p:cNvCxnSpPr>
          <p:nvPr/>
        </p:nvCxnSpPr>
        <p:spPr>
          <a:xfrm flipH="1" flipV="1">
            <a:off x="4568867" y="1253712"/>
            <a:ext cx="911747" cy="236071"/>
          </a:xfrm>
          <a:prstGeom prst="line">
            <a:avLst/>
          </a:prstGeom>
          <a:ln w="1905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12" name="직선 연결선 345">
            <a:extLst>
              <a:ext uri="{FF2B5EF4-FFF2-40B4-BE49-F238E27FC236}">
                <a16:creationId xmlns:a16="http://schemas.microsoft.com/office/drawing/2014/main" id="{85E527B8-E905-1B8E-781E-B0AB2E1D2001}"/>
              </a:ext>
            </a:extLst>
          </p:cNvPr>
          <p:cNvCxnSpPr>
            <a:cxnSpLocks/>
          </p:cNvCxnSpPr>
          <p:nvPr/>
        </p:nvCxnSpPr>
        <p:spPr>
          <a:xfrm flipV="1">
            <a:off x="4568867" y="2739979"/>
            <a:ext cx="922989" cy="1287801"/>
          </a:xfrm>
          <a:prstGeom prst="line">
            <a:avLst/>
          </a:prstGeom>
          <a:ln w="1905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B488F42-AE77-1741-5726-8ED7871BD795}"/>
              </a:ext>
            </a:extLst>
          </p:cNvPr>
          <p:cNvSpPr>
            <a:spLocks noGrp="1"/>
          </p:cNvSpPr>
          <p:nvPr>
            <p:ph type="title"/>
          </p:nvPr>
        </p:nvSpPr>
        <p:spPr>
          <a:xfrm>
            <a:off x="43211" y="1"/>
            <a:ext cx="8951086" cy="841245"/>
          </a:xfrm>
        </p:spPr>
        <p:txBody>
          <a:bodyPr>
            <a:noAutofit/>
          </a:bodyPr>
          <a:lstStyle/>
          <a:p>
            <a:r>
              <a:rPr lang="en-CH" sz="3200" b="1" dirty="0">
                <a:latin typeface="Corbel" panose="020B0503020204020204" pitchFamily="34" charset="0"/>
                <a:ea typeface="Tahoma" panose="020B0604030504040204" pitchFamily="34" charset="0"/>
                <a:cs typeface="Tahoma" panose="020B0604030504040204" pitchFamily="34" charset="0"/>
              </a:rPr>
              <a:t>CIPHERMATCH: NAND-Flash Bitwise Operations </a:t>
            </a:r>
          </a:p>
        </p:txBody>
      </p:sp>
      <p:pic>
        <p:nvPicPr>
          <p:cNvPr id="9" name="Picture 8">
            <a:extLst>
              <a:ext uri="{FF2B5EF4-FFF2-40B4-BE49-F238E27FC236}">
                <a16:creationId xmlns:a16="http://schemas.microsoft.com/office/drawing/2014/main" id="{589437BD-D230-006C-F42B-95D3756032FE}"/>
              </a:ext>
            </a:extLst>
          </p:cNvPr>
          <p:cNvPicPr>
            <a:picLocks noChangeAspect="1"/>
          </p:cNvPicPr>
          <p:nvPr/>
        </p:nvPicPr>
        <p:blipFill>
          <a:blip r:embed="rId5"/>
          <a:srcRect l="6180" t="8245" r="24833" b="8422"/>
          <a:stretch/>
        </p:blipFill>
        <p:spPr>
          <a:xfrm>
            <a:off x="1281166" y="1297594"/>
            <a:ext cx="2940840" cy="2706117"/>
          </a:xfrm>
          <a:prstGeom prst="rect">
            <a:avLst/>
          </a:prstGeom>
        </p:spPr>
      </p:pic>
    </p:spTree>
    <p:extLst>
      <p:ext uri="{BB962C8B-B14F-4D97-AF65-F5344CB8AC3E}">
        <p14:creationId xmlns:p14="http://schemas.microsoft.com/office/powerpoint/2010/main" val="53509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78"/>
                                        </p:tgtEl>
                                      </p:cBhvr>
                                    </p:animEffect>
                                    <p:set>
                                      <p:cBhvr>
                                        <p:cTn id="7" dur="1" fill="hold">
                                          <p:stCondLst>
                                            <p:cond delay="499"/>
                                          </p:stCondLst>
                                        </p:cTn>
                                        <p:tgtEl>
                                          <p:spTgt spid="278"/>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279"/>
                                        </p:tgtEl>
                                      </p:cBhvr>
                                    </p:animEffect>
                                    <p:set>
                                      <p:cBhvr>
                                        <p:cTn id="10" dur="1" fill="hold">
                                          <p:stCondLst>
                                            <p:cond delay="499"/>
                                          </p:stCondLst>
                                        </p:cTn>
                                        <p:tgtEl>
                                          <p:spTgt spid="279"/>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280"/>
                                        </p:tgtEl>
                                      </p:cBhvr>
                                    </p:animEffect>
                                    <p:set>
                                      <p:cBhvr>
                                        <p:cTn id="13" dur="1" fill="hold">
                                          <p:stCondLst>
                                            <p:cond delay="499"/>
                                          </p:stCondLst>
                                        </p:cTn>
                                        <p:tgtEl>
                                          <p:spTgt spid="280"/>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281"/>
                                        </p:tgtEl>
                                      </p:cBhvr>
                                    </p:animEffect>
                                    <p:set>
                                      <p:cBhvr>
                                        <p:cTn id="16" dur="1" fill="hold">
                                          <p:stCondLst>
                                            <p:cond delay="499"/>
                                          </p:stCondLst>
                                        </p:cTn>
                                        <p:tgtEl>
                                          <p:spTgt spid="281"/>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284"/>
                                        </p:tgtEl>
                                      </p:cBhvr>
                                    </p:animEffect>
                                    <p:set>
                                      <p:cBhvr>
                                        <p:cTn id="19" dur="1" fill="hold">
                                          <p:stCondLst>
                                            <p:cond delay="499"/>
                                          </p:stCondLst>
                                        </p:cTn>
                                        <p:tgtEl>
                                          <p:spTgt spid="284"/>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285"/>
                                        </p:tgtEl>
                                      </p:cBhvr>
                                    </p:animEffect>
                                    <p:set>
                                      <p:cBhvr>
                                        <p:cTn id="22" dur="1" fill="hold">
                                          <p:stCondLst>
                                            <p:cond delay="499"/>
                                          </p:stCondLst>
                                        </p:cTn>
                                        <p:tgtEl>
                                          <p:spTgt spid="285"/>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86"/>
                                        </p:tgtEl>
                                      </p:cBhvr>
                                    </p:animEffect>
                                    <p:set>
                                      <p:cBhvr>
                                        <p:cTn id="25" dur="1" fill="hold">
                                          <p:stCondLst>
                                            <p:cond delay="499"/>
                                          </p:stCondLst>
                                        </p:cTn>
                                        <p:tgtEl>
                                          <p:spTgt spid="286"/>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282"/>
                                        </p:tgtEl>
                                      </p:cBhvr>
                                    </p:animEffect>
                                    <p:set>
                                      <p:cBhvr>
                                        <p:cTn id="28" dur="1" fill="hold">
                                          <p:stCondLst>
                                            <p:cond delay="499"/>
                                          </p:stCondLst>
                                        </p:cTn>
                                        <p:tgtEl>
                                          <p:spTgt spid="282"/>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477"/>
                                        </p:tgtEl>
                                      </p:cBhvr>
                                    </p:animEffect>
                                    <p:set>
                                      <p:cBhvr>
                                        <p:cTn id="31" dur="1" fill="hold">
                                          <p:stCondLst>
                                            <p:cond delay="499"/>
                                          </p:stCondLst>
                                        </p:cTn>
                                        <p:tgtEl>
                                          <p:spTgt spid="477"/>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478"/>
                                        </p:tgtEl>
                                      </p:cBhvr>
                                    </p:animEffect>
                                    <p:set>
                                      <p:cBhvr>
                                        <p:cTn id="34" dur="1" fill="hold">
                                          <p:stCondLst>
                                            <p:cond delay="499"/>
                                          </p:stCondLst>
                                        </p:cTn>
                                        <p:tgtEl>
                                          <p:spTgt spid="478"/>
                                        </p:tgtEl>
                                        <p:attrNameLst>
                                          <p:attrName>style.visibility</p:attrName>
                                        </p:attrNameLst>
                                      </p:cBhvr>
                                      <p:to>
                                        <p:strVal val="hidden"/>
                                      </p:to>
                                    </p:set>
                                  </p:childTnLst>
                                </p:cTn>
                              </p:par>
                              <p:par>
                                <p:cTn id="35" presetID="9" presetClass="exit" presetSubtype="0" fill="hold" grpId="0" nodeType="withEffect">
                                  <p:stCondLst>
                                    <p:cond delay="0"/>
                                  </p:stCondLst>
                                  <p:childTnLst>
                                    <p:animEffect transition="out" filter="dissolve">
                                      <p:cBhvr>
                                        <p:cTn id="36" dur="500"/>
                                        <p:tgtEl>
                                          <p:spTgt spid="479"/>
                                        </p:tgtEl>
                                      </p:cBhvr>
                                    </p:animEffect>
                                    <p:set>
                                      <p:cBhvr>
                                        <p:cTn id="37" dur="1" fill="hold">
                                          <p:stCondLst>
                                            <p:cond delay="499"/>
                                          </p:stCondLst>
                                        </p:cTn>
                                        <p:tgtEl>
                                          <p:spTgt spid="479"/>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500"/>
                                        <p:tgtEl>
                                          <p:spTgt spid="480"/>
                                        </p:tgtEl>
                                      </p:cBhvr>
                                    </p:animEffect>
                                    <p:set>
                                      <p:cBhvr>
                                        <p:cTn id="40" dur="1" fill="hold">
                                          <p:stCondLst>
                                            <p:cond delay="499"/>
                                          </p:stCondLst>
                                        </p:cTn>
                                        <p:tgtEl>
                                          <p:spTgt spid="480"/>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500"/>
                                        <p:tgtEl>
                                          <p:spTgt spid="481"/>
                                        </p:tgtEl>
                                      </p:cBhvr>
                                    </p:animEffect>
                                    <p:set>
                                      <p:cBhvr>
                                        <p:cTn id="43" dur="1" fill="hold">
                                          <p:stCondLst>
                                            <p:cond delay="499"/>
                                          </p:stCondLst>
                                        </p:cTn>
                                        <p:tgtEl>
                                          <p:spTgt spid="481"/>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482"/>
                                        </p:tgtEl>
                                      </p:cBhvr>
                                    </p:animEffect>
                                    <p:set>
                                      <p:cBhvr>
                                        <p:cTn id="46" dur="1" fill="hold">
                                          <p:stCondLst>
                                            <p:cond delay="499"/>
                                          </p:stCondLst>
                                        </p:cTn>
                                        <p:tgtEl>
                                          <p:spTgt spid="482"/>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483"/>
                                        </p:tgtEl>
                                      </p:cBhvr>
                                    </p:animEffect>
                                    <p:set>
                                      <p:cBhvr>
                                        <p:cTn id="49" dur="1" fill="hold">
                                          <p:stCondLst>
                                            <p:cond delay="499"/>
                                          </p:stCondLst>
                                        </p:cTn>
                                        <p:tgtEl>
                                          <p:spTgt spid="483"/>
                                        </p:tgtEl>
                                        <p:attrNameLst>
                                          <p:attrName>style.visibility</p:attrName>
                                        </p:attrNameLst>
                                      </p:cBhvr>
                                      <p:to>
                                        <p:strVal val="hidden"/>
                                      </p:to>
                                    </p:set>
                                  </p:childTnLst>
                                </p:cTn>
                              </p:par>
                              <p:par>
                                <p:cTn id="50" presetID="9" presetClass="exit" presetSubtype="0" fill="hold" grpId="0" nodeType="withEffect">
                                  <p:stCondLst>
                                    <p:cond delay="0"/>
                                  </p:stCondLst>
                                  <p:childTnLst>
                                    <p:animEffect transition="out" filter="dissolve">
                                      <p:cBhvr>
                                        <p:cTn id="51" dur="500"/>
                                        <p:tgtEl>
                                          <p:spTgt spid="484"/>
                                        </p:tgtEl>
                                      </p:cBhvr>
                                    </p:animEffect>
                                    <p:set>
                                      <p:cBhvr>
                                        <p:cTn id="52" dur="1" fill="hold">
                                          <p:stCondLst>
                                            <p:cond delay="499"/>
                                          </p:stCondLst>
                                        </p:cTn>
                                        <p:tgtEl>
                                          <p:spTgt spid="484"/>
                                        </p:tgtEl>
                                        <p:attrNameLst>
                                          <p:attrName>style.visibility</p:attrName>
                                        </p:attrNameLst>
                                      </p:cBhvr>
                                      <p:to>
                                        <p:strVal val="hidden"/>
                                      </p:to>
                                    </p:set>
                                  </p:childTnLst>
                                </p:cTn>
                              </p:par>
                              <p:par>
                                <p:cTn id="53" presetID="9" presetClass="exit" presetSubtype="0" fill="hold" grpId="0" nodeType="withEffect">
                                  <p:stCondLst>
                                    <p:cond delay="0"/>
                                  </p:stCondLst>
                                  <p:childTnLst>
                                    <p:animEffect transition="out" filter="dissolve">
                                      <p:cBhvr>
                                        <p:cTn id="54" dur="500"/>
                                        <p:tgtEl>
                                          <p:spTgt spid="485"/>
                                        </p:tgtEl>
                                      </p:cBhvr>
                                    </p:animEffect>
                                    <p:set>
                                      <p:cBhvr>
                                        <p:cTn id="55" dur="1" fill="hold">
                                          <p:stCondLst>
                                            <p:cond delay="499"/>
                                          </p:stCondLst>
                                        </p:cTn>
                                        <p:tgtEl>
                                          <p:spTgt spid="485"/>
                                        </p:tgtEl>
                                        <p:attrNameLst>
                                          <p:attrName>style.visibility</p:attrName>
                                        </p:attrNameLst>
                                      </p:cBhvr>
                                      <p:to>
                                        <p:strVal val="hidden"/>
                                      </p:to>
                                    </p:set>
                                  </p:childTnLst>
                                </p:cTn>
                              </p:par>
                              <p:par>
                                <p:cTn id="56" presetID="9" presetClass="exit" presetSubtype="0" fill="hold" grpId="0" nodeType="withEffect">
                                  <p:stCondLst>
                                    <p:cond delay="0"/>
                                  </p:stCondLst>
                                  <p:childTnLst>
                                    <p:animEffect transition="out" filter="dissolve">
                                      <p:cBhvr>
                                        <p:cTn id="57" dur="500"/>
                                        <p:tgtEl>
                                          <p:spTgt spid="486"/>
                                        </p:tgtEl>
                                      </p:cBhvr>
                                    </p:animEffect>
                                    <p:set>
                                      <p:cBhvr>
                                        <p:cTn id="58" dur="1" fill="hold">
                                          <p:stCondLst>
                                            <p:cond delay="499"/>
                                          </p:stCondLst>
                                        </p:cTn>
                                        <p:tgtEl>
                                          <p:spTgt spid="486"/>
                                        </p:tgtEl>
                                        <p:attrNameLst>
                                          <p:attrName>style.visibility</p:attrName>
                                        </p:attrNameLst>
                                      </p:cBhvr>
                                      <p:to>
                                        <p:strVal val="hidden"/>
                                      </p:to>
                                    </p:set>
                                  </p:childTnLst>
                                </p:cTn>
                              </p:par>
                              <p:par>
                                <p:cTn id="59" presetID="9" presetClass="exit" presetSubtype="0" fill="hold" nodeType="withEffect">
                                  <p:stCondLst>
                                    <p:cond delay="0"/>
                                  </p:stCondLst>
                                  <p:childTnLst>
                                    <p:animEffect transition="out" filter="dissolve">
                                      <p:cBhvr>
                                        <p:cTn id="60" dur="500"/>
                                        <p:tgtEl>
                                          <p:spTgt spid="487"/>
                                        </p:tgtEl>
                                      </p:cBhvr>
                                    </p:animEffect>
                                    <p:set>
                                      <p:cBhvr>
                                        <p:cTn id="61" dur="1" fill="hold">
                                          <p:stCondLst>
                                            <p:cond delay="499"/>
                                          </p:stCondLst>
                                        </p:cTn>
                                        <p:tgtEl>
                                          <p:spTgt spid="487"/>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488"/>
                                        </p:tgtEl>
                                      </p:cBhvr>
                                    </p:animEffect>
                                    <p:set>
                                      <p:cBhvr>
                                        <p:cTn id="64" dur="1" fill="hold">
                                          <p:stCondLst>
                                            <p:cond delay="499"/>
                                          </p:stCondLst>
                                        </p:cTn>
                                        <p:tgtEl>
                                          <p:spTgt spid="488"/>
                                        </p:tgtEl>
                                        <p:attrNameLst>
                                          <p:attrName>style.visibility</p:attrName>
                                        </p:attrNameLst>
                                      </p:cBhvr>
                                      <p:to>
                                        <p:strVal val="hidden"/>
                                      </p:to>
                                    </p:set>
                                  </p:childTnLst>
                                </p:cTn>
                              </p:par>
                              <p:par>
                                <p:cTn id="65" presetID="9" presetClass="exit" presetSubtype="0" fill="hold" nodeType="withEffect">
                                  <p:stCondLst>
                                    <p:cond delay="0"/>
                                  </p:stCondLst>
                                  <p:childTnLst>
                                    <p:animEffect transition="out" filter="dissolve">
                                      <p:cBhvr>
                                        <p:cTn id="66" dur="500"/>
                                        <p:tgtEl>
                                          <p:spTgt spid="489"/>
                                        </p:tgtEl>
                                      </p:cBhvr>
                                    </p:animEffect>
                                    <p:set>
                                      <p:cBhvr>
                                        <p:cTn id="67" dur="1" fill="hold">
                                          <p:stCondLst>
                                            <p:cond delay="499"/>
                                          </p:stCondLst>
                                        </p:cTn>
                                        <p:tgtEl>
                                          <p:spTgt spid="489"/>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490"/>
                                        </p:tgtEl>
                                      </p:cBhvr>
                                    </p:animEffect>
                                    <p:set>
                                      <p:cBhvr>
                                        <p:cTn id="70" dur="1" fill="hold">
                                          <p:stCondLst>
                                            <p:cond delay="499"/>
                                          </p:stCondLst>
                                        </p:cTn>
                                        <p:tgtEl>
                                          <p:spTgt spid="490"/>
                                        </p:tgtEl>
                                        <p:attrNameLst>
                                          <p:attrName>style.visibility</p:attrName>
                                        </p:attrNameLst>
                                      </p:cBhvr>
                                      <p:to>
                                        <p:strVal val="hidden"/>
                                      </p:to>
                                    </p:set>
                                  </p:childTnLst>
                                </p:cTn>
                              </p:par>
                              <p:par>
                                <p:cTn id="71" presetID="9" presetClass="exit" presetSubtype="0" fill="hold" grpId="0" nodeType="withEffect">
                                  <p:stCondLst>
                                    <p:cond delay="0"/>
                                  </p:stCondLst>
                                  <p:childTnLst>
                                    <p:animEffect transition="out" filter="dissolve">
                                      <p:cBhvr>
                                        <p:cTn id="72" dur="500"/>
                                        <p:tgtEl>
                                          <p:spTgt spid="491"/>
                                        </p:tgtEl>
                                      </p:cBhvr>
                                    </p:animEffect>
                                    <p:set>
                                      <p:cBhvr>
                                        <p:cTn id="73" dur="1" fill="hold">
                                          <p:stCondLst>
                                            <p:cond delay="499"/>
                                          </p:stCondLst>
                                        </p:cTn>
                                        <p:tgtEl>
                                          <p:spTgt spid="491"/>
                                        </p:tgtEl>
                                        <p:attrNameLst>
                                          <p:attrName>style.visibility</p:attrName>
                                        </p:attrNameLst>
                                      </p:cBhvr>
                                      <p:to>
                                        <p:strVal val="hidden"/>
                                      </p:to>
                                    </p:set>
                                  </p:childTnLst>
                                </p:cTn>
                              </p:par>
                              <p:par>
                                <p:cTn id="74" presetID="9" presetClass="exit" presetSubtype="0" fill="hold" grpId="0" nodeType="withEffect">
                                  <p:stCondLst>
                                    <p:cond delay="0"/>
                                  </p:stCondLst>
                                  <p:childTnLst>
                                    <p:animEffect transition="out" filter="dissolve">
                                      <p:cBhvr>
                                        <p:cTn id="75" dur="500"/>
                                        <p:tgtEl>
                                          <p:spTgt spid="492"/>
                                        </p:tgtEl>
                                      </p:cBhvr>
                                    </p:animEffect>
                                    <p:set>
                                      <p:cBhvr>
                                        <p:cTn id="76" dur="1" fill="hold">
                                          <p:stCondLst>
                                            <p:cond delay="499"/>
                                          </p:stCondLst>
                                        </p:cTn>
                                        <p:tgtEl>
                                          <p:spTgt spid="492"/>
                                        </p:tgtEl>
                                        <p:attrNameLst>
                                          <p:attrName>style.visibility</p:attrName>
                                        </p:attrNameLst>
                                      </p:cBhvr>
                                      <p:to>
                                        <p:strVal val="hidden"/>
                                      </p:to>
                                    </p:set>
                                  </p:childTnLst>
                                </p:cTn>
                              </p:par>
                              <p:par>
                                <p:cTn id="77" presetID="9" presetClass="exit" presetSubtype="0" fill="hold" grpId="0" nodeType="withEffect">
                                  <p:stCondLst>
                                    <p:cond delay="0"/>
                                  </p:stCondLst>
                                  <p:childTnLst>
                                    <p:animEffect transition="out" filter="dissolve">
                                      <p:cBhvr>
                                        <p:cTn id="78" dur="500"/>
                                        <p:tgtEl>
                                          <p:spTgt spid="493"/>
                                        </p:tgtEl>
                                      </p:cBhvr>
                                    </p:animEffect>
                                    <p:set>
                                      <p:cBhvr>
                                        <p:cTn id="79" dur="1" fill="hold">
                                          <p:stCondLst>
                                            <p:cond delay="499"/>
                                          </p:stCondLst>
                                        </p:cTn>
                                        <p:tgtEl>
                                          <p:spTgt spid="493"/>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500"/>
                                        <p:tgtEl>
                                          <p:spTgt spid="494"/>
                                        </p:tgtEl>
                                      </p:cBhvr>
                                    </p:animEffect>
                                    <p:set>
                                      <p:cBhvr>
                                        <p:cTn id="82" dur="1" fill="hold">
                                          <p:stCondLst>
                                            <p:cond delay="499"/>
                                          </p:stCondLst>
                                        </p:cTn>
                                        <p:tgtEl>
                                          <p:spTgt spid="494"/>
                                        </p:tgtEl>
                                        <p:attrNameLst>
                                          <p:attrName>style.visibility</p:attrName>
                                        </p:attrNameLst>
                                      </p:cBhvr>
                                      <p:to>
                                        <p:strVal val="hidden"/>
                                      </p:to>
                                    </p:set>
                                  </p:childTnLst>
                                </p:cTn>
                              </p:par>
                              <p:par>
                                <p:cTn id="83" presetID="9" presetClass="exit" presetSubtype="0" fill="hold" nodeType="withEffect">
                                  <p:stCondLst>
                                    <p:cond delay="0"/>
                                  </p:stCondLst>
                                  <p:childTnLst>
                                    <p:animEffect transition="out" filter="dissolve">
                                      <p:cBhvr>
                                        <p:cTn id="84" dur="500"/>
                                        <p:tgtEl>
                                          <p:spTgt spid="495"/>
                                        </p:tgtEl>
                                      </p:cBhvr>
                                    </p:animEffect>
                                    <p:set>
                                      <p:cBhvr>
                                        <p:cTn id="85" dur="1" fill="hold">
                                          <p:stCondLst>
                                            <p:cond delay="499"/>
                                          </p:stCondLst>
                                        </p:cTn>
                                        <p:tgtEl>
                                          <p:spTgt spid="495"/>
                                        </p:tgtEl>
                                        <p:attrNameLst>
                                          <p:attrName>style.visibility</p:attrName>
                                        </p:attrNameLst>
                                      </p:cBhvr>
                                      <p:to>
                                        <p:strVal val="hidden"/>
                                      </p:to>
                                    </p:set>
                                  </p:childTnLst>
                                </p:cTn>
                              </p:par>
                              <p:par>
                                <p:cTn id="86" presetID="9" presetClass="exit" presetSubtype="0" fill="hold" nodeType="withEffect">
                                  <p:stCondLst>
                                    <p:cond delay="0"/>
                                  </p:stCondLst>
                                  <p:childTnLst>
                                    <p:animEffect transition="out" filter="dissolve">
                                      <p:cBhvr>
                                        <p:cTn id="87" dur="500"/>
                                        <p:tgtEl>
                                          <p:spTgt spid="496"/>
                                        </p:tgtEl>
                                      </p:cBhvr>
                                    </p:animEffect>
                                    <p:set>
                                      <p:cBhvr>
                                        <p:cTn id="88" dur="1" fill="hold">
                                          <p:stCondLst>
                                            <p:cond delay="499"/>
                                          </p:stCondLst>
                                        </p:cTn>
                                        <p:tgtEl>
                                          <p:spTgt spid="496"/>
                                        </p:tgtEl>
                                        <p:attrNameLst>
                                          <p:attrName>style.visibility</p:attrName>
                                        </p:attrNameLst>
                                      </p:cBhvr>
                                      <p:to>
                                        <p:strVal val="hidden"/>
                                      </p:to>
                                    </p:set>
                                  </p:childTnLst>
                                </p:cTn>
                              </p:par>
                              <p:par>
                                <p:cTn id="89" presetID="9" presetClass="exit" presetSubtype="0" fill="hold" nodeType="withEffect">
                                  <p:stCondLst>
                                    <p:cond delay="0"/>
                                  </p:stCondLst>
                                  <p:childTnLst>
                                    <p:animEffect transition="out" filter="dissolve">
                                      <p:cBhvr>
                                        <p:cTn id="90" dur="500"/>
                                        <p:tgtEl>
                                          <p:spTgt spid="497"/>
                                        </p:tgtEl>
                                      </p:cBhvr>
                                    </p:animEffect>
                                    <p:set>
                                      <p:cBhvr>
                                        <p:cTn id="91" dur="1" fill="hold">
                                          <p:stCondLst>
                                            <p:cond delay="499"/>
                                          </p:stCondLst>
                                        </p:cTn>
                                        <p:tgtEl>
                                          <p:spTgt spid="497"/>
                                        </p:tgtEl>
                                        <p:attrNameLst>
                                          <p:attrName>style.visibility</p:attrName>
                                        </p:attrNameLst>
                                      </p:cBhvr>
                                      <p:to>
                                        <p:strVal val="hidden"/>
                                      </p:to>
                                    </p:set>
                                  </p:childTnLst>
                                </p:cTn>
                              </p:par>
                              <p:par>
                                <p:cTn id="92" presetID="9" presetClass="exit" presetSubtype="0" fill="hold" grpId="0" nodeType="withEffect">
                                  <p:stCondLst>
                                    <p:cond delay="0"/>
                                  </p:stCondLst>
                                  <p:childTnLst>
                                    <p:animEffect transition="out" filter="dissolve">
                                      <p:cBhvr>
                                        <p:cTn id="93" dur="500"/>
                                        <p:tgtEl>
                                          <p:spTgt spid="498"/>
                                        </p:tgtEl>
                                      </p:cBhvr>
                                    </p:animEffect>
                                    <p:set>
                                      <p:cBhvr>
                                        <p:cTn id="94" dur="1" fill="hold">
                                          <p:stCondLst>
                                            <p:cond delay="499"/>
                                          </p:stCondLst>
                                        </p:cTn>
                                        <p:tgtEl>
                                          <p:spTgt spid="498"/>
                                        </p:tgtEl>
                                        <p:attrNameLst>
                                          <p:attrName>style.visibility</p:attrName>
                                        </p:attrNameLst>
                                      </p:cBhvr>
                                      <p:to>
                                        <p:strVal val="hidden"/>
                                      </p:to>
                                    </p:set>
                                  </p:childTnLst>
                                </p:cTn>
                              </p:par>
                              <p:par>
                                <p:cTn id="95" presetID="9" presetClass="exit" presetSubtype="0" fill="hold" grpId="0" nodeType="withEffect">
                                  <p:stCondLst>
                                    <p:cond delay="0"/>
                                  </p:stCondLst>
                                  <p:childTnLst>
                                    <p:animEffect transition="out" filter="dissolve">
                                      <p:cBhvr>
                                        <p:cTn id="96" dur="500"/>
                                        <p:tgtEl>
                                          <p:spTgt spid="499"/>
                                        </p:tgtEl>
                                      </p:cBhvr>
                                    </p:animEffect>
                                    <p:set>
                                      <p:cBhvr>
                                        <p:cTn id="97" dur="1" fill="hold">
                                          <p:stCondLst>
                                            <p:cond delay="499"/>
                                          </p:stCondLst>
                                        </p:cTn>
                                        <p:tgtEl>
                                          <p:spTgt spid="499"/>
                                        </p:tgtEl>
                                        <p:attrNameLst>
                                          <p:attrName>style.visibility</p:attrName>
                                        </p:attrNameLst>
                                      </p:cBhvr>
                                      <p:to>
                                        <p:strVal val="hidden"/>
                                      </p:to>
                                    </p:set>
                                  </p:childTnLst>
                                </p:cTn>
                              </p:par>
                              <p:par>
                                <p:cTn id="98" presetID="9" presetClass="exit" presetSubtype="0" fill="hold" grpId="0" nodeType="withEffect">
                                  <p:stCondLst>
                                    <p:cond delay="0"/>
                                  </p:stCondLst>
                                  <p:childTnLst>
                                    <p:animEffect transition="out" filter="dissolve">
                                      <p:cBhvr>
                                        <p:cTn id="99" dur="500"/>
                                        <p:tgtEl>
                                          <p:spTgt spid="500"/>
                                        </p:tgtEl>
                                      </p:cBhvr>
                                    </p:animEffect>
                                    <p:set>
                                      <p:cBhvr>
                                        <p:cTn id="100" dur="1" fill="hold">
                                          <p:stCondLst>
                                            <p:cond delay="499"/>
                                          </p:stCondLst>
                                        </p:cTn>
                                        <p:tgtEl>
                                          <p:spTgt spid="500"/>
                                        </p:tgtEl>
                                        <p:attrNameLst>
                                          <p:attrName>style.visibility</p:attrName>
                                        </p:attrNameLst>
                                      </p:cBhvr>
                                      <p:to>
                                        <p:strVal val="hidden"/>
                                      </p:to>
                                    </p:set>
                                  </p:childTnLst>
                                </p:cTn>
                              </p:par>
                              <p:par>
                                <p:cTn id="101" presetID="9" presetClass="exit" presetSubtype="0" fill="hold" nodeType="withEffect">
                                  <p:stCondLst>
                                    <p:cond delay="0"/>
                                  </p:stCondLst>
                                  <p:childTnLst>
                                    <p:animEffect transition="out" filter="dissolve">
                                      <p:cBhvr>
                                        <p:cTn id="102" dur="500"/>
                                        <p:tgtEl>
                                          <p:spTgt spid="501"/>
                                        </p:tgtEl>
                                      </p:cBhvr>
                                    </p:animEffect>
                                    <p:set>
                                      <p:cBhvr>
                                        <p:cTn id="103" dur="1" fill="hold">
                                          <p:stCondLst>
                                            <p:cond delay="499"/>
                                          </p:stCondLst>
                                        </p:cTn>
                                        <p:tgtEl>
                                          <p:spTgt spid="501"/>
                                        </p:tgtEl>
                                        <p:attrNameLst>
                                          <p:attrName>style.visibility</p:attrName>
                                        </p:attrNameLst>
                                      </p:cBhvr>
                                      <p:to>
                                        <p:strVal val="hidden"/>
                                      </p:to>
                                    </p:set>
                                  </p:childTnLst>
                                </p:cTn>
                              </p:par>
                              <p:par>
                                <p:cTn id="104" presetID="9" presetClass="exit" presetSubtype="0" fill="hold" nodeType="withEffect">
                                  <p:stCondLst>
                                    <p:cond delay="0"/>
                                  </p:stCondLst>
                                  <p:childTnLst>
                                    <p:animEffect transition="out" filter="dissolve">
                                      <p:cBhvr>
                                        <p:cTn id="105" dur="500"/>
                                        <p:tgtEl>
                                          <p:spTgt spid="502"/>
                                        </p:tgtEl>
                                      </p:cBhvr>
                                    </p:animEffect>
                                    <p:set>
                                      <p:cBhvr>
                                        <p:cTn id="106" dur="1" fill="hold">
                                          <p:stCondLst>
                                            <p:cond delay="499"/>
                                          </p:stCondLst>
                                        </p:cTn>
                                        <p:tgtEl>
                                          <p:spTgt spid="502"/>
                                        </p:tgtEl>
                                        <p:attrNameLst>
                                          <p:attrName>style.visibility</p:attrName>
                                        </p:attrNameLst>
                                      </p:cBhvr>
                                      <p:to>
                                        <p:strVal val="hidden"/>
                                      </p:to>
                                    </p:set>
                                  </p:childTnLst>
                                </p:cTn>
                              </p:par>
                              <p:par>
                                <p:cTn id="107" presetID="9" presetClass="exit" presetSubtype="0" fill="hold" nodeType="withEffect">
                                  <p:stCondLst>
                                    <p:cond delay="0"/>
                                  </p:stCondLst>
                                  <p:childTnLst>
                                    <p:animEffect transition="out" filter="dissolve">
                                      <p:cBhvr>
                                        <p:cTn id="108" dur="500"/>
                                        <p:tgtEl>
                                          <p:spTgt spid="503"/>
                                        </p:tgtEl>
                                      </p:cBhvr>
                                    </p:animEffect>
                                    <p:set>
                                      <p:cBhvr>
                                        <p:cTn id="109" dur="1" fill="hold">
                                          <p:stCondLst>
                                            <p:cond delay="499"/>
                                          </p:stCondLst>
                                        </p:cTn>
                                        <p:tgtEl>
                                          <p:spTgt spid="503"/>
                                        </p:tgtEl>
                                        <p:attrNameLst>
                                          <p:attrName>style.visibility</p:attrName>
                                        </p:attrNameLst>
                                      </p:cBhvr>
                                      <p:to>
                                        <p:strVal val="hidden"/>
                                      </p:to>
                                    </p:set>
                                  </p:childTnLst>
                                </p:cTn>
                              </p:par>
                              <p:par>
                                <p:cTn id="110" presetID="9" presetClass="exit" presetSubtype="0" fill="hold" nodeType="withEffect">
                                  <p:stCondLst>
                                    <p:cond delay="0"/>
                                  </p:stCondLst>
                                  <p:childTnLst>
                                    <p:animEffect transition="out" filter="dissolve">
                                      <p:cBhvr>
                                        <p:cTn id="111" dur="500"/>
                                        <p:tgtEl>
                                          <p:spTgt spid="504"/>
                                        </p:tgtEl>
                                      </p:cBhvr>
                                    </p:animEffect>
                                    <p:set>
                                      <p:cBhvr>
                                        <p:cTn id="112" dur="1" fill="hold">
                                          <p:stCondLst>
                                            <p:cond delay="499"/>
                                          </p:stCondLst>
                                        </p:cTn>
                                        <p:tgtEl>
                                          <p:spTgt spid="504"/>
                                        </p:tgtEl>
                                        <p:attrNameLst>
                                          <p:attrName>style.visibility</p:attrName>
                                        </p:attrNameLst>
                                      </p:cBhvr>
                                      <p:to>
                                        <p:strVal val="hidden"/>
                                      </p:to>
                                    </p:set>
                                  </p:childTnLst>
                                </p:cTn>
                              </p:par>
                              <p:par>
                                <p:cTn id="113" presetID="9" presetClass="exit" presetSubtype="0" fill="hold" nodeType="withEffect">
                                  <p:stCondLst>
                                    <p:cond delay="0"/>
                                  </p:stCondLst>
                                  <p:childTnLst>
                                    <p:animEffect transition="out" filter="dissolve">
                                      <p:cBhvr>
                                        <p:cTn id="114" dur="500"/>
                                        <p:tgtEl>
                                          <p:spTgt spid="505"/>
                                        </p:tgtEl>
                                      </p:cBhvr>
                                    </p:animEffect>
                                    <p:set>
                                      <p:cBhvr>
                                        <p:cTn id="115" dur="1" fill="hold">
                                          <p:stCondLst>
                                            <p:cond delay="499"/>
                                          </p:stCondLst>
                                        </p:cTn>
                                        <p:tgtEl>
                                          <p:spTgt spid="505"/>
                                        </p:tgtEl>
                                        <p:attrNameLst>
                                          <p:attrName>style.visibility</p:attrName>
                                        </p:attrNameLst>
                                      </p:cBhvr>
                                      <p:to>
                                        <p:strVal val="hidden"/>
                                      </p:to>
                                    </p:set>
                                  </p:childTnLst>
                                </p:cTn>
                              </p:par>
                              <p:par>
                                <p:cTn id="116" presetID="9" presetClass="exit" presetSubtype="0" fill="hold" nodeType="withEffect">
                                  <p:stCondLst>
                                    <p:cond delay="0"/>
                                  </p:stCondLst>
                                  <p:childTnLst>
                                    <p:animEffect transition="out" filter="dissolve">
                                      <p:cBhvr>
                                        <p:cTn id="117" dur="500"/>
                                        <p:tgtEl>
                                          <p:spTgt spid="506"/>
                                        </p:tgtEl>
                                      </p:cBhvr>
                                    </p:animEffect>
                                    <p:set>
                                      <p:cBhvr>
                                        <p:cTn id="118" dur="1" fill="hold">
                                          <p:stCondLst>
                                            <p:cond delay="499"/>
                                          </p:stCondLst>
                                        </p:cTn>
                                        <p:tgtEl>
                                          <p:spTgt spid="506"/>
                                        </p:tgtEl>
                                        <p:attrNameLst>
                                          <p:attrName>style.visibility</p:attrName>
                                        </p:attrNameLst>
                                      </p:cBhvr>
                                      <p:to>
                                        <p:strVal val="hidden"/>
                                      </p:to>
                                    </p:set>
                                  </p:childTnLst>
                                </p:cTn>
                              </p:par>
                              <p:par>
                                <p:cTn id="119" presetID="9" presetClass="exit" presetSubtype="0" fill="hold" nodeType="withEffect">
                                  <p:stCondLst>
                                    <p:cond delay="0"/>
                                  </p:stCondLst>
                                  <p:childTnLst>
                                    <p:animEffect transition="out" filter="dissolve">
                                      <p:cBhvr>
                                        <p:cTn id="120" dur="500"/>
                                        <p:tgtEl>
                                          <p:spTgt spid="507"/>
                                        </p:tgtEl>
                                      </p:cBhvr>
                                    </p:animEffect>
                                    <p:set>
                                      <p:cBhvr>
                                        <p:cTn id="121" dur="1" fill="hold">
                                          <p:stCondLst>
                                            <p:cond delay="499"/>
                                          </p:stCondLst>
                                        </p:cTn>
                                        <p:tgtEl>
                                          <p:spTgt spid="507"/>
                                        </p:tgtEl>
                                        <p:attrNameLst>
                                          <p:attrName>style.visibility</p:attrName>
                                        </p:attrNameLst>
                                      </p:cBhvr>
                                      <p:to>
                                        <p:strVal val="hidden"/>
                                      </p:to>
                                    </p:set>
                                  </p:childTnLst>
                                </p:cTn>
                              </p:par>
                              <p:par>
                                <p:cTn id="122" presetID="9" presetClass="exit" presetSubtype="0" fill="hold" nodeType="withEffect">
                                  <p:stCondLst>
                                    <p:cond delay="0"/>
                                  </p:stCondLst>
                                  <p:childTnLst>
                                    <p:animEffect transition="out" filter="dissolve">
                                      <p:cBhvr>
                                        <p:cTn id="123" dur="500"/>
                                        <p:tgtEl>
                                          <p:spTgt spid="508"/>
                                        </p:tgtEl>
                                      </p:cBhvr>
                                    </p:animEffect>
                                    <p:set>
                                      <p:cBhvr>
                                        <p:cTn id="124" dur="1" fill="hold">
                                          <p:stCondLst>
                                            <p:cond delay="499"/>
                                          </p:stCondLst>
                                        </p:cTn>
                                        <p:tgtEl>
                                          <p:spTgt spid="508"/>
                                        </p:tgtEl>
                                        <p:attrNameLst>
                                          <p:attrName>style.visibility</p:attrName>
                                        </p:attrNameLst>
                                      </p:cBhvr>
                                      <p:to>
                                        <p:strVal val="hidden"/>
                                      </p:to>
                                    </p:set>
                                  </p:childTnLst>
                                </p:cTn>
                              </p:par>
                              <p:par>
                                <p:cTn id="125" presetID="9" presetClass="exit" presetSubtype="0" fill="hold" grpId="0" nodeType="withEffect">
                                  <p:stCondLst>
                                    <p:cond delay="0"/>
                                  </p:stCondLst>
                                  <p:childTnLst>
                                    <p:animEffect transition="out" filter="dissolve">
                                      <p:cBhvr>
                                        <p:cTn id="126" dur="500"/>
                                        <p:tgtEl>
                                          <p:spTgt spid="509"/>
                                        </p:tgtEl>
                                      </p:cBhvr>
                                    </p:animEffect>
                                    <p:set>
                                      <p:cBhvr>
                                        <p:cTn id="127" dur="1" fill="hold">
                                          <p:stCondLst>
                                            <p:cond delay="499"/>
                                          </p:stCondLst>
                                        </p:cTn>
                                        <p:tgtEl>
                                          <p:spTgt spid="509"/>
                                        </p:tgtEl>
                                        <p:attrNameLst>
                                          <p:attrName>style.visibility</p:attrName>
                                        </p:attrNameLst>
                                      </p:cBhvr>
                                      <p:to>
                                        <p:strVal val="hidden"/>
                                      </p:to>
                                    </p:set>
                                  </p:childTnLst>
                                </p:cTn>
                              </p:par>
                              <p:par>
                                <p:cTn id="128" presetID="9" presetClass="exit" presetSubtype="0" fill="hold" grpId="0" nodeType="withEffect">
                                  <p:stCondLst>
                                    <p:cond delay="0"/>
                                  </p:stCondLst>
                                  <p:childTnLst>
                                    <p:animEffect transition="out" filter="dissolve">
                                      <p:cBhvr>
                                        <p:cTn id="129" dur="500"/>
                                        <p:tgtEl>
                                          <p:spTgt spid="510"/>
                                        </p:tgtEl>
                                      </p:cBhvr>
                                    </p:animEffect>
                                    <p:set>
                                      <p:cBhvr>
                                        <p:cTn id="130" dur="1" fill="hold">
                                          <p:stCondLst>
                                            <p:cond delay="499"/>
                                          </p:stCondLst>
                                        </p:cTn>
                                        <p:tgtEl>
                                          <p:spTgt spid="510"/>
                                        </p:tgtEl>
                                        <p:attrNameLst>
                                          <p:attrName>style.visibility</p:attrName>
                                        </p:attrNameLst>
                                      </p:cBhvr>
                                      <p:to>
                                        <p:strVal val="hidden"/>
                                      </p:to>
                                    </p:set>
                                  </p:childTnLst>
                                </p:cTn>
                              </p:par>
                              <p:par>
                                <p:cTn id="131" presetID="9" presetClass="exit" presetSubtype="0" fill="hold" nodeType="withEffect">
                                  <p:stCondLst>
                                    <p:cond delay="0"/>
                                  </p:stCondLst>
                                  <p:childTnLst>
                                    <p:animEffect transition="out" filter="dissolve">
                                      <p:cBhvr>
                                        <p:cTn id="132" dur="500"/>
                                        <p:tgtEl>
                                          <p:spTgt spid="18"/>
                                        </p:tgtEl>
                                      </p:cBhvr>
                                    </p:animEffect>
                                    <p:set>
                                      <p:cBhvr>
                                        <p:cTn id="133" dur="1" fill="hold">
                                          <p:stCondLst>
                                            <p:cond delay="499"/>
                                          </p:stCondLst>
                                        </p:cTn>
                                        <p:tgtEl>
                                          <p:spTgt spid="18"/>
                                        </p:tgtEl>
                                        <p:attrNameLst>
                                          <p:attrName>style.visibility</p:attrName>
                                        </p:attrNameLst>
                                      </p:cBhvr>
                                      <p:to>
                                        <p:strVal val="hidden"/>
                                      </p:to>
                                    </p:set>
                                  </p:childTnLst>
                                </p:cTn>
                              </p:par>
                              <p:par>
                                <p:cTn id="134" presetID="9" presetClass="exit" presetSubtype="0" fill="hold" nodeType="withEffect">
                                  <p:stCondLst>
                                    <p:cond delay="0"/>
                                  </p:stCondLst>
                                  <p:childTnLst>
                                    <p:animEffect transition="out" filter="dissolve">
                                      <p:cBhvr>
                                        <p:cTn id="135" dur="500"/>
                                        <p:tgtEl>
                                          <p:spTgt spid="540"/>
                                        </p:tgtEl>
                                      </p:cBhvr>
                                    </p:animEffect>
                                    <p:set>
                                      <p:cBhvr>
                                        <p:cTn id="136" dur="1" fill="hold">
                                          <p:stCondLst>
                                            <p:cond delay="499"/>
                                          </p:stCondLst>
                                        </p:cTn>
                                        <p:tgtEl>
                                          <p:spTgt spid="540"/>
                                        </p:tgtEl>
                                        <p:attrNameLst>
                                          <p:attrName>style.visibility</p:attrName>
                                        </p:attrNameLst>
                                      </p:cBhvr>
                                      <p:to>
                                        <p:strVal val="hidden"/>
                                      </p:to>
                                    </p:set>
                                  </p:childTnLst>
                                </p:cTn>
                              </p:par>
                              <p:par>
                                <p:cTn id="137" presetID="9" presetClass="exit" presetSubtype="0" fill="hold" grpId="0" nodeType="withEffect">
                                  <p:stCondLst>
                                    <p:cond delay="0"/>
                                  </p:stCondLst>
                                  <p:childTnLst>
                                    <p:animEffect transition="out" filter="dissolve">
                                      <p:cBhvr>
                                        <p:cTn id="138" dur="500"/>
                                        <p:tgtEl>
                                          <p:spTgt spid="613"/>
                                        </p:tgtEl>
                                      </p:cBhvr>
                                    </p:animEffect>
                                    <p:set>
                                      <p:cBhvr>
                                        <p:cTn id="139" dur="1" fill="hold">
                                          <p:stCondLst>
                                            <p:cond delay="499"/>
                                          </p:stCondLst>
                                        </p:cTn>
                                        <p:tgtEl>
                                          <p:spTgt spid="613"/>
                                        </p:tgtEl>
                                        <p:attrNameLst>
                                          <p:attrName>style.visibility</p:attrName>
                                        </p:attrNameLst>
                                      </p:cBhvr>
                                      <p:to>
                                        <p:strVal val="hidden"/>
                                      </p:to>
                                    </p:set>
                                  </p:childTnLst>
                                </p:cTn>
                              </p:par>
                              <p:par>
                                <p:cTn id="140" presetID="9" presetClass="exit" presetSubtype="0" fill="hold" grpId="0" nodeType="withEffect">
                                  <p:stCondLst>
                                    <p:cond delay="0"/>
                                  </p:stCondLst>
                                  <p:childTnLst>
                                    <p:animEffect transition="out" filter="dissolve">
                                      <p:cBhvr>
                                        <p:cTn id="141" dur="500"/>
                                        <p:tgtEl>
                                          <p:spTgt spid="14"/>
                                        </p:tgtEl>
                                      </p:cBhvr>
                                    </p:animEffect>
                                    <p:set>
                                      <p:cBhvr>
                                        <p:cTn id="142" dur="1" fill="hold">
                                          <p:stCondLst>
                                            <p:cond delay="499"/>
                                          </p:stCondLst>
                                        </p:cTn>
                                        <p:tgtEl>
                                          <p:spTgt spid="14"/>
                                        </p:tgtEl>
                                        <p:attrNameLst>
                                          <p:attrName>style.visibility</p:attrName>
                                        </p:attrNameLst>
                                      </p:cBhvr>
                                      <p:to>
                                        <p:strVal val="hidden"/>
                                      </p:to>
                                    </p:set>
                                  </p:childTnLst>
                                </p:cTn>
                              </p:par>
                              <p:par>
                                <p:cTn id="143" presetID="9" presetClass="exit" presetSubtype="0" fill="hold" grpId="0" nodeType="withEffect">
                                  <p:stCondLst>
                                    <p:cond delay="0"/>
                                  </p:stCondLst>
                                  <p:childTnLst>
                                    <p:animEffect transition="out" filter="dissolve">
                                      <p:cBhvr>
                                        <p:cTn id="144" dur="500"/>
                                        <p:tgtEl>
                                          <p:spTgt spid="15"/>
                                        </p:tgtEl>
                                      </p:cBhvr>
                                    </p:animEffect>
                                    <p:set>
                                      <p:cBhvr>
                                        <p:cTn id="145" dur="1" fill="hold">
                                          <p:stCondLst>
                                            <p:cond delay="499"/>
                                          </p:stCondLst>
                                        </p:cTn>
                                        <p:tgtEl>
                                          <p:spTgt spid="15"/>
                                        </p:tgtEl>
                                        <p:attrNameLst>
                                          <p:attrName>style.visibility</p:attrName>
                                        </p:attrNameLst>
                                      </p:cBhvr>
                                      <p:to>
                                        <p:strVal val="hidden"/>
                                      </p:to>
                                    </p:set>
                                  </p:childTnLst>
                                </p:cTn>
                              </p:par>
                              <p:par>
                                <p:cTn id="146" presetID="9" presetClass="exit" presetSubtype="0" fill="hold" grpId="0" nodeType="withEffect">
                                  <p:stCondLst>
                                    <p:cond delay="0"/>
                                  </p:stCondLst>
                                  <p:childTnLst>
                                    <p:animEffect transition="out" filter="dissolve">
                                      <p:cBhvr>
                                        <p:cTn id="147" dur="500"/>
                                        <p:tgtEl>
                                          <p:spTgt spid="21"/>
                                        </p:tgtEl>
                                      </p:cBhvr>
                                    </p:animEffect>
                                    <p:set>
                                      <p:cBhvr>
                                        <p:cTn id="148" dur="1" fill="hold">
                                          <p:stCondLst>
                                            <p:cond delay="499"/>
                                          </p:stCondLst>
                                        </p:cTn>
                                        <p:tgtEl>
                                          <p:spTgt spid="21"/>
                                        </p:tgtEl>
                                        <p:attrNameLst>
                                          <p:attrName>style.visibility</p:attrName>
                                        </p:attrNameLst>
                                      </p:cBhvr>
                                      <p:to>
                                        <p:strVal val="hidden"/>
                                      </p:to>
                                    </p:set>
                                  </p:childTnLst>
                                </p:cTn>
                              </p:par>
                              <p:par>
                                <p:cTn id="149" presetID="9" presetClass="exit" presetSubtype="0" fill="hold" nodeType="withEffect">
                                  <p:stCondLst>
                                    <p:cond delay="0"/>
                                  </p:stCondLst>
                                  <p:childTnLst>
                                    <p:animEffect transition="out" filter="dissolve">
                                      <p:cBhvr>
                                        <p:cTn id="150" dur="500"/>
                                        <p:tgtEl>
                                          <p:spTgt spid="10"/>
                                        </p:tgtEl>
                                      </p:cBhvr>
                                    </p:animEffect>
                                    <p:set>
                                      <p:cBhvr>
                                        <p:cTn id="151" dur="1" fill="hold">
                                          <p:stCondLst>
                                            <p:cond delay="499"/>
                                          </p:stCondLst>
                                        </p:cTn>
                                        <p:tgtEl>
                                          <p:spTgt spid="10"/>
                                        </p:tgtEl>
                                        <p:attrNameLst>
                                          <p:attrName>style.visibility</p:attrName>
                                        </p:attrNameLst>
                                      </p:cBhvr>
                                      <p:to>
                                        <p:strVal val="hidden"/>
                                      </p:to>
                                    </p:set>
                                  </p:childTnLst>
                                </p:cTn>
                              </p:par>
                              <p:par>
                                <p:cTn id="152" presetID="9" presetClass="exit" presetSubtype="0" fill="hold" nodeType="withEffect">
                                  <p:stCondLst>
                                    <p:cond delay="0"/>
                                  </p:stCondLst>
                                  <p:childTnLst>
                                    <p:animEffect transition="out" filter="dissolve">
                                      <p:cBhvr>
                                        <p:cTn id="153" dur="500"/>
                                        <p:tgtEl>
                                          <p:spTgt spid="12"/>
                                        </p:tgtEl>
                                      </p:cBhvr>
                                    </p:animEffect>
                                    <p:set>
                                      <p:cBhvr>
                                        <p:cTn id="154" dur="1" fill="hold">
                                          <p:stCondLst>
                                            <p:cond delay="499"/>
                                          </p:stCondLst>
                                        </p:cTn>
                                        <p:tgtEl>
                                          <p:spTgt spid="12"/>
                                        </p:tgtEl>
                                        <p:attrNameLst>
                                          <p:attrName>style.visibility</p:attrName>
                                        </p:attrNameLst>
                                      </p:cBhvr>
                                      <p:to>
                                        <p:strVal val="hidden"/>
                                      </p:to>
                                    </p:set>
                                  </p:childTnLst>
                                </p:cTn>
                              </p:par>
                              <p:par>
                                <p:cTn id="155" presetID="9" presetClass="exit" presetSubtype="0" fill="hold" grpId="0" nodeType="withEffect">
                                  <p:stCondLst>
                                    <p:cond delay="0"/>
                                  </p:stCondLst>
                                  <p:childTnLst>
                                    <p:animEffect transition="out" filter="dissolve">
                                      <p:cBhvr>
                                        <p:cTn id="156" dur="500"/>
                                        <p:tgtEl>
                                          <p:spTgt spid="631"/>
                                        </p:tgtEl>
                                      </p:cBhvr>
                                    </p:animEffect>
                                    <p:set>
                                      <p:cBhvr>
                                        <p:cTn id="157" dur="1" fill="hold">
                                          <p:stCondLst>
                                            <p:cond delay="499"/>
                                          </p:stCondLst>
                                        </p:cTn>
                                        <p:tgtEl>
                                          <p:spTgt spid="631"/>
                                        </p:tgtEl>
                                        <p:attrNameLst>
                                          <p:attrName>style.visibility</p:attrName>
                                        </p:attrNameLst>
                                      </p:cBhvr>
                                      <p:to>
                                        <p:strVal val="hidden"/>
                                      </p:to>
                                    </p:set>
                                  </p:childTnLst>
                                </p:cTn>
                              </p:par>
                              <p:par>
                                <p:cTn id="158" presetID="0" presetClass="path" presetSubtype="0" accel="50000" decel="50000" fill="hold" nodeType="withEffect">
                                  <p:stCondLst>
                                    <p:cond delay="0"/>
                                  </p:stCondLst>
                                  <p:childTnLst>
                                    <p:animMotion origin="layout" path="M 1.94444E-6 -2.59259E-6 L 0.20798 0.15232 " pathEditMode="relative" rAng="0" ptsTypes="AA">
                                      <p:cBhvr>
                                        <p:cTn id="159" dur="1000" fill="hold"/>
                                        <p:tgtEl>
                                          <p:spTgt spid="9"/>
                                        </p:tgtEl>
                                        <p:attrNameLst>
                                          <p:attrName>ppt_x</p:attrName>
                                          <p:attrName>ppt_y</p:attrName>
                                        </p:attrNameLst>
                                      </p:cBhvr>
                                      <p:rCtr x="10399" y="7616"/>
                                    </p:animMotion>
                                  </p:childTnLst>
                                </p:cTn>
                              </p:par>
                              <p:par>
                                <p:cTn id="160" presetID="6" presetClass="emph" presetSubtype="0" accel="50000" decel="50000" fill="hold" nodeType="withEffect">
                                  <p:stCondLst>
                                    <p:cond delay="500"/>
                                  </p:stCondLst>
                                  <p:childTnLst>
                                    <p:animScale>
                                      <p:cBhvr>
                                        <p:cTn id="161" dur="1000" fill="hold"/>
                                        <p:tgtEl>
                                          <p:spTgt spid="9"/>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0" animBg="1"/>
      <p:bldP spid="279" grpId="0" animBg="1"/>
      <p:bldP spid="280" grpId="0" animBg="1"/>
      <p:bldP spid="284" grpId="0"/>
      <p:bldP spid="477" grpId="0" animBg="1"/>
      <p:bldP spid="478" grpId="0" animBg="1"/>
      <p:bldP spid="479" grpId="0" animBg="1"/>
      <p:bldP spid="480" grpId="0" animBg="1"/>
      <p:bldP spid="484" grpId="0" animBg="1"/>
      <p:bldP spid="485" grpId="0" animBg="1"/>
      <p:bldP spid="486" grpId="0" animBg="1"/>
      <p:bldP spid="491" grpId="0" animBg="1"/>
      <p:bldP spid="492" grpId="0" animBg="1"/>
      <p:bldP spid="493" grpId="0" animBg="1"/>
      <p:bldP spid="498" grpId="0" animBg="1"/>
      <p:bldP spid="499" grpId="0" animBg="1"/>
      <p:bldP spid="500" grpId="0" animBg="1"/>
      <p:bldP spid="509" grpId="0" animBg="1"/>
      <p:bldP spid="510" grpId="0" animBg="1"/>
      <p:bldP spid="613" grpId="0"/>
      <p:bldP spid="631" grpId="0"/>
      <p:bldP spid="14" grpId="0" animBg="1"/>
      <p:bldP spid="15" grpId="0" animBg="1"/>
      <p:bldP spid="21"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161CB-1B29-0CCD-5484-26923882EC9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C2B19A5-B9E4-2120-B22E-5837367D15B3}"/>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CBADE811-8F64-9564-B294-5A67A2F70DB4}"/>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64D6CA8-CA51-77DB-D023-E5D05D7873DC}"/>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E82D805B-8508-3C4B-3A5B-CD6D25B2366E}"/>
              </a:ext>
            </a:extLst>
          </p:cNvPr>
          <p:cNvSpPr>
            <a:spLocks noGrp="1"/>
          </p:cNvSpPr>
          <p:nvPr>
            <p:ph type="title"/>
          </p:nvPr>
        </p:nvSpPr>
        <p:spPr>
          <a:xfrm>
            <a:off x="43211" y="1"/>
            <a:ext cx="8951086" cy="841245"/>
          </a:xfrm>
        </p:spPr>
        <p:txBody>
          <a:bodyPr>
            <a:noAutofit/>
          </a:bodyPr>
          <a:lstStyle/>
          <a:p>
            <a:r>
              <a:rPr lang="en-CH" sz="3200" b="1" dirty="0">
                <a:latin typeface="Corbel" panose="020B0503020204020204" pitchFamily="34" charset="0"/>
                <a:ea typeface="Tahoma" panose="020B0604030504040204" pitchFamily="34" charset="0"/>
                <a:cs typeface="Tahoma" panose="020B0604030504040204" pitchFamily="34" charset="0"/>
              </a:rPr>
              <a:t>CIPHERMATCH: NAND-Flash Bitwise Operations </a:t>
            </a:r>
          </a:p>
        </p:txBody>
      </p:sp>
      <p:pic>
        <p:nvPicPr>
          <p:cNvPr id="16" name="Graphic 15">
            <a:extLst>
              <a:ext uri="{FF2B5EF4-FFF2-40B4-BE49-F238E27FC236}">
                <a16:creationId xmlns:a16="http://schemas.microsoft.com/office/drawing/2014/main" id="{1004EC21-ED8A-EA0D-FCDC-408628E801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E5B8FC50-A4CC-EAF6-E703-456DE106D900}"/>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orbel" panose="020B0503020204020204" pitchFamily="34" charset="0"/>
              </a:rPr>
              <a:pPr/>
              <a:t>97</a:t>
            </a:fld>
            <a:endParaRPr lang="en-CH" dirty="0">
              <a:latin typeface="Corbel" panose="020B0503020204020204" pitchFamily="34" charset="0"/>
            </a:endParaRPr>
          </a:p>
        </p:txBody>
      </p:sp>
      <p:pic>
        <p:nvPicPr>
          <p:cNvPr id="9" name="Picture 8">
            <a:extLst>
              <a:ext uri="{FF2B5EF4-FFF2-40B4-BE49-F238E27FC236}">
                <a16:creationId xmlns:a16="http://schemas.microsoft.com/office/drawing/2014/main" id="{2B0EB272-C677-356D-FA10-84A10265C2B3}"/>
              </a:ext>
            </a:extLst>
          </p:cNvPr>
          <p:cNvPicPr>
            <a:picLocks noChangeAspect="1"/>
          </p:cNvPicPr>
          <p:nvPr/>
        </p:nvPicPr>
        <p:blipFill>
          <a:blip r:embed="rId5"/>
          <a:srcRect l="6180" t="8345" r="24833" b="8422"/>
          <a:stretch/>
        </p:blipFill>
        <p:spPr>
          <a:xfrm>
            <a:off x="1731774" y="1011379"/>
            <a:ext cx="5832389" cy="5360437"/>
          </a:xfrm>
          <a:prstGeom prst="rect">
            <a:avLst/>
          </a:prstGeom>
        </p:spPr>
      </p:pic>
      <p:pic>
        <p:nvPicPr>
          <p:cNvPr id="11" name="Picture 10">
            <a:extLst>
              <a:ext uri="{FF2B5EF4-FFF2-40B4-BE49-F238E27FC236}">
                <a16:creationId xmlns:a16="http://schemas.microsoft.com/office/drawing/2014/main" id="{98CDDE6C-BB77-01CF-444F-4ABA26C065D9}"/>
              </a:ext>
            </a:extLst>
          </p:cNvPr>
          <p:cNvPicPr>
            <a:picLocks noChangeAspect="1"/>
          </p:cNvPicPr>
          <p:nvPr/>
        </p:nvPicPr>
        <p:blipFill>
          <a:blip r:embed="rId6"/>
          <a:srcRect l="6306" t="7688" r="24247" b="6885"/>
          <a:stretch/>
        </p:blipFill>
        <p:spPr>
          <a:xfrm>
            <a:off x="1731774" y="964815"/>
            <a:ext cx="5880228" cy="5509999"/>
          </a:xfrm>
          <a:prstGeom prst="rect">
            <a:avLst/>
          </a:prstGeom>
        </p:spPr>
      </p:pic>
      <p:sp>
        <p:nvSpPr>
          <p:cNvPr id="3" name="TextBox 2">
            <a:extLst>
              <a:ext uri="{FF2B5EF4-FFF2-40B4-BE49-F238E27FC236}">
                <a16:creationId xmlns:a16="http://schemas.microsoft.com/office/drawing/2014/main" id="{E5F775A0-AF73-ED0C-BD87-4D52F2EB6D5E}"/>
              </a:ext>
            </a:extLst>
          </p:cNvPr>
          <p:cNvSpPr txBox="1"/>
          <p:nvPr/>
        </p:nvSpPr>
        <p:spPr>
          <a:xfrm>
            <a:off x="1189010" y="6513681"/>
            <a:ext cx="7428517" cy="523220"/>
          </a:xfrm>
          <a:prstGeom prst="rect">
            <a:avLst/>
          </a:prstGeom>
          <a:noFill/>
        </p:spPr>
        <p:txBody>
          <a:bodyPr wrap="square" rtlCol="0">
            <a:spAutoFit/>
          </a:bodyPr>
          <a:lstStyle/>
          <a:p>
            <a:pPr algn="ctr"/>
            <a:r>
              <a:rPr lang="en-US" sz="1400" b="1" i="1" dirty="0">
                <a:latin typeface="Corbel" panose="020B0503020204020204" pitchFamily="34" charset="0"/>
              </a:rPr>
              <a:t>Design proposed by prior work [Cho+, Patent 2022]</a:t>
            </a:r>
            <a:endParaRPr lang="en-CH" sz="1400" b="1" i="1" dirty="0">
              <a:latin typeface="Corbel" panose="020B0503020204020204" pitchFamily="34" charset="0"/>
            </a:endParaRPr>
          </a:p>
          <a:p>
            <a:pPr algn="ctr"/>
            <a:endParaRPr lang="en-CH" sz="1400" i="1" dirty="0"/>
          </a:p>
        </p:txBody>
      </p:sp>
    </p:spTree>
    <p:extLst>
      <p:ext uri="{BB962C8B-B14F-4D97-AF65-F5344CB8AC3E}">
        <p14:creationId xmlns:p14="http://schemas.microsoft.com/office/powerpoint/2010/main" val="187296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088A1-E68C-9153-2C5F-40EADEA0591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9E68FDE-37F3-13C2-4073-71C1024B0B0D}"/>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0BE778B9-33BE-CA00-B32F-7E6EFDA5FAB2}"/>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7901717-A974-47A7-75B9-EE24E76FB60E}"/>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1757E9F5-3882-40C1-BD1A-D073B89AE30D}"/>
              </a:ext>
            </a:extLst>
          </p:cNvPr>
          <p:cNvSpPr>
            <a:spLocks noGrp="1"/>
          </p:cNvSpPr>
          <p:nvPr>
            <p:ph type="title"/>
          </p:nvPr>
        </p:nvSpPr>
        <p:spPr>
          <a:xfrm>
            <a:off x="43211" y="1"/>
            <a:ext cx="8951086" cy="841245"/>
          </a:xfrm>
        </p:spPr>
        <p:txBody>
          <a:bodyPr>
            <a:noAutofit/>
          </a:bodyPr>
          <a:lstStyle/>
          <a:p>
            <a:r>
              <a:rPr lang="en-CH" sz="3200" b="1" dirty="0">
                <a:latin typeface="Corbel" panose="020B0503020204020204" pitchFamily="34" charset="0"/>
                <a:ea typeface="Tahoma" panose="020B0604030504040204" pitchFamily="34" charset="0"/>
                <a:cs typeface="Tahoma" panose="020B0604030504040204" pitchFamily="34" charset="0"/>
              </a:rPr>
              <a:t>CIPHERMATCH: NAND-Flash Bitwise Operations </a:t>
            </a:r>
          </a:p>
        </p:txBody>
      </p:sp>
      <p:pic>
        <p:nvPicPr>
          <p:cNvPr id="16" name="Graphic 15">
            <a:extLst>
              <a:ext uri="{FF2B5EF4-FFF2-40B4-BE49-F238E27FC236}">
                <a16:creationId xmlns:a16="http://schemas.microsoft.com/office/drawing/2014/main" id="{E3691F49-D0FD-C198-B2D8-E06C257CDF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7" name="Slide Number Placeholder 3">
            <a:extLst>
              <a:ext uri="{FF2B5EF4-FFF2-40B4-BE49-F238E27FC236}">
                <a16:creationId xmlns:a16="http://schemas.microsoft.com/office/drawing/2014/main" id="{DDFC3D74-5039-A08F-A548-4197A9CE93EF}"/>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orbel" panose="020B0503020204020204" pitchFamily="34" charset="0"/>
              </a:rPr>
              <a:pPr/>
              <a:t>98</a:t>
            </a:fld>
            <a:endParaRPr lang="en-CH" dirty="0">
              <a:latin typeface="Corbel" panose="020B0503020204020204" pitchFamily="34" charset="0"/>
            </a:endParaRPr>
          </a:p>
        </p:txBody>
      </p:sp>
      <p:pic>
        <p:nvPicPr>
          <p:cNvPr id="11" name="Picture 10">
            <a:extLst>
              <a:ext uri="{FF2B5EF4-FFF2-40B4-BE49-F238E27FC236}">
                <a16:creationId xmlns:a16="http://schemas.microsoft.com/office/drawing/2014/main" id="{1165A098-950B-FA9F-7F05-AB7ABBF77CA4}"/>
              </a:ext>
            </a:extLst>
          </p:cNvPr>
          <p:cNvPicPr>
            <a:picLocks noChangeAspect="1"/>
          </p:cNvPicPr>
          <p:nvPr/>
        </p:nvPicPr>
        <p:blipFill>
          <a:blip r:embed="rId5"/>
          <a:srcRect l="6306" t="4986" r="24247" b="6885"/>
          <a:stretch/>
        </p:blipFill>
        <p:spPr>
          <a:xfrm>
            <a:off x="230792" y="1296385"/>
            <a:ext cx="4820701" cy="4660010"/>
          </a:xfrm>
          <a:prstGeom prst="rect">
            <a:avLst/>
          </a:prstGeom>
        </p:spPr>
      </p:pic>
      <p:sp>
        <p:nvSpPr>
          <p:cNvPr id="2" name="TextBox 1">
            <a:extLst>
              <a:ext uri="{FF2B5EF4-FFF2-40B4-BE49-F238E27FC236}">
                <a16:creationId xmlns:a16="http://schemas.microsoft.com/office/drawing/2014/main" id="{4B41DB35-44B5-9710-1AF5-F488D59EA951}"/>
              </a:ext>
            </a:extLst>
          </p:cNvPr>
          <p:cNvSpPr txBox="1"/>
          <p:nvPr/>
        </p:nvSpPr>
        <p:spPr>
          <a:xfrm>
            <a:off x="5079560" y="1725870"/>
            <a:ext cx="4019399" cy="4339650"/>
          </a:xfrm>
          <a:prstGeom prst="rect">
            <a:avLst/>
          </a:prstGeom>
          <a:noFill/>
        </p:spPr>
        <p:txBody>
          <a:bodyPr wrap="square" rtlCol="0">
            <a:spAutoFit/>
          </a:bodyPr>
          <a:lstStyle/>
          <a:p>
            <a:pPr algn="ctr"/>
            <a:r>
              <a:rPr lang="en-CH" sz="2400" b="1" dirty="0">
                <a:latin typeface="Corbel" panose="020B0503020204020204" pitchFamily="34" charset="0"/>
              </a:rPr>
              <a:t>Bitwise AND of A and B</a:t>
            </a:r>
          </a:p>
          <a:p>
            <a:endParaRPr lang="en-CH" dirty="0">
              <a:latin typeface="Corbel" panose="020B0503020204020204" pitchFamily="34" charset="0"/>
            </a:endParaRPr>
          </a:p>
          <a:p>
            <a:r>
              <a:rPr lang="en-CH" dirty="0">
                <a:latin typeface="Corbel" panose="020B0503020204020204" pitchFamily="34" charset="0"/>
              </a:rPr>
              <a:t>          Data (A) is read and stored in S-	latch</a:t>
            </a:r>
          </a:p>
          <a:p>
            <a:endParaRPr lang="en-CH" dirty="0">
              <a:latin typeface="Corbel" panose="020B0503020204020204" pitchFamily="34" charset="0"/>
            </a:endParaRPr>
          </a:p>
          <a:p>
            <a:r>
              <a:rPr lang="en-CH" dirty="0">
                <a:latin typeface="Corbel" panose="020B0503020204020204" pitchFamily="34" charset="0"/>
              </a:rPr>
              <a:t>          Data (A) is transferred from S-latch  	to D-latch </a:t>
            </a:r>
          </a:p>
          <a:p>
            <a:endParaRPr lang="en-CH" dirty="0">
              <a:latin typeface="Corbel" panose="020B0503020204020204" pitchFamily="34" charset="0"/>
            </a:endParaRPr>
          </a:p>
          <a:p>
            <a:r>
              <a:rPr lang="en-CH" dirty="0">
                <a:latin typeface="Corbel" panose="020B0503020204020204" pitchFamily="34" charset="0"/>
              </a:rPr>
              <a:t>	Similarly data (B) is read and stored 	in S-latch</a:t>
            </a:r>
          </a:p>
          <a:p>
            <a:endParaRPr lang="en-CH" dirty="0">
              <a:latin typeface="Corbel" panose="020B0503020204020204" pitchFamily="34" charset="0"/>
            </a:endParaRPr>
          </a:p>
          <a:p>
            <a:endParaRPr lang="en-CH" dirty="0">
              <a:latin typeface="Corbel" panose="020B0503020204020204" pitchFamily="34" charset="0"/>
            </a:endParaRPr>
          </a:p>
          <a:p>
            <a:endParaRPr lang="en-CH" dirty="0">
              <a:latin typeface="Corbel" panose="020B0503020204020204" pitchFamily="34" charset="0"/>
            </a:endParaRPr>
          </a:p>
          <a:p>
            <a:endParaRPr lang="en-CH" dirty="0">
              <a:latin typeface="Corbel" panose="020B0503020204020204" pitchFamily="34" charset="0"/>
            </a:endParaRPr>
          </a:p>
          <a:p>
            <a:endParaRPr lang="en-CH" dirty="0">
              <a:latin typeface="Corbel" panose="020B0503020204020204" pitchFamily="34" charset="0"/>
            </a:endParaRPr>
          </a:p>
        </p:txBody>
      </p:sp>
      <p:sp>
        <p:nvSpPr>
          <p:cNvPr id="3" name="Oval 2">
            <a:extLst>
              <a:ext uri="{FF2B5EF4-FFF2-40B4-BE49-F238E27FC236}">
                <a16:creationId xmlns:a16="http://schemas.microsoft.com/office/drawing/2014/main" id="{DA95E5C8-F434-76AC-8C95-B9344EC03C1B}"/>
              </a:ext>
            </a:extLst>
          </p:cNvPr>
          <p:cNvSpPr/>
          <p:nvPr/>
        </p:nvSpPr>
        <p:spPr>
          <a:xfrm>
            <a:off x="2872929" y="5148823"/>
            <a:ext cx="257756" cy="250073"/>
          </a:xfrm>
          <a:prstGeom prst="ellipse">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1</a:t>
            </a:r>
          </a:p>
        </p:txBody>
      </p:sp>
      <p:sp>
        <p:nvSpPr>
          <p:cNvPr id="10" name="TextBox 9">
            <a:extLst>
              <a:ext uri="{FF2B5EF4-FFF2-40B4-BE49-F238E27FC236}">
                <a16:creationId xmlns:a16="http://schemas.microsoft.com/office/drawing/2014/main" id="{5C38CFE9-81E9-99E5-2F31-0F27F4E54EFA}"/>
              </a:ext>
            </a:extLst>
          </p:cNvPr>
          <p:cNvSpPr txBox="1"/>
          <p:nvPr/>
        </p:nvSpPr>
        <p:spPr>
          <a:xfrm>
            <a:off x="3105049" y="5108294"/>
            <a:ext cx="586154" cy="276999"/>
          </a:xfrm>
          <a:prstGeom prst="rect">
            <a:avLst/>
          </a:prstGeom>
          <a:noFill/>
        </p:spPr>
        <p:txBody>
          <a:bodyPr wrap="square" rtlCol="0">
            <a:spAutoFit/>
          </a:bodyPr>
          <a:lstStyle/>
          <a:p>
            <a:r>
              <a:rPr lang="en-CH" sz="1200" b="1" dirty="0">
                <a:solidFill>
                  <a:schemeClr val="accent5"/>
                </a:solidFill>
                <a:latin typeface="Corbel" panose="020B0503020204020204" pitchFamily="34" charset="0"/>
              </a:rPr>
              <a:t>SO</a:t>
            </a:r>
            <a:endParaRPr lang="en-CH" sz="1400" b="1" dirty="0">
              <a:solidFill>
                <a:schemeClr val="accent5"/>
              </a:solidFill>
              <a:latin typeface="Corbel" panose="020B0503020204020204" pitchFamily="34" charset="0"/>
            </a:endParaRPr>
          </a:p>
        </p:txBody>
      </p:sp>
      <p:grpSp>
        <p:nvGrpSpPr>
          <p:cNvPr id="29" name="Group 28">
            <a:extLst>
              <a:ext uri="{FF2B5EF4-FFF2-40B4-BE49-F238E27FC236}">
                <a16:creationId xmlns:a16="http://schemas.microsoft.com/office/drawing/2014/main" id="{269885CE-5B83-3393-457E-6A5416701868}"/>
              </a:ext>
            </a:extLst>
          </p:cNvPr>
          <p:cNvGrpSpPr/>
          <p:nvPr/>
        </p:nvGrpSpPr>
        <p:grpSpPr>
          <a:xfrm>
            <a:off x="3325561" y="4802531"/>
            <a:ext cx="340576" cy="564692"/>
            <a:chOff x="7150953" y="5008927"/>
            <a:chExt cx="340576" cy="564692"/>
          </a:xfrm>
        </p:grpSpPr>
        <p:cxnSp>
          <p:nvCxnSpPr>
            <p:cNvPr id="13" name="Straight Connector 12">
              <a:extLst>
                <a:ext uri="{FF2B5EF4-FFF2-40B4-BE49-F238E27FC236}">
                  <a16:creationId xmlns:a16="http://schemas.microsoft.com/office/drawing/2014/main" id="{A280DBD9-9BE8-22FF-7436-B41DDBCEF9F4}"/>
                </a:ext>
              </a:extLst>
            </p:cNvPr>
            <p:cNvCxnSpPr>
              <a:cxnSpLocks/>
            </p:cNvCxnSpPr>
            <p:nvPr/>
          </p:nvCxnSpPr>
          <p:spPr>
            <a:xfrm>
              <a:off x="7491529" y="5008927"/>
              <a:ext cx="0" cy="192505"/>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B7B01AB-E1E6-A9AC-6819-5C9A1646A95C}"/>
                </a:ext>
              </a:extLst>
            </p:cNvPr>
            <p:cNvCxnSpPr>
              <a:cxnSpLocks/>
            </p:cNvCxnSpPr>
            <p:nvPr/>
          </p:nvCxnSpPr>
          <p:spPr>
            <a:xfrm>
              <a:off x="7490058" y="5381114"/>
              <a:ext cx="0" cy="192505"/>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19B140C-0145-C7F0-AA14-613A2C1D5D4F}"/>
                </a:ext>
              </a:extLst>
            </p:cNvPr>
            <p:cNvCxnSpPr>
              <a:cxnSpLocks/>
            </p:cNvCxnSpPr>
            <p:nvPr/>
          </p:nvCxnSpPr>
          <p:spPr>
            <a:xfrm>
              <a:off x="7297236" y="5177933"/>
              <a:ext cx="0" cy="227338"/>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C00E733-35D9-3991-87DF-1630C4CEE112}"/>
                </a:ext>
              </a:extLst>
            </p:cNvPr>
            <p:cNvCxnSpPr>
              <a:cxnSpLocks/>
            </p:cNvCxnSpPr>
            <p:nvPr/>
          </p:nvCxnSpPr>
          <p:spPr>
            <a:xfrm>
              <a:off x="7355004" y="5165638"/>
              <a:ext cx="0" cy="250072"/>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4C09475-F833-87E1-A0E9-6B93FEF2FC26}"/>
                </a:ext>
              </a:extLst>
            </p:cNvPr>
            <p:cNvCxnSpPr>
              <a:cxnSpLocks/>
            </p:cNvCxnSpPr>
            <p:nvPr/>
          </p:nvCxnSpPr>
          <p:spPr>
            <a:xfrm flipV="1">
              <a:off x="7352877" y="5390640"/>
              <a:ext cx="135054" cy="2366"/>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E185D78-7042-9FB5-75EE-F45374182502}"/>
                </a:ext>
              </a:extLst>
            </p:cNvPr>
            <p:cNvCxnSpPr>
              <a:cxnSpLocks/>
            </p:cNvCxnSpPr>
            <p:nvPr/>
          </p:nvCxnSpPr>
          <p:spPr>
            <a:xfrm>
              <a:off x="7356157" y="5189908"/>
              <a:ext cx="131774" cy="0"/>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A9C9B04-96CF-40AB-FC32-0CE3A20B3E08}"/>
                </a:ext>
              </a:extLst>
            </p:cNvPr>
            <p:cNvCxnSpPr>
              <a:cxnSpLocks/>
            </p:cNvCxnSpPr>
            <p:nvPr/>
          </p:nvCxnSpPr>
          <p:spPr>
            <a:xfrm>
              <a:off x="7150953" y="5291191"/>
              <a:ext cx="145131" cy="0"/>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34" name="TextBox 33">
            <a:extLst>
              <a:ext uri="{FF2B5EF4-FFF2-40B4-BE49-F238E27FC236}">
                <a16:creationId xmlns:a16="http://schemas.microsoft.com/office/drawing/2014/main" id="{D5FD5FD7-1F0C-A675-CBAF-1C9C2BF11E14}"/>
              </a:ext>
            </a:extLst>
          </p:cNvPr>
          <p:cNvSpPr txBox="1"/>
          <p:nvPr/>
        </p:nvSpPr>
        <p:spPr>
          <a:xfrm>
            <a:off x="2615101" y="2018906"/>
            <a:ext cx="979911" cy="276999"/>
          </a:xfrm>
          <a:prstGeom prst="rect">
            <a:avLst/>
          </a:prstGeom>
          <a:noFill/>
        </p:spPr>
        <p:txBody>
          <a:bodyPr wrap="square" rtlCol="0">
            <a:spAutoFit/>
          </a:bodyPr>
          <a:lstStyle/>
          <a:p>
            <a:r>
              <a:rPr lang="en-CH" sz="1200" b="1" dirty="0">
                <a:latin typeface="Corbel" panose="020B0503020204020204" pitchFamily="34" charset="0"/>
              </a:rPr>
              <a:t>OUT_D</a:t>
            </a:r>
          </a:p>
        </p:txBody>
      </p:sp>
      <p:sp>
        <p:nvSpPr>
          <p:cNvPr id="35" name="TextBox 34">
            <a:extLst>
              <a:ext uri="{FF2B5EF4-FFF2-40B4-BE49-F238E27FC236}">
                <a16:creationId xmlns:a16="http://schemas.microsoft.com/office/drawing/2014/main" id="{EA145E77-9482-0CE7-515A-B9DF027227A9}"/>
              </a:ext>
            </a:extLst>
          </p:cNvPr>
          <p:cNvSpPr txBox="1"/>
          <p:nvPr/>
        </p:nvSpPr>
        <p:spPr>
          <a:xfrm>
            <a:off x="3957588" y="3810168"/>
            <a:ext cx="979911" cy="276999"/>
          </a:xfrm>
          <a:prstGeom prst="rect">
            <a:avLst/>
          </a:prstGeom>
          <a:noFill/>
        </p:spPr>
        <p:txBody>
          <a:bodyPr wrap="square" rtlCol="0">
            <a:spAutoFit/>
          </a:bodyPr>
          <a:lstStyle/>
          <a:p>
            <a:r>
              <a:rPr lang="en-CH" sz="1200" b="1" dirty="0">
                <a:latin typeface="Corbel" panose="020B0503020204020204" pitchFamily="34" charset="0"/>
              </a:rPr>
              <a:t>OUT_S</a:t>
            </a:r>
          </a:p>
        </p:txBody>
      </p:sp>
      <p:sp>
        <p:nvSpPr>
          <p:cNvPr id="36" name="TextBox 35">
            <a:extLst>
              <a:ext uri="{FF2B5EF4-FFF2-40B4-BE49-F238E27FC236}">
                <a16:creationId xmlns:a16="http://schemas.microsoft.com/office/drawing/2014/main" id="{DA6972EA-72B5-7604-B94E-9516F33DF7C3}"/>
              </a:ext>
            </a:extLst>
          </p:cNvPr>
          <p:cNvSpPr txBox="1"/>
          <p:nvPr/>
        </p:nvSpPr>
        <p:spPr>
          <a:xfrm>
            <a:off x="2711292" y="3810168"/>
            <a:ext cx="979911" cy="276999"/>
          </a:xfrm>
          <a:prstGeom prst="rect">
            <a:avLst/>
          </a:prstGeom>
          <a:noFill/>
        </p:spPr>
        <p:txBody>
          <a:bodyPr wrap="square" rtlCol="0">
            <a:spAutoFit/>
          </a:bodyPr>
          <a:lstStyle/>
          <a:p>
            <a:r>
              <a:rPr lang="en-CH" sz="1200" b="1" dirty="0">
                <a:latin typeface="Corbel" panose="020B0503020204020204" pitchFamily="34" charset="0"/>
              </a:rPr>
              <a:t>OUT_S</a:t>
            </a:r>
          </a:p>
        </p:txBody>
      </p:sp>
      <p:sp>
        <p:nvSpPr>
          <p:cNvPr id="37" name="TextBox 36">
            <a:extLst>
              <a:ext uri="{FF2B5EF4-FFF2-40B4-BE49-F238E27FC236}">
                <a16:creationId xmlns:a16="http://schemas.microsoft.com/office/drawing/2014/main" id="{F7713C6C-721E-7868-9A57-F496CBCE533F}"/>
              </a:ext>
            </a:extLst>
          </p:cNvPr>
          <p:cNvSpPr txBox="1"/>
          <p:nvPr/>
        </p:nvSpPr>
        <p:spPr>
          <a:xfrm>
            <a:off x="3965407" y="2018906"/>
            <a:ext cx="979911" cy="276999"/>
          </a:xfrm>
          <a:prstGeom prst="rect">
            <a:avLst/>
          </a:prstGeom>
          <a:noFill/>
        </p:spPr>
        <p:txBody>
          <a:bodyPr wrap="square" rtlCol="0">
            <a:spAutoFit/>
          </a:bodyPr>
          <a:lstStyle/>
          <a:p>
            <a:r>
              <a:rPr lang="en-CH" sz="1200" b="1" dirty="0">
                <a:latin typeface="Corbel" panose="020B0503020204020204" pitchFamily="34" charset="0"/>
              </a:rPr>
              <a:t>OUT_D</a:t>
            </a:r>
          </a:p>
        </p:txBody>
      </p:sp>
      <p:cxnSp>
        <p:nvCxnSpPr>
          <p:cNvPr id="39" name="Straight Connector 38">
            <a:extLst>
              <a:ext uri="{FF2B5EF4-FFF2-40B4-BE49-F238E27FC236}">
                <a16:creationId xmlns:a16="http://schemas.microsoft.com/office/drawing/2014/main" id="{CB6E79BB-04D2-0CAD-8E8D-515F2B4AE843}"/>
              </a:ext>
            </a:extLst>
          </p:cNvPr>
          <p:cNvCxnSpPr>
            <a:cxnSpLocks/>
          </p:cNvCxnSpPr>
          <p:nvPr/>
        </p:nvCxnSpPr>
        <p:spPr>
          <a:xfrm>
            <a:off x="2790999" y="3865660"/>
            <a:ext cx="4664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F419B1B-446D-D980-EC2C-08D635359448}"/>
              </a:ext>
            </a:extLst>
          </p:cNvPr>
          <p:cNvCxnSpPr>
            <a:cxnSpLocks/>
          </p:cNvCxnSpPr>
          <p:nvPr/>
        </p:nvCxnSpPr>
        <p:spPr>
          <a:xfrm>
            <a:off x="4065925" y="2080239"/>
            <a:ext cx="4664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3" name="Oval 42">
            <a:extLst>
              <a:ext uri="{FF2B5EF4-FFF2-40B4-BE49-F238E27FC236}">
                <a16:creationId xmlns:a16="http://schemas.microsoft.com/office/drawing/2014/main" id="{AEA33EEE-0DAF-4437-783F-6E265549F8D2}"/>
              </a:ext>
            </a:extLst>
          </p:cNvPr>
          <p:cNvSpPr/>
          <p:nvPr/>
        </p:nvSpPr>
        <p:spPr>
          <a:xfrm>
            <a:off x="2585848" y="2855409"/>
            <a:ext cx="257756" cy="250073"/>
          </a:xfrm>
          <a:prstGeom prst="ellipse">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2</a:t>
            </a:r>
          </a:p>
        </p:txBody>
      </p:sp>
      <p:sp>
        <p:nvSpPr>
          <p:cNvPr id="46" name="TextBox 45">
            <a:extLst>
              <a:ext uri="{FF2B5EF4-FFF2-40B4-BE49-F238E27FC236}">
                <a16:creationId xmlns:a16="http://schemas.microsoft.com/office/drawing/2014/main" id="{8541613D-E273-834C-7450-738D1A412770}"/>
              </a:ext>
            </a:extLst>
          </p:cNvPr>
          <p:cNvSpPr txBox="1"/>
          <p:nvPr/>
        </p:nvSpPr>
        <p:spPr>
          <a:xfrm>
            <a:off x="2450599" y="2603092"/>
            <a:ext cx="770604" cy="276999"/>
          </a:xfrm>
          <a:prstGeom prst="rect">
            <a:avLst/>
          </a:prstGeom>
          <a:noFill/>
        </p:spPr>
        <p:txBody>
          <a:bodyPr wrap="square" rtlCol="0">
            <a:spAutoFit/>
          </a:bodyPr>
          <a:lstStyle/>
          <a:p>
            <a:r>
              <a:rPr lang="en-CH" sz="1200" b="1" dirty="0">
                <a:solidFill>
                  <a:schemeClr val="accent5"/>
                </a:solidFill>
                <a:latin typeface="Corbel" panose="020B0503020204020204" pitchFamily="34" charset="0"/>
              </a:rPr>
              <a:t>RST_D</a:t>
            </a:r>
            <a:endParaRPr lang="en-CH" sz="1400" b="1" dirty="0">
              <a:solidFill>
                <a:schemeClr val="accent5"/>
              </a:solidFill>
              <a:latin typeface="Corbel" panose="020B0503020204020204" pitchFamily="34" charset="0"/>
            </a:endParaRPr>
          </a:p>
        </p:txBody>
      </p:sp>
      <p:sp>
        <p:nvSpPr>
          <p:cNvPr id="47" name="TextBox 46">
            <a:extLst>
              <a:ext uri="{FF2B5EF4-FFF2-40B4-BE49-F238E27FC236}">
                <a16:creationId xmlns:a16="http://schemas.microsoft.com/office/drawing/2014/main" id="{CC02D039-D9D4-26EF-AB44-8BA86C6C639D}"/>
              </a:ext>
            </a:extLst>
          </p:cNvPr>
          <p:cNvSpPr txBox="1"/>
          <p:nvPr/>
        </p:nvSpPr>
        <p:spPr>
          <a:xfrm>
            <a:off x="4265847" y="2914537"/>
            <a:ext cx="770604" cy="276999"/>
          </a:xfrm>
          <a:prstGeom prst="rect">
            <a:avLst/>
          </a:prstGeom>
          <a:noFill/>
        </p:spPr>
        <p:txBody>
          <a:bodyPr wrap="square" rtlCol="0">
            <a:spAutoFit/>
          </a:bodyPr>
          <a:lstStyle/>
          <a:p>
            <a:r>
              <a:rPr lang="en-CH" sz="1200" b="1" dirty="0">
                <a:solidFill>
                  <a:schemeClr val="accent5"/>
                </a:solidFill>
                <a:latin typeface="Corbel" panose="020B0503020204020204" pitchFamily="34" charset="0"/>
              </a:rPr>
              <a:t>SET_D</a:t>
            </a:r>
            <a:endParaRPr lang="en-CH" sz="1400" b="1" dirty="0">
              <a:solidFill>
                <a:schemeClr val="accent5"/>
              </a:solidFill>
              <a:latin typeface="Corbel" panose="020B0503020204020204" pitchFamily="34" charset="0"/>
            </a:endParaRPr>
          </a:p>
        </p:txBody>
      </p:sp>
      <p:grpSp>
        <p:nvGrpSpPr>
          <p:cNvPr id="48" name="Group 47">
            <a:extLst>
              <a:ext uri="{FF2B5EF4-FFF2-40B4-BE49-F238E27FC236}">
                <a16:creationId xmlns:a16="http://schemas.microsoft.com/office/drawing/2014/main" id="{FA9F9A1C-E371-14CF-53D7-F3E6BD61308D}"/>
              </a:ext>
            </a:extLst>
          </p:cNvPr>
          <p:cNvGrpSpPr/>
          <p:nvPr/>
        </p:nvGrpSpPr>
        <p:grpSpPr>
          <a:xfrm>
            <a:off x="2847313" y="2610271"/>
            <a:ext cx="340576" cy="564692"/>
            <a:chOff x="7150953" y="5008927"/>
            <a:chExt cx="340576" cy="564692"/>
          </a:xfrm>
        </p:grpSpPr>
        <p:cxnSp>
          <p:nvCxnSpPr>
            <p:cNvPr id="49" name="Straight Connector 48">
              <a:extLst>
                <a:ext uri="{FF2B5EF4-FFF2-40B4-BE49-F238E27FC236}">
                  <a16:creationId xmlns:a16="http://schemas.microsoft.com/office/drawing/2014/main" id="{C67823DF-FAC7-F41E-42EE-894038A73498}"/>
                </a:ext>
              </a:extLst>
            </p:cNvPr>
            <p:cNvCxnSpPr>
              <a:cxnSpLocks/>
            </p:cNvCxnSpPr>
            <p:nvPr/>
          </p:nvCxnSpPr>
          <p:spPr>
            <a:xfrm>
              <a:off x="7491529" y="5008927"/>
              <a:ext cx="0" cy="192505"/>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842D1497-309B-D5B7-9A72-D7A4BDC1EE8B}"/>
                </a:ext>
              </a:extLst>
            </p:cNvPr>
            <p:cNvCxnSpPr>
              <a:cxnSpLocks/>
            </p:cNvCxnSpPr>
            <p:nvPr/>
          </p:nvCxnSpPr>
          <p:spPr>
            <a:xfrm>
              <a:off x="7490058" y="5381114"/>
              <a:ext cx="0" cy="192505"/>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A7A117E7-DDC0-2710-DD6A-811A6EFAD2EC}"/>
                </a:ext>
              </a:extLst>
            </p:cNvPr>
            <p:cNvCxnSpPr>
              <a:cxnSpLocks/>
            </p:cNvCxnSpPr>
            <p:nvPr/>
          </p:nvCxnSpPr>
          <p:spPr>
            <a:xfrm>
              <a:off x="7297236" y="5177933"/>
              <a:ext cx="0" cy="227338"/>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5E46AA35-2AD8-D15D-A2FB-9D08D14BE073}"/>
                </a:ext>
              </a:extLst>
            </p:cNvPr>
            <p:cNvCxnSpPr>
              <a:cxnSpLocks/>
            </p:cNvCxnSpPr>
            <p:nvPr/>
          </p:nvCxnSpPr>
          <p:spPr>
            <a:xfrm>
              <a:off x="7355004" y="5165638"/>
              <a:ext cx="0" cy="250072"/>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8189C60A-1ECF-D139-3BB0-96A6C8D62211}"/>
                </a:ext>
              </a:extLst>
            </p:cNvPr>
            <p:cNvCxnSpPr>
              <a:cxnSpLocks/>
            </p:cNvCxnSpPr>
            <p:nvPr/>
          </p:nvCxnSpPr>
          <p:spPr>
            <a:xfrm flipV="1">
              <a:off x="7352877" y="5390640"/>
              <a:ext cx="135054" cy="2366"/>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5098AEF9-E88A-E695-1C64-B0CB46607D78}"/>
                </a:ext>
              </a:extLst>
            </p:cNvPr>
            <p:cNvCxnSpPr>
              <a:cxnSpLocks/>
            </p:cNvCxnSpPr>
            <p:nvPr/>
          </p:nvCxnSpPr>
          <p:spPr>
            <a:xfrm>
              <a:off x="7356157" y="5189908"/>
              <a:ext cx="131774" cy="0"/>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A9C623FE-FCE7-AA5A-CDD0-9C0A2306FEC6}"/>
                </a:ext>
              </a:extLst>
            </p:cNvPr>
            <p:cNvCxnSpPr>
              <a:cxnSpLocks/>
            </p:cNvCxnSpPr>
            <p:nvPr/>
          </p:nvCxnSpPr>
          <p:spPr>
            <a:xfrm>
              <a:off x="7150953" y="5291191"/>
              <a:ext cx="145131" cy="0"/>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56" name="Group 55">
            <a:extLst>
              <a:ext uri="{FF2B5EF4-FFF2-40B4-BE49-F238E27FC236}">
                <a16:creationId xmlns:a16="http://schemas.microsoft.com/office/drawing/2014/main" id="{94A8856E-3EB9-F9EA-B85D-F9D004744C80}"/>
              </a:ext>
            </a:extLst>
          </p:cNvPr>
          <p:cNvGrpSpPr/>
          <p:nvPr/>
        </p:nvGrpSpPr>
        <p:grpSpPr>
          <a:xfrm rot="10800000">
            <a:off x="4141557" y="2860024"/>
            <a:ext cx="340576" cy="564692"/>
            <a:chOff x="7150953" y="5008927"/>
            <a:chExt cx="340576" cy="564692"/>
          </a:xfrm>
        </p:grpSpPr>
        <p:cxnSp>
          <p:nvCxnSpPr>
            <p:cNvPr id="57" name="Straight Connector 56">
              <a:extLst>
                <a:ext uri="{FF2B5EF4-FFF2-40B4-BE49-F238E27FC236}">
                  <a16:creationId xmlns:a16="http://schemas.microsoft.com/office/drawing/2014/main" id="{17A964A3-7936-95D3-FE92-E42CA8145F9A}"/>
                </a:ext>
              </a:extLst>
            </p:cNvPr>
            <p:cNvCxnSpPr>
              <a:cxnSpLocks/>
            </p:cNvCxnSpPr>
            <p:nvPr/>
          </p:nvCxnSpPr>
          <p:spPr>
            <a:xfrm>
              <a:off x="7491529" y="5008927"/>
              <a:ext cx="0" cy="192505"/>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60DFE7DC-0D3F-B927-DCA3-F134E793F75D}"/>
                </a:ext>
              </a:extLst>
            </p:cNvPr>
            <p:cNvCxnSpPr>
              <a:cxnSpLocks/>
            </p:cNvCxnSpPr>
            <p:nvPr/>
          </p:nvCxnSpPr>
          <p:spPr>
            <a:xfrm>
              <a:off x="7490058" y="5381114"/>
              <a:ext cx="0" cy="192505"/>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8BDEE54-1C04-1055-C854-D536660909A6}"/>
                </a:ext>
              </a:extLst>
            </p:cNvPr>
            <p:cNvCxnSpPr>
              <a:cxnSpLocks/>
            </p:cNvCxnSpPr>
            <p:nvPr/>
          </p:nvCxnSpPr>
          <p:spPr>
            <a:xfrm>
              <a:off x="7297236" y="5177933"/>
              <a:ext cx="0" cy="227338"/>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4F38405-B07D-6598-EBAD-FA4011999229}"/>
                </a:ext>
              </a:extLst>
            </p:cNvPr>
            <p:cNvCxnSpPr>
              <a:cxnSpLocks/>
            </p:cNvCxnSpPr>
            <p:nvPr/>
          </p:nvCxnSpPr>
          <p:spPr>
            <a:xfrm>
              <a:off x="7355004" y="5165638"/>
              <a:ext cx="0" cy="250072"/>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4DF6D52B-5A28-C1F1-D6A6-422C76DBF5D9}"/>
                </a:ext>
              </a:extLst>
            </p:cNvPr>
            <p:cNvCxnSpPr>
              <a:cxnSpLocks/>
            </p:cNvCxnSpPr>
            <p:nvPr/>
          </p:nvCxnSpPr>
          <p:spPr>
            <a:xfrm flipV="1">
              <a:off x="7352877" y="5390640"/>
              <a:ext cx="135054" cy="2366"/>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5950B258-0BF9-A25C-8085-DAB8B51C07B2}"/>
                </a:ext>
              </a:extLst>
            </p:cNvPr>
            <p:cNvCxnSpPr>
              <a:cxnSpLocks/>
            </p:cNvCxnSpPr>
            <p:nvPr/>
          </p:nvCxnSpPr>
          <p:spPr>
            <a:xfrm>
              <a:off x="7356157" y="5189908"/>
              <a:ext cx="131774" cy="0"/>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B0512725-CCF5-0002-B32D-837977BA15B8}"/>
                </a:ext>
              </a:extLst>
            </p:cNvPr>
            <p:cNvCxnSpPr>
              <a:cxnSpLocks/>
            </p:cNvCxnSpPr>
            <p:nvPr/>
          </p:nvCxnSpPr>
          <p:spPr>
            <a:xfrm>
              <a:off x="7150953" y="5291191"/>
              <a:ext cx="145131" cy="0"/>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64" name="Oval 63">
            <a:extLst>
              <a:ext uri="{FF2B5EF4-FFF2-40B4-BE49-F238E27FC236}">
                <a16:creationId xmlns:a16="http://schemas.microsoft.com/office/drawing/2014/main" id="{02490560-C9F0-1F77-0B05-C794B84A4FEB}"/>
              </a:ext>
            </a:extLst>
          </p:cNvPr>
          <p:cNvSpPr/>
          <p:nvPr/>
        </p:nvSpPr>
        <p:spPr>
          <a:xfrm>
            <a:off x="1710080" y="4696617"/>
            <a:ext cx="257756" cy="250073"/>
          </a:xfrm>
          <a:prstGeom prst="ellipse">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3</a:t>
            </a:r>
          </a:p>
        </p:txBody>
      </p:sp>
      <p:sp>
        <p:nvSpPr>
          <p:cNvPr id="66" name="Rectangle 65">
            <a:extLst>
              <a:ext uri="{FF2B5EF4-FFF2-40B4-BE49-F238E27FC236}">
                <a16:creationId xmlns:a16="http://schemas.microsoft.com/office/drawing/2014/main" id="{0ECF59D2-A7E8-D11A-0BA7-E798D7D4EA77}"/>
              </a:ext>
            </a:extLst>
          </p:cNvPr>
          <p:cNvSpPr/>
          <p:nvPr/>
        </p:nvSpPr>
        <p:spPr>
          <a:xfrm>
            <a:off x="1394128" y="5360445"/>
            <a:ext cx="658368" cy="3269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7" name="TextBox 76">
            <a:extLst>
              <a:ext uri="{FF2B5EF4-FFF2-40B4-BE49-F238E27FC236}">
                <a16:creationId xmlns:a16="http://schemas.microsoft.com/office/drawing/2014/main" id="{028ABAD5-9A0A-8716-D7F4-04FE466C29A1}"/>
              </a:ext>
            </a:extLst>
          </p:cNvPr>
          <p:cNvSpPr txBox="1"/>
          <p:nvPr/>
        </p:nvSpPr>
        <p:spPr>
          <a:xfrm>
            <a:off x="4233193" y="4577333"/>
            <a:ext cx="654643" cy="276999"/>
          </a:xfrm>
          <a:prstGeom prst="rect">
            <a:avLst/>
          </a:prstGeom>
          <a:noFill/>
        </p:spPr>
        <p:txBody>
          <a:bodyPr wrap="square" rtlCol="0">
            <a:spAutoFit/>
          </a:bodyPr>
          <a:lstStyle/>
          <a:p>
            <a:r>
              <a:rPr lang="en-CH" sz="1200" b="1" dirty="0">
                <a:solidFill>
                  <a:schemeClr val="accent5"/>
                </a:solidFill>
                <a:latin typeface="Corbel" panose="020B0503020204020204" pitchFamily="34" charset="0"/>
              </a:rPr>
              <a:t>SET_S</a:t>
            </a:r>
            <a:endParaRPr lang="en-CH" sz="1400" b="1" dirty="0">
              <a:solidFill>
                <a:schemeClr val="accent5"/>
              </a:solidFill>
              <a:latin typeface="Corbel" panose="020B0503020204020204" pitchFamily="34" charset="0"/>
            </a:endParaRPr>
          </a:p>
        </p:txBody>
      </p:sp>
      <p:grpSp>
        <p:nvGrpSpPr>
          <p:cNvPr id="79" name="Group 78">
            <a:extLst>
              <a:ext uri="{FF2B5EF4-FFF2-40B4-BE49-F238E27FC236}">
                <a16:creationId xmlns:a16="http://schemas.microsoft.com/office/drawing/2014/main" id="{6E8B8D67-7EAE-657F-144F-036E314FCB22}"/>
              </a:ext>
            </a:extLst>
          </p:cNvPr>
          <p:cNvGrpSpPr/>
          <p:nvPr/>
        </p:nvGrpSpPr>
        <p:grpSpPr>
          <a:xfrm rot="10800000">
            <a:off x="4146270" y="4232623"/>
            <a:ext cx="340576" cy="564692"/>
            <a:chOff x="7150953" y="5008927"/>
            <a:chExt cx="340576" cy="564692"/>
          </a:xfrm>
        </p:grpSpPr>
        <p:cxnSp>
          <p:nvCxnSpPr>
            <p:cNvPr id="80" name="Straight Connector 79">
              <a:extLst>
                <a:ext uri="{FF2B5EF4-FFF2-40B4-BE49-F238E27FC236}">
                  <a16:creationId xmlns:a16="http://schemas.microsoft.com/office/drawing/2014/main" id="{F766F326-8730-5A8D-4F30-B15E83BD7D7A}"/>
                </a:ext>
              </a:extLst>
            </p:cNvPr>
            <p:cNvCxnSpPr>
              <a:cxnSpLocks/>
            </p:cNvCxnSpPr>
            <p:nvPr/>
          </p:nvCxnSpPr>
          <p:spPr>
            <a:xfrm>
              <a:off x="7491529" y="5008927"/>
              <a:ext cx="0" cy="192505"/>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18C10EBE-9B45-B8E4-99D8-F81F73D0CE49}"/>
                </a:ext>
              </a:extLst>
            </p:cNvPr>
            <p:cNvCxnSpPr>
              <a:cxnSpLocks/>
            </p:cNvCxnSpPr>
            <p:nvPr/>
          </p:nvCxnSpPr>
          <p:spPr>
            <a:xfrm>
              <a:off x="7490058" y="5381114"/>
              <a:ext cx="0" cy="192505"/>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42668314-45F3-FE4E-6896-B2A8A3742F47}"/>
                </a:ext>
              </a:extLst>
            </p:cNvPr>
            <p:cNvCxnSpPr>
              <a:cxnSpLocks/>
            </p:cNvCxnSpPr>
            <p:nvPr/>
          </p:nvCxnSpPr>
          <p:spPr>
            <a:xfrm>
              <a:off x="7297236" y="5177933"/>
              <a:ext cx="0" cy="227338"/>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6699F947-0C25-2C4D-FDB2-8F5E4864D848}"/>
                </a:ext>
              </a:extLst>
            </p:cNvPr>
            <p:cNvCxnSpPr>
              <a:cxnSpLocks/>
            </p:cNvCxnSpPr>
            <p:nvPr/>
          </p:nvCxnSpPr>
          <p:spPr>
            <a:xfrm>
              <a:off x="7355004" y="5165638"/>
              <a:ext cx="0" cy="250072"/>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297763B1-1281-98F3-D603-5D560F3294D2}"/>
                </a:ext>
              </a:extLst>
            </p:cNvPr>
            <p:cNvCxnSpPr>
              <a:cxnSpLocks/>
            </p:cNvCxnSpPr>
            <p:nvPr/>
          </p:nvCxnSpPr>
          <p:spPr>
            <a:xfrm flipV="1">
              <a:off x="7352877" y="5390640"/>
              <a:ext cx="135054" cy="2366"/>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F5B0AC1B-F82A-A043-E2F1-7F732E5751F8}"/>
                </a:ext>
              </a:extLst>
            </p:cNvPr>
            <p:cNvCxnSpPr>
              <a:cxnSpLocks/>
            </p:cNvCxnSpPr>
            <p:nvPr/>
          </p:nvCxnSpPr>
          <p:spPr>
            <a:xfrm>
              <a:off x="7356157" y="5189908"/>
              <a:ext cx="131774" cy="0"/>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0CE70D2-7EC5-E88A-BD0D-09583C8B56EF}"/>
                </a:ext>
              </a:extLst>
            </p:cNvPr>
            <p:cNvCxnSpPr>
              <a:cxnSpLocks/>
            </p:cNvCxnSpPr>
            <p:nvPr/>
          </p:nvCxnSpPr>
          <p:spPr>
            <a:xfrm>
              <a:off x="7150953" y="5291191"/>
              <a:ext cx="145131" cy="0"/>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5" name="Oval 4">
            <a:extLst>
              <a:ext uri="{FF2B5EF4-FFF2-40B4-BE49-F238E27FC236}">
                <a16:creationId xmlns:a16="http://schemas.microsoft.com/office/drawing/2014/main" id="{C48D5790-AC6B-912B-B7FE-961B3478FE0C}"/>
              </a:ext>
            </a:extLst>
          </p:cNvPr>
          <p:cNvSpPr/>
          <p:nvPr/>
        </p:nvSpPr>
        <p:spPr>
          <a:xfrm>
            <a:off x="5228953" y="2513915"/>
            <a:ext cx="257756" cy="250073"/>
          </a:xfrm>
          <a:prstGeom prst="ellipse">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1</a:t>
            </a:r>
          </a:p>
        </p:txBody>
      </p:sp>
      <p:sp>
        <p:nvSpPr>
          <p:cNvPr id="9" name="Right Arrow 8">
            <a:extLst>
              <a:ext uri="{FF2B5EF4-FFF2-40B4-BE49-F238E27FC236}">
                <a16:creationId xmlns:a16="http://schemas.microsoft.com/office/drawing/2014/main" id="{09BD62BA-90C1-777D-44EC-5E504108BFCF}"/>
              </a:ext>
            </a:extLst>
          </p:cNvPr>
          <p:cNvSpPr/>
          <p:nvPr/>
        </p:nvSpPr>
        <p:spPr>
          <a:xfrm>
            <a:off x="1562768" y="4979569"/>
            <a:ext cx="635884" cy="188384"/>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Oval 14">
            <a:extLst>
              <a:ext uri="{FF2B5EF4-FFF2-40B4-BE49-F238E27FC236}">
                <a16:creationId xmlns:a16="http://schemas.microsoft.com/office/drawing/2014/main" id="{3B19F20F-CC73-8E97-909B-D75D1453A937}"/>
              </a:ext>
            </a:extLst>
          </p:cNvPr>
          <p:cNvSpPr/>
          <p:nvPr/>
        </p:nvSpPr>
        <p:spPr>
          <a:xfrm>
            <a:off x="5228953" y="3343823"/>
            <a:ext cx="257756" cy="250073"/>
          </a:xfrm>
          <a:prstGeom prst="ellipse">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2</a:t>
            </a:r>
          </a:p>
        </p:txBody>
      </p:sp>
      <p:sp>
        <p:nvSpPr>
          <p:cNvPr id="20" name="Right Arrow 19">
            <a:extLst>
              <a:ext uri="{FF2B5EF4-FFF2-40B4-BE49-F238E27FC236}">
                <a16:creationId xmlns:a16="http://schemas.microsoft.com/office/drawing/2014/main" id="{9F2238F5-9603-F28F-37F9-0943E9234BAC}"/>
              </a:ext>
            </a:extLst>
          </p:cNvPr>
          <p:cNvSpPr/>
          <p:nvPr/>
        </p:nvSpPr>
        <p:spPr>
          <a:xfrm rot="16200000">
            <a:off x="4600409" y="3344804"/>
            <a:ext cx="635884" cy="188384"/>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Rounded Rectangle 22">
            <a:extLst>
              <a:ext uri="{FF2B5EF4-FFF2-40B4-BE49-F238E27FC236}">
                <a16:creationId xmlns:a16="http://schemas.microsoft.com/office/drawing/2014/main" id="{3D7DA3B5-C430-6E2E-B236-0E8A6E93C8E3}"/>
              </a:ext>
            </a:extLst>
          </p:cNvPr>
          <p:cNvSpPr/>
          <p:nvPr/>
        </p:nvSpPr>
        <p:spPr>
          <a:xfrm>
            <a:off x="2532665" y="1920671"/>
            <a:ext cx="2263509" cy="1657869"/>
          </a:xfrm>
          <a:prstGeom prst="roundRect">
            <a:avLst>
              <a:gd name="adj" fmla="val 7067"/>
            </a:avLst>
          </a:prstGeom>
          <a:no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Oval 23">
            <a:extLst>
              <a:ext uri="{FF2B5EF4-FFF2-40B4-BE49-F238E27FC236}">
                <a16:creationId xmlns:a16="http://schemas.microsoft.com/office/drawing/2014/main" id="{2444F6E7-06C1-23AE-ECE3-77316958AF70}"/>
              </a:ext>
            </a:extLst>
          </p:cNvPr>
          <p:cNvSpPr/>
          <p:nvPr/>
        </p:nvSpPr>
        <p:spPr>
          <a:xfrm>
            <a:off x="5228953" y="4140459"/>
            <a:ext cx="257756" cy="250073"/>
          </a:xfrm>
          <a:prstGeom prst="ellipse">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3</a:t>
            </a:r>
          </a:p>
        </p:txBody>
      </p:sp>
      <p:sp>
        <p:nvSpPr>
          <p:cNvPr id="93" name="Rounded Rectangle 92">
            <a:extLst>
              <a:ext uri="{FF2B5EF4-FFF2-40B4-BE49-F238E27FC236}">
                <a16:creationId xmlns:a16="http://schemas.microsoft.com/office/drawing/2014/main" id="{BE47DECF-070F-867B-2591-BCCAAC73FAB0}"/>
              </a:ext>
            </a:extLst>
          </p:cNvPr>
          <p:cNvSpPr/>
          <p:nvPr/>
        </p:nvSpPr>
        <p:spPr>
          <a:xfrm>
            <a:off x="2542357" y="3664594"/>
            <a:ext cx="2242852" cy="1904777"/>
          </a:xfrm>
          <a:prstGeom prst="roundRect">
            <a:avLst>
              <a:gd name="adj" fmla="val 7067"/>
            </a:avLst>
          </a:prstGeom>
          <a:no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4" name="Rounded Rectangle 93">
            <a:extLst>
              <a:ext uri="{FF2B5EF4-FFF2-40B4-BE49-F238E27FC236}">
                <a16:creationId xmlns:a16="http://schemas.microsoft.com/office/drawing/2014/main" id="{A8494915-1744-907A-194C-959EC99EB647}"/>
              </a:ext>
            </a:extLst>
          </p:cNvPr>
          <p:cNvSpPr/>
          <p:nvPr/>
        </p:nvSpPr>
        <p:spPr>
          <a:xfrm>
            <a:off x="2542357" y="3658346"/>
            <a:ext cx="2242852" cy="1904777"/>
          </a:xfrm>
          <a:prstGeom prst="roundRect">
            <a:avLst>
              <a:gd name="adj" fmla="val 7067"/>
            </a:avLst>
          </a:prstGeom>
          <a:no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5" name="Rounded Rectangle 94">
            <a:extLst>
              <a:ext uri="{FF2B5EF4-FFF2-40B4-BE49-F238E27FC236}">
                <a16:creationId xmlns:a16="http://schemas.microsoft.com/office/drawing/2014/main" id="{FAA9D910-D985-D6FB-17F4-C62765BAE577}"/>
              </a:ext>
            </a:extLst>
          </p:cNvPr>
          <p:cNvSpPr/>
          <p:nvPr/>
        </p:nvSpPr>
        <p:spPr>
          <a:xfrm>
            <a:off x="2544843" y="3658346"/>
            <a:ext cx="2242852" cy="1904777"/>
          </a:xfrm>
          <a:prstGeom prst="roundRect">
            <a:avLst>
              <a:gd name="adj" fmla="val 7067"/>
            </a:avLst>
          </a:prstGeom>
          <a:no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55397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9"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1000"/>
                                        <p:tgtEl>
                                          <p:spTgt spid="9"/>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par>
                          <p:cTn id="22" fill="hold">
                            <p:stCondLst>
                              <p:cond delay="1000"/>
                            </p:stCondLst>
                            <p:childTnLst>
                              <p:par>
                                <p:cTn id="23" presetID="26" presetClass="emph" presetSubtype="0" fill="hold" nodeType="afterEffect">
                                  <p:stCondLst>
                                    <p:cond delay="1000"/>
                                  </p:stCondLst>
                                  <p:childTnLst>
                                    <p:animEffect transition="out" filter="fade">
                                      <p:cBhvr>
                                        <p:cTn id="24" dur="1000" tmFilter="0, 0; .2, .5; .8, .5; 1, 0"/>
                                        <p:tgtEl>
                                          <p:spTgt spid="93"/>
                                        </p:tgtEl>
                                      </p:cBhvr>
                                    </p:animEffect>
                                    <p:animScale>
                                      <p:cBhvr>
                                        <p:cTn id="25" dur="500" autoRev="1" fill="hold"/>
                                        <p:tgtEl>
                                          <p:spTgt spid="93"/>
                                        </p:tgtEl>
                                      </p:cBhvr>
                                      <p:by x="105000" y="105000"/>
                                    </p:animScale>
                                  </p:childTnLst>
                                  <p:subTnLst>
                                    <p:set>
                                      <p:cBhvr override="childStyle">
                                        <p:cTn dur="1" fill="hold" display="0" masterRel="sameClick" afterEffect="1">
                                          <p:stCondLst>
                                            <p:cond evt="end" delay="0">
                                              <p:tn val="23"/>
                                            </p:cond>
                                          </p:stCondLst>
                                        </p:cTn>
                                        <p:tgtEl>
                                          <p:spTgt spid="93"/>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childTnLst>
                                </p:cTn>
                              </p:par>
                              <p:par>
                                <p:cTn id="38" presetID="9"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dissolve">
                                      <p:cBhvr>
                                        <p:cTn id="40" dur="1000"/>
                                        <p:tgtEl>
                                          <p:spTgt spid="20"/>
                                        </p:tgtEl>
                                      </p:cBhvr>
                                    </p:animEffect>
                                  </p:childTnLst>
                                </p:cTn>
                              </p:par>
                              <p:par>
                                <p:cTn id="41" presetID="1" presetClass="entr" presetSubtype="0"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par>
                          <p:cTn id="45" fill="hold">
                            <p:stCondLst>
                              <p:cond delay="1000"/>
                            </p:stCondLst>
                            <p:childTnLst>
                              <p:par>
                                <p:cTn id="46" presetID="26" presetClass="emph" presetSubtype="0" fill="hold" grpId="0" nodeType="afterEffect">
                                  <p:stCondLst>
                                    <p:cond delay="1000"/>
                                  </p:stCondLst>
                                  <p:childTnLst>
                                    <p:animEffect transition="out" filter="fade">
                                      <p:cBhvr>
                                        <p:cTn id="47" dur="1000" tmFilter="0, 0; .2, .5; .8, .5; 1, 0"/>
                                        <p:tgtEl>
                                          <p:spTgt spid="23"/>
                                        </p:tgtEl>
                                      </p:cBhvr>
                                    </p:animEffect>
                                    <p:animScale>
                                      <p:cBhvr>
                                        <p:cTn id="48" dur="500" autoRev="1" fill="hold"/>
                                        <p:tgtEl>
                                          <p:spTgt spid="23"/>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childTnLst>
                          </p:cTn>
                        </p:par>
                        <p:par>
                          <p:cTn id="57" fill="hold">
                            <p:stCondLst>
                              <p:cond delay="0"/>
                            </p:stCondLst>
                            <p:childTnLst>
                              <p:par>
                                <p:cTn id="58" presetID="26" presetClass="emph" presetSubtype="0" fill="hold" nodeType="afterEffect">
                                  <p:stCondLst>
                                    <p:cond delay="1000"/>
                                  </p:stCondLst>
                                  <p:childTnLst>
                                    <p:animEffect transition="out" filter="fade">
                                      <p:cBhvr>
                                        <p:cTn id="59" dur="1000" tmFilter="0, 0; .2, .5; .8, .5; 1, 0"/>
                                        <p:tgtEl>
                                          <p:spTgt spid="94"/>
                                        </p:tgtEl>
                                      </p:cBhvr>
                                    </p:animEffect>
                                    <p:animScale>
                                      <p:cBhvr>
                                        <p:cTn id="60" dur="500" autoRev="1" fill="hold"/>
                                        <p:tgtEl>
                                          <p:spTgt spid="94"/>
                                        </p:tgtEl>
                                      </p:cBhvr>
                                      <p:by x="105000" y="105000"/>
                                    </p:animScale>
                                  </p:childTnLst>
                                  <p:subTnLst>
                                    <p:set>
                                      <p:cBhvr override="childStyle">
                                        <p:cTn dur="1" fill="hold" display="0" masterRel="sameClick" afterEffect="1">
                                          <p:stCondLst>
                                            <p:cond evt="end" delay="0">
                                              <p:tn val="58"/>
                                            </p:cond>
                                          </p:stCondLst>
                                        </p:cTn>
                                        <p:tgtEl>
                                          <p:spTgt spid="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43" grpId="0" animBg="1"/>
      <p:bldP spid="46" grpId="0"/>
      <p:bldP spid="47" grpId="0"/>
      <p:bldP spid="64" grpId="0" animBg="1"/>
      <p:bldP spid="5" grpId="0" animBg="1"/>
      <p:bldP spid="9" grpId="0" animBg="1"/>
      <p:bldP spid="15" grpId="0" animBg="1"/>
      <p:bldP spid="20" grpId="0" animBg="1"/>
      <p:bldP spid="23" grpId="0" animBg="1"/>
      <p:bldP spid="24"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7FA29-FE7F-CC0E-6A3B-B021BF48B97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06663A9-567C-F38D-F311-1794D2F7DE0A}"/>
              </a:ext>
            </a:extLst>
          </p:cNvPr>
          <p:cNvSpPr/>
          <p:nvPr/>
        </p:nvSpPr>
        <p:spPr>
          <a:xfrm>
            <a:off x="0" y="0"/>
            <a:ext cx="9144000" cy="841248"/>
          </a:xfrm>
          <a:prstGeom prst="rect">
            <a:avLst/>
          </a:prstGeom>
          <a:solidFill>
            <a:srgbClr val="D8F3D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 name="Straight Connector 5">
            <a:extLst>
              <a:ext uri="{FF2B5EF4-FFF2-40B4-BE49-F238E27FC236}">
                <a16:creationId xmlns:a16="http://schemas.microsoft.com/office/drawing/2014/main" id="{E7C9E264-7C6B-B7F0-71C4-9235F951FDA8}"/>
              </a:ext>
            </a:extLst>
          </p:cNvPr>
          <p:cNvCxnSpPr/>
          <p:nvPr/>
        </p:nvCxnSpPr>
        <p:spPr>
          <a:xfrm>
            <a:off x="0" y="841248"/>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1A8FE6ED-08F1-11A4-DFC9-9F73100E0C3E}"/>
              </a:ext>
            </a:extLst>
          </p:cNvPr>
          <p:cNvCxnSpPr/>
          <p:nvPr/>
        </p:nvCxnSpPr>
        <p:spPr>
          <a:xfrm>
            <a:off x="0" y="792480"/>
            <a:ext cx="9144000" cy="0"/>
          </a:xfrm>
          <a:prstGeom prst="line">
            <a:avLst/>
          </a:prstGeom>
          <a:ln w="25400">
            <a:solidFill>
              <a:srgbClr val="2D6A4F"/>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44258C22-5947-2A89-8A0A-4EDF8550D802}"/>
              </a:ext>
            </a:extLst>
          </p:cNvPr>
          <p:cNvSpPr>
            <a:spLocks noGrp="1"/>
          </p:cNvSpPr>
          <p:nvPr>
            <p:ph type="title"/>
          </p:nvPr>
        </p:nvSpPr>
        <p:spPr>
          <a:xfrm>
            <a:off x="43211" y="1"/>
            <a:ext cx="8951086" cy="841245"/>
          </a:xfrm>
        </p:spPr>
        <p:txBody>
          <a:bodyPr>
            <a:noAutofit/>
          </a:bodyPr>
          <a:lstStyle/>
          <a:p>
            <a:r>
              <a:rPr lang="en-CH" sz="3200" b="1" dirty="0">
                <a:latin typeface="Corbel" panose="020B0503020204020204" pitchFamily="34" charset="0"/>
                <a:ea typeface="Tahoma" panose="020B0604030504040204" pitchFamily="34" charset="0"/>
                <a:cs typeface="Tahoma" panose="020B0604030504040204" pitchFamily="34" charset="0"/>
              </a:rPr>
              <a:t>CIPHERMATCH: NAND-Flash Bitwise Operations </a:t>
            </a:r>
          </a:p>
        </p:txBody>
      </p:sp>
      <p:pic>
        <p:nvPicPr>
          <p:cNvPr id="16" name="Graphic 15">
            <a:extLst>
              <a:ext uri="{FF2B5EF4-FFF2-40B4-BE49-F238E27FC236}">
                <a16:creationId xmlns:a16="http://schemas.microsoft.com/office/drawing/2014/main" id="{5C8C08E8-70A0-0F7E-FE21-50E7A1C821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5436" y="3642911"/>
            <a:ext cx="1126435" cy="216705"/>
          </a:xfrm>
          <a:prstGeom prst="rect">
            <a:avLst/>
          </a:prstGeom>
        </p:spPr>
      </p:pic>
      <p:sp>
        <p:nvSpPr>
          <p:cNvPr id="17" name="Slide Number Placeholder 3">
            <a:extLst>
              <a:ext uri="{FF2B5EF4-FFF2-40B4-BE49-F238E27FC236}">
                <a16:creationId xmlns:a16="http://schemas.microsoft.com/office/drawing/2014/main" id="{59310F2B-FABD-3BED-BBE3-75CA73539DFC}"/>
              </a:ext>
            </a:extLst>
          </p:cNvPr>
          <p:cNvSpPr>
            <a:spLocks noGrp="1"/>
          </p:cNvSpPr>
          <p:nvPr>
            <p:ph type="sldNum" sz="quarter" idx="12"/>
          </p:nvPr>
        </p:nvSpPr>
        <p:spPr>
          <a:xfrm>
            <a:off x="7029885" y="6473395"/>
            <a:ext cx="2057400" cy="365125"/>
          </a:xfrm>
        </p:spPr>
        <p:txBody>
          <a:bodyPr/>
          <a:lstStyle/>
          <a:p>
            <a:fld id="{1126AD06-1C69-4F40-B475-B9DE4452D124}" type="slidenum">
              <a:rPr lang="en-CH" sz="1800" smtClean="0">
                <a:latin typeface="Corbel" panose="020B0503020204020204" pitchFamily="34" charset="0"/>
              </a:rPr>
              <a:pPr/>
              <a:t>99</a:t>
            </a:fld>
            <a:endParaRPr lang="en-CH" dirty="0">
              <a:latin typeface="Corbel" panose="020B0503020204020204" pitchFamily="34" charset="0"/>
            </a:endParaRPr>
          </a:p>
        </p:txBody>
      </p:sp>
      <p:pic>
        <p:nvPicPr>
          <p:cNvPr id="11" name="Picture 10">
            <a:extLst>
              <a:ext uri="{FF2B5EF4-FFF2-40B4-BE49-F238E27FC236}">
                <a16:creationId xmlns:a16="http://schemas.microsoft.com/office/drawing/2014/main" id="{87975D78-EF95-2F31-C932-254D7FA5CE9D}"/>
              </a:ext>
            </a:extLst>
          </p:cNvPr>
          <p:cNvPicPr>
            <a:picLocks noChangeAspect="1"/>
          </p:cNvPicPr>
          <p:nvPr/>
        </p:nvPicPr>
        <p:blipFill>
          <a:blip r:embed="rId5"/>
          <a:srcRect l="6306" t="4986" r="24247" b="6885"/>
          <a:stretch/>
        </p:blipFill>
        <p:spPr>
          <a:xfrm>
            <a:off x="229576" y="1303868"/>
            <a:ext cx="4820701" cy="4660010"/>
          </a:xfrm>
          <a:prstGeom prst="rect">
            <a:avLst/>
          </a:prstGeom>
        </p:spPr>
      </p:pic>
      <p:sp>
        <p:nvSpPr>
          <p:cNvPr id="2" name="TextBox 1">
            <a:extLst>
              <a:ext uri="{FF2B5EF4-FFF2-40B4-BE49-F238E27FC236}">
                <a16:creationId xmlns:a16="http://schemas.microsoft.com/office/drawing/2014/main" id="{F03B67A7-3D5C-8B3D-C871-DC1F8E6F6F9B}"/>
              </a:ext>
            </a:extLst>
          </p:cNvPr>
          <p:cNvSpPr txBox="1"/>
          <p:nvPr/>
        </p:nvSpPr>
        <p:spPr>
          <a:xfrm>
            <a:off x="4974898" y="2094204"/>
            <a:ext cx="4019399" cy="461665"/>
          </a:xfrm>
          <a:prstGeom prst="rect">
            <a:avLst/>
          </a:prstGeom>
          <a:noFill/>
        </p:spPr>
        <p:txBody>
          <a:bodyPr wrap="square" rtlCol="0">
            <a:spAutoFit/>
          </a:bodyPr>
          <a:lstStyle/>
          <a:p>
            <a:pPr algn="ctr"/>
            <a:r>
              <a:rPr lang="en-CH" sz="2400" b="1" dirty="0">
                <a:latin typeface="Corbel" panose="020B0503020204020204" pitchFamily="34" charset="0"/>
              </a:rPr>
              <a:t>Bitwise AND of A and B</a:t>
            </a:r>
            <a:endParaRPr lang="en-CH" dirty="0">
              <a:latin typeface="Corbel" panose="020B0503020204020204" pitchFamily="34" charset="0"/>
            </a:endParaRPr>
          </a:p>
        </p:txBody>
      </p:sp>
      <p:sp>
        <p:nvSpPr>
          <p:cNvPr id="10" name="TextBox 9">
            <a:extLst>
              <a:ext uri="{FF2B5EF4-FFF2-40B4-BE49-F238E27FC236}">
                <a16:creationId xmlns:a16="http://schemas.microsoft.com/office/drawing/2014/main" id="{0DCF9581-6960-C271-2F2A-87E2DD34A113}"/>
              </a:ext>
            </a:extLst>
          </p:cNvPr>
          <p:cNvSpPr txBox="1"/>
          <p:nvPr/>
        </p:nvSpPr>
        <p:spPr>
          <a:xfrm>
            <a:off x="3103833" y="5115777"/>
            <a:ext cx="586154" cy="276999"/>
          </a:xfrm>
          <a:prstGeom prst="rect">
            <a:avLst/>
          </a:prstGeom>
          <a:noFill/>
        </p:spPr>
        <p:txBody>
          <a:bodyPr wrap="square" rtlCol="0">
            <a:spAutoFit/>
          </a:bodyPr>
          <a:lstStyle/>
          <a:p>
            <a:r>
              <a:rPr lang="en-CH" sz="1200" b="1" dirty="0">
                <a:solidFill>
                  <a:schemeClr val="accent5"/>
                </a:solidFill>
                <a:latin typeface="Corbel" panose="020B0503020204020204" pitchFamily="34" charset="0"/>
              </a:rPr>
              <a:t>SO</a:t>
            </a:r>
            <a:endParaRPr lang="en-CH" sz="1400" b="1" dirty="0">
              <a:solidFill>
                <a:schemeClr val="accent5"/>
              </a:solidFill>
              <a:latin typeface="Corbel" panose="020B0503020204020204" pitchFamily="34" charset="0"/>
            </a:endParaRPr>
          </a:p>
        </p:txBody>
      </p:sp>
      <p:grpSp>
        <p:nvGrpSpPr>
          <p:cNvPr id="29" name="Group 28">
            <a:extLst>
              <a:ext uri="{FF2B5EF4-FFF2-40B4-BE49-F238E27FC236}">
                <a16:creationId xmlns:a16="http://schemas.microsoft.com/office/drawing/2014/main" id="{C1453361-10E2-8801-EF23-93CA76F40C96}"/>
              </a:ext>
            </a:extLst>
          </p:cNvPr>
          <p:cNvGrpSpPr/>
          <p:nvPr/>
        </p:nvGrpSpPr>
        <p:grpSpPr>
          <a:xfrm>
            <a:off x="3324345" y="4810014"/>
            <a:ext cx="340576" cy="564692"/>
            <a:chOff x="7150953" y="5008927"/>
            <a:chExt cx="340576" cy="564692"/>
          </a:xfrm>
        </p:grpSpPr>
        <p:cxnSp>
          <p:nvCxnSpPr>
            <p:cNvPr id="13" name="Straight Connector 12">
              <a:extLst>
                <a:ext uri="{FF2B5EF4-FFF2-40B4-BE49-F238E27FC236}">
                  <a16:creationId xmlns:a16="http://schemas.microsoft.com/office/drawing/2014/main" id="{65C48332-B74C-7B1C-AAE1-F9B0CA4B55AB}"/>
                </a:ext>
              </a:extLst>
            </p:cNvPr>
            <p:cNvCxnSpPr>
              <a:cxnSpLocks/>
            </p:cNvCxnSpPr>
            <p:nvPr/>
          </p:nvCxnSpPr>
          <p:spPr>
            <a:xfrm>
              <a:off x="7491529" y="5008927"/>
              <a:ext cx="0" cy="192505"/>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8C2B0C6-F40E-259D-0335-BF7E55AFBDCE}"/>
                </a:ext>
              </a:extLst>
            </p:cNvPr>
            <p:cNvCxnSpPr>
              <a:cxnSpLocks/>
            </p:cNvCxnSpPr>
            <p:nvPr/>
          </p:nvCxnSpPr>
          <p:spPr>
            <a:xfrm>
              <a:off x="7490058" y="5381114"/>
              <a:ext cx="0" cy="192505"/>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08F8D10-552F-F92F-9261-6E3082855CFC}"/>
                </a:ext>
              </a:extLst>
            </p:cNvPr>
            <p:cNvCxnSpPr>
              <a:cxnSpLocks/>
            </p:cNvCxnSpPr>
            <p:nvPr/>
          </p:nvCxnSpPr>
          <p:spPr>
            <a:xfrm>
              <a:off x="7297236" y="5177933"/>
              <a:ext cx="0" cy="227338"/>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7092898-B87F-E9BB-2199-3319BE671B69}"/>
                </a:ext>
              </a:extLst>
            </p:cNvPr>
            <p:cNvCxnSpPr>
              <a:cxnSpLocks/>
            </p:cNvCxnSpPr>
            <p:nvPr/>
          </p:nvCxnSpPr>
          <p:spPr>
            <a:xfrm>
              <a:off x="7355004" y="5165638"/>
              <a:ext cx="0" cy="250072"/>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F80D233-8D62-4CB2-6C49-20092B0BE962}"/>
                </a:ext>
              </a:extLst>
            </p:cNvPr>
            <p:cNvCxnSpPr>
              <a:cxnSpLocks/>
            </p:cNvCxnSpPr>
            <p:nvPr/>
          </p:nvCxnSpPr>
          <p:spPr>
            <a:xfrm flipV="1">
              <a:off x="7352877" y="5390640"/>
              <a:ext cx="135054" cy="2366"/>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E54E4C1-57AE-18F9-2AF1-78058CB8B713}"/>
                </a:ext>
              </a:extLst>
            </p:cNvPr>
            <p:cNvCxnSpPr>
              <a:cxnSpLocks/>
            </p:cNvCxnSpPr>
            <p:nvPr/>
          </p:nvCxnSpPr>
          <p:spPr>
            <a:xfrm>
              <a:off x="7356157" y="5189908"/>
              <a:ext cx="131774" cy="0"/>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6237FA6-2C9E-CDF0-28D2-CD8D3C863B6E}"/>
                </a:ext>
              </a:extLst>
            </p:cNvPr>
            <p:cNvCxnSpPr>
              <a:cxnSpLocks/>
            </p:cNvCxnSpPr>
            <p:nvPr/>
          </p:nvCxnSpPr>
          <p:spPr>
            <a:xfrm>
              <a:off x="7150953" y="5291191"/>
              <a:ext cx="145131" cy="0"/>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34" name="TextBox 33">
            <a:extLst>
              <a:ext uri="{FF2B5EF4-FFF2-40B4-BE49-F238E27FC236}">
                <a16:creationId xmlns:a16="http://schemas.microsoft.com/office/drawing/2014/main" id="{35DDF726-15AC-0344-733D-B1A0BB1B6619}"/>
              </a:ext>
            </a:extLst>
          </p:cNvPr>
          <p:cNvSpPr txBox="1"/>
          <p:nvPr/>
        </p:nvSpPr>
        <p:spPr>
          <a:xfrm>
            <a:off x="2613885" y="2026389"/>
            <a:ext cx="979911" cy="276999"/>
          </a:xfrm>
          <a:prstGeom prst="rect">
            <a:avLst/>
          </a:prstGeom>
          <a:noFill/>
        </p:spPr>
        <p:txBody>
          <a:bodyPr wrap="square" rtlCol="0">
            <a:spAutoFit/>
          </a:bodyPr>
          <a:lstStyle/>
          <a:p>
            <a:r>
              <a:rPr lang="en-CH" sz="1200" b="1" dirty="0">
                <a:latin typeface="Corbel" panose="020B0503020204020204" pitchFamily="34" charset="0"/>
              </a:rPr>
              <a:t>OUT_D</a:t>
            </a:r>
          </a:p>
        </p:txBody>
      </p:sp>
      <p:sp>
        <p:nvSpPr>
          <p:cNvPr id="35" name="TextBox 34">
            <a:extLst>
              <a:ext uri="{FF2B5EF4-FFF2-40B4-BE49-F238E27FC236}">
                <a16:creationId xmlns:a16="http://schemas.microsoft.com/office/drawing/2014/main" id="{630CE838-4E50-0150-E67B-586842009AEA}"/>
              </a:ext>
            </a:extLst>
          </p:cNvPr>
          <p:cNvSpPr txBox="1"/>
          <p:nvPr/>
        </p:nvSpPr>
        <p:spPr>
          <a:xfrm>
            <a:off x="3956372" y="3817651"/>
            <a:ext cx="979911" cy="276999"/>
          </a:xfrm>
          <a:prstGeom prst="rect">
            <a:avLst/>
          </a:prstGeom>
          <a:noFill/>
        </p:spPr>
        <p:txBody>
          <a:bodyPr wrap="square" rtlCol="0">
            <a:spAutoFit/>
          </a:bodyPr>
          <a:lstStyle/>
          <a:p>
            <a:r>
              <a:rPr lang="en-CH" sz="1200" b="1" dirty="0">
                <a:latin typeface="Corbel" panose="020B0503020204020204" pitchFamily="34" charset="0"/>
              </a:rPr>
              <a:t>OUT_S</a:t>
            </a:r>
          </a:p>
        </p:txBody>
      </p:sp>
      <p:sp>
        <p:nvSpPr>
          <p:cNvPr id="36" name="TextBox 35">
            <a:extLst>
              <a:ext uri="{FF2B5EF4-FFF2-40B4-BE49-F238E27FC236}">
                <a16:creationId xmlns:a16="http://schemas.microsoft.com/office/drawing/2014/main" id="{9BDB2B52-C0C9-7192-57A2-056AE7364BBD}"/>
              </a:ext>
            </a:extLst>
          </p:cNvPr>
          <p:cNvSpPr txBox="1"/>
          <p:nvPr/>
        </p:nvSpPr>
        <p:spPr>
          <a:xfrm>
            <a:off x="2710076" y="3817651"/>
            <a:ext cx="979911" cy="276999"/>
          </a:xfrm>
          <a:prstGeom prst="rect">
            <a:avLst/>
          </a:prstGeom>
          <a:noFill/>
        </p:spPr>
        <p:txBody>
          <a:bodyPr wrap="square" rtlCol="0">
            <a:spAutoFit/>
          </a:bodyPr>
          <a:lstStyle/>
          <a:p>
            <a:r>
              <a:rPr lang="en-CH" sz="1200" b="1" dirty="0">
                <a:latin typeface="Corbel" panose="020B0503020204020204" pitchFamily="34" charset="0"/>
              </a:rPr>
              <a:t>OUT_S</a:t>
            </a:r>
          </a:p>
        </p:txBody>
      </p:sp>
      <p:sp>
        <p:nvSpPr>
          <p:cNvPr id="37" name="TextBox 36">
            <a:extLst>
              <a:ext uri="{FF2B5EF4-FFF2-40B4-BE49-F238E27FC236}">
                <a16:creationId xmlns:a16="http://schemas.microsoft.com/office/drawing/2014/main" id="{84A8569A-8F76-9102-64B7-E13992E9F192}"/>
              </a:ext>
            </a:extLst>
          </p:cNvPr>
          <p:cNvSpPr txBox="1"/>
          <p:nvPr/>
        </p:nvSpPr>
        <p:spPr>
          <a:xfrm>
            <a:off x="3964191" y="2026389"/>
            <a:ext cx="979911" cy="276999"/>
          </a:xfrm>
          <a:prstGeom prst="rect">
            <a:avLst/>
          </a:prstGeom>
          <a:noFill/>
        </p:spPr>
        <p:txBody>
          <a:bodyPr wrap="square" rtlCol="0">
            <a:spAutoFit/>
          </a:bodyPr>
          <a:lstStyle/>
          <a:p>
            <a:r>
              <a:rPr lang="en-CH" sz="1200" b="1" dirty="0">
                <a:latin typeface="Corbel" panose="020B0503020204020204" pitchFamily="34" charset="0"/>
              </a:rPr>
              <a:t>OUT_D</a:t>
            </a:r>
          </a:p>
        </p:txBody>
      </p:sp>
      <p:cxnSp>
        <p:nvCxnSpPr>
          <p:cNvPr id="39" name="Straight Connector 38">
            <a:extLst>
              <a:ext uri="{FF2B5EF4-FFF2-40B4-BE49-F238E27FC236}">
                <a16:creationId xmlns:a16="http://schemas.microsoft.com/office/drawing/2014/main" id="{5A06E954-672C-29E0-ACDB-67531A435A43}"/>
              </a:ext>
            </a:extLst>
          </p:cNvPr>
          <p:cNvCxnSpPr>
            <a:cxnSpLocks/>
          </p:cNvCxnSpPr>
          <p:nvPr/>
        </p:nvCxnSpPr>
        <p:spPr>
          <a:xfrm>
            <a:off x="2789783" y="3873143"/>
            <a:ext cx="4664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43A7519E-1F3B-FF26-42E2-17AB586AF2E6}"/>
              </a:ext>
            </a:extLst>
          </p:cNvPr>
          <p:cNvCxnSpPr>
            <a:cxnSpLocks/>
          </p:cNvCxnSpPr>
          <p:nvPr/>
        </p:nvCxnSpPr>
        <p:spPr>
          <a:xfrm>
            <a:off x="4064709" y="2087722"/>
            <a:ext cx="4664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86E60178-4AB7-5326-2E3F-DC7446243875}"/>
              </a:ext>
            </a:extLst>
          </p:cNvPr>
          <p:cNvSpPr txBox="1"/>
          <p:nvPr/>
        </p:nvSpPr>
        <p:spPr>
          <a:xfrm>
            <a:off x="2449383" y="2610575"/>
            <a:ext cx="770604" cy="276999"/>
          </a:xfrm>
          <a:prstGeom prst="rect">
            <a:avLst/>
          </a:prstGeom>
          <a:noFill/>
        </p:spPr>
        <p:txBody>
          <a:bodyPr wrap="square" rtlCol="0">
            <a:spAutoFit/>
          </a:bodyPr>
          <a:lstStyle/>
          <a:p>
            <a:r>
              <a:rPr lang="en-CH" sz="1200" b="1" dirty="0">
                <a:solidFill>
                  <a:schemeClr val="accent5"/>
                </a:solidFill>
                <a:latin typeface="Corbel" panose="020B0503020204020204" pitchFamily="34" charset="0"/>
              </a:rPr>
              <a:t>RST_D</a:t>
            </a:r>
            <a:endParaRPr lang="en-CH" sz="1400" b="1" dirty="0">
              <a:solidFill>
                <a:schemeClr val="accent5"/>
              </a:solidFill>
              <a:latin typeface="Corbel" panose="020B0503020204020204" pitchFamily="34" charset="0"/>
            </a:endParaRPr>
          </a:p>
        </p:txBody>
      </p:sp>
      <p:sp>
        <p:nvSpPr>
          <p:cNvPr id="47" name="TextBox 46">
            <a:extLst>
              <a:ext uri="{FF2B5EF4-FFF2-40B4-BE49-F238E27FC236}">
                <a16:creationId xmlns:a16="http://schemas.microsoft.com/office/drawing/2014/main" id="{FAD6F518-A499-FBEA-539F-A30EE1987991}"/>
              </a:ext>
            </a:extLst>
          </p:cNvPr>
          <p:cNvSpPr txBox="1"/>
          <p:nvPr/>
        </p:nvSpPr>
        <p:spPr>
          <a:xfrm>
            <a:off x="4264631" y="2922020"/>
            <a:ext cx="770604" cy="276999"/>
          </a:xfrm>
          <a:prstGeom prst="rect">
            <a:avLst/>
          </a:prstGeom>
          <a:noFill/>
        </p:spPr>
        <p:txBody>
          <a:bodyPr wrap="square" rtlCol="0">
            <a:spAutoFit/>
          </a:bodyPr>
          <a:lstStyle/>
          <a:p>
            <a:r>
              <a:rPr lang="en-CH" sz="1200" b="1" dirty="0">
                <a:solidFill>
                  <a:schemeClr val="accent5"/>
                </a:solidFill>
                <a:latin typeface="Corbel" panose="020B0503020204020204" pitchFamily="34" charset="0"/>
              </a:rPr>
              <a:t>SET_D</a:t>
            </a:r>
            <a:endParaRPr lang="en-CH" sz="1400" b="1" dirty="0">
              <a:solidFill>
                <a:schemeClr val="accent5"/>
              </a:solidFill>
              <a:latin typeface="Corbel" panose="020B0503020204020204" pitchFamily="34" charset="0"/>
            </a:endParaRPr>
          </a:p>
        </p:txBody>
      </p:sp>
      <p:grpSp>
        <p:nvGrpSpPr>
          <p:cNvPr id="48" name="Group 47">
            <a:extLst>
              <a:ext uri="{FF2B5EF4-FFF2-40B4-BE49-F238E27FC236}">
                <a16:creationId xmlns:a16="http://schemas.microsoft.com/office/drawing/2014/main" id="{CEE2C9EA-A33F-181F-8937-226C239E8CA7}"/>
              </a:ext>
            </a:extLst>
          </p:cNvPr>
          <p:cNvGrpSpPr/>
          <p:nvPr/>
        </p:nvGrpSpPr>
        <p:grpSpPr>
          <a:xfrm>
            <a:off x="2846097" y="2617754"/>
            <a:ext cx="340576" cy="564692"/>
            <a:chOff x="7150953" y="5008927"/>
            <a:chExt cx="340576" cy="564692"/>
          </a:xfrm>
        </p:grpSpPr>
        <p:cxnSp>
          <p:nvCxnSpPr>
            <p:cNvPr id="49" name="Straight Connector 48">
              <a:extLst>
                <a:ext uri="{FF2B5EF4-FFF2-40B4-BE49-F238E27FC236}">
                  <a16:creationId xmlns:a16="http://schemas.microsoft.com/office/drawing/2014/main" id="{B9FB0459-F71E-2DE1-BCF7-FB224AEBEF17}"/>
                </a:ext>
              </a:extLst>
            </p:cNvPr>
            <p:cNvCxnSpPr>
              <a:cxnSpLocks/>
            </p:cNvCxnSpPr>
            <p:nvPr/>
          </p:nvCxnSpPr>
          <p:spPr>
            <a:xfrm>
              <a:off x="7491529" y="5008927"/>
              <a:ext cx="0" cy="192505"/>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F3D06C7B-E842-E910-A61E-A134A0944D04}"/>
                </a:ext>
              </a:extLst>
            </p:cNvPr>
            <p:cNvCxnSpPr>
              <a:cxnSpLocks/>
            </p:cNvCxnSpPr>
            <p:nvPr/>
          </p:nvCxnSpPr>
          <p:spPr>
            <a:xfrm>
              <a:off x="7490058" y="5381114"/>
              <a:ext cx="0" cy="192505"/>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F56A6FC-A3B4-218C-C7D2-8C8698D5ED5E}"/>
                </a:ext>
              </a:extLst>
            </p:cNvPr>
            <p:cNvCxnSpPr>
              <a:cxnSpLocks/>
            </p:cNvCxnSpPr>
            <p:nvPr/>
          </p:nvCxnSpPr>
          <p:spPr>
            <a:xfrm>
              <a:off x="7297236" y="5177933"/>
              <a:ext cx="0" cy="227338"/>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3360E622-6BB2-2348-7953-2204AC519840}"/>
                </a:ext>
              </a:extLst>
            </p:cNvPr>
            <p:cNvCxnSpPr>
              <a:cxnSpLocks/>
            </p:cNvCxnSpPr>
            <p:nvPr/>
          </p:nvCxnSpPr>
          <p:spPr>
            <a:xfrm>
              <a:off x="7355004" y="5165638"/>
              <a:ext cx="0" cy="250072"/>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9CB589AD-B906-804B-C2FE-7470D90A5E1F}"/>
                </a:ext>
              </a:extLst>
            </p:cNvPr>
            <p:cNvCxnSpPr>
              <a:cxnSpLocks/>
            </p:cNvCxnSpPr>
            <p:nvPr/>
          </p:nvCxnSpPr>
          <p:spPr>
            <a:xfrm flipV="1">
              <a:off x="7352877" y="5390640"/>
              <a:ext cx="135054" cy="2366"/>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6A199123-021C-75FD-3C65-A61A0E7C5DA6}"/>
                </a:ext>
              </a:extLst>
            </p:cNvPr>
            <p:cNvCxnSpPr>
              <a:cxnSpLocks/>
            </p:cNvCxnSpPr>
            <p:nvPr/>
          </p:nvCxnSpPr>
          <p:spPr>
            <a:xfrm>
              <a:off x="7356157" y="5189908"/>
              <a:ext cx="131774" cy="0"/>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CDD93097-4D85-A1F6-E52F-CAD78E758B5D}"/>
                </a:ext>
              </a:extLst>
            </p:cNvPr>
            <p:cNvCxnSpPr>
              <a:cxnSpLocks/>
            </p:cNvCxnSpPr>
            <p:nvPr/>
          </p:nvCxnSpPr>
          <p:spPr>
            <a:xfrm>
              <a:off x="7150953" y="5291191"/>
              <a:ext cx="145131" cy="0"/>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56" name="Group 55">
            <a:extLst>
              <a:ext uri="{FF2B5EF4-FFF2-40B4-BE49-F238E27FC236}">
                <a16:creationId xmlns:a16="http://schemas.microsoft.com/office/drawing/2014/main" id="{7BE3877B-0120-C746-76B1-F9AA088BF3EE}"/>
              </a:ext>
            </a:extLst>
          </p:cNvPr>
          <p:cNvGrpSpPr/>
          <p:nvPr/>
        </p:nvGrpSpPr>
        <p:grpSpPr>
          <a:xfrm rot="10800000">
            <a:off x="4148362" y="2867507"/>
            <a:ext cx="340576" cy="564692"/>
            <a:chOff x="7150953" y="5008927"/>
            <a:chExt cx="340576" cy="564692"/>
          </a:xfrm>
        </p:grpSpPr>
        <p:cxnSp>
          <p:nvCxnSpPr>
            <p:cNvPr id="57" name="Straight Connector 56">
              <a:extLst>
                <a:ext uri="{FF2B5EF4-FFF2-40B4-BE49-F238E27FC236}">
                  <a16:creationId xmlns:a16="http://schemas.microsoft.com/office/drawing/2014/main" id="{919AFA16-000A-5ECE-C427-3751B3498AA8}"/>
                </a:ext>
              </a:extLst>
            </p:cNvPr>
            <p:cNvCxnSpPr>
              <a:cxnSpLocks/>
            </p:cNvCxnSpPr>
            <p:nvPr/>
          </p:nvCxnSpPr>
          <p:spPr>
            <a:xfrm>
              <a:off x="7491529" y="5008927"/>
              <a:ext cx="0" cy="192505"/>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C03F13E6-9B42-6676-A05F-EBD17DA83BD2}"/>
                </a:ext>
              </a:extLst>
            </p:cNvPr>
            <p:cNvCxnSpPr>
              <a:cxnSpLocks/>
            </p:cNvCxnSpPr>
            <p:nvPr/>
          </p:nvCxnSpPr>
          <p:spPr>
            <a:xfrm>
              <a:off x="7490058" y="5381114"/>
              <a:ext cx="0" cy="192505"/>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76A9EB28-621F-03B1-79EF-7CF54D668D41}"/>
                </a:ext>
              </a:extLst>
            </p:cNvPr>
            <p:cNvCxnSpPr>
              <a:cxnSpLocks/>
            </p:cNvCxnSpPr>
            <p:nvPr/>
          </p:nvCxnSpPr>
          <p:spPr>
            <a:xfrm>
              <a:off x="7297236" y="5177933"/>
              <a:ext cx="0" cy="227338"/>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B75A053D-BCCB-5192-C4B6-EFCDCC497C25}"/>
                </a:ext>
              </a:extLst>
            </p:cNvPr>
            <p:cNvCxnSpPr>
              <a:cxnSpLocks/>
            </p:cNvCxnSpPr>
            <p:nvPr/>
          </p:nvCxnSpPr>
          <p:spPr>
            <a:xfrm>
              <a:off x="7355004" y="5165638"/>
              <a:ext cx="0" cy="250072"/>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65C1B481-AF23-B3D3-CA2D-D36B221FB553}"/>
                </a:ext>
              </a:extLst>
            </p:cNvPr>
            <p:cNvCxnSpPr>
              <a:cxnSpLocks/>
            </p:cNvCxnSpPr>
            <p:nvPr/>
          </p:nvCxnSpPr>
          <p:spPr>
            <a:xfrm flipV="1">
              <a:off x="7352877" y="5390640"/>
              <a:ext cx="135054" cy="2366"/>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900EEFEE-4701-9D8A-1B5A-1AAAA471A21F}"/>
                </a:ext>
              </a:extLst>
            </p:cNvPr>
            <p:cNvCxnSpPr>
              <a:cxnSpLocks/>
            </p:cNvCxnSpPr>
            <p:nvPr/>
          </p:nvCxnSpPr>
          <p:spPr>
            <a:xfrm>
              <a:off x="7356157" y="5189908"/>
              <a:ext cx="131774" cy="0"/>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AFA622F0-6BFC-5BB4-6FCE-79A3439B6620}"/>
                </a:ext>
              </a:extLst>
            </p:cNvPr>
            <p:cNvCxnSpPr>
              <a:cxnSpLocks/>
            </p:cNvCxnSpPr>
            <p:nvPr/>
          </p:nvCxnSpPr>
          <p:spPr>
            <a:xfrm>
              <a:off x="7150953" y="5291191"/>
              <a:ext cx="145131" cy="0"/>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77" name="TextBox 76">
            <a:extLst>
              <a:ext uri="{FF2B5EF4-FFF2-40B4-BE49-F238E27FC236}">
                <a16:creationId xmlns:a16="http://schemas.microsoft.com/office/drawing/2014/main" id="{EED31F01-7AA8-0448-B542-C59D109CADC4}"/>
              </a:ext>
            </a:extLst>
          </p:cNvPr>
          <p:cNvSpPr txBox="1"/>
          <p:nvPr/>
        </p:nvSpPr>
        <p:spPr>
          <a:xfrm>
            <a:off x="4231977" y="4584816"/>
            <a:ext cx="654643" cy="276999"/>
          </a:xfrm>
          <a:prstGeom prst="rect">
            <a:avLst/>
          </a:prstGeom>
          <a:noFill/>
        </p:spPr>
        <p:txBody>
          <a:bodyPr wrap="square" rtlCol="0">
            <a:spAutoFit/>
          </a:bodyPr>
          <a:lstStyle/>
          <a:p>
            <a:r>
              <a:rPr lang="en-CH" sz="1200" b="1" dirty="0">
                <a:solidFill>
                  <a:schemeClr val="accent5"/>
                </a:solidFill>
                <a:latin typeface="Corbel" panose="020B0503020204020204" pitchFamily="34" charset="0"/>
              </a:rPr>
              <a:t>SET_S</a:t>
            </a:r>
            <a:endParaRPr lang="en-CH" sz="1400" b="1" dirty="0">
              <a:solidFill>
                <a:schemeClr val="accent5"/>
              </a:solidFill>
              <a:latin typeface="Corbel" panose="020B0503020204020204" pitchFamily="34" charset="0"/>
            </a:endParaRPr>
          </a:p>
        </p:txBody>
      </p:sp>
      <p:grpSp>
        <p:nvGrpSpPr>
          <p:cNvPr id="79" name="Group 78">
            <a:extLst>
              <a:ext uri="{FF2B5EF4-FFF2-40B4-BE49-F238E27FC236}">
                <a16:creationId xmlns:a16="http://schemas.microsoft.com/office/drawing/2014/main" id="{05CF5C1D-E6A9-43C5-404A-F3D115D35A2F}"/>
              </a:ext>
            </a:extLst>
          </p:cNvPr>
          <p:cNvGrpSpPr/>
          <p:nvPr/>
        </p:nvGrpSpPr>
        <p:grpSpPr>
          <a:xfrm rot="10800000">
            <a:off x="4145054" y="4240106"/>
            <a:ext cx="340576" cy="564692"/>
            <a:chOff x="7150953" y="5008927"/>
            <a:chExt cx="340576" cy="564692"/>
          </a:xfrm>
        </p:grpSpPr>
        <p:cxnSp>
          <p:nvCxnSpPr>
            <p:cNvPr id="80" name="Straight Connector 79">
              <a:extLst>
                <a:ext uri="{FF2B5EF4-FFF2-40B4-BE49-F238E27FC236}">
                  <a16:creationId xmlns:a16="http://schemas.microsoft.com/office/drawing/2014/main" id="{61490AF3-3036-4D2A-4107-606242C251C9}"/>
                </a:ext>
              </a:extLst>
            </p:cNvPr>
            <p:cNvCxnSpPr>
              <a:cxnSpLocks/>
            </p:cNvCxnSpPr>
            <p:nvPr/>
          </p:nvCxnSpPr>
          <p:spPr>
            <a:xfrm>
              <a:off x="7491529" y="5008927"/>
              <a:ext cx="0" cy="192505"/>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F9D8D510-F312-E023-D3AF-EED9BE779390}"/>
                </a:ext>
              </a:extLst>
            </p:cNvPr>
            <p:cNvCxnSpPr>
              <a:cxnSpLocks/>
            </p:cNvCxnSpPr>
            <p:nvPr/>
          </p:nvCxnSpPr>
          <p:spPr>
            <a:xfrm>
              <a:off x="7490058" y="5381114"/>
              <a:ext cx="0" cy="192505"/>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7ED8046B-2797-C0C9-CEF3-6289CB2D266A}"/>
                </a:ext>
              </a:extLst>
            </p:cNvPr>
            <p:cNvCxnSpPr>
              <a:cxnSpLocks/>
            </p:cNvCxnSpPr>
            <p:nvPr/>
          </p:nvCxnSpPr>
          <p:spPr>
            <a:xfrm>
              <a:off x="7297236" y="5177933"/>
              <a:ext cx="0" cy="227338"/>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3462F475-EAFA-A3DC-8222-53856389560D}"/>
                </a:ext>
              </a:extLst>
            </p:cNvPr>
            <p:cNvCxnSpPr>
              <a:cxnSpLocks/>
            </p:cNvCxnSpPr>
            <p:nvPr/>
          </p:nvCxnSpPr>
          <p:spPr>
            <a:xfrm>
              <a:off x="7355004" y="5165638"/>
              <a:ext cx="0" cy="250072"/>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7D97A4A8-A729-2F0E-2D12-AFB5A8843DE6}"/>
                </a:ext>
              </a:extLst>
            </p:cNvPr>
            <p:cNvCxnSpPr>
              <a:cxnSpLocks/>
            </p:cNvCxnSpPr>
            <p:nvPr/>
          </p:nvCxnSpPr>
          <p:spPr>
            <a:xfrm flipV="1">
              <a:off x="7352877" y="5390640"/>
              <a:ext cx="135054" cy="2366"/>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4274A5DC-57CE-AF0D-AD2A-F3533C32C60C}"/>
                </a:ext>
              </a:extLst>
            </p:cNvPr>
            <p:cNvCxnSpPr>
              <a:cxnSpLocks/>
            </p:cNvCxnSpPr>
            <p:nvPr/>
          </p:nvCxnSpPr>
          <p:spPr>
            <a:xfrm>
              <a:off x="7356157" y="5189908"/>
              <a:ext cx="131774" cy="0"/>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621287F4-B7FB-0EDE-067A-AE17FE12D611}"/>
                </a:ext>
              </a:extLst>
            </p:cNvPr>
            <p:cNvCxnSpPr>
              <a:cxnSpLocks/>
            </p:cNvCxnSpPr>
            <p:nvPr/>
          </p:nvCxnSpPr>
          <p:spPr>
            <a:xfrm>
              <a:off x="7150953" y="5291191"/>
              <a:ext cx="145131" cy="0"/>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23" name="Rounded Rectangle 22">
            <a:extLst>
              <a:ext uri="{FF2B5EF4-FFF2-40B4-BE49-F238E27FC236}">
                <a16:creationId xmlns:a16="http://schemas.microsoft.com/office/drawing/2014/main" id="{7682D4D4-6199-2846-2DA6-938769CD3C41}"/>
              </a:ext>
            </a:extLst>
          </p:cNvPr>
          <p:cNvSpPr/>
          <p:nvPr/>
        </p:nvSpPr>
        <p:spPr>
          <a:xfrm>
            <a:off x="2531449" y="1928154"/>
            <a:ext cx="2263509" cy="1657869"/>
          </a:xfrm>
          <a:prstGeom prst="roundRect">
            <a:avLst>
              <a:gd name="adj" fmla="val 7067"/>
            </a:avLst>
          </a:prstGeom>
          <a:no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33" name="Straight Connector 32">
            <a:extLst>
              <a:ext uri="{FF2B5EF4-FFF2-40B4-BE49-F238E27FC236}">
                <a16:creationId xmlns:a16="http://schemas.microsoft.com/office/drawing/2014/main" id="{E5089FDC-C617-B0E2-B794-72F5FDF0A352}"/>
              </a:ext>
            </a:extLst>
          </p:cNvPr>
          <p:cNvCxnSpPr/>
          <p:nvPr/>
        </p:nvCxnSpPr>
        <p:spPr>
          <a:xfrm>
            <a:off x="1315184" y="1351119"/>
            <a:ext cx="0" cy="861020"/>
          </a:xfrm>
          <a:prstGeom prst="line">
            <a:avLst/>
          </a:prstGeom>
          <a:ln w="38100">
            <a:solidFill>
              <a:schemeClr val="accent4">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38D2771A-D145-E3CB-01B1-4510FEE3D13A}"/>
              </a:ext>
            </a:extLst>
          </p:cNvPr>
          <p:cNvCxnSpPr>
            <a:cxnSpLocks/>
          </p:cNvCxnSpPr>
          <p:nvPr/>
        </p:nvCxnSpPr>
        <p:spPr>
          <a:xfrm>
            <a:off x="1316504" y="3343830"/>
            <a:ext cx="0" cy="2474009"/>
          </a:xfrm>
          <a:prstGeom prst="line">
            <a:avLst/>
          </a:prstGeom>
          <a:ln w="38100">
            <a:solidFill>
              <a:schemeClr val="accent4">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AC946819-4FDE-4853-1927-73EB4E9DA7A9}"/>
              </a:ext>
            </a:extLst>
          </p:cNvPr>
          <p:cNvCxnSpPr>
            <a:cxnSpLocks/>
          </p:cNvCxnSpPr>
          <p:nvPr/>
        </p:nvCxnSpPr>
        <p:spPr>
          <a:xfrm>
            <a:off x="1333226" y="2751936"/>
            <a:ext cx="0" cy="211823"/>
          </a:xfrm>
          <a:prstGeom prst="line">
            <a:avLst/>
          </a:prstGeom>
          <a:ln w="38100">
            <a:solidFill>
              <a:schemeClr val="accent4">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93" name="Rounded Rectangle 92">
            <a:extLst>
              <a:ext uri="{FF2B5EF4-FFF2-40B4-BE49-F238E27FC236}">
                <a16:creationId xmlns:a16="http://schemas.microsoft.com/office/drawing/2014/main" id="{64DD880B-64E3-8A12-D05B-4E9C2D43508E}"/>
              </a:ext>
            </a:extLst>
          </p:cNvPr>
          <p:cNvSpPr/>
          <p:nvPr/>
        </p:nvSpPr>
        <p:spPr>
          <a:xfrm>
            <a:off x="2541141" y="3672077"/>
            <a:ext cx="2242852" cy="1904777"/>
          </a:xfrm>
          <a:prstGeom prst="roundRect">
            <a:avLst>
              <a:gd name="adj" fmla="val 7067"/>
            </a:avLst>
          </a:prstGeom>
          <a:no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4" name="Rounded Rectangle 93">
            <a:extLst>
              <a:ext uri="{FF2B5EF4-FFF2-40B4-BE49-F238E27FC236}">
                <a16:creationId xmlns:a16="http://schemas.microsoft.com/office/drawing/2014/main" id="{70200375-1075-48FB-EBEE-8760D9FD3537}"/>
              </a:ext>
            </a:extLst>
          </p:cNvPr>
          <p:cNvSpPr/>
          <p:nvPr/>
        </p:nvSpPr>
        <p:spPr>
          <a:xfrm>
            <a:off x="2541141" y="3665829"/>
            <a:ext cx="2242852" cy="1904777"/>
          </a:xfrm>
          <a:prstGeom prst="roundRect">
            <a:avLst>
              <a:gd name="adj" fmla="val 7067"/>
            </a:avLst>
          </a:prstGeom>
          <a:no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5" name="Rounded Rectangle 94">
            <a:extLst>
              <a:ext uri="{FF2B5EF4-FFF2-40B4-BE49-F238E27FC236}">
                <a16:creationId xmlns:a16="http://schemas.microsoft.com/office/drawing/2014/main" id="{466EF605-1A5E-E559-3F63-7B28545E2E49}"/>
              </a:ext>
            </a:extLst>
          </p:cNvPr>
          <p:cNvSpPr/>
          <p:nvPr/>
        </p:nvSpPr>
        <p:spPr>
          <a:xfrm>
            <a:off x="2543627" y="3665829"/>
            <a:ext cx="2242852" cy="1904777"/>
          </a:xfrm>
          <a:prstGeom prst="roundRect">
            <a:avLst>
              <a:gd name="adj" fmla="val 7067"/>
            </a:avLst>
          </a:prstGeom>
          <a:no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aphicFrame>
        <p:nvGraphicFramePr>
          <p:cNvPr id="12" name="Table 11">
            <a:extLst>
              <a:ext uri="{FF2B5EF4-FFF2-40B4-BE49-F238E27FC236}">
                <a16:creationId xmlns:a16="http://schemas.microsoft.com/office/drawing/2014/main" id="{96C78419-699E-8A28-8B3B-DA85135016B2}"/>
              </a:ext>
            </a:extLst>
          </p:cNvPr>
          <p:cNvGraphicFramePr>
            <a:graphicFrameLocks noGrp="1"/>
          </p:cNvGraphicFramePr>
          <p:nvPr/>
        </p:nvGraphicFramePr>
        <p:xfrm>
          <a:off x="5173300" y="2674787"/>
          <a:ext cx="3820998" cy="370840"/>
        </p:xfrm>
        <a:graphic>
          <a:graphicData uri="http://schemas.openxmlformats.org/drawingml/2006/table">
            <a:tbl>
              <a:tblPr firstRow="1" bandRow="1">
                <a:tableStyleId>{93296810-A885-4BE3-A3E7-6D5BEEA58F35}</a:tableStyleId>
              </a:tblPr>
              <a:tblGrid>
                <a:gridCol w="1162186">
                  <a:extLst>
                    <a:ext uri="{9D8B030D-6E8A-4147-A177-3AD203B41FA5}">
                      <a16:colId xmlns:a16="http://schemas.microsoft.com/office/drawing/2014/main" val="3622913947"/>
                    </a:ext>
                  </a:extLst>
                </a:gridCol>
                <a:gridCol w="1230085">
                  <a:extLst>
                    <a:ext uri="{9D8B030D-6E8A-4147-A177-3AD203B41FA5}">
                      <a16:colId xmlns:a16="http://schemas.microsoft.com/office/drawing/2014/main" val="508277990"/>
                    </a:ext>
                  </a:extLst>
                </a:gridCol>
                <a:gridCol w="1428727">
                  <a:extLst>
                    <a:ext uri="{9D8B030D-6E8A-4147-A177-3AD203B41FA5}">
                      <a16:colId xmlns:a16="http://schemas.microsoft.com/office/drawing/2014/main" val="1212002991"/>
                    </a:ext>
                  </a:extLst>
                </a:gridCol>
              </a:tblGrid>
              <a:tr h="370840">
                <a:tc>
                  <a:txBody>
                    <a:bodyPr/>
                    <a:lstStyle/>
                    <a:p>
                      <a:pPr algn="ctr"/>
                      <a:r>
                        <a:rPr lang="en-CH" sz="1600" dirty="0">
                          <a:solidFill>
                            <a:schemeClr val="tx1"/>
                          </a:solidFill>
                          <a:latin typeface="Corbel" panose="020B0503020204020204" pitchFamily="34" charset="0"/>
                        </a:rPr>
                        <a:t>D-latch (A)</a:t>
                      </a:r>
                    </a:p>
                  </a:txBody>
                  <a:tcPr>
                    <a:solidFill>
                      <a:schemeClr val="accent6">
                        <a:lumMod val="40000"/>
                        <a:lumOff val="60000"/>
                      </a:schemeClr>
                    </a:solidFill>
                  </a:tcPr>
                </a:tc>
                <a:tc>
                  <a:txBody>
                    <a:bodyPr/>
                    <a:lstStyle/>
                    <a:p>
                      <a:pPr algn="ctr"/>
                      <a:r>
                        <a:rPr lang="en-CH" sz="1600" dirty="0">
                          <a:solidFill>
                            <a:schemeClr val="tx1"/>
                          </a:solidFill>
                          <a:latin typeface="Corbel" panose="020B0503020204020204" pitchFamily="34" charset="0"/>
                        </a:rPr>
                        <a:t>S-latch (B)</a:t>
                      </a:r>
                    </a:p>
                  </a:txBody>
                  <a:tcPr>
                    <a:solidFill>
                      <a:schemeClr val="accent6">
                        <a:lumMod val="40000"/>
                        <a:lumOff val="60000"/>
                      </a:schemeClr>
                    </a:solidFill>
                  </a:tcPr>
                </a:tc>
                <a:tc>
                  <a:txBody>
                    <a:bodyPr/>
                    <a:lstStyle/>
                    <a:p>
                      <a:pPr algn="ctr"/>
                      <a:r>
                        <a:rPr lang="en-CH" sz="1600" dirty="0">
                          <a:solidFill>
                            <a:schemeClr val="tx1"/>
                          </a:solidFill>
                          <a:latin typeface="Corbel" panose="020B0503020204020204" pitchFamily="34" charset="0"/>
                        </a:rPr>
                        <a:t>Z</a:t>
                      </a:r>
                    </a:p>
                  </a:txBody>
                  <a:tcPr>
                    <a:solidFill>
                      <a:schemeClr val="accent6">
                        <a:lumMod val="40000"/>
                        <a:lumOff val="60000"/>
                      </a:schemeClr>
                    </a:solidFill>
                  </a:tcPr>
                </a:tc>
                <a:extLst>
                  <a:ext uri="{0D108BD9-81ED-4DB2-BD59-A6C34878D82A}">
                    <a16:rowId xmlns:a16="http://schemas.microsoft.com/office/drawing/2014/main" val="3806972620"/>
                  </a:ext>
                </a:extLst>
              </a:tr>
            </a:tbl>
          </a:graphicData>
        </a:graphic>
      </p:graphicFrame>
      <p:sp>
        <p:nvSpPr>
          <p:cNvPr id="14" name="Rounded Rectangle 13">
            <a:extLst>
              <a:ext uri="{FF2B5EF4-FFF2-40B4-BE49-F238E27FC236}">
                <a16:creationId xmlns:a16="http://schemas.microsoft.com/office/drawing/2014/main" id="{9B969F3F-9254-A097-ABF7-4E5BE01589D1}"/>
              </a:ext>
            </a:extLst>
          </p:cNvPr>
          <p:cNvSpPr/>
          <p:nvPr/>
        </p:nvSpPr>
        <p:spPr>
          <a:xfrm>
            <a:off x="2525901" y="1928154"/>
            <a:ext cx="2242852" cy="1644447"/>
          </a:xfrm>
          <a:prstGeom prst="roundRect">
            <a:avLst>
              <a:gd name="adj" fmla="val 7474"/>
            </a:avLst>
          </a:prstGeom>
          <a:solidFill>
            <a:schemeClr val="bg1">
              <a:alpha val="94954"/>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TextBox 24">
            <a:extLst>
              <a:ext uri="{FF2B5EF4-FFF2-40B4-BE49-F238E27FC236}">
                <a16:creationId xmlns:a16="http://schemas.microsoft.com/office/drawing/2014/main" id="{EA198721-2BFC-3C05-1ADF-014F2D6B7F23}"/>
              </a:ext>
            </a:extLst>
          </p:cNvPr>
          <p:cNvSpPr txBox="1"/>
          <p:nvPr/>
        </p:nvSpPr>
        <p:spPr>
          <a:xfrm>
            <a:off x="2999780" y="2420921"/>
            <a:ext cx="1232405" cy="584775"/>
          </a:xfrm>
          <a:prstGeom prst="rect">
            <a:avLst/>
          </a:prstGeom>
          <a:noFill/>
        </p:spPr>
        <p:txBody>
          <a:bodyPr wrap="square" rtlCol="0">
            <a:spAutoFit/>
          </a:bodyPr>
          <a:lstStyle/>
          <a:p>
            <a:pPr algn="ctr"/>
            <a:r>
              <a:rPr lang="en-CH" sz="3200" b="1" dirty="0">
                <a:latin typeface="Cambria" panose="02040503050406030204" pitchFamily="18" charset="0"/>
              </a:rPr>
              <a:t>0</a:t>
            </a:r>
          </a:p>
        </p:txBody>
      </p:sp>
      <p:sp>
        <p:nvSpPr>
          <p:cNvPr id="26" name="Rounded Rectangle 25">
            <a:extLst>
              <a:ext uri="{FF2B5EF4-FFF2-40B4-BE49-F238E27FC236}">
                <a16:creationId xmlns:a16="http://schemas.microsoft.com/office/drawing/2014/main" id="{419569D1-3A71-777C-9894-4315141F0FA6}"/>
              </a:ext>
            </a:extLst>
          </p:cNvPr>
          <p:cNvSpPr/>
          <p:nvPr/>
        </p:nvSpPr>
        <p:spPr>
          <a:xfrm>
            <a:off x="2544639" y="3667428"/>
            <a:ext cx="2235855" cy="1904409"/>
          </a:xfrm>
          <a:prstGeom prst="roundRect">
            <a:avLst>
              <a:gd name="adj" fmla="val 7474"/>
            </a:avLst>
          </a:prstGeom>
          <a:solidFill>
            <a:schemeClr val="bg1">
              <a:alpha val="94954"/>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0" name="TextBox 29">
            <a:extLst>
              <a:ext uri="{FF2B5EF4-FFF2-40B4-BE49-F238E27FC236}">
                <a16:creationId xmlns:a16="http://schemas.microsoft.com/office/drawing/2014/main" id="{07DC30E5-0B09-6477-1CA5-1537A8F6AA1B}"/>
              </a:ext>
            </a:extLst>
          </p:cNvPr>
          <p:cNvSpPr txBox="1"/>
          <p:nvPr/>
        </p:nvSpPr>
        <p:spPr>
          <a:xfrm>
            <a:off x="2932045" y="4326278"/>
            <a:ext cx="1232405" cy="584775"/>
          </a:xfrm>
          <a:prstGeom prst="rect">
            <a:avLst/>
          </a:prstGeom>
          <a:noFill/>
        </p:spPr>
        <p:txBody>
          <a:bodyPr wrap="square" rtlCol="0">
            <a:spAutoFit/>
          </a:bodyPr>
          <a:lstStyle/>
          <a:p>
            <a:pPr algn="ctr"/>
            <a:r>
              <a:rPr lang="en-CH" sz="3200" b="1" dirty="0">
                <a:latin typeface="Cambria" panose="02040503050406030204" pitchFamily="18" charset="0"/>
              </a:rPr>
              <a:t>0</a:t>
            </a:r>
          </a:p>
        </p:txBody>
      </p:sp>
      <p:graphicFrame>
        <p:nvGraphicFramePr>
          <p:cNvPr id="32" name="Table 31">
            <a:extLst>
              <a:ext uri="{FF2B5EF4-FFF2-40B4-BE49-F238E27FC236}">
                <a16:creationId xmlns:a16="http://schemas.microsoft.com/office/drawing/2014/main" id="{35E2648B-346C-6BEC-6CAC-A207DF2C697D}"/>
              </a:ext>
            </a:extLst>
          </p:cNvPr>
          <p:cNvGraphicFramePr>
            <a:graphicFrameLocks noGrp="1"/>
          </p:cNvGraphicFramePr>
          <p:nvPr/>
        </p:nvGraphicFramePr>
        <p:xfrm>
          <a:off x="5169290" y="3051606"/>
          <a:ext cx="2394818" cy="370840"/>
        </p:xfrm>
        <a:graphic>
          <a:graphicData uri="http://schemas.openxmlformats.org/drawingml/2006/table">
            <a:tbl>
              <a:tblPr firstRow="1" bandRow="1">
                <a:tableStyleId>{21E4AEA4-8DFA-4A89-87EB-49C32662AFE0}</a:tableStyleId>
              </a:tblPr>
              <a:tblGrid>
                <a:gridCol w="1165890">
                  <a:extLst>
                    <a:ext uri="{9D8B030D-6E8A-4147-A177-3AD203B41FA5}">
                      <a16:colId xmlns:a16="http://schemas.microsoft.com/office/drawing/2014/main" val="3622913947"/>
                    </a:ext>
                  </a:extLst>
                </a:gridCol>
                <a:gridCol w="1228928">
                  <a:extLst>
                    <a:ext uri="{9D8B030D-6E8A-4147-A177-3AD203B41FA5}">
                      <a16:colId xmlns:a16="http://schemas.microsoft.com/office/drawing/2014/main" val="508277990"/>
                    </a:ext>
                  </a:extLst>
                </a:gridCol>
              </a:tblGrid>
              <a:tr h="370840">
                <a:tc>
                  <a:txBody>
                    <a:bodyPr/>
                    <a:lstStyle/>
                    <a:p>
                      <a:pPr algn="ctr"/>
                      <a:r>
                        <a:rPr lang="en-CH" dirty="0">
                          <a:solidFill>
                            <a:schemeClr val="tx1"/>
                          </a:solidFill>
                          <a:latin typeface="Cambria" panose="02040503050406030204" pitchFamily="18" charset="0"/>
                        </a:rPr>
                        <a:t>0</a:t>
                      </a:r>
                    </a:p>
                  </a:txBody>
                  <a:tcPr>
                    <a:solidFill>
                      <a:schemeClr val="accent2">
                        <a:lumMod val="20000"/>
                        <a:lumOff val="80000"/>
                      </a:schemeClr>
                    </a:solidFill>
                  </a:tcPr>
                </a:tc>
                <a:tc>
                  <a:txBody>
                    <a:bodyPr/>
                    <a:lstStyle/>
                    <a:p>
                      <a:pPr algn="ctr"/>
                      <a:r>
                        <a:rPr lang="en-CH" dirty="0">
                          <a:solidFill>
                            <a:schemeClr val="tx1"/>
                          </a:solidFill>
                          <a:latin typeface="Cambria" panose="02040503050406030204" pitchFamily="18" charset="0"/>
                        </a:rPr>
                        <a:t>0</a:t>
                      </a:r>
                    </a:p>
                  </a:txBody>
                  <a:tcPr>
                    <a:solidFill>
                      <a:schemeClr val="accent2">
                        <a:lumMod val="20000"/>
                        <a:lumOff val="80000"/>
                      </a:schemeClr>
                    </a:solidFill>
                  </a:tcPr>
                </a:tc>
                <a:extLst>
                  <a:ext uri="{0D108BD9-81ED-4DB2-BD59-A6C34878D82A}">
                    <a16:rowId xmlns:a16="http://schemas.microsoft.com/office/drawing/2014/main" val="3806972620"/>
                  </a:ext>
                </a:extLst>
              </a:tr>
            </a:tbl>
          </a:graphicData>
        </a:graphic>
      </p:graphicFrame>
      <p:sp>
        <p:nvSpPr>
          <p:cNvPr id="96" name="Down Arrow 95">
            <a:extLst>
              <a:ext uri="{FF2B5EF4-FFF2-40B4-BE49-F238E27FC236}">
                <a16:creationId xmlns:a16="http://schemas.microsoft.com/office/drawing/2014/main" id="{5EBB08B9-7211-804B-C279-B088D9E33ABE}"/>
              </a:ext>
            </a:extLst>
          </p:cNvPr>
          <p:cNvSpPr/>
          <p:nvPr/>
        </p:nvSpPr>
        <p:spPr>
          <a:xfrm>
            <a:off x="3898224" y="4276850"/>
            <a:ext cx="237012" cy="76241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7" name="TextBox 96">
            <a:extLst>
              <a:ext uri="{FF2B5EF4-FFF2-40B4-BE49-F238E27FC236}">
                <a16:creationId xmlns:a16="http://schemas.microsoft.com/office/drawing/2014/main" id="{5122F5F0-8FDE-4FB8-EDFD-1D01CDE8BFD3}"/>
              </a:ext>
            </a:extLst>
          </p:cNvPr>
          <p:cNvSpPr txBox="1"/>
          <p:nvPr/>
        </p:nvSpPr>
        <p:spPr>
          <a:xfrm>
            <a:off x="3394841" y="2411431"/>
            <a:ext cx="521104" cy="584775"/>
          </a:xfrm>
          <a:prstGeom prst="rect">
            <a:avLst/>
          </a:prstGeom>
          <a:noFill/>
        </p:spPr>
        <p:txBody>
          <a:bodyPr wrap="square" rtlCol="0">
            <a:spAutoFit/>
          </a:bodyPr>
          <a:lstStyle/>
          <a:p>
            <a:r>
              <a:rPr lang="en-CH" sz="3200" b="1" dirty="0">
                <a:latin typeface="Cambria" panose="02040503050406030204" pitchFamily="18" charset="0"/>
              </a:rPr>
              <a:t>1</a:t>
            </a:r>
          </a:p>
        </p:txBody>
      </p:sp>
      <p:sp>
        <p:nvSpPr>
          <p:cNvPr id="98" name="TextBox 97">
            <a:extLst>
              <a:ext uri="{FF2B5EF4-FFF2-40B4-BE49-F238E27FC236}">
                <a16:creationId xmlns:a16="http://schemas.microsoft.com/office/drawing/2014/main" id="{3B16F93A-58D7-5FE4-D469-B958C55F3D7E}"/>
              </a:ext>
            </a:extLst>
          </p:cNvPr>
          <p:cNvSpPr txBox="1"/>
          <p:nvPr/>
        </p:nvSpPr>
        <p:spPr>
          <a:xfrm>
            <a:off x="2838735" y="4102423"/>
            <a:ext cx="1742551" cy="1077218"/>
          </a:xfrm>
          <a:prstGeom prst="rect">
            <a:avLst/>
          </a:prstGeom>
          <a:noFill/>
        </p:spPr>
        <p:txBody>
          <a:bodyPr wrap="square" rtlCol="0">
            <a:spAutoFit/>
          </a:bodyPr>
          <a:lstStyle/>
          <a:p>
            <a:pPr algn="ctr"/>
            <a:r>
              <a:rPr lang="en-CH" sz="3200" b="1" dirty="0">
                <a:latin typeface="Cambria" panose="02040503050406030204" pitchFamily="18" charset="0"/>
              </a:rPr>
              <a:t>Retains Value</a:t>
            </a:r>
          </a:p>
        </p:txBody>
      </p:sp>
      <p:pic>
        <p:nvPicPr>
          <p:cNvPr id="99" name="Graphic 98">
            <a:extLst>
              <a:ext uri="{FF2B5EF4-FFF2-40B4-BE49-F238E27FC236}">
                <a16:creationId xmlns:a16="http://schemas.microsoft.com/office/drawing/2014/main" id="{2D9915C7-4391-261D-0D8B-E67DF3E391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5" y="6570257"/>
            <a:ext cx="1126435" cy="216705"/>
          </a:xfrm>
          <a:prstGeom prst="rect">
            <a:avLst/>
          </a:prstGeom>
        </p:spPr>
      </p:pic>
      <p:sp>
        <p:nvSpPr>
          <p:cNvPr id="100" name="TextBox 99">
            <a:extLst>
              <a:ext uri="{FF2B5EF4-FFF2-40B4-BE49-F238E27FC236}">
                <a16:creationId xmlns:a16="http://schemas.microsoft.com/office/drawing/2014/main" id="{A9D04EEB-6B60-CDF5-C0D9-31BB4D4E466F}"/>
              </a:ext>
            </a:extLst>
          </p:cNvPr>
          <p:cNvSpPr txBox="1"/>
          <p:nvPr/>
        </p:nvSpPr>
        <p:spPr>
          <a:xfrm>
            <a:off x="1178687" y="959769"/>
            <a:ext cx="703385" cy="369332"/>
          </a:xfrm>
          <a:prstGeom prst="rect">
            <a:avLst/>
          </a:prstGeom>
          <a:noFill/>
        </p:spPr>
        <p:txBody>
          <a:bodyPr wrap="square" rtlCol="0">
            <a:spAutoFit/>
          </a:bodyPr>
          <a:lstStyle/>
          <a:p>
            <a:r>
              <a:rPr lang="en-CH" b="1" i="1" dirty="0">
                <a:latin typeface="Cambria" panose="02040503050406030204" pitchFamily="18" charset="0"/>
              </a:rPr>
              <a:t>1</a:t>
            </a:r>
          </a:p>
        </p:txBody>
      </p:sp>
      <p:sp>
        <p:nvSpPr>
          <p:cNvPr id="101" name="TextBox 100">
            <a:extLst>
              <a:ext uri="{FF2B5EF4-FFF2-40B4-BE49-F238E27FC236}">
                <a16:creationId xmlns:a16="http://schemas.microsoft.com/office/drawing/2014/main" id="{F3169E7B-8316-6671-77B9-B5A9BE51B7CE}"/>
              </a:ext>
            </a:extLst>
          </p:cNvPr>
          <p:cNvSpPr txBox="1"/>
          <p:nvPr/>
        </p:nvSpPr>
        <p:spPr>
          <a:xfrm>
            <a:off x="1178686" y="959769"/>
            <a:ext cx="703385" cy="369332"/>
          </a:xfrm>
          <a:prstGeom prst="rect">
            <a:avLst/>
          </a:prstGeom>
          <a:noFill/>
        </p:spPr>
        <p:txBody>
          <a:bodyPr wrap="square" rtlCol="0">
            <a:spAutoFit/>
          </a:bodyPr>
          <a:lstStyle/>
          <a:p>
            <a:r>
              <a:rPr lang="en-CH" b="1" i="1" dirty="0">
                <a:latin typeface="Cambria" panose="02040503050406030204" pitchFamily="18" charset="0"/>
              </a:rPr>
              <a:t>1-&gt;0</a:t>
            </a:r>
          </a:p>
        </p:txBody>
      </p:sp>
      <p:sp>
        <p:nvSpPr>
          <p:cNvPr id="103" name="Rounded Rectangle 102">
            <a:extLst>
              <a:ext uri="{FF2B5EF4-FFF2-40B4-BE49-F238E27FC236}">
                <a16:creationId xmlns:a16="http://schemas.microsoft.com/office/drawing/2014/main" id="{8D5EB90A-70D4-F4AA-D24D-6DE0AAD51F33}"/>
              </a:ext>
            </a:extLst>
          </p:cNvPr>
          <p:cNvSpPr/>
          <p:nvPr/>
        </p:nvSpPr>
        <p:spPr>
          <a:xfrm>
            <a:off x="5197496" y="4979020"/>
            <a:ext cx="3550479" cy="883783"/>
          </a:xfrm>
          <a:prstGeom prst="roundRect">
            <a:avLst>
              <a:gd name="adj" fmla="val 10661"/>
            </a:avLst>
          </a:prstGeom>
          <a:solidFill>
            <a:srgbClr val="FCF101">
              <a:alpha val="31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Corbel" panose="020B0503020204020204" pitchFamily="34" charset="0"/>
              </a:rPr>
              <a:t>Precharge</a:t>
            </a:r>
            <a:r>
              <a:rPr lang="en-US" sz="2000" b="1" dirty="0">
                <a:solidFill>
                  <a:schemeClr val="tx1"/>
                </a:solidFill>
                <a:latin typeface="Corbel" panose="020B0503020204020204" pitchFamily="34" charset="0"/>
              </a:rPr>
              <a:t> the </a:t>
            </a:r>
            <a:r>
              <a:rPr lang="en-US" sz="2000" b="1" dirty="0" err="1">
                <a:solidFill>
                  <a:schemeClr val="tx1"/>
                </a:solidFill>
                <a:latin typeface="Corbel" panose="020B0503020204020204" pitchFamily="34" charset="0"/>
              </a:rPr>
              <a:t>bitline</a:t>
            </a:r>
            <a:r>
              <a:rPr lang="en-US" sz="2000" b="1" dirty="0">
                <a:solidFill>
                  <a:schemeClr val="tx1"/>
                </a:solidFill>
                <a:latin typeface="Corbel" panose="020B0503020204020204" pitchFamily="34" charset="0"/>
              </a:rPr>
              <a:t> to </a:t>
            </a:r>
            <a:r>
              <a:rPr lang="en-US" sz="2000" b="1" i="1" dirty="0">
                <a:solidFill>
                  <a:srgbClr val="FF0000"/>
                </a:solidFill>
                <a:latin typeface="Corbel" panose="020B0503020204020204" pitchFamily="34" charset="0"/>
              </a:rPr>
              <a:t>logical 1</a:t>
            </a:r>
          </a:p>
        </p:txBody>
      </p:sp>
      <p:graphicFrame>
        <p:nvGraphicFramePr>
          <p:cNvPr id="105" name="Table 104">
            <a:extLst>
              <a:ext uri="{FF2B5EF4-FFF2-40B4-BE49-F238E27FC236}">
                <a16:creationId xmlns:a16="http://schemas.microsoft.com/office/drawing/2014/main" id="{F54D70CF-0684-7C38-66A2-BD0ABA1A3959}"/>
              </a:ext>
            </a:extLst>
          </p:cNvPr>
          <p:cNvGraphicFramePr>
            <a:graphicFrameLocks noGrp="1"/>
          </p:cNvGraphicFramePr>
          <p:nvPr/>
        </p:nvGraphicFramePr>
        <p:xfrm>
          <a:off x="7564107" y="3052027"/>
          <a:ext cx="1430189" cy="370840"/>
        </p:xfrm>
        <a:graphic>
          <a:graphicData uri="http://schemas.openxmlformats.org/drawingml/2006/table">
            <a:tbl>
              <a:tblPr firstRow="1" bandRow="1">
                <a:tableStyleId>{21E4AEA4-8DFA-4A89-87EB-49C32662AFE0}</a:tableStyleId>
              </a:tblPr>
              <a:tblGrid>
                <a:gridCol w="1430189">
                  <a:extLst>
                    <a:ext uri="{9D8B030D-6E8A-4147-A177-3AD203B41FA5}">
                      <a16:colId xmlns:a16="http://schemas.microsoft.com/office/drawing/2014/main" val="3622913947"/>
                    </a:ext>
                  </a:extLst>
                </a:gridCol>
              </a:tblGrid>
              <a:tr h="370840">
                <a:tc>
                  <a:txBody>
                    <a:bodyPr/>
                    <a:lstStyle/>
                    <a:p>
                      <a:pPr algn="ctr"/>
                      <a:r>
                        <a:rPr lang="en-CH" dirty="0">
                          <a:solidFill>
                            <a:schemeClr val="tx1"/>
                          </a:solidFill>
                          <a:latin typeface="Cambria" panose="02040503050406030204" pitchFamily="18" charset="0"/>
                        </a:rPr>
                        <a:t>0</a:t>
                      </a:r>
                    </a:p>
                  </a:txBody>
                  <a:tcPr>
                    <a:solidFill>
                      <a:schemeClr val="accent2">
                        <a:lumMod val="20000"/>
                        <a:lumOff val="80000"/>
                      </a:schemeClr>
                    </a:solidFill>
                  </a:tcPr>
                </a:tc>
                <a:extLst>
                  <a:ext uri="{0D108BD9-81ED-4DB2-BD59-A6C34878D82A}">
                    <a16:rowId xmlns:a16="http://schemas.microsoft.com/office/drawing/2014/main" val="3806972620"/>
                  </a:ext>
                </a:extLst>
              </a:tr>
            </a:tbl>
          </a:graphicData>
        </a:graphic>
      </p:graphicFrame>
      <p:graphicFrame>
        <p:nvGraphicFramePr>
          <p:cNvPr id="106" name="Table 105">
            <a:extLst>
              <a:ext uri="{FF2B5EF4-FFF2-40B4-BE49-F238E27FC236}">
                <a16:creationId xmlns:a16="http://schemas.microsoft.com/office/drawing/2014/main" id="{9BEB2C5D-FC1E-8EEF-F06C-4F62446F3CB0}"/>
              </a:ext>
            </a:extLst>
          </p:cNvPr>
          <p:cNvGraphicFramePr>
            <a:graphicFrameLocks noGrp="1"/>
          </p:cNvGraphicFramePr>
          <p:nvPr/>
        </p:nvGraphicFramePr>
        <p:xfrm>
          <a:off x="5170601" y="3430839"/>
          <a:ext cx="2394818" cy="370840"/>
        </p:xfrm>
        <a:graphic>
          <a:graphicData uri="http://schemas.openxmlformats.org/drawingml/2006/table">
            <a:tbl>
              <a:tblPr firstRow="1" bandRow="1">
                <a:tableStyleId>{21E4AEA4-8DFA-4A89-87EB-49C32662AFE0}</a:tableStyleId>
              </a:tblPr>
              <a:tblGrid>
                <a:gridCol w="1165890">
                  <a:extLst>
                    <a:ext uri="{9D8B030D-6E8A-4147-A177-3AD203B41FA5}">
                      <a16:colId xmlns:a16="http://schemas.microsoft.com/office/drawing/2014/main" val="3622913947"/>
                    </a:ext>
                  </a:extLst>
                </a:gridCol>
                <a:gridCol w="1228928">
                  <a:extLst>
                    <a:ext uri="{9D8B030D-6E8A-4147-A177-3AD203B41FA5}">
                      <a16:colId xmlns:a16="http://schemas.microsoft.com/office/drawing/2014/main" val="508277990"/>
                    </a:ext>
                  </a:extLst>
                </a:gridCol>
              </a:tblGrid>
              <a:tr h="370840">
                <a:tc>
                  <a:txBody>
                    <a:bodyPr/>
                    <a:lstStyle/>
                    <a:p>
                      <a:pPr algn="ctr"/>
                      <a:r>
                        <a:rPr lang="en-CH" dirty="0">
                          <a:solidFill>
                            <a:schemeClr val="tx1"/>
                          </a:solidFill>
                          <a:latin typeface="Cambria" panose="02040503050406030204" pitchFamily="18" charset="0"/>
                        </a:rPr>
                        <a:t>0</a:t>
                      </a:r>
                    </a:p>
                  </a:txBody>
                  <a:tcPr>
                    <a:solidFill>
                      <a:schemeClr val="accent2">
                        <a:lumMod val="20000"/>
                        <a:lumOff val="80000"/>
                      </a:schemeClr>
                    </a:solidFill>
                  </a:tcPr>
                </a:tc>
                <a:tc>
                  <a:txBody>
                    <a:bodyPr/>
                    <a:lstStyle/>
                    <a:p>
                      <a:pPr algn="ctr"/>
                      <a:r>
                        <a:rPr lang="en-CH" dirty="0">
                          <a:solidFill>
                            <a:schemeClr val="tx1"/>
                          </a:solidFill>
                          <a:latin typeface="Cambria" panose="02040503050406030204" pitchFamily="18" charset="0"/>
                        </a:rPr>
                        <a:t>1</a:t>
                      </a:r>
                    </a:p>
                  </a:txBody>
                  <a:tcPr>
                    <a:solidFill>
                      <a:schemeClr val="accent2">
                        <a:lumMod val="20000"/>
                        <a:lumOff val="80000"/>
                      </a:schemeClr>
                    </a:solidFill>
                  </a:tcPr>
                </a:tc>
                <a:extLst>
                  <a:ext uri="{0D108BD9-81ED-4DB2-BD59-A6C34878D82A}">
                    <a16:rowId xmlns:a16="http://schemas.microsoft.com/office/drawing/2014/main" val="3806972620"/>
                  </a:ext>
                </a:extLst>
              </a:tr>
            </a:tbl>
          </a:graphicData>
        </a:graphic>
      </p:graphicFrame>
      <p:graphicFrame>
        <p:nvGraphicFramePr>
          <p:cNvPr id="107" name="Table 106">
            <a:extLst>
              <a:ext uri="{FF2B5EF4-FFF2-40B4-BE49-F238E27FC236}">
                <a16:creationId xmlns:a16="http://schemas.microsoft.com/office/drawing/2014/main" id="{30D1ED73-9BA0-D387-4183-45CECA299D6F}"/>
              </a:ext>
            </a:extLst>
          </p:cNvPr>
          <p:cNvGraphicFramePr>
            <a:graphicFrameLocks noGrp="1"/>
          </p:cNvGraphicFramePr>
          <p:nvPr/>
        </p:nvGraphicFramePr>
        <p:xfrm>
          <a:off x="7564107" y="3432845"/>
          <a:ext cx="1430189" cy="370840"/>
        </p:xfrm>
        <a:graphic>
          <a:graphicData uri="http://schemas.openxmlformats.org/drawingml/2006/table">
            <a:tbl>
              <a:tblPr firstRow="1" bandRow="1">
                <a:tableStyleId>{21E4AEA4-8DFA-4A89-87EB-49C32662AFE0}</a:tableStyleId>
              </a:tblPr>
              <a:tblGrid>
                <a:gridCol w="1430189">
                  <a:extLst>
                    <a:ext uri="{9D8B030D-6E8A-4147-A177-3AD203B41FA5}">
                      <a16:colId xmlns:a16="http://schemas.microsoft.com/office/drawing/2014/main" val="3622913947"/>
                    </a:ext>
                  </a:extLst>
                </a:gridCol>
              </a:tblGrid>
              <a:tr h="370840">
                <a:tc>
                  <a:txBody>
                    <a:bodyPr/>
                    <a:lstStyle/>
                    <a:p>
                      <a:pPr algn="ctr"/>
                      <a:r>
                        <a:rPr lang="en-CH" dirty="0">
                          <a:solidFill>
                            <a:schemeClr val="tx1"/>
                          </a:solidFill>
                          <a:latin typeface="Cambria" panose="02040503050406030204" pitchFamily="18" charset="0"/>
                        </a:rPr>
                        <a:t>0</a:t>
                      </a:r>
                    </a:p>
                  </a:txBody>
                  <a:tcPr>
                    <a:solidFill>
                      <a:schemeClr val="accent2">
                        <a:lumMod val="20000"/>
                        <a:lumOff val="80000"/>
                      </a:schemeClr>
                    </a:solidFill>
                  </a:tcPr>
                </a:tc>
                <a:extLst>
                  <a:ext uri="{0D108BD9-81ED-4DB2-BD59-A6C34878D82A}">
                    <a16:rowId xmlns:a16="http://schemas.microsoft.com/office/drawing/2014/main" val="3806972620"/>
                  </a:ext>
                </a:extLst>
              </a:tr>
            </a:tbl>
          </a:graphicData>
        </a:graphic>
      </p:graphicFrame>
      <p:grpSp>
        <p:nvGrpSpPr>
          <p:cNvPr id="108" name="Group 107">
            <a:extLst>
              <a:ext uri="{FF2B5EF4-FFF2-40B4-BE49-F238E27FC236}">
                <a16:creationId xmlns:a16="http://schemas.microsoft.com/office/drawing/2014/main" id="{58420439-8A0E-33CF-A591-BE7D2AC556D2}"/>
              </a:ext>
            </a:extLst>
          </p:cNvPr>
          <p:cNvGrpSpPr/>
          <p:nvPr/>
        </p:nvGrpSpPr>
        <p:grpSpPr>
          <a:xfrm rot="10800000">
            <a:off x="2167848" y="1523030"/>
            <a:ext cx="340576" cy="564692"/>
            <a:chOff x="7150953" y="5008927"/>
            <a:chExt cx="340576" cy="564692"/>
          </a:xfrm>
        </p:grpSpPr>
        <p:cxnSp>
          <p:nvCxnSpPr>
            <p:cNvPr id="109" name="Straight Connector 108">
              <a:extLst>
                <a:ext uri="{FF2B5EF4-FFF2-40B4-BE49-F238E27FC236}">
                  <a16:creationId xmlns:a16="http://schemas.microsoft.com/office/drawing/2014/main" id="{035E418E-52C8-7159-F440-370089AE7376}"/>
                </a:ext>
              </a:extLst>
            </p:cNvPr>
            <p:cNvCxnSpPr>
              <a:cxnSpLocks/>
            </p:cNvCxnSpPr>
            <p:nvPr/>
          </p:nvCxnSpPr>
          <p:spPr>
            <a:xfrm>
              <a:off x="7491529" y="5008927"/>
              <a:ext cx="0" cy="192505"/>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C362A0C5-E7EB-C6D6-4032-6ED16C74589D}"/>
                </a:ext>
              </a:extLst>
            </p:cNvPr>
            <p:cNvCxnSpPr>
              <a:cxnSpLocks/>
            </p:cNvCxnSpPr>
            <p:nvPr/>
          </p:nvCxnSpPr>
          <p:spPr>
            <a:xfrm>
              <a:off x="7490058" y="5381114"/>
              <a:ext cx="0" cy="192505"/>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B45925FA-8803-A3AA-4C67-33D5A092BE28}"/>
                </a:ext>
              </a:extLst>
            </p:cNvPr>
            <p:cNvCxnSpPr>
              <a:cxnSpLocks/>
            </p:cNvCxnSpPr>
            <p:nvPr/>
          </p:nvCxnSpPr>
          <p:spPr>
            <a:xfrm>
              <a:off x="7297236" y="5177933"/>
              <a:ext cx="0" cy="227338"/>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323B9E3C-22AD-73CF-CADC-E8D32FACE06A}"/>
                </a:ext>
              </a:extLst>
            </p:cNvPr>
            <p:cNvCxnSpPr>
              <a:cxnSpLocks/>
            </p:cNvCxnSpPr>
            <p:nvPr/>
          </p:nvCxnSpPr>
          <p:spPr>
            <a:xfrm>
              <a:off x="7355004" y="5165638"/>
              <a:ext cx="0" cy="250072"/>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42435CF1-B465-A7D0-23A2-EFA2640C1AE8}"/>
                </a:ext>
              </a:extLst>
            </p:cNvPr>
            <p:cNvCxnSpPr>
              <a:cxnSpLocks/>
            </p:cNvCxnSpPr>
            <p:nvPr/>
          </p:nvCxnSpPr>
          <p:spPr>
            <a:xfrm flipV="1">
              <a:off x="7352877" y="5390640"/>
              <a:ext cx="135054" cy="2366"/>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EB74AB6-7B35-CC62-41F7-EB9C6ACC2951}"/>
                </a:ext>
              </a:extLst>
            </p:cNvPr>
            <p:cNvCxnSpPr>
              <a:cxnSpLocks/>
            </p:cNvCxnSpPr>
            <p:nvPr/>
          </p:nvCxnSpPr>
          <p:spPr>
            <a:xfrm>
              <a:off x="7356157" y="5189908"/>
              <a:ext cx="131774" cy="0"/>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F29132DF-55AE-0427-355F-E420CB5ABF82}"/>
                </a:ext>
              </a:extLst>
            </p:cNvPr>
            <p:cNvCxnSpPr>
              <a:cxnSpLocks/>
            </p:cNvCxnSpPr>
            <p:nvPr/>
          </p:nvCxnSpPr>
          <p:spPr>
            <a:xfrm>
              <a:off x="7150953" y="5291191"/>
              <a:ext cx="145131" cy="0"/>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16" name="TextBox 115">
            <a:extLst>
              <a:ext uri="{FF2B5EF4-FFF2-40B4-BE49-F238E27FC236}">
                <a16:creationId xmlns:a16="http://schemas.microsoft.com/office/drawing/2014/main" id="{B0A9F003-F014-D85A-398E-2F814B217811}"/>
              </a:ext>
            </a:extLst>
          </p:cNvPr>
          <p:cNvSpPr txBox="1"/>
          <p:nvPr/>
        </p:nvSpPr>
        <p:spPr>
          <a:xfrm>
            <a:off x="2311395" y="1463995"/>
            <a:ext cx="674651" cy="369332"/>
          </a:xfrm>
          <a:prstGeom prst="rect">
            <a:avLst/>
          </a:prstGeom>
          <a:noFill/>
        </p:spPr>
        <p:txBody>
          <a:bodyPr wrap="square" rtlCol="0">
            <a:spAutoFit/>
          </a:bodyPr>
          <a:lstStyle/>
          <a:p>
            <a:r>
              <a:rPr lang="en-CH" b="1" dirty="0">
                <a:solidFill>
                  <a:schemeClr val="accent5"/>
                </a:solidFill>
                <a:latin typeface="Corbel" panose="020B0503020204020204" pitchFamily="34" charset="0"/>
              </a:rPr>
              <a:t>EN</a:t>
            </a:r>
          </a:p>
        </p:txBody>
      </p:sp>
      <p:sp>
        <p:nvSpPr>
          <p:cNvPr id="117" name="Multiply 116">
            <a:extLst>
              <a:ext uri="{FF2B5EF4-FFF2-40B4-BE49-F238E27FC236}">
                <a16:creationId xmlns:a16="http://schemas.microsoft.com/office/drawing/2014/main" id="{B70481AD-2E03-31BA-2E58-3527FD61311A}"/>
              </a:ext>
            </a:extLst>
          </p:cNvPr>
          <p:cNvSpPr/>
          <p:nvPr/>
        </p:nvSpPr>
        <p:spPr>
          <a:xfrm>
            <a:off x="2020409" y="2067823"/>
            <a:ext cx="420040" cy="456246"/>
          </a:xfrm>
          <a:prstGeom prst="mathMultiply">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aphicFrame>
        <p:nvGraphicFramePr>
          <p:cNvPr id="118" name="Table 117">
            <a:extLst>
              <a:ext uri="{FF2B5EF4-FFF2-40B4-BE49-F238E27FC236}">
                <a16:creationId xmlns:a16="http://schemas.microsoft.com/office/drawing/2014/main" id="{354F2712-785E-F0A2-908C-78B817425B24}"/>
              </a:ext>
            </a:extLst>
          </p:cNvPr>
          <p:cNvGraphicFramePr>
            <a:graphicFrameLocks noGrp="1"/>
          </p:cNvGraphicFramePr>
          <p:nvPr/>
        </p:nvGraphicFramePr>
        <p:xfrm>
          <a:off x="5166589" y="3814506"/>
          <a:ext cx="2394818" cy="370840"/>
        </p:xfrm>
        <a:graphic>
          <a:graphicData uri="http://schemas.openxmlformats.org/drawingml/2006/table">
            <a:tbl>
              <a:tblPr firstRow="1" bandRow="1">
                <a:tableStyleId>{21E4AEA4-8DFA-4A89-87EB-49C32662AFE0}</a:tableStyleId>
              </a:tblPr>
              <a:tblGrid>
                <a:gridCol w="1165890">
                  <a:extLst>
                    <a:ext uri="{9D8B030D-6E8A-4147-A177-3AD203B41FA5}">
                      <a16:colId xmlns:a16="http://schemas.microsoft.com/office/drawing/2014/main" val="3622913947"/>
                    </a:ext>
                  </a:extLst>
                </a:gridCol>
                <a:gridCol w="1228928">
                  <a:extLst>
                    <a:ext uri="{9D8B030D-6E8A-4147-A177-3AD203B41FA5}">
                      <a16:colId xmlns:a16="http://schemas.microsoft.com/office/drawing/2014/main" val="508277990"/>
                    </a:ext>
                  </a:extLst>
                </a:gridCol>
              </a:tblGrid>
              <a:tr h="370840">
                <a:tc>
                  <a:txBody>
                    <a:bodyPr/>
                    <a:lstStyle/>
                    <a:p>
                      <a:pPr algn="ctr"/>
                      <a:r>
                        <a:rPr lang="en-CH" dirty="0">
                          <a:solidFill>
                            <a:schemeClr val="tx1"/>
                          </a:solidFill>
                          <a:latin typeface="Cambria" panose="02040503050406030204" pitchFamily="18" charset="0"/>
                        </a:rPr>
                        <a:t>1</a:t>
                      </a:r>
                    </a:p>
                  </a:txBody>
                  <a:tcPr>
                    <a:solidFill>
                      <a:schemeClr val="accent2">
                        <a:lumMod val="20000"/>
                        <a:lumOff val="80000"/>
                      </a:schemeClr>
                    </a:solidFill>
                  </a:tcPr>
                </a:tc>
                <a:tc>
                  <a:txBody>
                    <a:bodyPr/>
                    <a:lstStyle/>
                    <a:p>
                      <a:pPr algn="ctr"/>
                      <a:r>
                        <a:rPr lang="en-CH" dirty="0">
                          <a:solidFill>
                            <a:schemeClr val="tx1"/>
                          </a:solidFill>
                          <a:latin typeface="Cambria" panose="02040503050406030204" pitchFamily="18" charset="0"/>
                        </a:rPr>
                        <a:t>0</a:t>
                      </a:r>
                    </a:p>
                  </a:txBody>
                  <a:tcPr>
                    <a:solidFill>
                      <a:schemeClr val="accent2">
                        <a:lumMod val="20000"/>
                        <a:lumOff val="80000"/>
                      </a:schemeClr>
                    </a:solidFill>
                  </a:tcPr>
                </a:tc>
                <a:extLst>
                  <a:ext uri="{0D108BD9-81ED-4DB2-BD59-A6C34878D82A}">
                    <a16:rowId xmlns:a16="http://schemas.microsoft.com/office/drawing/2014/main" val="3806972620"/>
                  </a:ext>
                </a:extLst>
              </a:tr>
            </a:tbl>
          </a:graphicData>
        </a:graphic>
      </p:graphicFrame>
      <p:graphicFrame>
        <p:nvGraphicFramePr>
          <p:cNvPr id="119" name="Table 118">
            <a:extLst>
              <a:ext uri="{FF2B5EF4-FFF2-40B4-BE49-F238E27FC236}">
                <a16:creationId xmlns:a16="http://schemas.microsoft.com/office/drawing/2014/main" id="{578A1A37-9769-FCF8-0048-E2ECC56ED49B}"/>
              </a:ext>
            </a:extLst>
          </p:cNvPr>
          <p:cNvGraphicFramePr>
            <a:graphicFrameLocks noGrp="1"/>
          </p:cNvGraphicFramePr>
          <p:nvPr/>
        </p:nvGraphicFramePr>
        <p:xfrm>
          <a:off x="5167900" y="4193739"/>
          <a:ext cx="2394818" cy="370840"/>
        </p:xfrm>
        <a:graphic>
          <a:graphicData uri="http://schemas.openxmlformats.org/drawingml/2006/table">
            <a:tbl>
              <a:tblPr firstRow="1" bandRow="1">
                <a:tableStyleId>{21E4AEA4-8DFA-4A89-87EB-49C32662AFE0}</a:tableStyleId>
              </a:tblPr>
              <a:tblGrid>
                <a:gridCol w="1165890">
                  <a:extLst>
                    <a:ext uri="{9D8B030D-6E8A-4147-A177-3AD203B41FA5}">
                      <a16:colId xmlns:a16="http://schemas.microsoft.com/office/drawing/2014/main" val="3622913947"/>
                    </a:ext>
                  </a:extLst>
                </a:gridCol>
                <a:gridCol w="1228928">
                  <a:extLst>
                    <a:ext uri="{9D8B030D-6E8A-4147-A177-3AD203B41FA5}">
                      <a16:colId xmlns:a16="http://schemas.microsoft.com/office/drawing/2014/main" val="508277990"/>
                    </a:ext>
                  </a:extLst>
                </a:gridCol>
              </a:tblGrid>
              <a:tr h="370840">
                <a:tc>
                  <a:txBody>
                    <a:bodyPr/>
                    <a:lstStyle/>
                    <a:p>
                      <a:pPr algn="ctr"/>
                      <a:r>
                        <a:rPr lang="en-CH" dirty="0">
                          <a:solidFill>
                            <a:schemeClr val="tx1"/>
                          </a:solidFill>
                          <a:latin typeface="Cambria" panose="02040503050406030204" pitchFamily="18" charset="0"/>
                        </a:rPr>
                        <a:t>1</a:t>
                      </a:r>
                    </a:p>
                  </a:txBody>
                  <a:tcPr>
                    <a:solidFill>
                      <a:schemeClr val="accent2">
                        <a:lumMod val="20000"/>
                        <a:lumOff val="80000"/>
                      </a:schemeClr>
                    </a:solidFill>
                  </a:tcPr>
                </a:tc>
                <a:tc>
                  <a:txBody>
                    <a:bodyPr/>
                    <a:lstStyle/>
                    <a:p>
                      <a:pPr algn="ctr"/>
                      <a:r>
                        <a:rPr lang="en-CH" dirty="0">
                          <a:solidFill>
                            <a:schemeClr val="tx1"/>
                          </a:solidFill>
                          <a:latin typeface="Cambria" panose="02040503050406030204" pitchFamily="18" charset="0"/>
                        </a:rPr>
                        <a:t>1</a:t>
                      </a:r>
                    </a:p>
                  </a:txBody>
                  <a:tcPr>
                    <a:solidFill>
                      <a:schemeClr val="accent2">
                        <a:lumMod val="20000"/>
                        <a:lumOff val="80000"/>
                      </a:schemeClr>
                    </a:solidFill>
                  </a:tcPr>
                </a:tc>
                <a:extLst>
                  <a:ext uri="{0D108BD9-81ED-4DB2-BD59-A6C34878D82A}">
                    <a16:rowId xmlns:a16="http://schemas.microsoft.com/office/drawing/2014/main" val="3806972620"/>
                  </a:ext>
                </a:extLst>
              </a:tr>
            </a:tbl>
          </a:graphicData>
        </a:graphic>
      </p:graphicFrame>
      <p:graphicFrame>
        <p:nvGraphicFramePr>
          <p:cNvPr id="120" name="Table 119">
            <a:extLst>
              <a:ext uri="{FF2B5EF4-FFF2-40B4-BE49-F238E27FC236}">
                <a16:creationId xmlns:a16="http://schemas.microsoft.com/office/drawing/2014/main" id="{16172893-5842-3F1D-94C2-0FC995CEA908}"/>
              </a:ext>
            </a:extLst>
          </p:cNvPr>
          <p:cNvGraphicFramePr>
            <a:graphicFrameLocks noGrp="1"/>
          </p:cNvGraphicFramePr>
          <p:nvPr/>
        </p:nvGraphicFramePr>
        <p:xfrm>
          <a:off x="7564107" y="3804528"/>
          <a:ext cx="1430189" cy="370840"/>
        </p:xfrm>
        <a:graphic>
          <a:graphicData uri="http://schemas.openxmlformats.org/drawingml/2006/table">
            <a:tbl>
              <a:tblPr firstRow="1" bandRow="1">
                <a:tableStyleId>{21E4AEA4-8DFA-4A89-87EB-49C32662AFE0}</a:tableStyleId>
              </a:tblPr>
              <a:tblGrid>
                <a:gridCol w="1430189">
                  <a:extLst>
                    <a:ext uri="{9D8B030D-6E8A-4147-A177-3AD203B41FA5}">
                      <a16:colId xmlns:a16="http://schemas.microsoft.com/office/drawing/2014/main" val="3622913947"/>
                    </a:ext>
                  </a:extLst>
                </a:gridCol>
              </a:tblGrid>
              <a:tr h="370840">
                <a:tc>
                  <a:txBody>
                    <a:bodyPr/>
                    <a:lstStyle/>
                    <a:p>
                      <a:pPr algn="ctr"/>
                      <a:r>
                        <a:rPr lang="en-CH" dirty="0">
                          <a:solidFill>
                            <a:schemeClr val="tx1"/>
                          </a:solidFill>
                          <a:latin typeface="Cambria" panose="02040503050406030204" pitchFamily="18" charset="0"/>
                        </a:rPr>
                        <a:t>0</a:t>
                      </a:r>
                    </a:p>
                  </a:txBody>
                  <a:tcPr>
                    <a:solidFill>
                      <a:schemeClr val="accent2">
                        <a:lumMod val="20000"/>
                        <a:lumOff val="80000"/>
                      </a:schemeClr>
                    </a:solidFill>
                  </a:tcPr>
                </a:tc>
                <a:extLst>
                  <a:ext uri="{0D108BD9-81ED-4DB2-BD59-A6C34878D82A}">
                    <a16:rowId xmlns:a16="http://schemas.microsoft.com/office/drawing/2014/main" val="3806972620"/>
                  </a:ext>
                </a:extLst>
              </a:tr>
            </a:tbl>
          </a:graphicData>
        </a:graphic>
      </p:graphicFrame>
      <p:graphicFrame>
        <p:nvGraphicFramePr>
          <p:cNvPr id="121" name="Table 120">
            <a:extLst>
              <a:ext uri="{FF2B5EF4-FFF2-40B4-BE49-F238E27FC236}">
                <a16:creationId xmlns:a16="http://schemas.microsoft.com/office/drawing/2014/main" id="{F925F575-24A5-952D-4343-89FCD206D519}"/>
              </a:ext>
            </a:extLst>
          </p:cNvPr>
          <p:cNvGraphicFramePr>
            <a:graphicFrameLocks noGrp="1"/>
          </p:cNvGraphicFramePr>
          <p:nvPr/>
        </p:nvGraphicFramePr>
        <p:xfrm>
          <a:off x="7564107" y="4185346"/>
          <a:ext cx="1430189" cy="370840"/>
        </p:xfrm>
        <a:graphic>
          <a:graphicData uri="http://schemas.openxmlformats.org/drawingml/2006/table">
            <a:tbl>
              <a:tblPr firstRow="1" bandRow="1">
                <a:tableStyleId>{21E4AEA4-8DFA-4A89-87EB-49C32662AFE0}</a:tableStyleId>
              </a:tblPr>
              <a:tblGrid>
                <a:gridCol w="1430189">
                  <a:extLst>
                    <a:ext uri="{9D8B030D-6E8A-4147-A177-3AD203B41FA5}">
                      <a16:colId xmlns:a16="http://schemas.microsoft.com/office/drawing/2014/main" val="3622913947"/>
                    </a:ext>
                  </a:extLst>
                </a:gridCol>
              </a:tblGrid>
              <a:tr h="370840">
                <a:tc>
                  <a:txBody>
                    <a:bodyPr/>
                    <a:lstStyle/>
                    <a:p>
                      <a:pPr algn="ctr"/>
                      <a:r>
                        <a:rPr lang="en-CH" dirty="0">
                          <a:solidFill>
                            <a:schemeClr val="tx1"/>
                          </a:solidFill>
                          <a:latin typeface="Cambria" panose="02040503050406030204" pitchFamily="18" charset="0"/>
                        </a:rPr>
                        <a:t>1</a:t>
                      </a:r>
                    </a:p>
                  </a:txBody>
                  <a:tcPr>
                    <a:solidFill>
                      <a:schemeClr val="accent2">
                        <a:lumMod val="20000"/>
                        <a:lumOff val="80000"/>
                      </a:schemeClr>
                    </a:solidFill>
                  </a:tcPr>
                </a:tc>
                <a:extLst>
                  <a:ext uri="{0D108BD9-81ED-4DB2-BD59-A6C34878D82A}">
                    <a16:rowId xmlns:a16="http://schemas.microsoft.com/office/drawing/2014/main" val="3806972620"/>
                  </a:ext>
                </a:extLst>
              </a:tr>
            </a:tbl>
          </a:graphicData>
        </a:graphic>
      </p:graphicFrame>
      <p:sp>
        <p:nvSpPr>
          <p:cNvPr id="122" name="Rounded Rectangle 121">
            <a:extLst>
              <a:ext uri="{FF2B5EF4-FFF2-40B4-BE49-F238E27FC236}">
                <a16:creationId xmlns:a16="http://schemas.microsoft.com/office/drawing/2014/main" id="{1BA1A96D-B297-511C-060F-E82820272F8A}"/>
              </a:ext>
            </a:extLst>
          </p:cNvPr>
          <p:cNvSpPr/>
          <p:nvPr/>
        </p:nvSpPr>
        <p:spPr>
          <a:xfrm>
            <a:off x="5197495" y="4971450"/>
            <a:ext cx="3550479" cy="883783"/>
          </a:xfrm>
          <a:prstGeom prst="roundRect">
            <a:avLst>
              <a:gd name="adj" fmla="val 10661"/>
            </a:avLst>
          </a:prstGeom>
          <a:solidFill>
            <a:srgbClr val="FCF101">
              <a:alpha val="31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Corbel" panose="020B0503020204020204" pitchFamily="34" charset="0"/>
              </a:rPr>
              <a:t>Precharge</a:t>
            </a:r>
            <a:r>
              <a:rPr lang="en-US" sz="2000" b="1" dirty="0">
                <a:solidFill>
                  <a:schemeClr val="tx1"/>
                </a:solidFill>
                <a:latin typeface="Corbel" panose="020B0503020204020204" pitchFamily="34" charset="0"/>
              </a:rPr>
              <a:t> the </a:t>
            </a:r>
            <a:r>
              <a:rPr lang="en-US" sz="2000" b="1" dirty="0" err="1">
                <a:solidFill>
                  <a:schemeClr val="tx1"/>
                </a:solidFill>
                <a:latin typeface="Corbel" panose="020B0503020204020204" pitchFamily="34" charset="0"/>
              </a:rPr>
              <a:t>bitline</a:t>
            </a:r>
            <a:r>
              <a:rPr lang="en-US" sz="2000" b="1" dirty="0">
                <a:solidFill>
                  <a:schemeClr val="tx1"/>
                </a:solidFill>
                <a:latin typeface="Corbel" panose="020B0503020204020204" pitchFamily="34" charset="0"/>
              </a:rPr>
              <a:t> to </a:t>
            </a:r>
            <a:r>
              <a:rPr lang="en-US" sz="2000" b="1" i="1" dirty="0">
                <a:solidFill>
                  <a:srgbClr val="FF0000"/>
                </a:solidFill>
                <a:latin typeface="Corbel" panose="020B0503020204020204" pitchFamily="34" charset="0"/>
              </a:rPr>
              <a:t>logical 1</a:t>
            </a:r>
          </a:p>
        </p:txBody>
      </p:sp>
      <p:cxnSp>
        <p:nvCxnSpPr>
          <p:cNvPr id="123" name="Straight Connector 122">
            <a:extLst>
              <a:ext uri="{FF2B5EF4-FFF2-40B4-BE49-F238E27FC236}">
                <a16:creationId xmlns:a16="http://schemas.microsoft.com/office/drawing/2014/main" id="{BB5131F0-879C-77E9-1096-5CD2C22BBC89}"/>
              </a:ext>
            </a:extLst>
          </p:cNvPr>
          <p:cNvCxnSpPr/>
          <p:nvPr/>
        </p:nvCxnSpPr>
        <p:spPr>
          <a:xfrm>
            <a:off x="1321415" y="1351119"/>
            <a:ext cx="0" cy="861020"/>
          </a:xfrm>
          <a:prstGeom prst="line">
            <a:avLst/>
          </a:prstGeom>
          <a:ln w="38100">
            <a:solidFill>
              <a:schemeClr val="accent4">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6ACD10FC-4E3A-C64F-C65F-7FB056071EF5}"/>
              </a:ext>
            </a:extLst>
          </p:cNvPr>
          <p:cNvCxnSpPr>
            <a:cxnSpLocks/>
          </p:cNvCxnSpPr>
          <p:nvPr/>
        </p:nvCxnSpPr>
        <p:spPr>
          <a:xfrm>
            <a:off x="1322735" y="3343830"/>
            <a:ext cx="0" cy="2474009"/>
          </a:xfrm>
          <a:prstGeom prst="line">
            <a:avLst/>
          </a:prstGeom>
          <a:ln w="38100">
            <a:solidFill>
              <a:schemeClr val="accent4">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2B2902E4-184E-BCCF-3984-27512FA6D496}"/>
              </a:ext>
            </a:extLst>
          </p:cNvPr>
          <p:cNvCxnSpPr>
            <a:cxnSpLocks/>
          </p:cNvCxnSpPr>
          <p:nvPr/>
        </p:nvCxnSpPr>
        <p:spPr>
          <a:xfrm>
            <a:off x="1339457" y="2751936"/>
            <a:ext cx="0" cy="211823"/>
          </a:xfrm>
          <a:prstGeom prst="line">
            <a:avLst/>
          </a:prstGeom>
          <a:ln w="38100">
            <a:solidFill>
              <a:schemeClr val="accent4">
                <a:lumMod val="40000"/>
                <a:lumOff val="60000"/>
              </a:schemeClr>
            </a:solidFill>
          </a:ln>
        </p:spPr>
        <p:style>
          <a:lnRef idx="2">
            <a:schemeClr val="accent1"/>
          </a:lnRef>
          <a:fillRef idx="0">
            <a:schemeClr val="accent1"/>
          </a:fillRef>
          <a:effectRef idx="1">
            <a:schemeClr val="accent1"/>
          </a:effectRef>
          <a:fontRef idx="minor">
            <a:schemeClr val="tx1"/>
          </a:fontRef>
        </p:style>
      </p:cxnSp>
      <p:grpSp>
        <p:nvGrpSpPr>
          <p:cNvPr id="126" name="Group 125">
            <a:extLst>
              <a:ext uri="{FF2B5EF4-FFF2-40B4-BE49-F238E27FC236}">
                <a16:creationId xmlns:a16="http://schemas.microsoft.com/office/drawing/2014/main" id="{5C5C6F2E-E084-4F38-5001-1617DE20E818}"/>
              </a:ext>
            </a:extLst>
          </p:cNvPr>
          <p:cNvGrpSpPr/>
          <p:nvPr/>
        </p:nvGrpSpPr>
        <p:grpSpPr>
          <a:xfrm rot="10800000">
            <a:off x="2166872" y="1522272"/>
            <a:ext cx="340576" cy="564692"/>
            <a:chOff x="7150953" y="5008927"/>
            <a:chExt cx="340576" cy="564692"/>
          </a:xfrm>
        </p:grpSpPr>
        <p:cxnSp>
          <p:nvCxnSpPr>
            <p:cNvPr id="127" name="Straight Connector 126">
              <a:extLst>
                <a:ext uri="{FF2B5EF4-FFF2-40B4-BE49-F238E27FC236}">
                  <a16:creationId xmlns:a16="http://schemas.microsoft.com/office/drawing/2014/main" id="{DA87B80F-D463-81A2-C50C-7A623BF76515}"/>
                </a:ext>
              </a:extLst>
            </p:cNvPr>
            <p:cNvCxnSpPr>
              <a:cxnSpLocks/>
            </p:cNvCxnSpPr>
            <p:nvPr/>
          </p:nvCxnSpPr>
          <p:spPr>
            <a:xfrm>
              <a:off x="7491529" y="5008927"/>
              <a:ext cx="0" cy="192505"/>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E6F27190-4256-6B08-2D54-89004FE1A8D5}"/>
                </a:ext>
              </a:extLst>
            </p:cNvPr>
            <p:cNvCxnSpPr>
              <a:cxnSpLocks/>
            </p:cNvCxnSpPr>
            <p:nvPr/>
          </p:nvCxnSpPr>
          <p:spPr>
            <a:xfrm>
              <a:off x="7490058" y="5381114"/>
              <a:ext cx="0" cy="192505"/>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E1CCA9B0-690D-B65A-C156-6FEE62CFEE5C}"/>
                </a:ext>
              </a:extLst>
            </p:cNvPr>
            <p:cNvCxnSpPr>
              <a:cxnSpLocks/>
            </p:cNvCxnSpPr>
            <p:nvPr/>
          </p:nvCxnSpPr>
          <p:spPr>
            <a:xfrm>
              <a:off x="7297236" y="5177933"/>
              <a:ext cx="0" cy="227338"/>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C3C6FE95-ACFB-D320-1F46-2ECCAEC820F5}"/>
                </a:ext>
              </a:extLst>
            </p:cNvPr>
            <p:cNvCxnSpPr>
              <a:cxnSpLocks/>
            </p:cNvCxnSpPr>
            <p:nvPr/>
          </p:nvCxnSpPr>
          <p:spPr>
            <a:xfrm>
              <a:off x="7355004" y="5165638"/>
              <a:ext cx="0" cy="250072"/>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8073D299-10F6-26D9-B825-CFA38D126E7D}"/>
                </a:ext>
              </a:extLst>
            </p:cNvPr>
            <p:cNvCxnSpPr>
              <a:cxnSpLocks/>
            </p:cNvCxnSpPr>
            <p:nvPr/>
          </p:nvCxnSpPr>
          <p:spPr>
            <a:xfrm flipV="1">
              <a:off x="7352877" y="5390640"/>
              <a:ext cx="135054" cy="2366"/>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47D132DC-E79B-0EDC-DB97-68B0D5B88BC4}"/>
                </a:ext>
              </a:extLst>
            </p:cNvPr>
            <p:cNvCxnSpPr>
              <a:cxnSpLocks/>
            </p:cNvCxnSpPr>
            <p:nvPr/>
          </p:nvCxnSpPr>
          <p:spPr>
            <a:xfrm>
              <a:off x="7356157" y="5189908"/>
              <a:ext cx="131774" cy="0"/>
            </a:xfrm>
            <a:prstGeom prst="line">
              <a:avLst/>
            </a:prstGeom>
            <a:ln w="317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D421BC85-8BEC-7450-ABA1-1C2C3B6ED930}"/>
                </a:ext>
              </a:extLst>
            </p:cNvPr>
            <p:cNvCxnSpPr>
              <a:cxnSpLocks/>
            </p:cNvCxnSpPr>
            <p:nvPr/>
          </p:nvCxnSpPr>
          <p:spPr>
            <a:xfrm>
              <a:off x="7150953" y="5291191"/>
              <a:ext cx="145131" cy="0"/>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34" name="TextBox 133">
            <a:extLst>
              <a:ext uri="{FF2B5EF4-FFF2-40B4-BE49-F238E27FC236}">
                <a16:creationId xmlns:a16="http://schemas.microsoft.com/office/drawing/2014/main" id="{C47CE77A-A18A-FFAB-F197-F1CE189A743F}"/>
              </a:ext>
            </a:extLst>
          </p:cNvPr>
          <p:cNvSpPr txBox="1"/>
          <p:nvPr/>
        </p:nvSpPr>
        <p:spPr>
          <a:xfrm>
            <a:off x="2310419" y="1463237"/>
            <a:ext cx="674651" cy="369332"/>
          </a:xfrm>
          <a:prstGeom prst="rect">
            <a:avLst/>
          </a:prstGeom>
          <a:noFill/>
        </p:spPr>
        <p:txBody>
          <a:bodyPr wrap="square" rtlCol="0">
            <a:spAutoFit/>
          </a:bodyPr>
          <a:lstStyle/>
          <a:p>
            <a:r>
              <a:rPr lang="en-CH" b="1" dirty="0">
                <a:solidFill>
                  <a:schemeClr val="accent5"/>
                </a:solidFill>
                <a:latin typeface="Corbel" panose="020B0503020204020204" pitchFamily="34" charset="0"/>
              </a:rPr>
              <a:t>EN</a:t>
            </a:r>
          </a:p>
        </p:txBody>
      </p:sp>
      <p:sp>
        <p:nvSpPr>
          <p:cNvPr id="89" name="Bent Arrow 88">
            <a:extLst>
              <a:ext uri="{FF2B5EF4-FFF2-40B4-BE49-F238E27FC236}">
                <a16:creationId xmlns:a16="http://schemas.microsoft.com/office/drawing/2014/main" id="{F292BDA0-29DB-7061-5900-F2888FD33BBB}"/>
              </a:ext>
            </a:extLst>
          </p:cNvPr>
          <p:cNvSpPr/>
          <p:nvPr/>
        </p:nvSpPr>
        <p:spPr>
          <a:xfrm rot="5400000">
            <a:off x="1745361" y="1587463"/>
            <a:ext cx="573708" cy="439171"/>
          </a:xfrm>
          <a:prstGeom prst="ben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35" name="TextBox 134">
            <a:extLst>
              <a:ext uri="{FF2B5EF4-FFF2-40B4-BE49-F238E27FC236}">
                <a16:creationId xmlns:a16="http://schemas.microsoft.com/office/drawing/2014/main" id="{30CBFDBE-07E2-292B-6E50-71330DC9B435}"/>
              </a:ext>
            </a:extLst>
          </p:cNvPr>
          <p:cNvSpPr txBox="1"/>
          <p:nvPr/>
        </p:nvSpPr>
        <p:spPr>
          <a:xfrm>
            <a:off x="1178685" y="954148"/>
            <a:ext cx="703385" cy="369332"/>
          </a:xfrm>
          <a:prstGeom prst="rect">
            <a:avLst/>
          </a:prstGeom>
          <a:noFill/>
        </p:spPr>
        <p:txBody>
          <a:bodyPr wrap="square" rtlCol="0">
            <a:spAutoFit/>
          </a:bodyPr>
          <a:lstStyle/>
          <a:p>
            <a:r>
              <a:rPr lang="en-CH" b="1" i="1" dirty="0">
                <a:latin typeface="Cambria" panose="02040503050406030204" pitchFamily="18" charset="0"/>
              </a:rPr>
              <a:t>1</a:t>
            </a:r>
          </a:p>
        </p:txBody>
      </p:sp>
    </p:spTree>
    <p:extLst>
      <p:ext uri="{BB962C8B-B14F-4D97-AF65-F5344CB8AC3E}">
        <p14:creationId xmlns:p14="http://schemas.microsoft.com/office/powerpoint/2010/main" val="197739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3"/>
                                        </p:tgtEl>
                                        <p:attrNameLst>
                                          <p:attrName>style.visibility</p:attrName>
                                        </p:attrNameLst>
                                      </p:cBhvr>
                                      <p:to>
                                        <p:strVal val="visible"/>
                                      </p:to>
                                    </p:set>
                                  </p:childTnLst>
                                </p:cTn>
                              </p:par>
                              <p:par>
                                <p:cTn id="17" presetID="9"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dissolve">
                                      <p:cBhvr>
                                        <p:cTn id="19" dur="500"/>
                                        <p:tgtEl>
                                          <p:spTgt spid="33"/>
                                        </p:tgtEl>
                                      </p:cBhvr>
                                    </p:animEffect>
                                  </p:childTnLst>
                                </p:cTn>
                              </p:par>
                              <p:par>
                                <p:cTn id="20" presetID="9" presetClass="entr" presetSubtype="0"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dissolve">
                                      <p:cBhvr>
                                        <p:cTn id="22" dur="500"/>
                                        <p:tgtEl>
                                          <p:spTgt spid="42"/>
                                        </p:tgtEl>
                                      </p:cBhvr>
                                    </p:animEffect>
                                  </p:childTnLst>
                                </p:cTn>
                              </p:par>
                              <p:par>
                                <p:cTn id="23" presetID="9"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dissolve">
                                      <p:cBhvr>
                                        <p:cTn id="25" dur="500"/>
                                        <p:tgtEl>
                                          <p:spTgt spid="3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dissolve">
                                      <p:cBhvr>
                                        <p:cTn id="28" dur="500"/>
                                        <p:tgtEl>
                                          <p:spTgt spid="10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3"/>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0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dissolve">
                                      <p:cBhvr>
                                        <p:cTn id="41" dur="500"/>
                                        <p:tgtEl>
                                          <p:spTgt spid="117"/>
                                        </p:tgtEl>
                                      </p:cBhvr>
                                    </p:animEffect>
                                  </p:childTnLst>
                                  <p:subTnLst>
                                    <p:set>
                                      <p:cBhvr override="childStyle">
                                        <p:cTn dur="1" fill="hold" display="0" masterRel="nextClick" afterEffect="1"/>
                                        <p:tgtEl>
                                          <p:spTgt spid="117"/>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par>
                          <p:cTn id="48" fill="hold">
                            <p:stCondLst>
                              <p:cond delay="0"/>
                            </p:stCondLst>
                            <p:childTnLst>
                              <p:par>
                                <p:cTn id="49" presetID="9" presetClass="entr" presetSubtype="0" fill="hold" grpId="0" nodeType="afterEffect">
                                  <p:stCondLst>
                                    <p:cond delay="1000"/>
                                  </p:stCondLst>
                                  <p:childTnLst>
                                    <p:set>
                                      <p:cBhvr>
                                        <p:cTn id="50" dur="1" fill="hold">
                                          <p:stCondLst>
                                            <p:cond delay="0"/>
                                          </p:stCondLst>
                                        </p:cTn>
                                        <p:tgtEl>
                                          <p:spTgt spid="26"/>
                                        </p:tgtEl>
                                        <p:attrNameLst>
                                          <p:attrName>style.visibility</p:attrName>
                                        </p:attrNameLst>
                                      </p:cBhvr>
                                      <p:to>
                                        <p:strVal val="visible"/>
                                      </p:to>
                                    </p:set>
                                    <p:animEffect transition="in" filter="dissolve">
                                      <p:cBhvr>
                                        <p:cTn id="51" dur="500"/>
                                        <p:tgtEl>
                                          <p:spTgt spid="26"/>
                                        </p:tgtEl>
                                      </p:cBhvr>
                                    </p:animEffect>
                                  </p:childTnLst>
                                </p:cTn>
                              </p:par>
                            </p:childTnLst>
                          </p:cTn>
                        </p:par>
                        <p:par>
                          <p:cTn id="52" fill="hold">
                            <p:stCondLst>
                              <p:cond delay="1500"/>
                            </p:stCondLst>
                            <p:childTnLst>
                              <p:par>
                                <p:cTn id="53" presetID="9"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dissolve">
                                      <p:cBhvr>
                                        <p:cTn id="55" dur="500"/>
                                        <p:tgtEl>
                                          <p:spTgt spid="30"/>
                                        </p:tgtEl>
                                      </p:cBhvr>
                                    </p:animEffect>
                                  </p:childTnLst>
                                </p:cTn>
                              </p:par>
                            </p:childTnLst>
                          </p:cTn>
                        </p:par>
                        <p:par>
                          <p:cTn id="56" fill="hold">
                            <p:stCondLst>
                              <p:cond delay="2000"/>
                            </p:stCondLst>
                            <p:childTnLst>
                              <p:par>
                                <p:cTn id="57" presetID="9" presetClass="entr" presetSubtype="0" fill="hold" grpId="0" nodeType="afterEffect">
                                  <p:stCondLst>
                                    <p:cond delay="0"/>
                                  </p:stCondLst>
                                  <p:childTnLst>
                                    <p:set>
                                      <p:cBhvr>
                                        <p:cTn id="58" dur="1" fill="hold">
                                          <p:stCondLst>
                                            <p:cond delay="0"/>
                                          </p:stCondLst>
                                        </p:cTn>
                                        <p:tgtEl>
                                          <p:spTgt spid="96"/>
                                        </p:tgtEl>
                                        <p:attrNameLst>
                                          <p:attrName>style.visibility</p:attrName>
                                        </p:attrNameLst>
                                      </p:cBhvr>
                                      <p:to>
                                        <p:strVal val="visible"/>
                                      </p:to>
                                    </p:set>
                                    <p:animEffect transition="in" filter="dissolve">
                                      <p:cBhvr>
                                        <p:cTn id="59" dur="500"/>
                                        <p:tgtEl>
                                          <p:spTgt spid="96"/>
                                        </p:tgtEl>
                                      </p:cBhvr>
                                    </p:animEffect>
                                  </p:childTnLst>
                                </p:cTn>
                              </p:par>
                            </p:childTnLst>
                          </p:cTn>
                        </p:par>
                        <p:par>
                          <p:cTn id="60" fill="hold">
                            <p:stCondLst>
                              <p:cond delay="2500"/>
                            </p:stCondLst>
                            <p:childTnLst>
                              <p:par>
                                <p:cTn id="61" presetID="1" presetClass="exit" presetSubtype="0" fill="hold" nodeType="afterEffect">
                                  <p:stCondLst>
                                    <p:cond delay="0"/>
                                  </p:stCondLst>
                                  <p:childTnLst>
                                    <p:set>
                                      <p:cBhvr>
                                        <p:cTn id="62" dur="1" fill="hold">
                                          <p:stCondLst>
                                            <p:cond delay="0"/>
                                          </p:stCondLst>
                                        </p:cTn>
                                        <p:tgtEl>
                                          <p:spTgt spid="33"/>
                                        </p:tgtEl>
                                        <p:attrNameLst>
                                          <p:attrName>style.visibility</p:attrName>
                                        </p:attrNameLst>
                                      </p:cBhvr>
                                      <p:to>
                                        <p:strVal val="hidden"/>
                                      </p:to>
                                    </p:set>
                                  </p:childTnLst>
                                </p:cTn>
                              </p:par>
                            </p:childTnLst>
                          </p:cTn>
                        </p:par>
                        <p:par>
                          <p:cTn id="63" fill="hold">
                            <p:stCondLst>
                              <p:cond delay="2500"/>
                            </p:stCondLst>
                            <p:childTnLst>
                              <p:par>
                                <p:cTn id="64" presetID="1" presetClass="exit" presetSubtype="0" fill="hold" nodeType="afterEffect">
                                  <p:stCondLst>
                                    <p:cond delay="0"/>
                                  </p:stCondLst>
                                  <p:childTnLst>
                                    <p:set>
                                      <p:cBhvr>
                                        <p:cTn id="65" dur="1" fill="hold">
                                          <p:stCondLst>
                                            <p:cond delay="0"/>
                                          </p:stCondLst>
                                        </p:cTn>
                                        <p:tgtEl>
                                          <p:spTgt spid="42"/>
                                        </p:tgtEl>
                                        <p:attrNameLst>
                                          <p:attrName>style.visibility</p:attrName>
                                        </p:attrNameLst>
                                      </p:cBhvr>
                                      <p:to>
                                        <p:strVal val="hidden"/>
                                      </p:to>
                                    </p:set>
                                  </p:childTnLst>
                                </p:cTn>
                              </p:par>
                            </p:childTnLst>
                          </p:cTn>
                        </p:par>
                        <p:par>
                          <p:cTn id="66" fill="hold">
                            <p:stCondLst>
                              <p:cond delay="2500"/>
                            </p:stCondLst>
                            <p:childTnLst>
                              <p:par>
                                <p:cTn id="67" presetID="1" presetClass="exit" presetSubtype="0" fill="hold" nodeType="afterEffect">
                                  <p:stCondLst>
                                    <p:cond delay="0"/>
                                  </p:stCondLst>
                                  <p:childTnLst>
                                    <p:set>
                                      <p:cBhvr>
                                        <p:cTn id="68" dur="1" fill="hold">
                                          <p:stCondLst>
                                            <p:cond delay="0"/>
                                          </p:stCondLst>
                                        </p:cTn>
                                        <p:tgtEl>
                                          <p:spTgt spid="38"/>
                                        </p:tgtEl>
                                        <p:attrNameLst>
                                          <p:attrName>style.visibility</p:attrName>
                                        </p:attrNameLst>
                                      </p:cBhvr>
                                      <p:to>
                                        <p:strVal val="hidden"/>
                                      </p:to>
                                    </p:set>
                                  </p:childTnLst>
                                </p:cTn>
                              </p:par>
                            </p:childTnLst>
                          </p:cTn>
                        </p:par>
                        <p:par>
                          <p:cTn id="69" fill="hold">
                            <p:stCondLst>
                              <p:cond delay="2500"/>
                            </p:stCondLst>
                            <p:childTnLst>
                              <p:par>
                                <p:cTn id="70" presetID="1" presetClass="exit" presetSubtype="0" fill="hold" nodeType="afterEffect">
                                  <p:stCondLst>
                                    <p:cond delay="0"/>
                                  </p:stCondLst>
                                  <p:childTnLst>
                                    <p:set>
                                      <p:cBhvr>
                                        <p:cTn id="71" dur="1" fill="hold">
                                          <p:stCondLst>
                                            <p:cond delay="0"/>
                                          </p:stCondLst>
                                        </p:cTn>
                                        <p:tgtEl>
                                          <p:spTgt spid="108"/>
                                        </p:tgtEl>
                                        <p:attrNameLst>
                                          <p:attrName>style.visibility</p:attrName>
                                        </p:attrNameLst>
                                      </p:cBhvr>
                                      <p:to>
                                        <p:strVal val="hidden"/>
                                      </p:to>
                                    </p:set>
                                  </p:childTnLst>
                                </p:cTn>
                              </p:par>
                            </p:childTnLst>
                          </p:cTn>
                        </p:par>
                        <p:par>
                          <p:cTn id="72" fill="hold">
                            <p:stCondLst>
                              <p:cond delay="2500"/>
                            </p:stCondLst>
                            <p:childTnLst>
                              <p:par>
                                <p:cTn id="73" presetID="1" presetClass="exit" presetSubtype="0" fill="hold" grpId="1" nodeType="afterEffect">
                                  <p:stCondLst>
                                    <p:cond delay="0"/>
                                  </p:stCondLst>
                                  <p:childTnLst>
                                    <p:set>
                                      <p:cBhvr>
                                        <p:cTn id="74" dur="1" fill="hold">
                                          <p:stCondLst>
                                            <p:cond delay="0"/>
                                          </p:stCondLst>
                                        </p:cTn>
                                        <p:tgtEl>
                                          <p:spTgt spid="116"/>
                                        </p:tgtEl>
                                        <p:attrNameLst>
                                          <p:attrName>style.visibility</p:attrName>
                                        </p:attrNameLst>
                                      </p:cBhvr>
                                      <p:to>
                                        <p:strVal val="hidden"/>
                                      </p:to>
                                    </p:set>
                                  </p:childTnLst>
                                </p:cTn>
                              </p:par>
                            </p:childTnLst>
                          </p:cTn>
                        </p:par>
                        <p:par>
                          <p:cTn id="75" fill="hold">
                            <p:stCondLst>
                              <p:cond delay="2500"/>
                            </p:stCondLst>
                            <p:childTnLst>
                              <p:par>
                                <p:cTn id="76" presetID="1" presetClass="exit" presetSubtype="0" fill="hold" grpId="1" nodeType="afterEffect">
                                  <p:stCondLst>
                                    <p:cond delay="0"/>
                                  </p:stCondLst>
                                  <p:childTnLst>
                                    <p:set>
                                      <p:cBhvr>
                                        <p:cTn id="77" dur="1" fill="hold">
                                          <p:stCondLst>
                                            <p:cond delay="0"/>
                                          </p:stCondLst>
                                        </p:cTn>
                                        <p:tgtEl>
                                          <p:spTgt spid="117"/>
                                        </p:tgtEl>
                                        <p:attrNameLst>
                                          <p:attrName>style.visibility</p:attrName>
                                        </p:attrNameLst>
                                      </p:cBhvr>
                                      <p:to>
                                        <p:strVal val="hidden"/>
                                      </p:to>
                                    </p:set>
                                  </p:childTnLst>
                                </p:cTn>
                              </p:par>
                            </p:childTnLst>
                          </p:cTn>
                        </p:par>
                        <p:par>
                          <p:cTn id="78" fill="hold">
                            <p:stCondLst>
                              <p:cond delay="2500"/>
                            </p:stCondLst>
                            <p:childTnLst>
                              <p:par>
                                <p:cTn id="79" presetID="9" presetClass="entr" presetSubtype="0" fill="hold" nodeType="afterEffect">
                                  <p:stCondLst>
                                    <p:cond delay="0"/>
                                  </p:stCondLst>
                                  <p:childTnLst>
                                    <p:set>
                                      <p:cBhvr>
                                        <p:cTn id="80" dur="1" fill="hold">
                                          <p:stCondLst>
                                            <p:cond delay="0"/>
                                          </p:stCondLst>
                                        </p:cTn>
                                        <p:tgtEl>
                                          <p:spTgt spid="105"/>
                                        </p:tgtEl>
                                        <p:attrNameLst>
                                          <p:attrName>style.visibility</p:attrName>
                                        </p:attrNameLst>
                                      </p:cBhvr>
                                      <p:to>
                                        <p:strVal val="visible"/>
                                      </p:to>
                                    </p:set>
                                    <p:animEffect transition="in" filter="dissolve">
                                      <p:cBhvr>
                                        <p:cTn id="81" dur="500"/>
                                        <p:tgtEl>
                                          <p:spTgt spid="105"/>
                                        </p:tgtEl>
                                      </p:cBhvr>
                                    </p:animEffect>
                                  </p:childTnLst>
                                </p:cTn>
                              </p:par>
                            </p:childTnLst>
                          </p:cTn>
                        </p:par>
                        <p:par>
                          <p:cTn id="82" fill="hold">
                            <p:stCondLst>
                              <p:cond delay="3000"/>
                            </p:stCondLst>
                            <p:childTnLst>
                              <p:par>
                                <p:cTn id="83" presetID="9" presetClass="entr" presetSubtype="0" fill="hold" nodeType="afterEffect">
                                  <p:stCondLst>
                                    <p:cond delay="0"/>
                                  </p:stCondLst>
                                  <p:childTnLst>
                                    <p:set>
                                      <p:cBhvr>
                                        <p:cTn id="84" dur="1" fill="hold">
                                          <p:stCondLst>
                                            <p:cond delay="0"/>
                                          </p:stCondLst>
                                        </p:cTn>
                                        <p:tgtEl>
                                          <p:spTgt spid="107"/>
                                        </p:tgtEl>
                                        <p:attrNameLst>
                                          <p:attrName>style.visibility</p:attrName>
                                        </p:attrNameLst>
                                      </p:cBhvr>
                                      <p:to>
                                        <p:strVal val="visible"/>
                                      </p:to>
                                    </p:set>
                                    <p:animEffect transition="in" filter="dissolve">
                                      <p:cBhvr>
                                        <p:cTn id="85" dur="500"/>
                                        <p:tgtEl>
                                          <p:spTgt spid="107"/>
                                        </p:tgtEl>
                                      </p:cBhvr>
                                    </p:animEffect>
                                  </p:childTnLst>
                                </p:cTn>
                              </p:par>
                            </p:childTnLst>
                          </p:cTn>
                        </p:par>
                        <p:par>
                          <p:cTn id="86" fill="hold">
                            <p:stCondLst>
                              <p:cond delay="3500"/>
                            </p:stCondLst>
                            <p:childTnLst>
                              <p:par>
                                <p:cTn id="87" presetID="1" presetClass="exit" presetSubtype="0" fill="hold" grpId="1" nodeType="afterEffect">
                                  <p:stCondLst>
                                    <p:cond delay="0"/>
                                  </p:stCondLst>
                                  <p:childTnLst>
                                    <p:set>
                                      <p:cBhvr>
                                        <p:cTn id="88" dur="1" fill="hold">
                                          <p:stCondLst>
                                            <p:cond delay="0"/>
                                          </p:stCondLst>
                                        </p:cTn>
                                        <p:tgtEl>
                                          <p:spTgt spid="10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1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19"/>
                                        </p:tgtEl>
                                        <p:attrNameLst>
                                          <p:attrName>style.visibility</p:attrName>
                                        </p:attrNameLst>
                                      </p:cBhvr>
                                      <p:to>
                                        <p:strVal val="visible"/>
                                      </p:to>
                                    </p:set>
                                  </p:childTnLst>
                                </p:cTn>
                              </p:par>
                              <p:par>
                                <p:cTn id="95" presetID="1" presetClass="exit" presetSubtype="0" fill="hold" grpId="1" nodeType="withEffect">
                                  <p:stCondLst>
                                    <p:cond delay="0"/>
                                  </p:stCondLst>
                                  <p:childTnLst>
                                    <p:set>
                                      <p:cBhvr>
                                        <p:cTn id="96" dur="1" fill="hold">
                                          <p:stCondLst>
                                            <p:cond delay="0"/>
                                          </p:stCondLst>
                                        </p:cTn>
                                        <p:tgtEl>
                                          <p:spTgt spid="25"/>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97"/>
                                        </p:tgtEl>
                                        <p:attrNameLst>
                                          <p:attrName>style.visibility</p:attrName>
                                        </p:attrNameLst>
                                      </p:cBhvr>
                                      <p:to>
                                        <p:strVal val="visible"/>
                                      </p:to>
                                    </p:set>
                                  </p:childTnLst>
                                </p:cTn>
                              </p:par>
                              <p:par>
                                <p:cTn id="99" presetID="1" presetClass="exit" presetSubtype="0" fill="hold" grpId="1" nodeType="withEffect">
                                  <p:stCondLst>
                                    <p:cond delay="0"/>
                                  </p:stCondLst>
                                  <p:childTnLst>
                                    <p:set>
                                      <p:cBhvr>
                                        <p:cTn id="100" dur="1" fill="hold">
                                          <p:stCondLst>
                                            <p:cond delay="0"/>
                                          </p:stCondLst>
                                        </p:cTn>
                                        <p:tgtEl>
                                          <p:spTgt spid="30"/>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96"/>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22"/>
                                        </p:tgtEl>
                                        <p:attrNameLst>
                                          <p:attrName>style.visibility</p:attrName>
                                        </p:attrNameLst>
                                      </p:cBhvr>
                                      <p:to>
                                        <p:strVal val="visible"/>
                                      </p:to>
                                    </p:set>
                                  </p:childTnLst>
                                </p:cTn>
                              </p:par>
                              <p:par>
                                <p:cTn id="107" presetID="9" presetClass="entr" presetSubtype="0" fill="hold" grpId="0" nodeType="withEffect">
                                  <p:stCondLst>
                                    <p:cond delay="0"/>
                                  </p:stCondLst>
                                  <p:childTnLst>
                                    <p:set>
                                      <p:cBhvr>
                                        <p:cTn id="108" dur="1" fill="hold">
                                          <p:stCondLst>
                                            <p:cond delay="0"/>
                                          </p:stCondLst>
                                        </p:cTn>
                                        <p:tgtEl>
                                          <p:spTgt spid="135"/>
                                        </p:tgtEl>
                                        <p:attrNameLst>
                                          <p:attrName>style.visibility</p:attrName>
                                        </p:attrNameLst>
                                      </p:cBhvr>
                                      <p:to>
                                        <p:strVal val="visible"/>
                                      </p:to>
                                    </p:set>
                                    <p:animEffect transition="in" filter="dissolve">
                                      <p:cBhvr>
                                        <p:cTn id="109" dur="500"/>
                                        <p:tgtEl>
                                          <p:spTgt spid="135"/>
                                        </p:tgtEl>
                                      </p:cBhvr>
                                    </p:animEffect>
                                  </p:childTnLst>
                                </p:cTn>
                              </p:par>
                              <p:par>
                                <p:cTn id="110" presetID="9" presetClass="entr" presetSubtype="0" fill="hold" nodeType="withEffect">
                                  <p:stCondLst>
                                    <p:cond delay="0"/>
                                  </p:stCondLst>
                                  <p:childTnLst>
                                    <p:set>
                                      <p:cBhvr>
                                        <p:cTn id="111" dur="1" fill="hold">
                                          <p:stCondLst>
                                            <p:cond delay="0"/>
                                          </p:stCondLst>
                                        </p:cTn>
                                        <p:tgtEl>
                                          <p:spTgt spid="123"/>
                                        </p:tgtEl>
                                        <p:attrNameLst>
                                          <p:attrName>style.visibility</p:attrName>
                                        </p:attrNameLst>
                                      </p:cBhvr>
                                      <p:to>
                                        <p:strVal val="visible"/>
                                      </p:to>
                                    </p:set>
                                    <p:animEffect transition="in" filter="dissolve">
                                      <p:cBhvr>
                                        <p:cTn id="112" dur="500"/>
                                        <p:tgtEl>
                                          <p:spTgt spid="123"/>
                                        </p:tgtEl>
                                      </p:cBhvr>
                                    </p:animEffect>
                                  </p:childTnLst>
                                </p:cTn>
                              </p:par>
                              <p:par>
                                <p:cTn id="113" presetID="9" presetClass="entr" presetSubtype="0" fill="hold" nodeType="withEffect">
                                  <p:stCondLst>
                                    <p:cond delay="0"/>
                                  </p:stCondLst>
                                  <p:childTnLst>
                                    <p:set>
                                      <p:cBhvr>
                                        <p:cTn id="114" dur="1" fill="hold">
                                          <p:stCondLst>
                                            <p:cond delay="0"/>
                                          </p:stCondLst>
                                        </p:cTn>
                                        <p:tgtEl>
                                          <p:spTgt spid="125"/>
                                        </p:tgtEl>
                                        <p:attrNameLst>
                                          <p:attrName>style.visibility</p:attrName>
                                        </p:attrNameLst>
                                      </p:cBhvr>
                                      <p:to>
                                        <p:strVal val="visible"/>
                                      </p:to>
                                    </p:set>
                                    <p:animEffect transition="in" filter="dissolve">
                                      <p:cBhvr>
                                        <p:cTn id="115" dur="500"/>
                                        <p:tgtEl>
                                          <p:spTgt spid="125"/>
                                        </p:tgtEl>
                                      </p:cBhvr>
                                    </p:animEffect>
                                  </p:childTnLst>
                                </p:cTn>
                              </p:par>
                              <p:par>
                                <p:cTn id="116" presetID="9" presetClass="entr" presetSubtype="0" fill="hold" nodeType="withEffect">
                                  <p:stCondLst>
                                    <p:cond delay="0"/>
                                  </p:stCondLst>
                                  <p:childTnLst>
                                    <p:set>
                                      <p:cBhvr>
                                        <p:cTn id="117" dur="1" fill="hold">
                                          <p:stCondLst>
                                            <p:cond delay="0"/>
                                          </p:stCondLst>
                                        </p:cTn>
                                        <p:tgtEl>
                                          <p:spTgt spid="124"/>
                                        </p:tgtEl>
                                        <p:attrNameLst>
                                          <p:attrName>style.visibility</p:attrName>
                                        </p:attrNameLst>
                                      </p:cBhvr>
                                      <p:to>
                                        <p:strVal val="visible"/>
                                      </p:to>
                                    </p:set>
                                    <p:animEffect transition="in" filter="dissolve">
                                      <p:cBhvr>
                                        <p:cTn id="118" dur="500"/>
                                        <p:tgtEl>
                                          <p:spTgt spid="124"/>
                                        </p:tgtEl>
                                      </p:cBhvr>
                                    </p:animEffec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12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34"/>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89"/>
                                        </p:tgtEl>
                                        <p:attrNameLst>
                                          <p:attrName>style.visibility</p:attrName>
                                        </p:attrNameLst>
                                      </p:cBhvr>
                                      <p:to>
                                        <p:strVal val="visible"/>
                                      </p:to>
                                    </p:set>
                                    <p:animEffect transition="in" filter="dissolve">
                                      <p:cBhvr>
                                        <p:cTn id="129" dur="500"/>
                                        <p:tgtEl>
                                          <p:spTgt spid="89"/>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101"/>
                                        </p:tgtEl>
                                        <p:attrNameLst>
                                          <p:attrName>style.visibility</p:attrName>
                                        </p:attrNameLst>
                                      </p:cBhvr>
                                      <p:to>
                                        <p:strVal val="visible"/>
                                      </p:to>
                                    </p:set>
                                    <p:animEffect transition="in" filter="dissolve">
                                      <p:cBhvr>
                                        <p:cTn id="132" dur="500"/>
                                        <p:tgtEl>
                                          <p:spTgt spid="101"/>
                                        </p:tgtEl>
                                      </p:cBhvr>
                                    </p:animEffect>
                                  </p:childTnLst>
                                </p:cTn>
                              </p:par>
                              <p:par>
                                <p:cTn id="133" presetID="1" presetClass="exit" presetSubtype="0" fill="hold" nodeType="withEffect">
                                  <p:stCondLst>
                                    <p:cond delay="0"/>
                                  </p:stCondLst>
                                  <p:childTnLst>
                                    <p:set>
                                      <p:cBhvr>
                                        <p:cTn id="134" dur="1" fill="hold">
                                          <p:stCondLst>
                                            <p:cond delay="0"/>
                                          </p:stCondLst>
                                        </p:cTn>
                                        <p:tgtEl>
                                          <p:spTgt spid="123"/>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125"/>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124"/>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122"/>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9" presetClass="entr" presetSubtype="0" fill="hold" grpId="0" nodeType="clickEffect">
                                  <p:stCondLst>
                                    <p:cond delay="0"/>
                                  </p:stCondLst>
                                  <p:childTnLst>
                                    <p:set>
                                      <p:cBhvr>
                                        <p:cTn id="144" dur="1" fill="hold">
                                          <p:stCondLst>
                                            <p:cond delay="0"/>
                                          </p:stCondLst>
                                        </p:cTn>
                                        <p:tgtEl>
                                          <p:spTgt spid="98"/>
                                        </p:tgtEl>
                                        <p:attrNameLst>
                                          <p:attrName>style.visibility</p:attrName>
                                        </p:attrNameLst>
                                      </p:cBhvr>
                                      <p:to>
                                        <p:strVal val="visible"/>
                                      </p:to>
                                    </p:set>
                                    <p:animEffect transition="in" filter="dissolve">
                                      <p:cBhvr>
                                        <p:cTn id="145" dur="500"/>
                                        <p:tgtEl>
                                          <p:spTgt spid="98"/>
                                        </p:tgtEl>
                                      </p:cBhvr>
                                    </p:animEffect>
                                  </p:childTnLst>
                                </p:cTn>
                              </p:par>
                              <p:par>
                                <p:cTn id="146" presetID="1" presetClass="entr" presetSubtype="0" fill="hold" nodeType="withEffect">
                                  <p:stCondLst>
                                    <p:cond delay="0"/>
                                  </p:stCondLst>
                                  <p:childTnLst>
                                    <p:set>
                                      <p:cBhvr>
                                        <p:cTn id="147" dur="1" fill="hold">
                                          <p:stCondLst>
                                            <p:cond delay="0"/>
                                          </p:stCondLst>
                                        </p:cTn>
                                        <p:tgtEl>
                                          <p:spTgt spid="120"/>
                                        </p:tgtEl>
                                        <p:attrNameLst>
                                          <p:attrName>style.visibility</p:attrName>
                                        </p:attrNameLst>
                                      </p:cBhvr>
                                      <p:to>
                                        <p:strVal val="visible"/>
                                      </p:to>
                                    </p:set>
                                  </p:childTnLst>
                                </p:cTn>
                              </p:par>
                              <p:par>
                                <p:cTn id="148" presetID="1" presetClass="entr" presetSubtype="0" fill="hold" nodeType="withEffect">
                                  <p:stCondLst>
                                    <p:cond delay="0"/>
                                  </p:stCondLst>
                                  <p:childTnLst>
                                    <p:set>
                                      <p:cBhvr>
                                        <p:cTn id="149"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25" grpId="0"/>
      <p:bldP spid="25" grpId="1"/>
      <p:bldP spid="26" grpId="0" animBg="1"/>
      <p:bldP spid="30" grpId="0"/>
      <p:bldP spid="30" grpId="1"/>
      <p:bldP spid="96" grpId="0" animBg="1"/>
      <p:bldP spid="96" grpId="1" animBg="1"/>
      <p:bldP spid="97" grpId="0"/>
      <p:bldP spid="98" grpId="0"/>
      <p:bldP spid="100" grpId="0"/>
      <p:bldP spid="100" grpId="1"/>
      <p:bldP spid="101" grpId="0"/>
      <p:bldP spid="103" grpId="0" animBg="1"/>
      <p:bldP spid="103" grpId="1" animBg="1"/>
      <p:bldP spid="116" grpId="0"/>
      <p:bldP spid="116" grpId="1"/>
      <p:bldP spid="117" grpId="0" animBg="1"/>
      <p:bldP spid="117" grpId="1" animBg="1"/>
      <p:bldP spid="122" grpId="0" animBg="1"/>
      <p:bldP spid="122" grpId="1" animBg="1"/>
      <p:bldP spid="134" grpId="0"/>
      <p:bldP spid="89" grpId="0" animBg="1"/>
      <p:bldP spid="13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41064</TotalTime>
  <Words>12809</Words>
  <Application>Microsoft Macintosh PowerPoint</Application>
  <PresentationFormat>On-screen Show (4:3)</PresentationFormat>
  <Paragraphs>2925</Paragraphs>
  <Slides>129</Slides>
  <Notes>123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129</vt:i4>
      </vt:variant>
    </vt:vector>
  </HeadingPairs>
  <TitlesOfParts>
    <vt:vector size="142" baseType="lpstr">
      <vt:lpstr>Almaden Sans</vt:lpstr>
      <vt:lpstr>Aptos</vt:lpstr>
      <vt:lpstr>Aptos Display</vt:lpstr>
      <vt:lpstr>Arial</vt:lpstr>
      <vt:lpstr>Calibri</vt:lpstr>
      <vt:lpstr>Cambria</vt:lpstr>
      <vt:lpstr>Candara</vt:lpstr>
      <vt:lpstr>Corbel</vt:lpstr>
      <vt:lpstr>FUTURA MEDIUM</vt:lpstr>
      <vt:lpstr>FUTURA MEDIUM</vt:lpstr>
      <vt:lpstr>Poppins</vt:lpstr>
      <vt:lpstr>Tahoma</vt:lpstr>
      <vt:lpstr>Office Theme</vt:lpstr>
      <vt:lpstr>PowerPoint Presentation</vt:lpstr>
      <vt:lpstr>Executive Summary</vt:lpstr>
      <vt:lpstr>Talk Outline</vt:lpstr>
      <vt:lpstr>Talk Outline</vt:lpstr>
      <vt:lpstr>Exact String Matching</vt:lpstr>
      <vt:lpstr>Exact String Matching</vt:lpstr>
      <vt:lpstr>Exact String Matching</vt:lpstr>
      <vt:lpstr>Exact String Matching</vt:lpstr>
      <vt:lpstr>Exact String Matching</vt:lpstr>
      <vt:lpstr>Secure Exact String Matching</vt:lpstr>
      <vt:lpstr>Approaches to HE-based String Matching </vt:lpstr>
      <vt:lpstr>Prior Works on HE-based String Matching</vt:lpstr>
      <vt:lpstr>Approaches to HE-based String Matching </vt:lpstr>
      <vt:lpstr>Arithmetic Approach </vt:lpstr>
      <vt:lpstr>Arithmetic Approach </vt:lpstr>
      <vt:lpstr>Arithmetic Approach </vt:lpstr>
      <vt:lpstr>Arithmetic Approach </vt:lpstr>
      <vt:lpstr>Execution Time of Arithmetic Approach </vt:lpstr>
      <vt:lpstr>Key Problem (I): Homomorphic multiplication</vt:lpstr>
      <vt:lpstr>PowerPoint Presentation</vt:lpstr>
      <vt:lpstr>PowerPoint Presentation</vt:lpstr>
      <vt:lpstr>PowerPoint Presentation</vt:lpstr>
      <vt:lpstr>PowerPoint Presentation</vt:lpstr>
      <vt:lpstr>PowerPoint Presentation</vt:lpstr>
      <vt:lpstr>Our Goal </vt:lpstr>
      <vt:lpstr>Talk Outline</vt:lpstr>
      <vt:lpstr>Key Observation</vt:lpstr>
      <vt:lpstr>Key Idea (1/2)</vt:lpstr>
      <vt:lpstr>Key Observation</vt:lpstr>
      <vt:lpstr>Key Idea (2/2)</vt:lpstr>
      <vt:lpstr>CIPHERMATCH</vt:lpstr>
      <vt:lpstr>Talk Outline</vt:lpstr>
      <vt:lpstr>CIPHERMATCH: System Overview </vt:lpstr>
      <vt:lpstr>CIPHERMATCH: System Overview </vt:lpstr>
      <vt:lpstr>CIPHERMATCH: System Overview </vt:lpstr>
      <vt:lpstr>CIPHERMATCH: System Overview </vt:lpstr>
      <vt:lpstr>CIPHERMATCH: Key Steps </vt:lpstr>
      <vt:lpstr>Talk Outline</vt:lpstr>
      <vt:lpstr>CIPHERMATCH: Key Steps </vt:lpstr>
      <vt:lpstr>Memory-Efficient Data Packing Scheme</vt:lpstr>
      <vt:lpstr>Memory-Efficient Data Packing Scheme</vt:lpstr>
      <vt:lpstr>Memory-Efficient Data Packing Scheme</vt:lpstr>
      <vt:lpstr>Memory-Efficient Data Packing Scheme</vt:lpstr>
      <vt:lpstr>Memory-Efficient Data Packing Scheme</vt:lpstr>
      <vt:lpstr>CIPHERMATCH: Key Steps </vt:lpstr>
      <vt:lpstr>Secure Exact String-Matching Algorithm</vt:lpstr>
      <vt:lpstr>PowerPoint Presentation</vt:lpstr>
      <vt:lpstr>Secure Exact String-Matching Algorithm</vt:lpstr>
      <vt:lpstr>Identify the Match </vt:lpstr>
      <vt:lpstr>Identify the Match</vt:lpstr>
      <vt:lpstr>CIPHERMATCH: Algorithm (Summary)</vt:lpstr>
      <vt:lpstr>Talk Outline</vt:lpstr>
      <vt:lpstr>CIPHERMATCH: Hardware Overview</vt:lpstr>
      <vt:lpstr>Overview of a Modern Solid State Drive (SSD)</vt:lpstr>
      <vt:lpstr>Overview of a Modern Solid State Drive (SSD)</vt:lpstr>
      <vt:lpstr>Overview of a Modern Solid State Drive (SSD)</vt:lpstr>
      <vt:lpstr>PowerPoint Presentation</vt:lpstr>
      <vt:lpstr>Advantages of Secure String Matching in SSD</vt:lpstr>
      <vt:lpstr>CIPHERMATCH: Hardware Overview </vt:lpstr>
      <vt:lpstr>CIPHERMATCH: Hardware Overview </vt:lpstr>
      <vt:lpstr>CIPHERMATCH: Key Steps </vt:lpstr>
      <vt:lpstr>PowerPoint Presentation</vt:lpstr>
      <vt:lpstr>CIPHERMATCH: Bit-Serial Addition  </vt:lpstr>
      <vt:lpstr>CIPHERMATCH: Bit-Serial Addition  </vt:lpstr>
      <vt:lpstr>CIPHERMATCH: Bit-Serial Addition  </vt:lpstr>
      <vt:lpstr>CIPHERMATCH: Hardware (Summary) </vt:lpstr>
      <vt:lpstr>CIPHERMATCH: Hardware (Summary) </vt:lpstr>
      <vt:lpstr>Talk Outline</vt:lpstr>
      <vt:lpstr>Evaluation Methodology (1/2): Real System</vt:lpstr>
      <vt:lpstr>Speedup for Different Query Sizes</vt:lpstr>
      <vt:lpstr>Speedup for Different Query Sizes (1/3)</vt:lpstr>
      <vt:lpstr>Speedup for Different Query Sizes (2/3)</vt:lpstr>
      <vt:lpstr>Speedup for Different Query Sizes (3/3)</vt:lpstr>
      <vt:lpstr>Evaluation Methodology (2/2): Simulation</vt:lpstr>
      <vt:lpstr>Speedup for Different Query Sizes</vt:lpstr>
      <vt:lpstr>Speedup for Different Query Sizes (1/3)</vt:lpstr>
      <vt:lpstr>Speedup for Different Query Sizes (2/3)</vt:lpstr>
      <vt:lpstr>Speedup for Different Query Sizes (3/3)</vt:lpstr>
      <vt:lpstr>Energy Consumption for Different Query Sizes</vt:lpstr>
      <vt:lpstr>Energy Consumption for Different Query Sizes</vt:lpstr>
      <vt:lpstr>More Details in Our Paper</vt:lpstr>
      <vt:lpstr>To Summarize …</vt:lpstr>
      <vt:lpstr>Conclusion</vt:lpstr>
      <vt:lpstr>PowerPoint Presentation</vt:lpstr>
      <vt:lpstr>Backup slides </vt:lpstr>
      <vt:lpstr>Summary</vt:lpstr>
      <vt:lpstr>Executive Summary</vt:lpstr>
      <vt:lpstr>Executive Summary</vt:lpstr>
      <vt:lpstr>NAND Flash Basics: A Flash Cell</vt:lpstr>
      <vt:lpstr>NAND Flash Basics: A NAND String</vt:lpstr>
      <vt:lpstr>NAND Flash Basics: A NAND Block</vt:lpstr>
      <vt:lpstr>NAND Flash Basics: A NAND Plane</vt:lpstr>
      <vt:lpstr>Speedup for Different Database Size</vt:lpstr>
      <vt:lpstr>Speedup for Different Database Size</vt:lpstr>
      <vt:lpstr>Energy Consumption for Different Query Size</vt:lpstr>
      <vt:lpstr>CIPHERMATCH: NAND-Flash Bitwise Operations </vt:lpstr>
      <vt:lpstr>CIPHERMATCH: NAND-Flash Bitwise Operations </vt:lpstr>
      <vt:lpstr>CIPHERMATCH: NAND-Flash Bitwise Operations </vt:lpstr>
      <vt:lpstr>CIPHERMATCH: NAND-Flash Bitwise Operations </vt:lpstr>
      <vt:lpstr>Data Movement Bottleneck</vt:lpstr>
      <vt:lpstr>Motivation (II) – Data Movement Bottleneck</vt:lpstr>
      <vt:lpstr>Motivation (II) – Data Movement Bottleneck</vt:lpstr>
      <vt:lpstr>Motivation (II) – Data Movement Bottleneck</vt:lpstr>
      <vt:lpstr>In-Flash Processing (IFP)</vt:lpstr>
      <vt:lpstr>In-Flash Processing (IFP)</vt:lpstr>
      <vt:lpstr>Limitations of Prior Works</vt:lpstr>
      <vt:lpstr>Limitations of Prior Works</vt:lpstr>
      <vt:lpstr>Limitations of Prior Works</vt:lpstr>
      <vt:lpstr>Approaches for HE-based String Matching </vt:lpstr>
      <vt:lpstr>Approaches for HE-based String Matching </vt:lpstr>
      <vt:lpstr>Prior Works on HE-based String Matching</vt:lpstr>
      <vt:lpstr>Prior Works on HE-based String Matching</vt:lpstr>
      <vt:lpstr>Arithmetic Approach Performs Better</vt:lpstr>
      <vt:lpstr>Latency Breakdown of Arithmetic Approach</vt:lpstr>
      <vt:lpstr>Key Problem (I): Complex HE Operations</vt:lpstr>
      <vt:lpstr>Key Observation</vt:lpstr>
      <vt:lpstr>Key Observation</vt:lpstr>
      <vt:lpstr>Key Observation</vt:lpstr>
      <vt:lpstr>Memory-Efficient Data Packing Scheme</vt:lpstr>
      <vt:lpstr>CIPHERMATCH: Data Packing Scheme</vt:lpstr>
      <vt:lpstr>CIPHERMATCH: Identify the Match</vt:lpstr>
      <vt:lpstr>CIPHERMATCH: Identify the Match</vt:lpstr>
      <vt:lpstr>CIPHERMATCH: Identify the Match</vt:lpstr>
      <vt:lpstr>CIPHERMATCH: Identify the Match</vt:lpstr>
      <vt:lpstr>CIPHERMATCH: Identify the Match</vt:lpstr>
      <vt:lpstr>Qualitative Analysis of Prior Work </vt:lpstr>
      <vt:lpstr>System-Level Overview of CIPHERMATCH</vt:lpstr>
      <vt:lpstr>Evaluation Configuration</vt:lpstr>
      <vt:lpstr>Evaluation Configuration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Kabra Mayank</dc:creator>
  <cp:lastModifiedBy>Kabra Mayank</cp:lastModifiedBy>
  <cp:revision>20</cp:revision>
  <cp:lastPrinted>2025-03-26T13:51:16Z</cp:lastPrinted>
  <dcterms:created xsi:type="dcterms:W3CDTF">2025-03-03T16:35:25Z</dcterms:created>
  <dcterms:modified xsi:type="dcterms:W3CDTF">2025-04-06T21:49:54Z</dcterms:modified>
</cp:coreProperties>
</file>