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58"/>
  </p:notesMasterIdLst>
  <p:sldIdLst>
    <p:sldId id="1064" r:id="rId3"/>
    <p:sldId id="262" r:id="rId4"/>
    <p:sldId id="493" r:id="rId5"/>
    <p:sldId id="1043" r:id="rId6"/>
    <p:sldId id="980" r:id="rId7"/>
    <p:sldId id="1008" r:id="rId8"/>
    <p:sldId id="1021" r:id="rId9"/>
    <p:sldId id="1020" r:id="rId10"/>
    <p:sldId id="1044" r:id="rId11"/>
    <p:sldId id="1024" r:id="rId12"/>
    <p:sldId id="1067" r:id="rId13"/>
    <p:sldId id="1025" r:id="rId14"/>
    <p:sldId id="1045" r:id="rId15"/>
    <p:sldId id="1026" r:id="rId16"/>
    <p:sldId id="1027" r:id="rId17"/>
    <p:sldId id="275" r:id="rId18"/>
    <p:sldId id="292" r:id="rId19"/>
    <p:sldId id="1032" r:id="rId20"/>
    <p:sldId id="1028" r:id="rId21"/>
    <p:sldId id="1031" r:id="rId22"/>
    <p:sldId id="279" r:id="rId23"/>
    <p:sldId id="1046" r:id="rId24"/>
    <p:sldId id="282" r:id="rId25"/>
    <p:sldId id="1047" r:id="rId26"/>
    <p:sldId id="1065" r:id="rId27"/>
    <p:sldId id="1029" r:id="rId28"/>
    <p:sldId id="1030" r:id="rId29"/>
    <p:sldId id="1066" r:id="rId30"/>
    <p:sldId id="1035" r:id="rId31"/>
    <p:sldId id="1036" r:id="rId32"/>
    <p:sldId id="1038" r:id="rId33"/>
    <p:sldId id="1048" r:id="rId34"/>
    <p:sldId id="1039" r:id="rId35"/>
    <p:sldId id="1040" r:id="rId36"/>
    <p:sldId id="1041" r:id="rId37"/>
    <p:sldId id="1042" r:id="rId38"/>
    <p:sldId id="1049" r:id="rId39"/>
    <p:sldId id="1034" r:id="rId40"/>
    <p:sldId id="1068" r:id="rId41"/>
    <p:sldId id="1063" r:id="rId42"/>
    <p:sldId id="1069" r:id="rId43"/>
    <p:sldId id="1070" r:id="rId44"/>
    <p:sldId id="1079" r:id="rId45"/>
    <p:sldId id="1071" r:id="rId46"/>
    <p:sldId id="1072" r:id="rId47"/>
    <p:sldId id="1073" r:id="rId48"/>
    <p:sldId id="1074" r:id="rId49"/>
    <p:sldId id="1075" r:id="rId50"/>
    <p:sldId id="1076" r:id="rId51"/>
    <p:sldId id="1077" r:id="rId52"/>
    <p:sldId id="1078" r:id="rId53"/>
    <p:sldId id="1080" r:id="rId54"/>
    <p:sldId id="1083" r:id="rId55"/>
    <p:sldId id="1081" r:id="rId56"/>
    <p:sldId id="1082" r:id="rId57"/>
  </p:sldIdLst>
  <p:sldSz cx="6858000" cy="51435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18FF"/>
    <a:srgbClr val="5E973D"/>
    <a:srgbClr val="509E3D"/>
    <a:srgbClr val="3670C3"/>
    <a:srgbClr val="EF8600"/>
    <a:srgbClr val="32B04F"/>
    <a:srgbClr val="5E973E"/>
    <a:srgbClr val="CF4F38"/>
    <a:srgbClr val="3670C2"/>
    <a:srgbClr val="3570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07"/>
    <p:restoredTop sz="87441"/>
  </p:normalViewPr>
  <p:slideViewPr>
    <p:cSldViewPr snapToGrid="0">
      <p:cViewPr>
        <p:scale>
          <a:sx n="185" d="100"/>
          <a:sy n="185" d="100"/>
        </p:scale>
        <p:origin x="2032" y="584"/>
      </p:cViewPr>
      <p:guideLst>
        <p:guide orient="horz" pos="162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174" d="100"/>
          <a:sy n="174" d="100"/>
        </p:scale>
        <p:origin x="478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4ef98b62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4ef98b6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altLang="zh-CN" dirty="0"/>
              <a:t>Hello, My name is Lois </a:t>
            </a:r>
            <a:r>
              <a:rPr lang="en-US" altLang="zh-CN" dirty="0" err="1"/>
              <a:t>Orosa</a:t>
            </a:r>
            <a:r>
              <a:rPr lang="en-US" altLang="zh-CN" dirty="0"/>
              <a:t>, and I will be presenting CODIC A low-cost substrate for enabling custom in-DRAM functionalities and optimizations =click=</a:t>
            </a:r>
            <a:endParaRPr lang="zh-CN" altLang="en-US" dirty="0"/>
          </a:p>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2274573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b="0" dirty="0"/>
              <a:t>=click= </a:t>
            </a:r>
            <a:r>
              <a:rPr lang="en-US" sz="1100" b="0" dirty="0">
                <a:latin typeface="Cambria" panose="02040503050406030204" pitchFamily="18" charset="0"/>
              </a:rPr>
              <a:t>Many recent works change timings between DRAM commands</a:t>
            </a:r>
            <a:r>
              <a:rPr lang="en-US" sz="1100" b="0" dirty="0">
                <a:solidFill>
                  <a:schemeClr val="tx1"/>
                </a:solidFill>
                <a:latin typeface="Cambria" panose="02040503050406030204" pitchFamily="18" charset="0"/>
              </a:rPr>
              <a:t>, but =click= </a:t>
            </a:r>
            <a:r>
              <a:rPr lang="en-US" sz="1100" b="0" dirty="0">
                <a:latin typeface="Cambria" panose="02040503050406030204" pitchFamily="18" charset="0"/>
              </a:rPr>
              <a:t>they </a:t>
            </a:r>
            <a:r>
              <a:rPr lang="en-US" sz="1100" b="0" i="1" dirty="0">
                <a:solidFill>
                  <a:srgbClr val="F519E6"/>
                </a:solidFill>
                <a:latin typeface="Cambria" panose="02040503050406030204" pitchFamily="18" charset="0"/>
              </a:rPr>
              <a:t>have fixed </a:t>
            </a:r>
            <a:r>
              <a:rPr lang="en-US" sz="1100" b="0" dirty="0">
                <a:solidFill>
                  <a:srgbClr val="F519E6"/>
                </a:solidFill>
                <a:latin typeface="Cambria" panose="02040503050406030204" pitchFamily="18" charset="0"/>
              </a:rPr>
              <a:t>DRAM internal circuit timings.  =click= There are at least three </a:t>
            </a:r>
            <a:r>
              <a:rPr lang="en-US" sz="1100" b="0" dirty="0">
                <a:solidFill>
                  <a:srgbClr val="081CF3"/>
                </a:solidFill>
                <a:latin typeface="Cambria" panose="02040503050406030204" pitchFamily="18" charset="0"/>
              </a:rPr>
              <a:t>limitations</a:t>
            </a:r>
            <a:r>
              <a:rPr lang="en-US" sz="1100" b="0" dirty="0">
                <a:latin typeface="Cambria" panose="02040503050406030204" pitchFamily="18" charset="0"/>
              </a:rPr>
              <a:t> of fixed DRAM internal circuit timings =click= First, </a:t>
            </a:r>
            <a:r>
              <a:rPr lang="en-US" sz="1100" dirty="0">
                <a:latin typeface="Cambria" panose="02040503050406030204" pitchFamily="18" charset="0"/>
              </a:rPr>
              <a:t>They are </a:t>
            </a:r>
            <a:r>
              <a:rPr lang="en-US" sz="1100" dirty="0">
                <a:solidFill>
                  <a:srgbClr val="081CF3"/>
                </a:solidFill>
                <a:latin typeface="Cambria" panose="02040503050406030204" pitchFamily="18" charset="0"/>
              </a:rPr>
              <a:t>chosen at design time </a:t>
            </a:r>
            <a:r>
              <a:rPr lang="en-US" sz="1100" dirty="0">
                <a:latin typeface="Cambria" panose="02040503050406030204" pitchFamily="18" charset="0"/>
              </a:rPr>
              <a:t>and cannot be modified</a:t>
            </a:r>
            <a:r>
              <a:rPr lang="en-US" sz="1100" b="0" dirty="0">
                <a:latin typeface="Cambria" panose="02040503050406030204" pitchFamily="18" charset="0"/>
              </a:rPr>
              <a:t> =click= Second, </a:t>
            </a:r>
            <a:r>
              <a:rPr lang="en-US" sz="1100" dirty="0">
                <a:latin typeface="Cambria" panose="02040503050406030204" pitchFamily="18" charset="0"/>
              </a:rPr>
              <a:t>DRAM manufacturers use </a:t>
            </a:r>
            <a:r>
              <a:rPr lang="en-US" sz="1100" dirty="0">
                <a:solidFill>
                  <a:srgbClr val="081CF3"/>
                </a:solidFill>
                <a:latin typeface="Cambria" panose="02040503050406030204" pitchFamily="18" charset="0"/>
              </a:rPr>
              <a:t>conservative</a:t>
            </a:r>
            <a:r>
              <a:rPr lang="en-US" sz="1100" dirty="0">
                <a:latin typeface="Cambria" panose="02040503050406030204" pitchFamily="18" charset="0"/>
              </a:rPr>
              <a:t> internal circuit timings to ensure reliable operation, =click= and Third, the </a:t>
            </a:r>
            <a:r>
              <a:rPr lang="en-US" sz="1100" dirty="0">
                <a:solidFill>
                  <a:srgbClr val="081CF3"/>
                </a:solidFill>
                <a:latin typeface="Cambria" panose="02040503050406030204" pitchFamily="18" charset="0"/>
              </a:rPr>
              <a:t>memory controller does not have any knowledge </a:t>
            </a:r>
            <a:r>
              <a:rPr lang="en-US" sz="1100" dirty="0">
                <a:latin typeface="Cambria" panose="02040503050406030204" pitchFamily="18" charset="0"/>
              </a:rPr>
              <a:t>or control over the internal implementation of DRAM commands =click=</a:t>
            </a:r>
          </a:p>
        </p:txBody>
      </p:sp>
    </p:spTree>
    <p:extLst>
      <p:ext uri="{BB962C8B-B14F-4D97-AF65-F5344CB8AC3E}">
        <p14:creationId xmlns:p14="http://schemas.microsoft.com/office/powerpoint/2010/main" val="1206660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dirty="0">
                <a:latin typeface="Cambria" panose="02040503050406030204" pitchFamily="18" charset="0"/>
              </a:rPr>
              <a:t>=click= In this work we propose controlling internal circuit timings, which has 3 main benefits =click= First, it enables </a:t>
            </a:r>
            <a:r>
              <a:rPr lang="en-US" sz="1100" dirty="0">
                <a:solidFill>
                  <a:srgbClr val="2AA02B"/>
                </a:solidFill>
                <a:latin typeface="Cambria" panose="02040503050406030204" pitchFamily="18" charset="0"/>
              </a:rPr>
              <a:t>more aggressive performance, reliability, and energy optimizations, =click= Second, it enables new functionalities, =click=  and third, it may open new areas of research </a:t>
            </a:r>
            <a:endParaRPr lang="en-US" sz="1100" dirty="0">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dirty="0">
              <a:latin typeface="Cambria" panose="02040503050406030204" pitchFamily="18" charset="0"/>
            </a:endParaRPr>
          </a:p>
        </p:txBody>
      </p:sp>
    </p:spTree>
    <p:extLst>
      <p:ext uri="{BB962C8B-B14F-4D97-AF65-F5344CB8AC3E}">
        <p14:creationId xmlns:p14="http://schemas.microsoft.com/office/powerpoint/2010/main" val="3498866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0" dirty="0"/>
              <a:t>Our goal in this paper is twofold =click= First, enable new and enhance existing DRAM commands and optimizations by providing a low-cost substrate that enables fine-grained control over DRAM internal circuit timings, =click= and Second, design new security mechanisms that provide stronger security and higher performance than previous mechanisms by using the CODIC substrate =click=</a:t>
            </a:r>
            <a:endParaRPr b="0" dirty="0"/>
          </a:p>
        </p:txBody>
      </p:sp>
    </p:spTree>
    <p:extLst>
      <p:ext uri="{BB962C8B-B14F-4D97-AF65-F5344CB8AC3E}">
        <p14:creationId xmlns:p14="http://schemas.microsoft.com/office/powerpoint/2010/main" val="2268398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Now, I will introduce the CODIC substrate =click=</a:t>
            </a:r>
          </a:p>
        </p:txBody>
      </p:sp>
      <p:sp>
        <p:nvSpPr>
          <p:cNvPr id="4" name="Slide Number Placeholder 3"/>
          <p:cNvSpPr>
            <a:spLocks noGrp="1"/>
          </p:cNvSpPr>
          <p:nvPr>
            <p:ph type="sldNum" sz="quarter" idx="10"/>
          </p:nvPr>
        </p:nvSpPr>
        <p:spPr/>
        <p:txBody>
          <a:bodyPr/>
          <a:lstStyle/>
          <a:p>
            <a:fld id="{35E676A0-33B1-4B4B-B1AA-B0B917FCAA93}" type="slidenum">
              <a:rPr lang="en-US" smtClean="0"/>
              <a:t>13</a:t>
            </a:fld>
            <a:endParaRPr lang="en-US"/>
          </a:p>
        </p:txBody>
      </p:sp>
    </p:spTree>
    <p:extLst>
      <p:ext uri="{BB962C8B-B14F-4D97-AF65-F5344CB8AC3E}">
        <p14:creationId xmlns:p14="http://schemas.microsoft.com/office/powerpoint/2010/main" val="1003115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b="0" dirty="0"/>
              <a:t>=click= </a:t>
            </a:r>
            <a:r>
              <a:rPr lang="en-US" sz="1100" b="0" dirty="0">
                <a:latin typeface="Cambria" panose="02040503050406030204" pitchFamily="18" charset="0"/>
              </a:rPr>
              <a:t>CODIC substrate enables greater </a:t>
            </a:r>
            <a:r>
              <a:rPr lang="en-US" sz="1100" b="0" dirty="0">
                <a:solidFill>
                  <a:srgbClr val="00B050"/>
                </a:solidFill>
                <a:latin typeface="Cambria" panose="02040503050406030204" pitchFamily="18" charset="0"/>
              </a:rPr>
              <a:t>control over DRAM internal circuit timings</a:t>
            </a:r>
            <a:r>
              <a:rPr lang="en-US" sz="1100" b="0" dirty="0">
                <a:latin typeface="Cambria" panose="02040503050406030204" pitchFamily="18" charset="0"/>
              </a:rPr>
              <a:t> =click= </a:t>
            </a:r>
            <a:r>
              <a:rPr lang="en-US" sz="1100" dirty="0">
                <a:latin typeface="Cambria" panose="02040503050406030204" pitchFamily="18" charset="0"/>
              </a:rPr>
              <a:t>CODIC</a:t>
            </a:r>
            <a:r>
              <a:rPr lang="en-US" sz="1100" b="0" dirty="0">
                <a:latin typeface="Cambria" panose="02040503050406030204" pitchFamily="18" charset="0"/>
              </a:rPr>
              <a:t> is an efficient and low-cost way to enable </a:t>
            </a:r>
            <a:r>
              <a:rPr lang="en-US" sz="1100" dirty="0">
                <a:solidFill>
                  <a:srgbClr val="00B050"/>
                </a:solidFill>
                <a:latin typeface="Cambria" panose="02040503050406030204" pitchFamily="18" charset="0"/>
              </a:rPr>
              <a:t>new functionalities and optimizations </a:t>
            </a:r>
            <a:r>
              <a:rPr lang="en-US" sz="1100" b="0" dirty="0">
                <a:latin typeface="Cambria" panose="02040503050406030204" pitchFamily="18" charset="0"/>
              </a:rPr>
              <a:t>in DRAM =click= </a:t>
            </a:r>
            <a:r>
              <a:rPr lang="en-US" sz="1100" dirty="0">
                <a:latin typeface="Cambria" panose="02040503050406030204" pitchFamily="18" charset="0"/>
              </a:rPr>
              <a:t>CODIC</a:t>
            </a:r>
            <a:r>
              <a:rPr lang="en-US" sz="1100" b="0" dirty="0">
                <a:latin typeface="Cambria" panose="02040503050406030204" pitchFamily="18" charset="0"/>
              </a:rPr>
              <a:t> controls </a:t>
            </a:r>
            <a:r>
              <a:rPr lang="en-US" sz="1100" dirty="0">
                <a:latin typeface="Cambria" panose="02040503050406030204" pitchFamily="18" charset="0"/>
              </a:rPr>
              <a:t>four</a:t>
            </a:r>
            <a:r>
              <a:rPr lang="en-US" sz="1100" b="0" dirty="0">
                <a:latin typeface="Cambria" panose="02040503050406030204" pitchFamily="18" charset="0"/>
              </a:rPr>
              <a:t> key signals that orchestrate DRAM internal circuit timings =click= the </a:t>
            </a:r>
            <a:r>
              <a:rPr lang="en-US" sz="1100" b="0" dirty="0" err="1">
                <a:latin typeface="Cambria" panose="02040503050406030204" pitchFamily="18" charset="0"/>
              </a:rPr>
              <a:t>wordline</a:t>
            </a:r>
            <a:r>
              <a:rPr lang="en-US" sz="1100" b="0" dirty="0">
                <a:latin typeface="Cambria" panose="02040503050406030204" pitchFamily="18" charset="0"/>
              </a:rPr>
              <a:t> signal that connects the DRAM cells to the </a:t>
            </a:r>
            <a:r>
              <a:rPr lang="en-US" sz="1100" b="0" dirty="0" err="1">
                <a:latin typeface="Cambria" panose="02040503050406030204" pitchFamily="18" charset="0"/>
              </a:rPr>
              <a:t>bitlines</a:t>
            </a:r>
            <a:r>
              <a:rPr lang="en-US" sz="1100" b="0" dirty="0">
                <a:latin typeface="Cambria" panose="02040503050406030204" pitchFamily="18" charset="0"/>
              </a:rPr>
              <a:t> =click= the </a:t>
            </a:r>
            <a:r>
              <a:rPr lang="en-US" sz="1100" b="0" dirty="0" err="1">
                <a:latin typeface="Cambria" panose="02040503050406030204" pitchFamily="18" charset="0"/>
              </a:rPr>
              <a:t>sense_p</a:t>
            </a:r>
            <a:r>
              <a:rPr lang="en-US" sz="1100" b="0" dirty="0">
                <a:latin typeface="Cambria" panose="02040503050406030204" pitchFamily="18" charset="0"/>
              </a:rPr>
              <a:t> and </a:t>
            </a:r>
            <a:r>
              <a:rPr lang="en-US" sz="1100" b="0" dirty="0" err="1">
                <a:latin typeface="Cambria" panose="02040503050406030204" pitchFamily="18" charset="0"/>
              </a:rPr>
              <a:t>sense_n</a:t>
            </a:r>
            <a:r>
              <a:rPr lang="en-US" sz="1100" b="0" dirty="0">
                <a:latin typeface="Cambria" panose="02040503050406030204" pitchFamily="18" charset="0"/>
              </a:rPr>
              <a:t> signals that trigger the sense amplifiers, =click= and the EQ signal that triggers the logic that prepares a DRAM bank for the next access =click=</a:t>
            </a:r>
          </a:p>
        </p:txBody>
      </p:sp>
    </p:spTree>
    <p:extLst>
      <p:ext uri="{BB962C8B-B14F-4D97-AF65-F5344CB8AC3E}">
        <p14:creationId xmlns:p14="http://schemas.microsoft.com/office/powerpoint/2010/main" val="2499488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b="0" dirty="0"/>
              <a:t>=click= Our CODIC substrate </a:t>
            </a:r>
            <a:r>
              <a:rPr lang="en-US" sz="1100" b="0" dirty="0">
                <a:latin typeface="Cambria" panose="02040503050406030204" pitchFamily="18" charset="0"/>
              </a:rPr>
              <a:t>Can trigger and disable internal DRAM signals in a </a:t>
            </a:r>
            <a:r>
              <a:rPr lang="en-US" sz="1100" b="0" dirty="0">
                <a:solidFill>
                  <a:srgbClr val="F519E6"/>
                </a:solidFill>
                <a:latin typeface="Cambria" panose="02040503050406030204" pitchFamily="18" charset="0"/>
              </a:rPr>
              <a:t>fine-grained</a:t>
            </a:r>
            <a:r>
              <a:rPr lang="en-US" sz="1100" b="0" dirty="0">
                <a:latin typeface="Cambria" panose="02040503050406030204" pitchFamily="18" charset="0"/>
              </a:rPr>
              <a:t> manner =click= with time steps of 1ns, and within a time window of 25ns =click= CODIC enables a large number of possible timing combinations that allows 300 to the four different CODIC variants =click= In this paper, we demonstrate and evaluate two variants of CODIC =click= First, CODIC-sig, which generates digital signatures that depend on process variation, =click= and Second, CODIC-</a:t>
            </a:r>
            <a:r>
              <a:rPr lang="en-US" sz="1100" b="0" dirty="0" err="1">
                <a:latin typeface="Cambria" panose="02040503050406030204" pitchFamily="18" charset="0"/>
              </a:rPr>
              <a:t>det</a:t>
            </a:r>
            <a:r>
              <a:rPr lang="en-US" sz="1100" b="0" dirty="0">
                <a:latin typeface="Cambria" panose="02040503050406030204" pitchFamily="18" charset="0"/>
              </a:rPr>
              <a:t>, which generates deterministic values =click=</a:t>
            </a:r>
          </a:p>
        </p:txBody>
      </p:sp>
    </p:spTree>
    <p:extLst>
      <p:ext uri="{BB962C8B-B14F-4D97-AF65-F5344CB8AC3E}">
        <p14:creationId xmlns:p14="http://schemas.microsoft.com/office/powerpoint/2010/main" val="1670168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t>=click= </a:t>
            </a:r>
            <a:r>
              <a:rPr lang="en-US" sz="1100" b="1" dirty="0">
                <a:solidFill>
                  <a:srgbClr val="00B050"/>
                </a:solidFill>
                <a:latin typeface="Cambria" panose="02040503050406030204" pitchFamily="18" charset="0"/>
              </a:rPr>
              <a:t>CODIC-sig</a:t>
            </a:r>
            <a:r>
              <a:rPr lang="en-US" sz="1100" dirty="0">
                <a:solidFill>
                  <a:schemeClr val="tx1"/>
                </a:solidFill>
                <a:latin typeface="Cambria" panose="02040503050406030204" pitchFamily="18" charset="0"/>
              </a:rPr>
              <a:t> generates digital </a:t>
            </a:r>
            <a:r>
              <a:rPr lang="en-US" sz="1100" b="1" dirty="0">
                <a:solidFill>
                  <a:srgbClr val="00B050"/>
                </a:solidFill>
                <a:latin typeface="Cambria" panose="02040503050406030204" pitchFamily="18" charset="0"/>
              </a:rPr>
              <a:t>signatures</a:t>
            </a:r>
            <a:r>
              <a:rPr lang="en-US" sz="1100" b="1" dirty="0">
                <a:solidFill>
                  <a:schemeClr val="tx1"/>
                </a:solidFill>
                <a:latin typeface="Cambria" panose="02040503050406030204" pitchFamily="18" charset="0"/>
              </a:rPr>
              <a:t> </a:t>
            </a:r>
            <a:r>
              <a:rPr lang="en-US" sz="1100" dirty="0">
                <a:solidFill>
                  <a:schemeClr val="tx1"/>
                </a:solidFill>
                <a:latin typeface="Cambria" panose="02040503050406030204" pitchFamily="18" charset="0"/>
              </a:rPr>
              <a:t>that depend on process variation =click= The key idea is to amplify a DRAM cell that we set to the </a:t>
            </a:r>
            <a:r>
              <a:rPr lang="en-US" sz="1100" dirty="0" err="1">
                <a:solidFill>
                  <a:srgbClr val="F519E6"/>
                </a:solidFill>
                <a:latin typeface="Cambria" panose="02040503050406030204" pitchFamily="18" charset="0"/>
              </a:rPr>
              <a:t>precharge</a:t>
            </a:r>
            <a:r>
              <a:rPr lang="en-US" sz="1100" dirty="0">
                <a:solidFill>
                  <a:srgbClr val="F519E6"/>
                </a:solidFill>
                <a:latin typeface="Cambria" panose="02040503050406030204" pitchFamily="18" charset="0"/>
              </a:rPr>
              <a:t> voltage =click= Our mechanism works as follow =click= First, The capacitor is initially set to 0, or </a:t>
            </a:r>
            <a:r>
              <a:rPr lang="en-US" sz="1100" dirty="0" err="1">
                <a:solidFill>
                  <a:srgbClr val="F519E6"/>
                </a:solidFill>
                <a:latin typeface="Cambria" panose="02040503050406030204" pitchFamily="18" charset="0"/>
              </a:rPr>
              <a:t>Vdd</a:t>
            </a:r>
            <a:r>
              <a:rPr lang="en-US" sz="1100" dirty="0">
                <a:solidFill>
                  <a:srgbClr val="F519E6"/>
                </a:solidFill>
                <a:latin typeface="Cambria" panose="02040503050406030204" pitchFamily="18" charset="0"/>
              </a:rPr>
              <a:t> like in the example of the Figure =click= Second, CODIC-sig </a:t>
            </a:r>
            <a:r>
              <a:rPr lang="en-US" sz="1100" dirty="0">
                <a:solidFill>
                  <a:srgbClr val="2770C0"/>
                </a:solidFill>
                <a:latin typeface="Cambria" panose="02040503050406030204" pitchFamily="18" charset="0"/>
              </a:rPr>
              <a:t>raises the </a:t>
            </a:r>
            <a:r>
              <a:rPr lang="en-US" sz="1100" dirty="0" err="1">
                <a:solidFill>
                  <a:srgbClr val="2770C0"/>
                </a:solidFill>
                <a:latin typeface="Cambria" panose="02040503050406030204" pitchFamily="18" charset="0"/>
              </a:rPr>
              <a:t>wordline</a:t>
            </a:r>
            <a:r>
              <a:rPr lang="en-US" sz="1100" dirty="0">
                <a:solidFill>
                  <a:srgbClr val="2770C0"/>
                </a:solidFill>
                <a:latin typeface="Cambria" panose="02040503050406030204" pitchFamily="18" charset="0"/>
              </a:rPr>
              <a:t> signal</a:t>
            </a:r>
            <a:r>
              <a:rPr lang="en-US" sz="1100" dirty="0">
                <a:solidFill>
                  <a:schemeClr val="tx1"/>
                </a:solidFill>
                <a:latin typeface="Cambria" panose="02040503050406030204" pitchFamily="18" charset="0"/>
              </a:rPr>
              <a:t> =click= and Third, CODIC-sig </a:t>
            </a:r>
            <a:r>
              <a:rPr lang="en-US" sz="1100" dirty="0">
                <a:solidFill>
                  <a:srgbClr val="2770C0"/>
                </a:solidFill>
                <a:latin typeface="Cambria" panose="02040503050406030204" pitchFamily="18" charset="0"/>
              </a:rPr>
              <a:t>raises the </a:t>
            </a:r>
            <a:r>
              <a:rPr lang="en-US" sz="1100" dirty="0" err="1">
                <a:solidFill>
                  <a:srgbClr val="2770C0"/>
                </a:solidFill>
                <a:latin typeface="Cambria" panose="02040503050406030204" pitchFamily="18" charset="0"/>
              </a:rPr>
              <a:t>precharge</a:t>
            </a:r>
            <a:r>
              <a:rPr lang="en-US" sz="1100" dirty="0">
                <a:solidFill>
                  <a:srgbClr val="2770C0"/>
                </a:solidFill>
                <a:latin typeface="Cambria" panose="02040503050406030204" pitchFamily="18" charset="0"/>
              </a:rPr>
              <a:t> signal</a:t>
            </a:r>
            <a:r>
              <a:rPr lang="en-US" sz="1100" dirty="0">
                <a:solidFill>
                  <a:schemeClr val="tx1"/>
                </a:solidFill>
                <a:latin typeface="Cambria" panose="02040503050406030204" pitchFamily="18" charset="0"/>
              </a:rPr>
              <a:t> =click= As a result, the final value of the cell is the </a:t>
            </a:r>
            <a:r>
              <a:rPr lang="en-US" sz="1100" dirty="0" err="1">
                <a:solidFill>
                  <a:schemeClr val="tx1"/>
                </a:solidFill>
                <a:latin typeface="Cambria" panose="02040503050406030204" pitchFamily="18" charset="0"/>
              </a:rPr>
              <a:t>precharge</a:t>
            </a:r>
            <a:r>
              <a:rPr lang="en-US" sz="1100" dirty="0">
                <a:solidFill>
                  <a:schemeClr val="tx1"/>
                </a:solidFill>
                <a:latin typeface="Cambria" panose="02040503050406030204" pitchFamily="18" charset="0"/>
              </a:rPr>
              <a:t> voltage =click= In the </a:t>
            </a:r>
            <a:r>
              <a:rPr lang="en-US" sz="1100" dirty="0">
                <a:solidFill>
                  <a:schemeClr val="accent1"/>
                </a:solidFill>
                <a:latin typeface="Cambria" panose="02040503050406030204" pitchFamily="18" charset="0"/>
              </a:rPr>
              <a:t>next activate command </a:t>
            </a:r>
            <a:r>
              <a:rPr lang="en-US" sz="1100" dirty="0">
                <a:solidFill>
                  <a:schemeClr val="tx1"/>
                </a:solidFill>
                <a:latin typeface="Cambria" panose="02040503050406030204" pitchFamily="18" charset="0"/>
              </a:rPr>
              <a:t>the sense amplifier generates a </a:t>
            </a:r>
            <a:r>
              <a:rPr lang="en-US" sz="1100" dirty="0">
                <a:solidFill>
                  <a:schemeClr val="accent1"/>
                </a:solidFill>
                <a:latin typeface="Cambria" panose="02040503050406030204" pitchFamily="18" charset="0"/>
              </a:rPr>
              <a:t>signature value </a:t>
            </a:r>
            <a:r>
              <a:rPr lang="en-US" sz="1100" dirty="0">
                <a:solidFill>
                  <a:schemeClr val="tx1"/>
                </a:solidFill>
                <a:latin typeface="Cambria" panose="02040503050406030204" pitchFamily="18" charset="0"/>
              </a:rPr>
              <a:t>that depends on uncontrollable, truly-random manufacturing process variation </a:t>
            </a:r>
            <a:r>
              <a:rPr lang="en-US" sz="1100" dirty="0">
                <a:latin typeface="Cambria" panose="02040503050406030204" pitchFamily="18" charset="0"/>
              </a:rPr>
              <a:t>that perturbs the sensed voltage on the </a:t>
            </a:r>
            <a:r>
              <a:rPr lang="en-US" sz="1100" dirty="0" err="1">
                <a:latin typeface="Cambria" panose="02040503050406030204" pitchFamily="18" charset="0"/>
              </a:rPr>
              <a:t>bitline</a:t>
            </a:r>
            <a:r>
              <a:rPr lang="en-US" sz="1100" dirty="0">
                <a:latin typeface="Cambria" panose="02040503050406030204" pitchFamily="18" charset="0"/>
              </a:rPr>
              <a:t> =click=</a:t>
            </a:r>
            <a:endParaRPr lang="en-US" sz="1100" dirty="0">
              <a:solidFill>
                <a:schemeClr val="tx1"/>
              </a:solidFill>
              <a:latin typeface="Cambria" panose="02040503050406030204" pitchFamily="18" charset="0"/>
            </a:endParaRPr>
          </a:p>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1217526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t>=click= CODIC-</a:t>
            </a:r>
            <a:r>
              <a:rPr lang="en-US" dirty="0" err="1"/>
              <a:t>det</a:t>
            </a:r>
            <a:r>
              <a:rPr lang="en-US" dirty="0"/>
              <a:t> generates deterministic values  = click= the key idea is to activate the </a:t>
            </a:r>
            <a:r>
              <a:rPr lang="en-US" dirty="0" err="1"/>
              <a:t>sense_n</a:t>
            </a:r>
            <a:r>
              <a:rPr lang="en-US" dirty="0"/>
              <a:t> and </a:t>
            </a:r>
            <a:r>
              <a:rPr lang="en-US" dirty="0" err="1"/>
              <a:t>sense_p</a:t>
            </a:r>
            <a:r>
              <a:rPr lang="en-US" dirty="0"/>
              <a:t> signals with a delay between them =click= Our mechanism works as follow =click= First, the capacitor is initially set to 0 or </a:t>
            </a:r>
            <a:r>
              <a:rPr lang="en-US" dirty="0" err="1"/>
              <a:t>Vdd</a:t>
            </a:r>
            <a:r>
              <a:rPr lang="en-US" dirty="0"/>
              <a:t>, like in the example of the figure =click= Second, CODIC-</a:t>
            </a:r>
            <a:r>
              <a:rPr lang="en-US" dirty="0" err="1"/>
              <a:t>det</a:t>
            </a:r>
            <a:r>
              <a:rPr lang="en-US" dirty="0"/>
              <a:t> raises the </a:t>
            </a:r>
            <a:r>
              <a:rPr lang="en-US" dirty="0" err="1"/>
              <a:t>wordline</a:t>
            </a:r>
            <a:r>
              <a:rPr lang="en-US" dirty="0"/>
              <a:t> =click= and Third, to generate a 0 value, =click= CODIC raises the  </a:t>
            </a:r>
            <a:r>
              <a:rPr lang="en-US" dirty="0" err="1"/>
              <a:t>sense_n</a:t>
            </a:r>
            <a:r>
              <a:rPr lang="en-US" dirty="0"/>
              <a:t> signal first, and after some delay, =click= it raises the </a:t>
            </a:r>
            <a:r>
              <a:rPr lang="en-US" dirty="0" err="1"/>
              <a:t>sense_p</a:t>
            </a:r>
            <a:r>
              <a:rPr lang="en-US" dirty="0"/>
              <a:t> signal next . To generate a 1 value, =click= CODIC raises the signals in the opposite order: first, it raises the </a:t>
            </a:r>
            <a:r>
              <a:rPr lang="en-US" dirty="0" err="1"/>
              <a:t>sense_p</a:t>
            </a:r>
            <a:r>
              <a:rPr lang="en-US" dirty="0"/>
              <a:t> signal, and after some delay, it raises the </a:t>
            </a:r>
            <a:r>
              <a:rPr lang="en-US" dirty="0" err="1"/>
              <a:t>sense_n</a:t>
            </a:r>
            <a:r>
              <a:rPr lang="en-US" dirty="0"/>
              <a:t> signal =click= As a result, CODIC-</a:t>
            </a:r>
            <a:r>
              <a:rPr lang="en-US" dirty="0" err="1"/>
              <a:t>det</a:t>
            </a:r>
            <a:r>
              <a:rPr lang="en-US" dirty="0"/>
              <a:t> generate a zero or a one value deterministically =click=</a:t>
            </a:r>
            <a:endParaRPr dirty="0"/>
          </a:p>
        </p:txBody>
      </p:sp>
    </p:spTree>
    <p:extLst>
      <p:ext uri="{BB962C8B-B14F-4D97-AF65-F5344CB8AC3E}">
        <p14:creationId xmlns:p14="http://schemas.microsoft.com/office/powerpoint/2010/main" val="1091329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t>In the paper we also show =click= an optimization of CODIC-sig that achieves lower latency =click= a new CODIC variant that generates digital signatures without destroying the content of DRAM =click= more details about the hardware implementation and the low area overhead =click= and more details about the minimal changes to the DDR interface =click=</a:t>
            </a:r>
            <a:endParaRPr dirty="0"/>
          </a:p>
        </p:txBody>
      </p:sp>
    </p:spTree>
    <p:extLst>
      <p:ext uri="{BB962C8B-B14F-4D97-AF65-F5344CB8AC3E}">
        <p14:creationId xmlns:p14="http://schemas.microsoft.com/office/powerpoint/2010/main" val="2863727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Next, I will show the many possible applications of our CODIC substrate =click=</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35E676A0-33B1-4B4B-B1AA-B0B917FCAA93}"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12411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b="0" baseline="0" dirty="0"/>
              <a:t>I will start with the executive summary =click= The problem is that the timing of internal DRAM operations is fixed, which hinders the potential of DRAM for implementing new functionalities and optimizations =click= Our goal in this paper is to provide control over DRAM internal circuit timings to enable new functionalities and optimizations =click= To this end, we propose CODIC substrate =click= The key idea of CODIC substrate is to enable fine-grained control of fundamental DRAM circuit timings that control key basic components in the DRAM array, such as the </a:t>
            </a:r>
            <a:r>
              <a:rPr lang="en-US" b="0" baseline="0" dirty="0" err="1"/>
              <a:t>wordline</a:t>
            </a:r>
            <a:r>
              <a:rPr lang="en-US" b="0" baseline="0" dirty="0"/>
              <a:t> or the sense amplifier =click= We propose and evaluate two CODIC variants: CODIC-sig generates signature values  =click= and CODIC-</a:t>
            </a:r>
            <a:r>
              <a:rPr lang="en-US" b="0" baseline="0" dirty="0" err="1"/>
              <a:t>det</a:t>
            </a:r>
            <a:r>
              <a:rPr lang="en-US" b="0" baseline="0" dirty="0"/>
              <a:t> generates deterministic values =click= All CODIC variants  have low latency. Using CODIC, we propose two applications  in the security domain  that improve the state-of-the-art =click= First, a CODIC-based physical unclonable function (or PUF). =click= A </a:t>
            </a:r>
            <a:r>
              <a:rPr lang="en-US" sz="1100" b="1" dirty="0">
                <a:solidFill>
                  <a:srgbClr val="35B0F0"/>
                </a:solidFill>
                <a:latin typeface="Cambria" panose="02040503050406030204" pitchFamily="18" charset="0"/>
              </a:rPr>
              <a:t>PUF</a:t>
            </a:r>
            <a:r>
              <a:rPr lang="en-US" sz="1100" dirty="0">
                <a:solidFill>
                  <a:srgbClr val="35B0F0"/>
                </a:solidFill>
                <a:latin typeface="Cambria" panose="02040503050406030204" pitchFamily="18" charset="0"/>
              </a:rPr>
              <a:t> generates </a:t>
            </a:r>
            <a:r>
              <a:rPr lang="en-US" sz="1100" b="1" dirty="0">
                <a:solidFill>
                  <a:srgbClr val="35B0F0"/>
                </a:solidFill>
                <a:latin typeface="Cambria" panose="02040503050406030204" pitchFamily="18" charset="0"/>
              </a:rPr>
              <a:t>signatures unique to a device </a:t>
            </a:r>
            <a:r>
              <a:rPr lang="en-US" sz="1100" dirty="0">
                <a:solidFill>
                  <a:srgbClr val="35B0F0"/>
                </a:solidFill>
                <a:latin typeface="Cambria" panose="02040503050406030204" pitchFamily="18" charset="0"/>
              </a:rPr>
              <a:t>due to the </a:t>
            </a:r>
            <a:r>
              <a:rPr lang="en-US" sz="1100" b="1" dirty="0">
                <a:solidFill>
                  <a:srgbClr val="35B0F0"/>
                </a:solidFill>
                <a:latin typeface="Cambria" panose="02040503050406030204" pitchFamily="18" charset="0"/>
              </a:rPr>
              <a:t>unique physical variations </a:t>
            </a:r>
            <a:r>
              <a:rPr lang="en-US" sz="1100" dirty="0">
                <a:solidFill>
                  <a:srgbClr val="35B0F0"/>
                </a:solidFill>
                <a:latin typeface="Cambria" panose="02040503050406030204" pitchFamily="18" charset="0"/>
              </a:rPr>
              <a:t>of the device (also called process variation) =click= The key idea of our CODIC-based PUF is to use CODIC-sig to generate unique signatures that can uniquely identify a DRAM device =click= Our evaluation shows that our CODIC-sig PUF performs 2x faster than the best state-of-the-art DRAM PUF =click= The second application we propose and evaluate is a CODIC-based cold boot attack prevention Mechanism =click= In a cold boot attack, the attacker physically removes the DRAM module</a:t>
            </a:r>
            <a:r>
              <a:rPr lang="en-US" sz="1100" dirty="0">
                <a:solidFill>
                  <a:srgbClr val="8064A2"/>
                </a:solidFill>
                <a:latin typeface="Cambria" panose="02040503050406030204" pitchFamily="18" charset="0"/>
              </a:rPr>
              <a:t> from the victim system and places it in a system under their control to extract secret information</a:t>
            </a:r>
            <a:r>
              <a:rPr lang="en-US" sz="1400" dirty="0"/>
              <a:t> =click= Our key idea is to destroy all data at power-on using CODIC =click= </a:t>
            </a:r>
            <a:r>
              <a:rPr kumimoji="0" lang="en-US" sz="1100" b="0" i="0" u="none" strike="noStrike" kern="1200" cap="none" spc="0" normalizeH="0" baseline="0" noProof="0" dirty="0">
                <a:ln>
                  <a:noFill/>
                </a:ln>
                <a:solidFill>
                  <a:srgbClr val="FF00F5"/>
                </a:solidFill>
                <a:effectLst/>
                <a:uLnTx/>
                <a:uFillTx/>
                <a:latin typeface="Cambria" panose="02040503050406030204" pitchFamily="18" charset="0"/>
                <a:ea typeface="Arial"/>
                <a:cs typeface="Arial"/>
                <a:sym typeface="Arial"/>
              </a:rPr>
              <a:t>Our mechanism does </a:t>
            </a:r>
            <a:r>
              <a:rPr kumimoji="0" lang="en-US" sz="1100" b="1" i="0" u="none" strike="noStrike" kern="1200" cap="none" spc="0" normalizeH="0" baseline="0" noProof="0" dirty="0">
                <a:ln>
                  <a:noFill/>
                </a:ln>
                <a:solidFill>
                  <a:srgbClr val="FF00F5"/>
                </a:solidFill>
                <a:effectLst/>
                <a:uLnTx/>
                <a:uFillTx/>
                <a:latin typeface="Cambria" panose="02040503050406030204" pitchFamily="18" charset="0"/>
                <a:ea typeface="Arial"/>
                <a:cs typeface="Arial"/>
                <a:sym typeface="Arial"/>
              </a:rPr>
              <a:t>not incur any latency or energy at runtime</a:t>
            </a:r>
            <a:r>
              <a:rPr kumimoji="0" lang="en-US" sz="1100" b="0" i="0" u="none" strike="noStrike" kern="1200" cap="none" spc="0" normalizeH="0" baseline="0" noProof="0" dirty="0">
                <a:ln>
                  <a:noFill/>
                </a:ln>
                <a:solidFill>
                  <a:srgbClr val="FF00F5"/>
                </a:solidFill>
                <a:effectLst/>
                <a:uLnTx/>
                <a:uFillTx/>
                <a:latin typeface="Cambria" panose="02040503050406030204" pitchFamily="18" charset="0"/>
                <a:ea typeface="Arial"/>
                <a:cs typeface="Arial"/>
                <a:sym typeface="Arial"/>
              </a:rPr>
              <a:t>, and it is </a:t>
            </a:r>
            <a:r>
              <a:rPr kumimoji="0" lang="en-US" sz="1100" b="1" i="0" u="none" strike="noStrike" kern="1200" cap="none" spc="0" normalizeH="0" baseline="0" noProof="0" dirty="0">
                <a:ln>
                  <a:noFill/>
                </a:ln>
                <a:solidFill>
                  <a:srgbClr val="FF00F5"/>
                </a:solidFill>
                <a:effectLst/>
                <a:uLnTx/>
                <a:uFillTx/>
                <a:latin typeface="Cambria" panose="02040503050406030204" pitchFamily="18" charset="0"/>
                <a:ea typeface="Arial"/>
                <a:cs typeface="Arial"/>
                <a:sym typeface="Arial"/>
              </a:rPr>
              <a:t>2x lower latency and 1.7x lower energy</a:t>
            </a:r>
            <a:r>
              <a:rPr kumimoji="0" lang="en-US" sz="1100" b="0" i="0" u="none" strike="noStrike" kern="1200" cap="none" spc="0" normalizeH="0" baseline="0" noProof="0" dirty="0">
                <a:ln>
                  <a:noFill/>
                </a:ln>
                <a:solidFill>
                  <a:srgbClr val="FF00F5"/>
                </a:solidFill>
                <a:effectLst/>
                <a:uLnTx/>
                <a:uFillTx/>
                <a:latin typeface="Cambria" panose="02040503050406030204" pitchFamily="18" charset="0"/>
                <a:ea typeface="Arial"/>
                <a:cs typeface="Arial"/>
                <a:sym typeface="Arial"/>
              </a:rPr>
              <a:t> than the best state-of-the</a:t>
            </a:r>
            <a:r>
              <a:rPr lang="en-US" sz="1100" dirty="0">
                <a:solidFill>
                  <a:srgbClr val="FF00F5"/>
                </a:solidFill>
                <a:latin typeface="Cambria" panose="02040503050406030204" pitchFamily="18" charset="0"/>
              </a:rPr>
              <a:t>-art mechanisms during DRAM power-on =click= we conclude that =click= </a:t>
            </a:r>
            <a:r>
              <a:rPr kumimoji="0" lang="en-US" sz="1100" b="0" i="0" u="none" strike="noStrike" kern="1200" cap="none" spc="0" normalizeH="0" baseline="0" noProof="0" dirty="0">
                <a:ln>
                  <a:noFill/>
                </a:ln>
                <a:solidFill>
                  <a:srgbClr val="B31B1B"/>
                </a:solidFill>
                <a:effectLst/>
                <a:uLnTx/>
                <a:uFillTx/>
                <a:latin typeface="Cambria" panose="02040503050406030204" pitchFamily="18" charset="0"/>
              </a:rPr>
              <a:t>CODIC can be used for implementing very </a:t>
            </a:r>
            <a:r>
              <a:rPr kumimoji="0" lang="en-US" sz="1100" b="1" i="0" u="none" strike="noStrike" kern="1200" cap="none" spc="0" normalizeH="0" baseline="0" noProof="0" dirty="0">
                <a:ln>
                  <a:noFill/>
                </a:ln>
                <a:solidFill>
                  <a:srgbClr val="B31B1B"/>
                </a:solidFill>
                <a:effectLst/>
                <a:uLnTx/>
                <a:uFillTx/>
                <a:latin typeface="Cambria" panose="02040503050406030204" pitchFamily="18" charset="0"/>
              </a:rPr>
              <a:t>efficient security applications, and =click= </a:t>
            </a:r>
            <a:r>
              <a:rPr lang="en-US" sz="1100" dirty="0">
                <a:solidFill>
                  <a:srgbClr val="B31B1B"/>
                </a:solidFill>
                <a:latin typeface="Cambria" panose="02040503050406030204" pitchFamily="18" charset="0"/>
              </a:rPr>
              <a:t>CODIC can enable </a:t>
            </a:r>
            <a:r>
              <a:rPr lang="en-US" sz="1100" b="1" dirty="0">
                <a:solidFill>
                  <a:srgbClr val="B31B1B"/>
                </a:solidFill>
                <a:latin typeface="Cambria" panose="02040503050406030204" pitchFamily="18" charset="0"/>
              </a:rPr>
              <a:t>new DRAM functionalities, and reliability, performance, and energy optimizations</a:t>
            </a:r>
            <a:endParaRPr kumimoji="0" lang="en-US" sz="1100" b="1" i="0" u="none" strike="noStrike" kern="1200" cap="none" spc="0" normalizeH="0" baseline="0" noProof="0" dirty="0">
              <a:ln>
                <a:noFill/>
              </a:ln>
              <a:solidFill>
                <a:srgbClr val="B31B1B"/>
              </a:solidFill>
              <a:effectLst/>
              <a:uLnTx/>
              <a:uFillTx/>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kumimoji="0" lang="en-US" sz="1100" b="1" i="0" u="none" strike="noStrike" kern="1200" cap="none" spc="0" normalizeH="0" baseline="0" noProof="0" dirty="0">
              <a:ln>
                <a:noFill/>
              </a:ln>
              <a:solidFill>
                <a:srgbClr val="B31B1B"/>
              </a:solidFill>
              <a:effectLst/>
              <a:uLnTx/>
              <a:uFillTx/>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kumimoji="0" lang="en-US" sz="1100" b="0" i="0" u="none" strike="noStrike" kern="1200" cap="none" spc="0" normalizeH="0" baseline="0" noProof="0" dirty="0">
              <a:ln>
                <a:noFill/>
              </a:ln>
              <a:solidFill>
                <a:srgbClr val="B21B1C"/>
              </a:solidFill>
              <a:effectLst/>
              <a:uLnTx/>
              <a:uFillTx/>
              <a:latin typeface="Cambria" panose="02040503050406030204" pitchFamily="18" charset="0"/>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kumimoji="0" lang="en-US" sz="1100" b="1" i="0" u="none" strike="noStrike" kern="1200" cap="none" spc="0" normalizeH="0" baseline="0" noProof="0" dirty="0">
              <a:ln>
                <a:noFill/>
              </a:ln>
              <a:solidFill>
                <a:srgbClr val="35B0F0"/>
              </a:solidFill>
              <a:effectLst/>
              <a:uLnTx/>
              <a:uFillTx/>
              <a:latin typeface="Cambria" panose="02040503050406030204" pitchFamily="18" charset="0"/>
            </a:endParaRPr>
          </a:p>
          <a:p>
            <a:pPr marL="0" lvl="0" indent="0" algn="l" rtl="0">
              <a:spcBef>
                <a:spcPts val="0"/>
              </a:spcBef>
              <a:spcAft>
                <a:spcPts val="0"/>
              </a:spcAft>
              <a:buClr>
                <a:schemeClr val="dk1"/>
              </a:buClr>
              <a:buSzPts val="1100"/>
              <a:buFont typeface="Arial"/>
              <a:buNone/>
            </a:pPr>
            <a:endParaRPr b="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t>=click= CODIC can be used in many applications. For example =click= security applications =click= custom DRAM latency and energy optimizations for adapting to environmental conditions, and =click= mitigating process variation effects. =click= Accurate DRAM characterization, =click= </a:t>
            </a:r>
            <a:r>
              <a:rPr lang="en-US" sz="1100" dirty="0">
                <a:solidFill>
                  <a:schemeClr val="tx1"/>
                </a:solidFill>
                <a:latin typeface="Cambria" panose="02040503050406030204" pitchFamily="18" charset="0"/>
              </a:rPr>
              <a:t>reliably enforcing the usage of reduced memory controller timing parameters,  =click= and also to enable more robust processing in memory implementations in real chips =click= In this paper, we use CODIC to design two new applications in the security domain that outperform the best state-of-the-art mechanisms =click= First, A CODIC-based </a:t>
            </a:r>
            <a:r>
              <a:rPr lang="en-US" sz="1100" dirty="0">
                <a:solidFill>
                  <a:srgbClr val="F519E6"/>
                </a:solidFill>
                <a:latin typeface="Cambria" panose="02040503050406030204" pitchFamily="18" charset="0"/>
              </a:rPr>
              <a:t>Physical Unclonable Function, or PUF, =click= and Second, a </a:t>
            </a:r>
            <a:r>
              <a:rPr lang="en-US" sz="1100" dirty="0">
                <a:solidFill>
                  <a:schemeClr val="tx1"/>
                </a:solidFill>
                <a:latin typeface="Cambria" panose="02040503050406030204" pitchFamily="18" charset="0"/>
              </a:rPr>
              <a:t>CODIC-based </a:t>
            </a:r>
            <a:r>
              <a:rPr lang="en-US" sz="1100" dirty="0">
                <a:solidFill>
                  <a:srgbClr val="F519E6"/>
                </a:solidFill>
                <a:latin typeface="Cambria" panose="02040503050406030204" pitchFamily="18" charset="0"/>
              </a:rPr>
              <a:t>Cold Boot Attack Prevention Mechanism =click=</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dirty="0">
              <a:solidFill>
                <a:schemeClr val="tx1"/>
              </a:solidFill>
              <a:latin typeface="Cambria" panose="02040503050406030204" pitchFamily="18" charset="0"/>
            </a:endParaRPr>
          </a:p>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1361457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t>Our first application is a physical unclonable function =click= </a:t>
            </a:r>
            <a:r>
              <a:rPr lang="en-US" sz="1100" dirty="0">
                <a:latin typeface="Cambria" panose="02040503050406030204" pitchFamily="18" charset="0"/>
              </a:rPr>
              <a:t>A Physical Unclonable Function (or </a:t>
            </a:r>
            <a:r>
              <a:rPr lang="en-US" sz="1100" b="1" dirty="0">
                <a:latin typeface="Cambria" panose="02040503050406030204" pitchFamily="18" charset="0"/>
              </a:rPr>
              <a:t>PUF)</a:t>
            </a:r>
            <a:r>
              <a:rPr lang="en-US" sz="1100" dirty="0">
                <a:latin typeface="Cambria" panose="02040503050406030204" pitchFamily="18" charset="0"/>
              </a:rPr>
              <a:t> generates </a:t>
            </a:r>
            <a:r>
              <a:rPr lang="en-US" sz="1100" dirty="0">
                <a:solidFill>
                  <a:srgbClr val="081CF3"/>
                </a:solidFill>
                <a:latin typeface="Cambria" panose="02040503050406030204" pitchFamily="18" charset="0"/>
              </a:rPr>
              <a:t>signatures unique to a device </a:t>
            </a:r>
            <a:r>
              <a:rPr lang="en-US" sz="1100" dirty="0">
                <a:latin typeface="Cambria" panose="02040503050406030204" pitchFamily="18" charset="0"/>
              </a:rPr>
              <a:t>due to the unique physical variations of the device =click= PUFs are typically </a:t>
            </a:r>
            <a:r>
              <a:rPr lang="en-US" sz="1100" dirty="0">
                <a:solidFill>
                  <a:srgbClr val="081CF3"/>
                </a:solidFill>
                <a:latin typeface="Cambria" panose="02040503050406030204" pitchFamily="18" charset="0"/>
              </a:rPr>
              <a:t>used to authenticate or identify a device =click= </a:t>
            </a:r>
            <a:r>
              <a:rPr lang="en-US" sz="1100" dirty="0">
                <a:solidFill>
                  <a:schemeClr val="tx1"/>
                </a:solidFill>
                <a:latin typeface="Cambria" panose="02040503050406030204" pitchFamily="18" charset="0"/>
              </a:rPr>
              <a:t>A PUF maps a unique input (also called </a:t>
            </a:r>
            <a:r>
              <a:rPr lang="en-US" sz="1100" dirty="0">
                <a:solidFill>
                  <a:srgbClr val="2AA02B"/>
                </a:solidFill>
                <a:latin typeface="Cambria" panose="02040503050406030204" pitchFamily="18" charset="0"/>
              </a:rPr>
              <a:t>challenge</a:t>
            </a:r>
            <a:r>
              <a:rPr lang="en-US" sz="1100" dirty="0">
                <a:solidFill>
                  <a:schemeClr val="tx1"/>
                </a:solidFill>
                <a:latin typeface="Cambria" panose="02040503050406030204" pitchFamily="18" charset="0"/>
              </a:rPr>
              <a:t>) to a unique output (also called </a:t>
            </a:r>
            <a:r>
              <a:rPr lang="en-US" sz="1100" dirty="0">
                <a:solidFill>
                  <a:srgbClr val="2AA02B"/>
                </a:solidFill>
                <a:latin typeface="Cambria" panose="02040503050406030204" pitchFamily="18" charset="0"/>
              </a:rPr>
              <a:t>response</a:t>
            </a:r>
            <a:r>
              <a:rPr lang="en-US" sz="1100" dirty="0">
                <a:solidFill>
                  <a:schemeClr val="tx1"/>
                </a:solidFill>
                <a:latin typeface="Cambria" panose="02040503050406030204" pitchFamily="18" charset="0"/>
              </a:rPr>
              <a:t>) =click= State-of-the-art DRAM PUFs have four main limitations =click= First, </a:t>
            </a:r>
            <a:r>
              <a:rPr lang="en-US" sz="1100" dirty="0">
                <a:solidFill>
                  <a:srgbClr val="F519E6"/>
                </a:solidFill>
                <a:latin typeface="Cambria" panose="02040503050406030204" pitchFamily="18" charset="0"/>
              </a:rPr>
              <a:t>Long evaluation times, =click= Second, </a:t>
            </a:r>
            <a:r>
              <a:rPr lang="en-US" sz="1100" dirty="0">
                <a:solidFill>
                  <a:schemeClr val="tx1"/>
                </a:solidFill>
                <a:latin typeface="Cambria" panose="02040503050406030204" pitchFamily="18" charset="0"/>
              </a:rPr>
              <a:t>Require </a:t>
            </a:r>
            <a:r>
              <a:rPr lang="en-US" sz="1100" dirty="0">
                <a:solidFill>
                  <a:srgbClr val="F519E6"/>
                </a:solidFill>
                <a:latin typeface="Cambria" panose="02040503050406030204" pitchFamily="18" charset="0"/>
              </a:rPr>
              <a:t>heavy</a:t>
            </a:r>
            <a:r>
              <a:rPr lang="en-US" sz="1100" dirty="0">
                <a:solidFill>
                  <a:schemeClr val="tx1"/>
                </a:solidFill>
                <a:latin typeface="Cambria" panose="02040503050406030204" pitchFamily="18" charset="0"/>
              </a:rPr>
              <a:t> </a:t>
            </a:r>
            <a:r>
              <a:rPr lang="en-US" sz="1100" dirty="0">
                <a:solidFill>
                  <a:srgbClr val="F519E6"/>
                </a:solidFill>
                <a:latin typeface="Cambria" panose="02040503050406030204" pitchFamily="18" charset="0"/>
              </a:rPr>
              <a:t>filtering mechanisms </a:t>
            </a:r>
            <a:r>
              <a:rPr lang="en-US" sz="1100" dirty="0">
                <a:solidFill>
                  <a:schemeClr val="tx1"/>
                </a:solidFill>
                <a:latin typeface="Cambria" panose="02040503050406030204" pitchFamily="18" charset="0"/>
              </a:rPr>
              <a:t>to deal with inherently noisy DRAM PUF responses =click= Third, Responses to the same challenge exhibit </a:t>
            </a:r>
            <a:r>
              <a:rPr lang="en-US" sz="1100" dirty="0">
                <a:solidFill>
                  <a:srgbClr val="F519E6"/>
                </a:solidFill>
                <a:latin typeface="Cambria" panose="02040503050406030204" pitchFamily="18" charset="0"/>
              </a:rPr>
              <a:t>high variation with temperature </a:t>
            </a:r>
            <a:r>
              <a:rPr lang="en-US" sz="1100" dirty="0">
                <a:solidFill>
                  <a:schemeClr val="tx1"/>
                </a:solidFill>
                <a:latin typeface="Cambria" panose="02040503050406030204" pitchFamily="18" charset="0"/>
              </a:rPr>
              <a:t>changes, =click= and Fourth, the PUF responses  depend  on the data stored in the evaluated DRAM region =click=</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dirty="0">
              <a:solidFill>
                <a:schemeClr val="tx1"/>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dirty="0">
              <a:solidFill>
                <a:srgbClr val="081CF3"/>
              </a:solidFill>
              <a:latin typeface="Cambria" panose="02040503050406030204" pitchFamily="18" charset="0"/>
            </a:endParaRPr>
          </a:p>
        </p:txBody>
      </p:sp>
    </p:spTree>
    <p:extLst>
      <p:ext uri="{BB962C8B-B14F-4D97-AF65-F5344CB8AC3E}">
        <p14:creationId xmlns:p14="http://schemas.microsoft.com/office/powerpoint/2010/main" val="991843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t>We propose CODIC-sig PUF =click= </a:t>
            </a:r>
            <a:r>
              <a:rPr lang="en-US" sz="1100" dirty="0">
                <a:solidFill>
                  <a:srgbClr val="F400E6"/>
                </a:solidFill>
                <a:latin typeface="Cambria" panose="02040503050406030204" pitchFamily="18" charset="0"/>
              </a:rPr>
              <a:t>CODIC-sig</a:t>
            </a:r>
            <a:r>
              <a:rPr lang="en-US" sz="1100" dirty="0">
                <a:latin typeface="Cambria" panose="02040503050406030204" pitchFamily="18" charset="0"/>
              </a:rPr>
              <a:t> can </a:t>
            </a:r>
            <a:r>
              <a:rPr lang="en-US" sz="1100" dirty="0">
                <a:solidFill>
                  <a:srgbClr val="F400E6"/>
                </a:solidFill>
                <a:latin typeface="Cambria" panose="02040503050406030204" pitchFamily="18" charset="0"/>
              </a:rPr>
              <a:t>generate signature values in DRAM that can be used as a PUF =click= by amplifying a DRAM cell that we set  to the </a:t>
            </a:r>
            <a:r>
              <a:rPr lang="en-US" sz="1100" dirty="0" err="1">
                <a:solidFill>
                  <a:srgbClr val="F400E6"/>
                </a:solidFill>
                <a:latin typeface="Cambria" panose="02040503050406030204" pitchFamily="18" charset="0"/>
              </a:rPr>
              <a:t>precharge</a:t>
            </a:r>
            <a:r>
              <a:rPr lang="en-US" sz="1100" dirty="0">
                <a:solidFill>
                  <a:srgbClr val="F400E6"/>
                </a:solidFill>
                <a:latin typeface="Cambria" panose="02040503050406030204" pitchFamily="18" charset="0"/>
              </a:rPr>
              <a:t> voltage =click= CODIC-sig PUF has four main characteristics =click= First, it has short evaluation latency =click= Second, it produces repeatable PUF responses without relying on a filtering mechanism =click= Third, it</a:t>
            </a:r>
            <a:r>
              <a:rPr lang="en-US" sz="1100" dirty="0">
                <a:latin typeface="Cambria" panose="02040503050406030204" pitchFamily="18" charset="0"/>
              </a:rPr>
              <a:t> has state-of-the-art </a:t>
            </a:r>
            <a:r>
              <a:rPr lang="en-US" sz="1100" dirty="0">
                <a:solidFill>
                  <a:srgbClr val="00B050"/>
                </a:solidFill>
                <a:latin typeface="Cambria" panose="02040503050406030204" pitchFamily="18" charset="0"/>
              </a:rPr>
              <a:t>resilience to temperature changes</a:t>
            </a:r>
            <a:r>
              <a:rPr lang="en-US" sz="1100" dirty="0">
                <a:latin typeface="Cambria" panose="02040503050406030204" pitchFamily="18" charset="0"/>
              </a:rPr>
              <a:t>, such that changing the temperature does not influence much the repeatability of the PUF responses =click= and Fourth, CODIC-sig </a:t>
            </a:r>
            <a:r>
              <a:rPr lang="en-US" sz="1100" dirty="0">
                <a:solidFill>
                  <a:srgbClr val="2AA02B"/>
                </a:solidFill>
                <a:latin typeface="Cambria" panose="02040503050406030204" pitchFamily="18" charset="0"/>
              </a:rPr>
              <a:t>responses do not depend on the content of DRAM =click=</a:t>
            </a:r>
            <a:endParaRPr lang="en-US" sz="1100" dirty="0">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dirty="0">
              <a:solidFill>
                <a:srgbClr val="F400E6"/>
              </a:solidFill>
              <a:latin typeface="Cambria" panose="02040503050406030204" pitchFamily="18" charset="0"/>
            </a:endParaRPr>
          </a:p>
        </p:txBody>
      </p:sp>
    </p:spTree>
    <p:extLst>
      <p:ext uri="{BB962C8B-B14F-4D97-AF65-F5344CB8AC3E}">
        <p14:creationId xmlns:p14="http://schemas.microsoft.com/office/powerpoint/2010/main" val="14131944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t>Our second application is a prevention mechanism for cold boot attacks =click=  </a:t>
            </a:r>
            <a:r>
              <a:rPr lang="en-US" sz="1100" dirty="0">
                <a:solidFill>
                  <a:schemeClr val="tx1"/>
                </a:solidFill>
                <a:latin typeface="Cambria" panose="02040503050406030204" pitchFamily="18" charset="0"/>
              </a:rPr>
              <a:t>A cold boot attack is a </a:t>
            </a:r>
            <a:r>
              <a:rPr lang="en-US" sz="1100" dirty="0">
                <a:solidFill>
                  <a:srgbClr val="0070C0"/>
                </a:solidFill>
                <a:latin typeface="Cambria" panose="02040503050406030204" pitchFamily="18" charset="0"/>
              </a:rPr>
              <a:t>physical attack </a:t>
            </a:r>
            <a:r>
              <a:rPr lang="en-US" sz="1100" dirty="0">
                <a:solidFill>
                  <a:schemeClr val="tx1"/>
                </a:solidFill>
                <a:latin typeface="Cambria" panose="02040503050406030204" pitchFamily="18" charset="0"/>
              </a:rPr>
              <a:t>on DRAM that involves </a:t>
            </a:r>
            <a:r>
              <a:rPr lang="en-US" sz="1100" dirty="0">
                <a:solidFill>
                  <a:srgbClr val="0070C0"/>
                </a:solidFill>
                <a:latin typeface="Cambria" panose="02040503050406030204" pitchFamily="18" charset="0"/>
              </a:rPr>
              <a:t>hot-swapping</a:t>
            </a:r>
            <a:r>
              <a:rPr lang="en-US" sz="1100" dirty="0">
                <a:solidFill>
                  <a:schemeClr val="tx1"/>
                </a:solidFill>
                <a:latin typeface="Cambria" panose="02040503050406030204" pitchFamily="18" charset="0"/>
              </a:rPr>
              <a:t> a DRAM chip and </a:t>
            </a:r>
            <a:r>
              <a:rPr lang="en-US" sz="1100" dirty="0">
                <a:solidFill>
                  <a:srgbClr val="0070C0"/>
                </a:solidFill>
                <a:latin typeface="Cambria" panose="02040503050406030204" pitchFamily="18" charset="0"/>
              </a:rPr>
              <a:t>reading out the contents </a:t>
            </a:r>
            <a:r>
              <a:rPr lang="en-US" sz="1100" dirty="0">
                <a:solidFill>
                  <a:schemeClr val="tx1"/>
                </a:solidFill>
                <a:latin typeface="Cambria" panose="02040503050406030204" pitchFamily="18" charset="0"/>
              </a:rPr>
              <a:t>of the DRAM chip </a:t>
            </a:r>
            <a:r>
              <a:rPr lang="en-US" sz="1100" dirty="0">
                <a:solidFill>
                  <a:srgbClr val="0070C0"/>
                </a:solidFill>
                <a:latin typeface="Cambria" panose="02040503050406030204" pitchFamily="18" charset="0"/>
              </a:rPr>
              <a:t>on another system =click= In a cold boot attack, </a:t>
            </a:r>
            <a:r>
              <a:rPr lang="en-US" sz="1100" dirty="0">
                <a:solidFill>
                  <a:schemeClr val="tx1"/>
                </a:solidFill>
                <a:latin typeface="Cambria" panose="02040503050406030204" pitchFamily="18" charset="0"/>
              </a:rPr>
              <a:t>the attacker first </a:t>
            </a:r>
            <a:r>
              <a:rPr lang="en-US" sz="1100" dirty="0">
                <a:solidFill>
                  <a:srgbClr val="00B050"/>
                </a:solidFill>
                <a:latin typeface="Cambria" panose="02040503050406030204" pitchFamily="18" charset="0"/>
              </a:rPr>
              <a:t>disables the power </a:t>
            </a:r>
            <a:r>
              <a:rPr lang="en-US" sz="1100" dirty="0">
                <a:solidFill>
                  <a:schemeClr val="tx1"/>
                </a:solidFill>
                <a:latin typeface="Cambria" panose="02040503050406030204" pitchFamily="18" charset="0"/>
              </a:rPr>
              <a:t>and then </a:t>
            </a:r>
            <a:r>
              <a:rPr lang="en-US" sz="1100" dirty="0">
                <a:solidFill>
                  <a:srgbClr val="00B050"/>
                </a:solidFill>
                <a:latin typeface="Cambria" panose="02040503050406030204" pitchFamily="18" charset="0"/>
              </a:rPr>
              <a:t>transfers the DRAM to another system =click= </a:t>
            </a:r>
            <a:r>
              <a:rPr lang="en-US" sz="1100" dirty="0">
                <a:solidFill>
                  <a:schemeClr val="tx1"/>
                </a:solidFill>
                <a:latin typeface="Cambria" panose="02040503050406030204" pitchFamily="18" charset="0"/>
              </a:rPr>
              <a:t>Cold boot attacks are possible because the </a:t>
            </a:r>
            <a:r>
              <a:rPr lang="en-US" sz="1100" dirty="0">
                <a:solidFill>
                  <a:srgbClr val="F519E6"/>
                </a:solidFill>
                <a:latin typeface="Cambria" panose="02040503050406030204" pitchFamily="18" charset="0"/>
              </a:rPr>
              <a:t>data stored in DRAM is not immediately lost when the chip is powered-off =click= this is because </a:t>
            </a:r>
            <a:r>
              <a:rPr lang="en-US" sz="1100" dirty="0">
                <a:solidFill>
                  <a:schemeClr val="tx1"/>
                </a:solidFill>
                <a:latin typeface="Cambria" panose="02040503050406030204" pitchFamily="18" charset="0"/>
              </a:rPr>
              <a:t>Data in DRAM is stored in </a:t>
            </a:r>
            <a:r>
              <a:rPr lang="en-US" sz="1100" dirty="0">
                <a:solidFill>
                  <a:srgbClr val="F519E6"/>
                </a:solidFill>
                <a:latin typeface="Cambria" panose="02040503050406030204" pitchFamily="18" charset="0"/>
              </a:rPr>
              <a:t>capacitors</a:t>
            </a:r>
            <a:r>
              <a:rPr lang="en-US" sz="1100" dirty="0">
                <a:solidFill>
                  <a:schemeClr val="tx1"/>
                </a:solidFill>
                <a:latin typeface="Cambria" panose="02040503050406030204" pitchFamily="18" charset="0"/>
              </a:rPr>
              <a:t>, and the data can  remain in the cells long enough for data to be stolen =click= This data retention effect can be even </a:t>
            </a:r>
            <a:r>
              <a:rPr lang="en-US" sz="1100" dirty="0">
                <a:solidFill>
                  <a:srgbClr val="7030A0"/>
                </a:solidFill>
                <a:latin typeface="Cambria" panose="02040503050406030204" pitchFamily="18" charset="0"/>
              </a:rPr>
              <a:t>more significant at low temperatures =click=</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dirty="0">
              <a:solidFill>
                <a:srgbClr val="F519E6"/>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dirty="0">
              <a:solidFill>
                <a:srgbClr val="00B050"/>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dirty="0">
              <a:solidFill>
                <a:srgbClr val="0070C0"/>
              </a:solidFill>
              <a:latin typeface="Cambria" panose="02040503050406030204" pitchFamily="18" charset="0"/>
            </a:endParaRPr>
          </a:p>
          <a:p>
            <a:pPr marL="0" lvl="0" indent="0" algn="l" rtl="0">
              <a:spcBef>
                <a:spcPts val="0"/>
              </a:spcBef>
              <a:spcAft>
                <a:spcPts val="0"/>
              </a:spcAft>
              <a:buClr>
                <a:schemeClr val="dk1"/>
              </a:buClr>
              <a:buSzPts val="1100"/>
              <a:buFont typeface="Arial"/>
              <a:buNone/>
            </a:pPr>
            <a:r>
              <a:rPr lang="en-US" dirty="0"/>
              <a:t> </a:t>
            </a:r>
            <a:endParaRPr dirty="0"/>
          </a:p>
        </p:txBody>
      </p:sp>
    </p:spTree>
    <p:extLst>
      <p:ext uri="{BB962C8B-B14F-4D97-AF65-F5344CB8AC3E}">
        <p14:creationId xmlns:p14="http://schemas.microsoft.com/office/powerpoint/2010/main" val="495392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t>We propose a CODIC-based cold boot attack prevention mechanism. =click= we observe that </a:t>
            </a:r>
            <a:r>
              <a:rPr lang="en-US" sz="1100" dirty="0">
                <a:solidFill>
                  <a:schemeClr val="tx1"/>
                </a:solidFill>
                <a:latin typeface="Cambria" panose="02040503050406030204" pitchFamily="18" charset="0"/>
              </a:rPr>
              <a:t>it is possible to protect from cold boot attacks by deleting the entire memory content during DRAM power-on =click= based on this observation, we propose </a:t>
            </a:r>
            <a:r>
              <a:rPr lang="en-US" sz="1100" b="1" dirty="0">
                <a:solidFill>
                  <a:srgbClr val="00B050"/>
                </a:solidFill>
                <a:latin typeface="Cambria" panose="02040503050406030204" pitchFamily="18" charset="0"/>
              </a:rPr>
              <a:t>Self-destruction</a:t>
            </a:r>
            <a:r>
              <a:rPr lang="en-US" sz="1100" dirty="0">
                <a:solidFill>
                  <a:schemeClr val="tx1"/>
                </a:solidFill>
                <a:latin typeface="Cambria" panose="02040503050406030204" pitchFamily="18" charset="0"/>
              </a:rPr>
              <a:t>, a low cost in-DRAM mechanism based on CODIC that destroys all DRAM content during DRAM power-on =click=</a:t>
            </a:r>
            <a:endParaRPr lang="en-US" sz="1100" dirty="0">
              <a:solidFill>
                <a:srgbClr val="F519E6"/>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dirty="0">
              <a:solidFill>
                <a:schemeClr val="tx1"/>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dirty="0">
              <a:solidFill>
                <a:schemeClr val="tx1"/>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23218133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dirty="0">
                <a:solidFill>
                  <a:schemeClr val="tx1"/>
                </a:solidFill>
                <a:latin typeface="Cambria" panose="02040503050406030204" pitchFamily="18" charset="0"/>
              </a:rPr>
              <a:t>=click= Self-destruction is implemented completely within DRAM =click= and it does not require the intervention of the memory controller. =click= Self-destruction can use CODIC-sig or CODIC-</a:t>
            </a:r>
            <a:r>
              <a:rPr lang="en-US" sz="1100" dirty="0" err="1">
                <a:solidFill>
                  <a:schemeClr val="tx1"/>
                </a:solidFill>
                <a:latin typeface="Cambria" panose="02040503050406030204" pitchFamily="18" charset="0"/>
              </a:rPr>
              <a:t>det</a:t>
            </a:r>
            <a:r>
              <a:rPr lang="en-US" sz="1100" dirty="0">
                <a:solidFill>
                  <a:schemeClr val="tx1"/>
                </a:solidFill>
                <a:latin typeface="Cambria" panose="02040503050406030204" pitchFamily="18" charset="0"/>
              </a:rPr>
              <a:t> variants to destroy data =click= it uses a dedicated circuit within DRAM that issues CODIC commands back-to-back to all DRAM rows =click= , parallelizes commands across banks, and enforces JEDEC standard timing parameters. =click= Self-destruction destroys the entire memory content at power-on, =click= and during its operation, the DRAM chip does not accept any memory commands to ensure the atomicity of the process. =click= Because Self-destruction executes only at power-on, it does not introduce any performance or energy overheads at runtime =click=</a:t>
            </a:r>
            <a:endParaRPr lang="en-US" sz="1100" dirty="0">
              <a:solidFill>
                <a:srgbClr val="F400E6"/>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dirty="0">
              <a:solidFill>
                <a:srgbClr val="F519E6"/>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dirty="0">
              <a:solidFill>
                <a:schemeClr val="tx1"/>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dirty="0">
              <a:solidFill>
                <a:schemeClr val="tx1"/>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31641978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Next, I will explain the methodology and evaluation of our CODIC-based PUF =click=</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35E676A0-33B1-4B4B-B1AA-B0B917FCAA93}"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178442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t>=click= we evaluate the quality and  performance of CODIC-sig PUF =click= using 72 real low power DDR3 DRAM chips and 64 real DDR3 DRAM chips =click= we use a customized memory controller built with </a:t>
            </a:r>
            <a:r>
              <a:rPr lang="en-US" dirty="0" err="1"/>
              <a:t>SoftMC</a:t>
            </a:r>
            <a:r>
              <a:rPr lang="en-US" dirty="0"/>
              <a:t> =click= </a:t>
            </a:r>
            <a:r>
              <a:rPr lang="en-US" sz="1100" dirty="0">
                <a:solidFill>
                  <a:schemeClr val="tx1"/>
                </a:solidFill>
                <a:latin typeface="Cambria" panose="02040503050406030204" pitchFamily="18" charset="0"/>
              </a:rPr>
              <a:t>We can not implement CODIC-sig in commodity DRAM chips, =click= because it requires changing the timings of EQ and </a:t>
            </a:r>
            <a:r>
              <a:rPr lang="en-US" sz="1100" dirty="0" err="1">
                <a:solidFill>
                  <a:schemeClr val="tx1"/>
                </a:solidFill>
                <a:latin typeface="Cambria" panose="02040503050406030204" pitchFamily="18" charset="0"/>
              </a:rPr>
              <a:t>wordline</a:t>
            </a:r>
            <a:r>
              <a:rPr lang="en-US" sz="1100" dirty="0">
                <a:solidFill>
                  <a:schemeClr val="tx1"/>
                </a:solidFill>
                <a:latin typeface="Cambria" panose="02040503050406030204" pitchFamily="18" charset="0"/>
              </a:rPr>
              <a:t> signals to set the cell to half-</a:t>
            </a:r>
            <a:r>
              <a:rPr lang="en-US" sz="1100" dirty="0" err="1">
                <a:solidFill>
                  <a:schemeClr val="tx1"/>
                </a:solidFill>
                <a:latin typeface="Cambria" panose="02040503050406030204" pitchFamily="18" charset="0"/>
              </a:rPr>
              <a:t>Vdd</a:t>
            </a:r>
            <a:r>
              <a:rPr lang="en-US" sz="1100" dirty="0">
                <a:solidFill>
                  <a:schemeClr val="tx1"/>
                </a:solidFill>
                <a:latin typeface="Cambria" panose="02040503050406030204" pitchFamily="18" charset="0"/>
              </a:rPr>
              <a:t> =click= To be able to reproduce the values generated by CODIC-sig, we emulate its behavior in</a:t>
            </a:r>
            <a:r>
              <a:rPr lang="en-US" sz="1100" dirty="0">
                <a:solidFill>
                  <a:srgbClr val="2AA02B"/>
                </a:solidFill>
                <a:latin typeface="Cambria" panose="02040503050406030204" pitchFamily="18" charset="0"/>
              </a:rPr>
              <a:t> real DRAM chips</a:t>
            </a:r>
            <a:r>
              <a:rPr lang="en-US" sz="1100" dirty="0">
                <a:solidFill>
                  <a:schemeClr val="tx1"/>
                </a:solidFill>
                <a:latin typeface="Cambria" panose="02040503050406030204" pitchFamily="18" charset="0"/>
              </a:rPr>
              <a:t> </a:t>
            </a:r>
            <a:r>
              <a:rPr lang="en-US" sz="1100" dirty="0">
                <a:solidFill>
                  <a:srgbClr val="2AA02B"/>
                </a:solidFill>
                <a:latin typeface="Cambria" panose="02040503050406030204" pitchFamily="18" charset="0"/>
              </a:rPr>
              <a:t>=click= to do so, </a:t>
            </a:r>
            <a:r>
              <a:rPr lang="en-US" sz="1100" dirty="0">
                <a:solidFill>
                  <a:schemeClr val="tx1"/>
                </a:solidFill>
                <a:latin typeface="Cambria" panose="02040503050406030204" pitchFamily="18" charset="0"/>
              </a:rPr>
              <a:t>We First set the cell to half-</a:t>
            </a:r>
            <a:r>
              <a:rPr lang="en-US" sz="1100" dirty="0" err="1">
                <a:solidFill>
                  <a:schemeClr val="tx1"/>
                </a:solidFill>
                <a:latin typeface="Cambria" panose="02040503050406030204" pitchFamily="18" charset="0"/>
              </a:rPr>
              <a:t>V</a:t>
            </a:r>
            <a:r>
              <a:rPr lang="en-US" sz="1100" baseline="-25000" dirty="0" err="1">
                <a:solidFill>
                  <a:schemeClr val="tx1"/>
                </a:solidFill>
                <a:latin typeface="Cambria" panose="02040503050406030204" pitchFamily="18" charset="0"/>
              </a:rPr>
              <a:t>dd</a:t>
            </a:r>
            <a:r>
              <a:rPr lang="en-US" sz="1100" dirty="0">
                <a:solidFill>
                  <a:schemeClr val="tx1"/>
                </a:solidFill>
                <a:latin typeface="Cambria" panose="02040503050406030204" pitchFamily="18" charset="0"/>
              </a:rPr>
              <a:t> via </a:t>
            </a:r>
            <a:r>
              <a:rPr lang="en-US" sz="1100" dirty="0">
                <a:solidFill>
                  <a:srgbClr val="2AA02B"/>
                </a:solidFill>
                <a:latin typeface="Cambria" panose="02040503050406030204" pitchFamily="18" charset="0"/>
              </a:rPr>
              <a:t>not refreshing DRAM </a:t>
            </a:r>
            <a:r>
              <a:rPr lang="en-US" sz="1100" dirty="0">
                <a:solidFill>
                  <a:schemeClr val="tx1"/>
                </a:solidFill>
                <a:latin typeface="Cambria" panose="02040503050406030204" pitchFamily="18" charset="0"/>
              </a:rPr>
              <a:t>rows for 48 hours, =click= and second, we activate the cell to generate the signature value =click=</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dirty="0">
              <a:solidFill>
                <a:schemeClr val="tx1"/>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dirty="0">
              <a:solidFill>
                <a:schemeClr val="tx1"/>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dirty="0">
              <a:solidFill>
                <a:schemeClr val="tx1"/>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dirty="0"/>
          </a:p>
        </p:txBody>
      </p:sp>
    </p:spTree>
    <p:extLst>
      <p:ext uri="{BB962C8B-B14F-4D97-AF65-F5344CB8AC3E}">
        <p14:creationId xmlns:p14="http://schemas.microsoft.com/office/powerpoint/2010/main" val="12390172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dirty="0">
                <a:solidFill>
                  <a:schemeClr val="tx1"/>
                </a:solidFill>
                <a:latin typeface="Cambria" panose="02040503050406030204" pitchFamily="18" charset="0"/>
              </a:rPr>
              <a:t>To evaluate the quality of the DRAM PUFs =click= We use </a:t>
            </a:r>
            <a:r>
              <a:rPr lang="en-US" sz="1100" dirty="0">
                <a:solidFill>
                  <a:srgbClr val="2AA02B"/>
                </a:solidFill>
                <a:latin typeface="Cambria" panose="02040503050406030204" pitchFamily="18" charset="0"/>
              </a:rPr>
              <a:t>Jaccard</a:t>
            </a:r>
            <a:r>
              <a:rPr lang="en-US" sz="1100" dirty="0">
                <a:solidFill>
                  <a:schemeClr val="tx1"/>
                </a:solidFill>
                <a:latin typeface="Cambria" panose="02040503050406030204" pitchFamily="18" charset="0"/>
              </a:rPr>
              <a:t> indices as a metric to measure =click= the Uniqueness of two responses from different memory segments, also called </a:t>
            </a:r>
            <a:r>
              <a:rPr lang="en-US" sz="1100" b="1" dirty="0">
                <a:solidFill>
                  <a:schemeClr val="tx1"/>
                </a:solidFill>
                <a:latin typeface="Cambria" panose="02040503050406030204" pitchFamily="18" charset="0"/>
              </a:rPr>
              <a:t>Inter-Jaccard, =click= and the </a:t>
            </a:r>
            <a:r>
              <a:rPr lang="en-US" sz="1100" dirty="0">
                <a:solidFill>
                  <a:schemeClr val="tx1"/>
                </a:solidFill>
                <a:latin typeface="Cambria" panose="02040503050406030204" pitchFamily="18" charset="0"/>
              </a:rPr>
              <a:t>Similarity of two responses from the same memory segment, also called </a:t>
            </a:r>
            <a:r>
              <a:rPr lang="en-US" sz="1100" b="1" dirty="0">
                <a:solidFill>
                  <a:schemeClr val="tx1"/>
                </a:solidFill>
                <a:latin typeface="Cambria" panose="02040503050406030204" pitchFamily="18" charset="0"/>
              </a:rPr>
              <a:t>Intra-Jaccard =click= </a:t>
            </a:r>
            <a:r>
              <a:rPr lang="en-US" sz="1100" dirty="0">
                <a:solidFill>
                  <a:schemeClr val="tx1"/>
                </a:solidFill>
                <a:latin typeface="Cambria" panose="02040503050406030204" pitchFamily="18" charset="0"/>
              </a:rPr>
              <a:t>An </a:t>
            </a:r>
            <a:r>
              <a:rPr lang="en-US" sz="1100" b="1" dirty="0">
                <a:solidFill>
                  <a:srgbClr val="081CF3"/>
                </a:solidFill>
                <a:latin typeface="Cambria" panose="02040503050406030204" pitchFamily="18" charset="0"/>
              </a:rPr>
              <a:t>ideal PUF </a:t>
            </a:r>
            <a:r>
              <a:rPr lang="en-US" sz="1100" dirty="0">
                <a:solidFill>
                  <a:schemeClr val="tx1"/>
                </a:solidFill>
                <a:latin typeface="Cambria" panose="02040503050406030204" pitchFamily="18" charset="0"/>
              </a:rPr>
              <a:t>should have =click= </a:t>
            </a:r>
            <a:r>
              <a:rPr lang="en-US" sz="1100" dirty="0">
                <a:solidFill>
                  <a:srgbClr val="081CF3"/>
                </a:solidFill>
                <a:latin typeface="Cambria" panose="02040503050406030204" pitchFamily="18" charset="0"/>
              </a:rPr>
              <a:t>Intra-Jaccard</a:t>
            </a:r>
            <a:r>
              <a:rPr lang="en-US" sz="1100" dirty="0">
                <a:solidFill>
                  <a:schemeClr val="tx1"/>
                </a:solidFill>
                <a:latin typeface="Cambria" panose="02040503050406030204" pitchFamily="18" charset="0"/>
              </a:rPr>
              <a:t> indices close to </a:t>
            </a:r>
            <a:r>
              <a:rPr lang="en-US" sz="1100" dirty="0">
                <a:solidFill>
                  <a:srgbClr val="081CF3"/>
                </a:solidFill>
                <a:latin typeface="Cambria" panose="02040503050406030204" pitchFamily="18" charset="0"/>
              </a:rPr>
              <a:t>one</a:t>
            </a:r>
            <a:r>
              <a:rPr lang="en-US" sz="1100" dirty="0">
                <a:solidFill>
                  <a:schemeClr val="tx1"/>
                </a:solidFill>
                <a:latin typeface="Cambria" panose="02040503050406030204" pitchFamily="18" charset="0"/>
              </a:rPr>
              <a:t>, =click= and </a:t>
            </a:r>
            <a:r>
              <a:rPr lang="en-US" sz="1100" dirty="0">
                <a:solidFill>
                  <a:srgbClr val="081CF3"/>
                </a:solidFill>
                <a:latin typeface="Cambria" panose="02040503050406030204" pitchFamily="18" charset="0"/>
              </a:rPr>
              <a:t>Inter-Jaccard</a:t>
            </a:r>
            <a:r>
              <a:rPr lang="en-US" sz="1100" dirty="0">
                <a:solidFill>
                  <a:schemeClr val="tx1"/>
                </a:solidFill>
                <a:latin typeface="Cambria" panose="02040503050406030204" pitchFamily="18" charset="0"/>
              </a:rPr>
              <a:t> indices close to </a:t>
            </a:r>
            <a:r>
              <a:rPr lang="en-US" sz="1100" dirty="0">
                <a:solidFill>
                  <a:srgbClr val="081CF3"/>
                </a:solidFill>
                <a:latin typeface="Cambria" panose="02040503050406030204" pitchFamily="18" charset="0"/>
              </a:rPr>
              <a:t>zero =click=</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dirty="0">
              <a:solidFill>
                <a:schemeClr val="tx1"/>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dirty="0">
              <a:solidFill>
                <a:schemeClr val="tx1"/>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dirty="0">
              <a:solidFill>
                <a:schemeClr val="tx1"/>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dirty="0">
              <a:solidFill>
                <a:schemeClr val="tx1"/>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dirty="0"/>
          </a:p>
        </p:txBody>
      </p:sp>
    </p:spTree>
    <p:extLst>
      <p:ext uri="{BB962C8B-B14F-4D97-AF65-F5344CB8AC3E}">
        <p14:creationId xmlns:p14="http://schemas.microsoft.com/office/powerpoint/2010/main" val="28467413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t>=click= We use two configurations for our CODIC-sig PUF =click= First, a configuration with no filter, which generates </a:t>
            </a:r>
            <a:r>
              <a:rPr lang="en-US" sz="1100" dirty="0">
                <a:solidFill>
                  <a:schemeClr val="tx1"/>
                </a:solidFill>
                <a:latin typeface="Cambria" panose="02040503050406030204" pitchFamily="18" charset="0"/>
              </a:rPr>
              <a:t>robust responses in more than 99% of the cases =click= and Second, a configuration with a filtering mechanism </a:t>
            </a:r>
            <a:r>
              <a:rPr lang="en-US" sz="1100" dirty="0">
                <a:solidFill>
                  <a:srgbClr val="2AA02B"/>
                </a:solidFill>
                <a:latin typeface="Cambria" panose="02040503050406030204" pitchFamily="18" charset="0"/>
              </a:rPr>
              <a:t>that evaluates the PUF 5 times to compose the final response, which returns </a:t>
            </a:r>
            <a:r>
              <a:rPr lang="en-US" sz="1100" dirty="0">
                <a:solidFill>
                  <a:schemeClr val="tx1"/>
                </a:solidFill>
                <a:latin typeface="Cambria" panose="02040503050406030204" pitchFamily="18" charset="0"/>
              </a:rPr>
              <a:t>robust responses in all evaluated cases =click= We compare our CODIC-sig to the DRAM Latency PUF, which generates responses by reducing the activation latency =click= we could not get robust responses without a filter, =click= so we use a filtering mechanism that evaluates the PUF 100 times to compose the final response =click= We also compare our CODIC-sig PUF to </a:t>
            </a:r>
            <a:r>
              <a:rPr lang="en-US" sz="1100" dirty="0" err="1">
                <a:solidFill>
                  <a:schemeClr val="tx1"/>
                </a:solidFill>
                <a:latin typeface="Cambria" panose="02040503050406030204" pitchFamily="18" charset="0"/>
              </a:rPr>
              <a:t>PreLatPUF</a:t>
            </a:r>
            <a:r>
              <a:rPr lang="en-US" sz="1100" dirty="0">
                <a:solidFill>
                  <a:schemeClr val="tx1"/>
                </a:solidFill>
                <a:latin typeface="Cambria" panose="02040503050406030204" pitchFamily="18" charset="0"/>
              </a:rPr>
              <a:t>, which generates responses by reducing the </a:t>
            </a:r>
            <a:r>
              <a:rPr lang="en-US" sz="1100" dirty="0" err="1">
                <a:solidFill>
                  <a:schemeClr val="tx1"/>
                </a:solidFill>
                <a:latin typeface="Cambria" panose="02040503050406030204" pitchFamily="18" charset="0"/>
              </a:rPr>
              <a:t>precharge</a:t>
            </a:r>
            <a:r>
              <a:rPr lang="en-US" sz="1100" dirty="0">
                <a:solidFill>
                  <a:schemeClr val="tx1"/>
                </a:solidFill>
                <a:latin typeface="Cambria" panose="02040503050406030204" pitchFamily="18" charset="0"/>
              </a:rPr>
              <a:t> latency. We use the same two configurations as in CODIC-sig, =click= first, </a:t>
            </a:r>
            <a:r>
              <a:rPr lang="en-US" dirty="0"/>
              <a:t>a configuration with no filter that generates </a:t>
            </a:r>
            <a:r>
              <a:rPr lang="en-US" sz="1100" dirty="0">
                <a:solidFill>
                  <a:schemeClr val="tx1"/>
                </a:solidFill>
                <a:latin typeface="Cambria" panose="02040503050406030204" pitchFamily="18" charset="0"/>
              </a:rPr>
              <a:t>robust responses in more than 96% of the cases =click= and Second, a configuration with a filtering mechanism </a:t>
            </a:r>
            <a:r>
              <a:rPr lang="en-US" sz="1100" dirty="0">
                <a:solidFill>
                  <a:srgbClr val="2AA02B"/>
                </a:solidFill>
                <a:latin typeface="Cambria" panose="02040503050406030204" pitchFamily="18" charset="0"/>
              </a:rPr>
              <a:t>that evaluates the PUF 5 times to compose the final response =click=</a:t>
            </a:r>
            <a:endParaRPr dirty="0"/>
          </a:p>
        </p:txBody>
      </p:sp>
    </p:spTree>
    <p:extLst>
      <p:ext uri="{BB962C8B-B14F-4D97-AF65-F5344CB8AC3E}">
        <p14:creationId xmlns:p14="http://schemas.microsoft.com/office/powerpoint/2010/main" val="3452738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This is the outline of my talk</a:t>
            </a:r>
          </a:p>
          <a:p>
            <a:pPr marL="158750" indent="0">
              <a:buNone/>
            </a:pPr>
            <a:r>
              <a:rPr lang="en-US" dirty="0"/>
              <a:t>=click=</a:t>
            </a:r>
          </a:p>
        </p:txBody>
      </p:sp>
      <p:sp>
        <p:nvSpPr>
          <p:cNvPr id="4" name="Slide Number Placeholder 3"/>
          <p:cNvSpPr>
            <a:spLocks noGrp="1"/>
          </p:cNvSpPr>
          <p:nvPr>
            <p:ph type="sldNum" sz="quarter" idx="10"/>
          </p:nvPr>
        </p:nvSpPr>
        <p:spPr/>
        <p:txBody>
          <a:bodyPr/>
          <a:lstStyle/>
          <a:p>
            <a:fld id="{35E676A0-33B1-4B4B-B1AA-B0B917FCAA93}" type="slidenum">
              <a:rPr lang="en-US" smtClean="0"/>
              <a:t>3</a:t>
            </a:fld>
            <a:endParaRPr lang="en-US"/>
          </a:p>
        </p:txBody>
      </p:sp>
    </p:spTree>
    <p:extLst>
      <p:ext uri="{BB962C8B-B14F-4D97-AF65-F5344CB8AC3E}">
        <p14:creationId xmlns:p14="http://schemas.microsoft.com/office/powerpoint/2010/main" val="17832037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t>This figure shows the quality results for 72 low power DDR3 DRAM chips. The figure shows the inter- and intra-</a:t>
            </a:r>
            <a:r>
              <a:rPr lang="en-US" dirty="0" err="1"/>
              <a:t>jaccard</a:t>
            </a:r>
            <a:r>
              <a:rPr lang="en-US" dirty="0"/>
              <a:t> indices of DRAM Latency PUF, </a:t>
            </a:r>
            <a:r>
              <a:rPr lang="en-US" dirty="0" err="1"/>
              <a:t>PreLatPUF</a:t>
            </a:r>
            <a:r>
              <a:rPr lang="en-US" dirty="0"/>
              <a:t>, and CODIC-sig PUF. =click= We can observe that DRAM latency PUF has the intra-</a:t>
            </a:r>
            <a:r>
              <a:rPr lang="en-US" dirty="0" err="1"/>
              <a:t>jaccard</a:t>
            </a:r>
            <a:r>
              <a:rPr lang="en-US" dirty="0"/>
              <a:t> indices close to one, which indicates that responses to the same challenge are similar =click= Intra-</a:t>
            </a:r>
            <a:r>
              <a:rPr lang="en-US" dirty="0" err="1"/>
              <a:t>jaccard</a:t>
            </a:r>
            <a:r>
              <a:rPr lang="en-US" dirty="0"/>
              <a:t> indices for </a:t>
            </a:r>
            <a:r>
              <a:rPr lang="en-US" dirty="0" err="1"/>
              <a:t>PreLatPUF</a:t>
            </a:r>
            <a:r>
              <a:rPr lang="en-US" dirty="0"/>
              <a:t> and CODIC-sig PUF are 1 with more than 99% probability, which indicates that responses to the same challenge are the same in most cases</a:t>
            </a:r>
          </a:p>
          <a:p>
            <a:pPr marL="0" lvl="0" indent="0" algn="l" rtl="0">
              <a:spcBef>
                <a:spcPts val="0"/>
              </a:spcBef>
              <a:spcAft>
                <a:spcPts val="0"/>
              </a:spcAft>
              <a:buClr>
                <a:schemeClr val="dk1"/>
              </a:buClr>
              <a:buSzPts val="11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t>=click= For the inter-</a:t>
            </a:r>
            <a:r>
              <a:rPr lang="en-US" dirty="0" err="1"/>
              <a:t>jaccard</a:t>
            </a:r>
            <a:r>
              <a:rPr lang="en-US" dirty="0"/>
              <a:t> indices, we can observe that they are pretty disperse for the DRAM latency PUF, and some of them are concentrated far from zero, which indicates that the uniqueness of PUF responses could be improved =click= the inter-</a:t>
            </a:r>
            <a:r>
              <a:rPr lang="en-US" dirty="0" err="1"/>
              <a:t>jaccard</a:t>
            </a:r>
            <a:r>
              <a:rPr lang="en-US" dirty="0"/>
              <a:t> indices for </a:t>
            </a:r>
            <a:r>
              <a:rPr lang="en-US" dirty="0" err="1"/>
              <a:t>PreLatPUF</a:t>
            </a:r>
            <a:r>
              <a:rPr lang="en-US" dirty="0"/>
              <a:t> are concentrated pretty far from zero, which also indicates that the uniqueness of PUF responses could be improved =click= and the inter-</a:t>
            </a:r>
            <a:r>
              <a:rPr lang="en-US" dirty="0" err="1"/>
              <a:t>jaccard</a:t>
            </a:r>
            <a:r>
              <a:rPr lang="en-US" dirty="0"/>
              <a:t> indices for our CODIC-sig PUF are pretty concentrated around zero, which demonstrate that their responses are more unique than the state-of-the-art DRAM PUFS =click= We conclude that </a:t>
            </a:r>
            <a:r>
              <a:rPr lang="en-US" sz="1100" dirty="0">
                <a:solidFill>
                  <a:schemeClr val="bg1"/>
                </a:solidFill>
              </a:rPr>
              <a:t>CODIC-sig PUF is very effective at providing very </a:t>
            </a:r>
            <a:r>
              <a:rPr lang="en-US" sz="1100" dirty="0">
                <a:solidFill>
                  <a:srgbClr val="FF9CF3"/>
                </a:solidFill>
              </a:rPr>
              <a:t>similar responses to the same challenge</a:t>
            </a:r>
            <a:r>
              <a:rPr lang="en-US" sz="1100" dirty="0">
                <a:solidFill>
                  <a:schemeClr val="bg1"/>
                </a:solidFill>
              </a:rPr>
              <a:t>, =click= and  that CODIC-sig PUF maintains </a:t>
            </a:r>
            <a:r>
              <a:rPr lang="en-US" sz="1100" dirty="0">
                <a:solidFill>
                  <a:srgbClr val="FF9CF3"/>
                </a:solidFill>
              </a:rPr>
              <a:t>uniqueness across responses </a:t>
            </a:r>
            <a:r>
              <a:rPr lang="en-US" sz="1100" dirty="0">
                <a:solidFill>
                  <a:schemeClr val="bg1"/>
                </a:solidFill>
              </a:rPr>
              <a:t>to different challenges</a:t>
            </a:r>
            <a:endParaRPr lang="en-US" sz="1800" dirty="0">
              <a:solidFill>
                <a:schemeClr val="bg1"/>
              </a:solidFill>
              <a:latin typeface="Cambria" panose="02040503050406030204" pitchFamily="18" charset="0"/>
            </a:endParaRPr>
          </a:p>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16515531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t>This table shows the evaluation time of DRAM Latency PUF, </a:t>
            </a:r>
            <a:r>
              <a:rPr lang="en-US" dirty="0" err="1"/>
              <a:t>PreLatPUF</a:t>
            </a:r>
            <a:r>
              <a:rPr lang="en-US" dirty="0"/>
              <a:t>, and CODIC-sig PUF. For DRAM latency PUF we show results with the filter only, and for </a:t>
            </a:r>
            <a:r>
              <a:rPr lang="en-US" dirty="0" err="1"/>
              <a:t>PreLatPUF</a:t>
            </a:r>
            <a:r>
              <a:rPr lang="en-US" dirty="0"/>
              <a:t> and CODIC-sig PUF we show results with and without the filter. We observe that =click= CODIC-sig PUF with filter is 20x faster than DRAM Latency PUF, =click= CODIC-sig PUF without filter is 100x faster than DRAM Latency PUF =click= CODIC-sig PUF with filter is 1.8x faster than </a:t>
            </a:r>
            <a:r>
              <a:rPr lang="en-US" dirty="0" err="1"/>
              <a:t>PreLatPUF</a:t>
            </a:r>
            <a:r>
              <a:rPr lang="en-US" dirty="0"/>
              <a:t> with filter, and =click=  CODIC-sig PUF without filter is 1.8x faster than </a:t>
            </a:r>
            <a:r>
              <a:rPr lang="en-US" dirty="0" err="1"/>
              <a:t>PreLatPUF</a:t>
            </a:r>
            <a:r>
              <a:rPr lang="en-US" dirty="0"/>
              <a:t> without filter =click= We conclude that t</a:t>
            </a:r>
            <a:r>
              <a:rPr lang="en-US" sz="1100" dirty="0">
                <a:solidFill>
                  <a:schemeClr val="bg1"/>
                </a:solidFill>
                <a:latin typeface="Cambria" panose="02040503050406030204" pitchFamily="18" charset="0"/>
              </a:rPr>
              <a:t>he evaluation time of  CODIC-sig PUF is 1.8x faster than the best state-of-the-art DRAM PUF =click=</a:t>
            </a:r>
            <a:endParaRPr lang="en-US" sz="3200" dirty="0">
              <a:solidFill>
                <a:schemeClr val="bg1"/>
              </a:solidFill>
              <a:latin typeface="Cambria" panose="02040503050406030204" pitchFamily="18" charset="0"/>
            </a:endParaRPr>
          </a:p>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23418621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t>In the paper =click= we also show quality results for 64 DDR3 DRAM chips that show similar results as the low power DDR3 DRAM chips =click= we show that CODIC-sig PUF is resilient to temperature changes (more so than other PUFs) =click= we shows that CODIC-sig PUF passes all 15 NIST randomness tests =click= and we show that CODIC-sig PUF is very robust to aging =click=</a:t>
            </a:r>
            <a:endParaRPr dirty="0"/>
          </a:p>
        </p:txBody>
      </p:sp>
    </p:spTree>
    <p:extLst>
      <p:ext uri="{BB962C8B-B14F-4D97-AF65-F5344CB8AC3E}">
        <p14:creationId xmlns:p14="http://schemas.microsoft.com/office/powerpoint/2010/main" val="3770557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Next, I will explain the methodology and evaluation of our CODIC-based Cold Boot Attack Prevention Mechanism =click=</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35E676A0-33B1-4B4B-B1AA-B0B917FCAA93}"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450151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t>=click= We evaluate the latency overheads of self-destruction at power-on, implemented with =click= CODIC variants =click= A mechanism that issues regular write commands from the memory controller, as proposed by the trusted computing group (or TCG) =click= LISA-clone, which destroys data by copying bulk data in-DRAM =click= and </a:t>
            </a:r>
            <a:r>
              <a:rPr lang="en-US" dirty="0" err="1"/>
              <a:t>Rowclone</a:t>
            </a:r>
            <a:r>
              <a:rPr lang="en-US" dirty="0"/>
              <a:t>, which also copies bulk data in DRAM to destroy data = click= We also evaluate power, performance and area overhead of CODIC self-destruction compared to full memory encryption, =click= using ChaCha-8 encryption, =click= and using AES-128 encryption  =click= we use RAMULATOR DRAM simulator to evaluate performance =click= and we use DRAM power for evaluating energy =click=</a:t>
            </a:r>
            <a:endParaRPr dirty="0"/>
          </a:p>
        </p:txBody>
      </p:sp>
    </p:spTree>
    <p:extLst>
      <p:ext uri="{BB962C8B-B14F-4D97-AF65-F5344CB8AC3E}">
        <p14:creationId xmlns:p14="http://schemas.microsoft.com/office/powerpoint/2010/main" val="27338451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t>This figure shows the destruction time of all data in a DRAM module, for different DRAM capacities. The orange bars represent the destruction time of self-destruction mechanism using a software-based TCG destruction approach, the yellow bars represent a self-destruction mechanism using  LISA-clone, the green bars represent a self-destruction mechanism using </a:t>
            </a:r>
            <a:r>
              <a:rPr lang="en-US" dirty="0" err="1"/>
              <a:t>RowClone</a:t>
            </a:r>
            <a:r>
              <a:rPr lang="en-US" dirty="0"/>
              <a:t>, and the blue bars represent a self-destruction mechanism using our CODIC substrate  = click= we observe that, for a 4GB DRAM module, CODIC performs 552 times faster than TCG =click= 2.5 times faster than LISA-clone, =click= and 2 times faster than </a:t>
            </a:r>
            <a:r>
              <a:rPr lang="en-US" dirty="0" err="1"/>
              <a:t>RowClone</a:t>
            </a:r>
            <a:r>
              <a:rPr lang="en-US" dirty="0"/>
              <a:t> =click= We conclude that </a:t>
            </a:r>
            <a:r>
              <a:rPr lang="en-US" sz="1100" dirty="0">
                <a:solidFill>
                  <a:schemeClr val="bg1"/>
                </a:solidFill>
                <a:latin typeface="Cambria" panose="02040503050406030204" pitchFamily="18" charset="0"/>
              </a:rPr>
              <a:t>Self-destruction using CODIC destroys the entire content of DRAM 2 times faster than the best state-of-the-art mechanism</a:t>
            </a:r>
            <a:endParaRPr lang="en-US" sz="3200" dirty="0">
              <a:solidFill>
                <a:schemeClr val="bg1"/>
              </a:solidFill>
              <a:latin typeface="Cambria" panose="02040503050406030204" pitchFamily="18" charset="0"/>
            </a:endParaRPr>
          </a:p>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7023385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t>We also compare CODIC Self-destruction to memory encryption approaches =click= Full main memory </a:t>
            </a:r>
            <a:r>
              <a:rPr lang="en-US" sz="1100" dirty="0">
                <a:solidFill>
                  <a:srgbClr val="F519E6"/>
                </a:solidFill>
                <a:latin typeface="Cambria" panose="02040503050406030204" pitchFamily="18" charset="0"/>
              </a:rPr>
              <a:t>Encryption</a:t>
            </a:r>
            <a:r>
              <a:rPr lang="en-US" sz="1100" dirty="0">
                <a:solidFill>
                  <a:schemeClr val="tx1"/>
                </a:solidFill>
                <a:latin typeface="Cambria" panose="02040503050406030204" pitchFamily="18" charset="0"/>
              </a:rPr>
              <a:t> provides </a:t>
            </a:r>
            <a:r>
              <a:rPr lang="en-US" sz="1100" dirty="0">
                <a:solidFill>
                  <a:srgbClr val="F519E6"/>
                </a:solidFill>
                <a:latin typeface="Cambria" panose="02040503050406030204" pitchFamily="18" charset="0"/>
              </a:rPr>
              <a:t>strong security guarantees at the cost of additional energy consumption</a:t>
            </a:r>
            <a:r>
              <a:rPr lang="en-US" sz="1100" dirty="0">
                <a:solidFill>
                  <a:schemeClr val="tx1"/>
                </a:solidFill>
                <a:latin typeface="Cambria" panose="02040503050406030204" pitchFamily="18" charset="0"/>
              </a:rPr>
              <a:t> and complexity =click= We compare CODIC to chacha-8 and to AES-128 encryption in a low-cost Intel Atom N280 processor =click= The table shows the runtime performance overhead, the  runtime power overhead, the processor area overhead, and the DRAM area overhead of the three mechanisms. We make four observations. =click= First, the three mechanisms have negligible performance overhead at runtime =click= Second, the runtime power overhead of CODIC is negligible, =click= while it is 17% for </a:t>
            </a:r>
            <a:r>
              <a:rPr lang="en-US" sz="1100" dirty="0" err="1">
                <a:solidFill>
                  <a:schemeClr val="tx1"/>
                </a:solidFill>
                <a:latin typeface="Cambria" panose="02040503050406030204" pitchFamily="18" charset="0"/>
              </a:rPr>
              <a:t>Chacha</a:t>
            </a:r>
            <a:r>
              <a:rPr lang="en-US" sz="1100" dirty="0">
                <a:solidFill>
                  <a:schemeClr val="tx1"/>
                </a:solidFill>
                <a:latin typeface="Cambria" panose="02040503050406030204" pitchFamily="18" charset="0"/>
              </a:rPr>
              <a:t>, and 12% for AES, which is very significant in low-cost processors, =click= Third,</a:t>
            </a:r>
            <a:r>
              <a:rPr lang="en-US" sz="1100" b="0" i="0" u="none" strike="noStrike" cap="none" dirty="0">
                <a:solidFill>
                  <a:srgbClr val="000000"/>
                </a:solidFill>
                <a:effectLst/>
                <a:latin typeface="Arial"/>
                <a:ea typeface="Arial"/>
                <a:cs typeface="Arial"/>
                <a:sym typeface="Arial"/>
              </a:rPr>
              <a:t> CODIC has negligible processor area overhead =click= while </a:t>
            </a:r>
            <a:r>
              <a:rPr lang="en-US" sz="1100" b="0" i="0" u="none" strike="noStrike" cap="none" dirty="0" err="1">
                <a:solidFill>
                  <a:srgbClr val="000000"/>
                </a:solidFill>
                <a:effectLst/>
                <a:latin typeface="Arial"/>
                <a:ea typeface="Arial"/>
                <a:cs typeface="Arial"/>
                <a:sym typeface="Arial"/>
              </a:rPr>
              <a:t>ChaCha</a:t>
            </a:r>
            <a:r>
              <a:rPr lang="en-US" sz="1100" b="0" i="0" u="none" strike="noStrike" cap="none" dirty="0">
                <a:solidFill>
                  <a:srgbClr val="000000"/>
                </a:solidFill>
                <a:effectLst/>
                <a:latin typeface="Arial"/>
                <a:ea typeface="Arial"/>
                <a:cs typeface="Arial"/>
                <a:sym typeface="Arial"/>
              </a:rPr>
              <a:t> and AES has approximately 1% area overhead. =click= and Fourth,  CODIC has close to 1% DRAM area overhead, =click= while </a:t>
            </a:r>
            <a:r>
              <a:rPr lang="en-US" sz="1100" b="0" i="0" u="none" strike="noStrike" cap="none" dirty="0" err="1">
                <a:solidFill>
                  <a:srgbClr val="000000"/>
                </a:solidFill>
                <a:effectLst/>
                <a:latin typeface="Arial"/>
                <a:ea typeface="Arial"/>
                <a:cs typeface="Arial"/>
                <a:sym typeface="Arial"/>
              </a:rPr>
              <a:t>ChaCha</a:t>
            </a:r>
            <a:r>
              <a:rPr lang="en-US" sz="1100" b="0" i="0" u="none" strike="noStrike" cap="none" dirty="0">
                <a:solidFill>
                  <a:srgbClr val="000000"/>
                </a:solidFill>
                <a:effectLst/>
                <a:latin typeface="Arial"/>
                <a:ea typeface="Arial"/>
                <a:cs typeface="Arial"/>
                <a:sym typeface="Arial"/>
              </a:rPr>
              <a:t> and AES have negligible DRAM area overhead=click= We conclude that </a:t>
            </a:r>
            <a:r>
              <a:rPr lang="en-US" sz="1100" dirty="0">
                <a:solidFill>
                  <a:schemeClr val="bg1"/>
                </a:solidFill>
                <a:latin typeface="Cambria" panose="02040503050406030204" pitchFamily="18" charset="0"/>
              </a:rPr>
              <a:t>CODIC has no performance and energy overhead at runtime, =click= and CODIC has no processor area overhead, and close to 1% DRAM area overhead</a:t>
            </a:r>
            <a:endParaRPr lang="en-US" sz="3200" dirty="0">
              <a:solidFill>
                <a:schemeClr val="bg1"/>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1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20377247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t>In the paper =click= we also </a:t>
            </a:r>
            <a:r>
              <a:rPr lang="en-US" sz="1100" dirty="0"/>
              <a:t>propose and evaluate another security application that accelerates secure deallocation with CODIC =click=</a:t>
            </a:r>
            <a:endParaRPr dirty="0"/>
          </a:p>
        </p:txBody>
      </p:sp>
    </p:spTree>
    <p:extLst>
      <p:ext uri="{BB962C8B-B14F-4D97-AF65-F5344CB8AC3E}">
        <p14:creationId xmlns:p14="http://schemas.microsoft.com/office/powerpoint/2010/main" val="14360093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I will conclude my talk … =click=</a:t>
            </a:r>
          </a:p>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35E676A0-33B1-4B4B-B1AA-B0B917FCAA93}"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38</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965767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b="1" baseline="0" dirty="0"/>
              <a:t>by circling back to the executive summary =click =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b="0" baseline="0" dirty="0"/>
              <a:t>The problem is that the timing of internal DRAM operations is fixed, which hinders the potential of DRAM for implementing new functionalities and optimizations =click= Our goal in this paper is to provide control over DRAM internal circuit timings to enable new functionalities and optimizations =click= To this end, we propose CODIC substrate =click= The key idea of CODIC substrate is to enable fine-grained control of fundamental DRAM circuit timings that control key basic components in the DRAM array =click= We propose and evaluate two CODIC </a:t>
            </a:r>
            <a:r>
              <a:rPr lang="en-US" b="0" baseline="0" dirty="0" err="1"/>
              <a:t>varians</a:t>
            </a:r>
            <a:r>
              <a:rPr lang="en-US" b="0" baseline="0" dirty="0"/>
              <a:t>: CODIC-sig generates signature values =click=  and CODIC-</a:t>
            </a:r>
            <a:r>
              <a:rPr lang="en-US" b="0" baseline="0" dirty="0" err="1"/>
              <a:t>det</a:t>
            </a:r>
            <a:r>
              <a:rPr lang="en-US" b="0" baseline="0" dirty="0"/>
              <a:t> generates deterministic values =click= All CODIC variants  have low latency. Using CODIC, we propose two applications  in the security domain  that improve the state-of-the-art =click= First, a CODIC-based PUF. =click= A </a:t>
            </a:r>
            <a:r>
              <a:rPr lang="en-US" sz="1100" b="1" dirty="0">
                <a:solidFill>
                  <a:srgbClr val="35B0F0"/>
                </a:solidFill>
                <a:latin typeface="Cambria" panose="02040503050406030204" pitchFamily="18" charset="0"/>
              </a:rPr>
              <a:t>PUF</a:t>
            </a:r>
            <a:r>
              <a:rPr lang="en-US" sz="1100" dirty="0">
                <a:solidFill>
                  <a:srgbClr val="35B0F0"/>
                </a:solidFill>
                <a:latin typeface="Cambria" panose="02040503050406030204" pitchFamily="18" charset="0"/>
              </a:rPr>
              <a:t> generates </a:t>
            </a:r>
            <a:r>
              <a:rPr lang="en-US" sz="1100" b="1" dirty="0">
                <a:solidFill>
                  <a:srgbClr val="35B0F0"/>
                </a:solidFill>
                <a:latin typeface="Cambria" panose="02040503050406030204" pitchFamily="18" charset="0"/>
              </a:rPr>
              <a:t>signatures unique to a device </a:t>
            </a:r>
            <a:r>
              <a:rPr lang="en-US" sz="1100" dirty="0">
                <a:solidFill>
                  <a:srgbClr val="35B0F0"/>
                </a:solidFill>
                <a:latin typeface="Cambria" panose="02040503050406030204" pitchFamily="18" charset="0"/>
              </a:rPr>
              <a:t>due to the </a:t>
            </a:r>
            <a:r>
              <a:rPr lang="en-US" sz="1100" b="1" dirty="0">
                <a:solidFill>
                  <a:srgbClr val="35B0F0"/>
                </a:solidFill>
                <a:latin typeface="Cambria" panose="02040503050406030204" pitchFamily="18" charset="0"/>
              </a:rPr>
              <a:t>unique physical variations </a:t>
            </a:r>
            <a:r>
              <a:rPr lang="en-US" sz="1100" dirty="0">
                <a:solidFill>
                  <a:srgbClr val="35B0F0"/>
                </a:solidFill>
                <a:latin typeface="Cambria" panose="02040503050406030204" pitchFamily="18" charset="0"/>
              </a:rPr>
              <a:t>of the device =click= The key idea of our CODIC-based PUF is to use CODIC-sig to generate unique signatures that can uniquely identify a DRAM device =click= Our evaluation shows that our CODIC-sig PUF performs 2x faster than the best state-of-the-art DRAM PUF =click= The second application we propose and evaluate is a CODIC-based cold boot attack prevention Mechanism =click= In a cold boot attack, the attacker physically removes the DRAM module</a:t>
            </a:r>
            <a:r>
              <a:rPr lang="en-US" sz="1100" dirty="0">
                <a:solidFill>
                  <a:srgbClr val="8064A2"/>
                </a:solidFill>
                <a:latin typeface="Cambria" panose="02040503050406030204" pitchFamily="18" charset="0"/>
              </a:rPr>
              <a:t> from the victim system and places it in a system under their control to extract secret information</a:t>
            </a:r>
            <a:r>
              <a:rPr lang="en-US" sz="1400" dirty="0"/>
              <a:t> =click= Our key idea is to destroy all data at power-on using CODIC =click= </a:t>
            </a:r>
            <a:r>
              <a:rPr kumimoji="0" lang="en-US" sz="1100" b="0" i="0" u="none" strike="noStrike" kern="1200" cap="none" spc="0" normalizeH="0" baseline="0" noProof="0" dirty="0">
                <a:ln>
                  <a:noFill/>
                </a:ln>
                <a:solidFill>
                  <a:srgbClr val="FF00F5"/>
                </a:solidFill>
                <a:effectLst/>
                <a:uLnTx/>
                <a:uFillTx/>
                <a:latin typeface="Cambria" panose="02040503050406030204" pitchFamily="18" charset="0"/>
                <a:ea typeface="Arial"/>
                <a:cs typeface="Arial"/>
                <a:sym typeface="Arial"/>
              </a:rPr>
              <a:t>Our mechanism does </a:t>
            </a:r>
            <a:r>
              <a:rPr kumimoji="0" lang="en-US" sz="1100" b="1" i="0" u="none" strike="noStrike" kern="1200" cap="none" spc="0" normalizeH="0" baseline="0" noProof="0" dirty="0">
                <a:ln>
                  <a:noFill/>
                </a:ln>
                <a:solidFill>
                  <a:srgbClr val="FF00F5"/>
                </a:solidFill>
                <a:effectLst/>
                <a:uLnTx/>
                <a:uFillTx/>
                <a:latin typeface="Cambria" panose="02040503050406030204" pitchFamily="18" charset="0"/>
                <a:ea typeface="Arial"/>
                <a:cs typeface="Arial"/>
                <a:sym typeface="Arial"/>
              </a:rPr>
              <a:t>not incur any latency or energy at runtime</a:t>
            </a:r>
            <a:r>
              <a:rPr kumimoji="0" lang="en-US" sz="1100" b="0" i="0" u="none" strike="noStrike" kern="1200" cap="none" spc="0" normalizeH="0" baseline="0" noProof="0" dirty="0">
                <a:ln>
                  <a:noFill/>
                </a:ln>
                <a:solidFill>
                  <a:srgbClr val="FF00F5"/>
                </a:solidFill>
                <a:effectLst/>
                <a:uLnTx/>
                <a:uFillTx/>
                <a:latin typeface="Cambria" panose="02040503050406030204" pitchFamily="18" charset="0"/>
                <a:ea typeface="Arial"/>
                <a:cs typeface="Arial"/>
                <a:sym typeface="Arial"/>
              </a:rPr>
              <a:t>, and it is </a:t>
            </a:r>
            <a:r>
              <a:rPr kumimoji="0" lang="en-US" sz="1100" b="1" i="0" u="none" strike="noStrike" kern="1200" cap="none" spc="0" normalizeH="0" baseline="0" noProof="0" dirty="0">
                <a:ln>
                  <a:noFill/>
                </a:ln>
                <a:solidFill>
                  <a:srgbClr val="FF00F5"/>
                </a:solidFill>
                <a:effectLst/>
                <a:uLnTx/>
                <a:uFillTx/>
                <a:latin typeface="Cambria" panose="02040503050406030204" pitchFamily="18" charset="0"/>
                <a:ea typeface="Arial"/>
                <a:cs typeface="Arial"/>
                <a:sym typeface="Arial"/>
              </a:rPr>
              <a:t>significantly faster and energy efficient </a:t>
            </a:r>
            <a:r>
              <a:rPr kumimoji="0" lang="en-US" sz="1100" b="0" i="0" u="none" strike="noStrike" kern="1200" cap="none" spc="0" normalizeH="0" baseline="0" noProof="0" dirty="0">
                <a:ln>
                  <a:noFill/>
                </a:ln>
                <a:solidFill>
                  <a:srgbClr val="FF00F5"/>
                </a:solidFill>
                <a:effectLst/>
                <a:uLnTx/>
                <a:uFillTx/>
                <a:latin typeface="Cambria" panose="02040503050406030204" pitchFamily="18" charset="0"/>
                <a:ea typeface="Arial"/>
                <a:cs typeface="Arial"/>
                <a:sym typeface="Arial"/>
              </a:rPr>
              <a:t>than the best state-of-the</a:t>
            </a:r>
            <a:r>
              <a:rPr lang="en-US" sz="1100" dirty="0">
                <a:solidFill>
                  <a:srgbClr val="FF00F5"/>
                </a:solidFill>
                <a:latin typeface="Cambria" panose="02040503050406030204" pitchFamily="18" charset="0"/>
              </a:rPr>
              <a:t>-art mechanisms during DRAM power-on =click= we conclude that =click= </a:t>
            </a:r>
            <a:r>
              <a:rPr kumimoji="0" lang="en-US" sz="1100" b="0" i="0" u="none" strike="noStrike" kern="1200" cap="none" spc="0" normalizeH="0" baseline="0" noProof="0" dirty="0">
                <a:ln>
                  <a:noFill/>
                </a:ln>
                <a:solidFill>
                  <a:srgbClr val="B31B1B"/>
                </a:solidFill>
                <a:effectLst/>
                <a:uLnTx/>
                <a:uFillTx/>
                <a:latin typeface="Cambria" panose="02040503050406030204" pitchFamily="18" charset="0"/>
              </a:rPr>
              <a:t>CODIC can be used for implementing very </a:t>
            </a:r>
            <a:r>
              <a:rPr kumimoji="0" lang="en-US" sz="1100" b="1" i="0" u="none" strike="noStrike" kern="1200" cap="none" spc="0" normalizeH="0" baseline="0" noProof="0" dirty="0">
                <a:ln>
                  <a:noFill/>
                </a:ln>
                <a:solidFill>
                  <a:srgbClr val="B31B1B"/>
                </a:solidFill>
                <a:effectLst/>
                <a:uLnTx/>
                <a:uFillTx/>
                <a:latin typeface="Cambria" panose="02040503050406030204" pitchFamily="18" charset="0"/>
              </a:rPr>
              <a:t>efficient security applications, and =click= </a:t>
            </a:r>
            <a:r>
              <a:rPr lang="en-US" sz="1100" dirty="0">
                <a:solidFill>
                  <a:srgbClr val="B31B1B"/>
                </a:solidFill>
                <a:latin typeface="Cambria" panose="02040503050406030204" pitchFamily="18" charset="0"/>
              </a:rPr>
              <a:t>CODIC can enable </a:t>
            </a:r>
            <a:r>
              <a:rPr lang="en-US" sz="1100" b="1" dirty="0">
                <a:solidFill>
                  <a:srgbClr val="B31B1B"/>
                </a:solidFill>
                <a:latin typeface="Cambria" panose="02040503050406030204" pitchFamily="18" charset="0"/>
              </a:rPr>
              <a:t>new DRAM functionalities, and reliability, performance, and energy optimizations</a:t>
            </a:r>
            <a:endParaRPr kumimoji="0" lang="en-US" sz="1100" b="1" i="0" u="none" strike="noStrike" kern="1200" cap="none" spc="0" normalizeH="0" baseline="0" noProof="0" dirty="0">
              <a:ln>
                <a:noFill/>
              </a:ln>
              <a:solidFill>
                <a:srgbClr val="B31B1B"/>
              </a:solidFill>
              <a:effectLst/>
              <a:uLnTx/>
              <a:uFillTx/>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kumimoji="0" lang="en-US" sz="1100" b="1" i="0" u="none" strike="noStrike" kern="1200" cap="none" spc="0" normalizeH="0" baseline="0" noProof="0" dirty="0">
              <a:ln>
                <a:noFill/>
              </a:ln>
              <a:solidFill>
                <a:srgbClr val="B31B1B"/>
              </a:solidFill>
              <a:effectLst/>
              <a:uLnTx/>
              <a:uFillTx/>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kumimoji="0" lang="en-US" sz="1100" b="0" i="0" u="none" strike="noStrike" kern="1200" cap="none" spc="0" normalizeH="0" baseline="0" noProof="0" dirty="0">
              <a:ln>
                <a:noFill/>
              </a:ln>
              <a:solidFill>
                <a:srgbClr val="B21B1C"/>
              </a:solidFill>
              <a:effectLst/>
              <a:uLnTx/>
              <a:uFillTx/>
              <a:latin typeface="Cambria" panose="02040503050406030204" pitchFamily="18" charset="0"/>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kumimoji="0" lang="en-US" sz="1100" b="1" i="0" u="none" strike="noStrike" kern="1200" cap="none" spc="0" normalizeH="0" baseline="0" noProof="0" dirty="0">
              <a:ln>
                <a:noFill/>
              </a:ln>
              <a:solidFill>
                <a:srgbClr val="35B0F0"/>
              </a:solidFill>
              <a:effectLst/>
              <a:uLnTx/>
              <a:uFillTx/>
              <a:latin typeface="Cambria" panose="02040503050406030204" pitchFamily="18" charset="0"/>
            </a:endParaRPr>
          </a:p>
          <a:p>
            <a:pPr marL="0" lvl="0" indent="0" algn="l" rtl="0">
              <a:spcBef>
                <a:spcPts val="0"/>
              </a:spcBef>
              <a:spcAft>
                <a:spcPts val="0"/>
              </a:spcAft>
              <a:buClr>
                <a:schemeClr val="dk1"/>
              </a:buClr>
              <a:buSzPts val="1100"/>
              <a:buFont typeface="Arial"/>
              <a:buNone/>
            </a:pPr>
            <a:endParaRPr b="0" dirty="0"/>
          </a:p>
        </p:txBody>
      </p:sp>
    </p:spTree>
    <p:extLst>
      <p:ext uri="{BB962C8B-B14F-4D97-AF65-F5344CB8AC3E}">
        <p14:creationId xmlns:p14="http://schemas.microsoft.com/office/powerpoint/2010/main" val="2175138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First, I will start by introducing some background on DRAM</a:t>
            </a:r>
          </a:p>
          <a:p>
            <a:pPr marL="158750" indent="0">
              <a:buNone/>
            </a:pPr>
            <a:r>
              <a:rPr lang="en-US" dirty="0"/>
              <a:t>=click=</a:t>
            </a:r>
          </a:p>
          <a:p>
            <a:endParaRPr lang="en-US" dirty="0"/>
          </a:p>
        </p:txBody>
      </p:sp>
      <p:sp>
        <p:nvSpPr>
          <p:cNvPr id="4" name="Slide Number Placeholder 3"/>
          <p:cNvSpPr>
            <a:spLocks noGrp="1"/>
          </p:cNvSpPr>
          <p:nvPr>
            <p:ph type="sldNum" sz="quarter" idx="10"/>
          </p:nvPr>
        </p:nvSpPr>
        <p:spPr/>
        <p:txBody>
          <a:bodyPr/>
          <a:lstStyle/>
          <a:p>
            <a:fld id="{35E676A0-33B1-4B4B-B1AA-B0B917FCAA93}" type="slidenum">
              <a:rPr lang="en-US" smtClean="0"/>
              <a:t>4</a:t>
            </a:fld>
            <a:endParaRPr lang="en-US"/>
          </a:p>
        </p:txBody>
      </p:sp>
    </p:spTree>
    <p:extLst>
      <p:ext uri="{BB962C8B-B14F-4D97-AF65-F5344CB8AC3E}">
        <p14:creationId xmlns:p14="http://schemas.microsoft.com/office/powerpoint/2010/main" val="21146287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4ef98b62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4ef98b6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altLang="zh-CN" dirty="0"/>
              <a:t>Thank you, to learn more about CODIC please read our paper at ISCA 2021</a:t>
            </a:r>
            <a:endParaRPr lang="zh-CN" altLang="en-US" dirty="0"/>
          </a:p>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28650730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4ef98b62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4ef98b6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19157465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22995577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15674308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32912734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34487895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36603773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35428091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39836537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2050055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=click=</a:t>
            </a:r>
          </a:p>
          <a:p>
            <a:pPr marL="158750" indent="0">
              <a:buNone/>
            </a:pPr>
            <a:r>
              <a:rPr lang="en-US" dirty="0"/>
              <a:t>DRAM is organized </a:t>
            </a:r>
            <a:r>
              <a:rPr lang="en-US" dirty="0" err="1"/>
              <a:t>hierarquically</a:t>
            </a:r>
            <a:r>
              <a:rPr lang="en-US" dirty="0"/>
              <a:t>. A rank is composed of multiple DRAM chips =click= that work in lockstep</a:t>
            </a:r>
          </a:p>
          <a:p>
            <a:pPr marL="158750" indent="0">
              <a:buNone/>
            </a:pPr>
            <a:r>
              <a:rPr lang="en-US" dirty="0"/>
              <a:t>== click</a:t>
            </a:r>
          </a:p>
          <a:p>
            <a:pPr marL="158750" indent="0">
              <a:buNone/>
            </a:pPr>
            <a:r>
              <a:rPr lang="en-US" dirty="0"/>
              <a:t>Each DRAM chip is composed of several banks</a:t>
            </a:r>
          </a:p>
          <a:p>
            <a:pPr marL="158750" indent="0">
              <a:buNone/>
            </a:pPr>
            <a:r>
              <a:rPr lang="en-US" dirty="0"/>
              <a:t>=click=</a:t>
            </a:r>
          </a:p>
          <a:p>
            <a:pPr marL="158750" indent="0">
              <a:buNone/>
            </a:pPr>
            <a:r>
              <a:rPr lang="en-US" dirty="0"/>
              <a:t>Each bank is composed of multiple two-dimensional arrays of DRAM cells, organized into rows of cells that are selected using a </a:t>
            </a:r>
            <a:r>
              <a:rPr lang="en-US" dirty="0" err="1"/>
              <a:t>wordline</a:t>
            </a:r>
            <a:r>
              <a:rPr lang="en-US" dirty="0"/>
              <a:t>, and the cells are connected to a </a:t>
            </a:r>
            <a:r>
              <a:rPr lang="en-US" dirty="0" err="1"/>
              <a:t>rowbuffer</a:t>
            </a:r>
            <a:r>
              <a:rPr lang="en-US" dirty="0"/>
              <a:t> via </a:t>
            </a:r>
            <a:r>
              <a:rPr lang="en-US" dirty="0" err="1"/>
              <a:t>bitlines</a:t>
            </a:r>
            <a:endParaRPr lang="en-US" dirty="0"/>
          </a:p>
          <a:p>
            <a:pPr marL="158750" indent="0">
              <a:buNone/>
            </a:pPr>
            <a:r>
              <a:rPr lang="en-US" dirty="0"/>
              <a:t>=click=</a:t>
            </a:r>
          </a:p>
          <a:p>
            <a:pPr marL="158750" indent="0">
              <a:buNone/>
            </a:pPr>
            <a:r>
              <a:rPr lang="en-US" dirty="0"/>
              <a:t>Each DRAM Cell is composed of a capacitor that stores information in terms of charge, and an access transistor to connect the capacitor to the </a:t>
            </a:r>
            <a:r>
              <a:rPr lang="en-US" dirty="0" err="1"/>
              <a:t>bitline</a:t>
            </a:r>
            <a:endParaRPr lang="en-US" dirty="0"/>
          </a:p>
          <a:p>
            <a:pPr marL="158750" indent="0">
              <a:buNone/>
            </a:pPr>
            <a:r>
              <a:rPr lang="en-US" dirty="0"/>
              <a:t>=click=</a:t>
            </a:r>
          </a:p>
          <a:p>
            <a:pPr marL="158750" indent="0">
              <a:buNone/>
            </a:pPr>
            <a:r>
              <a:rPr lang="en-US" dirty="0"/>
              <a:t>Each </a:t>
            </a:r>
            <a:r>
              <a:rPr lang="en-US" dirty="0" err="1"/>
              <a:t>bitline</a:t>
            </a:r>
            <a:r>
              <a:rPr lang="en-US" dirty="0"/>
              <a:t>  of the array is connected to a sense amplifier in the row buffer that senses an amplifies the content of the DRAM cell =click=</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0529AF4-9733-4245-A38E-6E2258071B12}" type="slidenum">
              <a:rPr kumimoji="0" lang="en-US" altLang="en-US"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745082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27061970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16966638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41891185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16151707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29603626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fc63cce6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fc63cc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237168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The behavior of the sense amplifier and DRAM cell is orchestrated by internal DRAM signals. There are four fundamental internal DRAM signals that control specific circuit timings =click= First, the </a:t>
            </a:r>
            <a:r>
              <a:rPr lang="en-US" dirty="0" err="1"/>
              <a:t>wordline</a:t>
            </a:r>
            <a:r>
              <a:rPr lang="en-US" dirty="0"/>
              <a:t> signal </a:t>
            </a:r>
            <a:r>
              <a:rPr lang="en-US" sz="1100" b="0" dirty="0">
                <a:solidFill>
                  <a:srgbClr val="2AA02B"/>
                </a:solidFill>
                <a:latin typeface="Cambria" panose="02040503050406030204" pitchFamily="18" charset="0"/>
              </a:rPr>
              <a:t>controls the access transistor that connects the cell capacitor to the </a:t>
            </a:r>
            <a:r>
              <a:rPr lang="en-US" sz="1100" b="0" dirty="0" err="1">
                <a:solidFill>
                  <a:srgbClr val="2AA02B"/>
                </a:solidFill>
                <a:latin typeface="Cambria" panose="02040503050406030204" pitchFamily="18" charset="0"/>
              </a:rPr>
              <a:t>bitline</a:t>
            </a:r>
            <a:r>
              <a:rPr lang="en-US" sz="1100" b="0" dirty="0">
                <a:solidFill>
                  <a:srgbClr val="2AA02B"/>
                </a:solidFill>
                <a:latin typeface="Cambria" panose="02040503050406030204" pitchFamily="18" charset="0"/>
              </a:rPr>
              <a:t> =click= Second, the </a:t>
            </a:r>
            <a:r>
              <a:rPr lang="en-US" sz="1100" dirty="0">
                <a:solidFill>
                  <a:srgbClr val="9466BD"/>
                </a:solidFill>
                <a:latin typeface="Cambria" panose="02040503050406030204" pitchFamily="18" charset="0"/>
              </a:rPr>
              <a:t>s</a:t>
            </a:r>
            <a:r>
              <a:rPr kumimoji="0" lang="en-US" sz="1100" b="1" i="0" strike="noStrike" kern="1200" cap="none" spc="0" normalizeH="0" baseline="0" noProof="0" dirty="0" err="1">
                <a:ln>
                  <a:noFill/>
                </a:ln>
                <a:solidFill>
                  <a:srgbClr val="9466BD"/>
                </a:solidFill>
                <a:effectLst/>
                <a:uLnTx/>
                <a:uFillTx/>
                <a:latin typeface="Cambria" panose="02040503050406030204" pitchFamily="18" charset="0"/>
              </a:rPr>
              <a:t>ense_p</a:t>
            </a:r>
            <a:r>
              <a:rPr kumimoji="0" lang="en-US" sz="1100" b="1" i="0" strike="noStrike" kern="1200" cap="none" spc="0" normalizeH="0" baseline="0" noProof="0" dirty="0">
                <a:ln>
                  <a:noFill/>
                </a:ln>
                <a:solidFill>
                  <a:srgbClr val="9466BD"/>
                </a:solidFill>
                <a:effectLst/>
                <a:uLnTx/>
                <a:uFillTx/>
                <a:latin typeface="Cambria" panose="02040503050406030204" pitchFamily="18" charset="0"/>
              </a:rPr>
              <a:t> signal</a:t>
            </a:r>
            <a:r>
              <a:rPr lang="en-US" sz="1100" dirty="0">
                <a:solidFill>
                  <a:srgbClr val="9466BD"/>
                </a:solidFill>
                <a:latin typeface="Cambria" panose="02040503050406030204" pitchFamily="18" charset="0"/>
              </a:rPr>
              <a:t> </a:t>
            </a:r>
            <a:r>
              <a:rPr lang="en-US" sz="1100" b="0" dirty="0">
                <a:solidFill>
                  <a:srgbClr val="9466BD"/>
                </a:solidFill>
                <a:latin typeface="Cambria" panose="02040503050406030204" pitchFamily="18" charset="0"/>
              </a:rPr>
              <a:t>controls the PMOS amplifier in the sense amplifier =click= Third, the </a:t>
            </a:r>
            <a:r>
              <a:rPr lang="en-US" sz="1100" dirty="0">
                <a:solidFill>
                  <a:srgbClr val="8C564C"/>
                </a:solidFill>
                <a:latin typeface="Cambria" panose="02040503050406030204" pitchFamily="18" charset="0"/>
              </a:rPr>
              <a:t>s</a:t>
            </a:r>
            <a:r>
              <a:rPr kumimoji="0" lang="en-US" sz="1100" i="0" strike="noStrike" kern="1200" cap="none" spc="0" normalizeH="0" baseline="0" noProof="0" dirty="0" err="1">
                <a:ln>
                  <a:noFill/>
                </a:ln>
                <a:solidFill>
                  <a:srgbClr val="8C564C"/>
                </a:solidFill>
                <a:effectLst/>
                <a:uLnTx/>
                <a:uFillTx/>
                <a:latin typeface="Cambria" panose="02040503050406030204" pitchFamily="18" charset="0"/>
              </a:rPr>
              <a:t>ense_n</a:t>
            </a:r>
            <a:r>
              <a:rPr kumimoji="0" lang="en-US" sz="1100" i="0" strike="noStrike" kern="1200" cap="none" spc="0" normalizeH="0" baseline="0" noProof="0" dirty="0">
                <a:ln>
                  <a:noFill/>
                </a:ln>
                <a:solidFill>
                  <a:srgbClr val="8C564C"/>
                </a:solidFill>
                <a:effectLst/>
                <a:uLnTx/>
                <a:uFillTx/>
                <a:latin typeface="Cambria" panose="02040503050406030204" pitchFamily="18" charset="0"/>
              </a:rPr>
              <a:t> signal </a:t>
            </a:r>
            <a:r>
              <a:rPr kumimoji="0" lang="en-US" sz="1100" b="0" i="0" strike="noStrike" kern="1200" cap="none" spc="0" normalizeH="0" baseline="0" noProof="0" dirty="0">
                <a:ln>
                  <a:noFill/>
                </a:ln>
                <a:solidFill>
                  <a:srgbClr val="8C564C"/>
                </a:solidFill>
                <a:effectLst/>
                <a:uLnTx/>
                <a:uFillTx/>
                <a:latin typeface="Cambria" panose="02040503050406030204" pitchFamily="18" charset="0"/>
              </a:rPr>
              <a:t>controls the NMOS amplifier in the sense amplifier=click= And fourth, the </a:t>
            </a:r>
            <a:r>
              <a:rPr kumimoji="0" lang="en-US" sz="1100" b="1" i="0" strike="noStrike" kern="1200" cap="none" spc="0" normalizeH="0" baseline="0" noProof="0" dirty="0">
                <a:ln>
                  <a:noFill/>
                </a:ln>
                <a:solidFill>
                  <a:srgbClr val="D62526"/>
                </a:solidFill>
                <a:effectLst/>
                <a:uLnTx/>
                <a:uFillTx/>
                <a:latin typeface="Cambria" panose="02040503050406030204" pitchFamily="18" charset="0"/>
              </a:rPr>
              <a:t>EQ signal </a:t>
            </a:r>
            <a:r>
              <a:rPr kumimoji="0" lang="en-US" sz="1100" b="0" i="0" strike="noStrike" kern="1200" cap="none" spc="0" normalizeH="0" baseline="0" noProof="0" dirty="0">
                <a:ln>
                  <a:noFill/>
                </a:ln>
                <a:solidFill>
                  <a:srgbClr val="D62526"/>
                </a:solidFill>
                <a:effectLst/>
                <a:uLnTx/>
                <a:uFillTx/>
                <a:latin typeface="Cambria" panose="02040503050406030204" pitchFamily="18" charset="0"/>
              </a:rPr>
              <a:t>controls the </a:t>
            </a:r>
            <a:r>
              <a:rPr kumimoji="0" lang="en-US" sz="1100" b="0" i="0" strike="noStrike" kern="1200" cap="none" spc="0" normalizeH="0" baseline="0" noProof="0" dirty="0" err="1">
                <a:ln>
                  <a:noFill/>
                </a:ln>
                <a:solidFill>
                  <a:srgbClr val="D62526"/>
                </a:solidFill>
                <a:effectLst/>
                <a:uLnTx/>
                <a:uFillTx/>
                <a:latin typeface="Cambria" panose="02040503050406030204" pitchFamily="18" charset="0"/>
              </a:rPr>
              <a:t>precharge</a:t>
            </a:r>
            <a:r>
              <a:rPr kumimoji="0" lang="en-US" sz="1100" b="0" i="0" strike="noStrike" kern="1200" cap="none" spc="0" normalizeH="0" baseline="0" noProof="0" dirty="0">
                <a:ln>
                  <a:noFill/>
                </a:ln>
                <a:solidFill>
                  <a:srgbClr val="D62526"/>
                </a:solidFill>
                <a:effectLst/>
                <a:uLnTx/>
                <a:uFillTx/>
                <a:latin typeface="Cambria" panose="02040503050406030204" pitchFamily="18" charset="0"/>
              </a:rPr>
              <a:t> unit that sets the </a:t>
            </a:r>
            <a:r>
              <a:rPr kumimoji="0" lang="en-US" sz="1100" b="0" i="0" strike="noStrike" kern="1200" cap="none" spc="0" normalizeH="0" baseline="0" noProof="0" dirty="0" err="1">
                <a:ln>
                  <a:noFill/>
                </a:ln>
                <a:solidFill>
                  <a:srgbClr val="D62526"/>
                </a:solidFill>
                <a:effectLst/>
                <a:uLnTx/>
                <a:uFillTx/>
                <a:latin typeface="Cambria" panose="02040503050406030204" pitchFamily="18" charset="0"/>
              </a:rPr>
              <a:t>bitline</a:t>
            </a:r>
            <a:r>
              <a:rPr kumimoji="0" lang="en-US" sz="1100" b="0" i="0" strike="noStrike" kern="1200" cap="none" spc="0" normalizeH="0" baseline="0" noProof="0" dirty="0">
                <a:ln>
                  <a:noFill/>
                </a:ln>
                <a:solidFill>
                  <a:srgbClr val="D62526"/>
                </a:solidFill>
                <a:effectLst/>
                <a:uLnTx/>
                <a:uFillTx/>
                <a:latin typeface="Cambria" panose="02040503050406030204" pitchFamily="18" charset="0"/>
              </a:rPr>
              <a:t> to half-</a:t>
            </a:r>
            <a:r>
              <a:rPr kumimoji="0" lang="en-US" sz="1100" b="0" i="0" strike="noStrike" kern="1200" cap="none" spc="0" normalizeH="0" baseline="0" noProof="0" dirty="0" err="1">
                <a:ln>
                  <a:noFill/>
                </a:ln>
                <a:solidFill>
                  <a:srgbClr val="D62526"/>
                </a:solidFill>
                <a:effectLst/>
                <a:uLnTx/>
                <a:uFillTx/>
                <a:latin typeface="Cambria" panose="02040503050406030204" pitchFamily="18" charset="0"/>
              </a:rPr>
              <a:t>V</a:t>
            </a:r>
            <a:r>
              <a:rPr kumimoji="0" lang="en-US" sz="1100" b="0" i="0" strike="noStrike" kern="1200" cap="none" spc="0" normalizeH="0" baseline="-25000" noProof="0" dirty="0" err="1">
                <a:ln>
                  <a:noFill/>
                </a:ln>
                <a:solidFill>
                  <a:srgbClr val="D62526"/>
                </a:solidFill>
                <a:effectLst/>
                <a:uLnTx/>
                <a:uFillTx/>
                <a:latin typeface="Cambria" panose="02040503050406030204" pitchFamily="18" charset="0"/>
              </a:rPr>
              <a:t>dd</a:t>
            </a:r>
            <a:r>
              <a:rPr kumimoji="0" lang="en-US" sz="1100" b="0" i="0" strike="noStrike" kern="1200" cap="none" spc="0" normalizeH="0" baseline="0" noProof="0" dirty="0">
                <a:ln>
                  <a:noFill/>
                </a:ln>
                <a:solidFill>
                  <a:srgbClr val="D62526"/>
                </a:solidFill>
                <a:effectLst/>
                <a:uLnTx/>
                <a:uFillTx/>
                <a:latin typeface="Cambria" panose="02040503050406030204" pitchFamily="18" charset="0"/>
              </a:rPr>
              <a:t> </a:t>
            </a:r>
            <a:endParaRPr kumimoji="0" lang="en-US" sz="1050" b="0" i="0" strike="noStrike" kern="1200" cap="none" spc="0" normalizeH="0" baseline="0" noProof="0" dirty="0">
              <a:ln>
                <a:noFill/>
              </a:ln>
              <a:solidFill>
                <a:srgbClr val="D62526"/>
              </a:solidFill>
              <a:effectLst/>
              <a:uLnTx/>
              <a:uFillTx/>
              <a:latin typeface="Cambria" panose="02040503050406030204" pitchFamily="18"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US" sz="1100" b="0" i="0" strike="noStrike" kern="1200" cap="none" spc="0" normalizeH="0" baseline="0" noProof="0" dirty="0">
              <a:ln>
                <a:noFill/>
              </a:ln>
              <a:solidFill>
                <a:srgbClr val="8C564C"/>
              </a:solidFill>
              <a:effectLst/>
              <a:uLnTx/>
              <a:uFillTx/>
              <a:latin typeface="Cambria" panose="02040503050406030204" pitchFamily="18"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dirty="0">
              <a:solidFill>
                <a:srgbClr val="2AA02B"/>
              </a:solidFill>
              <a:latin typeface="Cambria" panose="02040503050406030204" pitchFamily="18" charset="0"/>
            </a:endParaRPr>
          </a:p>
          <a:p>
            <a:pPr marL="15875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0529AF4-9733-4245-A38E-6E2258071B12}" type="slidenum">
              <a:rPr kumimoji="0" lang="en-US" altLang="en-US"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41778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400" dirty="0">
              <a:solidFill>
                <a:srgbClr val="2770C0"/>
              </a:solidFill>
              <a:latin typeface="Cambria" panose="02040503050406030204" pitchFamily="18" charset="0"/>
            </a:endParaRPr>
          </a:p>
          <a:p>
            <a:pPr marL="158750" indent="0">
              <a:buNone/>
            </a:pPr>
            <a:r>
              <a:rPr lang="en-US" dirty="0"/>
              <a:t>=click= The DRAM memory controller can issue 4 main memory commands =click= The first command is the activate command, which activates the DRAM row that contains the data. =click= The activate command requires raising 3 internal signals in two steps =click= First, the </a:t>
            </a:r>
            <a:r>
              <a:rPr lang="en-US" dirty="0" err="1"/>
              <a:t>wordline</a:t>
            </a:r>
            <a:r>
              <a:rPr lang="en-US" dirty="0"/>
              <a:t> signal is raised to share the charge between the DRAM cell and the </a:t>
            </a:r>
            <a:r>
              <a:rPr lang="en-US" dirty="0" err="1"/>
              <a:t>bitline</a:t>
            </a:r>
            <a:r>
              <a:rPr lang="en-US" dirty="0"/>
              <a:t> =click= and second, the </a:t>
            </a:r>
            <a:r>
              <a:rPr lang="en-US" dirty="0" err="1"/>
              <a:t>sense_n</a:t>
            </a:r>
            <a:r>
              <a:rPr lang="en-US" dirty="0"/>
              <a:t> and </a:t>
            </a:r>
            <a:r>
              <a:rPr lang="en-US" dirty="0" err="1"/>
              <a:t>sense_p</a:t>
            </a:r>
            <a:r>
              <a:rPr lang="en-US" dirty="0"/>
              <a:t> signals are raised  to sense and amplify the small charge in the cell =click= the second command is the READ command, which reads a column of data from the row buffer =click= the third command is the write command, which writes a column of data into DRAM =click=</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0529AF4-9733-4245-A38E-6E2258071B12}" type="slidenum">
              <a:rPr kumimoji="0" lang="en-US" altLang="en-US"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21627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400" dirty="0">
              <a:solidFill>
                <a:srgbClr val="2770C0"/>
              </a:solidFill>
              <a:latin typeface="Cambria" panose="02040503050406030204" pitchFamily="18"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=click= and the forth command is the </a:t>
            </a:r>
            <a:r>
              <a:rPr lang="en-US" dirty="0" err="1"/>
              <a:t>precharge</a:t>
            </a:r>
            <a:r>
              <a:rPr lang="en-US" dirty="0"/>
              <a:t> command, which prepares all </a:t>
            </a:r>
            <a:r>
              <a:rPr lang="en-US" dirty="0" err="1"/>
              <a:t>bitlines</a:t>
            </a:r>
            <a:r>
              <a:rPr lang="en-US" dirty="0"/>
              <a:t> for a subsequent ACTIVATE command to a different row =click= The signal involved in a PRECHARGE command is EQ, =click= which </a:t>
            </a:r>
            <a:r>
              <a:rPr lang="en-US" sz="1100" kern="1200" dirty="0">
                <a:solidFill>
                  <a:schemeClr val="tx1"/>
                </a:solidFill>
                <a:latin typeface="Cambria" panose="02040503050406030204" pitchFamily="18" charset="0"/>
              </a:rPr>
              <a:t>is raised for setting the </a:t>
            </a:r>
            <a:r>
              <a:rPr lang="en-US" sz="1100" kern="1200" dirty="0" err="1">
                <a:solidFill>
                  <a:schemeClr val="tx1"/>
                </a:solidFill>
                <a:latin typeface="Cambria" panose="02040503050406030204" pitchFamily="18" charset="0"/>
              </a:rPr>
              <a:t>bitline</a:t>
            </a:r>
            <a:r>
              <a:rPr lang="en-US" sz="1100" kern="1200" dirty="0">
                <a:solidFill>
                  <a:schemeClr val="tx1"/>
                </a:solidFill>
                <a:latin typeface="Cambria" panose="02040503050406030204" pitchFamily="18" charset="0"/>
              </a:rPr>
              <a:t> to the </a:t>
            </a:r>
            <a:r>
              <a:rPr lang="en-US" sz="1100" kern="1200" dirty="0" err="1">
                <a:solidFill>
                  <a:schemeClr val="tx1"/>
                </a:solidFill>
                <a:latin typeface="Cambria" panose="02040503050406030204" pitchFamily="18" charset="0"/>
              </a:rPr>
              <a:t>precharge</a:t>
            </a:r>
            <a:r>
              <a:rPr lang="en-US" sz="1100" kern="1200" dirty="0">
                <a:solidFill>
                  <a:schemeClr val="tx1"/>
                </a:solidFill>
                <a:latin typeface="Cambria" panose="02040503050406030204" pitchFamily="18" charset="0"/>
              </a:rPr>
              <a:t> voltage level (or half-</a:t>
            </a:r>
            <a:r>
              <a:rPr lang="en-US" sz="1100" kern="1200" dirty="0" err="1">
                <a:solidFill>
                  <a:schemeClr val="tx1"/>
                </a:solidFill>
                <a:latin typeface="Cambria" panose="02040503050406030204" pitchFamily="18" charset="0"/>
              </a:rPr>
              <a:t>Vdd</a:t>
            </a:r>
            <a:r>
              <a:rPr lang="en-US" sz="1100" kern="1200" dirty="0">
                <a:solidFill>
                  <a:schemeClr val="tx1"/>
                </a:solidFill>
                <a:latin typeface="Cambria" panose="02040503050406030204" pitchFamily="18" charset="0"/>
              </a:rPr>
              <a:t>) =click=</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0529AF4-9733-4245-A38E-6E2258071B12}" type="slidenum">
              <a:rPr kumimoji="0" lang="en-US" altLang="en-US"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25520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 will introduce our motivation and goal</a:t>
            </a:r>
          </a:p>
        </p:txBody>
      </p:sp>
      <p:sp>
        <p:nvSpPr>
          <p:cNvPr id="4" name="Slide Number Placeholder 3"/>
          <p:cNvSpPr>
            <a:spLocks noGrp="1"/>
          </p:cNvSpPr>
          <p:nvPr>
            <p:ph type="sldNum" sz="quarter" idx="10"/>
          </p:nvPr>
        </p:nvSpPr>
        <p:spPr/>
        <p:txBody>
          <a:bodyPr/>
          <a:lstStyle/>
          <a:p>
            <a:fld id="{35E676A0-33B1-4B4B-B1AA-B0B917FCAA93}" type="slidenum">
              <a:rPr lang="en-US" smtClean="0"/>
              <a:t>9</a:t>
            </a:fld>
            <a:endParaRPr lang="en-US"/>
          </a:p>
        </p:txBody>
      </p:sp>
    </p:spTree>
    <p:extLst>
      <p:ext uri="{BB962C8B-B14F-4D97-AF65-F5344CB8AC3E}">
        <p14:creationId xmlns:p14="http://schemas.microsoft.com/office/powerpoint/2010/main" val="25694304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33781" y="744575"/>
            <a:ext cx="639045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3900"/>
            </a:lvl1pPr>
            <a:lvl2pPr lvl="1" algn="ctr">
              <a:spcBef>
                <a:spcPts val="0"/>
              </a:spcBef>
              <a:spcAft>
                <a:spcPts val="0"/>
              </a:spcAft>
              <a:buSzPts val="5200"/>
              <a:buNone/>
              <a:defRPr sz="3900"/>
            </a:lvl2pPr>
            <a:lvl3pPr lvl="2" algn="ctr">
              <a:spcBef>
                <a:spcPts val="0"/>
              </a:spcBef>
              <a:spcAft>
                <a:spcPts val="0"/>
              </a:spcAft>
              <a:buSzPts val="5200"/>
              <a:buNone/>
              <a:defRPr sz="3900"/>
            </a:lvl3pPr>
            <a:lvl4pPr lvl="3" algn="ctr">
              <a:spcBef>
                <a:spcPts val="0"/>
              </a:spcBef>
              <a:spcAft>
                <a:spcPts val="0"/>
              </a:spcAft>
              <a:buSzPts val="5200"/>
              <a:buNone/>
              <a:defRPr sz="3900"/>
            </a:lvl4pPr>
            <a:lvl5pPr lvl="4" algn="ctr">
              <a:spcBef>
                <a:spcPts val="0"/>
              </a:spcBef>
              <a:spcAft>
                <a:spcPts val="0"/>
              </a:spcAft>
              <a:buSzPts val="5200"/>
              <a:buNone/>
              <a:defRPr sz="3900"/>
            </a:lvl5pPr>
            <a:lvl6pPr lvl="5" algn="ctr">
              <a:spcBef>
                <a:spcPts val="0"/>
              </a:spcBef>
              <a:spcAft>
                <a:spcPts val="0"/>
              </a:spcAft>
              <a:buSzPts val="5200"/>
              <a:buNone/>
              <a:defRPr sz="3900"/>
            </a:lvl6pPr>
            <a:lvl7pPr lvl="6" algn="ctr">
              <a:spcBef>
                <a:spcPts val="0"/>
              </a:spcBef>
              <a:spcAft>
                <a:spcPts val="0"/>
              </a:spcAft>
              <a:buSzPts val="5200"/>
              <a:buNone/>
              <a:defRPr sz="3900"/>
            </a:lvl7pPr>
            <a:lvl8pPr lvl="7" algn="ctr">
              <a:spcBef>
                <a:spcPts val="0"/>
              </a:spcBef>
              <a:spcAft>
                <a:spcPts val="0"/>
              </a:spcAft>
              <a:buSzPts val="5200"/>
              <a:buNone/>
              <a:defRPr sz="3900"/>
            </a:lvl8pPr>
            <a:lvl9pPr lvl="8" algn="ctr">
              <a:spcBef>
                <a:spcPts val="0"/>
              </a:spcBef>
              <a:spcAft>
                <a:spcPts val="0"/>
              </a:spcAft>
              <a:buSzPts val="5200"/>
              <a:buNone/>
              <a:defRPr sz="3900"/>
            </a:lvl9pPr>
          </a:lstStyle>
          <a:p>
            <a:endParaRPr/>
          </a:p>
        </p:txBody>
      </p:sp>
      <p:sp>
        <p:nvSpPr>
          <p:cNvPr id="11" name="Google Shape;11;p2"/>
          <p:cNvSpPr txBox="1">
            <a:spLocks noGrp="1"/>
          </p:cNvSpPr>
          <p:nvPr>
            <p:ph type="subTitle" idx="1"/>
          </p:nvPr>
        </p:nvSpPr>
        <p:spPr>
          <a:xfrm>
            <a:off x="233775" y="2834125"/>
            <a:ext cx="639045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00"/>
            </a:lvl1pPr>
            <a:lvl2pPr lvl="1" algn="ctr">
              <a:lnSpc>
                <a:spcPct val="100000"/>
              </a:lnSpc>
              <a:spcBef>
                <a:spcPts val="0"/>
              </a:spcBef>
              <a:spcAft>
                <a:spcPts val="0"/>
              </a:spcAft>
              <a:buSzPts val="2800"/>
              <a:buNone/>
              <a:defRPr sz="2100"/>
            </a:lvl2pPr>
            <a:lvl3pPr lvl="2" algn="ctr">
              <a:lnSpc>
                <a:spcPct val="100000"/>
              </a:lnSpc>
              <a:spcBef>
                <a:spcPts val="0"/>
              </a:spcBef>
              <a:spcAft>
                <a:spcPts val="0"/>
              </a:spcAft>
              <a:buSzPts val="2800"/>
              <a:buNone/>
              <a:defRPr sz="2100"/>
            </a:lvl3pPr>
            <a:lvl4pPr lvl="3" algn="ctr">
              <a:lnSpc>
                <a:spcPct val="100000"/>
              </a:lnSpc>
              <a:spcBef>
                <a:spcPts val="0"/>
              </a:spcBef>
              <a:spcAft>
                <a:spcPts val="0"/>
              </a:spcAft>
              <a:buSzPts val="2800"/>
              <a:buNone/>
              <a:defRPr sz="2100"/>
            </a:lvl4pPr>
            <a:lvl5pPr lvl="4" algn="ctr">
              <a:lnSpc>
                <a:spcPct val="100000"/>
              </a:lnSpc>
              <a:spcBef>
                <a:spcPts val="0"/>
              </a:spcBef>
              <a:spcAft>
                <a:spcPts val="0"/>
              </a:spcAft>
              <a:buSzPts val="2800"/>
              <a:buNone/>
              <a:defRPr sz="2100"/>
            </a:lvl5pPr>
            <a:lvl6pPr lvl="5" algn="ctr">
              <a:lnSpc>
                <a:spcPct val="100000"/>
              </a:lnSpc>
              <a:spcBef>
                <a:spcPts val="0"/>
              </a:spcBef>
              <a:spcAft>
                <a:spcPts val="0"/>
              </a:spcAft>
              <a:buSzPts val="2800"/>
              <a:buNone/>
              <a:defRPr sz="2100"/>
            </a:lvl6pPr>
            <a:lvl7pPr lvl="6" algn="ctr">
              <a:lnSpc>
                <a:spcPct val="100000"/>
              </a:lnSpc>
              <a:spcBef>
                <a:spcPts val="0"/>
              </a:spcBef>
              <a:spcAft>
                <a:spcPts val="0"/>
              </a:spcAft>
              <a:buSzPts val="2800"/>
              <a:buNone/>
              <a:defRPr sz="2100"/>
            </a:lvl7pPr>
            <a:lvl8pPr lvl="7" algn="ctr">
              <a:lnSpc>
                <a:spcPct val="100000"/>
              </a:lnSpc>
              <a:spcBef>
                <a:spcPts val="0"/>
              </a:spcBef>
              <a:spcAft>
                <a:spcPts val="0"/>
              </a:spcAft>
              <a:buSzPts val="2800"/>
              <a:buNone/>
              <a:defRPr sz="2100"/>
            </a:lvl8pPr>
            <a:lvl9pPr lvl="8" algn="ctr">
              <a:lnSpc>
                <a:spcPct val="100000"/>
              </a:lnSpc>
              <a:spcBef>
                <a:spcPts val="0"/>
              </a:spcBef>
              <a:spcAft>
                <a:spcPts val="0"/>
              </a:spcAft>
              <a:buSzPts val="2800"/>
              <a:buNone/>
              <a:defRPr sz="2100"/>
            </a:lvl9pPr>
          </a:lstStyle>
          <a:p>
            <a:endParaRPr/>
          </a:p>
        </p:txBody>
      </p:sp>
      <p:pic>
        <p:nvPicPr>
          <p:cNvPr id="5" name="Google Shape;59;p13">
            <a:extLst>
              <a:ext uri="{FF2B5EF4-FFF2-40B4-BE49-F238E27FC236}">
                <a16:creationId xmlns:a16="http://schemas.microsoft.com/office/drawing/2014/main" id="{E55D0D68-B864-064E-9231-EB6A1CA2D438}"/>
              </a:ext>
            </a:extLst>
          </p:cNvPr>
          <p:cNvPicPr preferRelativeResize="0">
            <a:picLocks noChangeAspect="1"/>
          </p:cNvPicPr>
          <p:nvPr userDrawn="1"/>
        </p:nvPicPr>
        <p:blipFill>
          <a:blip r:embed="rId2">
            <a:alphaModFix/>
          </a:blip>
          <a:stretch>
            <a:fillRect/>
          </a:stretch>
        </p:blipFill>
        <p:spPr>
          <a:xfrm>
            <a:off x="92131" y="4911754"/>
            <a:ext cx="754030" cy="14506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33775" y="1106125"/>
            <a:ext cx="639045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9000"/>
            </a:lvl1pPr>
            <a:lvl2pPr lvl="1" algn="ctr">
              <a:spcBef>
                <a:spcPts val="0"/>
              </a:spcBef>
              <a:spcAft>
                <a:spcPts val="0"/>
              </a:spcAft>
              <a:buSzPts val="12000"/>
              <a:buNone/>
              <a:defRPr sz="9000"/>
            </a:lvl2pPr>
            <a:lvl3pPr lvl="2" algn="ctr">
              <a:spcBef>
                <a:spcPts val="0"/>
              </a:spcBef>
              <a:spcAft>
                <a:spcPts val="0"/>
              </a:spcAft>
              <a:buSzPts val="12000"/>
              <a:buNone/>
              <a:defRPr sz="9000"/>
            </a:lvl3pPr>
            <a:lvl4pPr lvl="3" algn="ctr">
              <a:spcBef>
                <a:spcPts val="0"/>
              </a:spcBef>
              <a:spcAft>
                <a:spcPts val="0"/>
              </a:spcAft>
              <a:buSzPts val="12000"/>
              <a:buNone/>
              <a:defRPr sz="9000"/>
            </a:lvl4pPr>
            <a:lvl5pPr lvl="4" algn="ctr">
              <a:spcBef>
                <a:spcPts val="0"/>
              </a:spcBef>
              <a:spcAft>
                <a:spcPts val="0"/>
              </a:spcAft>
              <a:buSzPts val="12000"/>
              <a:buNone/>
              <a:defRPr sz="9000"/>
            </a:lvl5pPr>
            <a:lvl6pPr lvl="5" algn="ctr">
              <a:spcBef>
                <a:spcPts val="0"/>
              </a:spcBef>
              <a:spcAft>
                <a:spcPts val="0"/>
              </a:spcAft>
              <a:buSzPts val="12000"/>
              <a:buNone/>
              <a:defRPr sz="9000"/>
            </a:lvl6pPr>
            <a:lvl7pPr lvl="6" algn="ctr">
              <a:spcBef>
                <a:spcPts val="0"/>
              </a:spcBef>
              <a:spcAft>
                <a:spcPts val="0"/>
              </a:spcAft>
              <a:buSzPts val="12000"/>
              <a:buNone/>
              <a:defRPr sz="9000"/>
            </a:lvl7pPr>
            <a:lvl8pPr lvl="7" algn="ctr">
              <a:spcBef>
                <a:spcPts val="0"/>
              </a:spcBef>
              <a:spcAft>
                <a:spcPts val="0"/>
              </a:spcAft>
              <a:buSzPts val="12000"/>
              <a:buNone/>
              <a:defRPr sz="9000"/>
            </a:lvl8pPr>
            <a:lvl9pPr lvl="8" algn="ctr">
              <a:spcBef>
                <a:spcPts val="0"/>
              </a:spcBef>
              <a:spcAft>
                <a:spcPts val="0"/>
              </a:spcAft>
              <a:buSzPts val="12000"/>
              <a:buNone/>
              <a:defRPr sz="9000"/>
            </a:lvl9pPr>
          </a:lstStyle>
          <a:p>
            <a:r>
              <a:t>xx%</a:t>
            </a:r>
          </a:p>
        </p:txBody>
      </p:sp>
      <p:sp>
        <p:nvSpPr>
          <p:cNvPr id="46" name="Google Shape;46;p11"/>
          <p:cNvSpPr txBox="1">
            <a:spLocks noGrp="1"/>
          </p:cNvSpPr>
          <p:nvPr>
            <p:ph type="body" idx="1"/>
          </p:nvPr>
        </p:nvSpPr>
        <p:spPr>
          <a:xfrm>
            <a:off x="233775" y="3152225"/>
            <a:ext cx="6390450" cy="1300800"/>
          </a:xfrm>
          <a:prstGeom prst="rect">
            <a:avLst/>
          </a:prstGeom>
        </p:spPr>
        <p:txBody>
          <a:bodyPr spcFirstLastPara="1" wrap="square" lIns="91425" tIns="91425" rIns="91425" bIns="91425" anchor="t" anchorCtr="0">
            <a:noAutofit/>
          </a:bodyPr>
          <a:lstStyle>
            <a:lvl1pPr marL="342900" lvl="0" indent="-257175" algn="ctr">
              <a:spcBef>
                <a:spcPts val="0"/>
              </a:spcBef>
              <a:spcAft>
                <a:spcPts val="0"/>
              </a:spcAft>
              <a:buSzPts val="1800"/>
              <a:buChar char="●"/>
              <a:defRPr/>
            </a:lvl1pPr>
            <a:lvl2pPr marL="685800" lvl="1" indent="-238125" algn="ctr">
              <a:spcBef>
                <a:spcPts val="1200"/>
              </a:spcBef>
              <a:spcAft>
                <a:spcPts val="0"/>
              </a:spcAft>
              <a:buSzPts val="1400"/>
              <a:buChar char="○"/>
              <a:defRPr/>
            </a:lvl2pPr>
            <a:lvl3pPr marL="1028700" lvl="2" indent="-238125" algn="ctr">
              <a:spcBef>
                <a:spcPts val="1200"/>
              </a:spcBef>
              <a:spcAft>
                <a:spcPts val="0"/>
              </a:spcAft>
              <a:buSzPts val="1400"/>
              <a:buChar char="■"/>
              <a:defRPr/>
            </a:lvl3pPr>
            <a:lvl4pPr marL="1371600" lvl="3" indent="-238125" algn="ctr">
              <a:spcBef>
                <a:spcPts val="1200"/>
              </a:spcBef>
              <a:spcAft>
                <a:spcPts val="0"/>
              </a:spcAft>
              <a:buSzPts val="1400"/>
              <a:buChar char="●"/>
              <a:defRPr/>
            </a:lvl4pPr>
            <a:lvl5pPr marL="1714500" lvl="4" indent="-238125" algn="ctr">
              <a:spcBef>
                <a:spcPts val="1200"/>
              </a:spcBef>
              <a:spcAft>
                <a:spcPts val="0"/>
              </a:spcAft>
              <a:buSzPts val="1400"/>
              <a:buChar char="○"/>
              <a:defRPr/>
            </a:lvl5pPr>
            <a:lvl6pPr marL="2057400" lvl="5" indent="-238125" algn="ctr">
              <a:spcBef>
                <a:spcPts val="1200"/>
              </a:spcBef>
              <a:spcAft>
                <a:spcPts val="0"/>
              </a:spcAft>
              <a:buSzPts val="1400"/>
              <a:buChar char="■"/>
              <a:defRPr/>
            </a:lvl6pPr>
            <a:lvl7pPr marL="2400300" lvl="6" indent="-238125" algn="ctr">
              <a:spcBef>
                <a:spcPts val="1200"/>
              </a:spcBef>
              <a:spcAft>
                <a:spcPts val="0"/>
              </a:spcAft>
              <a:buSzPts val="1400"/>
              <a:buChar char="●"/>
              <a:defRPr/>
            </a:lvl7pPr>
            <a:lvl8pPr marL="2743200" lvl="7" indent="-238125" algn="ctr">
              <a:spcBef>
                <a:spcPts val="1200"/>
              </a:spcBef>
              <a:spcAft>
                <a:spcPts val="0"/>
              </a:spcAft>
              <a:buSzPts val="1400"/>
              <a:buChar char="○"/>
              <a:defRPr/>
            </a:lvl8pPr>
            <a:lvl9pPr marL="3086100" lvl="8" indent="-238125" algn="ctr">
              <a:spcBef>
                <a:spcPts val="1200"/>
              </a:spcBef>
              <a:spcAft>
                <a:spcPts val="120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404040"/>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a:extLst>
              <a:ext uri="{FF2B5EF4-FFF2-40B4-BE49-F238E27FC236}">
                <a16:creationId xmlns:a16="http://schemas.microsoft.com/office/drawing/2014/main" id="{3416D22C-426A-744D-94E9-F455C0DB2A4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2377492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 y="571501"/>
            <a:ext cx="6629400" cy="2286001"/>
          </a:xfrm>
        </p:spPr>
        <p:txBody>
          <a:bodyPr/>
          <a:lstStyle>
            <a:lvl1pPr algn="ctr">
              <a:defRPr sz="2700" spc="-68" baseline="0">
                <a:solidFill>
                  <a:schemeClr val="accent5">
                    <a:lumMod val="75000"/>
                  </a:schemeClr>
                </a:solidFill>
              </a:defRPr>
            </a:lvl1pPr>
          </a:lstStyle>
          <a:p>
            <a:r>
              <a:rPr lang="en-US" dirty="0"/>
              <a:t>Click to edit Master title style</a:t>
            </a:r>
          </a:p>
        </p:txBody>
      </p:sp>
      <p:sp>
        <p:nvSpPr>
          <p:cNvPr id="3" name="Subtitle 2"/>
          <p:cNvSpPr>
            <a:spLocks noGrp="1"/>
          </p:cNvSpPr>
          <p:nvPr>
            <p:ph type="subTitle" idx="1"/>
          </p:nvPr>
        </p:nvSpPr>
        <p:spPr>
          <a:xfrm>
            <a:off x="114300" y="2914650"/>
            <a:ext cx="6629400" cy="1657350"/>
          </a:xfrm>
        </p:spPr>
        <p:txBody>
          <a:bodyPr anchor="ctr" anchorCtr="0"/>
          <a:lstStyle>
            <a:lvl1pPr marL="0" indent="0" algn="ctr">
              <a:buNone/>
              <a:defRPr>
                <a:solidFill>
                  <a:srgbClr val="696969"/>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22332704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404040"/>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a:extLst>
              <a:ext uri="{FF2B5EF4-FFF2-40B4-BE49-F238E27FC236}">
                <a16:creationId xmlns:a16="http://schemas.microsoft.com/office/drawing/2014/main" id="{3416D22C-426A-744D-94E9-F455C0DB2A46}"/>
              </a:ext>
            </a:extLst>
          </p:cNvPr>
          <p:cNvSpPr>
            <a:spLocks noGrp="1"/>
          </p:cNvSpPr>
          <p:nvPr>
            <p:ph type="title"/>
          </p:nvPr>
        </p:nvSpPr>
        <p:spPr/>
        <p:txBody>
          <a:bodyPr/>
          <a:lstStyle/>
          <a:p>
            <a:r>
              <a:rPr lang="en-US"/>
              <a:t>Click to edit Master title style</a:t>
            </a:r>
          </a:p>
        </p:txBody>
      </p:sp>
      <p:pic>
        <p:nvPicPr>
          <p:cNvPr id="7" name="Google Shape;59;p13">
            <a:extLst>
              <a:ext uri="{FF2B5EF4-FFF2-40B4-BE49-F238E27FC236}">
                <a16:creationId xmlns:a16="http://schemas.microsoft.com/office/drawing/2014/main" id="{3C2773AD-9637-D44D-90A1-9F44DF0FEEAB}"/>
              </a:ext>
            </a:extLst>
          </p:cNvPr>
          <p:cNvPicPr preferRelativeResize="0">
            <a:picLocks noChangeAspect="1"/>
          </p:cNvPicPr>
          <p:nvPr userDrawn="1"/>
        </p:nvPicPr>
        <p:blipFill>
          <a:blip r:embed="rId2">
            <a:alphaModFix/>
          </a:blip>
          <a:stretch>
            <a:fillRect/>
          </a:stretch>
        </p:blipFill>
        <p:spPr>
          <a:xfrm>
            <a:off x="92131" y="4911754"/>
            <a:ext cx="754030" cy="145063"/>
          </a:xfrm>
          <a:prstGeom prst="rect">
            <a:avLst/>
          </a:prstGeom>
          <a:noFill/>
          <a:ln>
            <a:noFill/>
          </a:ln>
        </p:spPr>
      </p:pic>
    </p:spTree>
    <p:extLst>
      <p:ext uri="{BB962C8B-B14F-4D97-AF65-F5344CB8AC3E}">
        <p14:creationId xmlns:p14="http://schemas.microsoft.com/office/powerpoint/2010/main" val="215473615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userDrawn="1"/>
        </p:nvSpPr>
        <p:spPr>
          <a:xfrm>
            <a:off x="0" y="457201"/>
            <a:ext cx="6858000" cy="4651772"/>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050"/>
          </a:p>
        </p:txBody>
      </p:sp>
      <p:sp>
        <p:nvSpPr>
          <p:cNvPr id="2" name="Title 1"/>
          <p:cNvSpPr>
            <a:spLocks noGrp="1"/>
          </p:cNvSpPr>
          <p:nvPr>
            <p:ph type="title"/>
          </p:nvPr>
        </p:nvSpPr>
        <p:spPr>
          <a:xfrm>
            <a:off x="523875" y="514350"/>
            <a:ext cx="5829300" cy="4000500"/>
          </a:xfrm>
        </p:spPr>
        <p:txBody>
          <a:bodyPr anchorCtr="1"/>
          <a:lstStyle>
            <a:lvl1pPr algn="ctr">
              <a:defRPr sz="2700" b="0" cap="none" spc="-113" baseline="0">
                <a:solidFill>
                  <a:schemeClr val="accent5">
                    <a:lumMod val="75000"/>
                  </a:schemeClr>
                </a:solidFill>
              </a:defRPr>
            </a:lvl1pPr>
          </a:lstStyle>
          <a:p>
            <a:r>
              <a:rPr lang="en-US" dirty="0"/>
              <a:t>Click to edit Master title style</a:t>
            </a:r>
          </a:p>
        </p:txBody>
      </p:sp>
      <p:sp>
        <p:nvSpPr>
          <p:cNvPr id="3" name="Text Placeholder 2"/>
          <p:cNvSpPr>
            <a:spLocks noGrp="1"/>
          </p:cNvSpPr>
          <p:nvPr>
            <p:ph type="body" idx="1"/>
          </p:nvPr>
        </p:nvSpPr>
        <p:spPr>
          <a:xfrm>
            <a:off x="523875" y="3429000"/>
            <a:ext cx="5829300" cy="619125"/>
          </a:xfrm>
        </p:spPr>
        <p:txBody>
          <a:bodyPr anchor="b"/>
          <a:lstStyle>
            <a:lvl1pPr marL="0" indent="0">
              <a:buNone/>
              <a:defRPr sz="1125">
                <a:solidFill>
                  <a:schemeClr val="tx1">
                    <a:tint val="7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
        <p:nvSpPr>
          <p:cNvPr id="11" name="Slide Number Placeholder 5"/>
          <p:cNvSpPr>
            <a:spLocks noGrp="1"/>
          </p:cNvSpPr>
          <p:nvPr>
            <p:ph type="sldNum" sz="quarter" idx="11"/>
          </p:nvPr>
        </p:nvSpPr>
        <p:spPr>
          <a:xfrm>
            <a:off x="5600700" y="4867517"/>
            <a:ext cx="1028700" cy="171450"/>
          </a:xfrm>
          <a:prstGeom prst="rect">
            <a:avLst/>
          </a:prstGeom>
        </p:spPr>
        <p:txBody>
          <a:bodyPr/>
          <a:lstStyle>
            <a:lvl1pPr>
              <a:defRPr/>
            </a:lvl1pPr>
          </a:lstStyle>
          <a:p>
            <a:r>
              <a:rPr lang="en-US" altLang="en-US" dirty="0"/>
              <a:t>Page </a:t>
            </a:r>
            <a:fld id="{1252D094-1F6F-4D58-85D9-7DD94883DE43}" type="slidenum">
              <a:rPr lang="en-US" altLang="en-US"/>
              <a:pPr/>
              <a:t>‹#›</a:t>
            </a:fld>
            <a:r>
              <a:rPr lang="en-US" altLang="en-US" dirty="0"/>
              <a:t> of 22</a:t>
            </a:r>
          </a:p>
        </p:txBody>
      </p:sp>
    </p:spTree>
    <p:extLst>
      <p:ext uri="{BB962C8B-B14F-4D97-AF65-F5344CB8AC3E}">
        <p14:creationId xmlns:p14="http://schemas.microsoft.com/office/powerpoint/2010/main" val="393546424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 y="628650"/>
            <a:ext cx="3257550" cy="382905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628650"/>
            <a:ext cx="3257550" cy="382905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1"/>
          </p:nvPr>
        </p:nvSpPr>
        <p:spPr>
          <a:xfrm>
            <a:off x="5600700" y="4867517"/>
            <a:ext cx="1028700" cy="171450"/>
          </a:xfrm>
          <a:prstGeom prst="rect">
            <a:avLst/>
          </a:prstGeom>
        </p:spPr>
        <p:txBody>
          <a:bodyPr/>
          <a:lstStyle>
            <a:lvl1pPr>
              <a:defRPr/>
            </a:lvl1pPr>
          </a:lstStyle>
          <a:p>
            <a:r>
              <a:rPr lang="en-US" altLang="en-US" dirty="0"/>
              <a:t>Page </a:t>
            </a:r>
            <a:fld id="{D2B8100E-AEB3-45CD-B31C-E5D9AB46F8E2}" type="slidenum">
              <a:rPr lang="en-US" altLang="en-US"/>
              <a:pPr/>
              <a:t>‹#›</a:t>
            </a:fld>
            <a:r>
              <a:rPr lang="en-US" altLang="en-US" dirty="0"/>
              <a:t> of 2</a:t>
            </a:r>
            <a:r>
              <a:rPr lang="en-US" altLang="zh-CN" dirty="0"/>
              <a:t>5</a:t>
            </a:r>
            <a:endParaRPr lang="en-US" altLang="en-US" dirty="0"/>
          </a:p>
        </p:txBody>
      </p:sp>
    </p:spTree>
    <p:extLst>
      <p:ext uri="{BB962C8B-B14F-4D97-AF65-F5344CB8AC3E}">
        <p14:creationId xmlns:p14="http://schemas.microsoft.com/office/powerpoint/2010/main" val="209846845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4300" y="628650"/>
            <a:ext cx="3258741" cy="514350"/>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114300" y="1143000"/>
            <a:ext cx="3258741" cy="3314700"/>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83770" y="628650"/>
            <a:ext cx="3259931" cy="514350"/>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483770" y="1143000"/>
            <a:ext cx="3259931" cy="3314700"/>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1"/>
          </p:nvPr>
        </p:nvSpPr>
        <p:spPr>
          <a:xfrm>
            <a:off x="5600700" y="4867517"/>
            <a:ext cx="1028700" cy="171450"/>
          </a:xfrm>
          <a:prstGeom prst="rect">
            <a:avLst/>
          </a:prstGeom>
        </p:spPr>
        <p:txBody>
          <a:bodyPr/>
          <a:lstStyle>
            <a:lvl1pPr>
              <a:defRPr/>
            </a:lvl1pPr>
          </a:lstStyle>
          <a:p>
            <a:r>
              <a:rPr lang="en-US" altLang="en-US" dirty="0"/>
              <a:t>Page </a:t>
            </a:r>
            <a:fld id="{B98A4ED6-624C-4BEA-BCDE-327289EF7D9F}" type="slidenum">
              <a:rPr lang="en-US" altLang="en-US"/>
              <a:pPr/>
              <a:t>‹#›</a:t>
            </a:fld>
            <a:r>
              <a:rPr lang="en-US" altLang="en-US" dirty="0"/>
              <a:t> of 2</a:t>
            </a:r>
            <a:r>
              <a:rPr lang="en-US" altLang="zh-CN" dirty="0"/>
              <a:t>5</a:t>
            </a:r>
            <a:endParaRPr lang="en-US" altLang="en-US" dirty="0"/>
          </a:p>
        </p:txBody>
      </p:sp>
    </p:spTree>
    <p:extLst>
      <p:ext uri="{BB962C8B-B14F-4D97-AF65-F5344CB8AC3E}">
        <p14:creationId xmlns:p14="http://schemas.microsoft.com/office/powerpoint/2010/main" val="109044235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p:cNvSpPr>
            <a:spLocks noGrp="1"/>
          </p:cNvSpPr>
          <p:nvPr>
            <p:ph type="sldNum" sz="quarter" idx="11"/>
          </p:nvPr>
        </p:nvSpPr>
        <p:spPr>
          <a:xfrm>
            <a:off x="5600700" y="4867517"/>
            <a:ext cx="1028700" cy="171450"/>
          </a:xfrm>
          <a:prstGeom prst="rect">
            <a:avLst/>
          </a:prstGeom>
        </p:spPr>
        <p:txBody>
          <a:bodyPr/>
          <a:lstStyle>
            <a:lvl1pPr>
              <a:defRPr/>
            </a:lvl1pPr>
          </a:lstStyle>
          <a:p>
            <a:r>
              <a:rPr lang="en-US" altLang="en-US" dirty="0"/>
              <a:t>Page </a:t>
            </a:r>
            <a:fld id="{AB72A377-ED4A-4672-A396-DD11146850F5}" type="slidenum">
              <a:rPr lang="en-US" altLang="en-US"/>
              <a:pPr/>
              <a:t>‹#›</a:t>
            </a:fld>
            <a:r>
              <a:rPr lang="en-US" altLang="en-US" dirty="0"/>
              <a:t> of 22</a:t>
            </a:r>
          </a:p>
        </p:txBody>
      </p:sp>
      <p:sp>
        <p:nvSpPr>
          <p:cNvPr id="8" name="标题 7">
            <a:extLst>
              <a:ext uri="{FF2B5EF4-FFF2-40B4-BE49-F238E27FC236}">
                <a16:creationId xmlns:a16="http://schemas.microsoft.com/office/drawing/2014/main" id="{FC6244C4-715A-4076-A755-A7C4861BB016}"/>
              </a:ext>
            </a:extLst>
          </p:cNvPr>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400190884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11"/>
          </p:nvPr>
        </p:nvSpPr>
        <p:spPr>
          <a:xfrm>
            <a:off x="5600700" y="4867517"/>
            <a:ext cx="1028700" cy="171450"/>
          </a:xfrm>
          <a:prstGeom prst="rect">
            <a:avLst/>
          </a:prstGeom>
        </p:spPr>
        <p:txBody>
          <a:bodyPr/>
          <a:lstStyle>
            <a:lvl1pPr>
              <a:defRPr/>
            </a:lvl1pPr>
          </a:lstStyle>
          <a:p>
            <a:r>
              <a:rPr lang="en-US" altLang="en-US" dirty="0"/>
              <a:t>Page </a:t>
            </a:r>
            <a:fld id="{A4A31649-8929-48A0-9489-E8D4C8D91F05}" type="slidenum">
              <a:rPr lang="en-US" altLang="en-US"/>
              <a:pPr/>
              <a:t>‹#›</a:t>
            </a:fld>
            <a:r>
              <a:rPr lang="en-US" altLang="en-US" dirty="0"/>
              <a:t> of 22</a:t>
            </a:r>
          </a:p>
        </p:txBody>
      </p:sp>
    </p:spTree>
    <p:extLst>
      <p:ext uri="{BB962C8B-B14F-4D97-AF65-F5344CB8AC3E}">
        <p14:creationId xmlns:p14="http://schemas.microsoft.com/office/powerpoint/2010/main" val="99360956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33775" y="2150850"/>
            <a:ext cx="639045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2700"/>
            </a:lvl1pPr>
            <a:lvl2pPr lvl="1" algn="ctr">
              <a:spcBef>
                <a:spcPts val="0"/>
              </a:spcBef>
              <a:spcAft>
                <a:spcPts val="0"/>
              </a:spcAft>
              <a:buSzPts val="3600"/>
              <a:buNone/>
              <a:defRPr sz="2700"/>
            </a:lvl2pPr>
            <a:lvl3pPr lvl="2" algn="ctr">
              <a:spcBef>
                <a:spcPts val="0"/>
              </a:spcBef>
              <a:spcAft>
                <a:spcPts val="0"/>
              </a:spcAft>
              <a:buSzPts val="3600"/>
              <a:buNone/>
              <a:defRPr sz="2700"/>
            </a:lvl3pPr>
            <a:lvl4pPr lvl="3" algn="ctr">
              <a:spcBef>
                <a:spcPts val="0"/>
              </a:spcBef>
              <a:spcAft>
                <a:spcPts val="0"/>
              </a:spcAft>
              <a:buSzPts val="3600"/>
              <a:buNone/>
              <a:defRPr sz="2700"/>
            </a:lvl4pPr>
            <a:lvl5pPr lvl="4" algn="ctr">
              <a:spcBef>
                <a:spcPts val="0"/>
              </a:spcBef>
              <a:spcAft>
                <a:spcPts val="0"/>
              </a:spcAft>
              <a:buSzPts val="3600"/>
              <a:buNone/>
              <a:defRPr sz="2700"/>
            </a:lvl5pPr>
            <a:lvl6pPr lvl="5" algn="ctr">
              <a:spcBef>
                <a:spcPts val="0"/>
              </a:spcBef>
              <a:spcAft>
                <a:spcPts val="0"/>
              </a:spcAft>
              <a:buSzPts val="3600"/>
              <a:buNone/>
              <a:defRPr sz="2700"/>
            </a:lvl6pPr>
            <a:lvl7pPr lvl="6" algn="ctr">
              <a:spcBef>
                <a:spcPts val="0"/>
              </a:spcBef>
              <a:spcAft>
                <a:spcPts val="0"/>
              </a:spcAft>
              <a:buSzPts val="3600"/>
              <a:buNone/>
              <a:defRPr sz="2700"/>
            </a:lvl7pPr>
            <a:lvl8pPr lvl="7" algn="ctr">
              <a:spcBef>
                <a:spcPts val="0"/>
              </a:spcBef>
              <a:spcAft>
                <a:spcPts val="0"/>
              </a:spcAft>
              <a:buSzPts val="3600"/>
              <a:buNone/>
              <a:defRPr sz="2700"/>
            </a:lvl8pPr>
            <a:lvl9pPr lvl="8" algn="ctr">
              <a:spcBef>
                <a:spcPts val="0"/>
              </a:spcBef>
              <a:spcAft>
                <a:spcPts val="0"/>
              </a:spcAft>
              <a:buSzPts val="3600"/>
              <a:buNone/>
              <a:defRPr sz="2700"/>
            </a:lvl9pPr>
          </a:lstStyle>
          <a:p>
            <a:endParaRPr/>
          </a:p>
        </p:txBody>
      </p:sp>
      <p:pic>
        <p:nvPicPr>
          <p:cNvPr id="4" name="Google Shape;59;p13">
            <a:extLst>
              <a:ext uri="{FF2B5EF4-FFF2-40B4-BE49-F238E27FC236}">
                <a16:creationId xmlns:a16="http://schemas.microsoft.com/office/drawing/2014/main" id="{35D9B41A-5779-F644-BFFF-EB071756C20A}"/>
              </a:ext>
            </a:extLst>
          </p:cNvPr>
          <p:cNvPicPr preferRelativeResize="0">
            <a:picLocks noChangeAspect="1"/>
          </p:cNvPicPr>
          <p:nvPr userDrawn="1"/>
        </p:nvPicPr>
        <p:blipFill>
          <a:blip r:embed="rId2">
            <a:alphaModFix/>
          </a:blip>
          <a:stretch>
            <a:fillRect/>
          </a:stretch>
        </p:blipFill>
        <p:spPr>
          <a:xfrm>
            <a:off x="92131" y="4911754"/>
            <a:ext cx="754030" cy="14506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1" y="628650"/>
            <a:ext cx="2484835" cy="857250"/>
          </a:xfrm>
        </p:spPr>
        <p:txBody>
          <a:bodyPr anchor="b"/>
          <a:lstStyle>
            <a:lvl1pPr algn="l">
              <a:defRPr sz="1125" b="1"/>
            </a:lvl1pPr>
          </a:lstStyle>
          <a:p>
            <a:r>
              <a:rPr lang="en-US"/>
              <a:t>Click to edit Master title style</a:t>
            </a:r>
            <a:endParaRPr lang="en-US" dirty="0"/>
          </a:p>
        </p:txBody>
      </p:sp>
      <p:sp>
        <p:nvSpPr>
          <p:cNvPr id="3" name="Content Placeholder 2"/>
          <p:cNvSpPr>
            <a:spLocks noGrp="1"/>
          </p:cNvSpPr>
          <p:nvPr>
            <p:ph idx="1"/>
          </p:nvPr>
        </p:nvSpPr>
        <p:spPr>
          <a:xfrm>
            <a:off x="2681287" y="628651"/>
            <a:ext cx="4062413" cy="382905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301" y="1485900"/>
            <a:ext cx="2484835" cy="2971800"/>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6" name="Slide Number Placeholder 5"/>
          <p:cNvSpPr>
            <a:spLocks noGrp="1"/>
          </p:cNvSpPr>
          <p:nvPr>
            <p:ph type="sldNum" sz="quarter" idx="11"/>
          </p:nvPr>
        </p:nvSpPr>
        <p:spPr>
          <a:xfrm>
            <a:off x="5600700" y="4867517"/>
            <a:ext cx="1028700" cy="171450"/>
          </a:xfrm>
          <a:prstGeom prst="rect">
            <a:avLst/>
          </a:prstGeom>
        </p:spPr>
        <p:txBody>
          <a:bodyPr/>
          <a:lstStyle>
            <a:lvl1pPr>
              <a:defRPr/>
            </a:lvl1pPr>
          </a:lstStyle>
          <a:p>
            <a:r>
              <a:rPr lang="en-US" altLang="en-US" dirty="0"/>
              <a:t>Page </a:t>
            </a:r>
            <a:fld id="{3E8FA7CC-2CE5-41D8-B4C4-AD442D4B12B0}" type="slidenum">
              <a:rPr lang="en-US" altLang="en-US"/>
              <a:pPr/>
              <a:t>‹#›</a:t>
            </a:fld>
            <a:r>
              <a:rPr lang="en-US" altLang="en-US" dirty="0"/>
              <a:t> of 2</a:t>
            </a:r>
            <a:r>
              <a:rPr lang="en-US" altLang="zh-CN" dirty="0"/>
              <a:t>5</a:t>
            </a:r>
            <a:endParaRPr lang="en-US" altLang="en-US" dirty="0"/>
          </a:p>
        </p:txBody>
      </p:sp>
    </p:spTree>
    <p:extLst>
      <p:ext uri="{BB962C8B-B14F-4D97-AF65-F5344CB8AC3E}">
        <p14:creationId xmlns:p14="http://schemas.microsoft.com/office/powerpoint/2010/main" val="427223321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429000"/>
            <a:ext cx="41148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344216" y="571501"/>
            <a:ext cx="4114800" cy="2857501"/>
          </a:xfrm>
        </p:spPr>
        <p:txBody>
          <a:bodyPr rtlCol="0">
            <a:norm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r>
              <a:rPr lang="en-US" noProof="0"/>
              <a:t>Click icon to add picture</a:t>
            </a:r>
          </a:p>
        </p:txBody>
      </p:sp>
      <p:sp>
        <p:nvSpPr>
          <p:cNvPr id="4" name="Text Placeholder 3"/>
          <p:cNvSpPr>
            <a:spLocks noGrp="1"/>
          </p:cNvSpPr>
          <p:nvPr>
            <p:ph type="body" sz="half" idx="2"/>
          </p:nvPr>
        </p:nvSpPr>
        <p:spPr>
          <a:xfrm>
            <a:off x="1344216" y="3854053"/>
            <a:ext cx="4114800" cy="603647"/>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6" name="Slide Number Placeholder 5"/>
          <p:cNvSpPr>
            <a:spLocks noGrp="1"/>
          </p:cNvSpPr>
          <p:nvPr>
            <p:ph type="sldNum" sz="quarter" idx="11"/>
          </p:nvPr>
        </p:nvSpPr>
        <p:spPr>
          <a:xfrm>
            <a:off x="5600700" y="4867517"/>
            <a:ext cx="1028700" cy="171450"/>
          </a:xfrm>
          <a:prstGeom prst="rect">
            <a:avLst/>
          </a:prstGeom>
        </p:spPr>
        <p:txBody>
          <a:bodyPr/>
          <a:lstStyle>
            <a:lvl1pPr>
              <a:defRPr/>
            </a:lvl1pPr>
          </a:lstStyle>
          <a:p>
            <a:r>
              <a:rPr lang="en-US" altLang="en-US" dirty="0"/>
              <a:t>Page </a:t>
            </a:r>
            <a:fld id="{FC7E1FD5-A6B1-43EF-B5D9-E1445DE766F6}" type="slidenum">
              <a:rPr lang="en-US" altLang="en-US"/>
              <a:pPr/>
              <a:t>‹#›</a:t>
            </a:fld>
            <a:r>
              <a:rPr lang="en-US" altLang="en-US" dirty="0"/>
              <a:t> of 2</a:t>
            </a:r>
            <a:r>
              <a:rPr lang="en-US" altLang="zh-CN" dirty="0"/>
              <a:t>5</a:t>
            </a:r>
            <a:endParaRPr lang="en-US" altLang="en-US" dirty="0"/>
          </a:p>
        </p:txBody>
      </p:sp>
    </p:spTree>
    <p:extLst>
      <p:ext uri="{BB962C8B-B14F-4D97-AF65-F5344CB8AC3E}">
        <p14:creationId xmlns:p14="http://schemas.microsoft.com/office/powerpoint/2010/main" val="121525668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a:xfrm>
            <a:off x="0" y="4937522"/>
            <a:ext cx="4629150" cy="171450"/>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1"/>
          </p:nvPr>
        </p:nvSpPr>
        <p:spPr>
          <a:xfrm>
            <a:off x="5600700" y="4867517"/>
            <a:ext cx="1028700" cy="171450"/>
          </a:xfrm>
          <a:prstGeom prst="rect">
            <a:avLst/>
          </a:prstGeom>
        </p:spPr>
        <p:txBody>
          <a:bodyPr/>
          <a:lstStyle>
            <a:lvl1pPr>
              <a:defRPr/>
            </a:lvl1pPr>
          </a:lstStyle>
          <a:p>
            <a:r>
              <a:rPr lang="en-US" altLang="en-US" dirty="0"/>
              <a:t>Page </a:t>
            </a:r>
            <a:fld id="{D0BF8F6E-232C-4479-8873-848D6BC8E6C3}" type="slidenum">
              <a:rPr lang="en-US" altLang="en-US"/>
              <a:pPr/>
              <a:t>‹#›</a:t>
            </a:fld>
            <a:r>
              <a:rPr lang="en-US" altLang="en-US" dirty="0"/>
              <a:t> of 2</a:t>
            </a:r>
            <a:r>
              <a:rPr lang="en-US" altLang="zh-CN" dirty="0"/>
              <a:t>5</a:t>
            </a:r>
            <a:endParaRPr lang="en-US" altLang="en-US" dirty="0"/>
          </a:p>
        </p:txBody>
      </p:sp>
    </p:spTree>
    <p:extLst>
      <p:ext uri="{BB962C8B-B14F-4D97-AF65-F5344CB8AC3E}">
        <p14:creationId xmlns:p14="http://schemas.microsoft.com/office/powerpoint/2010/main" val="369688378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43500" y="628652"/>
            <a:ext cx="1543050" cy="38290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 y="628651"/>
            <a:ext cx="4972050" cy="38290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a:xfrm>
            <a:off x="0" y="4937522"/>
            <a:ext cx="4629150" cy="171450"/>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1"/>
          </p:nvPr>
        </p:nvSpPr>
        <p:spPr>
          <a:xfrm>
            <a:off x="5600700" y="4867517"/>
            <a:ext cx="1028700" cy="171450"/>
          </a:xfrm>
          <a:prstGeom prst="rect">
            <a:avLst/>
          </a:prstGeom>
        </p:spPr>
        <p:txBody>
          <a:bodyPr/>
          <a:lstStyle>
            <a:lvl1pPr>
              <a:defRPr/>
            </a:lvl1pPr>
          </a:lstStyle>
          <a:p>
            <a:r>
              <a:rPr lang="en-US" altLang="en-US" dirty="0"/>
              <a:t>Page </a:t>
            </a:r>
            <a:fld id="{8C84A859-EC2B-4CC2-841B-A4A94D4856AA}" type="slidenum">
              <a:rPr lang="en-US" altLang="en-US"/>
              <a:pPr/>
              <a:t>‹#›</a:t>
            </a:fld>
            <a:r>
              <a:rPr lang="en-US" altLang="en-US" dirty="0"/>
              <a:t> of 2</a:t>
            </a:r>
            <a:r>
              <a:rPr lang="en-US" altLang="zh-CN" dirty="0"/>
              <a:t>5</a:t>
            </a:r>
            <a:endParaRPr lang="en-US" altLang="en-US" dirty="0"/>
          </a:p>
        </p:txBody>
      </p:sp>
    </p:spTree>
    <p:extLst>
      <p:ext uri="{BB962C8B-B14F-4D97-AF65-F5344CB8AC3E}">
        <p14:creationId xmlns:p14="http://schemas.microsoft.com/office/powerpoint/2010/main" val="102039700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33775" y="1152475"/>
            <a:ext cx="6390450" cy="3416400"/>
          </a:xfrm>
          <a:prstGeom prst="rect">
            <a:avLst/>
          </a:prstGeom>
        </p:spPr>
        <p:txBody>
          <a:bodyPr spcFirstLastPara="1" wrap="square" lIns="91425" tIns="91425" rIns="91425" bIns="91425" anchor="t" anchorCtr="0">
            <a:noAutofit/>
          </a:bodyPr>
          <a:lstStyle>
            <a:lvl1pPr marL="342900" lvl="0" indent="-257175">
              <a:spcBef>
                <a:spcPts val="0"/>
              </a:spcBef>
              <a:spcAft>
                <a:spcPts val="0"/>
              </a:spcAft>
              <a:buSzPts val="1800"/>
              <a:buChar char="●"/>
              <a:defRPr/>
            </a:lvl1pPr>
            <a:lvl2pPr marL="685800" lvl="1" indent="-238125">
              <a:spcBef>
                <a:spcPts val="1200"/>
              </a:spcBef>
              <a:spcAft>
                <a:spcPts val="0"/>
              </a:spcAft>
              <a:buSzPts val="1400"/>
              <a:buChar char="○"/>
              <a:defRPr/>
            </a:lvl2pPr>
            <a:lvl3pPr marL="1028700" lvl="2" indent="-238125">
              <a:spcBef>
                <a:spcPts val="1200"/>
              </a:spcBef>
              <a:spcAft>
                <a:spcPts val="0"/>
              </a:spcAft>
              <a:buSzPts val="1400"/>
              <a:buChar char="■"/>
              <a:defRPr/>
            </a:lvl3pPr>
            <a:lvl4pPr marL="1371600" lvl="3" indent="-238125">
              <a:spcBef>
                <a:spcPts val="1200"/>
              </a:spcBef>
              <a:spcAft>
                <a:spcPts val="0"/>
              </a:spcAft>
              <a:buSzPts val="1400"/>
              <a:buChar char="●"/>
              <a:defRPr/>
            </a:lvl4pPr>
            <a:lvl5pPr marL="1714500" lvl="4" indent="-238125">
              <a:spcBef>
                <a:spcPts val="1200"/>
              </a:spcBef>
              <a:spcAft>
                <a:spcPts val="0"/>
              </a:spcAft>
              <a:buSzPts val="1400"/>
              <a:buChar char="○"/>
              <a:defRPr/>
            </a:lvl5pPr>
            <a:lvl6pPr marL="2057400" lvl="5" indent="-238125">
              <a:spcBef>
                <a:spcPts val="1200"/>
              </a:spcBef>
              <a:spcAft>
                <a:spcPts val="0"/>
              </a:spcAft>
              <a:buSzPts val="1400"/>
              <a:buChar char="■"/>
              <a:defRPr/>
            </a:lvl6pPr>
            <a:lvl7pPr marL="2400300" lvl="6" indent="-238125">
              <a:spcBef>
                <a:spcPts val="1200"/>
              </a:spcBef>
              <a:spcAft>
                <a:spcPts val="0"/>
              </a:spcAft>
              <a:buSzPts val="1400"/>
              <a:buChar char="●"/>
              <a:defRPr/>
            </a:lvl7pPr>
            <a:lvl8pPr marL="2743200" lvl="7" indent="-238125">
              <a:spcBef>
                <a:spcPts val="1200"/>
              </a:spcBef>
              <a:spcAft>
                <a:spcPts val="0"/>
              </a:spcAft>
              <a:buSzPts val="1400"/>
              <a:buChar char="○"/>
              <a:defRPr/>
            </a:lvl8pPr>
            <a:lvl9pPr marL="3086100" lvl="8" indent="-238125">
              <a:spcBef>
                <a:spcPts val="1200"/>
              </a:spcBef>
              <a:spcAft>
                <a:spcPts val="1200"/>
              </a:spcAft>
              <a:buSzPts val="1400"/>
              <a:buChar char="■"/>
              <a:defRPr/>
            </a:lvl9pPr>
          </a:lstStyle>
          <a:p>
            <a:endParaRPr/>
          </a:p>
        </p:txBody>
      </p:sp>
      <p:pic>
        <p:nvPicPr>
          <p:cNvPr id="5" name="Google Shape;59;p13">
            <a:extLst>
              <a:ext uri="{FF2B5EF4-FFF2-40B4-BE49-F238E27FC236}">
                <a16:creationId xmlns:a16="http://schemas.microsoft.com/office/drawing/2014/main" id="{41EEF8EF-9D3B-CB4A-A132-1B56277F0A45}"/>
              </a:ext>
            </a:extLst>
          </p:cNvPr>
          <p:cNvPicPr preferRelativeResize="0">
            <a:picLocks noChangeAspect="1"/>
          </p:cNvPicPr>
          <p:nvPr userDrawn="1"/>
        </p:nvPicPr>
        <p:blipFill>
          <a:blip r:embed="rId2">
            <a:alphaModFix/>
          </a:blip>
          <a:stretch>
            <a:fillRect/>
          </a:stretch>
        </p:blipFill>
        <p:spPr>
          <a:xfrm>
            <a:off x="92131" y="4911754"/>
            <a:ext cx="754030" cy="145063"/>
          </a:xfrm>
          <a:prstGeom prst="rect">
            <a:avLst/>
          </a:prstGeom>
          <a:noFill/>
          <a:ln>
            <a:noFill/>
          </a:ln>
        </p:spPr>
      </p:pic>
      <p:sp>
        <p:nvSpPr>
          <p:cNvPr id="6" name="Google Shape;54;p13">
            <a:extLst>
              <a:ext uri="{FF2B5EF4-FFF2-40B4-BE49-F238E27FC236}">
                <a16:creationId xmlns:a16="http://schemas.microsoft.com/office/drawing/2014/main" id="{EC488773-92E2-6842-81BB-E541F107780D}"/>
              </a:ext>
            </a:extLst>
          </p:cNvPr>
          <p:cNvSpPr/>
          <p:nvPr userDrawn="1"/>
        </p:nvSpPr>
        <p:spPr>
          <a:xfrm>
            <a:off x="0" y="0"/>
            <a:ext cx="6858002" cy="503935"/>
          </a:xfrm>
          <a:prstGeom prst="rect">
            <a:avLst/>
          </a:prstGeom>
          <a:solidFill>
            <a:srgbClr val="5E973E"/>
          </a:solidFill>
          <a:ln>
            <a:noFill/>
          </a:ln>
        </p:spPr>
        <p:txBody>
          <a:bodyPr spcFirstLastPara="1" wrap="square" lIns="68569" tIns="68569" rIns="68569" bIns="68569" anchor="ctr" anchorCtr="0">
            <a:noAutofit/>
          </a:bodyPr>
          <a:lstStyle/>
          <a:p>
            <a:endParaRPr sz="1050">
              <a:solidFill>
                <a:srgbClr val="0070C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33775" y="1152475"/>
            <a:ext cx="2999925" cy="3416400"/>
          </a:xfrm>
          <a:prstGeom prst="rect">
            <a:avLst/>
          </a:prstGeom>
        </p:spPr>
        <p:txBody>
          <a:bodyPr spcFirstLastPara="1" wrap="square" lIns="91425" tIns="91425" rIns="91425" bIns="91425" anchor="t" anchorCtr="0">
            <a:noAutofit/>
          </a:bodyPr>
          <a:lstStyle>
            <a:lvl1pPr marL="342900" lvl="0" indent="-238125">
              <a:spcBef>
                <a:spcPts val="0"/>
              </a:spcBef>
              <a:spcAft>
                <a:spcPts val="0"/>
              </a:spcAft>
              <a:buSzPts val="1400"/>
              <a:buChar char="●"/>
              <a:defRPr sz="1050"/>
            </a:lvl1pPr>
            <a:lvl2pPr marL="685800" lvl="1" indent="-228600">
              <a:spcBef>
                <a:spcPts val="1200"/>
              </a:spcBef>
              <a:spcAft>
                <a:spcPts val="0"/>
              </a:spcAft>
              <a:buSzPts val="1200"/>
              <a:buChar char="○"/>
              <a:defRPr sz="900"/>
            </a:lvl2pPr>
            <a:lvl3pPr marL="1028700" lvl="2" indent="-228600">
              <a:spcBef>
                <a:spcPts val="1200"/>
              </a:spcBef>
              <a:spcAft>
                <a:spcPts val="0"/>
              </a:spcAft>
              <a:buSzPts val="1200"/>
              <a:buChar char="■"/>
              <a:defRPr sz="900"/>
            </a:lvl3pPr>
            <a:lvl4pPr marL="1371600" lvl="3" indent="-228600">
              <a:spcBef>
                <a:spcPts val="1200"/>
              </a:spcBef>
              <a:spcAft>
                <a:spcPts val="0"/>
              </a:spcAft>
              <a:buSzPts val="1200"/>
              <a:buChar char="●"/>
              <a:defRPr sz="900"/>
            </a:lvl4pPr>
            <a:lvl5pPr marL="1714500" lvl="4" indent="-228600">
              <a:spcBef>
                <a:spcPts val="1200"/>
              </a:spcBef>
              <a:spcAft>
                <a:spcPts val="0"/>
              </a:spcAft>
              <a:buSzPts val="1200"/>
              <a:buChar char="○"/>
              <a:defRPr sz="900"/>
            </a:lvl5pPr>
            <a:lvl6pPr marL="2057400" lvl="5" indent="-228600">
              <a:spcBef>
                <a:spcPts val="1200"/>
              </a:spcBef>
              <a:spcAft>
                <a:spcPts val="0"/>
              </a:spcAft>
              <a:buSzPts val="1200"/>
              <a:buChar char="■"/>
              <a:defRPr sz="900"/>
            </a:lvl6pPr>
            <a:lvl7pPr marL="2400300" lvl="6" indent="-228600">
              <a:spcBef>
                <a:spcPts val="1200"/>
              </a:spcBef>
              <a:spcAft>
                <a:spcPts val="0"/>
              </a:spcAft>
              <a:buSzPts val="1200"/>
              <a:buChar char="●"/>
              <a:defRPr sz="900"/>
            </a:lvl7pPr>
            <a:lvl8pPr marL="2743200" lvl="7" indent="-228600">
              <a:spcBef>
                <a:spcPts val="1200"/>
              </a:spcBef>
              <a:spcAft>
                <a:spcPts val="0"/>
              </a:spcAft>
              <a:buSzPts val="1200"/>
              <a:buChar char="○"/>
              <a:defRPr sz="900"/>
            </a:lvl8pPr>
            <a:lvl9pPr marL="3086100" lvl="8" indent="-228600">
              <a:spcBef>
                <a:spcPts val="1200"/>
              </a:spcBef>
              <a:spcAft>
                <a:spcPts val="1200"/>
              </a:spcAft>
              <a:buSzPts val="1200"/>
              <a:buChar char="■"/>
              <a:defRPr sz="900"/>
            </a:lvl9pPr>
          </a:lstStyle>
          <a:p>
            <a:endParaRPr/>
          </a:p>
        </p:txBody>
      </p:sp>
      <p:sp>
        <p:nvSpPr>
          <p:cNvPr id="23" name="Google Shape;23;p5"/>
          <p:cNvSpPr txBox="1">
            <a:spLocks noGrp="1"/>
          </p:cNvSpPr>
          <p:nvPr>
            <p:ph type="body" idx="2"/>
          </p:nvPr>
        </p:nvSpPr>
        <p:spPr>
          <a:xfrm>
            <a:off x="3624300" y="1152475"/>
            <a:ext cx="2999925" cy="3416400"/>
          </a:xfrm>
          <a:prstGeom prst="rect">
            <a:avLst/>
          </a:prstGeom>
        </p:spPr>
        <p:txBody>
          <a:bodyPr spcFirstLastPara="1" wrap="square" lIns="91425" tIns="91425" rIns="91425" bIns="91425" anchor="t" anchorCtr="0">
            <a:noAutofit/>
          </a:bodyPr>
          <a:lstStyle>
            <a:lvl1pPr marL="342900" lvl="0" indent="-238125">
              <a:spcBef>
                <a:spcPts val="0"/>
              </a:spcBef>
              <a:spcAft>
                <a:spcPts val="0"/>
              </a:spcAft>
              <a:buSzPts val="1400"/>
              <a:buChar char="●"/>
              <a:defRPr sz="1050"/>
            </a:lvl1pPr>
            <a:lvl2pPr marL="685800" lvl="1" indent="-228600">
              <a:spcBef>
                <a:spcPts val="1200"/>
              </a:spcBef>
              <a:spcAft>
                <a:spcPts val="0"/>
              </a:spcAft>
              <a:buSzPts val="1200"/>
              <a:buChar char="○"/>
              <a:defRPr sz="900"/>
            </a:lvl2pPr>
            <a:lvl3pPr marL="1028700" lvl="2" indent="-228600">
              <a:spcBef>
                <a:spcPts val="1200"/>
              </a:spcBef>
              <a:spcAft>
                <a:spcPts val="0"/>
              </a:spcAft>
              <a:buSzPts val="1200"/>
              <a:buChar char="■"/>
              <a:defRPr sz="900"/>
            </a:lvl3pPr>
            <a:lvl4pPr marL="1371600" lvl="3" indent="-228600">
              <a:spcBef>
                <a:spcPts val="1200"/>
              </a:spcBef>
              <a:spcAft>
                <a:spcPts val="0"/>
              </a:spcAft>
              <a:buSzPts val="1200"/>
              <a:buChar char="●"/>
              <a:defRPr sz="900"/>
            </a:lvl4pPr>
            <a:lvl5pPr marL="1714500" lvl="4" indent="-228600">
              <a:spcBef>
                <a:spcPts val="1200"/>
              </a:spcBef>
              <a:spcAft>
                <a:spcPts val="0"/>
              </a:spcAft>
              <a:buSzPts val="1200"/>
              <a:buChar char="○"/>
              <a:defRPr sz="900"/>
            </a:lvl5pPr>
            <a:lvl6pPr marL="2057400" lvl="5" indent="-228600">
              <a:spcBef>
                <a:spcPts val="1200"/>
              </a:spcBef>
              <a:spcAft>
                <a:spcPts val="0"/>
              </a:spcAft>
              <a:buSzPts val="1200"/>
              <a:buChar char="■"/>
              <a:defRPr sz="900"/>
            </a:lvl6pPr>
            <a:lvl7pPr marL="2400300" lvl="6" indent="-228600">
              <a:spcBef>
                <a:spcPts val="1200"/>
              </a:spcBef>
              <a:spcAft>
                <a:spcPts val="0"/>
              </a:spcAft>
              <a:buSzPts val="1200"/>
              <a:buChar char="●"/>
              <a:defRPr sz="900"/>
            </a:lvl7pPr>
            <a:lvl8pPr marL="2743200" lvl="7" indent="-228600">
              <a:spcBef>
                <a:spcPts val="1200"/>
              </a:spcBef>
              <a:spcAft>
                <a:spcPts val="0"/>
              </a:spcAft>
              <a:buSzPts val="1200"/>
              <a:buChar char="○"/>
              <a:defRPr sz="900"/>
            </a:lvl8pPr>
            <a:lvl9pPr marL="3086100" lvl="8" indent="-228600">
              <a:spcBef>
                <a:spcPts val="1200"/>
              </a:spcBef>
              <a:spcAft>
                <a:spcPts val="1200"/>
              </a:spcAft>
              <a:buSzPts val="1200"/>
              <a:buChar char="■"/>
              <a:defRPr sz="900"/>
            </a:lvl9pPr>
          </a:lstStyle>
          <a:p>
            <a:endParaRPr/>
          </a:p>
        </p:txBody>
      </p:sp>
      <p:sp>
        <p:nvSpPr>
          <p:cNvPr id="5" name="Google Shape;54;p13">
            <a:extLst>
              <a:ext uri="{FF2B5EF4-FFF2-40B4-BE49-F238E27FC236}">
                <a16:creationId xmlns:a16="http://schemas.microsoft.com/office/drawing/2014/main" id="{0F598B79-8EC4-AF4F-B51F-27C369AF333D}"/>
              </a:ext>
            </a:extLst>
          </p:cNvPr>
          <p:cNvSpPr/>
          <p:nvPr userDrawn="1"/>
        </p:nvSpPr>
        <p:spPr>
          <a:xfrm>
            <a:off x="0" y="0"/>
            <a:ext cx="6858002" cy="503935"/>
          </a:xfrm>
          <a:prstGeom prst="rect">
            <a:avLst/>
          </a:prstGeom>
          <a:solidFill>
            <a:srgbClr val="5E973E"/>
          </a:solidFill>
          <a:ln>
            <a:noFill/>
          </a:ln>
        </p:spPr>
        <p:txBody>
          <a:bodyPr spcFirstLastPara="1" wrap="square" lIns="68569" tIns="68569" rIns="68569" bIns="68569" anchor="ctr" anchorCtr="0">
            <a:noAutofit/>
          </a:bodyPr>
          <a:lstStyle/>
          <a:p>
            <a:endParaRPr sz="1050">
              <a:solidFill>
                <a:srgbClr val="0070C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 name="Google Shape;54;p13">
            <a:extLst>
              <a:ext uri="{FF2B5EF4-FFF2-40B4-BE49-F238E27FC236}">
                <a16:creationId xmlns:a16="http://schemas.microsoft.com/office/drawing/2014/main" id="{09186FC3-E742-9D4E-8FBD-77CDA12E3325}"/>
              </a:ext>
            </a:extLst>
          </p:cNvPr>
          <p:cNvSpPr/>
          <p:nvPr userDrawn="1"/>
        </p:nvSpPr>
        <p:spPr>
          <a:xfrm>
            <a:off x="0" y="0"/>
            <a:ext cx="6858002" cy="503935"/>
          </a:xfrm>
          <a:prstGeom prst="rect">
            <a:avLst/>
          </a:prstGeom>
          <a:solidFill>
            <a:srgbClr val="5E973E"/>
          </a:solidFill>
          <a:ln>
            <a:noFill/>
          </a:ln>
        </p:spPr>
        <p:txBody>
          <a:bodyPr spcFirstLastPara="1" wrap="square" lIns="68569" tIns="68569" rIns="68569" bIns="68569" anchor="ctr" anchorCtr="0">
            <a:noAutofit/>
          </a:bodyPr>
          <a:lstStyle/>
          <a:p>
            <a:endParaRPr sz="1050">
              <a:solidFill>
                <a:srgbClr val="0070C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33775" y="555600"/>
            <a:ext cx="2106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1800"/>
            </a:lvl1pPr>
            <a:lvl2pPr lvl="1">
              <a:spcBef>
                <a:spcPts val="0"/>
              </a:spcBef>
              <a:spcAft>
                <a:spcPts val="0"/>
              </a:spcAft>
              <a:buSzPts val="2400"/>
              <a:buNone/>
              <a:defRPr sz="1800"/>
            </a:lvl2pPr>
            <a:lvl3pPr lvl="2">
              <a:spcBef>
                <a:spcPts val="0"/>
              </a:spcBef>
              <a:spcAft>
                <a:spcPts val="0"/>
              </a:spcAft>
              <a:buSzPts val="2400"/>
              <a:buNone/>
              <a:defRPr sz="1800"/>
            </a:lvl3pPr>
            <a:lvl4pPr lvl="3">
              <a:spcBef>
                <a:spcPts val="0"/>
              </a:spcBef>
              <a:spcAft>
                <a:spcPts val="0"/>
              </a:spcAft>
              <a:buSzPts val="2400"/>
              <a:buNone/>
              <a:defRPr sz="1800"/>
            </a:lvl4pPr>
            <a:lvl5pPr lvl="4">
              <a:spcBef>
                <a:spcPts val="0"/>
              </a:spcBef>
              <a:spcAft>
                <a:spcPts val="0"/>
              </a:spcAft>
              <a:buSzPts val="2400"/>
              <a:buNone/>
              <a:defRPr sz="1800"/>
            </a:lvl5pPr>
            <a:lvl6pPr lvl="5">
              <a:spcBef>
                <a:spcPts val="0"/>
              </a:spcBef>
              <a:spcAft>
                <a:spcPts val="0"/>
              </a:spcAft>
              <a:buSzPts val="2400"/>
              <a:buNone/>
              <a:defRPr sz="1800"/>
            </a:lvl6pPr>
            <a:lvl7pPr lvl="6">
              <a:spcBef>
                <a:spcPts val="0"/>
              </a:spcBef>
              <a:spcAft>
                <a:spcPts val="0"/>
              </a:spcAft>
              <a:buSzPts val="2400"/>
              <a:buNone/>
              <a:defRPr sz="1800"/>
            </a:lvl7pPr>
            <a:lvl8pPr lvl="7">
              <a:spcBef>
                <a:spcPts val="0"/>
              </a:spcBef>
              <a:spcAft>
                <a:spcPts val="0"/>
              </a:spcAft>
              <a:buSzPts val="2400"/>
              <a:buNone/>
              <a:defRPr sz="1800"/>
            </a:lvl8pPr>
            <a:lvl9pPr lvl="8">
              <a:spcBef>
                <a:spcPts val="0"/>
              </a:spcBef>
              <a:spcAft>
                <a:spcPts val="0"/>
              </a:spcAft>
              <a:buSzPts val="2400"/>
              <a:buNone/>
              <a:defRPr sz="1800"/>
            </a:lvl9pPr>
          </a:lstStyle>
          <a:p>
            <a:endParaRPr/>
          </a:p>
        </p:txBody>
      </p:sp>
      <p:sp>
        <p:nvSpPr>
          <p:cNvPr id="30" name="Google Shape;30;p7"/>
          <p:cNvSpPr txBox="1">
            <a:spLocks noGrp="1"/>
          </p:cNvSpPr>
          <p:nvPr>
            <p:ph type="body" idx="1"/>
          </p:nvPr>
        </p:nvSpPr>
        <p:spPr>
          <a:xfrm>
            <a:off x="233775" y="1389600"/>
            <a:ext cx="2106000" cy="3179400"/>
          </a:xfrm>
          <a:prstGeom prst="rect">
            <a:avLst/>
          </a:prstGeom>
        </p:spPr>
        <p:txBody>
          <a:bodyPr spcFirstLastPara="1" wrap="square" lIns="91425" tIns="91425" rIns="91425" bIns="91425" anchor="t" anchorCtr="0">
            <a:noAutofit/>
          </a:bodyPr>
          <a:lstStyle>
            <a:lvl1pPr marL="342900" lvl="0" indent="-228600">
              <a:spcBef>
                <a:spcPts val="0"/>
              </a:spcBef>
              <a:spcAft>
                <a:spcPts val="0"/>
              </a:spcAft>
              <a:buSzPts val="1200"/>
              <a:buChar char="●"/>
              <a:defRPr sz="900"/>
            </a:lvl1pPr>
            <a:lvl2pPr marL="685800" lvl="1" indent="-228600">
              <a:spcBef>
                <a:spcPts val="1200"/>
              </a:spcBef>
              <a:spcAft>
                <a:spcPts val="0"/>
              </a:spcAft>
              <a:buSzPts val="1200"/>
              <a:buChar char="○"/>
              <a:defRPr sz="900"/>
            </a:lvl2pPr>
            <a:lvl3pPr marL="1028700" lvl="2" indent="-228600">
              <a:spcBef>
                <a:spcPts val="1200"/>
              </a:spcBef>
              <a:spcAft>
                <a:spcPts val="0"/>
              </a:spcAft>
              <a:buSzPts val="1200"/>
              <a:buChar char="■"/>
              <a:defRPr sz="900"/>
            </a:lvl3pPr>
            <a:lvl4pPr marL="1371600" lvl="3" indent="-228600">
              <a:spcBef>
                <a:spcPts val="1200"/>
              </a:spcBef>
              <a:spcAft>
                <a:spcPts val="0"/>
              </a:spcAft>
              <a:buSzPts val="1200"/>
              <a:buChar char="●"/>
              <a:defRPr sz="900"/>
            </a:lvl4pPr>
            <a:lvl5pPr marL="1714500" lvl="4" indent="-228600">
              <a:spcBef>
                <a:spcPts val="1200"/>
              </a:spcBef>
              <a:spcAft>
                <a:spcPts val="0"/>
              </a:spcAft>
              <a:buSzPts val="1200"/>
              <a:buChar char="○"/>
              <a:defRPr sz="900"/>
            </a:lvl5pPr>
            <a:lvl6pPr marL="2057400" lvl="5" indent="-228600">
              <a:spcBef>
                <a:spcPts val="1200"/>
              </a:spcBef>
              <a:spcAft>
                <a:spcPts val="0"/>
              </a:spcAft>
              <a:buSzPts val="1200"/>
              <a:buChar char="■"/>
              <a:defRPr sz="900"/>
            </a:lvl6pPr>
            <a:lvl7pPr marL="2400300" lvl="6" indent="-228600">
              <a:spcBef>
                <a:spcPts val="1200"/>
              </a:spcBef>
              <a:spcAft>
                <a:spcPts val="0"/>
              </a:spcAft>
              <a:buSzPts val="1200"/>
              <a:buChar char="●"/>
              <a:defRPr sz="900"/>
            </a:lvl7pPr>
            <a:lvl8pPr marL="2743200" lvl="7" indent="-228600">
              <a:spcBef>
                <a:spcPts val="1200"/>
              </a:spcBef>
              <a:spcAft>
                <a:spcPts val="0"/>
              </a:spcAft>
              <a:buSzPts val="1200"/>
              <a:buChar char="○"/>
              <a:defRPr sz="900"/>
            </a:lvl8pPr>
            <a:lvl9pPr marL="3086100" lvl="8" indent="-228600">
              <a:spcBef>
                <a:spcPts val="1200"/>
              </a:spcBef>
              <a:spcAft>
                <a:spcPts val="1200"/>
              </a:spcAft>
              <a:buSzPts val="1200"/>
              <a:buChar char="■"/>
              <a:defRPr sz="9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67688" y="450150"/>
            <a:ext cx="477585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3600"/>
            </a:lvl1pPr>
            <a:lvl2pPr lvl="1">
              <a:spcBef>
                <a:spcPts val="0"/>
              </a:spcBef>
              <a:spcAft>
                <a:spcPts val="0"/>
              </a:spcAft>
              <a:buSzPts val="4800"/>
              <a:buNone/>
              <a:defRPr sz="3600"/>
            </a:lvl2pPr>
            <a:lvl3pPr lvl="2">
              <a:spcBef>
                <a:spcPts val="0"/>
              </a:spcBef>
              <a:spcAft>
                <a:spcPts val="0"/>
              </a:spcAft>
              <a:buSzPts val="4800"/>
              <a:buNone/>
              <a:defRPr sz="3600"/>
            </a:lvl3pPr>
            <a:lvl4pPr lvl="3">
              <a:spcBef>
                <a:spcPts val="0"/>
              </a:spcBef>
              <a:spcAft>
                <a:spcPts val="0"/>
              </a:spcAft>
              <a:buSzPts val="4800"/>
              <a:buNone/>
              <a:defRPr sz="3600"/>
            </a:lvl4pPr>
            <a:lvl5pPr lvl="4">
              <a:spcBef>
                <a:spcPts val="0"/>
              </a:spcBef>
              <a:spcAft>
                <a:spcPts val="0"/>
              </a:spcAft>
              <a:buSzPts val="4800"/>
              <a:buNone/>
              <a:defRPr sz="3600"/>
            </a:lvl5pPr>
            <a:lvl6pPr lvl="5">
              <a:spcBef>
                <a:spcPts val="0"/>
              </a:spcBef>
              <a:spcAft>
                <a:spcPts val="0"/>
              </a:spcAft>
              <a:buSzPts val="4800"/>
              <a:buNone/>
              <a:defRPr sz="3600"/>
            </a:lvl6pPr>
            <a:lvl7pPr lvl="6">
              <a:spcBef>
                <a:spcPts val="0"/>
              </a:spcBef>
              <a:spcAft>
                <a:spcPts val="0"/>
              </a:spcAft>
              <a:buSzPts val="4800"/>
              <a:buNone/>
              <a:defRPr sz="3600"/>
            </a:lvl7pPr>
            <a:lvl8pPr lvl="7">
              <a:spcBef>
                <a:spcPts val="0"/>
              </a:spcBef>
              <a:spcAft>
                <a:spcPts val="0"/>
              </a:spcAft>
              <a:buSzPts val="4800"/>
              <a:buNone/>
              <a:defRPr sz="3600"/>
            </a:lvl8pPr>
            <a:lvl9pPr lvl="8">
              <a:spcBef>
                <a:spcPts val="0"/>
              </a:spcBef>
              <a:spcAft>
                <a:spcPts val="0"/>
              </a:spcAft>
              <a:buSzPts val="4800"/>
              <a:buNone/>
              <a:defRPr sz="3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429000" y="-125"/>
            <a:ext cx="3429000" cy="5143500"/>
          </a:xfrm>
          <a:prstGeom prst="rect">
            <a:avLst/>
          </a:prstGeom>
          <a:solidFill>
            <a:schemeClr val="lt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37" name="Google Shape;37;p9"/>
          <p:cNvSpPr txBox="1">
            <a:spLocks noGrp="1"/>
          </p:cNvSpPr>
          <p:nvPr>
            <p:ph type="title"/>
          </p:nvPr>
        </p:nvSpPr>
        <p:spPr>
          <a:xfrm>
            <a:off x="199125" y="1233175"/>
            <a:ext cx="30339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3150"/>
            </a:lvl1pPr>
            <a:lvl2pPr lvl="1" algn="ctr">
              <a:spcBef>
                <a:spcPts val="0"/>
              </a:spcBef>
              <a:spcAft>
                <a:spcPts val="0"/>
              </a:spcAft>
              <a:buSzPts val="4200"/>
              <a:buNone/>
              <a:defRPr sz="3150"/>
            </a:lvl2pPr>
            <a:lvl3pPr lvl="2" algn="ctr">
              <a:spcBef>
                <a:spcPts val="0"/>
              </a:spcBef>
              <a:spcAft>
                <a:spcPts val="0"/>
              </a:spcAft>
              <a:buSzPts val="4200"/>
              <a:buNone/>
              <a:defRPr sz="3150"/>
            </a:lvl3pPr>
            <a:lvl4pPr lvl="3" algn="ctr">
              <a:spcBef>
                <a:spcPts val="0"/>
              </a:spcBef>
              <a:spcAft>
                <a:spcPts val="0"/>
              </a:spcAft>
              <a:buSzPts val="4200"/>
              <a:buNone/>
              <a:defRPr sz="3150"/>
            </a:lvl4pPr>
            <a:lvl5pPr lvl="4" algn="ctr">
              <a:spcBef>
                <a:spcPts val="0"/>
              </a:spcBef>
              <a:spcAft>
                <a:spcPts val="0"/>
              </a:spcAft>
              <a:buSzPts val="4200"/>
              <a:buNone/>
              <a:defRPr sz="3150"/>
            </a:lvl5pPr>
            <a:lvl6pPr lvl="5" algn="ctr">
              <a:spcBef>
                <a:spcPts val="0"/>
              </a:spcBef>
              <a:spcAft>
                <a:spcPts val="0"/>
              </a:spcAft>
              <a:buSzPts val="4200"/>
              <a:buNone/>
              <a:defRPr sz="3150"/>
            </a:lvl6pPr>
            <a:lvl7pPr lvl="6" algn="ctr">
              <a:spcBef>
                <a:spcPts val="0"/>
              </a:spcBef>
              <a:spcAft>
                <a:spcPts val="0"/>
              </a:spcAft>
              <a:buSzPts val="4200"/>
              <a:buNone/>
              <a:defRPr sz="3150"/>
            </a:lvl7pPr>
            <a:lvl8pPr lvl="7" algn="ctr">
              <a:spcBef>
                <a:spcPts val="0"/>
              </a:spcBef>
              <a:spcAft>
                <a:spcPts val="0"/>
              </a:spcAft>
              <a:buSzPts val="4200"/>
              <a:buNone/>
              <a:defRPr sz="3150"/>
            </a:lvl8pPr>
            <a:lvl9pPr lvl="8" algn="ctr">
              <a:spcBef>
                <a:spcPts val="0"/>
              </a:spcBef>
              <a:spcAft>
                <a:spcPts val="0"/>
              </a:spcAft>
              <a:buSzPts val="4200"/>
              <a:buNone/>
              <a:defRPr sz="3150"/>
            </a:lvl9pPr>
          </a:lstStyle>
          <a:p>
            <a:endParaRPr/>
          </a:p>
        </p:txBody>
      </p:sp>
      <p:sp>
        <p:nvSpPr>
          <p:cNvPr id="38" name="Google Shape;38;p9"/>
          <p:cNvSpPr txBox="1">
            <a:spLocks noGrp="1"/>
          </p:cNvSpPr>
          <p:nvPr>
            <p:ph type="subTitle" idx="1"/>
          </p:nvPr>
        </p:nvSpPr>
        <p:spPr>
          <a:xfrm>
            <a:off x="199125" y="2803075"/>
            <a:ext cx="30339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1575"/>
            </a:lvl1pPr>
            <a:lvl2pPr lvl="1" algn="ctr">
              <a:lnSpc>
                <a:spcPct val="100000"/>
              </a:lnSpc>
              <a:spcBef>
                <a:spcPts val="0"/>
              </a:spcBef>
              <a:spcAft>
                <a:spcPts val="0"/>
              </a:spcAft>
              <a:buSzPts val="2100"/>
              <a:buNone/>
              <a:defRPr sz="1575"/>
            </a:lvl2pPr>
            <a:lvl3pPr lvl="2" algn="ctr">
              <a:lnSpc>
                <a:spcPct val="100000"/>
              </a:lnSpc>
              <a:spcBef>
                <a:spcPts val="0"/>
              </a:spcBef>
              <a:spcAft>
                <a:spcPts val="0"/>
              </a:spcAft>
              <a:buSzPts val="2100"/>
              <a:buNone/>
              <a:defRPr sz="1575"/>
            </a:lvl3pPr>
            <a:lvl4pPr lvl="3" algn="ctr">
              <a:lnSpc>
                <a:spcPct val="100000"/>
              </a:lnSpc>
              <a:spcBef>
                <a:spcPts val="0"/>
              </a:spcBef>
              <a:spcAft>
                <a:spcPts val="0"/>
              </a:spcAft>
              <a:buSzPts val="2100"/>
              <a:buNone/>
              <a:defRPr sz="1575"/>
            </a:lvl4pPr>
            <a:lvl5pPr lvl="4" algn="ctr">
              <a:lnSpc>
                <a:spcPct val="100000"/>
              </a:lnSpc>
              <a:spcBef>
                <a:spcPts val="0"/>
              </a:spcBef>
              <a:spcAft>
                <a:spcPts val="0"/>
              </a:spcAft>
              <a:buSzPts val="2100"/>
              <a:buNone/>
              <a:defRPr sz="1575"/>
            </a:lvl5pPr>
            <a:lvl6pPr lvl="5" algn="ctr">
              <a:lnSpc>
                <a:spcPct val="100000"/>
              </a:lnSpc>
              <a:spcBef>
                <a:spcPts val="0"/>
              </a:spcBef>
              <a:spcAft>
                <a:spcPts val="0"/>
              </a:spcAft>
              <a:buSzPts val="2100"/>
              <a:buNone/>
              <a:defRPr sz="1575"/>
            </a:lvl6pPr>
            <a:lvl7pPr lvl="6" algn="ctr">
              <a:lnSpc>
                <a:spcPct val="100000"/>
              </a:lnSpc>
              <a:spcBef>
                <a:spcPts val="0"/>
              </a:spcBef>
              <a:spcAft>
                <a:spcPts val="0"/>
              </a:spcAft>
              <a:buSzPts val="2100"/>
              <a:buNone/>
              <a:defRPr sz="1575"/>
            </a:lvl7pPr>
            <a:lvl8pPr lvl="7" algn="ctr">
              <a:lnSpc>
                <a:spcPct val="100000"/>
              </a:lnSpc>
              <a:spcBef>
                <a:spcPts val="0"/>
              </a:spcBef>
              <a:spcAft>
                <a:spcPts val="0"/>
              </a:spcAft>
              <a:buSzPts val="2100"/>
              <a:buNone/>
              <a:defRPr sz="1575"/>
            </a:lvl8pPr>
            <a:lvl9pPr lvl="8" algn="ctr">
              <a:lnSpc>
                <a:spcPct val="100000"/>
              </a:lnSpc>
              <a:spcBef>
                <a:spcPts val="0"/>
              </a:spcBef>
              <a:spcAft>
                <a:spcPts val="0"/>
              </a:spcAft>
              <a:buSzPts val="2100"/>
              <a:buNone/>
              <a:defRPr sz="1575"/>
            </a:lvl9pPr>
          </a:lstStyle>
          <a:p>
            <a:endParaRPr/>
          </a:p>
        </p:txBody>
      </p:sp>
      <p:sp>
        <p:nvSpPr>
          <p:cNvPr id="39" name="Google Shape;39;p9"/>
          <p:cNvSpPr txBox="1">
            <a:spLocks noGrp="1"/>
          </p:cNvSpPr>
          <p:nvPr>
            <p:ph type="body" idx="2"/>
          </p:nvPr>
        </p:nvSpPr>
        <p:spPr>
          <a:xfrm>
            <a:off x="3704625" y="724075"/>
            <a:ext cx="2877750" cy="3695100"/>
          </a:xfrm>
          <a:prstGeom prst="rect">
            <a:avLst/>
          </a:prstGeom>
        </p:spPr>
        <p:txBody>
          <a:bodyPr spcFirstLastPara="1" wrap="square" lIns="91425" tIns="91425" rIns="91425" bIns="91425" anchor="ctr" anchorCtr="0">
            <a:noAutofit/>
          </a:bodyPr>
          <a:lstStyle>
            <a:lvl1pPr marL="342900" lvl="0" indent="-257175">
              <a:spcBef>
                <a:spcPts val="0"/>
              </a:spcBef>
              <a:spcAft>
                <a:spcPts val="0"/>
              </a:spcAft>
              <a:buSzPts val="1800"/>
              <a:buChar char="●"/>
              <a:defRPr/>
            </a:lvl1pPr>
            <a:lvl2pPr marL="685800" lvl="1" indent="-238125">
              <a:spcBef>
                <a:spcPts val="1200"/>
              </a:spcBef>
              <a:spcAft>
                <a:spcPts val="0"/>
              </a:spcAft>
              <a:buSzPts val="1400"/>
              <a:buChar char="○"/>
              <a:defRPr/>
            </a:lvl2pPr>
            <a:lvl3pPr marL="1028700" lvl="2" indent="-238125">
              <a:spcBef>
                <a:spcPts val="1200"/>
              </a:spcBef>
              <a:spcAft>
                <a:spcPts val="0"/>
              </a:spcAft>
              <a:buSzPts val="1400"/>
              <a:buChar char="■"/>
              <a:defRPr/>
            </a:lvl3pPr>
            <a:lvl4pPr marL="1371600" lvl="3" indent="-238125">
              <a:spcBef>
                <a:spcPts val="1200"/>
              </a:spcBef>
              <a:spcAft>
                <a:spcPts val="0"/>
              </a:spcAft>
              <a:buSzPts val="1400"/>
              <a:buChar char="●"/>
              <a:defRPr/>
            </a:lvl4pPr>
            <a:lvl5pPr marL="1714500" lvl="4" indent="-238125">
              <a:spcBef>
                <a:spcPts val="1200"/>
              </a:spcBef>
              <a:spcAft>
                <a:spcPts val="0"/>
              </a:spcAft>
              <a:buSzPts val="1400"/>
              <a:buChar char="○"/>
              <a:defRPr/>
            </a:lvl5pPr>
            <a:lvl6pPr marL="2057400" lvl="5" indent="-238125">
              <a:spcBef>
                <a:spcPts val="1200"/>
              </a:spcBef>
              <a:spcAft>
                <a:spcPts val="0"/>
              </a:spcAft>
              <a:buSzPts val="1400"/>
              <a:buChar char="■"/>
              <a:defRPr/>
            </a:lvl6pPr>
            <a:lvl7pPr marL="2400300" lvl="6" indent="-238125">
              <a:spcBef>
                <a:spcPts val="1200"/>
              </a:spcBef>
              <a:spcAft>
                <a:spcPts val="0"/>
              </a:spcAft>
              <a:buSzPts val="1400"/>
              <a:buChar char="●"/>
              <a:defRPr/>
            </a:lvl7pPr>
            <a:lvl8pPr marL="2743200" lvl="7" indent="-238125">
              <a:spcBef>
                <a:spcPts val="1200"/>
              </a:spcBef>
              <a:spcAft>
                <a:spcPts val="0"/>
              </a:spcAft>
              <a:buSzPts val="1400"/>
              <a:buChar char="○"/>
              <a:defRPr/>
            </a:lvl8pPr>
            <a:lvl9pPr marL="3086100" lvl="8" indent="-238125">
              <a:spcBef>
                <a:spcPts val="1200"/>
              </a:spcBef>
              <a:spcAft>
                <a:spcPts val="120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33775" y="4230575"/>
            <a:ext cx="4499100" cy="605100"/>
          </a:xfrm>
          <a:prstGeom prst="rect">
            <a:avLst/>
          </a:prstGeom>
        </p:spPr>
        <p:txBody>
          <a:bodyPr spcFirstLastPara="1" wrap="square" lIns="91425" tIns="91425" rIns="91425" bIns="91425" anchor="ctr" anchorCtr="0">
            <a:noAutofit/>
          </a:bodyPr>
          <a:lstStyle>
            <a:lvl1pPr marL="342900" lvl="0" indent="-171450">
              <a:lnSpc>
                <a:spcPct val="100000"/>
              </a:lnSpc>
              <a:spcBef>
                <a:spcPts val="0"/>
              </a:spcBef>
              <a:spcAft>
                <a:spcPts val="0"/>
              </a:spcAft>
              <a:buSzPts val="1800"/>
              <a:buNone/>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3775" y="445025"/>
            <a:ext cx="639045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33775" y="1152475"/>
            <a:ext cx="639045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pic>
        <p:nvPicPr>
          <p:cNvPr id="5" name="Google Shape;59;p13">
            <a:extLst>
              <a:ext uri="{FF2B5EF4-FFF2-40B4-BE49-F238E27FC236}">
                <a16:creationId xmlns:a16="http://schemas.microsoft.com/office/drawing/2014/main" id="{59E4304C-1D9E-F34A-9B61-7C4E5A0F4AF6}"/>
              </a:ext>
            </a:extLst>
          </p:cNvPr>
          <p:cNvPicPr preferRelativeResize="0">
            <a:picLocks noChangeAspect="1"/>
          </p:cNvPicPr>
          <p:nvPr userDrawn="1"/>
        </p:nvPicPr>
        <p:blipFill>
          <a:blip r:embed="rId14">
            <a:alphaModFix/>
          </a:blip>
          <a:stretch>
            <a:fillRect/>
          </a:stretch>
        </p:blipFill>
        <p:spPr>
          <a:xfrm>
            <a:off x="92131" y="4911754"/>
            <a:ext cx="754030" cy="14506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7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04533"/>
            <a:ext cx="5957888" cy="322042"/>
          </a:xfrm>
          <a:prstGeom prst="rect">
            <a:avLst/>
          </a:prstGeom>
        </p:spPr>
        <p:txBody>
          <a:bodyPr vert="horz" lIns="45720" tIns="0" rIns="45720" bIns="45720" rtlCol="0" anchor="ctr">
            <a:noAutofit/>
          </a:bodyPr>
          <a:lstStyle/>
          <a:p>
            <a:r>
              <a:rPr lang="en-US" dirty="0"/>
              <a:t>Click to edit Master title style</a:t>
            </a:r>
          </a:p>
        </p:txBody>
      </p:sp>
      <p:sp>
        <p:nvSpPr>
          <p:cNvPr id="1031" name="Text Placeholder 2"/>
          <p:cNvSpPr>
            <a:spLocks noGrp="1"/>
          </p:cNvSpPr>
          <p:nvPr>
            <p:ph type="body" idx="1"/>
          </p:nvPr>
        </p:nvSpPr>
        <p:spPr bwMode="auto">
          <a:xfrm>
            <a:off x="114300" y="607909"/>
            <a:ext cx="6629400" cy="429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7" name="Google Shape;59;p13">
            <a:extLst>
              <a:ext uri="{FF2B5EF4-FFF2-40B4-BE49-F238E27FC236}">
                <a16:creationId xmlns:a16="http://schemas.microsoft.com/office/drawing/2014/main" id="{2467963C-E0BF-B346-81DC-75FCF7E5988F}"/>
              </a:ext>
            </a:extLst>
          </p:cNvPr>
          <p:cNvPicPr preferRelativeResize="0">
            <a:picLocks noChangeAspect="1"/>
          </p:cNvPicPr>
          <p:nvPr userDrawn="1"/>
        </p:nvPicPr>
        <p:blipFill>
          <a:blip r:embed="rId13">
            <a:alphaModFix/>
          </a:blip>
          <a:stretch>
            <a:fillRect/>
          </a:stretch>
        </p:blipFill>
        <p:spPr>
          <a:xfrm>
            <a:off x="92131" y="4911754"/>
            <a:ext cx="754030" cy="145063"/>
          </a:xfrm>
          <a:prstGeom prst="rect">
            <a:avLst/>
          </a:prstGeom>
          <a:noFill/>
          <a:ln>
            <a:noFill/>
          </a:ln>
        </p:spPr>
      </p:pic>
    </p:spTree>
    <p:extLst>
      <p:ext uri="{BB962C8B-B14F-4D97-AF65-F5344CB8AC3E}">
        <p14:creationId xmlns:p14="http://schemas.microsoft.com/office/powerpoint/2010/main" val="2220119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hf hdr="0" ftr="0" dt="0"/>
  <p:txStyles>
    <p:titleStyle>
      <a:lvl1pPr algn="l" rtl="0" eaLnBrk="1" fontAlgn="base" hangingPunct="1">
        <a:spcBef>
          <a:spcPct val="0"/>
        </a:spcBef>
        <a:spcAft>
          <a:spcPct val="0"/>
        </a:spcAft>
        <a:defRPr sz="2100" b="1" kern="1200" cap="none" spc="-75" baseline="0">
          <a:solidFill>
            <a:schemeClr val="tx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1800" b="1">
          <a:solidFill>
            <a:schemeClr val="tx1"/>
          </a:solidFill>
          <a:latin typeface="Whitney-Bold" pitchFamily="2" charset="0"/>
        </a:defRPr>
      </a:lvl2pPr>
      <a:lvl3pPr algn="l" rtl="0" eaLnBrk="1" fontAlgn="base" hangingPunct="1">
        <a:spcBef>
          <a:spcPct val="0"/>
        </a:spcBef>
        <a:spcAft>
          <a:spcPct val="0"/>
        </a:spcAft>
        <a:defRPr sz="1800" b="1">
          <a:solidFill>
            <a:schemeClr val="tx1"/>
          </a:solidFill>
          <a:latin typeface="Whitney-Bold" pitchFamily="2" charset="0"/>
        </a:defRPr>
      </a:lvl3pPr>
      <a:lvl4pPr algn="l" rtl="0" eaLnBrk="1" fontAlgn="base" hangingPunct="1">
        <a:spcBef>
          <a:spcPct val="0"/>
        </a:spcBef>
        <a:spcAft>
          <a:spcPct val="0"/>
        </a:spcAft>
        <a:defRPr sz="1800" b="1">
          <a:solidFill>
            <a:schemeClr val="tx1"/>
          </a:solidFill>
          <a:latin typeface="Whitney-Bold" pitchFamily="2" charset="0"/>
        </a:defRPr>
      </a:lvl4pPr>
      <a:lvl5pPr algn="l" rtl="0" eaLnBrk="1" fontAlgn="base" hangingPunct="1">
        <a:spcBef>
          <a:spcPct val="0"/>
        </a:spcBef>
        <a:spcAft>
          <a:spcPct val="0"/>
        </a:spcAft>
        <a:defRPr sz="1800" b="1">
          <a:solidFill>
            <a:schemeClr val="tx1"/>
          </a:solidFill>
          <a:latin typeface="Whitney-Bold" pitchFamily="2" charset="0"/>
        </a:defRPr>
      </a:lvl5pPr>
      <a:lvl6pPr marL="257175" algn="l" rtl="0" eaLnBrk="1" fontAlgn="base" hangingPunct="1">
        <a:spcBef>
          <a:spcPct val="0"/>
        </a:spcBef>
        <a:spcAft>
          <a:spcPct val="0"/>
        </a:spcAft>
        <a:defRPr sz="2250" b="1">
          <a:solidFill>
            <a:schemeClr val="tx1"/>
          </a:solidFill>
          <a:latin typeface="Whitney-Bold" pitchFamily="2" charset="0"/>
        </a:defRPr>
      </a:lvl6pPr>
      <a:lvl7pPr marL="514350" algn="l" rtl="0" eaLnBrk="1" fontAlgn="base" hangingPunct="1">
        <a:spcBef>
          <a:spcPct val="0"/>
        </a:spcBef>
        <a:spcAft>
          <a:spcPct val="0"/>
        </a:spcAft>
        <a:defRPr sz="2250" b="1">
          <a:solidFill>
            <a:schemeClr val="tx1"/>
          </a:solidFill>
          <a:latin typeface="Whitney-Bold" pitchFamily="2" charset="0"/>
        </a:defRPr>
      </a:lvl7pPr>
      <a:lvl8pPr marL="771525" algn="l" rtl="0" eaLnBrk="1" fontAlgn="base" hangingPunct="1">
        <a:spcBef>
          <a:spcPct val="0"/>
        </a:spcBef>
        <a:spcAft>
          <a:spcPct val="0"/>
        </a:spcAft>
        <a:defRPr sz="2250" b="1">
          <a:solidFill>
            <a:schemeClr val="tx1"/>
          </a:solidFill>
          <a:latin typeface="Whitney-Bold" pitchFamily="2" charset="0"/>
        </a:defRPr>
      </a:lvl8pPr>
      <a:lvl9pPr marL="1028700" algn="l" rtl="0" eaLnBrk="1" fontAlgn="base" hangingPunct="1">
        <a:spcBef>
          <a:spcPct val="0"/>
        </a:spcBef>
        <a:spcAft>
          <a:spcPct val="0"/>
        </a:spcAft>
        <a:defRPr sz="2250" b="1">
          <a:solidFill>
            <a:schemeClr val="tx1"/>
          </a:solidFill>
          <a:latin typeface="Whitney-Bold" pitchFamily="2" charset="0"/>
        </a:defRPr>
      </a:lvl9pPr>
    </p:titleStyle>
    <p:bodyStyle>
      <a:lvl1pPr marL="153591" indent="-153591" algn="l" rtl="0" eaLnBrk="1" fontAlgn="base" hangingPunct="1">
        <a:spcBef>
          <a:spcPts val="338"/>
        </a:spcBef>
        <a:spcAft>
          <a:spcPct val="0"/>
        </a:spcAft>
        <a:buFont typeface="Wingdings" panose="05000000000000000000" pitchFamily="2" charset="2"/>
        <a:buChar char="§"/>
        <a:defRPr sz="1950" b="1" kern="1200" baseline="0">
          <a:solidFill>
            <a:srgbClr val="404040"/>
          </a:solidFill>
          <a:latin typeface="Adobe Garamond Pro" panose="02020502060506020403" pitchFamily="18" charset="0"/>
          <a:ea typeface="+mn-ea"/>
          <a:cs typeface="+mn-cs"/>
        </a:defRPr>
      </a:lvl1pPr>
      <a:lvl2pPr marL="359867" indent="-128588" algn="l" rtl="0" eaLnBrk="1" fontAlgn="base" hangingPunct="1">
        <a:spcBef>
          <a:spcPts val="225"/>
        </a:spcBef>
        <a:spcAft>
          <a:spcPct val="0"/>
        </a:spcAft>
        <a:buFont typeface="Arial" panose="020B0604020202020204" pitchFamily="34" charset="0"/>
        <a:buChar char="•"/>
        <a:defRPr sz="1650" kern="1200">
          <a:solidFill>
            <a:srgbClr val="696969"/>
          </a:solidFill>
          <a:latin typeface="Adobe Garamond Pro" panose="02020502060506020403" pitchFamily="18" charset="0"/>
          <a:ea typeface="+mn-ea"/>
          <a:cs typeface="+mn-cs"/>
        </a:defRPr>
      </a:lvl2pPr>
      <a:lvl3pPr marL="642938" indent="-128588" algn="l" rtl="0" eaLnBrk="1" fontAlgn="base" hangingPunct="1">
        <a:spcBef>
          <a:spcPts val="169"/>
        </a:spcBef>
        <a:spcAft>
          <a:spcPct val="0"/>
        </a:spcAft>
        <a:buFont typeface="Palatino Linotype" panose="02040502050505030304" pitchFamily="18" charset="0"/>
        <a:buChar char="»"/>
        <a:defRPr sz="1350" kern="1200">
          <a:solidFill>
            <a:srgbClr val="696969"/>
          </a:solidFill>
          <a:latin typeface="Adobe Garamond Pro" panose="02020502060506020403" pitchFamily="18" charset="0"/>
          <a:ea typeface="+mn-ea"/>
          <a:cs typeface="+mn-cs"/>
        </a:defRPr>
      </a:lvl3pPr>
      <a:lvl4pPr marL="900113" indent="-128588" algn="l" rtl="0" eaLnBrk="1" fontAlgn="base" hangingPunct="1">
        <a:spcBef>
          <a:spcPct val="20000"/>
        </a:spcBef>
        <a:spcAft>
          <a:spcPct val="0"/>
        </a:spcAft>
        <a:buFont typeface="Arial" panose="020B0604020202020204" pitchFamily="34" charset="0"/>
        <a:buChar char="–"/>
        <a:defRPr sz="1200" kern="1200">
          <a:solidFill>
            <a:srgbClr val="696969"/>
          </a:solidFill>
          <a:latin typeface="Adobe Garamond Pro" panose="02020502060506020403" pitchFamily="18" charset="0"/>
          <a:ea typeface="+mn-ea"/>
          <a:cs typeface="+mn-cs"/>
        </a:defRPr>
      </a:lvl4pPr>
      <a:lvl5pPr marL="1157288" indent="-128588" algn="l" rtl="0" eaLnBrk="1" fontAlgn="base" hangingPunct="1">
        <a:spcBef>
          <a:spcPct val="20000"/>
        </a:spcBef>
        <a:spcAft>
          <a:spcPct val="0"/>
        </a:spcAft>
        <a:buFont typeface="Wingdings" panose="05000000000000000000" pitchFamily="2" charset="2"/>
        <a:buChar char="Ø"/>
        <a:defRPr sz="1050" kern="1200">
          <a:solidFill>
            <a:srgbClr val="696969"/>
          </a:solidFill>
          <a:latin typeface="Adobe Garamond Pro" panose="02020502060506020403" pitchFamily="18" charset="0"/>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30.png"/><Relationship Id="rId7"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31.png"/><Relationship Id="rId9" Type="http://schemas.openxmlformats.org/officeDocument/2006/relationships/image" Target="../media/image3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https://github.com/CMU-SAFARI/ramulator"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18.png"/><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7.png"/><Relationship Id="rId4" Type="http://schemas.microsoft.com/office/2007/relationships/hdphoto" Target="../media/hdphoto2.wdp"/></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hyperlink" Target="https://github.com/CMU-SAFARI/ramulator" TargetMode="External"/><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0" y="0"/>
            <a:ext cx="6858002" cy="2161309"/>
          </a:xfrm>
          <a:prstGeom prst="rect">
            <a:avLst/>
          </a:prstGeom>
          <a:solidFill>
            <a:srgbClr val="5E973E"/>
          </a:solidFill>
          <a:ln>
            <a:noFill/>
          </a:ln>
        </p:spPr>
        <p:txBody>
          <a:bodyPr spcFirstLastPara="1" wrap="square" lIns="68569" tIns="68569" rIns="68569" bIns="68569" anchor="ctr" anchorCtr="0">
            <a:noAutofit/>
          </a:bodyPr>
          <a:lstStyle/>
          <a:p>
            <a:endParaRPr sz="1050">
              <a:solidFill>
                <a:srgbClr val="0070C0"/>
              </a:solidFill>
            </a:endParaRPr>
          </a:p>
        </p:txBody>
      </p:sp>
      <p:sp>
        <p:nvSpPr>
          <p:cNvPr id="55" name="Google Shape;55;p13"/>
          <p:cNvSpPr txBox="1">
            <a:spLocks noGrp="1"/>
          </p:cNvSpPr>
          <p:nvPr>
            <p:ph type="ctrTitle"/>
          </p:nvPr>
        </p:nvSpPr>
        <p:spPr>
          <a:xfrm>
            <a:off x="-76202" y="569044"/>
            <a:ext cx="7010402" cy="1201242"/>
          </a:xfrm>
          <a:prstGeom prst="rect">
            <a:avLst/>
          </a:prstGeom>
        </p:spPr>
        <p:txBody>
          <a:bodyPr spcFirstLastPara="1" wrap="square" lIns="68569" tIns="68569" rIns="68569" bIns="68569" anchor="b" anchorCtr="0">
            <a:noAutofit/>
          </a:bodyPr>
          <a:lstStyle/>
          <a:p>
            <a:r>
              <a:rPr lang="en-US" sz="3600" b="1" i="1" dirty="0">
                <a:solidFill>
                  <a:schemeClr val="bg1"/>
                </a:solidFill>
                <a:latin typeface="Cambria" panose="02040503050406030204" pitchFamily="18" charset="0"/>
              </a:rPr>
              <a:t>CODIC </a:t>
            </a:r>
            <a:br>
              <a:rPr lang="en-US" sz="3600" b="1" i="1" dirty="0">
                <a:solidFill>
                  <a:schemeClr val="bg1"/>
                </a:solidFill>
                <a:latin typeface="Cambria" panose="02040503050406030204" pitchFamily="18" charset="0"/>
              </a:rPr>
            </a:br>
            <a:r>
              <a:rPr lang="en-US" sz="2400" i="1" dirty="0">
                <a:solidFill>
                  <a:schemeClr val="bg1"/>
                </a:solidFill>
                <a:latin typeface="Cambria" panose="02040503050406030204" pitchFamily="18" charset="0"/>
              </a:rPr>
              <a:t>A Low-cost Substrate for Enabling </a:t>
            </a:r>
            <a:br>
              <a:rPr lang="en-US" sz="2400" i="1" dirty="0">
                <a:solidFill>
                  <a:schemeClr val="bg1"/>
                </a:solidFill>
                <a:latin typeface="Cambria" panose="02040503050406030204" pitchFamily="18" charset="0"/>
              </a:rPr>
            </a:br>
            <a:r>
              <a:rPr lang="en-US" sz="2400" i="1" dirty="0">
                <a:solidFill>
                  <a:schemeClr val="bg1"/>
                </a:solidFill>
                <a:latin typeface="Cambria" panose="02040503050406030204" pitchFamily="18" charset="0"/>
              </a:rPr>
              <a:t>Custom in-DRAM Functionalities and Optimizations</a:t>
            </a:r>
          </a:p>
        </p:txBody>
      </p:sp>
      <p:sp>
        <p:nvSpPr>
          <p:cNvPr id="8" name="Google Shape;58;p13">
            <a:extLst>
              <a:ext uri="{FF2B5EF4-FFF2-40B4-BE49-F238E27FC236}">
                <a16:creationId xmlns:a16="http://schemas.microsoft.com/office/drawing/2014/main" id="{9C85652A-B139-354A-8F1E-F059710F5A65}"/>
              </a:ext>
            </a:extLst>
          </p:cNvPr>
          <p:cNvSpPr txBox="1">
            <a:spLocks/>
          </p:cNvSpPr>
          <p:nvPr/>
        </p:nvSpPr>
        <p:spPr>
          <a:xfrm>
            <a:off x="614350" y="3915571"/>
            <a:ext cx="6243647" cy="712169"/>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9pPr>
          </a:lstStyle>
          <a:p>
            <a:pPr marL="0" indent="0"/>
            <a:endParaRPr lang="en-US" sz="1500" dirty="0">
              <a:solidFill>
                <a:srgbClr val="000000"/>
              </a:solidFill>
              <a:latin typeface="Cambria"/>
              <a:ea typeface="Cambria"/>
              <a:cs typeface="Cambria"/>
              <a:sym typeface="Cambria"/>
            </a:endParaRPr>
          </a:p>
        </p:txBody>
      </p:sp>
      <p:sp>
        <p:nvSpPr>
          <p:cNvPr id="3" name="Subtitle 2">
            <a:extLst>
              <a:ext uri="{FF2B5EF4-FFF2-40B4-BE49-F238E27FC236}">
                <a16:creationId xmlns:a16="http://schemas.microsoft.com/office/drawing/2014/main" id="{CACB52E6-850E-C040-BBC8-F92D80A3FD1D}"/>
              </a:ext>
            </a:extLst>
          </p:cNvPr>
          <p:cNvSpPr>
            <a:spLocks noGrp="1"/>
          </p:cNvSpPr>
          <p:nvPr>
            <p:ph type="subTitle" idx="1"/>
          </p:nvPr>
        </p:nvSpPr>
        <p:spPr>
          <a:xfrm>
            <a:off x="2654765" y="4741925"/>
            <a:ext cx="1412681" cy="401575"/>
          </a:xfrm>
        </p:spPr>
        <p:txBody>
          <a:bodyPr/>
          <a:lstStyle/>
          <a:p>
            <a:r>
              <a:rPr lang="en-US" sz="1600" dirty="0">
                <a:latin typeface="Cambria" panose="02040503050406030204" pitchFamily="18" charset="0"/>
              </a:rPr>
              <a:t>ISCA 2021</a:t>
            </a:r>
          </a:p>
        </p:txBody>
      </p:sp>
      <p:sp>
        <p:nvSpPr>
          <p:cNvPr id="12" name="Subtitle 2">
            <a:extLst>
              <a:ext uri="{FF2B5EF4-FFF2-40B4-BE49-F238E27FC236}">
                <a16:creationId xmlns:a16="http://schemas.microsoft.com/office/drawing/2014/main" id="{E829EE89-0D12-CA4E-91E8-64E6519D94E8}"/>
              </a:ext>
            </a:extLst>
          </p:cNvPr>
          <p:cNvSpPr txBox="1">
            <a:spLocks/>
          </p:cNvSpPr>
          <p:nvPr/>
        </p:nvSpPr>
        <p:spPr>
          <a:xfrm>
            <a:off x="-592044" y="2209234"/>
            <a:ext cx="8042086" cy="16400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9pPr>
          </a:lstStyle>
          <a:p>
            <a:pPr>
              <a:lnSpc>
                <a:spcPts val="2360"/>
              </a:lnSpc>
            </a:pPr>
            <a:r>
              <a:rPr lang="en-US" sz="1800" b="1" dirty="0">
                <a:solidFill>
                  <a:schemeClr val="tx1"/>
                </a:solidFill>
                <a:latin typeface="Cambria" panose="02040503050406030204" pitchFamily="18" charset="0"/>
              </a:rPr>
              <a:t>Lois </a:t>
            </a:r>
            <a:r>
              <a:rPr lang="en-US" sz="1800" b="1" dirty="0" err="1">
                <a:solidFill>
                  <a:schemeClr val="tx1"/>
                </a:solidFill>
                <a:latin typeface="Cambria" panose="02040503050406030204" pitchFamily="18" charset="0"/>
              </a:rPr>
              <a:t>Orosa</a:t>
            </a:r>
            <a:endParaRPr lang="en-US" sz="1800" b="1" dirty="0">
              <a:solidFill>
                <a:schemeClr val="tx1"/>
              </a:solidFill>
              <a:latin typeface="Cambria" panose="02040503050406030204" pitchFamily="18" charset="0"/>
            </a:endParaRPr>
          </a:p>
          <a:p>
            <a:pPr>
              <a:lnSpc>
                <a:spcPts val="2360"/>
              </a:lnSpc>
            </a:pPr>
            <a:r>
              <a:rPr lang="en-US" sz="1800" dirty="0" err="1">
                <a:solidFill>
                  <a:schemeClr val="bg2"/>
                </a:solidFill>
                <a:latin typeface="Cambria" panose="02040503050406030204" pitchFamily="18" charset="0"/>
              </a:rPr>
              <a:t>Yaohua</a:t>
            </a:r>
            <a:r>
              <a:rPr lang="en-US" sz="1800" dirty="0">
                <a:solidFill>
                  <a:schemeClr val="bg2"/>
                </a:solidFill>
                <a:latin typeface="Cambria" panose="02040503050406030204" pitchFamily="18" charset="0"/>
              </a:rPr>
              <a:t> Wang</a:t>
            </a:r>
            <a:r>
              <a:rPr lang="en-US" sz="1800" dirty="0">
                <a:solidFill>
                  <a:schemeClr val="tx1"/>
                </a:solidFill>
                <a:latin typeface="Cambria" panose="02040503050406030204" pitchFamily="18" charset="0"/>
              </a:rPr>
              <a:t>          </a:t>
            </a:r>
            <a:r>
              <a:rPr lang="en-US" sz="1800" dirty="0">
                <a:solidFill>
                  <a:schemeClr val="bg2"/>
                </a:solidFill>
                <a:latin typeface="Cambria" panose="02040503050406030204" pitchFamily="18" charset="0"/>
              </a:rPr>
              <a:t>Mohammad </a:t>
            </a:r>
            <a:r>
              <a:rPr lang="en-US" sz="1800" dirty="0" err="1">
                <a:solidFill>
                  <a:schemeClr val="bg2"/>
                </a:solidFill>
                <a:latin typeface="Cambria" panose="02040503050406030204" pitchFamily="18" charset="0"/>
              </a:rPr>
              <a:t>Sadrosadati</a:t>
            </a:r>
            <a:r>
              <a:rPr lang="en-US" sz="1800" dirty="0">
                <a:solidFill>
                  <a:schemeClr val="bg2"/>
                </a:solidFill>
                <a:latin typeface="Cambria" panose="02040503050406030204" pitchFamily="18" charset="0"/>
              </a:rPr>
              <a:t>          </a:t>
            </a:r>
            <a:r>
              <a:rPr lang="en-US" sz="1800" dirty="0" err="1">
                <a:solidFill>
                  <a:schemeClr val="bg2"/>
                </a:solidFill>
                <a:latin typeface="Cambria" panose="02040503050406030204" pitchFamily="18" charset="0"/>
              </a:rPr>
              <a:t>Jeremie</a:t>
            </a:r>
            <a:r>
              <a:rPr lang="en-US" sz="1800" dirty="0">
                <a:solidFill>
                  <a:schemeClr val="bg2"/>
                </a:solidFill>
                <a:latin typeface="Cambria" panose="02040503050406030204" pitchFamily="18" charset="0"/>
              </a:rPr>
              <a:t> Kim</a:t>
            </a:r>
          </a:p>
          <a:p>
            <a:pPr>
              <a:lnSpc>
                <a:spcPts val="2360"/>
              </a:lnSpc>
            </a:pPr>
            <a:r>
              <a:rPr lang="en-US" sz="1800" dirty="0">
                <a:solidFill>
                  <a:schemeClr val="bg2"/>
                </a:solidFill>
                <a:latin typeface="Cambria" panose="02040503050406030204" pitchFamily="18" charset="0"/>
              </a:rPr>
              <a:t>Mines Patel            Ivan </a:t>
            </a:r>
            <a:r>
              <a:rPr lang="en-US" sz="1800" dirty="0" err="1">
                <a:solidFill>
                  <a:schemeClr val="bg2"/>
                </a:solidFill>
                <a:latin typeface="Cambria" panose="02040503050406030204" pitchFamily="18" charset="0"/>
              </a:rPr>
              <a:t>Puddu</a:t>
            </a:r>
            <a:r>
              <a:rPr lang="en-US" sz="1800" dirty="0">
                <a:solidFill>
                  <a:schemeClr val="bg2"/>
                </a:solidFill>
                <a:latin typeface="Cambria" panose="02040503050406030204" pitchFamily="18" charset="0"/>
              </a:rPr>
              <a:t>          </a:t>
            </a:r>
            <a:r>
              <a:rPr lang="en-US" sz="1800" dirty="0" err="1">
                <a:solidFill>
                  <a:schemeClr val="bg2"/>
                </a:solidFill>
                <a:latin typeface="Cambria" panose="02040503050406030204" pitchFamily="18" charset="0"/>
              </a:rPr>
              <a:t>Haocong</a:t>
            </a:r>
            <a:r>
              <a:rPr lang="en-US" sz="1800" dirty="0">
                <a:solidFill>
                  <a:schemeClr val="bg2"/>
                </a:solidFill>
                <a:latin typeface="Cambria" panose="02040503050406030204" pitchFamily="18" charset="0"/>
              </a:rPr>
              <a:t> Luo           Kaveh </a:t>
            </a:r>
            <a:r>
              <a:rPr lang="en-US" sz="1800" dirty="0" err="1">
                <a:solidFill>
                  <a:schemeClr val="bg2"/>
                </a:solidFill>
                <a:latin typeface="Cambria" panose="02040503050406030204" pitchFamily="18" charset="0"/>
              </a:rPr>
              <a:t>Razavi</a:t>
            </a:r>
            <a:endParaRPr lang="en-US" sz="1800" dirty="0">
              <a:solidFill>
                <a:schemeClr val="bg2"/>
              </a:solidFill>
              <a:latin typeface="Cambria" panose="02040503050406030204" pitchFamily="18" charset="0"/>
            </a:endParaRPr>
          </a:p>
          <a:p>
            <a:pPr>
              <a:lnSpc>
                <a:spcPts val="2360"/>
              </a:lnSpc>
            </a:pPr>
            <a:r>
              <a:rPr lang="en-US" sz="1800" dirty="0">
                <a:solidFill>
                  <a:schemeClr val="bg2"/>
                </a:solidFill>
                <a:latin typeface="Cambria" panose="02040503050406030204" pitchFamily="18" charset="0"/>
              </a:rPr>
              <a:t>Juan G</a:t>
            </a:r>
            <a:r>
              <a:rPr lang="en-US" sz="1800" dirty="0">
                <a:latin typeface="Cambria" panose="02040503050406030204" pitchFamily="18" charset="0"/>
              </a:rPr>
              <a:t>ó</a:t>
            </a:r>
            <a:r>
              <a:rPr lang="en-US" sz="1800" dirty="0">
                <a:solidFill>
                  <a:schemeClr val="bg2"/>
                </a:solidFill>
                <a:latin typeface="Cambria" panose="02040503050406030204" pitchFamily="18" charset="0"/>
              </a:rPr>
              <a:t>mez-Luna          Hasan Hassan          Nika Mansouri </a:t>
            </a:r>
            <a:r>
              <a:rPr lang="en-US" sz="1800" dirty="0" err="1">
                <a:solidFill>
                  <a:schemeClr val="bg2"/>
                </a:solidFill>
                <a:latin typeface="Cambria" panose="02040503050406030204" pitchFamily="18" charset="0"/>
              </a:rPr>
              <a:t>Ghiasi</a:t>
            </a:r>
            <a:endParaRPr lang="en-US" sz="1800" dirty="0">
              <a:solidFill>
                <a:schemeClr val="bg2"/>
              </a:solidFill>
              <a:latin typeface="Cambria" panose="02040503050406030204" pitchFamily="18" charset="0"/>
            </a:endParaRPr>
          </a:p>
          <a:p>
            <a:pPr>
              <a:lnSpc>
                <a:spcPts val="2360"/>
              </a:lnSpc>
            </a:pPr>
            <a:r>
              <a:rPr lang="en-US" sz="1800" dirty="0" err="1">
                <a:solidFill>
                  <a:schemeClr val="bg2"/>
                </a:solidFill>
                <a:latin typeface="Cambria" panose="02040503050406030204" pitchFamily="18" charset="0"/>
              </a:rPr>
              <a:t>Saugata</a:t>
            </a:r>
            <a:r>
              <a:rPr lang="en-US" sz="1800" dirty="0">
                <a:solidFill>
                  <a:schemeClr val="bg2"/>
                </a:solidFill>
                <a:latin typeface="Cambria" panose="02040503050406030204" pitchFamily="18" charset="0"/>
              </a:rPr>
              <a:t> </a:t>
            </a:r>
            <a:r>
              <a:rPr lang="en-US" sz="1800" dirty="0" err="1">
                <a:solidFill>
                  <a:schemeClr val="bg2"/>
                </a:solidFill>
                <a:latin typeface="Cambria" panose="02040503050406030204" pitchFamily="18" charset="0"/>
              </a:rPr>
              <a:t>Ghose</a:t>
            </a:r>
            <a:r>
              <a:rPr lang="en-US" sz="1800" dirty="0">
                <a:solidFill>
                  <a:schemeClr val="bg2"/>
                </a:solidFill>
                <a:latin typeface="Cambria" panose="02040503050406030204" pitchFamily="18" charset="0"/>
              </a:rPr>
              <a:t>          </a:t>
            </a:r>
            <a:r>
              <a:rPr lang="en-US" sz="1800" dirty="0" err="1">
                <a:solidFill>
                  <a:schemeClr val="bg2"/>
                </a:solidFill>
                <a:latin typeface="Cambria" panose="02040503050406030204" pitchFamily="18" charset="0"/>
              </a:rPr>
              <a:t>Onur</a:t>
            </a:r>
            <a:r>
              <a:rPr lang="en-US" sz="1800" dirty="0">
                <a:solidFill>
                  <a:schemeClr val="bg2"/>
                </a:solidFill>
                <a:latin typeface="Cambria" panose="02040503050406030204" pitchFamily="18" charset="0"/>
              </a:rPr>
              <a:t> </a:t>
            </a:r>
            <a:r>
              <a:rPr lang="en-US" sz="1800" dirty="0" err="1">
                <a:solidFill>
                  <a:schemeClr val="bg2"/>
                </a:solidFill>
                <a:latin typeface="Cambria" panose="02040503050406030204" pitchFamily="18" charset="0"/>
              </a:rPr>
              <a:t>Mutlu</a:t>
            </a:r>
            <a:endParaRPr lang="en-US" sz="1800" baseline="30000" dirty="0">
              <a:solidFill>
                <a:schemeClr val="bg2"/>
              </a:solidFill>
              <a:latin typeface="Cambria" panose="02040503050406030204" pitchFamily="18" charset="0"/>
            </a:endParaRPr>
          </a:p>
          <a:p>
            <a:endParaRPr lang="en-US" sz="1400" dirty="0"/>
          </a:p>
        </p:txBody>
      </p:sp>
      <p:sp>
        <p:nvSpPr>
          <p:cNvPr id="9" name="Rectangle 8">
            <a:extLst>
              <a:ext uri="{FF2B5EF4-FFF2-40B4-BE49-F238E27FC236}">
                <a16:creationId xmlns:a16="http://schemas.microsoft.com/office/drawing/2014/main" id="{7C2C5A13-6926-C547-91B9-11377F23B1AC}"/>
              </a:ext>
            </a:extLst>
          </p:cNvPr>
          <p:cNvSpPr>
            <a:spLocks noChangeAspect="1"/>
          </p:cNvSpPr>
          <p:nvPr/>
        </p:nvSpPr>
        <p:spPr>
          <a:xfrm>
            <a:off x="190370" y="4122651"/>
            <a:ext cx="2073250" cy="342926"/>
          </a:xfrm>
          <a:prstGeom prst="rect">
            <a:avLst/>
          </a:prstGeom>
          <a:blipFill dpi="0" rotWithShape="1">
            <a:blip r:embed="rId3">
              <a:extLst>
                <a:ext uri="{BEBA8EAE-BF5A-486C-A8C5-ECC9F3942E4B}">
                  <a14:imgProps xmlns:a14="http://schemas.microsoft.com/office/drawing/2010/main">
                    <a14:imgLayer r:embed="rId4">
                      <a14:imgEffect>
                        <a14:artisticGlowEdges/>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2" descr="Image result for å½é²ç§æå¤§å­¦">
            <a:extLst>
              <a:ext uri="{FF2B5EF4-FFF2-40B4-BE49-F238E27FC236}">
                <a16:creationId xmlns:a16="http://schemas.microsoft.com/office/drawing/2014/main" id="{DCFF3375-47FB-0E41-8A1D-EE4DE1A31E5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91266" y="3943997"/>
            <a:ext cx="783037" cy="7830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F2D42E31-09C7-2D4E-9D52-B47FF4300F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99159" y="3850054"/>
            <a:ext cx="2158841" cy="891871"/>
          </a:xfrm>
          <a:prstGeom prst="rect">
            <a:avLst/>
          </a:prstGeom>
        </p:spPr>
      </p:pic>
      <p:pic>
        <p:nvPicPr>
          <p:cNvPr id="14" name="Picture 13">
            <a:extLst>
              <a:ext uri="{FF2B5EF4-FFF2-40B4-BE49-F238E27FC236}">
                <a16:creationId xmlns:a16="http://schemas.microsoft.com/office/drawing/2014/main" id="{278605F7-4927-4243-B13A-3314790550B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01949" y="4093844"/>
            <a:ext cx="1442984" cy="553395"/>
          </a:xfrm>
          <a:prstGeom prst="rect">
            <a:avLst/>
          </a:prstGeom>
        </p:spPr>
      </p:pic>
    </p:spTree>
    <p:extLst>
      <p:ext uri="{BB962C8B-B14F-4D97-AF65-F5344CB8AC3E}">
        <p14:creationId xmlns:p14="http://schemas.microsoft.com/office/powerpoint/2010/main" val="3108444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6" name="Google Shape;54;p13">
            <a:extLst>
              <a:ext uri="{FF2B5EF4-FFF2-40B4-BE49-F238E27FC236}">
                <a16:creationId xmlns:a16="http://schemas.microsoft.com/office/drawing/2014/main" id="{EFFAA6C5-A86A-4D49-912B-886F80094B03}"/>
              </a:ext>
            </a:extLst>
          </p:cNvPr>
          <p:cNvSpPr/>
          <p:nvPr/>
        </p:nvSpPr>
        <p:spPr>
          <a:xfrm>
            <a:off x="0" y="0"/>
            <a:ext cx="6858002" cy="503935"/>
          </a:xfrm>
          <a:prstGeom prst="rect">
            <a:avLst/>
          </a:prstGeom>
          <a:solidFill>
            <a:srgbClr val="5E973E"/>
          </a:solidFill>
          <a:ln>
            <a:noFill/>
          </a:ln>
        </p:spPr>
        <p:txBody>
          <a:bodyPr spcFirstLastPara="1" wrap="square" lIns="68569" tIns="68569" rIns="68569" bIns="68569" anchor="ctr" anchorCtr="0">
            <a:noAutofit/>
          </a:bodyPr>
          <a:lstStyle/>
          <a:p>
            <a:endParaRPr sz="1050">
              <a:solidFill>
                <a:srgbClr val="0070C0"/>
              </a:solidFill>
            </a:endParaRPr>
          </a:p>
        </p:txBody>
      </p:sp>
      <p:sp>
        <p:nvSpPr>
          <p:cNvPr id="110" name="Google Shape;110;p19"/>
          <p:cNvSpPr txBox="1">
            <a:spLocks noGrp="1"/>
          </p:cNvSpPr>
          <p:nvPr>
            <p:ph type="title"/>
          </p:nvPr>
        </p:nvSpPr>
        <p:spPr>
          <a:xfrm>
            <a:off x="59471" y="-93981"/>
            <a:ext cx="6390450" cy="429525"/>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Limitations of Recent Works</a:t>
            </a:r>
            <a:endParaRPr sz="3600" b="1" dirty="0">
              <a:solidFill>
                <a:schemeClr val="bg1"/>
              </a:solidFill>
              <a:latin typeface="Cambria"/>
              <a:ea typeface="Cambria"/>
              <a:cs typeface="Cambria"/>
              <a:sym typeface="Cambria"/>
            </a:endParaRPr>
          </a:p>
        </p:txBody>
      </p:sp>
      <p:sp>
        <p:nvSpPr>
          <p:cNvPr id="11" name="Content Placeholder 2">
            <a:extLst>
              <a:ext uri="{FF2B5EF4-FFF2-40B4-BE49-F238E27FC236}">
                <a16:creationId xmlns:a16="http://schemas.microsoft.com/office/drawing/2014/main" id="{B8282AEF-4716-DB4C-810B-05FB6A074379}"/>
              </a:ext>
            </a:extLst>
          </p:cNvPr>
          <p:cNvSpPr txBox="1">
            <a:spLocks/>
          </p:cNvSpPr>
          <p:nvPr/>
        </p:nvSpPr>
        <p:spPr bwMode="auto">
          <a:xfrm>
            <a:off x="175679" y="560037"/>
            <a:ext cx="6506641" cy="4187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53591" indent="-153591" algn="l" rtl="0" eaLnBrk="1" fontAlgn="base" hangingPunct="1">
              <a:spcBef>
                <a:spcPts val="338"/>
              </a:spcBef>
              <a:spcAft>
                <a:spcPct val="0"/>
              </a:spcAft>
              <a:buFont typeface="Wingdings" panose="05000000000000000000" pitchFamily="2" charset="2"/>
              <a:buChar char="§"/>
              <a:defRPr sz="1950" b="1" kern="1200" baseline="0">
                <a:solidFill>
                  <a:srgbClr val="404040"/>
                </a:solidFill>
                <a:latin typeface="Adobe Garamond Pro" panose="02020502060506020403" pitchFamily="18" charset="0"/>
                <a:ea typeface="+mn-ea"/>
                <a:cs typeface="+mn-cs"/>
              </a:defRPr>
            </a:lvl1pPr>
            <a:lvl2pPr marL="359867" indent="-128588" algn="l" rtl="0" eaLnBrk="1" fontAlgn="base" hangingPunct="1">
              <a:spcBef>
                <a:spcPts val="225"/>
              </a:spcBef>
              <a:spcAft>
                <a:spcPct val="0"/>
              </a:spcAft>
              <a:buFont typeface="Arial" panose="020B0604020202020204" pitchFamily="34" charset="0"/>
              <a:buChar char="•"/>
              <a:defRPr sz="1650" kern="1200">
                <a:solidFill>
                  <a:srgbClr val="696969"/>
                </a:solidFill>
                <a:latin typeface="Adobe Garamond Pro" panose="02020502060506020403" pitchFamily="18" charset="0"/>
                <a:ea typeface="+mn-ea"/>
                <a:cs typeface="+mn-cs"/>
              </a:defRPr>
            </a:lvl2pPr>
            <a:lvl3pPr marL="642938" indent="-128588" algn="l" rtl="0" eaLnBrk="1" fontAlgn="base" hangingPunct="1">
              <a:spcBef>
                <a:spcPts val="169"/>
              </a:spcBef>
              <a:spcAft>
                <a:spcPct val="0"/>
              </a:spcAft>
              <a:buFont typeface="Palatino Linotype" panose="02040502050505030304" pitchFamily="18" charset="0"/>
              <a:buChar char="»"/>
              <a:defRPr sz="1350" kern="1200">
                <a:solidFill>
                  <a:srgbClr val="696969"/>
                </a:solidFill>
                <a:latin typeface="Adobe Garamond Pro" panose="02020502060506020403" pitchFamily="18" charset="0"/>
                <a:ea typeface="+mn-ea"/>
                <a:cs typeface="+mn-cs"/>
              </a:defRPr>
            </a:lvl3pPr>
            <a:lvl4pPr marL="900113" indent="-128588" algn="l" rtl="0" eaLnBrk="1" fontAlgn="base" hangingPunct="1">
              <a:spcBef>
                <a:spcPct val="20000"/>
              </a:spcBef>
              <a:spcAft>
                <a:spcPct val="0"/>
              </a:spcAft>
              <a:buFont typeface="Arial" panose="020B0604020202020204" pitchFamily="34" charset="0"/>
              <a:buChar char="–"/>
              <a:defRPr sz="1200" kern="1200">
                <a:solidFill>
                  <a:srgbClr val="696969"/>
                </a:solidFill>
                <a:latin typeface="Adobe Garamond Pro" panose="02020502060506020403" pitchFamily="18" charset="0"/>
                <a:ea typeface="+mn-ea"/>
                <a:cs typeface="+mn-cs"/>
              </a:defRPr>
            </a:lvl4pPr>
            <a:lvl5pPr marL="1157288" indent="-128588" algn="l" rtl="0" eaLnBrk="1" fontAlgn="base" hangingPunct="1">
              <a:spcBef>
                <a:spcPct val="20000"/>
              </a:spcBef>
              <a:spcAft>
                <a:spcPct val="0"/>
              </a:spcAft>
              <a:buFont typeface="Wingdings" panose="05000000000000000000" pitchFamily="2" charset="2"/>
              <a:buChar char="Ø"/>
              <a:defRPr sz="1050" kern="1200">
                <a:solidFill>
                  <a:srgbClr val="696969"/>
                </a:solidFill>
                <a:latin typeface="Adobe Garamond Pro" panose="02020502060506020403" pitchFamily="18" charset="0"/>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r>
              <a:rPr lang="en-US" sz="2000" b="0" dirty="0">
                <a:solidFill>
                  <a:schemeClr val="tx1"/>
                </a:solidFill>
                <a:latin typeface="Cambria" panose="02040503050406030204" pitchFamily="18" charset="0"/>
              </a:rPr>
              <a:t>Many </a:t>
            </a:r>
            <a:r>
              <a:rPr lang="en-US" sz="2000" b="0" dirty="0">
                <a:solidFill>
                  <a:srgbClr val="00B050"/>
                </a:solidFill>
                <a:latin typeface="Cambria" panose="02040503050406030204" pitchFamily="18" charset="0"/>
              </a:rPr>
              <a:t>recent works </a:t>
            </a:r>
            <a:r>
              <a:rPr lang="en-US" sz="2000" b="0" dirty="0">
                <a:solidFill>
                  <a:schemeClr val="tx1"/>
                </a:solidFill>
                <a:latin typeface="Cambria" panose="02040503050406030204" pitchFamily="18" charset="0"/>
              </a:rPr>
              <a:t>change </a:t>
            </a:r>
            <a:r>
              <a:rPr lang="en-US" sz="2000" b="0" dirty="0">
                <a:solidFill>
                  <a:srgbClr val="00B050"/>
                </a:solidFill>
                <a:latin typeface="Cambria" panose="02040503050406030204" pitchFamily="18" charset="0"/>
              </a:rPr>
              <a:t>timings between DRAM commands</a:t>
            </a:r>
          </a:p>
          <a:p>
            <a:pPr lvl="1"/>
            <a:r>
              <a:rPr lang="en-US" sz="1800" dirty="0">
                <a:solidFill>
                  <a:schemeClr val="tx1"/>
                </a:solidFill>
                <a:latin typeface="Cambria" panose="02040503050406030204" pitchFamily="18" charset="0"/>
              </a:rPr>
              <a:t>Have </a:t>
            </a:r>
            <a:r>
              <a:rPr lang="en-US" sz="1800" dirty="0">
                <a:solidFill>
                  <a:srgbClr val="7030A0"/>
                </a:solidFill>
                <a:latin typeface="Cambria" panose="02040503050406030204" pitchFamily="18" charset="0"/>
              </a:rPr>
              <a:t>f</a:t>
            </a:r>
            <a:r>
              <a:rPr lang="en-US" sz="1800" b="0" dirty="0">
                <a:solidFill>
                  <a:srgbClr val="7030A0"/>
                </a:solidFill>
                <a:latin typeface="Cambria" panose="02040503050406030204" pitchFamily="18" charset="0"/>
              </a:rPr>
              <a:t>ixed DRAM internal circuit timings</a:t>
            </a:r>
          </a:p>
          <a:p>
            <a:pPr lvl="1"/>
            <a:endParaRPr lang="en-US" sz="1600" b="0" dirty="0">
              <a:solidFill>
                <a:srgbClr val="FF0000"/>
              </a:solidFill>
              <a:latin typeface="Cambria" panose="02040503050406030204" pitchFamily="18" charset="0"/>
            </a:endParaRPr>
          </a:p>
          <a:p>
            <a:pPr lvl="1"/>
            <a:endParaRPr lang="en-US" sz="1600" b="0" dirty="0">
              <a:solidFill>
                <a:srgbClr val="FF0000"/>
              </a:solidFill>
              <a:latin typeface="Cambria" panose="02040503050406030204" pitchFamily="18" charset="0"/>
            </a:endParaRPr>
          </a:p>
          <a:p>
            <a:r>
              <a:rPr lang="en-US" sz="2000" dirty="0">
                <a:solidFill>
                  <a:srgbClr val="FF0000"/>
                </a:solidFill>
                <a:latin typeface="Cambria" panose="02040503050406030204" pitchFamily="18" charset="0"/>
              </a:rPr>
              <a:t>Limitations</a:t>
            </a:r>
            <a:r>
              <a:rPr lang="en-US" sz="2000" b="0" dirty="0">
                <a:solidFill>
                  <a:srgbClr val="FF0000"/>
                </a:solidFill>
                <a:latin typeface="Cambria" panose="02040503050406030204" pitchFamily="18" charset="0"/>
              </a:rPr>
              <a:t> </a:t>
            </a:r>
            <a:r>
              <a:rPr lang="en-US" sz="2000" b="0" dirty="0">
                <a:solidFill>
                  <a:schemeClr val="tx1"/>
                </a:solidFill>
                <a:latin typeface="Cambria" panose="02040503050406030204" pitchFamily="18" charset="0"/>
              </a:rPr>
              <a:t>of</a:t>
            </a:r>
            <a:r>
              <a:rPr lang="en-US" sz="2000" b="0" dirty="0">
                <a:solidFill>
                  <a:srgbClr val="FF0000"/>
                </a:solidFill>
                <a:latin typeface="Cambria" panose="02040503050406030204" pitchFamily="18" charset="0"/>
              </a:rPr>
              <a:t> fixed</a:t>
            </a:r>
            <a:r>
              <a:rPr lang="en-US" sz="2000" b="0" dirty="0">
                <a:solidFill>
                  <a:schemeClr val="tx1"/>
                </a:solidFill>
                <a:latin typeface="Cambria" panose="02040503050406030204" pitchFamily="18" charset="0"/>
              </a:rPr>
              <a:t> DRAM internal </a:t>
            </a:r>
            <a:r>
              <a:rPr lang="en-US" sz="2000" b="0" dirty="0">
                <a:solidFill>
                  <a:srgbClr val="FF0000"/>
                </a:solidFill>
                <a:latin typeface="Cambria" panose="02040503050406030204" pitchFamily="18" charset="0"/>
              </a:rPr>
              <a:t>circuit timings</a:t>
            </a:r>
          </a:p>
          <a:p>
            <a:pPr lvl="1"/>
            <a:endParaRPr lang="en-US" sz="1700" b="0" dirty="0">
              <a:solidFill>
                <a:srgbClr val="FF0000"/>
              </a:solidFill>
              <a:latin typeface="Cambria" panose="02040503050406030204" pitchFamily="18" charset="0"/>
            </a:endParaRPr>
          </a:p>
          <a:p>
            <a:pPr marL="549176" lvl="1" indent="-342900">
              <a:buFont typeface="+mj-lt"/>
              <a:buAutoNum type="arabicParenR"/>
            </a:pPr>
            <a:r>
              <a:rPr lang="en-US" sz="1800" dirty="0">
                <a:solidFill>
                  <a:schemeClr val="tx1"/>
                </a:solidFill>
                <a:latin typeface="Cambria" panose="02040503050406030204" pitchFamily="18" charset="0"/>
              </a:rPr>
              <a:t>Chosen at design time and </a:t>
            </a:r>
            <a:r>
              <a:rPr lang="en-US" sz="1800" dirty="0">
                <a:solidFill>
                  <a:srgbClr val="FF0000"/>
                </a:solidFill>
                <a:latin typeface="Cambria" panose="02040503050406030204" pitchFamily="18" charset="0"/>
              </a:rPr>
              <a:t>cannot be modified</a:t>
            </a:r>
          </a:p>
          <a:p>
            <a:pPr marL="549176" lvl="1" indent="-342900">
              <a:buFont typeface="+mj-lt"/>
              <a:buAutoNum type="arabicParenR"/>
            </a:pPr>
            <a:endParaRPr lang="en-US" sz="1800" dirty="0">
              <a:solidFill>
                <a:srgbClr val="FF0000"/>
              </a:solidFill>
              <a:latin typeface="Cambria" panose="02040503050406030204" pitchFamily="18" charset="0"/>
            </a:endParaRPr>
          </a:p>
          <a:p>
            <a:pPr marL="538163" lvl="1" indent="-333375">
              <a:buFont typeface="+mj-lt"/>
              <a:buAutoNum type="arabicParenR"/>
            </a:pPr>
            <a:r>
              <a:rPr lang="en-US" sz="1800" dirty="0">
                <a:solidFill>
                  <a:srgbClr val="FF0000"/>
                </a:solidFill>
                <a:latin typeface="Cambria" panose="02040503050406030204" pitchFamily="18" charset="0"/>
              </a:rPr>
              <a:t>Conservative</a:t>
            </a:r>
            <a:r>
              <a:rPr lang="en-US" sz="1800" dirty="0">
                <a:solidFill>
                  <a:schemeClr val="tx1"/>
                </a:solidFill>
                <a:latin typeface="Cambria" panose="02040503050406030204" pitchFamily="18" charset="0"/>
              </a:rPr>
              <a:t> internal circuit timings to ensure reliable operation</a:t>
            </a:r>
          </a:p>
          <a:p>
            <a:pPr marL="538163" lvl="1" indent="-333375">
              <a:buFont typeface="+mj-lt"/>
              <a:buAutoNum type="arabicParenR"/>
            </a:pPr>
            <a:endParaRPr lang="en-US" sz="1800" dirty="0">
              <a:solidFill>
                <a:schemeClr val="tx1"/>
              </a:solidFill>
              <a:latin typeface="Cambria" panose="02040503050406030204" pitchFamily="18" charset="0"/>
            </a:endParaRPr>
          </a:p>
          <a:p>
            <a:pPr marL="538163" lvl="1" indent="-333375">
              <a:buFont typeface="+mj-lt"/>
              <a:buAutoNum type="arabicParenR"/>
            </a:pPr>
            <a:r>
              <a:rPr lang="en-US" sz="1800" dirty="0">
                <a:solidFill>
                  <a:srgbClr val="FF0000"/>
                </a:solidFill>
                <a:latin typeface="Cambria" panose="02040503050406030204" pitchFamily="18" charset="0"/>
              </a:rPr>
              <a:t>Memory controller </a:t>
            </a:r>
            <a:r>
              <a:rPr lang="en-US" sz="1800" dirty="0">
                <a:solidFill>
                  <a:schemeClr val="tx1"/>
                </a:solidFill>
                <a:latin typeface="Cambria" panose="02040503050406030204" pitchFamily="18" charset="0"/>
              </a:rPr>
              <a:t>does not have </a:t>
            </a:r>
            <a:r>
              <a:rPr lang="en-US" sz="1800" dirty="0">
                <a:solidFill>
                  <a:srgbClr val="FF0000"/>
                </a:solidFill>
                <a:latin typeface="Cambria" panose="02040503050406030204" pitchFamily="18" charset="0"/>
              </a:rPr>
              <a:t>any knowledge or control </a:t>
            </a:r>
            <a:r>
              <a:rPr lang="en-US" sz="1800" dirty="0">
                <a:solidFill>
                  <a:schemeClr val="tx1"/>
                </a:solidFill>
                <a:latin typeface="Cambria" panose="02040503050406030204" pitchFamily="18" charset="0"/>
              </a:rPr>
              <a:t>over the internal implementations of DRAM commands</a:t>
            </a:r>
            <a:endParaRPr lang="en-US" sz="1200" b="0" dirty="0">
              <a:latin typeface="Cambria" panose="02040503050406030204" pitchFamily="18" charset="0"/>
            </a:endParaRPr>
          </a:p>
        </p:txBody>
      </p:sp>
      <p:sp>
        <p:nvSpPr>
          <p:cNvPr id="5" name="灯片编号占位符 3">
            <a:extLst>
              <a:ext uri="{FF2B5EF4-FFF2-40B4-BE49-F238E27FC236}">
                <a16:creationId xmlns:a16="http://schemas.microsoft.com/office/drawing/2014/main" id="{22A2345F-78F7-D940-A90B-FD4A723BA60C}"/>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fld id="{56E643E9-8232-44D4-8A76-E691A7C80D3B}" type="slidenum">
              <a:rPr lang="en-US" altLang="en-US" sz="1500">
                <a:solidFill>
                  <a:schemeClr val="bg1">
                    <a:lumMod val="75000"/>
                  </a:schemeClr>
                </a:solidFill>
              </a:rPr>
              <a:pPr algn="ctr"/>
              <a:t>10</a:t>
            </a:fld>
            <a:endParaRPr lang="en-US" altLang="en-US" sz="1500" dirty="0">
              <a:solidFill>
                <a:schemeClr val="bg1">
                  <a:lumMod val="75000"/>
                </a:schemeClr>
              </a:solidFill>
            </a:endParaRPr>
          </a:p>
        </p:txBody>
      </p:sp>
    </p:spTree>
    <p:extLst>
      <p:ext uri="{BB962C8B-B14F-4D97-AF65-F5344CB8AC3E}">
        <p14:creationId xmlns:p14="http://schemas.microsoft.com/office/powerpoint/2010/main" val="268549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6" name="Google Shape;54;p13">
            <a:extLst>
              <a:ext uri="{FF2B5EF4-FFF2-40B4-BE49-F238E27FC236}">
                <a16:creationId xmlns:a16="http://schemas.microsoft.com/office/drawing/2014/main" id="{EFFAA6C5-A86A-4D49-912B-886F80094B03}"/>
              </a:ext>
            </a:extLst>
          </p:cNvPr>
          <p:cNvSpPr/>
          <p:nvPr/>
        </p:nvSpPr>
        <p:spPr>
          <a:xfrm>
            <a:off x="0" y="0"/>
            <a:ext cx="6858002" cy="503935"/>
          </a:xfrm>
          <a:prstGeom prst="rect">
            <a:avLst/>
          </a:prstGeom>
          <a:solidFill>
            <a:srgbClr val="5E973E"/>
          </a:solidFill>
          <a:ln>
            <a:noFill/>
          </a:ln>
        </p:spPr>
        <p:txBody>
          <a:bodyPr spcFirstLastPara="1" wrap="square" lIns="68569" tIns="68569" rIns="68569" bIns="68569" anchor="ctr" anchorCtr="0">
            <a:noAutofit/>
          </a:bodyPr>
          <a:lstStyle/>
          <a:p>
            <a:endParaRPr sz="1050">
              <a:solidFill>
                <a:srgbClr val="0070C0"/>
              </a:solidFill>
            </a:endParaRPr>
          </a:p>
        </p:txBody>
      </p:sp>
      <p:sp>
        <p:nvSpPr>
          <p:cNvPr id="110" name="Google Shape;110;p19"/>
          <p:cNvSpPr txBox="1">
            <a:spLocks noGrp="1"/>
          </p:cNvSpPr>
          <p:nvPr>
            <p:ph type="title"/>
          </p:nvPr>
        </p:nvSpPr>
        <p:spPr>
          <a:xfrm>
            <a:off x="59471" y="-120144"/>
            <a:ext cx="6390450" cy="429525"/>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Controlling DRAM Circuits</a:t>
            </a:r>
            <a:endParaRPr sz="3600" b="1" dirty="0">
              <a:solidFill>
                <a:schemeClr val="bg1"/>
              </a:solidFill>
              <a:latin typeface="Cambria"/>
              <a:ea typeface="Cambria"/>
              <a:cs typeface="Cambria"/>
              <a:sym typeface="Cambria"/>
            </a:endParaRPr>
          </a:p>
        </p:txBody>
      </p:sp>
      <p:sp>
        <p:nvSpPr>
          <p:cNvPr id="11" name="Content Placeholder 2">
            <a:extLst>
              <a:ext uri="{FF2B5EF4-FFF2-40B4-BE49-F238E27FC236}">
                <a16:creationId xmlns:a16="http://schemas.microsoft.com/office/drawing/2014/main" id="{B8282AEF-4716-DB4C-810B-05FB6A074379}"/>
              </a:ext>
            </a:extLst>
          </p:cNvPr>
          <p:cNvSpPr txBox="1">
            <a:spLocks/>
          </p:cNvSpPr>
          <p:nvPr/>
        </p:nvSpPr>
        <p:spPr bwMode="auto">
          <a:xfrm>
            <a:off x="-270989" y="503935"/>
            <a:ext cx="6951568" cy="419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53591" indent="-153591" algn="l" rtl="0" eaLnBrk="1" fontAlgn="base" hangingPunct="1">
              <a:spcBef>
                <a:spcPts val="338"/>
              </a:spcBef>
              <a:spcAft>
                <a:spcPct val="0"/>
              </a:spcAft>
              <a:buFont typeface="Wingdings" panose="05000000000000000000" pitchFamily="2" charset="2"/>
              <a:buChar char="§"/>
              <a:defRPr sz="1950" b="1" kern="1200" baseline="0">
                <a:solidFill>
                  <a:srgbClr val="404040"/>
                </a:solidFill>
                <a:latin typeface="Adobe Garamond Pro" panose="02020502060506020403" pitchFamily="18" charset="0"/>
                <a:ea typeface="+mn-ea"/>
                <a:cs typeface="+mn-cs"/>
              </a:defRPr>
            </a:lvl1pPr>
            <a:lvl2pPr marL="359867" indent="-128588" algn="l" rtl="0" eaLnBrk="1" fontAlgn="base" hangingPunct="1">
              <a:spcBef>
                <a:spcPts val="225"/>
              </a:spcBef>
              <a:spcAft>
                <a:spcPct val="0"/>
              </a:spcAft>
              <a:buFont typeface="Arial" panose="020B0604020202020204" pitchFamily="34" charset="0"/>
              <a:buChar char="•"/>
              <a:defRPr sz="1650" kern="1200">
                <a:solidFill>
                  <a:srgbClr val="696969"/>
                </a:solidFill>
                <a:latin typeface="Adobe Garamond Pro" panose="02020502060506020403" pitchFamily="18" charset="0"/>
                <a:ea typeface="+mn-ea"/>
                <a:cs typeface="+mn-cs"/>
              </a:defRPr>
            </a:lvl2pPr>
            <a:lvl3pPr marL="642938" indent="-128588" algn="l" rtl="0" eaLnBrk="1" fontAlgn="base" hangingPunct="1">
              <a:spcBef>
                <a:spcPts val="169"/>
              </a:spcBef>
              <a:spcAft>
                <a:spcPct val="0"/>
              </a:spcAft>
              <a:buFont typeface="Palatino Linotype" panose="02040502050505030304" pitchFamily="18" charset="0"/>
              <a:buChar char="»"/>
              <a:defRPr sz="1350" kern="1200">
                <a:solidFill>
                  <a:srgbClr val="696969"/>
                </a:solidFill>
                <a:latin typeface="Adobe Garamond Pro" panose="02020502060506020403" pitchFamily="18" charset="0"/>
                <a:ea typeface="+mn-ea"/>
                <a:cs typeface="+mn-cs"/>
              </a:defRPr>
            </a:lvl3pPr>
            <a:lvl4pPr marL="900113" indent="-128588" algn="l" rtl="0" eaLnBrk="1" fontAlgn="base" hangingPunct="1">
              <a:spcBef>
                <a:spcPct val="20000"/>
              </a:spcBef>
              <a:spcAft>
                <a:spcPct val="0"/>
              </a:spcAft>
              <a:buFont typeface="Arial" panose="020B0604020202020204" pitchFamily="34" charset="0"/>
              <a:buChar char="–"/>
              <a:defRPr sz="1200" kern="1200">
                <a:solidFill>
                  <a:srgbClr val="696969"/>
                </a:solidFill>
                <a:latin typeface="Adobe Garamond Pro" panose="02020502060506020403" pitchFamily="18" charset="0"/>
                <a:ea typeface="+mn-ea"/>
                <a:cs typeface="+mn-cs"/>
              </a:defRPr>
            </a:lvl4pPr>
            <a:lvl5pPr marL="1157288" indent="-128588" algn="l" rtl="0" eaLnBrk="1" fontAlgn="base" hangingPunct="1">
              <a:spcBef>
                <a:spcPct val="20000"/>
              </a:spcBef>
              <a:spcAft>
                <a:spcPct val="0"/>
              </a:spcAft>
              <a:buFont typeface="Wingdings" panose="05000000000000000000" pitchFamily="2" charset="2"/>
              <a:buChar char="Ø"/>
              <a:defRPr sz="1050" kern="1200">
                <a:solidFill>
                  <a:srgbClr val="696969"/>
                </a:solidFill>
                <a:latin typeface="Adobe Garamond Pro" panose="02020502060506020403" pitchFamily="18" charset="0"/>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0" indent="0">
              <a:lnSpc>
                <a:spcPts val="1760"/>
              </a:lnSpc>
              <a:buNone/>
            </a:pPr>
            <a:endParaRPr lang="en-US" sz="1800" b="0" dirty="0">
              <a:solidFill>
                <a:srgbClr val="3B1DF3"/>
              </a:solidFill>
              <a:latin typeface="Cambria" panose="02040503050406030204" pitchFamily="18" charset="0"/>
            </a:endParaRPr>
          </a:p>
          <a:p>
            <a:pPr lvl="2">
              <a:lnSpc>
                <a:spcPts val="1760"/>
              </a:lnSpc>
            </a:pPr>
            <a:endParaRPr lang="en-US" sz="300" b="0" dirty="0">
              <a:latin typeface="Cambria" panose="02040503050406030204" pitchFamily="18" charset="0"/>
            </a:endParaRPr>
          </a:p>
          <a:p>
            <a:pPr marL="821234" lvl="2" indent="-307975">
              <a:lnSpc>
                <a:spcPts val="1760"/>
              </a:lnSpc>
              <a:buFont typeface="+mj-lt"/>
              <a:buAutoNum type="arabicParenR"/>
            </a:pPr>
            <a:endParaRPr lang="en-US" sz="850" dirty="0">
              <a:solidFill>
                <a:schemeClr val="tx1"/>
              </a:solidFill>
              <a:latin typeface="Cambria" panose="02040503050406030204" pitchFamily="18" charset="0"/>
            </a:endParaRPr>
          </a:p>
          <a:p>
            <a:pPr lvl="1"/>
            <a:endParaRPr lang="en-US" sz="1000" dirty="0">
              <a:latin typeface="Cambria" panose="02040503050406030204" pitchFamily="18" charset="0"/>
            </a:endParaRPr>
          </a:p>
          <a:p>
            <a:pPr lvl="1"/>
            <a:endParaRPr lang="en-US" sz="1000" b="0" dirty="0">
              <a:latin typeface="Cambria" panose="02040503050406030204" pitchFamily="18" charset="0"/>
            </a:endParaRPr>
          </a:p>
          <a:p>
            <a:endParaRPr lang="en-US" sz="1350" b="0" dirty="0">
              <a:latin typeface="Cambria" panose="02040503050406030204" pitchFamily="18" charset="0"/>
            </a:endParaRPr>
          </a:p>
        </p:txBody>
      </p:sp>
      <p:sp>
        <p:nvSpPr>
          <p:cNvPr id="5" name="灯片编号占位符 3">
            <a:extLst>
              <a:ext uri="{FF2B5EF4-FFF2-40B4-BE49-F238E27FC236}">
                <a16:creationId xmlns:a16="http://schemas.microsoft.com/office/drawing/2014/main" id="{22A2345F-78F7-D940-A90B-FD4A723BA60C}"/>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fld id="{56E643E9-8232-44D4-8A76-E691A7C80D3B}" type="slidenum">
              <a:rPr lang="en-US" altLang="en-US" sz="1500">
                <a:solidFill>
                  <a:schemeClr val="bg1">
                    <a:lumMod val="75000"/>
                  </a:schemeClr>
                </a:solidFill>
              </a:rPr>
              <a:pPr algn="ctr"/>
              <a:t>11</a:t>
            </a:fld>
            <a:endParaRPr lang="en-US" altLang="en-US" sz="1500" dirty="0">
              <a:solidFill>
                <a:schemeClr val="bg1">
                  <a:lumMod val="75000"/>
                </a:schemeClr>
              </a:solidFill>
            </a:endParaRPr>
          </a:p>
        </p:txBody>
      </p:sp>
      <p:sp>
        <p:nvSpPr>
          <p:cNvPr id="2" name="Rectangle 1">
            <a:extLst>
              <a:ext uri="{FF2B5EF4-FFF2-40B4-BE49-F238E27FC236}">
                <a16:creationId xmlns:a16="http://schemas.microsoft.com/office/drawing/2014/main" id="{523E1A53-E2FB-D84D-9E6C-1ADE93AB36CE}"/>
              </a:ext>
            </a:extLst>
          </p:cNvPr>
          <p:cNvSpPr/>
          <p:nvPr/>
        </p:nvSpPr>
        <p:spPr>
          <a:xfrm>
            <a:off x="132575" y="1048256"/>
            <a:ext cx="6636715" cy="3046988"/>
          </a:xfrm>
          <a:prstGeom prst="rect">
            <a:avLst/>
          </a:prstGeom>
        </p:spPr>
        <p:txBody>
          <a:bodyPr wrap="square">
            <a:spAutoFit/>
          </a:bodyPr>
          <a:lstStyle/>
          <a:p>
            <a:pPr marL="271463" indent="-271463">
              <a:buFont typeface="Wingdings" pitchFamily="2" charset="2"/>
              <a:buChar char="§"/>
            </a:pPr>
            <a:r>
              <a:rPr lang="en-US" sz="2400" dirty="0">
                <a:solidFill>
                  <a:schemeClr val="tx1"/>
                </a:solidFill>
                <a:latin typeface="Cambria" panose="02040503050406030204" pitchFamily="18" charset="0"/>
              </a:rPr>
              <a:t>Our work explores the </a:t>
            </a:r>
            <a:r>
              <a:rPr lang="en-US" sz="2400" b="1" dirty="0">
                <a:solidFill>
                  <a:srgbClr val="2AA02B"/>
                </a:solidFill>
                <a:latin typeface="Cambria" panose="02040503050406030204" pitchFamily="18" charset="0"/>
              </a:rPr>
              <a:t>potential</a:t>
            </a:r>
            <a:r>
              <a:rPr lang="en-US" sz="2400" dirty="0">
                <a:latin typeface="Cambria" panose="02040503050406030204" pitchFamily="18" charset="0"/>
              </a:rPr>
              <a:t> </a:t>
            </a:r>
            <a:r>
              <a:rPr lang="en-US" sz="2400" dirty="0">
                <a:solidFill>
                  <a:schemeClr val="tx1"/>
                </a:solidFill>
                <a:latin typeface="Cambria" panose="02040503050406030204" pitchFamily="18" charset="0"/>
              </a:rPr>
              <a:t>of controlling internal DRAM circuit timings</a:t>
            </a:r>
          </a:p>
          <a:p>
            <a:pPr marL="271463" indent="-271463">
              <a:buFont typeface="Wingdings" pitchFamily="2" charset="2"/>
              <a:buChar char="§"/>
            </a:pPr>
            <a:endParaRPr lang="en-US" sz="2400" dirty="0">
              <a:solidFill>
                <a:schemeClr val="tx1"/>
              </a:solidFill>
              <a:latin typeface="Cambria" panose="02040503050406030204" pitchFamily="18" charset="0"/>
            </a:endParaRPr>
          </a:p>
          <a:p>
            <a:pPr marL="893763" lvl="2" indent="-355600">
              <a:buFont typeface="+mj-lt"/>
              <a:buAutoNum type="arabicParenR"/>
            </a:pPr>
            <a:r>
              <a:rPr lang="en-US" sz="2000" dirty="0">
                <a:solidFill>
                  <a:schemeClr val="tx1"/>
                </a:solidFill>
                <a:latin typeface="Cambria" panose="02040503050406030204" pitchFamily="18" charset="0"/>
              </a:rPr>
              <a:t>Enables</a:t>
            </a:r>
            <a:r>
              <a:rPr lang="en-US" sz="2000" dirty="0">
                <a:latin typeface="Cambria" panose="02040503050406030204" pitchFamily="18" charset="0"/>
              </a:rPr>
              <a:t> </a:t>
            </a:r>
            <a:r>
              <a:rPr lang="en-US" sz="2000" dirty="0">
                <a:solidFill>
                  <a:srgbClr val="2AA02B"/>
                </a:solidFill>
                <a:latin typeface="Cambria" panose="02040503050406030204" pitchFamily="18" charset="0"/>
              </a:rPr>
              <a:t>more aggressive performance, reliability, and energy optimizations</a:t>
            </a:r>
          </a:p>
          <a:p>
            <a:pPr marL="893763" lvl="2" indent="-355600">
              <a:buFont typeface="+mj-lt"/>
              <a:buAutoNum type="arabicParenR"/>
            </a:pPr>
            <a:endParaRPr lang="en-US" sz="2000" dirty="0">
              <a:solidFill>
                <a:srgbClr val="2AA02B"/>
              </a:solidFill>
              <a:latin typeface="Cambria" panose="02040503050406030204" pitchFamily="18" charset="0"/>
            </a:endParaRPr>
          </a:p>
          <a:p>
            <a:pPr marL="893763" lvl="2" indent="-355600">
              <a:buFont typeface="+mj-lt"/>
              <a:buAutoNum type="arabicParenR"/>
            </a:pPr>
            <a:r>
              <a:rPr lang="en-US" sz="2000" dirty="0">
                <a:solidFill>
                  <a:schemeClr val="tx1"/>
                </a:solidFill>
                <a:latin typeface="Cambria" panose="02040503050406030204" pitchFamily="18" charset="0"/>
              </a:rPr>
              <a:t>Enables</a:t>
            </a:r>
            <a:r>
              <a:rPr lang="en-US" sz="2000" dirty="0">
                <a:solidFill>
                  <a:srgbClr val="2AA02B"/>
                </a:solidFill>
                <a:latin typeface="Cambria" panose="02040503050406030204" pitchFamily="18" charset="0"/>
              </a:rPr>
              <a:t> new functionalities</a:t>
            </a:r>
          </a:p>
          <a:p>
            <a:pPr marL="893763" lvl="2" indent="-355600">
              <a:buFont typeface="+mj-lt"/>
              <a:buAutoNum type="arabicParenR"/>
            </a:pPr>
            <a:endParaRPr lang="en-US" sz="2000" dirty="0">
              <a:solidFill>
                <a:srgbClr val="2AA02B"/>
              </a:solidFill>
              <a:latin typeface="Cambria" panose="02040503050406030204" pitchFamily="18" charset="0"/>
            </a:endParaRPr>
          </a:p>
          <a:p>
            <a:pPr marL="893763" lvl="2" indent="-355600">
              <a:buFont typeface="+mj-lt"/>
              <a:buAutoNum type="arabicParenR"/>
            </a:pPr>
            <a:r>
              <a:rPr lang="en-US" sz="2000" dirty="0">
                <a:solidFill>
                  <a:schemeClr val="tx1"/>
                </a:solidFill>
                <a:latin typeface="Cambria" panose="02040503050406030204" pitchFamily="18" charset="0"/>
              </a:rPr>
              <a:t>May open </a:t>
            </a:r>
            <a:r>
              <a:rPr lang="en-US" sz="2000" dirty="0">
                <a:solidFill>
                  <a:srgbClr val="2AA02B"/>
                </a:solidFill>
                <a:latin typeface="Cambria" panose="02040503050406030204" pitchFamily="18" charset="0"/>
              </a:rPr>
              <a:t>new areas of research</a:t>
            </a:r>
          </a:p>
        </p:txBody>
      </p:sp>
    </p:spTree>
    <p:extLst>
      <p:ext uri="{BB962C8B-B14F-4D97-AF65-F5344CB8AC3E}">
        <p14:creationId xmlns:p14="http://schemas.microsoft.com/office/powerpoint/2010/main" val="5352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9" name="Google Shape;54;p13">
            <a:extLst>
              <a:ext uri="{FF2B5EF4-FFF2-40B4-BE49-F238E27FC236}">
                <a16:creationId xmlns:a16="http://schemas.microsoft.com/office/drawing/2014/main" id="{BA5B6E9B-92DC-6A44-830C-3AC927A8B601}"/>
              </a:ext>
            </a:extLst>
          </p:cNvPr>
          <p:cNvSpPr/>
          <p:nvPr/>
        </p:nvSpPr>
        <p:spPr>
          <a:xfrm>
            <a:off x="0" y="0"/>
            <a:ext cx="6858002" cy="503935"/>
          </a:xfrm>
          <a:prstGeom prst="rect">
            <a:avLst/>
          </a:prstGeom>
          <a:solidFill>
            <a:srgbClr val="5E973E"/>
          </a:solidFill>
          <a:ln>
            <a:noFill/>
          </a:ln>
        </p:spPr>
        <p:txBody>
          <a:bodyPr spcFirstLastPara="1" wrap="square" lIns="68569" tIns="68569" rIns="68569" bIns="68569" anchor="ctr" anchorCtr="0">
            <a:noAutofit/>
          </a:bodyPr>
          <a:lstStyle/>
          <a:p>
            <a:endParaRPr sz="1050">
              <a:solidFill>
                <a:srgbClr val="0070C0"/>
              </a:solidFill>
            </a:endParaRPr>
          </a:p>
        </p:txBody>
      </p:sp>
      <p:sp>
        <p:nvSpPr>
          <p:cNvPr id="110" name="Google Shape;110;p19"/>
          <p:cNvSpPr txBox="1">
            <a:spLocks noGrp="1"/>
          </p:cNvSpPr>
          <p:nvPr>
            <p:ph type="title"/>
          </p:nvPr>
        </p:nvSpPr>
        <p:spPr>
          <a:xfrm>
            <a:off x="48400" y="-82113"/>
            <a:ext cx="6390450" cy="429525"/>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Goals</a:t>
            </a:r>
            <a:endParaRPr sz="3600" b="1" dirty="0">
              <a:solidFill>
                <a:schemeClr val="bg1"/>
              </a:solidFill>
              <a:latin typeface="Cambria"/>
              <a:ea typeface="Cambria"/>
              <a:cs typeface="Cambria"/>
              <a:sym typeface="Cambria"/>
            </a:endParaRPr>
          </a:p>
        </p:txBody>
      </p:sp>
      <p:sp>
        <p:nvSpPr>
          <p:cNvPr id="7" name="Rectangle 10">
            <a:extLst>
              <a:ext uri="{FF2B5EF4-FFF2-40B4-BE49-F238E27FC236}">
                <a16:creationId xmlns:a16="http://schemas.microsoft.com/office/drawing/2014/main" id="{99869744-CBA1-D943-8DF9-FEAEA75967D3}"/>
              </a:ext>
            </a:extLst>
          </p:cNvPr>
          <p:cNvSpPr/>
          <p:nvPr/>
        </p:nvSpPr>
        <p:spPr>
          <a:xfrm>
            <a:off x="0" y="993123"/>
            <a:ext cx="6858000" cy="1578628"/>
          </a:xfrm>
          <a:prstGeom prst="rect">
            <a:avLst/>
          </a:prstGeom>
          <a:solidFill>
            <a:srgbClr val="0070C0"/>
          </a:solidFill>
          <a:ln w="25400" cap="flat" cmpd="sng" algn="ctr">
            <a:noFill/>
            <a:prstDash val="solid"/>
          </a:ln>
          <a:effectLst/>
        </p:spPr>
        <p:txBody>
          <a:bodyPr rtlCol="0" anchor="ctr"/>
          <a:lstStyle/>
          <a:p>
            <a:pPr algn="ctr"/>
            <a:r>
              <a:rPr lang="en-US" sz="2400" b="1" dirty="0">
                <a:solidFill>
                  <a:schemeClr val="bg1"/>
                </a:solidFill>
                <a:latin typeface="Cambria" panose="02040503050406030204" pitchFamily="18" charset="0"/>
              </a:rPr>
              <a:t>Enable new and enhance existing </a:t>
            </a:r>
          </a:p>
          <a:p>
            <a:pPr algn="ctr"/>
            <a:r>
              <a:rPr lang="en-US" sz="2400" b="1" dirty="0">
                <a:solidFill>
                  <a:schemeClr val="bg1"/>
                </a:solidFill>
                <a:latin typeface="Cambria" panose="02040503050406030204" pitchFamily="18" charset="0"/>
              </a:rPr>
              <a:t>DRAM commands and optimizations</a:t>
            </a:r>
            <a:endParaRPr lang="en-US" sz="2400" b="1" dirty="0">
              <a:solidFill>
                <a:schemeClr val="bg1"/>
              </a:solidFill>
              <a:latin typeface="Cambria" panose="02040503050406030204" pitchFamily="18" charset="0"/>
              <a:ea typeface="+mn-ea"/>
            </a:endParaRPr>
          </a:p>
          <a:p>
            <a:pPr algn="ctr"/>
            <a:r>
              <a:rPr lang="en-US" sz="1800" noProof="0" dirty="0">
                <a:solidFill>
                  <a:srgbClr val="FFFF00"/>
                </a:solidFill>
                <a:latin typeface="Cambria" panose="02040503050406030204" pitchFamily="18" charset="0"/>
                <a:ea typeface="+mn-ea"/>
              </a:rPr>
              <a:t>by </a:t>
            </a:r>
            <a:r>
              <a:rPr lang="en-US" sz="1800" dirty="0">
                <a:solidFill>
                  <a:srgbClr val="FFFF00"/>
                </a:solidFill>
                <a:latin typeface="Cambria" panose="02040503050406030204" pitchFamily="18" charset="0"/>
                <a:ea typeface="+mn-ea"/>
              </a:rPr>
              <a:t>p</a:t>
            </a:r>
            <a:r>
              <a:rPr lang="en-US" sz="1800" dirty="0">
                <a:solidFill>
                  <a:srgbClr val="FFFF00"/>
                </a:solidFill>
                <a:latin typeface="Cambria" panose="02040503050406030204" pitchFamily="18" charset="0"/>
              </a:rPr>
              <a:t>roviding a low-cost substrate that enables fine-grained control over DRAM internal circuit timings</a:t>
            </a:r>
          </a:p>
        </p:txBody>
      </p:sp>
      <p:sp>
        <p:nvSpPr>
          <p:cNvPr id="8" name="Rectangle 10">
            <a:extLst>
              <a:ext uri="{FF2B5EF4-FFF2-40B4-BE49-F238E27FC236}">
                <a16:creationId xmlns:a16="http://schemas.microsoft.com/office/drawing/2014/main" id="{D5D747B5-920E-0D40-89F5-917706E67823}"/>
              </a:ext>
            </a:extLst>
          </p:cNvPr>
          <p:cNvSpPr/>
          <p:nvPr/>
        </p:nvSpPr>
        <p:spPr>
          <a:xfrm>
            <a:off x="0" y="2919046"/>
            <a:ext cx="6858000" cy="157862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US" sz="2400" b="1" dirty="0">
                <a:solidFill>
                  <a:schemeClr val="bg1"/>
                </a:solidFill>
                <a:latin typeface="Cambria" panose="02040503050406030204" pitchFamily="18" charset="0"/>
              </a:rPr>
              <a:t>Design new security mechanisms that </a:t>
            </a:r>
          </a:p>
          <a:p>
            <a:pPr algn="ctr">
              <a:spcAft>
                <a:spcPts val="0"/>
              </a:spcAft>
            </a:pPr>
            <a:r>
              <a:rPr lang="en-US" sz="2400" b="1" dirty="0">
                <a:solidFill>
                  <a:schemeClr val="bg1"/>
                </a:solidFill>
                <a:latin typeface="Cambria" panose="02040503050406030204" pitchFamily="18" charset="0"/>
              </a:rPr>
              <a:t>have strong security and high performance</a:t>
            </a:r>
          </a:p>
          <a:p>
            <a:pPr algn="ctr"/>
            <a:r>
              <a:rPr lang="en-US" sz="1800" dirty="0">
                <a:solidFill>
                  <a:srgbClr val="FFFF00"/>
                </a:solidFill>
                <a:latin typeface="Cambria" panose="02040503050406030204" pitchFamily="18" charset="0"/>
              </a:rPr>
              <a:t>by using the CODIC substrate</a:t>
            </a:r>
          </a:p>
        </p:txBody>
      </p:sp>
      <p:sp>
        <p:nvSpPr>
          <p:cNvPr id="6" name="灯片编号占位符 3">
            <a:extLst>
              <a:ext uri="{FF2B5EF4-FFF2-40B4-BE49-F238E27FC236}">
                <a16:creationId xmlns:a16="http://schemas.microsoft.com/office/drawing/2014/main" id="{9BFF5EC3-097C-7E45-A088-E3381D87C5C1}"/>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fld id="{56E643E9-8232-44D4-8A76-E691A7C80D3B}" type="slidenum">
              <a:rPr lang="en-US" altLang="en-US" sz="1500">
                <a:solidFill>
                  <a:schemeClr val="bg1">
                    <a:lumMod val="75000"/>
                  </a:schemeClr>
                </a:solidFill>
              </a:rPr>
              <a:pPr algn="ctr"/>
              <a:t>12</a:t>
            </a:fld>
            <a:endParaRPr lang="en-US" altLang="en-US" sz="1500" dirty="0">
              <a:solidFill>
                <a:schemeClr val="bg1">
                  <a:lumMod val="75000"/>
                </a:schemeClr>
              </a:solidFill>
            </a:endParaRPr>
          </a:p>
        </p:txBody>
      </p:sp>
    </p:spTree>
    <p:extLst>
      <p:ext uri="{BB962C8B-B14F-4D97-AF65-F5344CB8AC3E}">
        <p14:creationId xmlns:p14="http://schemas.microsoft.com/office/powerpoint/2010/main" val="209359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54;p13">
            <a:extLst>
              <a:ext uri="{FF2B5EF4-FFF2-40B4-BE49-F238E27FC236}">
                <a16:creationId xmlns:a16="http://schemas.microsoft.com/office/drawing/2014/main" id="{A7FD2B4D-090C-ED43-AD66-CC40F9F9F451}"/>
              </a:ext>
            </a:extLst>
          </p:cNvPr>
          <p:cNvSpPr/>
          <p:nvPr/>
        </p:nvSpPr>
        <p:spPr>
          <a:xfrm>
            <a:off x="0" y="0"/>
            <a:ext cx="6858002" cy="503935"/>
          </a:xfrm>
          <a:prstGeom prst="rect">
            <a:avLst/>
          </a:prstGeom>
          <a:solidFill>
            <a:srgbClr val="5E973E"/>
          </a:solidFill>
          <a:ln>
            <a:noFill/>
          </a:ln>
        </p:spPr>
        <p:txBody>
          <a:bodyPr spcFirstLastPara="1" wrap="square" lIns="68569" tIns="68569" rIns="68569" bIns="68569" anchor="ctr" anchorCtr="0">
            <a:noAutofit/>
          </a:bodyPr>
          <a:lstStyle/>
          <a:p>
            <a:endParaRPr sz="1050">
              <a:solidFill>
                <a:srgbClr val="0070C0"/>
              </a:solidFill>
            </a:endParaRPr>
          </a:p>
        </p:txBody>
      </p:sp>
      <p:sp>
        <p:nvSpPr>
          <p:cNvPr id="24" name="Rectangle 23">
            <a:extLst>
              <a:ext uri="{FF2B5EF4-FFF2-40B4-BE49-F238E27FC236}">
                <a16:creationId xmlns:a16="http://schemas.microsoft.com/office/drawing/2014/main" id="{30E74373-B320-2B4D-B0D3-4CE1CF71ED76}"/>
              </a:ext>
            </a:extLst>
          </p:cNvPr>
          <p:cNvSpPr/>
          <p:nvPr/>
        </p:nvSpPr>
        <p:spPr>
          <a:xfrm>
            <a:off x="134845" y="3886200"/>
            <a:ext cx="6599301" cy="4242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0" name="Rectangle 19">
            <a:extLst>
              <a:ext uri="{FF2B5EF4-FFF2-40B4-BE49-F238E27FC236}">
                <a16:creationId xmlns:a16="http://schemas.microsoft.com/office/drawing/2014/main" id="{7D0E8991-2526-C947-93F5-092098004A42}"/>
              </a:ext>
            </a:extLst>
          </p:cNvPr>
          <p:cNvSpPr/>
          <p:nvPr/>
        </p:nvSpPr>
        <p:spPr>
          <a:xfrm>
            <a:off x="134845" y="3397153"/>
            <a:ext cx="6599301" cy="4242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 name="Rectangle 16">
            <a:extLst>
              <a:ext uri="{FF2B5EF4-FFF2-40B4-BE49-F238E27FC236}">
                <a16:creationId xmlns:a16="http://schemas.microsoft.com/office/drawing/2014/main" id="{264C4A72-07F0-FE43-9881-6635F01D4D99}"/>
              </a:ext>
            </a:extLst>
          </p:cNvPr>
          <p:cNvSpPr/>
          <p:nvPr/>
        </p:nvSpPr>
        <p:spPr>
          <a:xfrm>
            <a:off x="134845" y="2908106"/>
            <a:ext cx="6599301" cy="4242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Rectangle 14">
            <a:extLst>
              <a:ext uri="{FF2B5EF4-FFF2-40B4-BE49-F238E27FC236}">
                <a16:creationId xmlns:a16="http://schemas.microsoft.com/office/drawing/2014/main" id="{BD9D4F59-6D15-F142-908A-6410856B856B}"/>
              </a:ext>
            </a:extLst>
          </p:cNvPr>
          <p:cNvSpPr/>
          <p:nvPr/>
        </p:nvSpPr>
        <p:spPr>
          <a:xfrm>
            <a:off x="134845" y="2414513"/>
            <a:ext cx="6599301" cy="4242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Rectangle 12">
            <a:extLst>
              <a:ext uri="{FF2B5EF4-FFF2-40B4-BE49-F238E27FC236}">
                <a16:creationId xmlns:a16="http://schemas.microsoft.com/office/drawing/2014/main" id="{E50C96A3-3C5E-5C45-AACF-2D9C4CA63681}"/>
              </a:ext>
            </a:extLst>
          </p:cNvPr>
          <p:cNvSpPr/>
          <p:nvPr/>
        </p:nvSpPr>
        <p:spPr>
          <a:xfrm>
            <a:off x="134845" y="1920920"/>
            <a:ext cx="6599301" cy="424219"/>
          </a:xfrm>
          <a:prstGeom prst="rect">
            <a:avLst/>
          </a:prstGeom>
          <a:solidFill>
            <a:srgbClr val="5E97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Rectangle 13"/>
          <p:cNvSpPr/>
          <p:nvPr/>
        </p:nvSpPr>
        <p:spPr>
          <a:xfrm>
            <a:off x="134845" y="923343"/>
            <a:ext cx="6599301" cy="424219"/>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p:cNvSpPr>
            <a:spLocks noGrp="1"/>
          </p:cNvSpPr>
          <p:nvPr>
            <p:ph type="title"/>
          </p:nvPr>
        </p:nvSpPr>
        <p:spPr>
          <a:xfrm>
            <a:off x="42389" y="-140378"/>
            <a:ext cx="2228850" cy="322042"/>
          </a:xfrm>
        </p:spPr>
        <p:txBody>
          <a:bodyPr/>
          <a:lstStyle/>
          <a:p>
            <a:r>
              <a:rPr lang="en-US" sz="3600" b="1" dirty="0">
                <a:solidFill>
                  <a:schemeClr val="bg1"/>
                </a:solidFill>
                <a:latin typeface="Cambria" panose="02040503050406030204" pitchFamily="18" charset="0"/>
              </a:rPr>
              <a:t>Outline</a:t>
            </a:r>
          </a:p>
        </p:txBody>
      </p:sp>
      <p:sp>
        <p:nvSpPr>
          <p:cNvPr id="12" name="Rectangle 11">
            <a:extLst>
              <a:ext uri="{FF2B5EF4-FFF2-40B4-BE49-F238E27FC236}">
                <a16:creationId xmlns:a16="http://schemas.microsoft.com/office/drawing/2014/main" id="{8B74C625-6C44-824B-ABB0-43BC56560EF5}"/>
              </a:ext>
            </a:extLst>
          </p:cNvPr>
          <p:cNvSpPr/>
          <p:nvPr/>
        </p:nvSpPr>
        <p:spPr>
          <a:xfrm>
            <a:off x="134845" y="1427327"/>
            <a:ext cx="6599301" cy="424219"/>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Content Placeholder 2"/>
          <p:cNvSpPr>
            <a:spLocks noGrp="1"/>
          </p:cNvSpPr>
          <p:nvPr>
            <p:ph idx="1"/>
          </p:nvPr>
        </p:nvSpPr>
        <p:spPr>
          <a:xfrm>
            <a:off x="134845" y="713461"/>
            <a:ext cx="6457951" cy="3989065"/>
          </a:xfrm>
        </p:spPr>
        <p:txBody>
          <a:bodyPr/>
          <a:lstStyle/>
          <a:p>
            <a:pPr marL="0" indent="0">
              <a:lnSpc>
                <a:spcPct val="100000"/>
              </a:lnSpc>
              <a:spcBef>
                <a:spcPts val="975"/>
              </a:spcBef>
              <a:buNone/>
            </a:pPr>
            <a:r>
              <a:rPr lang="en-US" sz="2400" dirty="0">
                <a:solidFill>
                  <a:schemeClr val="bg1"/>
                </a:solidFill>
                <a:latin typeface="Cambria" panose="02040503050406030204" pitchFamily="18" charset="0"/>
              </a:rPr>
              <a:t>Background</a:t>
            </a:r>
          </a:p>
          <a:p>
            <a:pPr marL="0" indent="0">
              <a:lnSpc>
                <a:spcPct val="100000"/>
              </a:lnSpc>
              <a:spcBef>
                <a:spcPts val="975"/>
              </a:spcBef>
              <a:buNone/>
            </a:pPr>
            <a:r>
              <a:rPr lang="en-US" sz="2400" dirty="0">
                <a:solidFill>
                  <a:schemeClr val="bg1"/>
                </a:solidFill>
                <a:latin typeface="Cambria" panose="02040503050406030204" pitchFamily="18" charset="0"/>
              </a:rPr>
              <a:t>Motivation and Goal</a:t>
            </a:r>
          </a:p>
          <a:p>
            <a:pPr marL="0" indent="0">
              <a:lnSpc>
                <a:spcPct val="100000"/>
              </a:lnSpc>
              <a:spcBef>
                <a:spcPts val="975"/>
              </a:spcBef>
              <a:buNone/>
            </a:pPr>
            <a:r>
              <a:rPr lang="en-US" sz="2400" dirty="0">
                <a:solidFill>
                  <a:schemeClr val="bg1"/>
                </a:solidFill>
                <a:latin typeface="Cambria" panose="02040503050406030204" pitchFamily="18" charset="0"/>
              </a:rPr>
              <a:t>CODIC Substrate</a:t>
            </a:r>
          </a:p>
          <a:p>
            <a:pPr marL="0" indent="0">
              <a:lnSpc>
                <a:spcPct val="100000"/>
              </a:lnSpc>
              <a:spcBef>
                <a:spcPts val="975"/>
              </a:spcBef>
              <a:buNone/>
            </a:pPr>
            <a:r>
              <a:rPr lang="en-US" sz="2400" dirty="0">
                <a:solidFill>
                  <a:schemeClr val="bg1"/>
                </a:solidFill>
                <a:latin typeface="Cambria" panose="02040503050406030204" pitchFamily="18" charset="0"/>
              </a:rPr>
              <a:t>Applications of CODIC</a:t>
            </a:r>
          </a:p>
          <a:p>
            <a:pPr marL="0" indent="0">
              <a:lnSpc>
                <a:spcPct val="100000"/>
              </a:lnSpc>
              <a:spcBef>
                <a:spcPts val="975"/>
              </a:spcBef>
              <a:buNone/>
            </a:pPr>
            <a:r>
              <a:rPr lang="en-US" sz="2400" dirty="0">
                <a:solidFill>
                  <a:schemeClr val="bg1"/>
                </a:solidFill>
                <a:latin typeface="Cambria" panose="02040503050406030204" pitchFamily="18" charset="0"/>
              </a:rPr>
              <a:t>Evaluation of CODIC PUF</a:t>
            </a:r>
          </a:p>
          <a:p>
            <a:pPr marL="0" indent="0">
              <a:lnSpc>
                <a:spcPct val="100000"/>
              </a:lnSpc>
              <a:spcBef>
                <a:spcPts val="975"/>
              </a:spcBef>
              <a:buNone/>
            </a:pPr>
            <a:r>
              <a:rPr lang="en-US" sz="2400" dirty="0">
                <a:solidFill>
                  <a:schemeClr val="bg1"/>
                </a:solidFill>
                <a:latin typeface="Cambria" panose="02040503050406030204" pitchFamily="18" charset="0"/>
              </a:rPr>
              <a:t>Evaluation of Cold Boot Attack Mechanism </a:t>
            </a:r>
          </a:p>
          <a:p>
            <a:pPr marL="0" indent="0">
              <a:lnSpc>
                <a:spcPct val="100000"/>
              </a:lnSpc>
              <a:spcBef>
                <a:spcPts val="975"/>
              </a:spcBef>
              <a:buNone/>
            </a:pPr>
            <a:r>
              <a:rPr lang="en-US" sz="2400" dirty="0">
                <a:solidFill>
                  <a:schemeClr val="bg1"/>
                </a:solidFill>
                <a:latin typeface="Cambria" panose="02040503050406030204" pitchFamily="18" charset="0"/>
              </a:rPr>
              <a:t>Conclusion</a:t>
            </a:r>
          </a:p>
        </p:txBody>
      </p:sp>
      <p:sp>
        <p:nvSpPr>
          <p:cNvPr id="16" name="灯片编号占位符 3">
            <a:extLst>
              <a:ext uri="{FF2B5EF4-FFF2-40B4-BE49-F238E27FC236}">
                <a16:creationId xmlns:a16="http://schemas.microsoft.com/office/drawing/2014/main" id="{5F3D4522-F267-F343-A713-5B1E9C594E49}"/>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fld id="{56E643E9-8232-44D4-8A76-E691A7C80D3B}" type="slidenum">
              <a:rPr lang="en-US" altLang="en-US" sz="1500">
                <a:solidFill>
                  <a:schemeClr val="bg1">
                    <a:lumMod val="75000"/>
                  </a:schemeClr>
                </a:solidFill>
              </a:rPr>
              <a:pPr algn="ctr"/>
              <a:t>13</a:t>
            </a:fld>
            <a:endParaRPr lang="en-US" altLang="en-US" sz="1500" dirty="0">
              <a:solidFill>
                <a:schemeClr val="bg1">
                  <a:lumMod val="75000"/>
                </a:schemeClr>
              </a:solidFill>
            </a:endParaRPr>
          </a:p>
        </p:txBody>
      </p:sp>
    </p:spTree>
    <p:extLst>
      <p:ext uri="{BB962C8B-B14F-4D97-AF65-F5344CB8AC3E}">
        <p14:creationId xmlns:p14="http://schemas.microsoft.com/office/powerpoint/2010/main" val="324313728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9" name="Google Shape;54;p13">
            <a:extLst>
              <a:ext uri="{FF2B5EF4-FFF2-40B4-BE49-F238E27FC236}">
                <a16:creationId xmlns:a16="http://schemas.microsoft.com/office/drawing/2014/main" id="{8EE21BFC-F921-8D43-987F-421789554245}"/>
              </a:ext>
            </a:extLst>
          </p:cNvPr>
          <p:cNvSpPr/>
          <p:nvPr/>
        </p:nvSpPr>
        <p:spPr>
          <a:xfrm>
            <a:off x="0" y="0"/>
            <a:ext cx="6858002" cy="503935"/>
          </a:xfrm>
          <a:prstGeom prst="rect">
            <a:avLst/>
          </a:prstGeom>
          <a:solidFill>
            <a:srgbClr val="5E973E"/>
          </a:solidFill>
          <a:ln>
            <a:noFill/>
          </a:ln>
        </p:spPr>
        <p:txBody>
          <a:bodyPr spcFirstLastPara="1" wrap="square" lIns="68569" tIns="68569" rIns="68569" bIns="68569" anchor="ctr" anchorCtr="0">
            <a:noAutofit/>
          </a:bodyPr>
          <a:lstStyle/>
          <a:p>
            <a:endParaRPr sz="1050">
              <a:solidFill>
                <a:srgbClr val="0070C0"/>
              </a:solidFill>
            </a:endParaRPr>
          </a:p>
        </p:txBody>
      </p:sp>
      <p:sp>
        <p:nvSpPr>
          <p:cNvPr id="110" name="Google Shape;110;p19"/>
          <p:cNvSpPr txBox="1">
            <a:spLocks noGrp="1"/>
          </p:cNvSpPr>
          <p:nvPr>
            <p:ph type="title"/>
          </p:nvPr>
        </p:nvSpPr>
        <p:spPr>
          <a:xfrm>
            <a:off x="59471" y="-117565"/>
            <a:ext cx="6390450" cy="429525"/>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Overview</a:t>
            </a:r>
            <a:endParaRPr sz="3600" b="1" dirty="0">
              <a:solidFill>
                <a:schemeClr val="bg1"/>
              </a:solidFill>
              <a:latin typeface="Cambria"/>
              <a:ea typeface="Cambria"/>
              <a:cs typeface="Cambria"/>
              <a:sym typeface="Cambria"/>
            </a:endParaRPr>
          </a:p>
        </p:txBody>
      </p:sp>
      <p:sp>
        <p:nvSpPr>
          <p:cNvPr id="11" name="Content Placeholder 2">
            <a:extLst>
              <a:ext uri="{FF2B5EF4-FFF2-40B4-BE49-F238E27FC236}">
                <a16:creationId xmlns:a16="http://schemas.microsoft.com/office/drawing/2014/main" id="{B8282AEF-4716-DB4C-810B-05FB6A074379}"/>
              </a:ext>
            </a:extLst>
          </p:cNvPr>
          <p:cNvSpPr txBox="1">
            <a:spLocks/>
          </p:cNvSpPr>
          <p:nvPr/>
        </p:nvSpPr>
        <p:spPr bwMode="auto">
          <a:xfrm>
            <a:off x="-47612" y="591672"/>
            <a:ext cx="6905612" cy="161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53591" indent="-153591" algn="l" rtl="0" eaLnBrk="1" fontAlgn="base" hangingPunct="1">
              <a:spcBef>
                <a:spcPts val="338"/>
              </a:spcBef>
              <a:spcAft>
                <a:spcPct val="0"/>
              </a:spcAft>
              <a:buFont typeface="Wingdings" panose="05000000000000000000" pitchFamily="2" charset="2"/>
              <a:buChar char="§"/>
              <a:defRPr sz="1950" b="1" kern="1200" baseline="0">
                <a:solidFill>
                  <a:srgbClr val="404040"/>
                </a:solidFill>
                <a:latin typeface="Adobe Garamond Pro" panose="02020502060506020403" pitchFamily="18" charset="0"/>
                <a:ea typeface="+mn-ea"/>
                <a:cs typeface="+mn-cs"/>
              </a:defRPr>
            </a:lvl1pPr>
            <a:lvl2pPr marL="359867" indent="-128588" algn="l" rtl="0" eaLnBrk="1" fontAlgn="base" hangingPunct="1">
              <a:spcBef>
                <a:spcPts val="225"/>
              </a:spcBef>
              <a:spcAft>
                <a:spcPct val="0"/>
              </a:spcAft>
              <a:buFont typeface="Arial" panose="020B0604020202020204" pitchFamily="34" charset="0"/>
              <a:buChar char="•"/>
              <a:defRPr sz="1650" kern="1200">
                <a:solidFill>
                  <a:srgbClr val="696969"/>
                </a:solidFill>
                <a:latin typeface="Adobe Garamond Pro" panose="02020502060506020403" pitchFamily="18" charset="0"/>
                <a:ea typeface="+mn-ea"/>
                <a:cs typeface="+mn-cs"/>
              </a:defRPr>
            </a:lvl2pPr>
            <a:lvl3pPr marL="642938" indent="-128588" algn="l" rtl="0" eaLnBrk="1" fontAlgn="base" hangingPunct="1">
              <a:spcBef>
                <a:spcPts val="169"/>
              </a:spcBef>
              <a:spcAft>
                <a:spcPct val="0"/>
              </a:spcAft>
              <a:buFont typeface="Palatino Linotype" panose="02040502050505030304" pitchFamily="18" charset="0"/>
              <a:buChar char="»"/>
              <a:defRPr sz="1350" kern="1200">
                <a:solidFill>
                  <a:srgbClr val="696969"/>
                </a:solidFill>
                <a:latin typeface="Adobe Garamond Pro" panose="02020502060506020403" pitchFamily="18" charset="0"/>
                <a:ea typeface="+mn-ea"/>
                <a:cs typeface="+mn-cs"/>
              </a:defRPr>
            </a:lvl3pPr>
            <a:lvl4pPr marL="900113" indent="-128588" algn="l" rtl="0" eaLnBrk="1" fontAlgn="base" hangingPunct="1">
              <a:spcBef>
                <a:spcPct val="20000"/>
              </a:spcBef>
              <a:spcAft>
                <a:spcPct val="0"/>
              </a:spcAft>
              <a:buFont typeface="Arial" panose="020B0604020202020204" pitchFamily="34" charset="0"/>
              <a:buChar char="–"/>
              <a:defRPr sz="1200" kern="1200">
                <a:solidFill>
                  <a:srgbClr val="696969"/>
                </a:solidFill>
                <a:latin typeface="Adobe Garamond Pro" panose="02020502060506020403" pitchFamily="18" charset="0"/>
                <a:ea typeface="+mn-ea"/>
                <a:cs typeface="+mn-cs"/>
              </a:defRPr>
            </a:lvl4pPr>
            <a:lvl5pPr marL="1157288" indent="-128588" algn="l" rtl="0" eaLnBrk="1" fontAlgn="base" hangingPunct="1">
              <a:spcBef>
                <a:spcPct val="20000"/>
              </a:spcBef>
              <a:spcAft>
                <a:spcPct val="0"/>
              </a:spcAft>
              <a:buFont typeface="Wingdings" panose="05000000000000000000" pitchFamily="2" charset="2"/>
              <a:buChar char="Ø"/>
              <a:defRPr sz="1050" kern="1200">
                <a:solidFill>
                  <a:srgbClr val="696969"/>
                </a:solidFill>
                <a:latin typeface="Adobe Garamond Pro" panose="02020502060506020403" pitchFamily="18" charset="0"/>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r>
              <a:rPr lang="en-US" sz="2000" dirty="0">
                <a:solidFill>
                  <a:schemeClr val="tx1"/>
                </a:solidFill>
                <a:latin typeface="Cambria" panose="02040503050406030204" pitchFamily="18" charset="0"/>
              </a:rPr>
              <a:t>CODIC</a:t>
            </a:r>
            <a:r>
              <a:rPr lang="en-US" sz="2000" b="0" dirty="0">
                <a:solidFill>
                  <a:schemeClr val="tx1"/>
                </a:solidFill>
                <a:latin typeface="Cambria" panose="02040503050406030204" pitchFamily="18" charset="0"/>
              </a:rPr>
              <a:t> substrate enables greater </a:t>
            </a:r>
            <a:r>
              <a:rPr lang="en-US" sz="2000" b="0" dirty="0">
                <a:solidFill>
                  <a:srgbClr val="00B050"/>
                </a:solidFill>
                <a:latin typeface="Cambria" panose="02040503050406030204" pitchFamily="18" charset="0"/>
              </a:rPr>
              <a:t>control over DRAM internal circuit timings</a:t>
            </a:r>
            <a:r>
              <a:rPr lang="en-US" sz="2000" b="0" dirty="0">
                <a:latin typeface="Cambria" panose="02040503050406030204" pitchFamily="18" charset="0"/>
              </a:rPr>
              <a:t> </a:t>
            </a:r>
          </a:p>
          <a:p>
            <a:endParaRPr lang="en-US" sz="2000" b="0" dirty="0">
              <a:latin typeface="Cambria" panose="02040503050406030204" pitchFamily="18" charset="0"/>
            </a:endParaRPr>
          </a:p>
          <a:p>
            <a:r>
              <a:rPr lang="en-US" sz="2000" dirty="0">
                <a:solidFill>
                  <a:schemeClr val="tx1"/>
                </a:solidFill>
                <a:latin typeface="Cambria" panose="02040503050406030204" pitchFamily="18" charset="0"/>
              </a:rPr>
              <a:t>CODIC</a:t>
            </a:r>
            <a:r>
              <a:rPr lang="en-US" sz="2000" b="0" dirty="0">
                <a:solidFill>
                  <a:schemeClr val="tx1"/>
                </a:solidFill>
                <a:latin typeface="Cambria" panose="02040503050406030204" pitchFamily="18" charset="0"/>
              </a:rPr>
              <a:t> is an efficient and low-cost way to enable </a:t>
            </a:r>
            <a:r>
              <a:rPr lang="en-US" sz="2000" b="0" dirty="0">
                <a:solidFill>
                  <a:srgbClr val="00B050"/>
                </a:solidFill>
                <a:latin typeface="Cambria" panose="02040503050406030204" pitchFamily="18" charset="0"/>
              </a:rPr>
              <a:t>new functionalities and optimizations</a:t>
            </a:r>
            <a:r>
              <a:rPr lang="en-US" sz="2000" dirty="0">
                <a:solidFill>
                  <a:srgbClr val="00B050"/>
                </a:solidFill>
                <a:latin typeface="Cambria" panose="02040503050406030204" pitchFamily="18" charset="0"/>
              </a:rPr>
              <a:t> </a:t>
            </a:r>
            <a:r>
              <a:rPr lang="en-US" sz="2000" b="0" dirty="0">
                <a:solidFill>
                  <a:schemeClr val="tx1"/>
                </a:solidFill>
                <a:latin typeface="Cambria" panose="02040503050406030204" pitchFamily="18" charset="0"/>
              </a:rPr>
              <a:t>in DRAM</a:t>
            </a:r>
            <a:endParaRPr lang="en-US" sz="1400" b="0" dirty="0">
              <a:solidFill>
                <a:schemeClr val="tx1"/>
              </a:solidFill>
              <a:latin typeface="Cambria" panose="02040503050406030204" pitchFamily="18" charset="0"/>
            </a:endParaRPr>
          </a:p>
          <a:p>
            <a:pPr lvl="1"/>
            <a:endParaRPr lang="en-US" sz="1050" b="0" dirty="0">
              <a:latin typeface="Cambria" panose="02040503050406030204" pitchFamily="18" charset="0"/>
            </a:endParaRPr>
          </a:p>
          <a:p>
            <a:endParaRPr lang="en-US" sz="1400" dirty="0">
              <a:latin typeface="Cambria" panose="02040503050406030204" pitchFamily="18" charset="0"/>
            </a:endParaRPr>
          </a:p>
          <a:p>
            <a:pPr lvl="1"/>
            <a:endParaRPr lang="en-US" sz="1000" dirty="0">
              <a:latin typeface="Cambria" panose="02040503050406030204" pitchFamily="18" charset="0"/>
            </a:endParaRPr>
          </a:p>
          <a:p>
            <a:pPr lvl="1"/>
            <a:endParaRPr lang="en-US" sz="1000" b="0" dirty="0">
              <a:latin typeface="Cambria" panose="02040503050406030204" pitchFamily="18" charset="0"/>
            </a:endParaRPr>
          </a:p>
          <a:p>
            <a:endParaRPr lang="en-US" sz="1350" b="0" dirty="0">
              <a:latin typeface="Cambria" panose="02040503050406030204" pitchFamily="18" charset="0"/>
            </a:endParaRPr>
          </a:p>
        </p:txBody>
      </p:sp>
      <p:sp>
        <p:nvSpPr>
          <p:cNvPr id="8" name="Content Placeholder 2">
            <a:extLst>
              <a:ext uri="{FF2B5EF4-FFF2-40B4-BE49-F238E27FC236}">
                <a16:creationId xmlns:a16="http://schemas.microsoft.com/office/drawing/2014/main" id="{F9F4DB4C-F018-114F-92EB-4645B0C26315}"/>
              </a:ext>
            </a:extLst>
          </p:cNvPr>
          <p:cNvSpPr txBox="1">
            <a:spLocks/>
          </p:cNvSpPr>
          <p:nvPr/>
        </p:nvSpPr>
        <p:spPr bwMode="auto">
          <a:xfrm>
            <a:off x="-47611" y="2447873"/>
            <a:ext cx="5349402" cy="2103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53591" indent="-153591" algn="l" rtl="0" eaLnBrk="1" fontAlgn="base" hangingPunct="1">
              <a:spcBef>
                <a:spcPts val="338"/>
              </a:spcBef>
              <a:spcAft>
                <a:spcPct val="0"/>
              </a:spcAft>
              <a:buFont typeface="Wingdings" panose="05000000000000000000" pitchFamily="2" charset="2"/>
              <a:buChar char="§"/>
              <a:defRPr sz="1950" b="1" kern="1200" baseline="0">
                <a:solidFill>
                  <a:srgbClr val="404040"/>
                </a:solidFill>
                <a:latin typeface="Adobe Garamond Pro" panose="02020502060506020403" pitchFamily="18" charset="0"/>
                <a:ea typeface="+mn-ea"/>
                <a:cs typeface="+mn-cs"/>
              </a:defRPr>
            </a:lvl1pPr>
            <a:lvl2pPr marL="359867" indent="-128588" algn="l" rtl="0" eaLnBrk="1" fontAlgn="base" hangingPunct="1">
              <a:spcBef>
                <a:spcPts val="225"/>
              </a:spcBef>
              <a:spcAft>
                <a:spcPct val="0"/>
              </a:spcAft>
              <a:buFont typeface="Arial" panose="020B0604020202020204" pitchFamily="34" charset="0"/>
              <a:buChar char="•"/>
              <a:defRPr sz="1650" kern="1200">
                <a:solidFill>
                  <a:srgbClr val="696969"/>
                </a:solidFill>
                <a:latin typeface="Adobe Garamond Pro" panose="02020502060506020403" pitchFamily="18" charset="0"/>
                <a:ea typeface="+mn-ea"/>
                <a:cs typeface="+mn-cs"/>
              </a:defRPr>
            </a:lvl2pPr>
            <a:lvl3pPr marL="642938" indent="-128588" algn="l" rtl="0" eaLnBrk="1" fontAlgn="base" hangingPunct="1">
              <a:spcBef>
                <a:spcPts val="169"/>
              </a:spcBef>
              <a:spcAft>
                <a:spcPct val="0"/>
              </a:spcAft>
              <a:buFont typeface="Palatino Linotype" panose="02040502050505030304" pitchFamily="18" charset="0"/>
              <a:buChar char="»"/>
              <a:defRPr sz="1350" kern="1200">
                <a:solidFill>
                  <a:srgbClr val="696969"/>
                </a:solidFill>
                <a:latin typeface="Adobe Garamond Pro" panose="02020502060506020403" pitchFamily="18" charset="0"/>
                <a:ea typeface="+mn-ea"/>
                <a:cs typeface="+mn-cs"/>
              </a:defRPr>
            </a:lvl3pPr>
            <a:lvl4pPr marL="900113" indent="-128588" algn="l" rtl="0" eaLnBrk="1" fontAlgn="base" hangingPunct="1">
              <a:spcBef>
                <a:spcPct val="20000"/>
              </a:spcBef>
              <a:spcAft>
                <a:spcPct val="0"/>
              </a:spcAft>
              <a:buFont typeface="Arial" panose="020B0604020202020204" pitchFamily="34" charset="0"/>
              <a:buChar char="–"/>
              <a:defRPr sz="1200" kern="1200">
                <a:solidFill>
                  <a:srgbClr val="696969"/>
                </a:solidFill>
                <a:latin typeface="Adobe Garamond Pro" panose="02020502060506020403" pitchFamily="18" charset="0"/>
                <a:ea typeface="+mn-ea"/>
                <a:cs typeface="+mn-cs"/>
              </a:defRPr>
            </a:lvl4pPr>
            <a:lvl5pPr marL="1157288" indent="-128588" algn="l" rtl="0" eaLnBrk="1" fontAlgn="base" hangingPunct="1">
              <a:spcBef>
                <a:spcPct val="20000"/>
              </a:spcBef>
              <a:spcAft>
                <a:spcPct val="0"/>
              </a:spcAft>
              <a:buFont typeface="Wingdings" panose="05000000000000000000" pitchFamily="2" charset="2"/>
              <a:buChar char="Ø"/>
              <a:defRPr sz="1050" kern="1200">
                <a:solidFill>
                  <a:srgbClr val="696969"/>
                </a:solidFill>
                <a:latin typeface="Adobe Garamond Pro" panose="02020502060506020403" pitchFamily="18" charset="0"/>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182563" indent="-174625"/>
            <a:r>
              <a:rPr lang="en-US" sz="2000" dirty="0">
                <a:solidFill>
                  <a:schemeClr val="tx1"/>
                </a:solidFill>
                <a:latin typeface="Cambria" panose="02040503050406030204" pitchFamily="18" charset="0"/>
              </a:rPr>
              <a:t>CODIC</a:t>
            </a:r>
            <a:r>
              <a:rPr lang="en-US" sz="2000" b="0" dirty="0">
                <a:latin typeface="Cambria" panose="02040503050406030204" pitchFamily="18" charset="0"/>
              </a:rPr>
              <a:t> </a:t>
            </a:r>
            <a:r>
              <a:rPr lang="en-US" sz="2000" b="0" dirty="0">
                <a:solidFill>
                  <a:srgbClr val="F519E6"/>
                </a:solidFill>
                <a:latin typeface="Cambria" panose="02040503050406030204" pitchFamily="18" charset="0"/>
              </a:rPr>
              <a:t>controls </a:t>
            </a:r>
            <a:r>
              <a:rPr lang="en-US" sz="2000" b="0" i="1" dirty="0">
                <a:solidFill>
                  <a:srgbClr val="F519E6"/>
                </a:solidFill>
                <a:latin typeface="Cambria" panose="02040503050406030204" pitchFamily="18" charset="0"/>
              </a:rPr>
              <a:t>four</a:t>
            </a:r>
            <a:r>
              <a:rPr lang="en-US" sz="2000" b="0" dirty="0">
                <a:solidFill>
                  <a:srgbClr val="F519E6"/>
                </a:solidFill>
                <a:latin typeface="Cambria" panose="02040503050406030204" pitchFamily="18" charset="0"/>
              </a:rPr>
              <a:t> key signals </a:t>
            </a:r>
            <a:r>
              <a:rPr lang="en-US" sz="2000" b="0" dirty="0">
                <a:solidFill>
                  <a:schemeClr val="tx1"/>
                </a:solidFill>
                <a:latin typeface="Cambria" panose="02040503050406030204" pitchFamily="18" charset="0"/>
              </a:rPr>
              <a:t>that orchestrate DRAM internal circuit timings</a:t>
            </a:r>
          </a:p>
          <a:p>
            <a:pPr marL="538163" lvl="1" indent="-182563"/>
            <a:r>
              <a:rPr lang="en-US" sz="1800" b="1" dirty="0" err="1">
                <a:solidFill>
                  <a:srgbClr val="2AA02B"/>
                </a:solidFill>
                <a:latin typeface="Cambria" panose="02040503050406030204" pitchFamily="18" charset="0"/>
              </a:rPr>
              <a:t>wordline</a:t>
            </a:r>
            <a:r>
              <a:rPr lang="en-US" sz="1800" b="1" dirty="0">
                <a:solidFill>
                  <a:srgbClr val="2AA02B"/>
                </a:solidFill>
                <a:latin typeface="Cambria" panose="02040503050406030204" pitchFamily="18" charset="0"/>
              </a:rPr>
              <a:t> (</a:t>
            </a:r>
            <a:r>
              <a:rPr lang="en-US" sz="1800" b="1" dirty="0" err="1">
                <a:solidFill>
                  <a:srgbClr val="2AA02B"/>
                </a:solidFill>
                <a:latin typeface="Cambria" panose="02040503050406030204" pitchFamily="18" charset="0"/>
              </a:rPr>
              <a:t>wl</a:t>
            </a:r>
            <a:r>
              <a:rPr lang="en-US" sz="1800" b="1" dirty="0">
                <a:solidFill>
                  <a:srgbClr val="2AA02B"/>
                </a:solidFill>
                <a:latin typeface="Cambria" panose="02040503050406030204" pitchFamily="18" charset="0"/>
              </a:rPr>
              <a:t>)</a:t>
            </a:r>
            <a:r>
              <a:rPr lang="en-US" sz="1800" b="1" dirty="0">
                <a:solidFill>
                  <a:schemeClr val="tx1"/>
                </a:solidFill>
                <a:latin typeface="Cambria" panose="02040503050406030204" pitchFamily="18" charset="0"/>
              </a:rPr>
              <a:t>: </a:t>
            </a:r>
            <a:r>
              <a:rPr lang="en-US" sz="1800" dirty="0">
                <a:solidFill>
                  <a:schemeClr val="tx1"/>
                </a:solidFill>
                <a:latin typeface="Cambria" panose="02040503050406030204" pitchFamily="18" charset="0"/>
              </a:rPr>
              <a:t>Connects DRAM cells to </a:t>
            </a:r>
            <a:r>
              <a:rPr lang="en-US" sz="1800" dirty="0" err="1">
                <a:solidFill>
                  <a:schemeClr val="tx1"/>
                </a:solidFill>
                <a:latin typeface="Cambria" panose="02040503050406030204" pitchFamily="18" charset="0"/>
              </a:rPr>
              <a:t>bitlines</a:t>
            </a:r>
            <a:endParaRPr lang="en-US" sz="1800" dirty="0">
              <a:solidFill>
                <a:schemeClr val="tx1"/>
              </a:solidFill>
              <a:latin typeface="Cambria" panose="02040503050406030204" pitchFamily="18" charset="0"/>
            </a:endParaRPr>
          </a:p>
          <a:p>
            <a:pPr marL="538163" lvl="1" indent="-182563"/>
            <a:r>
              <a:rPr lang="en-US" sz="1800" b="1" dirty="0" err="1">
                <a:solidFill>
                  <a:srgbClr val="9466BD"/>
                </a:solidFill>
                <a:latin typeface="Cambria" panose="02040503050406030204" pitchFamily="18" charset="0"/>
              </a:rPr>
              <a:t>sense_p</a:t>
            </a:r>
            <a:r>
              <a:rPr lang="en-US" sz="1800" b="1" dirty="0">
                <a:solidFill>
                  <a:srgbClr val="9466BD"/>
                </a:solidFill>
                <a:latin typeface="Cambria" panose="02040503050406030204" pitchFamily="18" charset="0"/>
              </a:rPr>
              <a:t> </a:t>
            </a:r>
            <a:r>
              <a:rPr lang="en-US" sz="1800" dirty="0">
                <a:solidFill>
                  <a:schemeClr val="tx1"/>
                </a:solidFill>
                <a:latin typeface="Cambria" panose="02040503050406030204" pitchFamily="18" charset="0"/>
              </a:rPr>
              <a:t>and</a:t>
            </a:r>
            <a:r>
              <a:rPr lang="en-US" sz="1800" dirty="0">
                <a:latin typeface="Cambria" panose="02040503050406030204" pitchFamily="18" charset="0"/>
              </a:rPr>
              <a:t> </a:t>
            </a:r>
            <a:r>
              <a:rPr lang="en-US" sz="1800" b="1" dirty="0" err="1">
                <a:solidFill>
                  <a:srgbClr val="8C564C"/>
                </a:solidFill>
                <a:latin typeface="Cambria" panose="02040503050406030204" pitchFamily="18" charset="0"/>
              </a:rPr>
              <a:t>sense_n</a:t>
            </a:r>
            <a:r>
              <a:rPr lang="en-US" sz="1800" b="1" dirty="0">
                <a:solidFill>
                  <a:schemeClr val="tx1"/>
                </a:solidFill>
                <a:latin typeface="Cambria" panose="02040503050406030204" pitchFamily="18" charset="0"/>
              </a:rPr>
              <a:t>:</a:t>
            </a:r>
            <a:r>
              <a:rPr lang="en-US" sz="1800" dirty="0">
                <a:solidFill>
                  <a:schemeClr val="tx1"/>
                </a:solidFill>
                <a:latin typeface="Cambria" panose="02040503050406030204" pitchFamily="18" charset="0"/>
              </a:rPr>
              <a:t> Trigger sense amplifiers</a:t>
            </a:r>
          </a:p>
          <a:p>
            <a:pPr marL="538163" lvl="1" indent="-182563"/>
            <a:r>
              <a:rPr lang="en-US" sz="1800" b="1" dirty="0">
                <a:solidFill>
                  <a:srgbClr val="D62526"/>
                </a:solidFill>
                <a:latin typeface="Cambria" panose="02040503050406030204" pitchFamily="18" charset="0"/>
              </a:rPr>
              <a:t>EQ</a:t>
            </a:r>
            <a:r>
              <a:rPr lang="en-US" sz="1800" b="1" dirty="0">
                <a:solidFill>
                  <a:schemeClr val="tx1"/>
                </a:solidFill>
                <a:latin typeface="Cambria" panose="02040503050406030204" pitchFamily="18" charset="0"/>
              </a:rPr>
              <a:t>:</a:t>
            </a:r>
            <a:r>
              <a:rPr lang="en-US" sz="1800" b="0" dirty="0">
                <a:solidFill>
                  <a:schemeClr val="tx1"/>
                </a:solidFill>
                <a:latin typeface="Cambria" panose="02040503050406030204" pitchFamily="18" charset="0"/>
              </a:rPr>
              <a:t> </a:t>
            </a:r>
            <a:r>
              <a:rPr lang="en-US" sz="1800" dirty="0">
                <a:solidFill>
                  <a:schemeClr val="tx1"/>
                </a:solidFill>
                <a:latin typeface="Cambria" panose="02040503050406030204" pitchFamily="18" charset="0"/>
              </a:rPr>
              <a:t>Triggers the logic that prepares a DRAM bank for the next access </a:t>
            </a:r>
          </a:p>
          <a:p>
            <a:pPr lvl="1"/>
            <a:endParaRPr lang="en-US" sz="1400" b="0" dirty="0">
              <a:solidFill>
                <a:schemeClr val="tx1"/>
              </a:solidFill>
              <a:latin typeface="Cambria" panose="02040503050406030204" pitchFamily="18" charset="0"/>
            </a:endParaRPr>
          </a:p>
          <a:p>
            <a:pPr lvl="1"/>
            <a:endParaRPr lang="en-US" sz="1100" b="0" dirty="0">
              <a:latin typeface="Cambria" panose="02040503050406030204" pitchFamily="18" charset="0"/>
            </a:endParaRPr>
          </a:p>
          <a:p>
            <a:pPr marL="231279" lvl="1" indent="0">
              <a:buNone/>
            </a:pPr>
            <a:endParaRPr lang="en-US" sz="1050" dirty="0">
              <a:latin typeface="Cambria" panose="02040503050406030204" pitchFamily="18" charset="0"/>
            </a:endParaRPr>
          </a:p>
          <a:p>
            <a:pPr lvl="1"/>
            <a:endParaRPr lang="en-US" sz="1050" b="0" dirty="0">
              <a:latin typeface="Cambria" panose="02040503050406030204" pitchFamily="18" charset="0"/>
            </a:endParaRPr>
          </a:p>
          <a:p>
            <a:endParaRPr lang="en-US" sz="1350" b="0" dirty="0">
              <a:latin typeface="Cambria" panose="02040503050406030204" pitchFamily="18" charset="0"/>
            </a:endParaRPr>
          </a:p>
        </p:txBody>
      </p:sp>
      <p:sp>
        <p:nvSpPr>
          <p:cNvPr id="7" name="灯片编号占位符 3">
            <a:extLst>
              <a:ext uri="{FF2B5EF4-FFF2-40B4-BE49-F238E27FC236}">
                <a16:creationId xmlns:a16="http://schemas.microsoft.com/office/drawing/2014/main" id="{4EB01C34-DF9B-FA4A-B83D-D3C3E03B0B75}"/>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fld id="{56E643E9-8232-44D4-8A76-E691A7C80D3B}" type="slidenum">
              <a:rPr lang="en-US" altLang="en-US" sz="1500">
                <a:solidFill>
                  <a:schemeClr val="bg1">
                    <a:lumMod val="75000"/>
                  </a:schemeClr>
                </a:solidFill>
              </a:rPr>
              <a:pPr algn="ctr"/>
              <a:t>14</a:t>
            </a:fld>
            <a:endParaRPr lang="en-US" altLang="en-US" sz="1500" dirty="0">
              <a:solidFill>
                <a:schemeClr val="bg1">
                  <a:lumMod val="75000"/>
                </a:schemeClr>
              </a:solidFill>
            </a:endParaRPr>
          </a:p>
        </p:txBody>
      </p:sp>
      <p:pic>
        <p:nvPicPr>
          <p:cNvPr id="17" name="Picture 16">
            <a:extLst>
              <a:ext uri="{FF2B5EF4-FFF2-40B4-BE49-F238E27FC236}">
                <a16:creationId xmlns:a16="http://schemas.microsoft.com/office/drawing/2014/main" id="{1C907513-569F-0C47-8F85-77A73AEB4448}"/>
              </a:ext>
            </a:extLst>
          </p:cNvPr>
          <p:cNvPicPr>
            <a:picLocks noChangeAspect="1"/>
          </p:cNvPicPr>
          <p:nvPr/>
        </p:nvPicPr>
        <p:blipFill>
          <a:blip r:embed="rId3"/>
          <a:stretch>
            <a:fillRect/>
          </a:stretch>
        </p:blipFill>
        <p:spPr>
          <a:xfrm>
            <a:off x="5301791" y="1974019"/>
            <a:ext cx="1331700" cy="2971873"/>
          </a:xfrm>
          <a:prstGeom prst="rect">
            <a:avLst/>
          </a:prstGeom>
        </p:spPr>
      </p:pic>
      <p:pic>
        <p:nvPicPr>
          <p:cNvPr id="18" name="Picture 17">
            <a:extLst>
              <a:ext uri="{FF2B5EF4-FFF2-40B4-BE49-F238E27FC236}">
                <a16:creationId xmlns:a16="http://schemas.microsoft.com/office/drawing/2014/main" id="{2F38FFBE-2427-E44D-A634-9B85E8CC3875}"/>
              </a:ext>
            </a:extLst>
          </p:cNvPr>
          <p:cNvPicPr>
            <a:picLocks noChangeAspect="1"/>
          </p:cNvPicPr>
          <p:nvPr/>
        </p:nvPicPr>
        <p:blipFill>
          <a:blip r:embed="rId4"/>
          <a:stretch>
            <a:fillRect/>
          </a:stretch>
        </p:blipFill>
        <p:spPr>
          <a:xfrm>
            <a:off x="5301791" y="1974018"/>
            <a:ext cx="1331700" cy="2971873"/>
          </a:xfrm>
          <a:prstGeom prst="rect">
            <a:avLst/>
          </a:prstGeom>
        </p:spPr>
      </p:pic>
      <p:pic>
        <p:nvPicPr>
          <p:cNvPr id="19" name="Picture 18">
            <a:extLst>
              <a:ext uri="{FF2B5EF4-FFF2-40B4-BE49-F238E27FC236}">
                <a16:creationId xmlns:a16="http://schemas.microsoft.com/office/drawing/2014/main" id="{8C7C1A03-E5D8-0A4D-B7D8-02B28E102860}"/>
              </a:ext>
            </a:extLst>
          </p:cNvPr>
          <p:cNvPicPr>
            <a:picLocks noChangeAspect="1"/>
          </p:cNvPicPr>
          <p:nvPr/>
        </p:nvPicPr>
        <p:blipFill>
          <a:blip r:embed="rId5"/>
          <a:stretch>
            <a:fillRect/>
          </a:stretch>
        </p:blipFill>
        <p:spPr>
          <a:xfrm>
            <a:off x="5301791" y="1974018"/>
            <a:ext cx="1331700" cy="2971873"/>
          </a:xfrm>
          <a:prstGeom prst="rect">
            <a:avLst/>
          </a:prstGeom>
        </p:spPr>
      </p:pic>
    </p:spTree>
    <p:extLst>
      <p:ext uri="{BB962C8B-B14F-4D97-AF65-F5344CB8AC3E}">
        <p14:creationId xmlns:p14="http://schemas.microsoft.com/office/powerpoint/2010/main" val="376471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6" name="Google Shape;54;p13">
            <a:extLst>
              <a:ext uri="{FF2B5EF4-FFF2-40B4-BE49-F238E27FC236}">
                <a16:creationId xmlns:a16="http://schemas.microsoft.com/office/drawing/2014/main" id="{E82D4F1D-2D0E-A743-B585-87CFBC30630B}"/>
              </a:ext>
            </a:extLst>
          </p:cNvPr>
          <p:cNvSpPr/>
          <p:nvPr/>
        </p:nvSpPr>
        <p:spPr>
          <a:xfrm>
            <a:off x="0" y="0"/>
            <a:ext cx="6858002" cy="503935"/>
          </a:xfrm>
          <a:prstGeom prst="rect">
            <a:avLst/>
          </a:prstGeom>
          <a:solidFill>
            <a:srgbClr val="5E973E"/>
          </a:solidFill>
          <a:ln>
            <a:noFill/>
          </a:ln>
        </p:spPr>
        <p:txBody>
          <a:bodyPr spcFirstLastPara="1" wrap="square" lIns="68569" tIns="68569" rIns="68569" bIns="68569" anchor="ctr" anchorCtr="0">
            <a:noAutofit/>
          </a:bodyPr>
          <a:lstStyle/>
          <a:p>
            <a:endParaRPr sz="1050">
              <a:solidFill>
                <a:srgbClr val="0070C0"/>
              </a:solidFill>
            </a:endParaRPr>
          </a:p>
        </p:txBody>
      </p:sp>
      <p:sp>
        <p:nvSpPr>
          <p:cNvPr id="110" name="Google Shape;110;p19"/>
          <p:cNvSpPr txBox="1">
            <a:spLocks noGrp="1"/>
          </p:cNvSpPr>
          <p:nvPr>
            <p:ph type="title"/>
          </p:nvPr>
        </p:nvSpPr>
        <p:spPr>
          <a:xfrm>
            <a:off x="59471" y="-74278"/>
            <a:ext cx="6390450" cy="429525"/>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CODIC Variants</a:t>
            </a:r>
            <a:endParaRPr sz="3600" b="1" dirty="0">
              <a:solidFill>
                <a:schemeClr val="bg1"/>
              </a:solidFill>
              <a:latin typeface="Cambria"/>
              <a:ea typeface="Cambria"/>
              <a:cs typeface="Cambria"/>
              <a:sym typeface="Cambria"/>
            </a:endParaRPr>
          </a:p>
        </p:txBody>
      </p:sp>
      <p:sp>
        <p:nvSpPr>
          <p:cNvPr id="11" name="Content Placeholder 2">
            <a:extLst>
              <a:ext uri="{FF2B5EF4-FFF2-40B4-BE49-F238E27FC236}">
                <a16:creationId xmlns:a16="http://schemas.microsoft.com/office/drawing/2014/main" id="{B8282AEF-4716-DB4C-810B-05FB6A074379}"/>
              </a:ext>
            </a:extLst>
          </p:cNvPr>
          <p:cNvSpPr txBox="1">
            <a:spLocks/>
          </p:cNvSpPr>
          <p:nvPr/>
        </p:nvSpPr>
        <p:spPr bwMode="auto">
          <a:xfrm>
            <a:off x="0" y="756108"/>
            <a:ext cx="6858000" cy="4693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53591" indent="-153591" algn="l" rtl="0" eaLnBrk="1" fontAlgn="base" hangingPunct="1">
              <a:spcBef>
                <a:spcPts val="338"/>
              </a:spcBef>
              <a:spcAft>
                <a:spcPct val="0"/>
              </a:spcAft>
              <a:buFont typeface="Wingdings" panose="05000000000000000000" pitchFamily="2" charset="2"/>
              <a:buChar char="§"/>
              <a:defRPr sz="1950" b="1" kern="1200" baseline="0">
                <a:solidFill>
                  <a:srgbClr val="404040"/>
                </a:solidFill>
                <a:latin typeface="Adobe Garamond Pro" panose="02020502060506020403" pitchFamily="18" charset="0"/>
                <a:ea typeface="+mn-ea"/>
                <a:cs typeface="+mn-cs"/>
              </a:defRPr>
            </a:lvl1pPr>
            <a:lvl2pPr marL="359867" indent="-128588" algn="l" rtl="0" eaLnBrk="1" fontAlgn="base" hangingPunct="1">
              <a:spcBef>
                <a:spcPts val="225"/>
              </a:spcBef>
              <a:spcAft>
                <a:spcPct val="0"/>
              </a:spcAft>
              <a:buFont typeface="Arial" panose="020B0604020202020204" pitchFamily="34" charset="0"/>
              <a:buChar char="•"/>
              <a:defRPr sz="1650" kern="1200">
                <a:solidFill>
                  <a:srgbClr val="696969"/>
                </a:solidFill>
                <a:latin typeface="Adobe Garamond Pro" panose="02020502060506020403" pitchFamily="18" charset="0"/>
                <a:ea typeface="+mn-ea"/>
                <a:cs typeface="+mn-cs"/>
              </a:defRPr>
            </a:lvl2pPr>
            <a:lvl3pPr marL="642938" indent="-128588" algn="l" rtl="0" eaLnBrk="1" fontAlgn="base" hangingPunct="1">
              <a:spcBef>
                <a:spcPts val="169"/>
              </a:spcBef>
              <a:spcAft>
                <a:spcPct val="0"/>
              </a:spcAft>
              <a:buFont typeface="Palatino Linotype" panose="02040502050505030304" pitchFamily="18" charset="0"/>
              <a:buChar char="»"/>
              <a:defRPr sz="1350" kern="1200">
                <a:solidFill>
                  <a:srgbClr val="696969"/>
                </a:solidFill>
                <a:latin typeface="Adobe Garamond Pro" panose="02020502060506020403" pitchFamily="18" charset="0"/>
                <a:ea typeface="+mn-ea"/>
                <a:cs typeface="+mn-cs"/>
              </a:defRPr>
            </a:lvl3pPr>
            <a:lvl4pPr marL="900113" indent="-128588" algn="l" rtl="0" eaLnBrk="1" fontAlgn="base" hangingPunct="1">
              <a:spcBef>
                <a:spcPct val="20000"/>
              </a:spcBef>
              <a:spcAft>
                <a:spcPct val="0"/>
              </a:spcAft>
              <a:buFont typeface="Arial" panose="020B0604020202020204" pitchFamily="34" charset="0"/>
              <a:buChar char="–"/>
              <a:defRPr sz="1200" kern="1200">
                <a:solidFill>
                  <a:srgbClr val="696969"/>
                </a:solidFill>
                <a:latin typeface="Adobe Garamond Pro" panose="02020502060506020403" pitchFamily="18" charset="0"/>
                <a:ea typeface="+mn-ea"/>
                <a:cs typeface="+mn-cs"/>
              </a:defRPr>
            </a:lvl4pPr>
            <a:lvl5pPr marL="1157288" indent="-128588" algn="l" rtl="0" eaLnBrk="1" fontAlgn="base" hangingPunct="1">
              <a:spcBef>
                <a:spcPct val="20000"/>
              </a:spcBef>
              <a:spcAft>
                <a:spcPct val="0"/>
              </a:spcAft>
              <a:buFont typeface="Wingdings" panose="05000000000000000000" pitchFamily="2" charset="2"/>
              <a:buChar char="Ø"/>
              <a:defRPr sz="1050" kern="1200">
                <a:solidFill>
                  <a:srgbClr val="696969"/>
                </a:solidFill>
                <a:latin typeface="Adobe Garamond Pro" panose="02020502060506020403" pitchFamily="18" charset="0"/>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222250" indent="-222250">
              <a:lnSpc>
                <a:spcPts val="2460"/>
              </a:lnSpc>
            </a:pPr>
            <a:r>
              <a:rPr lang="en-US" sz="2400" b="0" dirty="0">
                <a:solidFill>
                  <a:schemeClr val="tx1"/>
                </a:solidFill>
                <a:latin typeface="Cambria" panose="02040503050406030204" pitchFamily="18" charset="0"/>
              </a:rPr>
              <a:t>CODIC can trigger and disable internal DRAM signals in a </a:t>
            </a:r>
            <a:r>
              <a:rPr lang="en-US" sz="2400" b="0" dirty="0">
                <a:solidFill>
                  <a:srgbClr val="F519E6"/>
                </a:solidFill>
                <a:latin typeface="Cambria" panose="02040503050406030204" pitchFamily="18" charset="0"/>
              </a:rPr>
              <a:t>fine-grained</a:t>
            </a:r>
            <a:r>
              <a:rPr lang="en-US" sz="2400" b="0" dirty="0">
                <a:latin typeface="Cambria" panose="02040503050406030204" pitchFamily="18" charset="0"/>
              </a:rPr>
              <a:t> </a:t>
            </a:r>
            <a:r>
              <a:rPr lang="en-US" sz="2400" b="0" dirty="0">
                <a:solidFill>
                  <a:schemeClr val="tx1"/>
                </a:solidFill>
                <a:latin typeface="Cambria" panose="02040503050406030204" pitchFamily="18" charset="0"/>
              </a:rPr>
              <a:t>manner</a:t>
            </a:r>
          </a:p>
          <a:p>
            <a:pPr marL="446088" lvl="1" indent="-223838">
              <a:lnSpc>
                <a:spcPts val="2460"/>
              </a:lnSpc>
            </a:pPr>
            <a:r>
              <a:rPr lang="en-US" sz="2000" dirty="0">
                <a:solidFill>
                  <a:srgbClr val="F519E6"/>
                </a:solidFill>
                <a:latin typeface="Cambria" panose="02040503050406030204" pitchFamily="18" charset="0"/>
              </a:rPr>
              <a:t>Time steps of 1ns</a:t>
            </a:r>
            <a:r>
              <a:rPr lang="en-US" sz="2000" dirty="0">
                <a:solidFill>
                  <a:schemeClr val="tx1"/>
                </a:solidFill>
                <a:latin typeface="Cambria" panose="02040503050406030204" pitchFamily="18" charset="0"/>
              </a:rPr>
              <a:t>, </a:t>
            </a:r>
            <a:r>
              <a:rPr lang="en-US" sz="2000" b="0" dirty="0">
                <a:solidFill>
                  <a:schemeClr val="tx1"/>
                </a:solidFill>
                <a:latin typeface="Cambria" panose="02040503050406030204" pitchFamily="18" charset="0"/>
              </a:rPr>
              <a:t>within a time window of 25ns</a:t>
            </a:r>
          </a:p>
          <a:p>
            <a:pPr marL="222250" lvl="1" indent="-222250">
              <a:lnSpc>
                <a:spcPts val="2460"/>
              </a:lnSpc>
            </a:pPr>
            <a:endParaRPr lang="en-US" sz="2400" b="0" dirty="0">
              <a:latin typeface="Cambria" panose="02040503050406030204" pitchFamily="18" charset="0"/>
            </a:endParaRPr>
          </a:p>
          <a:p>
            <a:pPr marL="222250" indent="-222250">
              <a:lnSpc>
                <a:spcPts val="2460"/>
              </a:lnSpc>
            </a:pPr>
            <a:r>
              <a:rPr lang="en-US" sz="2400" b="0" dirty="0">
                <a:solidFill>
                  <a:schemeClr val="tx1"/>
                </a:solidFill>
                <a:latin typeface="Cambria" panose="02040503050406030204" pitchFamily="18" charset="0"/>
              </a:rPr>
              <a:t>Large number of possible timing combinations that allow </a:t>
            </a:r>
            <a:r>
              <a:rPr lang="en-US" sz="2400" b="0" dirty="0">
                <a:solidFill>
                  <a:srgbClr val="0070C0"/>
                </a:solidFill>
                <a:latin typeface="Cambria" panose="02040503050406030204" pitchFamily="18" charset="0"/>
              </a:rPr>
              <a:t>300</a:t>
            </a:r>
            <a:r>
              <a:rPr lang="en-US" sz="2400" b="0" baseline="30000" dirty="0">
                <a:solidFill>
                  <a:srgbClr val="0070C0"/>
                </a:solidFill>
                <a:latin typeface="Cambria" panose="02040503050406030204" pitchFamily="18" charset="0"/>
              </a:rPr>
              <a:t>4</a:t>
            </a:r>
            <a:r>
              <a:rPr lang="en-US" sz="2400" b="0" dirty="0">
                <a:solidFill>
                  <a:srgbClr val="0070C0"/>
                </a:solidFill>
                <a:latin typeface="Cambria" panose="02040503050406030204" pitchFamily="18" charset="0"/>
              </a:rPr>
              <a:t> different CODIC variants</a:t>
            </a:r>
          </a:p>
          <a:p>
            <a:pPr marL="222250" indent="-222250">
              <a:lnSpc>
                <a:spcPts val="2460"/>
              </a:lnSpc>
            </a:pPr>
            <a:endParaRPr lang="en-US" sz="2400" b="0" dirty="0">
              <a:latin typeface="Cambria" panose="02040503050406030204" pitchFamily="18" charset="0"/>
            </a:endParaRPr>
          </a:p>
          <a:p>
            <a:pPr marL="222250" indent="-222250">
              <a:lnSpc>
                <a:spcPts val="2460"/>
              </a:lnSpc>
            </a:pPr>
            <a:r>
              <a:rPr lang="en-US" sz="2400" b="0" dirty="0">
                <a:solidFill>
                  <a:schemeClr val="tx1"/>
                </a:solidFill>
                <a:latin typeface="Cambria" panose="02040503050406030204" pitchFamily="18" charset="0"/>
              </a:rPr>
              <a:t>We demonstrate and evaluate two CODIC variants </a:t>
            </a:r>
          </a:p>
          <a:p>
            <a:pPr marL="446088" lvl="1" indent="-215900">
              <a:lnSpc>
                <a:spcPts val="2460"/>
              </a:lnSpc>
            </a:pPr>
            <a:r>
              <a:rPr lang="en-US" sz="2000" b="1" dirty="0">
                <a:solidFill>
                  <a:srgbClr val="00B050"/>
                </a:solidFill>
                <a:latin typeface="Cambria" panose="02040503050406030204" pitchFamily="18" charset="0"/>
              </a:rPr>
              <a:t>CODIC-sig:</a:t>
            </a:r>
            <a:r>
              <a:rPr lang="en-US" sz="2000" dirty="0">
                <a:solidFill>
                  <a:srgbClr val="00B050"/>
                </a:solidFill>
                <a:latin typeface="Cambria" panose="02040503050406030204" pitchFamily="18" charset="0"/>
              </a:rPr>
              <a:t> </a:t>
            </a:r>
            <a:r>
              <a:rPr lang="en-US" sz="2000" dirty="0">
                <a:solidFill>
                  <a:schemeClr val="tx1"/>
                </a:solidFill>
                <a:latin typeface="Cambria" panose="02040503050406030204" pitchFamily="18" charset="0"/>
              </a:rPr>
              <a:t>Generates digital signatures that depend on process variation</a:t>
            </a:r>
          </a:p>
          <a:p>
            <a:pPr marL="446088" lvl="1" indent="-215900">
              <a:lnSpc>
                <a:spcPts val="2460"/>
              </a:lnSpc>
            </a:pPr>
            <a:r>
              <a:rPr lang="en-US" sz="2000" b="1" dirty="0">
                <a:solidFill>
                  <a:srgbClr val="00B050"/>
                </a:solidFill>
                <a:latin typeface="Cambria" panose="02040503050406030204" pitchFamily="18" charset="0"/>
              </a:rPr>
              <a:t>CODIC-</a:t>
            </a:r>
            <a:r>
              <a:rPr lang="en-US" sz="2000" b="1" dirty="0" err="1">
                <a:solidFill>
                  <a:srgbClr val="00B050"/>
                </a:solidFill>
                <a:latin typeface="Cambria" panose="02040503050406030204" pitchFamily="18" charset="0"/>
              </a:rPr>
              <a:t>det</a:t>
            </a:r>
            <a:r>
              <a:rPr lang="en-US" sz="2000" b="1" dirty="0">
                <a:solidFill>
                  <a:srgbClr val="00B050"/>
                </a:solidFill>
                <a:latin typeface="Cambria" panose="02040503050406030204" pitchFamily="18" charset="0"/>
              </a:rPr>
              <a:t>:</a:t>
            </a:r>
            <a:r>
              <a:rPr lang="en-US" sz="2000" dirty="0">
                <a:solidFill>
                  <a:srgbClr val="00B050"/>
                </a:solidFill>
                <a:latin typeface="Cambria" panose="02040503050406030204" pitchFamily="18" charset="0"/>
              </a:rPr>
              <a:t> </a:t>
            </a:r>
            <a:r>
              <a:rPr lang="en-US" sz="2000" dirty="0">
                <a:solidFill>
                  <a:schemeClr val="tx1"/>
                </a:solidFill>
                <a:latin typeface="Cambria" panose="02040503050406030204" pitchFamily="18" charset="0"/>
              </a:rPr>
              <a:t>Generates deterministic values</a:t>
            </a:r>
          </a:p>
          <a:p>
            <a:endParaRPr lang="en-US" sz="1600" dirty="0"/>
          </a:p>
          <a:p>
            <a:endParaRPr lang="en-US" sz="1600" dirty="0"/>
          </a:p>
          <a:p>
            <a:endParaRPr lang="en-US" sz="1600" dirty="0">
              <a:latin typeface="Cambria" panose="02040503050406030204" pitchFamily="18" charset="0"/>
            </a:endParaRPr>
          </a:p>
          <a:p>
            <a:pPr lvl="1"/>
            <a:endParaRPr lang="en-US" sz="1400" b="0" dirty="0">
              <a:latin typeface="Cambria" panose="02040503050406030204" pitchFamily="18" charset="0"/>
            </a:endParaRPr>
          </a:p>
          <a:p>
            <a:pPr lvl="1"/>
            <a:endParaRPr lang="en-US" sz="1100" b="0" dirty="0">
              <a:latin typeface="Cambria" panose="02040503050406030204" pitchFamily="18" charset="0"/>
            </a:endParaRPr>
          </a:p>
          <a:p>
            <a:endParaRPr lang="en-US" sz="1600" dirty="0">
              <a:latin typeface="Cambria" panose="02040503050406030204" pitchFamily="18" charset="0"/>
            </a:endParaRPr>
          </a:p>
          <a:p>
            <a:pPr lvl="1"/>
            <a:endParaRPr lang="en-US" sz="1050" dirty="0">
              <a:latin typeface="Cambria" panose="02040503050406030204" pitchFamily="18" charset="0"/>
            </a:endParaRPr>
          </a:p>
          <a:p>
            <a:pPr lvl="1"/>
            <a:endParaRPr lang="en-US" sz="1050" b="0" dirty="0">
              <a:latin typeface="Cambria" panose="02040503050406030204" pitchFamily="18" charset="0"/>
            </a:endParaRPr>
          </a:p>
          <a:p>
            <a:endParaRPr lang="en-US" sz="1350" b="0" dirty="0">
              <a:latin typeface="Cambria" panose="02040503050406030204" pitchFamily="18" charset="0"/>
            </a:endParaRPr>
          </a:p>
        </p:txBody>
      </p:sp>
      <p:sp>
        <p:nvSpPr>
          <p:cNvPr id="5" name="灯片编号占位符 3">
            <a:extLst>
              <a:ext uri="{FF2B5EF4-FFF2-40B4-BE49-F238E27FC236}">
                <a16:creationId xmlns:a16="http://schemas.microsoft.com/office/drawing/2014/main" id="{5A338F9B-88A6-BC44-B50D-6937CF557761}"/>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fld id="{56E643E9-8232-44D4-8A76-E691A7C80D3B}" type="slidenum">
              <a:rPr lang="en-US" altLang="en-US" sz="1500">
                <a:solidFill>
                  <a:schemeClr val="bg1">
                    <a:lumMod val="75000"/>
                  </a:schemeClr>
                </a:solidFill>
              </a:rPr>
              <a:pPr algn="ctr"/>
              <a:t>15</a:t>
            </a:fld>
            <a:endParaRPr lang="en-US" altLang="en-US" sz="1500" dirty="0">
              <a:solidFill>
                <a:schemeClr val="bg1">
                  <a:lumMod val="75000"/>
                </a:schemeClr>
              </a:solidFill>
            </a:endParaRPr>
          </a:p>
        </p:txBody>
      </p:sp>
    </p:spTree>
    <p:extLst>
      <p:ext uri="{BB962C8B-B14F-4D97-AF65-F5344CB8AC3E}">
        <p14:creationId xmlns:p14="http://schemas.microsoft.com/office/powerpoint/2010/main" val="238293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44" name="Google Shape;54;p13">
            <a:extLst>
              <a:ext uri="{FF2B5EF4-FFF2-40B4-BE49-F238E27FC236}">
                <a16:creationId xmlns:a16="http://schemas.microsoft.com/office/drawing/2014/main" id="{B6AA56BA-F62F-EA43-8F51-3962C8157E0A}"/>
              </a:ext>
            </a:extLst>
          </p:cNvPr>
          <p:cNvSpPr/>
          <p:nvPr/>
        </p:nvSpPr>
        <p:spPr>
          <a:xfrm>
            <a:off x="0" y="0"/>
            <a:ext cx="6858002" cy="503935"/>
          </a:xfrm>
          <a:prstGeom prst="rect">
            <a:avLst/>
          </a:prstGeom>
          <a:solidFill>
            <a:srgbClr val="5E973E"/>
          </a:solidFill>
          <a:ln>
            <a:noFill/>
          </a:ln>
        </p:spPr>
        <p:txBody>
          <a:bodyPr spcFirstLastPara="1" wrap="square" lIns="68569" tIns="68569" rIns="68569" bIns="68569" anchor="ctr" anchorCtr="0">
            <a:noAutofit/>
          </a:bodyPr>
          <a:lstStyle/>
          <a:p>
            <a:endParaRPr sz="1050">
              <a:solidFill>
                <a:srgbClr val="0070C0"/>
              </a:solidFill>
            </a:endParaRPr>
          </a:p>
        </p:txBody>
      </p:sp>
      <p:pic>
        <p:nvPicPr>
          <p:cNvPr id="14" name="Picture 13">
            <a:extLst>
              <a:ext uri="{FF2B5EF4-FFF2-40B4-BE49-F238E27FC236}">
                <a16:creationId xmlns:a16="http://schemas.microsoft.com/office/drawing/2014/main" id="{4F770EA4-98C7-B749-B04C-6325D4EA06FB}"/>
              </a:ext>
            </a:extLst>
          </p:cNvPr>
          <p:cNvPicPr>
            <a:picLocks noChangeAspect="1"/>
          </p:cNvPicPr>
          <p:nvPr/>
        </p:nvPicPr>
        <p:blipFill>
          <a:blip r:embed="rId3"/>
          <a:stretch>
            <a:fillRect/>
          </a:stretch>
        </p:blipFill>
        <p:spPr>
          <a:xfrm>
            <a:off x="4127791" y="898483"/>
            <a:ext cx="2078148" cy="2772517"/>
          </a:xfrm>
          <a:prstGeom prst="rect">
            <a:avLst/>
          </a:prstGeom>
        </p:spPr>
      </p:pic>
      <p:sp>
        <p:nvSpPr>
          <p:cNvPr id="110" name="Google Shape;110;p19"/>
          <p:cNvSpPr txBox="1">
            <a:spLocks noGrp="1"/>
          </p:cNvSpPr>
          <p:nvPr>
            <p:ph type="title"/>
          </p:nvPr>
        </p:nvSpPr>
        <p:spPr>
          <a:xfrm>
            <a:off x="52886" y="-110957"/>
            <a:ext cx="7120467" cy="608662"/>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CODIC-sig</a:t>
            </a:r>
            <a:endParaRPr sz="3600" b="1" dirty="0">
              <a:solidFill>
                <a:schemeClr val="bg1"/>
              </a:solidFill>
              <a:latin typeface="Cambria"/>
              <a:ea typeface="Cambria"/>
              <a:cs typeface="Cambria"/>
              <a:sym typeface="Cambria"/>
            </a:endParaRPr>
          </a:p>
        </p:txBody>
      </p:sp>
      <p:sp>
        <p:nvSpPr>
          <p:cNvPr id="9" name="Rectangle 8">
            <a:extLst>
              <a:ext uri="{FF2B5EF4-FFF2-40B4-BE49-F238E27FC236}">
                <a16:creationId xmlns:a16="http://schemas.microsoft.com/office/drawing/2014/main" id="{81A9F40B-8CBB-1344-BC93-E504B7845C8E}"/>
              </a:ext>
            </a:extLst>
          </p:cNvPr>
          <p:cNvSpPr/>
          <p:nvPr/>
        </p:nvSpPr>
        <p:spPr>
          <a:xfrm>
            <a:off x="793" y="576918"/>
            <a:ext cx="4250306" cy="3785652"/>
          </a:xfrm>
          <a:prstGeom prst="rect">
            <a:avLst/>
          </a:prstGeom>
        </p:spPr>
        <p:txBody>
          <a:bodyPr wrap="square">
            <a:spAutoFit/>
          </a:bodyPr>
          <a:lstStyle/>
          <a:p>
            <a:pPr marL="179388" indent="-179388">
              <a:lnSpc>
                <a:spcPts val="2000"/>
              </a:lnSpc>
              <a:spcBef>
                <a:spcPts val="100"/>
              </a:spcBef>
              <a:buFont typeface="Wingdings" pitchFamily="2" charset="2"/>
              <a:buChar char="§"/>
            </a:pPr>
            <a:r>
              <a:rPr lang="en-US" sz="1800" b="1" dirty="0">
                <a:solidFill>
                  <a:srgbClr val="00B050"/>
                </a:solidFill>
                <a:latin typeface="Cambria" panose="02040503050406030204" pitchFamily="18" charset="0"/>
              </a:rPr>
              <a:t>CODIC-sig</a:t>
            </a:r>
            <a:r>
              <a:rPr lang="en-US" sz="1800" dirty="0">
                <a:solidFill>
                  <a:schemeClr val="tx1"/>
                </a:solidFill>
                <a:latin typeface="Cambria" panose="02040503050406030204" pitchFamily="18" charset="0"/>
              </a:rPr>
              <a:t> generates digital </a:t>
            </a:r>
            <a:r>
              <a:rPr lang="en-US" sz="1800" dirty="0">
                <a:solidFill>
                  <a:srgbClr val="00B050"/>
                </a:solidFill>
                <a:latin typeface="Cambria" panose="02040503050406030204" pitchFamily="18" charset="0"/>
              </a:rPr>
              <a:t>signatures</a:t>
            </a:r>
            <a:r>
              <a:rPr lang="en-US" sz="1800" b="1" dirty="0">
                <a:solidFill>
                  <a:schemeClr val="tx1"/>
                </a:solidFill>
                <a:latin typeface="Cambria" panose="02040503050406030204" pitchFamily="18" charset="0"/>
              </a:rPr>
              <a:t> </a:t>
            </a:r>
            <a:r>
              <a:rPr lang="en-US" sz="1800" dirty="0">
                <a:solidFill>
                  <a:schemeClr val="tx1"/>
                </a:solidFill>
                <a:latin typeface="Cambria" panose="02040503050406030204" pitchFamily="18" charset="0"/>
              </a:rPr>
              <a:t>that depend on process variation</a:t>
            </a:r>
          </a:p>
          <a:p>
            <a:pPr indent="-342900">
              <a:lnSpc>
                <a:spcPts val="2000"/>
              </a:lnSpc>
              <a:spcBef>
                <a:spcPts val="100"/>
              </a:spcBef>
              <a:buFont typeface="Wingdings" pitchFamily="2" charset="2"/>
              <a:buChar char="§"/>
            </a:pPr>
            <a:endParaRPr lang="en-US" sz="1800" dirty="0">
              <a:solidFill>
                <a:schemeClr val="tx1"/>
              </a:solidFill>
              <a:latin typeface="Cambria" panose="02040503050406030204" pitchFamily="18" charset="0"/>
            </a:endParaRPr>
          </a:p>
          <a:p>
            <a:pPr marL="179388" indent="-179388">
              <a:lnSpc>
                <a:spcPts val="2000"/>
              </a:lnSpc>
              <a:spcBef>
                <a:spcPts val="100"/>
              </a:spcBef>
              <a:buFont typeface="Wingdings" pitchFamily="2" charset="2"/>
              <a:buChar char="§"/>
            </a:pPr>
            <a:r>
              <a:rPr lang="en-US" sz="1800" b="1" u="sng" dirty="0">
                <a:solidFill>
                  <a:srgbClr val="F400E6"/>
                </a:solidFill>
                <a:latin typeface="Cambria" panose="02040503050406030204" pitchFamily="18" charset="0"/>
              </a:rPr>
              <a:t>Key idea:</a:t>
            </a:r>
            <a:r>
              <a:rPr lang="en-US" sz="1800" b="1" dirty="0">
                <a:solidFill>
                  <a:srgbClr val="F400E6"/>
                </a:solidFill>
                <a:latin typeface="Cambria" panose="02040503050406030204" pitchFamily="18" charset="0"/>
              </a:rPr>
              <a:t> </a:t>
            </a:r>
            <a:r>
              <a:rPr lang="en-US" sz="1800" dirty="0">
                <a:solidFill>
                  <a:srgbClr val="F519E6"/>
                </a:solidFill>
                <a:latin typeface="Cambria" panose="02040503050406030204" pitchFamily="18" charset="0"/>
              </a:rPr>
              <a:t>Amplify</a:t>
            </a:r>
            <a:r>
              <a:rPr lang="en-US" sz="1800" dirty="0">
                <a:solidFill>
                  <a:schemeClr val="tx1"/>
                </a:solidFill>
                <a:latin typeface="Cambria" panose="02040503050406030204" pitchFamily="18" charset="0"/>
              </a:rPr>
              <a:t> a DRAM cell that we set to the </a:t>
            </a:r>
            <a:r>
              <a:rPr lang="en-US" sz="1800" dirty="0" err="1">
                <a:solidFill>
                  <a:srgbClr val="F519E6"/>
                </a:solidFill>
                <a:latin typeface="Cambria" panose="02040503050406030204" pitchFamily="18" charset="0"/>
              </a:rPr>
              <a:t>precharge</a:t>
            </a:r>
            <a:r>
              <a:rPr lang="en-US" sz="1800" dirty="0">
                <a:solidFill>
                  <a:srgbClr val="F519E6"/>
                </a:solidFill>
                <a:latin typeface="Cambria" panose="02040503050406030204" pitchFamily="18" charset="0"/>
              </a:rPr>
              <a:t> voltage </a:t>
            </a:r>
            <a:r>
              <a:rPr lang="en-US" sz="1800" dirty="0">
                <a:solidFill>
                  <a:schemeClr val="tx1"/>
                </a:solidFill>
                <a:latin typeface="Cambria" panose="02040503050406030204" pitchFamily="18" charset="0"/>
              </a:rPr>
              <a:t>(</a:t>
            </a:r>
            <a:r>
              <a:rPr lang="en-US" sz="1800" dirty="0" err="1">
                <a:solidFill>
                  <a:schemeClr val="tx1"/>
                </a:solidFill>
                <a:latin typeface="Cambria" panose="02040503050406030204" pitchFamily="18" charset="0"/>
              </a:rPr>
              <a:t>V</a:t>
            </a:r>
            <a:r>
              <a:rPr lang="en-US" sz="1800" baseline="-25000" dirty="0" err="1">
                <a:solidFill>
                  <a:schemeClr val="tx1"/>
                </a:solidFill>
                <a:latin typeface="Cambria" panose="02040503050406030204" pitchFamily="18" charset="0"/>
              </a:rPr>
              <a:t>dd</a:t>
            </a:r>
            <a:r>
              <a:rPr lang="en-US" sz="1800" dirty="0">
                <a:solidFill>
                  <a:schemeClr val="tx1"/>
                </a:solidFill>
                <a:latin typeface="Cambria" panose="02040503050406030204" pitchFamily="18" charset="0"/>
              </a:rPr>
              <a:t>/2)</a:t>
            </a:r>
          </a:p>
          <a:p>
            <a:pPr indent="-342900">
              <a:lnSpc>
                <a:spcPts val="2000"/>
              </a:lnSpc>
              <a:spcBef>
                <a:spcPts val="100"/>
              </a:spcBef>
              <a:buFont typeface="Wingdings" pitchFamily="2" charset="2"/>
              <a:buChar char="§"/>
            </a:pPr>
            <a:endParaRPr lang="en-US" sz="1800" dirty="0">
              <a:solidFill>
                <a:schemeClr val="tx1"/>
              </a:solidFill>
              <a:latin typeface="Cambria" panose="02040503050406030204" pitchFamily="18" charset="0"/>
            </a:endParaRPr>
          </a:p>
          <a:p>
            <a:pPr marL="179388" indent="-179388">
              <a:lnSpc>
                <a:spcPts val="2000"/>
              </a:lnSpc>
              <a:spcBef>
                <a:spcPts val="100"/>
              </a:spcBef>
              <a:buFont typeface="Wingdings" pitchFamily="2" charset="2"/>
              <a:buChar char="§"/>
            </a:pPr>
            <a:r>
              <a:rPr lang="en-US" sz="1800" b="1" u="sng" dirty="0">
                <a:solidFill>
                  <a:srgbClr val="0070C0"/>
                </a:solidFill>
                <a:latin typeface="Cambria" panose="02040503050406030204" pitchFamily="18" charset="0"/>
              </a:rPr>
              <a:t>Mechanism:</a:t>
            </a:r>
            <a:r>
              <a:rPr lang="en-US" sz="1800" b="1" dirty="0">
                <a:solidFill>
                  <a:schemeClr val="tx1"/>
                </a:solidFill>
                <a:latin typeface="Cambria" panose="02040503050406030204" pitchFamily="18" charset="0"/>
              </a:rPr>
              <a:t> </a:t>
            </a:r>
            <a:endParaRPr lang="en-US" sz="1800" b="1" dirty="0">
              <a:solidFill>
                <a:srgbClr val="0070C0"/>
              </a:solidFill>
              <a:latin typeface="Cambria" panose="02040503050406030204" pitchFamily="18" charset="0"/>
            </a:endParaRPr>
          </a:p>
          <a:p>
            <a:pPr marL="488950" indent="-306388">
              <a:lnSpc>
                <a:spcPts val="2000"/>
              </a:lnSpc>
              <a:spcBef>
                <a:spcPts val="100"/>
              </a:spcBef>
              <a:buFont typeface="+mj-lt"/>
              <a:buAutoNum type="arabicParenR"/>
            </a:pPr>
            <a:r>
              <a:rPr lang="en-US" sz="1800" dirty="0">
                <a:solidFill>
                  <a:schemeClr val="tx1"/>
                </a:solidFill>
                <a:latin typeface="Cambria" panose="02040503050406030204" pitchFamily="18" charset="0"/>
              </a:rPr>
              <a:t>Capacitor is </a:t>
            </a:r>
            <a:r>
              <a:rPr lang="en-US" sz="1800" dirty="0">
                <a:solidFill>
                  <a:srgbClr val="EF8600"/>
                </a:solidFill>
                <a:latin typeface="Cambria" panose="02040503050406030204" pitchFamily="18" charset="0"/>
              </a:rPr>
              <a:t>initially</a:t>
            </a:r>
            <a:r>
              <a:rPr lang="en-US" sz="1800" dirty="0">
                <a:solidFill>
                  <a:srgbClr val="2770C0"/>
                </a:solidFill>
                <a:latin typeface="Cambria" panose="02040503050406030204" pitchFamily="18" charset="0"/>
              </a:rPr>
              <a:t> </a:t>
            </a:r>
            <a:r>
              <a:rPr lang="en-US" sz="1800" dirty="0">
                <a:solidFill>
                  <a:schemeClr val="tx1"/>
                </a:solidFill>
                <a:latin typeface="Cambria" panose="02040503050406030204" pitchFamily="18" charset="0"/>
              </a:rPr>
              <a:t>set to </a:t>
            </a:r>
            <a:r>
              <a:rPr lang="en-US" sz="1800" dirty="0">
                <a:solidFill>
                  <a:srgbClr val="EF8600"/>
                </a:solidFill>
                <a:latin typeface="Cambria" panose="02040503050406030204" pitchFamily="18" charset="0"/>
              </a:rPr>
              <a:t>0 or </a:t>
            </a:r>
            <a:r>
              <a:rPr lang="en-US" sz="1800" dirty="0" err="1">
                <a:solidFill>
                  <a:srgbClr val="EF8600"/>
                </a:solidFill>
                <a:latin typeface="Cambria" panose="02040503050406030204" pitchFamily="18" charset="0"/>
              </a:rPr>
              <a:t>V</a:t>
            </a:r>
            <a:r>
              <a:rPr lang="en-US" sz="1800" baseline="-25000" dirty="0" err="1">
                <a:solidFill>
                  <a:srgbClr val="EF8600"/>
                </a:solidFill>
                <a:latin typeface="Cambria" panose="02040503050406030204" pitchFamily="18" charset="0"/>
              </a:rPr>
              <a:t>dd</a:t>
            </a:r>
            <a:r>
              <a:rPr lang="en-US" sz="1800" dirty="0">
                <a:solidFill>
                  <a:srgbClr val="EF8600"/>
                </a:solidFill>
                <a:latin typeface="Cambria" panose="02040503050406030204" pitchFamily="18" charset="0"/>
              </a:rPr>
              <a:t> </a:t>
            </a:r>
          </a:p>
          <a:p>
            <a:pPr marL="488950" indent="-306388">
              <a:lnSpc>
                <a:spcPts val="2000"/>
              </a:lnSpc>
              <a:spcBef>
                <a:spcPts val="100"/>
              </a:spcBef>
              <a:buFont typeface="+mj-lt"/>
              <a:buAutoNum type="arabicParenR"/>
            </a:pPr>
            <a:r>
              <a:rPr lang="en-US" sz="1800" dirty="0">
                <a:solidFill>
                  <a:srgbClr val="2770C0"/>
                </a:solidFill>
                <a:latin typeface="Cambria" panose="02040503050406030204" pitchFamily="18" charset="0"/>
              </a:rPr>
              <a:t>Raise the </a:t>
            </a:r>
            <a:r>
              <a:rPr lang="en-US" sz="1800" dirty="0" err="1">
                <a:solidFill>
                  <a:srgbClr val="2770C0"/>
                </a:solidFill>
                <a:latin typeface="Cambria" panose="02040503050406030204" pitchFamily="18" charset="0"/>
              </a:rPr>
              <a:t>wordline</a:t>
            </a:r>
            <a:r>
              <a:rPr lang="en-US" sz="1800" dirty="0">
                <a:solidFill>
                  <a:srgbClr val="2770C0"/>
                </a:solidFill>
                <a:latin typeface="Cambria" panose="02040503050406030204" pitchFamily="18" charset="0"/>
              </a:rPr>
              <a:t> signal</a:t>
            </a:r>
            <a:r>
              <a:rPr lang="en-US" sz="1800" dirty="0">
                <a:solidFill>
                  <a:schemeClr val="tx1"/>
                </a:solidFill>
                <a:latin typeface="Cambria" panose="02040503050406030204" pitchFamily="18" charset="0"/>
              </a:rPr>
              <a:t> (            )</a:t>
            </a:r>
          </a:p>
          <a:p>
            <a:pPr marL="488950" indent="-306388">
              <a:lnSpc>
                <a:spcPts val="2000"/>
              </a:lnSpc>
              <a:spcBef>
                <a:spcPts val="100"/>
              </a:spcBef>
              <a:buFont typeface="+mj-lt"/>
              <a:buAutoNum type="arabicParenR"/>
            </a:pPr>
            <a:r>
              <a:rPr lang="en-US" sz="1800" dirty="0">
                <a:solidFill>
                  <a:srgbClr val="0070C0"/>
                </a:solidFill>
                <a:latin typeface="Cambria" panose="02040503050406030204" pitchFamily="18" charset="0"/>
              </a:rPr>
              <a:t>R</a:t>
            </a:r>
            <a:r>
              <a:rPr lang="en-US" sz="1800" dirty="0">
                <a:solidFill>
                  <a:srgbClr val="2770C0"/>
                </a:solidFill>
                <a:latin typeface="Cambria" panose="02040503050406030204" pitchFamily="18" charset="0"/>
              </a:rPr>
              <a:t>aise the </a:t>
            </a:r>
            <a:r>
              <a:rPr lang="en-US" sz="1800" dirty="0" err="1">
                <a:solidFill>
                  <a:srgbClr val="2770C0"/>
                </a:solidFill>
                <a:latin typeface="Cambria" panose="02040503050406030204" pitchFamily="18" charset="0"/>
              </a:rPr>
              <a:t>precharge</a:t>
            </a:r>
            <a:r>
              <a:rPr lang="en-US" sz="1800" dirty="0">
                <a:solidFill>
                  <a:srgbClr val="2770C0"/>
                </a:solidFill>
                <a:latin typeface="Cambria" panose="02040503050406030204" pitchFamily="18" charset="0"/>
              </a:rPr>
              <a:t> signal</a:t>
            </a:r>
            <a:r>
              <a:rPr lang="en-US" sz="1800" dirty="0">
                <a:solidFill>
                  <a:schemeClr val="tx1"/>
                </a:solidFill>
                <a:latin typeface="Cambria" panose="02040503050406030204" pitchFamily="18" charset="0"/>
              </a:rPr>
              <a:t> (           )</a:t>
            </a:r>
          </a:p>
          <a:p>
            <a:pPr indent="-342900">
              <a:lnSpc>
                <a:spcPts val="2000"/>
              </a:lnSpc>
              <a:spcBef>
                <a:spcPts val="100"/>
              </a:spcBef>
              <a:buFont typeface="Wingdings" pitchFamily="2" charset="2"/>
              <a:buChar char="§"/>
            </a:pPr>
            <a:endParaRPr lang="en-US" sz="1800" dirty="0">
              <a:solidFill>
                <a:schemeClr val="tx1"/>
              </a:solidFill>
              <a:latin typeface="Cambria" panose="02040503050406030204" pitchFamily="18" charset="0"/>
            </a:endParaRPr>
          </a:p>
          <a:p>
            <a:pPr marL="179388" indent="-179388">
              <a:lnSpc>
                <a:spcPts val="2000"/>
              </a:lnSpc>
              <a:spcBef>
                <a:spcPts val="100"/>
              </a:spcBef>
              <a:buFont typeface="Wingdings" pitchFamily="2" charset="2"/>
              <a:buChar char="§"/>
            </a:pPr>
            <a:r>
              <a:rPr lang="en-US" sz="1800" b="1" u="sng" dirty="0">
                <a:solidFill>
                  <a:schemeClr val="accent1">
                    <a:lumMod val="75000"/>
                  </a:schemeClr>
                </a:solidFill>
                <a:latin typeface="Cambria" panose="02040503050406030204" pitchFamily="18" charset="0"/>
              </a:rPr>
              <a:t>Result:</a:t>
            </a:r>
            <a:r>
              <a:rPr lang="en-US" sz="1800" b="1" dirty="0">
                <a:latin typeface="Cambria" panose="02040503050406030204" pitchFamily="18" charset="0"/>
              </a:rPr>
              <a:t> </a:t>
            </a:r>
            <a:r>
              <a:rPr lang="en-US" sz="1800" dirty="0">
                <a:solidFill>
                  <a:schemeClr val="tx1"/>
                </a:solidFill>
                <a:latin typeface="Cambria" panose="02040503050406030204" pitchFamily="18" charset="0"/>
              </a:rPr>
              <a:t>the final value of the cell is the </a:t>
            </a:r>
            <a:r>
              <a:rPr lang="en-US" sz="1800" dirty="0" err="1">
                <a:solidFill>
                  <a:srgbClr val="EF8600"/>
                </a:solidFill>
                <a:latin typeface="Cambria" panose="02040503050406030204" pitchFamily="18" charset="0"/>
              </a:rPr>
              <a:t>precharge</a:t>
            </a:r>
            <a:r>
              <a:rPr lang="en-US" sz="1800" dirty="0">
                <a:solidFill>
                  <a:srgbClr val="EF8600"/>
                </a:solidFill>
                <a:latin typeface="Cambria" panose="02040503050406030204" pitchFamily="18" charset="0"/>
              </a:rPr>
              <a:t> voltage </a:t>
            </a:r>
            <a:r>
              <a:rPr lang="en-US" sz="1800" dirty="0">
                <a:solidFill>
                  <a:schemeClr val="tx1"/>
                </a:solidFill>
                <a:latin typeface="Cambria" panose="02040503050406030204" pitchFamily="18" charset="0"/>
              </a:rPr>
              <a:t>(</a:t>
            </a:r>
            <a:r>
              <a:rPr lang="en-US" sz="1800" dirty="0" err="1">
                <a:solidFill>
                  <a:schemeClr val="tx1"/>
                </a:solidFill>
                <a:latin typeface="Cambria" panose="02040503050406030204" pitchFamily="18" charset="0"/>
              </a:rPr>
              <a:t>V</a:t>
            </a:r>
            <a:r>
              <a:rPr lang="en-US" sz="1800" baseline="-25000" dirty="0" err="1">
                <a:solidFill>
                  <a:schemeClr val="tx1"/>
                </a:solidFill>
                <a:latin typeface="Cambria" panose="02040503050406030204" pitchFamily="18" charset="0"/>
              </a:rPr>
              <a:t>dd</a:t>
            </a:r>
            <a:r>
              <a:rPr lang="en-US" sz="1800" dirty="0">
                <a:solidFill>
                  <a:schemeClr val="tx1"/>
                </a:solidFill>
                <a:latin typeface="Cambria" panose="02040503050406030204" pitchFamily="18" charset="0"/>
              </a:rPr>
              <a:t>/2)</a:t>
            </a:r>
            <a:endParaRPr lang="en-US" sz="1800" b="1" dirty="0">
              <a:latin typeface="Cambria" panose="02040503050406030204" pitchFamily="18" charset="0"/>
            </a:endParaRPr>
          </a:p>
          <a:p>
            <a:pPr marL="179388" indent="-179388">
              <a:lnSpc>
                <a:spcPts val="1800"/>
              </a:lnSpc>
              <a:spcBef>
                <a:spcPts val="100"/>
              </a:spcBef>
              <a:buFont typeface="Wingdings" pitchFamily="2" charset="2"/>
              <a:buChar char="§"/>
            </a:pPr>
            <a:endParaRPr lang="en-US" sz="1800" b="1" dirty="0">
              <a:solidFill>
                <a:schemeClr val="tx1"/>
              </a:solidFill>
              <a:latin typeface="Cambria" panose="02040503050406030204" pitchFamily="18" charset="0"/>
            </a:endParaRPr>
          </a:p>
        </p:txBody>
      </p:sp>
      <p:pic>
        <p:nvPicPr>
          <p:cNvPr id="3" name="Picture 2">
            <a:extLst>
              <a:ext uri="{FF2B5EF4-FFF2-40B4-BE49-F238E27FC236}">
                <a16:creationId xmlns:a16="http://schemas.microsoft.com/office/drawing/2014/main" id="{2FC3C8C2-A3E8-E94F-9727-B69CEB96A4FF}"/>
              </a:ext>
            </a:extLst>
          </p:cNvPr>
          <p:cNvPicPr>
            <a:picLocks noChangeAspect="1"/>
          </p:cNvPicPr>
          <p:nvPr/>
        </p:nvPicPr>
        <p:blipFill>
          <a:blip r:embed="rId4"/>
          <a:stretch>
            <a:fillRect/>
          </a:stretch>
        </p:blipFill>
        <p:spPr>
          <a:xfrm>
            <a:off x="3176182" y="2762797"/>
            <a:ext cx="590075" cy="218374"/>
          </a:xfrm>
          <a:prstGeom prst="rect">
            <a:avLst/>
          </a:prstGeom>
        </p:spPr>
      </p:pic>
      <p:pic>
        <p:nvPicPr>
          <p:cNvPr id="8" name="Picture 7">
            <a:extLst>
              <a:ext uri="{FF2B5EF4-FFF2-40B4-BE49-F238E27FC236}">
                <a16:creationId xmlns:a16="http://schemas.microsoft.com/office/drawing/2014/main" id="{1A2E30D0-6C23-A045-9EE2-8814CFBF967E}"/>
              </a:ext>
            </a:extLst>
          </p:cNvPr>
          <p:cNvPicPr>
            <a:picLocks noChangeAspect="1"/>
          </p:cNvPicPr>
          <p:nvPr/>
        </p:nvPicPr>
        <p:blipFill>
          <a:blip r:embed="rId5"/>
          <a:stretch>
            <a:fillRect/>
          </a:stretch>
        </p:blipFill>
        <p:spPr>
          <a:xfrm>
            <a:off x="3267256" y="3054154"/>
            <a:ext cx="555336" cy="192232"/>
          </a:xfrm>
          <a:prstGeom prst="rect">
            <a:avLst/>
          </a:prstGeom>
        </p:spPr>
      </p:pic>
      <p:sp>
        <p:nvSpPr>
          <p:cNvPr id="13" name="灯片编号占位符 3">
            <a:extLst>
              <a:ext uri="{FF2B5EF4-FFF2-40B4-BE49-F238E27FC236}">
                <a16:creationId xmlns:a16="http://schemas.microsoft.com/office/drawing/2014/main" id="{09F7E92B-AD4D-3B44-B312-A590E07F0133}"/>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fld id="{56E643E9-8232-44D4-8A76-E691A7C80D3B}" type="slidenum">
              <a:rPr lang="en-US" altLang="en-US" sz="1500">
                <a:solidFill>
                  <a:schemeClr val="bg1">
                    <a:lumMod val="75000"/>
                  </a:schemeClr>
                </a:solidFill>
              </a:rPr>
              <a:pPr algn="ctr"/>
              <a:t>16</a:t>
            </a:fld>
            <a:endParaRPr lang="en-US" altLang="en-US" sz="1500" dirty="0">
              <a:solidFill>
                <a:schemeClr val="bg1">
                  <a:lumMod val="75000"/>
                </a:schemeClr>
              </a:solidFill>
            </a:endParaRPr>
          </a:p>
        </p:txBody>
      </p:sp>
      <p:sp>
        <p:nvSpPr>
          <p:cNvPr id="5" name="Rectangle 4">
            <a:extLst>
              <a:ext uri="{FF2B5EF4-FFF2-40B4-BE49-F238E27FC236}">
                <a16:creationId xmlns:a16="http://schemas.microsoft.com/office/drawing/2014/main" id="{D1481131-67C9-EF40-B66C-14AC9FD1AE60}"/>
              </a:ext>
            </a:extLst>
          </p:cNvPr>
          <p:cNvSpPr/>
          <p:nvPr/>
        </p:nvSpPr>
        <p:spPr>
          <a:xfrm>
            <a:off x="-23718" y="4128406"/>
            <a:ext cx="6881718" cy="874598"/>
          </a:xfrm>
          <a:prstGeom prst="rect">
            <a:avLst/>
          </a:prstGeom>
        </p:spPr>
        <p:txBody>
          <a:bodyPr wrap="square">
            <a:spAutoFit/>
          </a:bodyPr>
          <a:lstStyle/>
          <a:p>
            <a:pPr marL="179388" indent="-179388">
              <a:lnSpc>
                <a:spcPts val="2000"/>
              </a:lnSpc>
              <a:spcBef>
                <a:spcPts val="100"/>
              </a:spcBef>
              <a:buFont typeface="Wingdings" pitchFamily="2" charset="2"/>
              <a:buChar char="§"/>
            </a:pPr>
            <a:r>
              <a:rPr lang="en-US" sz="1800" dirty="0">
                <a:solidFill>
                  <a:schemeClr val="tx1"/>
                </a:solidFill>
                <a:latin typeface="Cambria" panose="02040503050406030204" pitchFamily="18" charset="0"/>
              </a:rPr>
              <a:t>In the </a:t>
            </a:r>
            <a:r>
              <a:rPr lang="en-US" sz="1800" b="1" dirty="0">
                <a:solidFill>
                  <a:schemeClr val="tx1"/>
                </a:solidFill>
                <a:latin typeface="Cambria" panose="02040503050406030204" pitchFamily="18" charset="0"/>
              </a:rPr>
              <a:t>next activate command, </a:t>
            </a:r>
            <a:r>
              <a:rPr lang="en-US" sz="1800" dirty="0">
                <a:solidFill>
                  <a:schemeClr val="tx1"/>
                </a:solidFill>
                <a:latin typeface="Cambria" panose="02040503050406030204" pitchFamily="18" charset="0"/>
              </a:rPr>
              <a:t>the SA generates a </a:t>
            </a:r>
            <a:r>
              <a:rPr lang="en-US" sz="1800" b="1" dirty="0">
                <a:solidFill>
                  <a:schemeClr val="tx1"/>
                </a:solidFill>
                <a:latin typeface="Cambria" panose="02040503050406030204" pitchFamily="18" charset="0"/>
              </a:rPr>
              <a:t>signature value </a:t>
            </a:r>
            <a:r>
              <a:rPr lang="en-US" sz="1800" dirty="0">
                <a:solidFill>
                  <a:schemeClr val="tx1"/>
                </a:solidFill>
                <a:latin typeface="Cambria" panose="02040503050406030204" pitchFamily="18" charset="0"/>
              </a:rPr>
              <a:t>that depends on truly-random process variation</a:t>
            </a:r>
            <a:endParaRPr lang="en-US" sz="1800" dirty="0">
              <a:latin typeface="Cambria" panose="02040503050406030204" pitchFamily="18" charset="0"/>
            </a:endParaRPr>
          </a:p>
          <a:p>
            <a:pPr marL="179388" indent="-179388">
              <a:lnSpc>
                <a:spcPts val="2000"/>
              </a:lnSpc>
              <a:spcBef>
                <a:spcPts val="100"/>
              </a:spcBef>
              <a:buFont typeface="Wingdings" pitchFamily="2" charset="2"/>
              <a:buChar char="§"/>
            </a:pPr>
            <a:endParaRPr lang="en-US" sz="1800" dirty="0">
              <a:solidFill>
                <a:schemeClr val="tx1"/>
              </a:solidFill>
              <a:latin typeface="Cambria" panose="02040503050406030204" pitchFamily="18" charset="0"/>
            </a:endParaRPr>
          </a:p>
        </p:txBody>
      </p:sp>
      <p:grpSp>
        <p:nvGrpSpPr>
          <p:cNvPr id="18" name="Group 17">
            <a:extLst>
              <a:ext uri="{FF2B5EF4-FFF2-40B4-BE49-F238E27FC236}">
                <a16:creationId xmlns:a16="http://schemas.microsoft.com/office/drawing/2014/main" id="{6EAE9A8E-E688-1942-A6B0-A46B9E003E53}"/>
              </a:ext>
            </a:extLst>
          </p:cNvPr>
          <p:cNvGrpSpPr/>
          <p:nvPr/>
        </p:nvGrpSpPr>
        <p:grpSpPr>
          <a:xfrm>
            <a:off x="4651426" y="961977"/>
            <a:ext cx="217707" cy="2438192"/>
            <a:chOff x="5038283" y="768078"/>
            <a:chExt cx="217707" cy="2438192"/>
          </a:xfrm>
        </p:grpSpPr>
        <p:sp>
          <p:nvSpPr>
            <p:cNvPr id="19" name="Rectangle 18">
              <a:extLst>
                <a:ext uri="{FF2B5EF4-FFF2-40B4-BE49-F238E27FC236}">
                  <a16:creationId xmlns:a16="http://schemas.microsoft.com/office/drawing/2014/main" id="{48CE8FE8-6696-BE4E-87FE-C42024B11F53}"/>
                </a:ext>
              </a:extLst>
            </p:cNvPr>
            <p:cNvSpPr/>
            <p:nvPr/>
          </p:nvSpPr>
          <p:spPr>
            <a:xfrm>
              <a:off x="5038283" y="1593856"/>
              <a:ext cx="217707"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01E9186-86DA-2D49-9827-566055C87FCC}"/>
                </a:ext>
              </a:extLst>
            </p:cNvPr>
            <p:cNvSpPr/>
            <p:nvPr/>
          </p:nvSpPr>
          <p:spPr>
            <a:xfrm>
              <a:off x="5038283" y="1177515"/>
              <a:ext cx="217707"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623CFEB-50B1-7344-9C74-FBC245E482E7}"/>
                </a:ext>
              </a:extLst>
            </p:cNvPr>
            <p:cNvSpPr/>
            <p:nvPr/>
          </p:nvSpPr>
          <p:spPr>
            <a:xfrm>
              <a:off x="5038283" y="768078"/>
              <a:ext cx="217707"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49E723F-86E5-D848-B2EF-ACBEAC3182F6}"/>
                </a:ext>
              </a:extLst>
            </p:cNvPr>
            <p:cNvSpPr/>
            <p:nvPr/>
          </p:nvSpPr>
          <p:spPr>
            <a:xfrm>
              <a:off x="5038283" y="2006480"/>
              <a:ext cx="217707"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E0A2721-E802-A84B-9432-AA1750682685}"/>
                </a:ext>
              </a:extLst>
            </p:cNvPr>
            <p:cNvSpPr/>
            <p:nvPr/>
          </p:nvSpPr>
          <p:spPr>
            <a:xfrm>
              <a:off x="5038283" y="2419104"/>
              <a:ext cx="217707"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0D14969-F438-8545-8FE7-3C0D088690AB}"/>
                </a:ext>
              </a:extLst>
            </p:cNvPr>
            <p:cNvSpPr/>
            <p:nvPr/>
          </p:nvSpPr>
          <p:spPr>
            <a:xfrm>
              <a:off x="5038283" y="2838102"/>
              <a:ext cx="217707"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0F53A1C5-2A0B-1C4C-A3EB-FA52FBBBA76A}"/>
              </a:ext>
            </a:extLst>
          </p:cNvPr>
          <p:cNvGrpSpPr/>
          <p:nvPr/>
        </p:nvGrpSpPr>
        <p:grpSpPr>
          <a:xfrm>
            <a:off x="4869134" y="961977"/>
            <a:ext cx="157742" cy="2438192"/>
            <a:chOff x="5255991" y="768078"/>
            <a:chExt cx="157742" cy="2438192"/>
          </a:xfrm>
        </p:grpSpPr>
        <p:sp>
          <p:nvSpPr>
            <p:cNvPr id="20" name="Rectangle 19">
              <a:extLst>
                <a:ext uri="{FF2B5EF4-FFF2-40B4-BE49-F238E27FC236}">
                  <a16:creationId xmlns:a16="http://schemas.microsoft.com/office/drawing/2014/main" id="{6AB486B2-7D7B-3D46-BFFC-D85701A44D50}"/>
                </a:ext>
              </a:extLst>
            </p:cNvPr>
            <p:cNvSpPr/>
            <p:nvPr/>
          </p:nvSpPr>
          <p:spPr>
            <a:xfrm>
              <a:off x="5255991" y="1593856"/>
              <a:ext cx="157742"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50653A3-0344-BF45-BF70-5B9E7A56612E}"/>
                </a:ext>
              </a:extLst>
            </p:cNvPr>
            <p:cNvSpPr/>
            <p:nvPr/>
          </p:nvSpPr>
          <p:spPr>
            <a:xfrm>
              <a:off x="5255991" y="1177515"/>
              <a:ext cx="157742"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BA21F65-5DC8-9649-8BB1-853B72D9E203}"/>
                </a:ext>
              </a:extLst>
            </p:cNvPr>
            <p:cNvSpPr/>
            <p:nvPr/>
          </p:nvSpPr>
          <p:spPr>
            <a:xfrm>
              <a:off x="5255991" y="768078"/>
              <a:ext cx="157742"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5FCD06E-667A-4F4A-8E5C-CB924A2038DE}"/>
                </a:ext>
              </a:extLst>
            </p:cNvPr>
            <p:cNvSpPr/>
            <p:nvPr/>
          </p:nvSpPr>
          <p:spPr>
            <a:xfrm>
              <a:off x="5255991" y="2006480"/>
              <a:ext cx="157742"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F846962-1676-C34E-B57E-2B7D49C9FDA1}"/>
                </a:ext>
              </a:extLst>
            </p:cNvPr>
            <p:cNvSpPr/>
            <p:nvPr/>
          </p:nvSpPr>
          <p:spPr>
            <a:xfrm>
              <a:off x="5255991" y="2419104"/>
              <a:ext cx="157742"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3B84B60-77A6-144B-907B-3D6FD371F2DE}"/>
                </a:ext>
              </a:extLst>
            </p:cNvPr>
            <p:cNvSpPr/>
            <p:nvPr/>
          </p:nvSpPr>
          <p:spPr>
            <a:xfrm>
              <a:off x="5255991" y="2838102"/>
              <a:ext cx="157742"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C1989AD0-2A55-A64D-893B-7149C73EAF20}"/>
              </a:ext>
            </a:extLst>
          </p:cNvPr>
          <p:cNvGrpSpPr/>
          <p:nvPr/>
        </p:nvGrpSpPr>
        <p:grpSpPr>
          <a:xfrm>
            <a:off x="5026876" y="961977"/>
            <a:ext cx="1126346" cy="2438192"/>
            <a:chOff x="5413733" y="768078"/>
            <a:chExt cx="1126346" cy="2438192"/>
          </a:xfrm>
        </p:grpSpPr>
        <p:sp>
          <p:nvSpPr>
            <p:cNvPr id="21" name="Rectangle 20">
              <a:extLst>
                <a:ext uri="{FF2B5EF4-FFF2-40B4-BE49-F238E27FC236}">
                  <a16:creationId xmlns:a16="http://schemas.microsoft.com/office/drawing/2014/main" id="{7A5B34BE-2767-EE4F-A121-593FC924FFF2}"/>
                </a:ext>
              </a:extLst>
            </p:cNvPr>
            <p:cNvSpPr/>
            <p:nvPr/>
          </p:nvSpPr>
          <p:spPr>
            <a:xfrm>
              <a:off x="5413733" y="1593856"/>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99351F5-6835-ED45-BEEB-231F492A7D3B}"/>
                </a:ext>
              </a:extLst>
            </p:cNvPr>
            <p:cNvSpPr/>
            <p:nvPr/>
          </p:nvSpPr>
          <p:spPr>
            <a:xfrm>
              <a:off x="5413733" y="1177515"/>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1C8A4ED-606C-8043-BC2F-CB969DBD1196}"/>
                </a:ext>
              </a:extLst>
            </p:cNvPr>
            <p:cNvSpPr/>
            <p:nvPr/>
          </p:nvSpPr>
          <p:spPr>
            <a:xfrm>
              <a:off x="5413733" y="768078"/>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F63BF04-3D3A-9E4E-83CF-36535E956F12}"/>
                </a:ext>
              </a:extLst>
            </p:cNvPr>
            <p:cNvSpPr/>
            <p:nvPr/>
          </p:nvSpPr>
          <p:spPr>
            <a:xfrm>
              <a:off x="5413733" y="2006480"/>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2F362BB-AC2A-7C49-A2C6-FBE838AFE3B9}"/>
                </a:ext>
              </a:extLst>
            </p:cNvPr>
            <p:cNvSpPr/>
            <p:nvPr/>
          </p:nvSpPr>
          <p:spPr>
            <a:xfrm>
              <a:off x="5413733" y="2419104"/>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7BC843F-EFF1-B940-AB5A-21A76B554744}"/>
                </a:ext>
              </a:extLst>
            </p:cNvPr>
            <p:cNvSpPr/>
            <p:nvPr/>
          </p:nvSpPr>
          <p:spPr>
            <a:xfrm>
              <a:off x="5413733" y="2838102"/>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5EC586BF-8541-4F4D-A43B-E32295CE8AC7}"/>
              </a:ext>
            </a:extLst>
          </p:cNvPr>
          <p:cNvGrpSpPr/>
          <p:nvPr/>
        </p:nvGrpSpPr>
        <p:grpSpPr>
          <a:xfrm>
            <a:off x="3886658" y="339478"/>
            <a:ext cx="1323045" cy="1024789"/>
            <a:chOff x="3816620" y="182121"/>
            <a:chExt cx="1323045" cy="1024789"/>
          </a:xfrm>
        </p:grpSpPr>
        <p:sp>
          <p:nvSpPr>
            <p:cNvPr id="39" name="Rounded Rectangle 38">
              <a:extLst>
                <a:ext uri="{FF2B5EF4-FFF2-40B4-BE49-F238E27FC236}">
                  <a16:creationId xmlns:a16="http://schemas.microsoft.com/office/drawing/2014/main" id="{0F06DA67-B2BC-D04D-92BA-9E1B370C1188}"/>
                </a:ext>
              </a:extLst>
            </p:cNvPr>
            <p:cNvSpPr/>
            <p:nvPr/>
          </p:nvSpPr>
          <p:spPr>
            <a:xfrm>
              <a:off x="3816620" y="182121"/>
              <a:ext cx="1323045" cy="3260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mbria" panose="02040503050406030204" pitchFamily="18" charset="0"/>
                </a:rPr>
                <a:t>Value = </a:t>
              </a:r>
              <a:r>
                <a:rPr lang="en-US" sz="1600" b="1" dirty="0" err="1">
                  <a:solidFill>
                    <a:schemeClr val="bg1"/>
                  </a:solidFill>
                  <a:latin typeface="Cambria" panose="02040503050406030204" pitchFamily="18" charset="0"/>
                </a:rPr>
                <a:t>V</a:t>
              </a:r>
              <a:r>
                <a:rPr lang="en-US" sz="1600" b="1" baseline="-25000" dirty="0" err="1">
                  <a:solidFill>
                    <a:schemeClr val="bg1"/>
                  </a:solidFill>
                  <a:latin typeface="Cambria" panose="02040503050406030204" pitchFamily="18" charset="0"/>
                </a:rPr>
                <a:t>dd</a:t>
              </a:r>
              <a:endParaRPr lang="en-US" sz="1600" b="1" dirty="0">
                <a:latin typeface="Cambria" panose="02040503050406030204" pitchFamily="18" charset="0"/>
              </a:endParaRPr>
            </a:p>
          </p:txBody>
        </p:sp>
        <p:cxnSp>
          <p:nvCxnSpPr>
            <p:cNvPr id="41" name="Straight Arrow Connector 40">
              <a:extLst>
                <a:ext uri="{FF2B5EF4-FFF2-40B4-BE49-F238E27FC236}">
                  <a16:creationId xmlns:a16="http://schemas.microsoft.com/office/drawing/2014/main" id="{0200107E-556F-604D-861F-9991C22FD9DD}"/>
                </a:ext>
              </a:extLst>
            </p:cNvPr>
            <p:cNvCxnSpPr>
              <a:cxnSpLocks/>
              <a:stCxn id="39" idx="2"/>
            </p:cNvCxnSpPr>
            <p:nvPr/>
          </p:nvCxnSpPr>
          <p:spPr>
            <a:xfrm>
              <a:off x="4478143" y="508170"/>
              <a:ext cx="67105" cy="698740"/>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09681258-A487-504F-A001-C66B9FFED48F}"/>
              </a:ext>
            </a:extLst>
          </p:cNvPr>
          <p:cNvGrpSpPr/>
          <p:nvPr/>
        </p:nvGrpSpPr>
        <p:grpSpPr>
          <a:xfrm>
            <a:off x="5258076" y="583796"/>
            <a:ext cx="1551553" cy="933128"/>
            <a:chOff x="5255989" y="178836"/>
            <a:chExt cx="1551553" cy="933128"/>
          </a:xfrm>
        </p:grpSpPr>
        <p:sp>
          <p:nvSpPr>
            <p:cNvPr id="43" name="Rounded Rectangle 42">
              <a:extLst>
                <a:ext uri="{FF2B5EF4-FFF2-40B4-BE49-F238E27FC236}">
                  <a16:creationId xmlns:a16="http://schemas.microsoft.com/office/drawing/2014/main" id="{E5B47DE2-8E45-BE46-980F-297EF87BE70A}"/>
                </a:ext>
              </a:extLst>
            </p:cNvPr>
            <p:cNvSpPr/>
            <p:nvPr/>
          </p:nvSpPr>
          <p:spPr>
            <a:xfrm>
              <a:off x="5255989" y="178836"/>
              <a:ext cx="1551553" cy="329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mbria" panose="02040503050406030204" pitchFamily="18" charset="0"/>
                </a:rPr>
                <a:t>Value = </a:t>
              </a:r>
              <a:r>
                <a:rPr lang="en-US" sz="1600" b="1" dirty="0" err="1">
                  <a:solidFill>
                    <a:schemeClr val="bg1"/>
                  </a:solidFill>
                  <a:latin typeface="Cambria" panose="02040503050406030204" pitchFamily="18" charset="0"/>
                </a:rPr>
                <a:t>V</a:t>
              </a:r>
              <a:r>
                <a:rPr lang="en-US" sz="1600" b="1" baseline="-25000" dirty="0" err="1">
                  <a:solidFill>
                    <a:schemeClr val="bg1"/>
                  </a:solidFill>
                  <a:latin typeface="Cambria" panose="02040503050406030204" pitchFamily="18" charset="0"/>
                </a:rPr>
                <a:t>dd</a:t>
              </a:r>
              <a:r>
                <a:rPr lang="en-US" sz="1600" b="1" dirty="0">
                  <a:solidFill>
                    <a:schemeClr val="bg1"/>
                  </a:solidFill>
                  <a:latin typeface="Cambria" panose="02040503050406030204" pitchFamily="18" charset="0"/>
                </a:rPr>
                <a:t>/2 </a:t>
              </a:r>
            </a:p>
          </p:txBody>
        </p:sp>
        <p:cxnSp>
          <p:nvCxnSpPr>
            <p:cNvPr id="46" name="Straight Arrow Connector 45">
              <a:extLst>
                <a:ext uri="{FF2B5EF4-FFF2-40B4-BE49-F238E27FC236}">
                  <a16:creationId xmlns:a16="http://schemas.microsoft.com/office/drawing/2014/main" id="{755AADF3-397E-EE45-A3A9-21B8CE872F9A}"/>
                </a:ext>
              </a:extLst>
            </p:cNvPr>
            <p:cNvCxnSpPr>
              <a:cxnSpLocks/>
              <a:stCxn id="43" idx="2"/>
            </p:cNvCxnSpPr>
            <p:nvPr/>
          </p:nvCxnSpPr>
          <p:spPr>
            <a:xfrm flipH="1">
              <a:off x="6021308" y="508170"/>
              <a:ext cx="10458" cy="603794"/>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16B74CD8-5E14-8C4B-8029-1D69C5BF9380}"/>
              </a:ext>
            </a:extLst>
          </p:cNvPr>
          <p:cNvGrpSpPr/>
          <p:nvPr/>
        </p:nvGrpSpPr>
        <p:grpSpPr>
          <a:xfrm>
            <a:off x="4090918" y="1556936"/>
            <a:ext cx="697287" cy="569599"/>
            <a:chOff x="5942383" y="1029672"/>
            <a:chExt cx="697287" cy="569599"/>
          </a:xfrm>
        </p:grpSpPr>
        <p:sp>
          <p:nvSpPr>
            <p:cNvPr id="49" name="Rounded Rectangle 48">
              <a:extLst>
                <a:ext uri="{FF2B5EF4-FFF2-40B4-BE49-F238E27FC236}">
                  <a16:creationId xmlns:a16="http://schemas.microsoft.com/office/drawing/2014/main" id="{366591C9-50B0-DF42-AACD-ED7E8CB0AA55}"/>
                </a:ext>
              </a:extLst>
            </p:cNvPr>
            <p:cNvSpPr/>
            <p:nvPr/>
          </p:nvSpPr>
          <p:spPr>
            <a:xfrm>
              <a:off x="5942383" y="1029672"/>
              <a:ext cx="619333" cy="329334"/>
            </a:xfrm>
            <a:prstGeom prst="roundRect">
              <a:avLst/>
            </a:prstGeom>
            <a:solidFill>
              <a:srgbClr val="92D050"/>
            </a:solidFill>
            <a:ln>
              <a:solidFill>
                <a:srgbClr val="2B9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mbria" panose="02040503050406030204" pitchFamily="18" charset="0"/>
                </a:rPr>
                <a:t>5ns</a:t>
              </a:r>
            </a:p>
          </p:txBody>
        </p:sp>
        <p:cxnSp>
          <p:nvCxnSpPr>
            <p:cNvPr id="50" name="Straight Arrow Connector 49">
              <a:extLst>
                <a:ext uri="{FF2B5EF4-FFF2-40B4-BE49-F238E27FC236}">
                  <a16:creationId xmlns:a16="http://schemas.microsoft.com/office/drawing/2014/main" id="{86D13350-BBD2-B74F-A071-A28330E82227}"/>
                </a:ext>
              </a:extLst>
            </p:cNvPr>
            <p:cNvCxnSpPr>
              <a:cxnSpLocks/>
              <a:stCxn id="49" idx="2"/>
            </p:cNvCxnSpPr>
            <p:nvPr/>
          </p:nvCxnSpPr>
          <p:spPr>
            <a:xfrm>
              <a:off x="6252050" y="1359006"/>
              <a:ext cx="387620" cy="240265"/>
            </a:xfrm>
            <a:prstGeom prst="straightConnector1">
              <a:avLst/>
            </a:prstGeom>
            <a:ln w="28575">
              <a:solidFill>
                <a:srgbClr val="2B9D2A"/>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341A4E05-DB0C-004A-905E-FB6099D44279}"/>
              </a:ext>
            </a:extLst>
          </p:cNvPr>
          <p:cNvGrpSpPr/>
          <p:nvPr/>
        </p:nvGrpSpPr>
        <p:grpSpPr>
          <a:xfrm>
            <a:off x="4214633" y="2770159"/>
            <a:ext cx="693741" cy="577843"/>
            <a:chOff x="4583941" y="1391806"/>
            <a:chExt cx="693741" cy="577843"/>
          </a:xfrm>
        </p:grpSpPr>
        <p:sp>
          <p:nvSpPr>
            <p:cNvPr id="61" name="Rounded Rectangle 60">
              <a:extLst>
                <a:ext uri="{FF2B5EF4-FFF2-40B4-BE49-F238E27FC236}">
                  <a16:creationId xmlns:a16="http://schemas.microsoft.com/office/drawing/2014/main" id="{3CCE0DD8-1ED9-AD42-AD63-2FCD6B6618BA}"/>
                </a:ext>
              </a:extLst>
            </p:cNvPr>
            <p:cNvSpPr/>
            <p:nvPr/>
          </p:nvSpPr>
          <p:spPr>
            <a:xfrm>
              <a:off x="4583941" y="1391806"/>
              <a:ext cx="619333" cy="329334"/>
            </a:xfrm>
            <a:prstGeom prst="roundRect">
              <a:avLst/>
            </a:prstGeom>
            <a:solidFill>
              <a:srgbClr val="FF9CF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mbria" panose="02040503050406030204" pitchFamily="18" charset="0"/>
                </a:rPr>
                <a:t>7ns</a:t>
              </a:r>
            </a:p>
          </p:txBody>
        </p:sp>
        <p:cxnSp>
          <p:nvCxnSpPr>
            <p:cNvPr id="62" name="Straight Arrow Connector 61">
              <a:extLst>
                <a:ext uri="{FF2B5EF4-FFF2-40B4-BE49-F238E27FC236}">
                  <a16:creationId xmlns:a16="http://schemas.microsoft.com/office/drawing/2014/main" id="{2DFF69DA-3582-8048-B239-FCE79D5E1EA6}"/>
                </a:ext>
              </a:extLst>
            </p:cNvPr>
            <p:cNvCxnSpPr>
              <a:cxnSpLocks/>
              <a:stCxn id="61" idx="2"/>
            </p:cNvCxnSpPr>
            <p:nvPr/>
          </p:nvCxnSpPr>
          <p:spPr>
            <a:xfrm>
              <a:off x="4893608" y="1721140"/>
              <a:ext cx="384074" cy="248509"/>
            </a:xfrm>
            <a:prstGeom prst="straightConnector1">
              <a:avLst/>
            </a:prstGeom>
            <a:ln w="28575">
              <a:solidFill>
                <a:srgbClr val="C63932"/>
              </a:solidFill>
              <a:tailEnd type="triangle"/>
            </a:ln>
          </p:spPr>
          <p:style>
            <a:lnRef idx="1">
              <a:schemeClr val="accent1"/>
            </a:lnRef>
            <a:fillRef idx="0">
              <a:schemeClr val="accent1"/>
            </a:fillRef>
            <a:effectRef idx="0">
              <a:schemeClr val="accent1"/>
            </a:effectRef>
            <a:fontRef idx="minor">
              <a:schemeClr val="tx1"/>
            </a:fontRef>
          </p:style>
        </p:cxnSp>
      </p:grpSp>
      <p:pic>
        <p:nvPicPr>
          <p:cNvPr id="72" name="Picture 71">
            <a:extLst>
              <a:ext uri="{FF2B5EF4-FFF2-40B4-BE49-F238E27FC236}">
                <a16:creationId xmlns:a16="http://schemas.microsoft.com/office/drawing/2014/main" id="{25AB1FD0-52C2-E443-95D7-6E76A080F7CA}"/>
              </a:ext>
            </a:extLst>
          </p:cNvPr>
          <p:cNvPicPr>
            <a:picLocks noChangeAspect="1"/>
          </p:cNvPicPr>
          <p:nvPr/>
        </p:nvPicPr>
        <p:blipFill>
          <a:blip r:embed="rId6"/>
          <a:stretch>
            <a:fillRect/>
          </a:stretch>
        </p:blipFill>
        <p:spPr>
          <a:xfrm>
            <a:off x="6182277" y="1041202"/>
            <a:ext cx="662672" cy="2324297"/>
          </a:xfrm>
          <a:prstGeom prst="rect">
            <a:avLst/>
          </a:prstGeom>
        </p:spPr>
      </p:pic>
    </p:spTree>
    <p:extLst>
      <p:ext uri="{BB962C8B-B14F-4D97-AF65-F5344CB8AC3E}">
        <p14:creationId xmlns:p14="http://schemas.microsoft.com/office/powerpoint/2010/main" val="10231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8"/>
                                        </p:tgtEl>
                                        <p:attrNameLst>
                                          <p:attrName>style.visibility</p:attrName>
                                        </p:attrNameLst>
                                      </p:cBhvr>
                                      <p:to>
                                        <p:strVal val="visible"/>
                                      </p:to>
                                    </p:set>
                                  </p:childTnLst>
                                </p:cTn>
                              </p:par>
                              <p:par>
                                <p:cTn id="37" presetID="9" presetClass="exit" presetSubtype="0" fill="hold" nodeType="withEffect">
                                  <p:stCondLst>
                                    <p:cond delay="0"/>
                                  </p:stCondLst>
                                  <p:childTnLst>
                                    <p:animEffect transition="out" filter="dissolve">
                                      <p:cBhvr>
                                        <p:cTn id="38" dur="500"/>
                                        <p:tgtEl>
                                          <p:spTgt spid="18"/>
                                        </p:tgtEl>
                                      </p:cBhvr>
                                    </p:animEffect>
                                    <p:set>
                                      <p:cBhvr>
                                        <p:cTn id="39" dur="1" fill="hold">
                                          <p:stCondLst>
                                            <p:cond delay="499"/>
                                          </p:stCondLst>
                                        </p:cTn>
                                        <p:tgtEl>
                                          <p:spTgt spid="18"/>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9">
                                            <p:txEl>
                                              <p:pRg st="7" end="7"/>
                                            </p:txEl>
                                          </p:spTgt>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60"/>
                                        </p:tgtEl>
                                        <p:attrNameLst>
                                          <p:attrName>style.visibility</p:attrName>
                                        </p:attrNameLst>
                                      </p:cBhvr>
                                      <p:to>
                                        <p:strVal val="visible"/>
                                      </p:to>
                                    </p:set>
                                  </p:childTnLst>
                                </p:cTn>
                              </p:par>
                              <p:par>
                                <p:cTn id="48" presetID="9" presetClass="exit" presetSubtype="0" fill="hold" nodeType="withEffect">
                                  <p:stCondLst>
                                    <p:cond delay="0"/>
                                  </p:stCondLst>
                                  <p:childTnLst>
                                    <p:animEffect transition="out" filter="dissolve">
                                      <p:cBhvr>
                                        <p:cTn id="49" dur="500"/>
                                        <p:tgtEl>
                                          <p:spTgt spid="37"/>
                                        </p:tgtEl>
                                      </p:cBhvr>
                                    </p:animEffect>
                                    <p:set>
                                      <p:cBhvr>
                                        <p:cTn id="50" dur="1" fill="hold">
                                          <p:stCondLst>
                                            <p:cond delay="499"/>
                                          </p:stCondLst>
                                        </p:cTn>
                                        <p:tgtEl>
                                          <p:spTgt spid="37"/>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9">
                                            <p:txEl>
                                              <p:pRg st="9" end="9"/>
                                            </p:txEl>
                                          </p:spTgt>
                                        </p:tgtEl>
                                        <p:attrNameLst>
                                          <p:attrName>style.visibility</p:attrName>
                                        </p:attrNameLst>
                                      </p:cBhvr>
                                      <p:to>
                                        <p:strVal val="visible"/>
                                      </p:to>
                                    </p:set>
                                  </p:childTnLst>
                                </p:cTn>
                              </p:par>
                              <p:par>
                                <p:cTn id="57" presetID="9" presetClass="exit" presetSubtype="0" fill="hold" nodeType="withEffect">
                                  <p:stCondLst>
                                    <p:cond delay="0"/>
                                  </p:stCondLst>
                                  <p:childTnLst>
                                    <p:animEffect transition="out" filter="dissolve">
                                      <p:cBhvr>
                                        <p:cTn id="58" dur="500"/>
                                        <p:tgtEl>
                                          <p:spTgt spid="38"/>
                                        </p:tgtEl>
                                      </p:cBhvr>
                                    </p:animEffect>
                                    <p:set>
                                      <p:cBhvr>
                                        <p:cTn id="59" dur="1" fill="hold">
                                          <p:stCondLst>
                                            <p:cond delay="499"/>
                                          </p:stCondLst>
                                        </p:cTn>
                                        <p:tgtEl>
                                          <p:spTgt spid="38"/>
                                        </p:tgtEl>
                                        <p:attrNameLst>
                                          <p:attrName>style.visibility</p:attrName>
                                        </p:attrNameLst>
                                      </p:cBhvr>
                                      <p:to>
                                        <p:strVal val="hidden"/>
                                      </p:to>
                                    </p:set>
                                  </p:childTnLst>
                                </p:cTn>
                              </p:par>
                              <p:par>
                                <p:cTn id="60" presetID="1" presetClass="entr" presetSubtype="0" fill="hold" nodeType="withEffect">
                                  <p:stCondLst>
                                    <p:cond delay="0"/>
                                  </p:stCondLst>
                                  <p:childTnLst>
                                    <p:set>
                                      <p:cBhvr>
                                        <p:cTn id="61" dur="1" fill="hold">
                                          <p:stCondLst>
                                            <p:cond delay="0"/>
                                          </p:stCondLst>
                                        </p:cTn>
                                        <p:tgtEl>
                                          <p:spTgt spid="66"/>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67" name="Google Shape;54;p13">
            <a:extLst>
              <a:ext uri="{FF2B5EF4-FFF2-40B4-BE49-F238E27FC236}">
                <a16:creationId xmlns:a16="http://schemas.microsoft.com/office/drawing/2014/main" id="{A95FBD54-786A-3A46-A2C3-6FF6699F16FB}"/>
              </a:ext>
            </a:extLst>
          </p:cNvPr>
          <p:cNvSpPr/>
          <p:nvPr/>
        </p:nvSpPr>
        <p:spPr>
          <a:xfrm>
            <a:off x="0" y="0"/>
            <a:ext cx="6858002" cy="503935"/>
          </a:xfrm>
          <a:prstGeom prst="rect">
            <a:avLst/>
          </a:prstGeom>
          <a:solidFill>
            <a:srgbClr val="5E973E"/>
          </a:solidFill>
          <a:ln>
            <a:noFill/>
          </a:ln>
        </p:spPr>
        <p:txBody>
          <a:bodyPr spcFirstLastPara="1" wrap="square" lIns="68569" tIns="68569" rIns="68569" bIns="68569" anchor="ctr" anchorCtr="0">
            <a:noAutofit/>
          </a:bodyPr>
          <a:lstStyle/>
          <a:p>
            <a:endParaRPr sz="1050">
              <a:solidFill>
                <a:srgbClr val="0070C0"/>
              </a:solidFill>
            </a:endParaRPr>
          </a:p>
        </p:txBody>
      </p:sp>
      <p:sp>
        <p:nvSpPr>
          <p:cNvPr id="110" name="Google Shape;110;p19"/>
          <p:cNvSpPr txBox="1">
            <a:spLocks noGrp="1"/>
          </p:cNvSpPr>
          <p:nvPr>
            <p:ph type="title"/>
          </p:nvPr>
        </p:nvSpPr>
        <p:spPr>
          <a:xfrm>
            <a:off x="0" y="-98252"/>
            <a:ext cx="7120467" cy="608662"/>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CODIC-</a:t>
            </a:r>
            <a:r>
              <a:rPr lang="en" sz="3600" b="1" dirty="0" err="1">
                <a:solidFill>
                  <a:schemeClr val="bg1"/>
                </a:solidFill>
                <a:latin typeface="Cambria"/>
                <a:ea typeface="Cambria"/>
                <a:cs typeface="Cambria"/>
                <a:sym typeface="Cambria"/>
              </a:rPr>
              <a:t>det</a:t>
            </a:r>
            <a:endParaRPr sz="3600" b="1" dirty="0">
              <a:solidFill>
                <a:schemeClr val="bg1"/>
              </a:solidFill>
              <a:latin typeface="Cambria"/>
              <a:ea typeface="Cambria"/>
              <a:cs typeface="Cambria"/>
              <a:sym typeface="Cambria"/>
            </a:endParaRPr>
          </a:p>
        </p:txBody>
      </p:sp>
      <p:sp>
        <p:nvSpPr>
          <p:cNvPr id="9" name="Rectangle 8">
            <a:extLst>
              <a:ext uri="{FF2B5EF4-FFF2-40B4-BE49-F238E27FC236}">
                <a16:creationId xmlns:a16="http://schemas.microsoft.com/office/drawing/2014/main" id="{8122DE84-9F5B-004E-91DF-C0EC57A426F4}"/>
              </a:ext>
            </a:extLst>
          </p:cNvPr>
          <p:cNvSpPr/>
          <p:nvPr/>
        </p:nvSpPr>
        <p:spPr>
          <a:xfrm>
            <a:off x="80715" y="1149409"/>
            <a:ext cx="4415381" cy="3311163"/>
          </a:xfrm>
          <a:prstGeom prst="rect">
            <a:avLst/>
          </a:prstGeom>
        </p:spPr>
        <p:txBody>
          <a:bodyPr wrap="square">
            <a:spAutoFit/>
          </a:bodyPr>
          <a:lstStyle/>
          <a:p>
            <a:pPr marL="136525" indent="-136525">
              <a:lnSpc>
                <a:spcPts val="2000"/>
              </a:lnSpc>
              <a:spcBef>
                <a:spcPts val="100"/>
              </a:spcBef>
              <a:buFont typeface="Wingdings" pitchFamily="2" charset="2"/>
              <a:buChar char="§"/>
            </a:pPr>
            <a:r>
              <a:rPr lang="en-US" sz="1800" b="1" u="sng" dirty="0">
                <a:solidFill>
                  <a:srgbClr val="F400E6"/>
                </a:solidFill>
                <a:latin typeface="Cambria" panose="02040503050406030204" pitchFamily="18" charset="0"/>
              </a:rPr>
              <a:t>Key idea</a:t>
            </a:r>
            <a:r>
              <a:rPr lang="en-US" sz="1800" u="sng" dirty="0">
                <a:solidFill>
                  <a:srgbClr val="F400E6"/>
                </a:solidFill>
                <a:latin typeface="Cambria" panose="02040503050406030204" pitchFamily="18" charset="0"/>
              </a:rPr>
              <a:t>:</a:t>
            </a:r>
            <a:r>
              <a:rPr lang="en-US" sz="1800" dirty="0">
                <a:solidFill>
                  <a:srgbClr val="F400E6"/>
                </a:solidFill>
                <a:latin typeface="Cambria" panose="02040503050406030204" pitchFamily="18" charset="0"/>
              </a:rPr>
              <a:t> </a:t>
            </a:r>
            <a:r>
              <a:rPr lang="en-US" sz="1800" dirty="0">
                <a:solidFill>
                  <a:schemeClr val="tx1"/>
                </a:solidFill>
                <a:latin typeface="Cambria" panose="02040503050406030204" pitchFamily="18" charset="0"/>
              </a:rPr>
              <a:t>Activate               and                 </a:t>
            </a:r>
          </a:p>
          <a:p>
            <a:pPr>
              <a:lnSpc>
                <a:spcPts val="2000"/>
              </a:lnSpc>
              <a:spcBef>
                <a:spcPts val="100"/>
              </a:spcBef>
            </a:pPr>
            <a:r>
              <a:rPr lang="en-US" sz="1800" dirty="0">
                <a:solidFill>
                  <a:schemeClr val="tx1"/>
                </a:solidFill>
                <a:latin typeface="Cambria" panose="02040503050406030204" pitchFamily="18" charset="0"/>
              </a:rPr>
              <a:t>                with a delay between them</a:t>
            </a:r>
          </a:p>
          <a:p>
            <a:pPr indent="-342900">
              <a:lnSpc>
                <a:spcPts val="2000"/>
              </a:lnSpc>
              <a:spcBef>
                <a:spcPts val="100"/>
              </a:spcBef>
              <a:buFont typeface="Wingdings" pitchFamily="2" charset="2"/>
              <a:buChar char="§"/>
            </a:pPr>
            <a:endParaRPr lang="en-US" sz="1800" dirty="0">
              <a:solidFill>
                <a:schemeClr val="tx1"/>
              </a:solidFill>
              <a:latin typeface="Cambria" panose="02040503050406030204" pitchFamily="18" charset="0"/>
            </a:endParaRPr>
          </a:p>
          <a:p>
            <a:pPr marL="136525" indent="-136525">
              <a:lnSpc>
                <a:spcPts val="2000"/>
              </a:lnSpc>
              <a:spcBef>
                <a:spcPts val="100"/>
              </a:spcBef>
              <a:buFont typeface="Wingdings" pitchFamily="2" charset="2"/>
              <a:buChar char="§"/>
            </a:pPr>
            <a:r>
              <a:rPr lang="en-US" sz="1800" b="1" u="sng" dirty="0">
                <a:solidFill>
                  <a:srgbClr val="0070C0"/>
                </a:solidFill>
                <a:latin typeface="Cambria" panose="02040503050406030204" pitchFamily="18" charset="0"/>
              </a:rPr>
              <a:t>Mechanism</a:t>
            </a:r>
            <a:r>
              <a:rPr lang="en-US" sz="1800" u="sng" dirty="0">
                <a:solidFill>
                  <a:srgbClr val="0070C0"/>
                </a:solidFill>
                <a:latin typeface="Cambria" panose="02040503050406030204" pitchFamily="18" charset="0"/>
              </a:rPr>
              <a:t>:</a:t>
            </a:r>
            <a:r>
              <a:rPr lang="en-US" sz="1800" dirty="0">
                <a:solidFill>
                  <a:schemeClr val="tx1"/>
                </a:solidFill>
                <a:latin typeface="Cambria" panose="02040503050406030204" pitchFamily="18" charset="0"/>
              </a:rPr>
              <a:t> </a:t>
            </a:r>
          </a:p>
          <a:p>
            <a:pPr marL="342900" lvl="3" indent="-114300">
              <a:lnSpc>
                <a:spcPts val="2000"/>
              </a:lnSpc>
              <a:spcBef>
                <a:spcPts val="100"/>
              </a:spcBef>
              <a:buFont typeface="Arial" panose="020B0604020202020204" pitchFamily="34" charset="0"/>
              <a:buChar char="•"/>
            </a:pPr>
            <a:r>
              <a:rPr lang="en-US" sz="1800" dirty="0">
                <a:solidFill>
                  <a:schemeClr val="tx1"/>
                </a:solidFill>
                <a:latin typeface="Cambria" panose="02040503050406030204" pitchFamily="18" charset="0"/>
              </a:rPr>
              <a:t>Capacitor is</a:t>
            </a:r>
            <a:r>
              <a:rPr lang="en-US" sz="1800" dirty="0">
                <a:solidFill>
                  <a:srgbClr val="2770C0"/>
                </a:solidFill>
                <a:latin typeface="Cambria" panose="02040503050406030204" pitchFamily="18" charset="0"/>
              </a:rPr>
              <a:t> </a:t>
            </a:r>
            <a:r>
              <a:rPr lang="en-US" sz="1800" dirty="0">
                <a:solidFill>
                  <a:srgbClr val="FB8D5A"/>
                </a:solidFill>
                <a:latin typeface="Cambria" panose="02040503050406030204" pitchFamily="18" charset="0"/>
              </a:rPr>
              <a:t>initially</a:t>
            </a:r>
            <a:r>
              <a:rPr lang="en-US" sz="1800" dirty="0">
                <a:solidFill>
                  <a:srgbClr val="2770C0"/>
                </a:solidFill>
                <a:latin typeface="Cambria" panose="02040503050406030204" pitchFamily="18" charset="0"/>
              </a:rPr>
              <a:t> </a:t>
            </a:r>
            <a:r>
              <a:rPr lang="en-US" sz="1800" dirty="0">
                <a:solidFill>
                  <a:schemeClr val="tx1"/>
                </a:solidFill>
                <a:latin typeface="Cambria" panose="02040503050406030204" pitchFamily="18" charset="0"/>
              </a:rPr>
              <a:t>set to </a:t>
            </a:r>
            <a:r>
              <a:rPr lang="en-US" sz="1800" dirty="0">
                <a:solidFill>
                  <a:srgbClr val="EF8600"/>
                </a:solidFill>
                <a:latin typeface="Cambria" panose="02040503050406030204" pitchFamily="18" charset="0"/>
              </a:rPr>
              <a:t>0 or </a:t>
            </a:r>
            <a:r>
              <a:rPr lang="en-US" sz="1800" dirty="0" err="1">
                <a:solidFill>
                  <a:srgbClr val="EF8600"/>
                </a:solidFill>
                <a:latin typeface="Cambria" panose="02040503050406030204" pitchFamily="18" charset="0"/>
              </a:rPr>
              <a:t>V</a:t>
            </a:r>
            <a:r>
              <a:rPr lang="en-US" sz="1800" baseline="-25000" dirty="0" err="1">
                <a:solidFill>
                  <a:srgbClr val="EF8600"/>
                </a:solidFill>
                <a:latin typeface="Cambria" panose="02040503050406030204" pitchFamily="18" charset="0"/>
              </a:rPr>
              <a:t>dd</a:t>
            </a:r>
            <a:r>
              <a:rPr lang="en-US" sz="1800" dirty="0">
                <a:solidFill>
                  <a:srgbClr val="EF8600"/>
                </a:solidFill>
                <a:latin typeface="Cambria" panose="02040503050406030204" pitchFamily="18" charset="0"/>
              </a:rPr>
              <a:t> </a:t>
            </a:r>
            <a:endParaRPr lang="en-US" sz="1800" dirty="0">
              <a:solidFill>
                <a:schemeClr val="tx1"/>
              </a:solidFill>
              <a:latin typeface="Cambria" panose="02040503050406030204" pitchFamily="18" charset="0"/>
            </a:endParaRPr>
          </a:p>
          <a:p>
            <a:pPr marL="342900" lvl="3" indent="-114300">
              <a:lnSpc>
                <a:spcPts val="2000"/>
              </a:lnSpc>
              <a:spcBef>
                <a:spcPts val="100"/>
              </a:spcBef>
              <a:buFont typeface="Arial" panose="020B0604020202020204" pitchFamily="34" charset="0"/>
              <a:buChar char="•"/>
            </a:pPr>
            <a:r>
              <a:rPr lang="en-US" sz="1800" dirty="0">
                <a:solidFill>
                  <a:schemeClr val="tx1"/>
                </a:solidFill>
                <a:latin typeface="Cambria" panose="02040503050406030204" pitchFamily="18" charset="0"/>
              </a:rPr>
              <a:t>Raise the </a:t>
            </a:r>
            <a:r>
              <a:rPr lang="en-US" sz="1800" dirty="0" err="1">
                <a:solidFill>
                  <a:schemeClr val="tx1"/>
                </a:solidFill>
                <a:latin typeface="Cambria" panose="02040503050406030204" pitchFamily="18" charset="0"/>
              </a:rPr>
              <a:t>wordline</a:t>
            </a:r>
            <a:r>
              <a:rPr lang="en-US" sz="1800" dirty="0">
                <a:solidFill>
                  <a:schemeClr val="tx1"/>
                </a:solidFill>
                <a:latin typeface="Cambria" panose="02040503050406030204" pitchFamily="18" charset="0"/>
              </a:rPr>
              <a:t> </a:t>
            </a:r>
          </a:p>
          <a:p>
            <a:pPr marL="342900" lvl="1" indent="-114300">
              <a:lnSpc>
                <a:spcPts val="2000"/>
              </a:lnSpc>
              <a:spcBef>
                <a:spcPts val="100"/>
              </a:spcBef>
              <a:buFont typeface="Arial" panose="020B0604020202020204" pitchFamily="34" charset="0"/>
              <a:buChar char="•"/>
            </a:pPr>
            <a:r>
              <a:rPr lang="en-US" sz="1800" b="1" dirty="0">
                <a:solidFill>
                  <a:schemeClr val="tx1"/>
                </a:solidFill>
                <a:latin typeface="Cambria" panose="02040503050406030204" pitchFamily="18" charset="0"/>
              </a:rPr>
              <a:t>To generate 0</a:t>
            </a:r>
            <a:r>
              <a:rPr lang="en-US" sz="1800" dirty="0">
                <a:solidFill>
                  <a:schemeClr val="tx1"/>
                </a:solidFill>
                <a:latin typeface="Cambria" panose="02040503050406030204" pitchFamily="18" charset="0"/>
              </a:rPr>
              <a:t>, raise:</a:t>
            </a:r>
          </a:p>
          <a:p>
            <a:pPr marL="685800" lvl="1" indent="165100">
              <a:lnSpc>
                <a:spcPts val="2000"/>
              </a:lnSpc>
              <a:spcBef>
                <a:spcPts val="100"/>
              </a:spcBef>
              <a:buFont typeface="+mj-lt"/>
              <a:buAutoNum type="arabicParenR"/>
            </a:pPr>
            <a:r>
              <a:rPr lang="en-US" sz="1800" dirty="0">
                <a:solidFill>
                  <a:schemeClr val="tx1"/>
                </a:solidFill>
                <a:latin typeface="Cambria" panose="02040503050406030204" pitchFamily="18" charset="0"/>
              </a:rPr>
              <a:t> </a:t>
            </a:r>
          </a:p>
          <a:p>
            <a:pPr marL="685800" lvl="1" indent="165100">
              <a:lnSpc>
                <a:spcPts val="2000"/>
              </a:lnSpc>
              <a:spcBef>
                <a:spcPts val="100"/>
              </a:spcBef>
              <a:buFont typeface="+mj-lt"/>
              <a:buAutoNum type="arabicParenR"/>
            </a:pPr>
            <a:r>
              <a:rPr lang="en-US" sz="1800" dirty="0">
                <a:solidFill>
                  <a:schemeClr val="tx1"/>
                </a:solidFill>
                <a:latin typeface="Cambria" panose="02040503050406030204" pitchFamily="18" charset="0"/>
              </a:rPr>
              <a:t> </a:t>
            </a:r>
          </a:p>
          <a:p>
            <a:pPr marL="342900" lvl="1" indent="-114300">
              <a:lnSpc>
                <a:spcPts val="2000"/>
              </a:lnSpc>
              <a:spcBef>
                <a:spcPts val="100"/>
              </a:spcBef>
              <a:buFont typeface="Arial" panose="020B0604020202020204" pitchFamily="34" charset="0"/>
              <a:buChar char="•"/>
            </a:pPr>
            <a:r>
              <a:rPr lang="en-US" sz="1800" b="1" dirty="0">
                <a:solidFill>
                  <a:schemeClr val="tx1"/>
                </a:solidFill>
                <a:latin typeface="Cambria" panose="02040503050406030204" pitchFamily="18" charset="0"/>
              </a:rPr>
              <a:t>To generate 1</a:t>
            </a:r>
            <a:r>
              <a:rPr lang="en-US" sz="1800" dirty="0">
                <a:solidFill>
                  <a:schemeClr val="tx1"/>
                </a:solidFill>
                <a:latin typeface="Cambria" panose="02040503050406030204" pitchFamily="18" charset="0"/>
              </a:rPr>
              <a:t>, raise:</a:t>
            </a:r>
          </a:p>
          <a:p>
            <a:pPr marL="685800" lvl="1" indent="31750">
              <a:lnSpc>
                <a:spcPts val="2000"/>
              </a:lnSpc>
              <a:spcBef>
                <a:spcPts val="100"/>
              </a:spcBef>
              <a:buFont typeface="+mj-lt"/>
              <a:buAutoNum type="arabicParenR"/>
            </a:pPr>
            <a:r>
              <a:rPr lang="en-US" sz="1800" dirty="0">
                <a:solidFill>
                  <a:schemeClr val="tx1"/>
                </a:solidFill>
                <a:latin typeface="Cambria" panose="02040503050406030204" pitchFamily="18" charset="0"/>
              </a:rPr>
              <a:t> </a:t>
            </a:r>
          </a:p>
          <a:p>
            <a:pPr marL="685800" lvl="1" indent="31750">
              <a:lnSpc>
                <a:spcPts val="2000"/>
              </a:lnSpc>
              <a:spcBef>
                <a:spcPts val="100"/>
              </a:spcBef>
              <a:buFont typeface="+mj-lt"/>
              <a:buAutoNum type="arabicParenR"/>
            </a:pPr>
            <a:r>
              <a:rPr lang="en-US" sz="1800" dirty="0">
                <a:solidFill>
                  <a:schemeClr val="tx1"/>
                </a:solidFill>
                <a:latin typeface="Cambria" panose="02040503050406030204" pitchFamily="18" charset="0"/>
              </a:rPr>
              <a:t> </a:t>
            </a:r>
            <a:endParaRPr lang="en-US" sz="2000" dirty="0">
              <a:solidFill>
                <a:schemeClr val="tx1"/>
              </a:solidFill>
              <a:latin typeface="Cambria" panose="02040503050406030204" pitchFamily="18" charset="0"/>
            </a:endParaRPr>
          </a:p>
        </p:txBody>
      </p:sp>
      <p:pic>
        <p:nvPicPr>
          <p:cNvPr id="4" name="Picture 3">
            <a:extLst>
              <a:ext uri="{FF2B5EF4-FFF2-40B4-BE49-F238E27FC236}">
                <a16:creationId xmlns:a16="http://schemas.microsoft.com/office/drawing/2014/main" id="{9D87ACF4-4129-C84B-85AD-F2C52B208859}"/>
              </a:ext>
            </a:extLst>
          </p:cNvPr>
          <p:cNvPicPr>
            <a:picLocks noChangeAspect="1"/>
          </p:cNvPicPr>
          <p:nvPr/>
        </p:nvPicPr>
        <p:blipFill>
          <a:blip r:embed="rId3"/>
          <a:stretch>
            <a:fillRect/>
          </a:stretch>
        </p:blipFill>
        <p:spPr>
          <a:xfrm>
            <a:off x="318805" y="1488723"/>
            <a:ext cx="608174" cy="222031"/>
          </a:xfrm>
          <a:prstGeom prst="rect">
            <a:avLst/>
          </a:prstGeom>
        </p:spPr>
      </p:pic>
      <p:pic>
        <p:nvPicPr>
          <p:cNvPr id="6" name="Picture 5">
            <a:extLst>
              <a:ext uri="{FF2B5EF4-FFF2-40B4-BE49-F238E27FC236}">
                <a16:creationId xmlns:a16="http://schemas.microsoft.com/office/drawing/2014/main" id="{EC30096A-79B3-594B-94F9-DF0EBB242DBA}"/>
              </a:ext>
            </a:extLst>
          </p:cNvPr>
          <p:cNvPicPr>
            <a:picLocks noChangeAspect="1"/>
          </p:cNvPicPr>
          <p:nvPr/>
        </p:nvPicPr>
        <p:blipFill>
          <a:blip r:embed="rId4"/>
          <a:stretch>
            <a:fillRect/>
          </a:stretch>
        </p:blipFill>
        <p:spPr>
          <a:xfrm>
            <a:off x="2175989" y="1207691"/>
            <a:ext cx="617954" cy="225602"/>
          </a:xfrm>
          <a:prstGeom prst="rect">
            <a:avLst/>
          </a:prstGeom>
        </p:spPr>
      </p:pic>
      <p:pic>
        <p:nvPicPr>
          <p:cNvPr id="13" name="Picture 12">
            <a:extLst>
              <a:ext uri="{FF2B5EF4-FFF2-40B4-BE49-F238E27FC236}">
                <a16:creationId xmlns:a16="http://schemas.microsoft.com/office/drawing/2014/main" id="{49B931CE-A8F8-ED40-BA29-140F1F7DC508}"/>
              </a:ext>
            </a:extLst>
          </p:cNvPr>
          <p:cNvPicPr>
            <a:picLocks noChangeAspect="1"/>
          </p:cNvPicPr>
          <p:nvPr/>
        </p:nvPicPr>
        <p:blipFill>
          <a:blip r:embed="rId4"/>
          <a:stretch>
            <a:fillRect/>
          </a:stretch>
        </p:blipFill>
        <p:spPr>
          <a:xfrm>
            <a:off x="1120374" y="3084936"/>
            <a:ext cx="617954" cy="225602"/>
          </a:xfrm>
          <a:prstGeom prst="rect">
            <a:avLst/>
          </a:prstGeom>
        </p:spPr>
      </p:pic>
      <p:pic>
        <p:nvPicPr>
          <p:cNvPr id="14" name="Picture 13">
            <a:extLst>
              <a:ext uri="{FF2B5EF4-FFF2-40B4-BE49-F238E27FC236}">
                <a16:creationId xmlns:a16="http://schemas.microsoft.com/office/drawing/2014/main" id="{FACEC064-107C-3747-A62D-68521BE95A4F}"/>
              </a:ext>
            </a:extLst>
          </p:cNvPr>
          <p:cNvPicPr>
            <a:picLocks noChangeAspect="1"/>
          </p:cNvPicPr>
          <p:nvPr/>
        </p:nvPicPr>
        <p:blipFill>
          <a:blip r:embed="rId3"/>
          <a:stretch>
            <a:fillRect/>
          </a:stretch>
        </p:blipFill>
        <p:spPr>
          <a:xfrm>
            <a:off x="1120374" y="3343380"/>
            <a:ext cx="608174" cy="222031"/>
          </a:xfrm>
          <a:prstGeom prst="rect">
            <a:avLst/>
          </a:prstGeom>
        </p:spPr>
      </p:pic>
      <p:sp>
        <p:nvSpPr>
          <p:cNvPr id="12" name="灯片编号占位符 3">
            <a:extLst>
              <a:ext uri="{FF2B5EF4-FFF2-40B4-BE49-F238E27FC236}">
                <a16:creationId xmlns:a16="http://schemas.microsoft.com/office/drawing/2014/main" id="{0428D290-C84C-344C-9822-7B00C5750790}"/>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fld id="{56E643E9-8232-44D4-8A76-E691A7C80D3B}" type="slidenum">
              <a:rPr lang="en-US" altLang="en-US" sz="1500">
                <a:solidFill>
                  <a:schemeClr val="bg1">
                    <a:lumMod val="75000"/>
                  </a:schemeClr>
                </a:solidFill>
              </a:rPr>
              <a:pPr algn="ctr"/>
              <a:t>17</a:t>
            </a:fld>
            <a:endParaRPr lang="en-US" altLang="en-US" sz="1500" dirty="0">
              <a:solidFill>
                <a:schemeClr val="bg1">
                  <a:lumMod val="75000"/>
                </a:schemeClr>
              </a:solidFill>
            </a:endParaRPr>
          </a:p>
        </p:txBody>
      </p:sp>
      <p:grpSp>
        <p:nvGrpSpPr>
          <p:cNvPr id="19" name="Group 18">
            <a:extLst>
              <a:ext uri="{FF2B5EF4-FFF2-40B4-BE49-F238E27FC236}">
                <a16:creationId xmlns:a16="http://schemas.microsoft.com/office/drawing/2014/main" id="{FA80B582-270B-4548-BA87-8C5F223F629C}"/>
              </a:ext>
            </a:extLst>
          </p:cNvPr>
          <p:cNvGrpSpPr/>
          <p:nvPr/>
        </p:nvGrpSpPr>
        <p:grpSpPr>
          <a:xfrm>
            <a:off x="4151085" y="1504864"/>
            <a:ext cx="2677367" cy="2730181"/>
            <a:chOff x="3638851" y="1351311"/>
            <a:chExt cx="2677367" cy="2730181"/>
          </a:xfrm>
        </p:grpSpPr>
        <p:pic>
          <p:nvPicPr>
            <p:cNvPr id="10" name="Picture 9">
              <a:extLst>
                <a:ext uri="{FF2B5EF4-FFF2-40B4-BE49-F238E27FC236}">
                  <a16:creationId xmlns:a16="http://schemas.microsoft.com/office/drawing/2014/main" id="{2F2B06C5-8222-A544-A27E-5B994B0845BC}"/>
                </a:ext>
              </a:extLst>
            </p:cNvPr>
            <p:cNvPicPr>
              <a:picLocks noChangeAspect="1"/>
            </p:cNvPicPr>
            <p:nvPr/>
          </p:nvPicPr>
          <p:blipFill>
            <a:blip r:embed="rId5"/>
            <a:stretch>
              <a:fillRect/>
            </a:stretch>
          </p:blipFill>
          <p:spPr>
            <a:xfrm>
              <a:off x="3917417" y="1351311"/>
              <a:ext cx="2398801" cy="2730181"/>
            </a:xfrm>
            <a:prstGeom prst="rect">
              <a:avLst/>
            </a:prstGeom>
          </p:spPr>
        </p:pic>
        <p:pic>
          <p:nvPicPr>
            <p:cNvPr id="17" name="Picture 16">
              <a:extLst>
                <a:ext uri="{FF2B5EF4-FFF2-40B4-BE49-F238E27FC236}">
                  <a16:creationId xmlns:a16="http://schemas.microsoft.com/office/drawing/2014/main" id="{E056DD50-7DA0-BE4D-A5E2-DA4B4E37C231}"/>
                </a:ext>
              </a:extLst>
            </p:cNvPr>
            <p:cNvPicPr>
              <a:picLocks noChangeAspect="1"/>
            </p:cNvPicPr>
            <p:nvPr/>
          </p:nvPicPr>
          <p:blipFill>
            <a:blip r:embed="rId6"/>
            <a:stretch>
              <a:fillRect/>
            </a:stretch>
          </p:blipFill>
          <p:spPr>
            <a:xfrm>
              <a:off x="3638851" y="1351311"/>
              <a:ext cx="296714" cy="2512178"/>
            </a:xfrm>
            <a:prstGeom prst="rect">
              <a:avLst/>
            </a:prstGeom>
          </p:spPr>
        </p:pic>
      </p:grpSp>
      <p:pic>
        <p:nvPicPr>
          <p:cNvPr id="20" name="Picture 19">
            <a:extLst>
              <a:ext uri="{FF2B5EF4-FFF2-40B4-BE49-F238E27FC236}">
                <a16:creationId xmlns:a16="http://schemas.microsoft.com/office/drawing/2014/main" id="{E498BFAD-070D-C247-88A2-6F669893B457}"/>
              </a:ext>
            </a:extLst>
          </p:cNvPr>
          <p:cNvPicPr>
            <a:picLocks noChangeAspect="1"/>
          </p:cNvPicPr>
          <p:nvPr/>
        </p:nvPicPr>
        <p:blipFill>
          <a:blip r:embed="rId3"/>
          <a:stretch>
            <a:fillRect/>
          </a:stretch>
        </p:blipFill>
        <p:spPr>
          <a:xfrm>
            <a:off x="1119431" y="3886654"/>
            <a:ext cx="608174" cy="222031"/>
          </a:xfrm>
          <a:prstGeom prst="rect">
            <a:avLst/>
          </a:prstGeom>
        </p:spPr>
      </p:pic>
      <p:pic>
        <p:nvPicPr>
          <p:cNvPr id="21" name="Picture 20">
            <a:extLst>
              <a:ext uri="{FF2B5EF4-FFF2-40B4-BE49-F238E27FC236}">
                <a16:creationId xmlns:a16="http://schemas.microsoft.com/office/drawing/2014/main" id="{9BA044E9-85B2-8742-9FC8-077EB77B7E69}"/>
              </a:ext>
            </a:extLst>
          </p:cNvPr>
          <p:cNvPicPr>
            <a:picLocks noChangeAspect="1"/>
          </p:cNvPicPr>
          <p:nvPr/>
        </p:nvPicPr>
        <p:blipFill>
          <a:blip r:embed="rId4"/>
          <a:stretch>
            <a:fillRect/>
          </a:stretch>
        </p:blipFill>
        <p:spPr>
          <a:xfrm>
            <a:off x="1109651" y="4155138"/>
            <a:ext cx="617954" cy="225602"/>
          </a:xfrm>
          <a:prstGeom prst="rect">
            <a:avLst/>
          </a:prstGeom>
        </p:spPr>
      </p:pic>
      <p:pic>
        <p:nvPicPr>
          <p:cNvPr id="22" name="Picture 21">
            <a:extLst>
              <a:ext uri="{FF2B5EF4-FFF2-40B4-BE49-F238E27FC236}">
                <a16:creationId xmlns:a16="http://schemas.microsoft.com/office/drawing/2014/main" id="{3D23D989-5F40-8C42-8B40-0B3273BDDD39}"/>
              </a:ext>
            </a:extLst>
          </p:cNvPr>
          <p:cNvPicPr>
            <a:picLocks noChangeAspect="1"/>
          </p:cNvPicPr>
          <p:nvPr/>
        </p:nvPicPr>
        <p:blipFill>
          <a:blip r:embed="rId7"/>
          <a:stretch>
            <a:fillRect/>
          </a:stretch>
        </p:blipFill>
        <p:spPr>
          <a:xfrm>
            <a:off x="2645438" y="2552974"/>
            <a:ext cx="590075" cy="218374"/>
          </a:xfrm>
          <a:prstGeom prst="rect">
            <a:avLst/>
          </a:prstGeom>
        </p:spPr>
      </p:pic>
      <p:grpSp>
        <p:nvGrpSpPr>
          <p:cNvPr id="23" name="Group 22">
            <a:extLst>
              <a:ext uri="{FF2B5EF4-FFF2-40B4-BE49-F238E27FC236}">
                <a16:creationId xmlns:a16="http://schemas.microsoft.com/office/drawing/2014/main" id="{53475E02-97D8-CF4E-BDCE-94FF26405B01}"/>
              </a:ext>
            </a:extLst>
          </p:cNvPr>
          <p:cNvGrpSpPr/>
          <p:nvPr/>
        </p:nvGrpSpPr>
        <p:grpSpPr>
          <a:xfrm>
            <a:off x="5501748" y="1526670"/>
            <a:ext cx="652998" cy="2438192"/>
            <a:chOff x="5413733" y="768078"/>
            <a:chExt cx="1126346" cy="2438192"/>
          </a:xfrm>
        </p:grpSpPr>
        <p:sp>
          <p:nvSpPr>
            <p:cNvPr id="24" name="Rectangle 23">
              <a:extLst>
                <a:ext uri="{FF2B5EF4-FFF2-40B4-BE49-F238E27FC236}">
                  <a16:creationId xmlns:a16="http://schemas.microsoft.com/office/drawing/2014/main" id="{BD53ECD1-792D-D04F-A551-3419AB975F08}"/>
                </a:ext>
              </a:extLst>
            </p:cNvPr>
            <p:cNvSpPr/>
            <p:nvPr/>
          </p:nvSpPr>
          <p:spPr>
            <a:xfrm>
              <a:off x="5413733" y="1593856"/>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B6B7967-FC53-6440-B73A-C666C7ED43FC}"/>
                </a:ext>
              </a:extLst>
            </p:cNvPr>
            <p:cNvSpPr/>
            <p:nvPr/>
          </p:nvSpPr>
          <p:spPr>
            <a:xfrm>
              <a:off x="5413733" y="1177515"/>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B016620-4494-D64B-901A-49CD9837E5B5}"/>
                </a:ext>
              </a:extLst>
            </p:cNvPr>
            <p:cNvSpPr/>
            <p:nvPr/>
          </p:nvSpPr>
          <p:spPr>
            <a:xfrm>
              <a:off x="5413733" y="768078"/>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DE3CB41-C204-2041-9AD1-E7906F2F3AE2}"/>
                </a:ext>
              </a:extLst>
            </p:cNvPr>
            <p:cNvSpPr/>
            <p:nvPr/>
          </p:nvSpPr>
          <p:spPr>
            <a:xfrm>
              <a:off x="5413733" y="2006480"/>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C552670-DA32-A94E-93F1-1050976FEC7A}"/>
                </a:ext>
              </a:extLst>
            </p:cNvPr>
            <p:cNvSpPr/>
            <p:nvPr/>
          </p:nvSpPr>
          <p:spPr>
            <a:xfrm>
              <a:off x="5413733" y="2419104"/>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7B97DC1-72D7-164F-A8E9-8DF82621283A}"/>
                </a:ext>
              </a:extLst>
            </p:cNvPr>
            <p:cNvSpPr/>
            <p:nvPr/>
          </p:nvSpPr>
          <p:spPr>
            <a:xfrm>
              <a:off x="5413733" y="2838102"/>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2C9A0B2A-B9E7-994D-A61C-1B909D57BAB8}"/>
              </a:ext>
            </a:extLst>
          </p:cNvPr>
          <p:cNvGrpSpPr/>
          <p:nvPr/>
        </p:nvGrpSpPr>
        <p:grpSpPr>
          <a:xfrm>
            <a:off x="5062246" y="1526670"/>
            <a:ext cx="441894" cy="2438192"/>
            <a:chOff x="5413733" y="768078"/>
            <a:chExt cx="1126346" cy="2438192"/>
          </a:xfrm>
        </p:grpSpPr>
        <p:sp>
          <p:nvSpPr>
            <p:cNvPr id="32" name="Rectangle 31">
              <a:extLst>
                <a:ext uri="{FF2B5EF4-FFF2-40B4-BE49-F238E27FC236}">
                  <a16:creationId xmlns:a16="http://schemas.microsoft.com/office/drawing/2014/main" id="{A7A9028C-BEC9-DD4F-869C-ED01AB549485}"/>
                </a:ext>
              </a:extLst>
            </p:cNvPr>
            <p:cNvSpPr/>
            <p:nvPr/>
          </p:nvSpPr>
          <p:spPr>
            <a:xfrm>
              <a:off x="5413733" y="1593856"/>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0EE8F48-CA42-1749-A531-6BD9FDEE765E}"/>
                </a:ext>
              </a:extLst>
            </p:cNvPr>
            <p:cNvSpPr/>
            <p:nvPr/>
          </p:nvSpPr>
          <p:spPr>
            <a:xfrm>
              <a:off x="5413733" y="1177515"/>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92B9743-FE85-0F41-B5AA-3207D257E74A}"/>
                </a:ext>
              </a:extLst>
            </p:cNvPr>
            <p:cNvSpPr/>
            <p:nvPr/>
          </p:nvSpPr>
          <p:spPr>
            <a:xfrm>
              <a:off x="5413733" y="768078"/>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21B93A-1EA8-8C46-B12F-CA56E4C02EFF}"/>
                </a:ext>
              </a:extLst>
            </p:cNvPr>
            <p:cNvSpPr/>
            <p:nvPr/>
          </p:nvSpPr>
          <p:spPr>
            <a:xfrm>
              <a:off x="5413733" y="2006480"/>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8B543CB-8A81-1D49-8A15-961F8E009EC6}"/>
                </a:ext>
              </a:extLst>
            </p:cNvPr>
            <p:cNvSpPr/>
            <p:nvPr/>
          </p:nvSpPr>
          <p:spPr>
            <a:xfrm>
              <a:off x="5413733" y="2419104"/>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93C5079-58AA-6640-8BCE-228B62820105}"/>
                </a:ext>
              </a:extLst>
            </p:cNvPr>
            <p:cNvSpPr/>
            <p:nvPr/>
          </p:nvSpPr>
          <p:spPr>
            <a:xfrm>
              <a:off x="5413733" y="2838102"/>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B654094D-C952-1A49-BB54-BDEF9F972472}"/>
              </a:ext>
            </a:extLst>
          </p:cNvPr>
          <p:cNvGrpSpPr/>
          <p:nvPr/>
        </p:nvGrpSpPr>
        <p:grpSpPr>
          <a:xfrm>
            <a:off x="4887300" y="1526670"/>
            <a:ext cx="173749" cy="2438192"/>
            <a:chOff x="5413733" y="768078"/>
            <a:chExt cx="1126346" cy="2438192"/>
          </a:xfrm>
        </p:grpSpPr>
        <p:sp>
          <p:nvSpPr>
            <p:cNvPr id="39" name="Rectangle 38">
              <a:extLst>
                <a:ext uri="{FF2B5EF4-FFF2-40B4-BE49-F238E27FC236}">
                  <a16:creationId xmlns:a16="http://schemas.microsoft.com/office/drawing/2014/main" id="{C094CD21-6C44-A049-AE15-43484870CFC0}"/>
                </a:ext>
              </a:extLst>
            </p:cNvPr>
            <p:cNvSpPr/>
            <p:nvPr/>
          </p:nvSpPr>
          <p:spPr>
            <a:xfrm>
              <a:off x="5413733" y="1593856"/>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3B1A5C9-469C-5046-99CA-5055E1C23EFD}"/>
                </a:ext>
              </a:extLst>
            </p:cNvPr>
            <p:cNvSpPr/>
            <p:nvPr/>
          </p:nvSpPr>
          <p:spPr>
            <a:xfrm>
              <a:off x="5413733" y="1177515"/>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912B9975-DDC3-FC4A-9AA2-A4C4B9698150}"/>
                </a:ext>
              </a:extLst>
            </p:cNvPr>
            <p:cNvSpPr/>
            <p:nvPr/>
          </p:nvSpPr>
          <p:spPr>
            <a:xfrm>
              <a:off x="5413733" y="768078"/>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6A7F541-C4FB-2C4F-BDC6-8FE3C7CDF82A}"/>
                </a:ext>
              </a:extLst>
            </p:cNvPr>
            <p:cNvSpPr/>
            <p:nvPr/>
          </p:nvSpPr>
          <p:spPr>
            <a:xfrm>
              <a:off x="5413733" y="2006480"/>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81FB4610-F1BB-0E4E-9BC9-59A8BF8E9768}"/>
                </a:ext>
              </a:extLst>
            </p:cNvPr>
            <p:cNvSpPr/>
            <p:nvPr/>
          </p:nvSpPr>
          <p:spPr>
            <a:xfrm>
              <a:off x="5413733" y="2419104"/>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B0E7D953-DEEE-9B4C-B829-E4B44DAD1E3D}"/>
                </a:ext>
              </a:extLst>
            </p:cNvPr>
            <p:cNvSpPr/>
            <p:nvPr/>
          </p:nvSpPr>
          <p:spPr>
            <a:xfrm>
              <a:off x="5413733" y="2838102"/>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9AFB4024-5B73-7948-911E-AD6794EEA1E3}"/>
              </a:ext>
            </a:extLst>
          </p:cNvPr>
          <p:cNvGrpSpPr/>
          <p:nvPr/>
        </p:nvGrpSpPr>
        <p:grpSpPr>
          <a:xfrm>
            <a:off x="4595042" y="1526670"/>
            <a:ext cx="296714" cy="2438192"/>
            <a:chOff x="5413733" y="768078"/>
            <a:chExt cx="1126346" cy="2438192"/>
          </a:xfrm>
        </p:grpSpPr>
        <p:sp>
          <p:nvSpPr>
            <p:cNvPr id="46" name="Rectangle 45">
              <a:extLst>
                <a:ext uri="{FF2B5EF4-FFF2-40B4-BE49-F238E27FC236}">
                  <a16:creationId xmlns:a16="http://schemas.microsoft.com/office/drawing/2014/main" id="{CF02364C-ABEA-FB4A-B935-6DC683F74468}"/>
                </a:ext>
              </a:extLst>
            </p:cNvPr>
            <p:cNvSpPr/>
            <p:nvPr/>
          </p:nvSpPr>
          <p:spPr>
            <a:xfrm>
              <a:off x="5413733" y="1593856"/>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99794AE-882B-5E4E-8F24-6F83B158F1A6}"/>
                </a:ext>
              </a:extLst>
            </p:cNvPr>
            <p:cNvSpPr/>
            <p:nvPr/>
          </p:nvSpPr>
          <p:spPr>
            <a:xfrm>
              <a:off x="5413733" y="1177515"/>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83898E4-89E2-194D-84DF-3B0717B05CE5}"/>
                </a:ext>
              </a:extLst>
            </p:cNvPr>
            <p:cNvSpPr/>
            <p:nvPr/>
          </p:nvSpPr>
          <p:spPr>
            <a:xfrm>
              <a:off x="5413733" y="768078"/>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0D70A2E-C136-3041-9485-DD8DF1640F40}"/>
                </a:ext>
              </a:extLst>
            </p:cNvPr>
            <p:cNvSpPr/>
            <p:nvPr/>
          </p:nvSpPr>
          <p:spPr>
            <a:xfrm>
              <a:off x="5413733" y="2006480"/>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5C09D2A1-99E5-AB43-B71A-6B500BE92ACA}"/>
                </a:ext>
              </a:extLst>
            </p:cNvPr>
            <p:cNvSpPr/>
            <p:nvPr/>
          </p:nvSpPr>
          <p:spPr>
            <a:xfrm>
              <a:off x="5413733" y="2419104"/>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F752E476-D60A-5841-8462-C9FFE59136B8}"/>
                </a:ext>
              </a:extLst>
            </p:cNvPr>
            <p:cNvSpPr/>
            <p:nvPr/>
          </p:nvSpPr>
          <p:spPr>
            <a:xfrm>
              <a:off x="5413733" y="2838102"/>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CAE153C2-172E-FC4D-AD79-01C2E425290F}"/>
              </a:ext>
            </a:extLst>
          </p:cNvPr>
          <p:cNvGrpSpPr/>
          <p:nvPr/>
        </p:nvGrpSpPr>
        <p:grpSpPr>
          <a:xfrm>
            <a:off x="4174760" y="2145642"/>
            <a:ext cx="619333" cy="506406"/>
            <a:chOff x="6709842" y="1553609"/>
            <a:chExt cx="619333" cy="506406"/>
          </a:xfrm>
        </p:grpSpPr>
        <p:sp>
          <p:nvSpPr>
            <p:cNvPr id="53" name="Rounded Rectangle 52">
              <a:extLst>
                <a:ext uri="{FF2B5EF4-FFF2-40B4-BE49-F238E27FC236}">
                  <a16:creationId xmlns:a16="http://schemas.microsoft.com/office/drawing/2014/main" id="{6B75FA16-9451-6141-9966-1FAD91E879D9}"/>
                </a:ext>
              </a:extLst>
            </p:cNvPr>
            <p:cNvSpPr/>
            <p:nvPr/>
          </p:nvSpPr>
          <p:spPr>
            <a:xfrm>
              <a:off x="6709842" y="1553609"/>
              <a:ext cx="619333" cy="329334"/>
            </a:xfrm>
            <a:prstGeom prst="roundRect">
              <a:avLst/>
            </a:prstGeom>
            <a:solidFill>
              <a:srgbClr val="92D050"/>
            </a:solidFill>
            <a:ln>
              <a:solidFill>
                <a:srgbClr val="2B9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mbria" panose="02040503050406030204" pitchFamily="18" charset="0"/>
                </a:rPr>
                <a:t>5ns</a:t>
              </a:r>
            </a:p>
          </p:txBody>
        </p:sp>
        <p:cxnSp>
          <p:nvCxnSpPr>
            <p:cNvPr id="54" name="Straight Arrow Connector 53">
              <a:extLst>
                <a:ext uri="{FF2B5EF4-FFF2-40B4-BE49-F238E27FC236}">
                  <a16:creationId xmlns:a16="http://schemas.microsoft.com/office/drawing/2014/main" id="{F99B4070-37F8-9044-86A7-C3D39EBE7BC9}"/>
                </a:ext>
              </a:extLst>
            </p:cNvPr>
            <p:cNvCxnSpPr>
              <a:cxnSpLocks/>
              <a:stCxn id="53" idx="2"/>
            </p:cNvCxnSpPr>
            <p:nvPr/>
          </p:nvCxnSpPr>
          <p:spPr>
            <a:xfrm>
              <a:off x="7019509" y="1882943"/>
              <a:ext cx="232417" cy="177072"/>
            </a:xfrm>
            <a:prstGeom prst="straightConnector1">
              <a:avLst/>
            </a:prstGeom>
            <a:ln w="28575">
              <a:solidFill>
                <a:srgbClr val="2B9D2A"/>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BC955DD2-AB13-1246-9190-12E443FCEB33}"/>
              </a:ext>
            </a:extLst>
          </p:cNvPr>
          <p:cNvGrpSpPr/>
          <p:nvPr/>
        </p:nvGrpSpPr>
        <p:grpSpPr>
          <a:xfrm>
            <a:off x="4221773" y="2918376"/>
            <a:ext cx="693741" cy="577843"/>
            <a:chOff x="4583941" y="1391806"/>
            <a:chExt cx="693741" cy="577843"/>
          </a:xfrm>
        </p:grpSpPr>
        <p:sp>
          <p:nvSpPr>
            <p:cNvPr id="56" name="Rounded Rectangle 55">
              <a:extLst>
                <a:ext uri="{FF2B5EF4-FFF2-40B4-BE49-F238E27FC236}">
                  <a16:creationId xmlns:a16="http://schemas.microsoft.com/office/drawing/2014/main" id="{2E2639D3-9639-6343-B33C-0E4118775C3C}"/>
                </a:ext>
              </a:extLst>
            </p:cNvPr>
            <p:cNvSpPr/>
            <p:nvPr/>
          </p:nvSpPr>
          <p:spPr>
            <a:xfrm>
              <a:off x="4583941" y="1391806"/>
              <a:ext cx="619333" cy="329334"/>
            </a:xfrm>
            <a:prstGeom prst="roundRect">
              <a:avLst/>
            </a:prstGeom>
            <a:solidFill>
              <a:schemeClr val="accent1">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mbria" panose="02040503050406030204" pitchFamily="18" charset="0"/>
                </a:rPr>
                <a:t>7ns</a:t>
              </a:r>
            </a:p>
          </p:txBody>
        </p:sp>
        <p:cxnSp>
          <p:nvCxnSpPr>
            <p:cNvPr id="57" name="Straight Arrow Connector 56">
              <a:extLst>
                <a:ext uri="{FF2B5EF4-FFF2-40B4-BE49-F238E27FC236}">
                  <a16:creationId xmlns:a16="http://schemas.microsoft.com/office/drawing/2014/main" id="{601E2064-D1CD-8042-A99A-53E103DC7166}"/>
                </a:ext>
              </a:extLst>
            </p:cNvPr>
            <p:cNvCxnSpPr>
              <a:cxnSpLocks/>
              <a:stCxn id="56" idx="2"/>
            </p:cNvCxnSpPr>
            <p:nvPr/>
          </p:nvCxnSpPr>
          <p:spPr>
            <a:xfrm>
              <a:off x="4893608" y="1721140"/>
              <a:ext cx="384074" cy="248509"/>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900A4BBC-9933-EC4D-A3B6-C6528B81278D}"/>
              </a:ext>
            </a:extLst>
          </p:cNvPr>
          <p:cNvGrpSpPr/>
          <p:nvPr/>
        </p:nvGrpSpPr>
        <p:grpSpPr>
          <a:xfrm>
            <a:off x="4930944" y="2328738"/>
            <a:ext cx="720549" cy="465406"/>
            <a:chOff x="4958817" y="-441913"/>
            <a:chExt cx="720549" cy="465406"/>
          </a:xfrm>
        </p:grpSpPr>
        <p:sp>
          <p:nvSpPr>
            <p:cNvPr id="59" name="Rounded Rectangle 58">
              <a:extLst>
                <a:ext uri="{FF2B5EF4-FFF2-40B4-BE49-F238E27FC236}">
                  <a16:creationId xmlns:a16="http://schemas.microsoft.com/office/drawing/2014/main" id="{429DEB8A-5C59-C545-8F3C-39A05C0C5958}"/>
                </a:ext>
              </a:extLst>
            </p:cNvPr>
            <p:cNvSpPr/>
            <p:nvPr/>
          </p:nvSpPr>
          <p:spPr>
            <a:xfrm>
              <a:off x="4958817" y="-441913"/>
              <a:ext cx="720549" cy="329334"/>
            </a:xfrm>
            <a:prstGeom prst="roundRect">
              <a:avLst/>
            </a:prstGeom>
            <a:solidFill>
              <a:srgbClr val="FF9CF3"/>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mbria" panose="02040503050406030204" pitchFamily="18" charset="0"/>
                </a:rPr>
                <a:t>14ns</a:t>
              </a:r>
            </a:p>
          </p:txBody>
        </p:sp>
        <p:cxnSp>
          <p:nvCxnSpPr>
            <p:cNvPr id="60" name="Straight Arrow Connector 59">
              <a:extLst>
                <a:ext uri="{FF2B5EF4-FFF2-40B4-BE49-F238E27FC236}">
                  <a16:creationId xmlns:a16="http://schemas.microsoft.com/office/drawing/2014/main" id="{F33C1DFD-7BFF-3F43-B305-23A59CF31AA7}"/>
                </a:ext>
              </a:extLst>
            </p:cNvPr>
            <p:cNvCxnSpPr>
              <a:cxnSpLocks/>
              <a:stCxn id="59" idx="2"/>
            </p:cNvCxnSpPr>
            <p:nvPr/>
          </p:nvCxnSpPr>
          <p:spPr>
            <a:xfrm>
              <a:off x="5319092" y="-112579"/>
              <a:ext cx="127501" cy="136072"/>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89F7AB27-BD10-B343-B109-33CC31C5E88A}"/>
              </a:ext>
            </a:extLst>
          </p:cNvPr>
          <p:cNvGrpSpPr/>
          <p:nvPr/>
        </p:nvGrpSpPr>
        <p:grpSpPr>
          <a:xfrm>
            <a:off x="5224299" y="1081477"/>
            <a:ext cx="1126211" cy="1116044"/>
            <a:chOff x="5407593" y="178836"/>
            <a:chExt cx="1126211" cy="1116044"/>
          </a:xfrm>
        </p:grpSpPr>
        <p:cxnSp>
          <p:nvCxnSpPr>
            <p:cNvPr id="66" name="Straight Arrow Connector 65">
              <a:extLst>
                <a:ext uri="{FF2B5EF4-FFF2-40B4-BE49-F238E27FC236}">
                  <a16:creationId xmlns:a16="http://schemas.microsoft.com/office/drawing/2014/main" id="{BD330445-370A-CF43-A136-44966BCC2094}"/>
                </a:ext>
              </a:extLst>
            </p:cNvPr>
            <p:cNvCxnSpPr>
              <a:cxnSpLocks/>
              <a:stCxn id="65" idx="2"/>
            </p:cNvCxnSpPr>
            <p:nvPr/>
          </p:nvCxnSpPr>
          <p:spPr>
            <a:xfrm>
              <a:off x="5970699" y="508170"/>
              <a:ext cx="0" cy="786710"/>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5" name="Rounded Rectangle 64">
              <a:extLst>
                <a:ext uri="{FF2B5EF4-FFF2-40B4-BE49-F238E27FC236}">
                  <a16:creationId xmlns:a16="http://schemas.microsoft.com/office/drawing/2014/main" id="{0F414FFC-7178-8D41-A346-4E19F0879E78}"/>
                </a:ext>
              </a:extLst>
            </p:cNvPr>
            <p:cNvSpPr/>
            <p:nvPr/>
          </p:nvSpPr>
          <p:spPr>
            <a:xfrm>
              <a:off x="5407593" y="178836"/>
              <a:ext cx="1126211" cy="329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mbria" panose="02040503050406030204" pitchFamily="18" charset="0"/>
                </a:rPr>
                <a:t>Value = 0 </a:t>
              </a:r>
            </a:p>
          </p:txBody>
        </p:sp>
      </p:grpSp>
      <p:sp>
        <p:nvSpPr>
          <p:cNvPr id="73" name="Rectangle 72">
            <a:extLst>
              <a:ext uri="{FF2B5EF4-FFF2-40B4-BE49-F238E27FC236}">
                <a16:creationId xmlns:a16="http://schemas.microsoft.com/office/drawing/2014/main" id="{AB4B8ADF-8491-9041-83AF-3B200CA47979}"/>
              </a:ext>
            </a:extLst>
          </p:cNvPr>
          <p:cNvSpPr/>
          <p:nvPr/>
        </p:nvSpPr>
        <p:spPr>
          <a:xfrm>
            <a:off x="80715" y="4498512"/>
            <a:ext cx="6858000" cy="348813"/>
          </a:xfrm>
          <a:prstGeom prst="rect">
            <a:avLst/>
          </a:prstGeom>
        </p:spPr>
        <p:txBody>
          <a:bodyPr wrap="square">
            <a:spAutoFit/>
          </a:bodyPr>
          <a:lstStyle/>
          <a:p>
            <a:pPr marL="136525" indent="-136525">
              <a:lnSpc>
                <a:spcPts val="2000"/>
              </a:lnSpc>
              <a:spcBef>
                <a:spcPts val="100"/>
              </a:spcBef>
              <a:buFont typeface="Wingdings" pitchFamily="2" charset="2"/>
              <a:buChar char="§"/>
            </a:pPr>
            <a:r>
              <a:rPr lang="en-US" sz="1800" b="1" u="sng" dirty="0">
                <a:solidFill>
                  <a:schemeClr val="accent1">
                    <a:lumMod val="75000"/>
                  </a:schemeClr>
                </a:solidFill>
                <a:latin typeface="Cambria" panose="02040503050406030204" pitchFamily="18" charset="0"/>
              </a:rPr>
              <a:t>Result</a:t>
            </a:r>
            <a:r>
              <a:rPr lang="en-US" sz="1800" u="sng" dirty="0">
                <a:solidFill>
                  <a:schemeClr val="accent1">
                    <a:lumMod val="75000"/>
                  </a:schemeClr>
                </a:solidFill>
                <a:latin typeface="Cambria" panose="02040503050406030204" pitchFamily="18" charset="0"/>
              </a:rPr>
              <a:t>:</a:t>
            </a:r>
            <a:r>
              <a:rPr lang="en-US" sz="1800" dirty="0">
                <a:latin typeface="Cambria" panose="02040503050406030204" pitchFamily="18" charset="0"/>
              </a:rPr>
              <a:t>  CODIC-</a:t>
            </a:r>
            <a:r>
              <a:rPr lang="en-US" sz="1800" dirty="0" err="1">
                <a:latin typeface="Cambria" panose="02040503050406030204" pitchFamily="18" charset="0"/>
              </a:rPr>
              <a:t>det</a:t>
            </a:r>
            <a:r>
              <a:rPr lang="en-US" sz="1800" dirty="0">
                <a:latin typeface="Cambria" panose="02040503050406030204" pitchFamily="18" charset="0"/>
              </a:rPr>
              <a:t> </a:t>
            </a:r>
            <a:r>
              <a:rPr lang="en-US" sz="1800" dirty="0">
                <a:solidFill>
                  <a:schemeClr val="tx1"/>
                </a:solidFill>
                <a:latin typeface="Cambria" panose="02040503050406030204" pitchFamily="18" charset="0"/>
              </a:rPr>
              <a:t>generates a</a:t>
            </a:r>
            <a:r>
              <a:rPr lang="en-US" sz="1800" dirty="0">
                <a:solidFill>
                  <a:srgbClr val="F08600"/>
                </a:solidFill>
                <a:latin typeface="Cambria" panose="02040503050406030204" pitchFamily="18" charset="0"/>
              </a:rPr>
              <a:t> 0 or 1 </a:t>
            </a:r>
            <a:r>
              <a:rPr lang="en-US" sz="1800" dirty="0">
                <a:solidFill>
                  <a:schemeClr val="tx1"/>
                </a:solidFill>
                <a:latin typeface="Cambria" panose="02040503050406030204" pitchFamily="18" charset="0"/>
              </a:rPr>
              <a:t>value</a:t>
            </a:r>
            <a:r>
              <a:rPr lang="en-US" sz="1800" dirty="0">
                <a:solidFill>
                  <a:srgbClr val="F08600"/>
                </a:solidFill>
                <a:latin typeface="Cambria" panose="02040503050406030204" pitchFamily="18" charset="0"/>
              </a:rPr>
              <a:t> deterministically</a:t>
            </a:r>
            <a:endParaRPr lang="en-US" sz="1800" dirty="0">
              <a:solidFill>
                <a:schemeClr val="tx1"/>
              </a:solidFill>
              <a:latin typeface="Cambria" panose="02040503050406030204" pitchFamily="18" charset="0"/>
            </a:endParaRPr>
          </a:p>
        </p:txBody>
      </p:sp>
      <p:sp>
        <p:nvSpPr>
          <p:cNvPr id="74" name="Rectangle 73">
            <a:extLst>
              <a:ext uri="{FF2B5EF4-FFF2-40B4-BE49-F238E27FC236}">
                <a16:creationId xmlns:a16="http://schemas.microsoft.com/office/drawing/2014/main" id="{024F8F23-4DF8-5C43-816E-7F6BC80EACF3}"/>
              </a:ext>
            </a:extLst>
          </p:cNvPr>
          <p:cNvSpPr/>
          <p:nvPr/>
        </p:nvSpPr>
        <p:spPr>
          <a:xfrm>
            <a:off x="87927" y="595411"/>
            <a:ext cx="6092069" cy="348813"/>
          </a:xfrm>
          <a:prstGeom prst="rect">
            <a:avLst/>
          </a:prstGeom>
        </p:spPr>
        <p:txBody>
          <a:bodyPr wrap="square">
            <a:spAutoFit/>
          </a:bodyPr>
          <a:lstStyle/>
          <a:p>
            <a:pPr marL="136525" indent="-136525">
              <a:lnSpc>
                <a:spcPts val="2000"/>
              </a:lnSpc>
              <a:spcBef>
                <a:spcPts val="100"/>
              </a:spcBef>
              <a:buFont typeface="Wingdings" pitchFamily="2" charset="2"/>
              <a:buChar char="§"/>
            </a:pPr>
            <a:r>
              <a:rPr lang="en-US" sz="1800" b="1" dirty="0">
                <a:solidFill>
                  <a:srgbClr val="00B050"/>
                </a:solidFill>
                <a:latin typeface="Cambria" panose="02040503050406030204" pitchFamily="18" charset="0"/>
              </a:rPr>
              <a:t>CODIC-</a:t>
            </a:r>
            <a:r>
              <a:rPr lang="en-US" sz="1800" b="1" dirty="0" err="1">
                <a:solidFill>
                  <a:srgbClr val="00B050"/>
                </a:solidFill>
                <a:latin typeface="Cambria" panose="02040503050406030204" pitchFamily="18" charset="0"/>
              </a:rPr>
              <a:t>det</a:t>
            </a:r>
            <a:r>
              <a:rPr lang="en-US" sz="1800" dirty="0">
                <a:solidFill>
                  <a:schemeClr val="tx1"/>
                </a:solidFill>
                <a:latin typeface="Cambria" panose="02040503050406030204" pitchFamily="18" charset="0"/>
              </a:rPr>
              <a:t> generates </a:t>
            </a:r>
            <a:r>
              <a:rPr lang="en-US" sz="1800" dirty="0">
                <a:solidFill>
                  <a:srgbClr val="00B050"/>
                </a:solidFill>
                <a:latin typeface="Cambria" panose="02040503050406030204" pitchFamily="18" charset="0"/>
              </a:rPr>
              <a:t>deterministic values</a:t>
            </a:r>
            <a:endParaRPr lang="en-US" sz="1800" dirty="0">
              <a:solidFill>
                <a:schemeClr val="tx1"/>
              </a:solidFill>
              <a:latin typeface="Cambria" panose="02040503050406030204" pitchFamily="18" charset="0"/>
            </a:endParaRPr>
          </a:p>
        </p:txBody>
      </p:sp>
      <p:grpSp>
        <p:nvGrpSpPr>
          <p:cNvPr id="61" name="Group 60">
            <a:extLst>
              <a:ext uri="{FF2B5EF4-FFF2-40B4-BE49-F238E27FC236}">
                <a16:creationId xmlns:a16="http://schemas.microsoft.com/office/drawing/2014/main" id="{9DFBE184-6A8C-4C41-A48A-C4D9EFFE9F28}"/>
              </a:ext>
            </a:extLst>
          </p:cNvPr>
          <p:cNvGrpSpPr/>
          <p:nvPr/>
        </p:nvGrpSpPr>
        <p:grpSpPr>
          <a:xfrm>
            <a:off x="3906952" y="1081310"/>
            <a:ext cx="1248975" cy="813528"/>
            <a:chOff x="4964859" y="1156398"/>
            <a:chExt cx="1248975" cy="813528"/>
          </a:xfrm>
        </p:grpSpPr>
        <p:cxnSp>
          <p:nvCxnSpPr>
            <p:cNvPr id="63" name="Straight Arrow Connector 62">
              <a:extLst>
                <a:ext uri="{FF2B5EF4-FFF2-40B4-BE49-F238E27FC236}">
                  <a16:creationId xmlns:a16="http://schemas.microsoft.com/office/drawing/2014/main" id="{BAABE769-A42E-C442-A5F1-EB74D8ACE5FB}"/>
                </a:ext>
              </a:extLst>
            </p:cNvPr>
            <p:cNvCxnSpPr>
              <a:cxnSpLocks/>
              <a:stCxn id="62" idx="2"/>
            </p:cNvCxnSpPr>
            <p:nvPr/>
          </p:nvCxnSpPr>
          <p:spPr>
            <a:xfrm>
              <a:off x="5589347" y="1485732"/>
              <a:ext cx="0" cy="484194"/>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Rounded Rectangle 61">
              <a:extLst>
                <a:ext uri="{FF2B5EF4-FFF2-40B4-BE49-F238E27FC236}">
                  <a16:creationId xmlns:a16="http://schemas.microsoft.com/office/drawing/2014/main" id="{B485A0AF-F6E8-294A-8BD2-D46AC92FF978}"/>
                </a:ext>
              </a:extLst>
            </p:cNvPr>
            <p:cNvSpPr/>
            <p:nvPr/>
          </p:nvSpPr>
          <p:spPr>
            <a:xfrm>
              <a:off x="4964859" y="1156398"/>
              <a:ext cx="1248975" cy="329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mbria" panose="02040503050406030204" pitchFamily="18" charset="0"/>
                </a:rPr>
                <a:t>Value = </a:t>
              </a:r>
              <a:r>
                <a:rPr lang="en-US" sz="1600" b="1" dirty="0" err="1">
                  <a:solidFill>
                    <a:schemeClr val="bg1"/>
                  </a:solidFill>
                  <a:latin typeface="Cambria" panose="02040503050406030204" pitchFamily="18" charset="0"/>
                </a:rPr>
                <a:t>V</a:t>
              </a:r>
              <a:r>
                <a:rPr lang="en-US" sz="1600" b="1" baseline="-25000" dirty="0" err="1">
                  <a:solidFill>
                    <a:schemeClr val="bg1"/>
                  </a:solidFill>
                  <a:latin typeface="Cambria" panose="02040503050406030204" pitchFamily="18" charset="0"/>
                </a:rPr>
                <a:t>dd</a:t>
              </a:r>
              <a:r>
                <a:rPr lang="en-US" sz="1600" b="1" dirty="0">
                  <a:solidFill>
                    <a:schemeClr val="bg1"/>
                  </a:solidFill>
                  <a:latin typeface="Cambria" panose="02040503050406030204" pitchFamily="18" charset="0"/>
                </a:rPr>
                <a:t> </a:t>
              </a:r>
            </a:p>
          </p:txBody>
        </p:sp>
      </p:grpSp>
    </p:spTree>
    <p:extLst>
      <p:ext uri="{BB962C8B-B14F-4D97-AF65-F5344CB8AC3E}">
        <p14:creationId xmlns:p14="http://schemas.microsoft.com/office/powerpoint/2010/main" val="87754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par>
                                <p:cTn id="43" presetID="9" presetClass="exit" presetSubtype="0" fill="hold" nodeType="withEffect">
                                  <p:stCondLst>
                                    <p:cond delay="0"/>
                                  </p:stCondLst>
                                  <p:childTnLst>
                                    <p:animEffect transition="out" filter="dissolve">
                                      <p:cBhvr>
                                        <p:cTn id="44" dur="500"/>
                                        <p:tgtEl>
                                          <p:spTgt spid="45"/>
                                        </p:tgtEl>
                                      </p:cBhvr>
                                    </p:animEffect>
                                    <p:set>
                                      <p:cBhvr>
                                        <p:cTn id="45" dur="1" fill="hold">
                                          <p:stCondLst>
                                            <p:cond delay="499"/>
                                          </p:stCondLst>
                                        </p:cTn>
                                        <p:tgtEl>
                                          <p:spTgt spid="4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9">
                                            <p:txEl>
                                              <p:pRg st="7" end="7"/>
                                            </p:txEl>
                                          </p:spTgt>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3"/>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55"/>
                                        </p:tgtEl>
                                        <p:attrNameLst>
                                          <p:attrName>style.visibility</p:attrName>
                                        </p:attrNameLst>
                                      </p:cBhvr>
                                      <p:to>
                                        <p:strVal val="visible"/>
                                      </p:to>
                                    </p:set>
                                  </p:childTnLst>
                                </p:cTn>
                              </p:par>
                              <p:par>
                                <p:cTn id="58" presetID="9" presetClass="exit" presetSubtype="0" fill="hold" nodeType="withEffect">
                                  <p:stCondLst>
                                    <p:cond delay="0"/>
                                  </p:stCondLst>
                                  <p:childTnLst>
                                    <p:animEffect transition="out" filter="dissolve">
                                      <p:cBhvr>
                                        <p:cTn id="59" dur="500"/>
                                        <p:tgtEl>
                                          <p:spTgt spid="38"/>
                                        </p:tgtEl>
                                      </p:cBhvr>
                                    </p:animEffect>
                                    <p:set>
                                      <p:cBhvr>
                                        <p:cTn id="60" dur="1" fill="hold">
                                          <p:stCondLst>
                                            <p:cond delay="499"/>
                                          </p:stCondLst>
                                        </p:cTn>
                                        <p:tgtEl>
                                          <p:spTgt spid="38"/>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9">
                                            <p:txEl>
                                              <p:pRg st="8" end="8"/>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8"/>
                                        </p:tgtEl>
                                        <p:attrNameLst>
                                          <p:attrName>style.visibility</p:attrName>
                                        </p:attrNameLst>
                                      </p:cBhvr>
                                      <p:to>
                                        <p:strVal val="visible"/>
                                      </p:to>
                                    </p:set>
                                  </p:childTnLst>
                                </p:cTn>
                              </p:par>
                              <p:par>
                                <p:cTn id="69" presetID="9" presetClass="exit" presetSubtype="0" fill="hold" nodeType="withEffect">
                                  <p:stCondLst>
                                    <p:cond delay="0"/>
                                  </p:stCondLst>
                                  <p:childTnLst>
                                    <p:animEffect transition="out" filter="dissolve">
                                      <p:cBhvr>
                                        <p:cTn id="70" dur="500"/>
                                        <p:tgtEl>
                                          <p:spTgt spid="23"/>
                                        </p:tgtEl>
                                      </p:cBhvr>
                                    </p:animEffect>
                                    <p:set>
                                      <p:cBhvr>
                                        <p:cTn id="71" dur="1" fill="hold">
                                          <p:stCondLst>
                                            <p:cond delay="499"/>
                                          </p:stCondLst>
                                        </p:cTn>
                                        <p:tgtEl>
                                          <p:spTgt spid="23"/>
                                        </p:tgtEl>
                                        <p:attrNameLst>
                                          <p:attrName>style.visibility</p:attrName>
                                        </p:attrNameLst>
                                      </p:cBhvr>
                                      <p:to>
                                        <p:strVal val="hidden"/>
                                      </p:to>
                                    </p:set>
                                  </p:childTnLst>
                                </p:cTn>
                              </p:par>
                              <p:par>
                                <p:cTn id="72" presetID="9" presetClass="exit" presetSubtype="0" fill="hold" nodeType="withEffect">
                                  <p:stCondLst>
                                    <p:cond delay="0"/>
                                  </p:stCondLst>
                                  <p:childTnLst>
                                    <p:animEffect transition="out" filter="dissolve">
                                      <p:cBhvr>
                                        <p:cTn id="73" dur="500"/>
                                        <p:tgtEl>
                                          <p:spTgt spid="31"/>
                                        </p:tgtEl>
                                      </p:cBhvr>
                                    </p:animEffect>
                                    <p:set>
                                      <p:cBhvr>
                                        <p:cTn id="74" dur="1" fill="hold">
                                          <p:stCondLst>
                                            <p:cond delay="499"/>
                                          </p:stCondLst>
                                        </p:cTn>
                                        <p:tgtEl>
                                          <p:spTgt spid="31"/>
                                        </p:tgtEl>
                                        <p:attrNameLst>
                                          <p:attrName>style.visibility</p:attrName>
                                        </p:attrNameLst>
                                      </p:cBhvr>
                                      <p:to>
                                        <p:strVal val="hidden"/>
                                      </p:to>
                                    </p:set>
                                  </p:childTnLst>
                                </p:cTn>
                              </p:par>
                              <p:par>
                                <p:cTn id="75" presetID="1"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9">
                                            <p:txEl>
                                              <p:pRg st="9" end="9"/>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9">
                                            <p:txEl>
                                              <p:pRg st="10" end="10"/>
                                            </p:txEl>
                                          </p:spTgt>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9">
                                            <p:txEl>
                                              <p:pRg st="11" end="11"/>
                                            </p:txEl>
                                          </p:spTgt>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0"/>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7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7" name="Google Shape;54;p13">
            <a:extLst>
              <a:ext uri="{FF2B5EF4-FFF2-40B4-BE49-F238E27FC236}">
                <a16:creationId xmlns:a16="http://schemas.microsoft.com/office/drawing/2014/main" id="{961AB5E4-0972-C24D-B4C5-6F0078D4DBA7}"/>
              </a:ext>
            </a:extLst>
          </p:cNvPr>
          <p:cNvSpPr/>
          <p:nvPr/>
        </p:nvSpPr>
        <p:spPr>
          <a:xfrm>
            <a:off x="0" y="0"/>
            <a:ext cx="6858002" cy="503935"/>
          </a:xfrm>
          <a:prstGeom prst="rect">
            <a:avLst/>
          </a:prstGeom>
          <a:solidFill>
            <a:srgbClr val="5E973E"/>
          </a:solidFill>
          <a:ln>
            <a:noFill/>
          </a:ln>
        </p:spPr>
        <p:txBody>
          <a:bodyPr spcFirstLastPara="1" wrap="square" lIns="68569" tIns="68569" rIns="68569" bIns="68569" anchor="ctr" anchorCtr="0">
            <a:noAutofit/>
          </a:bodyPr>
          <a:lstStyle/>
          <a:p>
            <a:endParaRPr sz="1050">
              <a:solidFill>
                <a:srgbClr val="0070C0"/>
              </a:solidFill>
            </a:endParaRPr>
          </a:p>
        </p:txBody>
      </p:sp>
      <p:sp>
        <p:nvSpPr>
          <p:cNvPr id="110" name="Google Shape;110;p19"/>
          <p:cNvSpPr txBox="1">
            <a:spLocks noGrp="1"/>
          </p:cNvSpPr>
          <p:nvPr>
            <p:ph type="title"/>
          </p:nvPr>
        </p:nvSpPr>
        <p:spPr>
          <a:xfrm>
            <a:off x="141290" y="-138406"/>
            <a:ext cx="4545767" cy="503935"/>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Also in the Paper…</a:t>
            </a:r>
            <a:endParaRPr sz="3600" b="1" dirty="0">
              <a:solidFill>
                <a:schemeClr val="bg1"/>
              </a:solidFill>
              <a:latin typeface="Cambria"/>
              <a:ea typeface="Cambria"/>
              <a:cs typeface="Cambria"/>
              <a:sym typeface="Cambria"/>
            </a:endParaRPr>
          </a:p>
        </p:txBody>
      </p:sp>
      <p:sp>
        <p:nvSpPr>
          <p:cNvPr id="3" name="Text Placeholder 2">
            <a:extLst>
              <a:ext uri="{FF2B5EF4-FFF2-40B4-BE49-F238E27FC236}">
                <a16:creationId xmlns:a16="http://schemas.microsoft.com/office/drawing/2014/main" id="{CE336BA7-4C2F-654E-9366-C5EFAE9894E3}"/>
              </a:ext>
            </a:extLst>
          </p:cNvPr>
          <p:cNvSpPr>
            <a:spLocks noGrp="1"/>
          </p:cNvSpPr>
          <p:nvPr>
            <p:ph type="body" idx="1"/>
          </p:nvPr>
        </p:nvSpPr>
        <p:spPr>
          <a:xfrm>
            <a:off x="0" y="788811"/>
            <a:ext cx="6858000" cy="3388231"/>
          </a:xfrm>
        </p:spPr>
        <p:txBody>
          <a:bodyPr/>
          <a:lstStyle/>
          <a:p>
            <a:pPr>
              <a:lnSpc>
                <a:spcPct val="100000"/>
              </a:lnSpc>
              <a:buFont typeface="Wingdings" pitchFamily="2" charset="2"/>
              <a:buChar char="§"/>
            </a:pPr>
            <a:r>
              <a:rPr lang="en-US" sz="2000" dirty="0">
                <a:solidFill>
                  <a:srgbClr val="7030A0"/>
                </a:solidFill>
                <a:latin typeface="Cambria" panose="02040503050406030204" pitchFamily="18" charset="0"/>
              </a:rPr>
              <a:t>An optimization of CODIC-sig to achieve lower latency  [1,2]</a:t>
            </a:r>
          </a:p>
          <a:p>
            <a:pPr>
              <a:lnSpc>
                <a:spcPct val="100000"/>
              </a:lnSpc>
              <a:buFont typeface="Wingdings" pitchFamily="2" charset="2"/>
              <a:buChar char="§"/>
            </a:pPr>
            <a:endParaRPr lang="en-US" sz="2000" dirty="0">
              <a:latin typeface="Cambria" panose="02040503050406030204" pitchFamily="18" charset="0"/>
            </a:endParaRPr>
          </a:p>
          <a:p>
            <a:pPr>
              <a:lnSpc>
                <a:spcPct val="100000"/>
              </a:lnSpc>
              <a:buFont typeface="Wingdings" pitchFamily="2" charset="2"/>
              <a:buChar char="§"/>
            </a:pPr>
            <a:r>
              <a:rPr lang="en-US" sz="2000" dirty="0">
                <a:solidFill>
                  <a:srgbClr val="3670C3"/>
                </a:solidFill>
                <a:latin typeface="Cambria" panose="02040503050406030204" pitchFamily="18" charset="0"/>
              </a:rPr>
              <a:t>A new CODIC variant (CODIC-</a:t>
            </a:r>
            <a:r>
              <a:rPr lang="en-US" sz="2000" dirty="0" err="1">
                <a:solidFill>
                  <a:srgbClr val="3670C3"/>
                </a:solidFill>
                <a:latin typeface="Cambria" panose="02040503050406030204" pitchFamily="18" charset="0"/>
              </a:rPr>
              <a:t>sigsa</a:t>
            </a:r>
            <a:r>
              <a:rPr lang="en-US" sz="2000" dirty="0">
                <a:solidFill>
                  <a:srgbClr val="3670C3"/>
                </a:solidFill>
                <a:latin typeface="Cambria" panose="02040503050406030204" pitchFamily="18" charset="0"/>
              </a:rPr>
              <a:t>) that generates digital signatures without destroying the content of DRAM </a:t>
            </a:r>
            <a:r>
              <a:rPr lang="en-US" sz="2000" dirty="0">
                <a:solidFill>
                  <a:srgbClr val="081CF3"/>
                </a:solidFill>
                <a:latin typeface="Cambria" panose="02040503050406030204" pitchFamily="18" charset="0"/>
              </a:rPr>
              <a:t>[2]</a:t>
            </a:r>
          </a:p>
          <a:p>
            <a:pPr>
              <a:lnSpc>
                <a:spcPct val="100000"/>
              </a:lnSpc>
              <a:buFont typeface="Wingdings" pitchFamily="2" charset="2"/>
              <a:buChar char="§"/>
            </a:pPr>
            <a:endParaRPr lang="en-US" sz="2000" dirty="0">
              <a:latin typeface="Cambria" panose="02040503050406030204" pitchFamily="18" charset="0"/>
            </a:endParaRPr>
          </a:p>
          <a:p>
            <a:pPr>
              <a:lnSpc>
                <a:spcPct val="100000"/>
              </a:lnSpc>
              <a:buFont typeface="Wingdings" pitchFamily="2" charset="2"/>
              <a:buChar char="§"/>
            </a:pPr>
            <a:r>
              <a:rPr lang="en-US" sz="2000" dirty="0">
                <a:solidFill>
                  <a:srgbClr val="CF4F38"/>
                </a:solidFill>
                <a:latin typeface="Cambria" panose="02040503050406030204" pitchFamily="18" charset="0"/>
              </a:rPr>
              <a:t>Details about the hardware implementation and the low area overhead (~1% per mat)  </a:t>
            </a:r>
            <a:r>
              <a:rPr lang="en-US" sz="2000" dirty="0">
                <a:solidFill>
                  <a:srgbClr val="081CF3"/>
                </a:solidFill>
                <a:latin typeface="Cambria" panose="02040503050406030204" pitchFamily="18" charset="0"/>
              </a:rPr>
              <a:t>[1,2]</a:t>
            </a:r>
          </a:p>
          <a:p>
            <a:pPr>
              <a:lnSpc>
                <a:spcPct val="100000"/>
              </a:lnSpc>
              <a:buFont typeface="Wingdings" pitchFamily="2" charset="2"/>
              <a:buChar char="§"/>
            </a:pPr>
            <a:endParaRPr lang="en-US" sz="2000" dirty="0">
              <a:latin typeface="Cambria" panose="02040503050406030204" pitchFamily="18" charset="0"/>
            </a:endParaRPr>
          </a:p>
          <a:p>
            <a:pPr>
              <a:lnSpc>
                <a:spcPct val="100000"/>
              </a:lnSpc>
              <a:buFont typeface="Wingdings" pitchFamily="2" charset="2"/>
              <a:buChar char="§"/>
            </a:pPr>
            <a:r>
              <a:rPr lang="en-US" sz="2000" dirty="0">
                <a:solidFill>
                  <a:srgbClr val="5E973E"/>
                </a:solidFill>
                <a:latin typeface="Cambria" panose="02040503050406030204" pitchFamily="18" charset="0"/>
              </a:rPr>
              <a:t>Details about the minimal changes to the </a:t>
            </a:r>
            <a:r>
              <a:rPr lang="en-US" sz="2000" dirty="0" err="1">
                <a:solidFill>
                  <a:srgbClr val="5E973E"/>
                </a:solidFill>
                <a:latin typeface="Cambria" panose="02040503050406030204" pitchFamily="18" charset="0"/>
              </a:rPr>
              <a:t>DDRx</a:t>
            </a:r>
            <a:r>
              <a:rPr lang="en-US" sz="2000" dirty="0">
                <a:solidFill>
                  <a:srgbClr val="5E973E"/>
                </a:solidFill>
                <a:latin typeface="Cambria" panose="02040503050406030204" pitchFamily="18" charset="0"/>
              </a:rPr>
              <a:t> interface [1,2]</a:t>
            </a:r>
          </a:p>
          <a:p>
            <a:pPr>
              <a:buFont typeface="Wingdings" pitchFamily="2" charset="2"/>
              <a:buChar char="§"/>
            </a:pPr>
            <a:endParaRPr lang="en-US" dirty="0"/>
          </a:p>
          <a:p>
            <a:pPr lvl="1"/>
            <a:endParaRPr lang="en-US" dirty="0"/>
          </a:p>
        </p:txBody>
      </p:sp>
      <p:sp>
        <p:nvSpPr>
          <p:cNvPr id="2" name="Rectangle 1">
            <a:extLst>
              <a:ext uri="{FF2B5EF4-FFF2-40B4-BE49-F238E27FC236}">
                <a16:creationId xmlns:a16="http://schemas.microsoft.com/office/drawing/2014/main" id="{2DBA7097-A111-564A-95D9-EB956DDA62F0}"/>
              </a:ext>
            </a:extLst>
          </p:cNvPr>
          <p:cNvSpPr/>
          <p:nvPr/>
        </p:nvSpPr>
        <p:spPr>
          <a:xfrm>
            <a:off x="0" y="4398996"/>
            <a:ext cx="6925294" cy="630942"/>
          </a:xfrm>
          <a:prstGeom prst="rect">
            <a:avLst/>
          </a:prstGeom>
        </p:spPr>
        <p:txBody>
          <a:bodyPr wrap="none">
            <a:spAutoFit/>
          </a:bodyPr>
          <a:lstStyle/>
          <a:p>
            <a:r>
              <a:rPr lang="en-US" sz="1050" dirty="0">
                <a:solidFill>
                  <a:srgbClr val="081CF3"/>
                </a:solidFill>
                <a:latin typeface="Cambria" panose="02040503050406030204" pitchFamily="18" charset="0"/>
              </a:rPr>
              <a:t>[1] </a:t>
            </a:r>
            <a:r>
              <a:rPr lang="en-US" sz="1050" dirty="0" err="1">
                <a:solidFill>
                  <a:srgbClr val="081CF3"/>
                </a:solidFill>
                <a:latin typeface="Cambria" panose="02040503050406030204" pitchFamily="18" charset="0"/>
              </a:rPr>
              <a:t>Orosa</a:t>
            </a:r>
            <a:r>
              <a:rPr lang="en-US" sz="1050" dirty="0">
                <a:solidFill>
                  <a:srgbClr val="081CF3"/>
                </a:solidFill>
                <a:latin typeface="Cambria" panose="02040503050406030204" pitchFamily="18" charset="0"/>
              </a:rPr>
              <a:t>+, “CODIC: Low-Cost Substrate for Enabling Custom In-DRAM Functionalities and Optimizations”, ISCA 2021</a:t>
            </a:r>
          </a:p>
          <a:p>
            <a:r>
              <a:rPr lang="en-US" sz="1050" dirty="0">
                <a:solidFill>
                  <a:srgbClr val="081CF3"/>
                </a:solidFill>
                <a:latin typeface="Cambria" panose="02040503050406030204" pitchFamily="18" charset="0"/>
              </a:rPr>
              <a:t>[2] </a:t>
            </a:r>
            <a:r>
              <a:rPr lang="en-US" sz="1050" dirty="0" err="1">
                <a:solidFill>
                  <a:srgbClr val="081CF3"/>
                </a:solidFill>
                <a:latin typeface="Cambria" panose="02040503050406030204" pitchFamily="18" charset="0"/>
              </a:rPr>
              <a:t>Orosa</a:t>
            </a:r>
            <a:r>
              <a:rPr lang="en-US" sz="1050" dirty="0">
                <a:solidFill>
                  <a:srgbClr val="081CF3"/>
                </a:solidFill>
                <a:latin typeface="Cambria" panose="02040503050406030204" pitchFamily="18" charset="0"/>
              </a:rPr>
              <a:t>+, “CODIC: Low-Cost Substrate for Enabling Custom In-DRAM Functionalities and Optimizations”, </a:t>
            </a:r>
            <a:r>
              <a:rPr lang="en-US" sz="1050" dirty="0" err="1">
                <a:solidFill>
                  <a:srgbClr val="081CF3"/>
                </a:solidFill>
                <a:latin typeface="Cambria" panose="02040503050406030204" pitchFamily="18" charset="0"/>
              </a:rPr>
              <a:t>arXiv</a:t>
            </a:r>
            <a:r>
              <a:rPr lang="en-US" sz="1050" dirty="0">
                <a:solidFill>
                  <a:srgbClr val="081CF3"/>
                </a:solidFill>
                <a:latin typeface="Cambria" panose="02040503050406030204" pitchFamily="18" charset="0"/>
              </a:rPr>
              <a:t> 2021</a:t>
            </a:r>
          </a:p>
          <a:p>
            <a:endParaRPr lang="en-US" dirty="0"/>
          </a:p>
        </p:txBody>
      </p:sp>
      <p:sp>
        <p:nvSpPr>
          <p:cNvPr id="6" name="灯片编号占位符 3">
            <a:extLst>
              <a:ext uri="{FF2B5EF4-FFF2-40B4-BE49-F238E27FC236}">
                <a16:creationId xmlns:a16="http://schemas.microsoft.com/office/drawing/2014/main" id="{F656BE9F-77B9-A344-B0DA-08A5EE70818D}"/>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fld id="{56E643E9-8232-44D4-8A76-E691A7C80D3B}" type="slidenum">
              <a:rPr lang="en-US" altLang="en-US" sz="1500">
                <a:solidFill>
                  <a:schemeClr val="bg1">
                    <a:lumMod val="75000"/>
                  </a:schemeClr>
                </a:solidFill>
              </a:rPr>
              <a:pPr algn="ctr"/>
              <a:t>18</a:t>
            </a:fld>
            <a:endParaRPr lang="en-US" altLang="en-US" sz="1500" dirty="0">
              <a:solidFill>
                <a:schemeClr val="bg1">
                  <a:lumMod val="75000"/>
                </a:schemeClr>
              </a:solidFill>
            </a:endParaRPr>
          </a:p>
        </p:txBody>
      </p:sp>
    </p:spTree>
    <p:extLst>
      <p:ext uri="{BB962C8B-B14F-4D97-AF65-F5344CB8AC3E}">
        <p14:creationId xmlns:p14="http://schemas.microsoft.com/office/powerpoint/2010/main" val="264603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54;p13">
            <a:extLst>
              <a:ext uri="{FF2B5EF4-FFF2-40B4-BE49-F238E27FC236}">
                <a16:creationId xmlns:a16="http://schemas.microsoft.com/office/drawing/2014/main" id="{C313D731-87B6-2C43-AA92-F810A047E5B3}"/>
              </a:ext>
            </a:extLst>
          </p:cNvPr>
          <p:cNvSpPr/>
          <p:nvPr/>
        </p:nvSpPr>
        <p:spPr>
          <a:xfrm>
            <a:off x="0" y="0"/>
            <a:ext cx="6858002" cy="503935"/>
          </a:xfrm>
          <a:prstGeom prst="rect">
            <a:avLst/>
          </a:prstGeom>
          <a:solidFill>
            <a:srgbClr val="5E973E"/>
          </a:solidFill>
          <a:ln>
            <a:noFill/>
          </a:ln>
        </p:spPr>
        <p:txBody>
          <a:bodyPr spcFirstLastPara="1" wrap="square" lIns="68569" tIns="68569" rIns="68569" bIns="68569" anchor="ctr" anchorCtr="0">
            <a:noAutofit/>
          </a:bodyPr>
          <a:lstStyle/>
          <a:p>
            <a:endParaRPr sz="1050">
              <a:solidFill>
                <a:srgbClr val="0070C0"/>
              </a:solidFill>
            </a:endParaRPr>
          </a:p>
        </p:txBody>
      </p:sp>
      <p:sp>
        <p:nvSpPr>
          <p:cNvPr id="24" name="Rectangle 23">
            <a:extLst>
              <a:ext uri="{FF2B5EF4-FFF2-40B4-BE49-F238E27FC236}">
                <a16:creationId xmlns:a16="http://schemas.microsoft.com/office/drawing/2014/main" id="{30E74373-B320-2B4D-B0D3-4CE1CF71ED76}"/>
              </a:ext>
            </a:extLst>
          </p:cNvPr>
          <p:cNvSpPr/>
          <p:nvPr/>
        </p:nvSpPr>
        <p:spPr>
          <a:xfrm>
            <a:off x="134845" y="3886200"/>
            <a:ext cx="6599301" cy="4242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0" name="Rectangle 19">
            <a:extLst>
              <a:ext uri="{FF2B5EF4-FFF2-40B4-BE49-F238E27FC236}">
                <a16:creationId xmlns:a16="http://schemas.microsoft.com/office/drawing/2014/main" id="{7D0E8991-2526-C947-93F5-092098004A42}"/>
              </a:ext>
            </a:extLst>
          </p:cNvPr>
          <p:cNvSpPr/>
          <p:nvPr/>
        </p:nvSpPr>
        <p:spPr>
          <a:xfrm>
            <a:off x="134845" y="3397153"/>
            <a:ext cx="6599301" cy="4242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7" name="Rectangle 16">
            <a:extLst>
              <a:ext uri="{FF2B5EF4-FFF2-40B4-BE49-F238E27FC236}">
                <a16:creationId xmlns:a16="http://schemas.microsoft.com/office/drawing/2014/main" id="{264C4A72-07F0-FE43-9881-6635F01D4D99}"/>
              </a:ext>
            </a:extLst>
          </p:cNvPr>
          <p:cNvSpPr/>
          <p:nvPr/>
        </p:nvSpPr>
        <p:spPr>
          <a:xfrm>
            <a:off x="134845" y="2908106"/>
            <a:ext cx="6599301" cy="4242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5" name="Rectangle 14">
            <a:extLst>
              <a:ext uri="{FF2B5EF4-FFF2-40B4-BE49-F238E27FC236}">
                <a16:creationId xmlns:a16="http://schemas.microsoft.com/office/drawing/2014/main" id="{BD9D4F59-6D15-F142-908A-6410856B856B}"/>
              </a:ext>
            </a:extLst>
          </p:cNvPr>
          <p:cNvSpPr/>
          <p:nvPr/>
        </p:nvSpPr>
        <p:spPr>
          <a:xfrm>
            <a:off x="134845" y="2414513"/>
            <a:ext cx="6599301" cy="424219"/>
          </a:xfrm>
          <a:prstGeom prst="rect">
            <a:avLst/>
          </a:prstGeom>
          <a:solidFill>
            <a:srgbClr val="5E97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 name="Rectangle 12">
            <a:extLst>
              <a:ext uri="{FF2B5EF4-FFF2-40B4-BE49-F238E27FC236}">
                <a16:creationId xmlns:a16="http://schemas.microsoft.com/office/drawing/2014/main" id="{E50C96A3-3C5E-5C45-AACF-2D9C4CA63681}"/>
              </a:ext>
            </a:extLst>
          </p:cNvPr>
          <p:cNvSpPr/>
          <p:nvPr/>
        </p:nvSpPr>
        <p:spPr>
          <a:xfrm>
            <a:off x="134845" y="1920920"/>
            <a:ext cx="6599301" cy="4242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 name="Rectangle 13"/>
          <p:cNvSpPr/>
          <p:nvPr/>
        </p:nvSpPr>
        <p:spPr>
          <a:xfrm>
            <a:off x="134845" y="923343"/>
            <a:ext cx="6599301" cy="4242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Title 1"/>
          <p:cNvSpPr>
            <a:spLocks noGrp="1"/>
          </p:cNvSpPr>
          <p:nvPr>
            <p:ph type="title"/>
          </p:nvPr>
        </p:nvSpPr>
        <p:spPr>
          <a:xfrm>
            <a:off x="134845" y="-140378"/>
            <a:ext cx="2228850" cy="322042"/>
          </a:xfrm>
        </p:spPr>
        <p:txBody>
          <a:bodyPr/>
          <a:lstStyle/>
          <a:p>
            <a:r>
              <a:rPr lang="en-US" sz="3600" b="1" dirty="0">
                <a:solidFill>
                  <a:schemeClr val="bg1"/>
                </a:solidFill>
                <a:latin typeface="Cambria" panose="02040503050406030204" pitchFamily="18" charset="0"/>
              </a:rPr>
              <a:t>Outline</a:t>
            </a:r>
          </a:p>
        </p:txBody>
      </p:sp>
      <p:sp>
        <p:nvSpPr>
          <p:cNvPr id="12" name="Rectangle 11">
            <a:extLst>
              <a:ext uri="{FF2B5EF4-FFF2-40B4-BE49-F238E27FC236}">
                <a16:creationId xmlns:a16="http://schemas.microsoft.com/office/drawing/2014/main" id="{8B74C625-6C44-824B-ABB0-43BC56560EF5}"/>
              </a:ext>
            </a:extLst>
          </p:cNvPr>
          <p:cNvSpPr/>
          <p:nvPr/>
        </p:nvSpPr>
        <p:spPr>
          <a:xfrm>
            <a:off x="134845" y="1427327"/>
            <a:ext cx="6599301" cy="4242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 name="Content Placeholder 2"/>
          <p:cNvSpPr>
            <a:spLocks noGrp="1"/>
          </p:cNvSpPr>
          <p:nvPr>
            <p:ph idx="1"/>
          </p:nvPr>
        </p:nvSpPr>
        <p:spPr>
          <a:xfrm>
            <a:off x="134845" y="713461"/>
            <a:ext cx="6457951" cy="3989065"/>
          </a:xfrm>
        </p:spPr>
        <p:txBody>
          <a:bodyPr/>
          <a:lstStyle/>
          <a:p>
            <a:pPr marL="0" indent="0">
              <a:lnSpc>
                <a:spcPct val="100000"/>
              </a:lnSpc>
              <a:spcBef>
                <a:spcPts val="975"/>
              </a:spcBef>
              <a:buNone/>
            </a:pPr>
            <a:r>
              <a:rPr lang="en-US" sz="2400" dirty="0">
                <a:solidFill>
                  <a:schemeClr val="bg1"/>
                </a:solidFill>
                <a:latin typeface="Cambria" panose="02040503050406030204" pitchFamily="18" charset="0"/>
              </a:rPr>
              <a:t>Background</a:t>
            </a:r>
          </a:p>
          <a:p>
            <a:pPr marL="0" indent="0">
              <a:lnSpc>
                <a:spcPct val="100000"/>
              </a:lnSpc>
              <a:spcBef>
                <a:spcPts val="975"/>
              </a:spcBef>
              <a:buNone/>
            </a:pPr>
            <a:r>
              <a:rPr lang="en-US" sz="2400" dirty="0">
                <a:solidFill>
                  <a:schemeClr val="bg1"/>
                </a:solidFill>
                <a:latin typeface="Cambria" panose="02040503050406030204" pitchFamily="18" charset="0"/>
              </a:rPr>
              <a:t>Motivation and Goal</a:t>
            </a:r>
          </a:p>
          <a:p>
            <a:pPr marL="0" indent="0">
              <a:lnSpc>
                <a:spcPct val="100000"/>
              </a:lnSpc>
              <a:spcBef>
                <a:spcPts val="975"/>
              </a:spcBef>
              <a:buNone/>
            </a:pPr>
            <a:r>
              <a:rPr lang="en-US" sz="2400" dirty="0">
                <a:solidFill>
                  <a:schemeClr val="bg1"/>
                </a:solidFill>
                <a:latin typeface="Cambria" panose="02040503050406030204" pitchFamily="18" charset="0"/>
              </a:rPr>
              <a:t>CODIC Substrate</a:t>
            </a:r>
          </a:p>
          <a:p>
            <a:pPr marL="0" indent="0">
              <a:lnSpc>
                <a:spcPct val="100000"/>
              </a:lnSpc>
              <a:spcBef>
                <a:spcPts val="975"/>
              </a:spcBef>
              <a:buNone/>
            </a:pPr>
            <a:r>
              <a:rPr lang="en-US" sz="2400" dirty="0">
                <a:solidFill>
                  <a:schemeClr val="bg1"/>
                </a:solidFill>
                <a:latin typeface="Cambria" panose="02040503050406030204" pitchFamily="18" charset="0"/>
              </a:rPr>
              <a:t>Applications of CODIC</a:t>
            </a:r>
          </a:p>
          <a:p>
            <a:pPr marL="0" indent="0">
              <a:lnSpc>
                <a:spcPct val="100000"/>
              </a:lnSpc>
              <a:spcBef>
                <a:spcPts val="975"/>
              </a:spcBef>
              <a:buNone/>
            </a:pPr>
            <a:r>
              <a:rPr lang="en-US" sz="2400" dirty="0">
                <a:solidFill>
                  <a:schemeClr val="bg1"/>
                </a:solidFill>
                <a:latin typeface="Cambria" panose="02040503050406030204" pitchFamily="18" charset="0"/>
              </a:rPr>
              <a:t>Evaluation of CODIC PUF</a:t>
            </a:r>
          </a:p>
          <a:p>
            <a:pPr marL="0" indent="0">
              <a:lnSpc>
                <a:spcPct val="100000"/>
              </a:lnSpc>
              <a:spcBef>
                <a:spcPts val="975"/>
              </a:spcBef>
              <a:buNone/>
            </a:pPr>
            <a:r>
              <a:rPr lang="en-US" sz="2400" dirty="0">
                <a:solidFill>
                  <a:schemeClr val="bg1"/>
                </a:solidFill>
                <a:latin typeface="Cambria" panose="02040503050406030204" pitchFamily="18" charset="0"/>
              </a:rPr>
              <a:t>Evaluation of Cold Boot Attack Mechanism </a:t>
            </a:r>
          </a:p>
          <a:p>
            <a:pPr marL="0" indent="0">
              <a:lnSpc>
                <a:spcPct val="100000"/>
              </a:lnSpc>
              <a:spcBef>
                <a:spcPts val="975"/>
              </a:spcBef>
              <a:buNone/>
            </a:pPr>
            <a:r>
              <a:rPr lang="en-US" sz="2400" dirty="0">
                <a:solidFill>
                  <a:schemeClr val="bg1"/>
                </a:solidFill>
                <a:latin typeface="Cambria" panose="02040503050406030204" pitchFamily="18" charset="0"/>
              </a:rPr>
              <a:t>Conclusion</a:t>
            </a:r>
          </a:p>
        </p:txBody>
      </p:sp>
      <p:sp>
        <p:nvSpPr>
          <p:cNvPr id="16" name="灯片编号占位符 3">
            <a:extLst>
              <a:ext uri="{FF2B5EF4-FFF2-40B4-BE49-F238E27FC236}">
                <a16:creationId xmlns:a16="http://schemas.microsoft.com/office/drawing/2014/main" id="{773F1378-29C1-0947-A6C8-B4F09C2C9C0D}"/>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fld id="{56E643E9-8232-44D4-8A76-E691A7C80D3B}" type="slidenum">
              <a:rPr lang="en-US" altLang="en-US" sz="1500">
                <a:solidFill>
                  <a:schemeClr val="bg1">
                    <a:lumMod val="75000"/>
                  </a:schemeClr>
                </a:solidFill>
              </a:rPr>
              <a:pPr algn="ctr"/>
              <a:t>19</a:t>
            </a:fld>
            <a:endParaRPr lang="en-US" altLang="en-US" sz="1500" dirty="0">
              <a:solidFill>
                <a:schemeClr val="bg1">
                  <a:lumMod val="75000"/>
                </a:schemeClr>
              </a:solidFill>
            </a:endParaRPr>
          </a:p>
        </p:txBody>
      </p:sp>
    </p:spTree>
    <p:extLst>
      <p:ext uri="{BB962C8B-B14F-4D97-AF65-F5344CB8AC3E}">
        <p14:creationId xmlns:p14="http://schemas.microsoft.com/office/powerpoint/2010/main" val="226840493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6" name="Google Shape;54;p13">
            <a:extLst>
              <a:ext uri="{FF2B5EF4-FFF2-40B4-BE49-F238E27FC236}">
                <a16:creationId xmlns:a16="http://schemas.microsoft.com/office/drawing/2014/main" id="{46C01B19-E5FE-8946-840A-94C5A57D7C44}"/>
              </a:ext>
            </a:extLst>
          </p:cNvPr>
          <p:cNvSpPr/>
          <p:nvPr/>
        </p:nvSpPr>
        <p:spPr>
          <a:xfrm>
            <a:off x="0" y="0"/>
            <a:ext cx="6858002" cy="503935"/>
          </a:xfrm>
          <a:prstGeom prst="rect">
            <a:avLst/>
          </a:prstGeom>
          <a:solidFill>
            <a:srgbClr val="5E973E"/>
          </a:solidFill>
          <a:ln>
            <a:noFill/>
          </a:ln>
        </p:spPr>
        <p:txBody>
          <a:bodyPr spcFirstLastPara="1" wrap="square" lIns="68569" tIns="68569" rIns="68569" bIns="68569" anchor="ctr" anchorCtr="0">
            <a:noAutofit/>
          </a:bodyPr>
          <a:lstStyle/>
          <a:p>
            <a:endParaRPr sz="1050">
              <a:solidFill>
                <a:srgbClr val="0070C0"/>
              </a:solidFill>
            </a:endParaRPr>
          </a:p>
        </p:txBody>
      </p:sp>
      <p:sp>
        <p:nvSpPr>
          <p:cNvPr id="110" name="Google Shape;110;p19"/>
          <p:cNvSpPr txBox="1">
            <a:spLocks noGrp="1"/>
          </p:cNvSpPr>
          <p:nvPr>
            <p:ph type="title"/>
          </p:nvPr>
        </p:nvSpPr>
        <p:spPr>
          <a:xfrm>
            <a:off x="59471" y="-119363"/>
            <a:ext cx="6390450" cy="427964"/>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Executive Summary</a:t>
            </a:r>
            <a:endParaRPr sz="3600" b="1" dirty="0">
              <a:solidFill>
                <a:schemeClr val="bg1"/>
              </a:solidFill>
              <a:latin typeface="Cambria"/>
              <a:ea typeface="Cambria"/>
              <a:cs typeface="Cambria"/>
              <a:sym typeface="Cambria"/>
            </a:endParaRPr>
          </a:p>
        </p:txBody>
      </p:sp>
      <p:sp>
        <p:nvSpPr>
          <p:cNvPr id="11" name="Content Placeholder 2">
            <a:extLst>
              <a:ext uri="{FF2B5EF4-FFF2-40B4-BE49-F238E27FC236}">
                <a16:creationId xmlns:a16="http://schemas.microsoft.com/office/drawing/2014/main" id="{B8282AEF-4716-DB4C-810B-05FB6A074379}"/>
              </a:ext>
            </a:extLst>
          </p:cNvPr>
          <p:cNvSpPr txBox="1">
            <a:spLocks/>
          </p:cNvSpPr>
          <p:nvPr/>
        </p:nvSpPr>
        <p:spPr bwMode="auto">
          <a:xfrm>
            <a:off x="48400" y="574616"/>
            <a:ext cx="6735671" cy="4697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53591" indent="-153591" algn="l" rtl="0" eaLnBrk="1" fontAlgn="base" hangingPunct="1">
              <a:spcBef>
                <a:spcPts val="338"/>
              </a:spcBef>
              <a:spcAft>
                <a:spcPct val="0"/>
              </a:spcAft>
              <a:buFont typeface="Wingdings" panose="05000000000000000000" pitchFamily="2" charset="2"/>
              <a:buChar char="§"/>
              <a:defRPr sz="1950" b="1" kern="1200" baseline="0">
                <a:solidFill>
                  <a:srgbClr val="404040"/>
                </a:solidFill>
                <a:latin typeface="Adobe Garamond Pro" panose="02020502060506020403" pitchFamily="18" charset="0"/>
                <a:ea typeface="+mn-ea"/>
                <a:cs typeface="+mn-cs"/>
              </a:defRPr>
            </a:lvl1pPr>
            <a:lvl2pPr marL="359867" indent="-128588" algn="l" rtl="0" eaLnBrk="1" fontAlgn="base" hangingPunct="1">
              <a:spcBef>
                <a:spcPts val="225"/>
              </a:spcBef>
              <a:spcAft>
                <a:spcPct val="0"/>
              </a:spcAft>
              <a:buFont typeface="Arial" panose="020B0604020202020204" pitchFamily="34" charset="0"/>
              <a:buChar char="•"/>
              <a:defRPr sz="1650" kern="1200">
                <a:solidFill>
                  <a:srgbClr val="696969"/>
                </a:solidFill>
                <a:latin typeface="Adobe Garamond Pro" panose="02020502060506020403" pitchFamily="18" charset="0"/>
                <a:ea typeface="+mn-ea"/>
                <a:cs typeface="+mn-cs"/>
              </a:defRPr>
            </a:lvl2pPr>
            <a:lvl3pPr marL="642938" indent="-128588" algn="l" rtl="0" eaLnBrk="1" fontAlgn="base" hangingPunct="1">
              <a:spcBef>
                <a:spcPts val="169"/>
              </a:spcBef>
              <a:spcAft>
                <a:spcPct val="0"/>
              </a:spcAft>
              <a:buFont typeface="Palatino Linotype" panose="02040502050505030304" pitchFamily="18" charset="0"/>
              <a:buChar char="»"/>
              <a:defRPr sz="1350" kern="1200">
                <a:solidFill>
                  <a:srgbClr val="696969"/>
                </a:solidFill>
                <a:latin typeface="Adobe Garamond Pro" panose="02020502060506020403" pitchFamily="18" charset="0"/>
                <a:ea typeface="+mn-ea"/>
                <a:cs typeface="+mn-cs"/>
              </a:defRPr>
            </a:lvl3pPr>
            <a:lvl4pPr marL="900113" indent="-128588" algn="l" rtl="0" eaLnBrk="1" fontAlgn="base" hangingPunct="1">
              <a:spcBef>
                <a:spcPct val="20000"/>
              </a:spcBef>
              <a:spcAft>
                <a:spcPct val="0"/>
              </a:spcAft>
              <a:buFont typeface="Arial" panose="020B0604020202020204" pitchFamily="34" charset="0"/>
              <a:buChar char="–"/>
              <a:defRPr sz="1200" kern="1200">
                <a:solidFill>
                  <a:srgbClr val="696969"/>
                </a:solidFill>
                <a:latin typeface="Adobe Garamond Pro" panose="02020502060506020403" pitchFamily="18" charset="0"/>
                <a:ea typeface="+mn-ea"/>
                <a:cs typeface="+mn-cs"/>
              </a:defRPr>
            </a:lvl4pPr>
            <a:lvl5pPr marL="1157288" indent="-128588" algn="l" rtl="0" eaLnBrk="1" fontAlgn="base" hangingPunct="1">
              <a:spcBef>
                <a:spcPct val="20000"/>
              </a:spcBef>
              <a:spcAft>
                <a:spcPct val="0"/>
              </a:spcAft>
              <a:buFont typeface="Wingdings" panose="05000000000000000000" pitchFamily="2" charset="2"/>
              <a:buChar char="Ø"/>
              <a:defRPr sz="1050" kern="1200">
                <a:solidFill>
                  <a:srgbClr val="696969"/>
                </a:solidFill>
                <a:latin typeface="Adobe Garamond Pro" panose="02020502060506020403" pitchFamily="18" charset="0"/>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133350" marR="0" lvl="0" indent="-133350" algn="l" defTabSz="914400" rtl="0" eaLnBrk="1" fontAlgn="base" latinLnBrk="0" hangingPunct="1">
              <a:lnSpc>
                <a:spcPts val="1200"/>
              </a:lnSpc>
              <a:spcBef>
                <a:spcPts val="300"/>
              </a:spcBef>
              <a:spcAft>
                <a:spcPct val="0"/>
              </a:spcAft>
              <a:buClrTx/>
              <a:buSzTx/>
              <a:buFont typeface="Wingdings" panose="05000000000000000000" pitchFamily="2" charset="2"/>
              <a:buChar char="§"/>
              <a:defRPr/>
            </a:pPr>
            <a:r>
              <a:rPr kumimoji="0" lang="en-US" sz="1200" b="1" i="0" u="sng" strike="noStrike" kern="1200" cap="none" spc="0" normalizeH="0" baseline="0" noProof="0" dirty="0">
                <a:ln>
                  <a:noFill/>
                </a:ln>
                <a:solidFill>
                  <a:srgbClr val="F79646"/>
                </a:solidFill>
                <a:effectLst/>
                <a:uLnTx/>
                <a:uFillTx/>
                <a:latin typeface="Cambria" panose="02040503050406030204" pitchFamily="18" charset="0"/>
                <a:ea typeface="+mn-ea"/>
                <a:cs typeface="+mn-cs"/>
              </a:rPr>
              <a:t>Problem</a:t>
            </a:r>
            <a:r>
              <a:rPr kumimoji="0" lang="en-US" sz="1200" b="1" i="0" u="none" strike="noStrike" kern="1200" cap="none" spc="0" normalizeH="0" baseline="0" noProof="0" dirty="0">
                <a:ln>
                  <a:noFill/>
                </a:ln>
                <a:solidFill>
                  <a:srgbClr val="F79646"/>
                </a:solidFill>
                <a:effectLst/>
                <a:uLnTx/>
                <a:uFillTx/>
                <a:latin typeface="Cambria" panose="02040503050406030204" pitchFamily="18" charset="0"/>
                <a:ea typeface="+mn-ea"/>
                <a:cs typeface="+mn-cs"/>
              </a:rPr>
              <a:t>: </a:t>
            </a:r>
            <a:r>
              <a:rPr kumimoji="0" lang="en-US" sz="1200" b="0" i="0" u="none" strike="noStrike" kern="1200" cap="none" spc="0" normalizeH="0" baseline="0" noProof="0" dirty="0">
                <a:ln>
                  <a:noFill/>
                </a:ln>
                <a:solidFill>
                  <a:srgbClr val="F79646"/>
                </a:solidFill>
                <a:effectLst/>
                <a:uLnTx/>
                <a:uFillTx/>
                <a:latin typeface="Cambria" panose="02040503050406030204" pitchFamily="18" charset="0"/>
                <a:ea typeface="+mn-ea"/>
                <a:cs typeface="+mn-cs"/>
              </a:rPr>
              <a:t>The timing of </a:t>
            </a:r>
            <a:r>
              <a:rPr lang="en-US" sz="1100" b="0" noProof="0" dirty="0">
                <a:solidFill>
                  <a:srgbClr val="F79646"/>
                </a:solidFill>
                <a:latin typeface="Cambria" panose="02040503050406030204" pitchFamily="18" charset="0"/>
              </a:rPr>
              <a:t>i</a:t>
            </a:r>
            <a:r>
              <a:rPr kumimoji="0" lang="en-US" sz="1100" b="0" i="0" u="none" strike="noStrike" kern="1200" cap="none" spc="0" normalizeH="0" baseline="0" noProof="0" dirty="0">
                <a:ln>
                  <a:noFill/>
                </a:ln>
                <a:solidFill>
                  <a:srgbClr val="F79646"/>
                </a:solidFill>
                <a:effectLst/>
                <a:uLnTx/>
                <a:uFillTx/>
                <a:latin typeface="Cambria" panose="02040503050406030204" pitchFamily="18" charset="0"/>
              </a:rPr>
              <a:t>nternal DRAM operations </a:t>
            </a:r>
            <a:r>
              <a:rPr lang="en-US" sz="1100" b="0" dirty="0">
                <a:solidFill>
                  <a:srgbClr val="F79646"/>
                </a:solidFill>
                <a:latin typeface="Cambria" panose="02040503050406030204" pitchFamily="18" charset="0"/>
              </a:rPr>
              <a:t>is</a:t>
            </a:r>
            <a:r>
              <a:rPr kumimoji="0" lang="en-US" sz="1100" b="0" i="0" u="none" strike="noStrike" kern="1200" cap="none" spc="0" normalizeH="0" baseline="0" noProof="0" dirty="0">
                <a:ln>
                  <a:noFill/>
                </a:ln>
                <a:solidFill>
                  <a:srgbClr val="F79646"/>
                </a:solidFill>
                <a:effectLst/>
                <a:uLnTx/>
                <a:uFillTx/>
                <a:latin typeface="Cambria" panose="02040503050406030204" pitchFamily="18" charset="0"/>
              </a:rPr>
              <a:t> fixed, which hinders the potential of DRAM for implementing new functionalities and</a:t>
            </a:r>
            <a:r>
              <a:rPr kumimoji="0" lang="en-US" sz="1100" b="0" i="0" u="none" strike="noStrike" kern="1200" cap="none" spc="0" normalizeH="0" noProof="0" dirty="0">
                <a:ln>
                  <a:noFill/>
                </a:ln>
                <a:solidFill>
                  <a:srgbClr val="F79646"/>
                </a:solidFill>
                <a:effectLst/>
                <a:uLnTx/>
                <a:uFillTx/>
                <a:latin typeface="Cambria" panose="02040503050406030204" pitchFamily="18" charset="0"/>
              </a:rPr>
              <a:t> optimizations</a:t>
            </a:r>
            <a:endParaRPr kumimoji="0" lang="en-US" sz="1100" b="0" i="0" u="none" strike="noStrike" kern="1200" cap="none" spc="0" normalizeH="0" baseline="0" noProof="0" dirty="0">
              <a:ln>
                <a:noFill/>
              </a:ln>
              <a:solidFill>
                <a:srgbClr val="F79646"/>
              </a:solidFill>
              <a:effectLst/>
              <a:uLnTx/>
              <a:uFillTx/>
              <a:latin typeface="Cambria" panose="02040503050406030204" pitchFamily="18" charset="0"/>
            </a:endParaRPr>
          </a:p>
          <a:p>
            <a:pPr marL="133350" marR="0" lvl="0" indent="-133350" algn="l" defTabSz="914400" rtl="0" eaLnBrk="1" fontAlgn="base" latinLnBrk="0" hangingPunct="1">
              <a:lnSpc>
                <a:spcPts val="1200"/>
              </a:lnSpc>
              <a:spcBef>
                <a:spcPts val="300"/>
              </a:spcBef>
              <a:spcAft>
                <a:spcPct val="0"/>
              </a:spcAft>
              <a:buClrTx/>
              <a:buSzTx/>
              <a:buFont typeface="Wingdings" panose="05000000000000000000" pitchFamily="2" charset="2"/>
              <a:buChar char="§"/>
              <a:defRPr/>
            </a:pPr>
            <a:r>
              <a:rPr kumimoji="0" lang="en-US" sz="1200" b="1" i="0" u="sng" strike="noStrike" kern="1200" cap="none" spc="0" normalizeH="0" baseline="0" noProof="0" dirty="0">
                <a:ln>
                  <a:noFill/>
                </a:ln>
                <a:solidFill>
                  <a:srgbClr val="4F81BD">
                    <a:lumMod val="75000"/>
                  </a:srgbClr>
                </a:solidFill>
                <a:effectLst/>
                <a:uLnTx/>
                <a:uFillTx/>
                <a:latin typeface="Cambria" panose="02040503050406030204" pitchFamily="18" charset="0"/>
                <a:ea typeface="+mn-ea"/>
                <a:cs typeface="+mn-cs"/>
              </a:rPr>
              <a:t>Goal</a:t>
            </a:r>
            <a:r>
              <a:rPr kumimoji="0" lang="en-US" sz="1200" b="1" i="0" u="none" strike="noStrike" kern="1200" cap="none" spc="0" normalizeH="0" baseline="0" noProof="0" dirty="0">
                <a:ln>
                  <a:noFill/>
                </a:ln>
                <a:solidFill>
                  <a:srgbClr val="4F81BD">
                    <a:lumMod val="75000"/>
                  </a:srgbClr>
                </a:solidFill>
                <a:effectLst/>
                <a:uLnTx/>
                <a:uFillTx/>
                <a:latin typeface="Cambria" panose="02040503050406030204" pitchFamily="18" charset="0"/>
                <a:ea typeface="+mn-ea"/>
                <a:cs typeface="+mn-cs"/>
              </a:rPr>
              <a:t>: </a:t>
            </a:r>
            <a:r>
              <a:rPr kumimoji="0" lang="en-US" sz="1100" b="0" i="0" u="none" strike="noStrike" kern="1200" cap="none" spc="0" normalizeH="0" baseline="0" noProof="0" dirty="0">
                <a:ln>
                  <a:noFill/>
                </a:ln>
                <a:solidFill>
                  <a:srgbClr val="4F81BD">
                    <a:lumMod val="75000"/>
                  </a:srgbClr>
                </a:solidFill>
                <a:effectLst/>
                <a:uLnTx/>
                <a:uFillTx/>
                <a:latin typeface="Cambria" panose="02040503050406030204" pitchFamily="18" charset="0"/>
                <a:ea typeface="+mn-ea"/>
                <a:cs typeface="+mn-cs"/>
              </a:rPr>
              <a:t>Provide </a:t>
            </a:r>
            <a:r>
              <a:rPr kumimoji="0" lang="en-US" sz="1100" i="0" u="none" strike="noStrike" kern="1200" cap="none" spc="0" normalizeH="0" baseline="0" noProof="0" dirty="0">
                <a:ln>
                  <a:noFill/>
                </a:ln>
                <a:solidFill>
                  <a:srgbClr val="4F81BD">
                    <a:lumMod val="75000"/>
                  </a:srgbClr>
                </a:solidFill>
                <a:effectLst/>
                <a:uLnTx/>
                <a:uFillTx/>
                <a:latin typeface="Cambria" panose="02040503050406030204" pitchFamily="18" charset="0"/>
                <a:ea typeface="+mn-ea"/>
                <a:cs typeface="+mn-cs"/>
              </a:rPr>
              <a:t>control</a:t>
            </a:r>
            <a:r>
              <a:rPr kumimoji="0" lang="en-US" sz="1100" b="0" i="0" u="none" strike="noStrike" kern="1200" cap="none" spc="0" normalizeH="0" baseline="0" noProof="0" dirty="0">
                <a:ln>
                  <a:noFill/>
                </a:ln>
                <a:solidFill>
                  <a:srgbClr val="4F81BD">
                    <a:lumMod val="75000"/>
                  </a:srgbClr>
                </a:solidFill>
                <a:effectLst/>
                <a:uLnTx/>
                <a:uFillTx/>
                <a:latin typeface="Cambria" panose="02040503050406030204" pitchFamily="18" charset="0"/>
                <a:ea typeface="+mn-ea"/>
                <a:cs typeface="+mn-cs"/>
              </a:rPr>
              <a:t> over DRAM internal circuit</a:t>
            </a:r>
            <a:r>
              <a:rPr kumimoji="0" lang="en-US" sz="1100" i="0" u="none" strike="noStrike" kern="1200" cap="none" spc="0" normalizeH="0" baseline="0" noProof="0" dirty="0">
                <a:ln>
                  <a:noFill/>
                </a:ln>
                <a:solidFill>
                  <a:srgbClr val="4F81BD">
                    <a:lumMod val="75000"/>
                  </a:srgbClr>
                </a:solidFill>
                <a:effectLst/>
                <a:uLnTx/>
                <a:uFillTx/>
                <a:latin typeface="Cambria" panose="02040503050406030204" pitchFamily="18" charset="0"/>
                <a:ea typeface="+mn-ea"/>
                <a:cs typeface="+mn-cs"/>
              </a:rPr>
              <a:t> timings to enable new functionalities and optimizations</a:t>
            </a:r>
          </a:p>
          <a:p>
            <a:pPr marL="133350" marR="0" lvl="0" indent="-133350" algn="l" defTabSz="914400" rtl="0" eaLnBrk="1" fontAlgn="base" latinLnBrk="0" hangingPunct="1">
              <a:lnSpc>
                <a:spcPts val="1200"/>
              </a:lnSpc>
              <a:spcBef>
                <a:spcPts val="300"/>
              </a:spcBef>
              <a:spcAft>
                <a:spcPct val="0"/>
              </a:spcAft>
              <a:buClrTx/>
              <a:buSzTx/>
              <a:buFont typeface="Wingdings" panose="05000000000000000000" pitchFamily="2" charset="2"/>
              <a:buChar char="§"/>
              <a:defRPr/>
            </a:pPr>
            <a:r>
              <a:rPr kumimoji="0" lang="en-US" sz="1200" b="1" i="0" u="sng" strike="noStrike" kern="1200" cap="none" spc="0" normalizeH="0" baseline="0" noProof="0" dirty="0">
                <a:ln>
                  <a:noFill/>
                </a:ln>
                <a:solidFill>
                  <a:srgbClr val="00B050"/>
                </a:solidFill>
                <a:effectLst/>
                <a:uLnTx/>
                <a:uFillTx/>
                <a:latin typeface="Cambria" panose="02040503050406030204" pitchFamily="18" charset="0"/>
                <a:ea typeface="+mn-ea"/>
                <a:cs typeface="+mn-cs"/>
              </a:rPr>
              <a:t>CODIC substrate:</a:t>
            </a:r>
          </a:p>
          <a:p>
            <a:pPr marL="225425" marR="0" lvl="1" indent="-92075" algn="l" defTabSz="914400" rtl="0" eaLnBrk="1" fontAlgn="base" latinLnBrk="0" hangingPunct="1">
              <a:lnSpc>
                <a:spcPts val="1200"/>
              </a:lnSpc>
              <a:spcBef>
                <a:spcPts val="300"/>
              </a:spcBef>
              <a:spcAft>
                <a:spcPct val="0"/>
              </a:spcAft>
              <a:buClrTx/>
              <a:buSzTx/>
              <a:buFont typeface="Arial" panose="020B0604020202020204" pitchFamily="34" charset="0"/>
              <a:buChar char="•"/>
              <a:defRPr/>
            </a:pPr>
            <a:r>
              <a:rPr kumimoji="0" lang="en-US" sz="1100" b="1" i="0" u="none" strike="noStrike" kern="1200" cap="none" spc="0" normalizeH="0" baseline="0" noProof="0" dirty="0">
                <a:ln>
                  <a:noFill/>
                </a:ln>
                <a:solidFill>
                  <a:srgbClr val="00B050"/>
                </a:solidFill>
                <a:effectLst/>
                <a:uLnTx/>
                <a:uFillTx/>
                <a:latin typeface="Cambria" panose="02040503050406030204" pitchFamily="18" charset="0"/>
              </a:rPr>
              <a:t>Key idea: </a:t>
            </a:r>
            <a:r>
              <a:rPr lang="en-US" sz="1100" dirty="0">
                <a:solidFill>
                  <a:srgbClr val="00B050"/>
                </a:solidFill>
                <a:latin typeface="Cambria" panose="02040503050406030204" pitchFamily="18" charset="0"/>
              </a:rPr>
              <a:t>E</a:t>
            </a:r>
            <a:r>
              <a:rPr kumimoji="0" lang="en-US" sz="1100" b="0" i="0" u="none" strike="noStrike" kern="1200" cap="none" spc="0" normalizeH="0" baseline="0" noProof="0" dirty="0" err="1">
                <a:ln>
                  <a:noFill/>
                </a:ln>
                <a:solidFill>
                  <a:srgbClr val="00B050"/>
                </a:solidFill>
                <a:effectLst/>
                <a:uLnTx/>
                <a:uFillTx/>
                <a:latin typeface="Cambria" panose="02040503050406030204" pitchFamily="18" charset="0"/>
              </a:rPr>
              <a:t>nable</a:t>
            </a:r>
            <a:r>
              <a:rPr kumimoji="0" lang="en-US" sz="1100" b="0" i="0" u="none" strike="noStrike" kern="1200" cap="none" spc="0" normalizeH="0" baseline="0" noProof="0" dirty="0">
                <a:ln>
                  <a:noFill/>
                </a:ln>
                <a:solidFill>
                  <a:srgbClr val="00B050"/>
                </a:solidFill>
                <a:effectLst/>
                <a:uLnTx/>
                <a:uFillTx/>
                <a:latin typeface="Cambria" panose="02040503050406030204" pitchFamily="18" charset="0"/>
              </a:rPr>
              <a:t> </a:t>
            </a:r>
            <a:r>
              <a:rPr lang="en-US" sz="1100" dirty="0">
                <a:solidFill>
                  <a:srgbClr val="00B050"/>
                </a:solidFill>
                <a:latin typeface="Cambria" panose="02040503050406030204" pitchFamily="18" charset="0"/>
              </a:rPr>
              <a:t>fine-grained</a:t>
            </a:r>
            <a:r>
              <a:rPr kumimoji="0" lang="en-US" sz="1100" b="0" i="0" u="none" strike="noStrike" kern="1200" cap="none" spc="0" normalizeH="0" baseline="0" noProof="0" dirty="0">
                <a:ln>
                  <a:noFill/>
                </a:ln>
                <a:solidFill>
                  <a:srgbClr val="00B050"/>
                </a:solidFill>
                <a:effectLst/>
                <a:uLnTx/>
                <a:uFillTx/>
                <a:latin typeface="Cambria" panose="02040503050406030204" pitchFamily="18" charset="0"/>
              </a:rPr>
              <a:t> control of fundamental DRAM internal circuit timings that control key basic components in the DRAM array (e.g.,</a:t>
            </a:r>
            <a:r>
              <a:rPr kumimoji="0" lang="en-US" sz="1100" b="0" i="0" u="none" strike="noStrike" kern="1200" cap="none" spc="0" normalizeH="0" noProof="0" dirty="0">
                <a:ln>
                  <a:noFill/>
                </a:ln>
                <a:solidFill>
                  <a:srgbClr val="00B050"/>
                </a:solidFill>
                <a:effectLst/>
                <a:uLnTx/>
                <a:uFillTx/>
                <a:latin typeface="Cambria" panose="02040503050406030204" pitchFamily="18" charset="0"/>
              </a:rPr>
              <a:t> </a:t>
            </a:r>
            <a:r>
              <a:rPr kumimoji="0" lang="en-US" sz="1100" b="0" i="0" u="none" strike="noStrike" kern="1200" cap="none" spc="0" normalizeH="0" baseline="0" noProof="0" dirty="0" err="1">
                <a:ln>
                  <a:noFill/>
                </a:ln>
                <a:solidFill>
                  <a:srgbClr val="00B050"/>
                </a:solidFill>
                <a:effectLst/>
                <a:uLnTx/>
                <a:uFillTx/>
                <a:latin typeface="Cambria" panose="02040503050406030204" pitchFamily="18" charset="0"/>
              </a:rPr>
              <a:t>wordline</a:t>
            </a:r>
            <a:r>
              <a:rPr kumimoji="0" lang="en-US" sz="1100" b="0" i="0" u="none" strike="noStrike" kern="1200" cap="none" spc="0" normalizeH="0" baseline="0" noProof="0" dirty="0">
                <a:ln>
                  <a:noFill/>
                </a:ln>
                <a:solidFill>
                  <a:srgbClr val="00B050"/>
                </a:solidFill>
                <a:effectLst/>
                <a:uLnTx/>
                <a:uFillTx/>
                <a:latin typeface="Cambria" panose="02040503050406030204" pitchFamily="18" charset="0"/>
              </a:rPr>
              <a:t>, sense amplifier, </a:t>
            </a:r>
            <a:r>
              <a:rPr kumimoji="0" lang="en-US" sz="1100" b="0" i="0" u="none" strike="noStrike" kern="1200" cap="none" spc="0" normalizeH="0" baseline="0" noProof="0" dirty="0" err="1">
                <a:ln>
                  <a:noFill/>
                </a:ln>
                <a:solidFill>
                  <a:srgbClr val="00B050"/>
                </a:solidFill>
                <a:effectLst/>
                <a:uLnTx/>
                <a:uFillTx/>
                <a:latin typeface="Cambria" panose="02040503050406030204" pitchFamily="18" charset="0"/>
              </a:rPr>
              <a:t>precharge</a:t>
            </a:r>
            <a:r>
              <a:rPr kumimoji="0" lang="en-US" sz="1100" b="0" i="0" u="none" strike="noStrike" kern="1200" cap="none" spc="0" normalizeH="0" baseline="0" noProof="0" dirty="0">
                <a:ln>
                  <a:noFill/>
                </a:ln>
                <a:solidFill>
                  <a:srgbClr val="00B050"/>
                </a:solidFill>
                <a:effectLst/>
                <a:uLnTx/>
                <a:uFillTx/>
                <a:latin typeface="Cambria" panose="02040503050406030204" pitchFamily="18" charset="0"/>
              </a:rPr>
              <a:t> logic) </a:t>
            </a:r>
          </a:p>
          <a:p>
            <a:pPr marL="225425" marR="0" lvl="1" indent="-92075" algn="l" defTabSz="914400" rtl="0" eaLnBrk="1" fontAlgn="base" latinLnBrk="0" hangingPunct="1">
              <a:lnSpc>
                <a:spcPts val="1200"/>
              </a:lnSpc>
              <a:spcBef>
                <a:spcPts val="300"/>
              </a:spcBef>
              <a:spcAft>
                <a:spcPct val="0"/>
              </a:spcAft>
              <a:buClrTx/>
              <a:buSzTx/>
              <a:buFont typeface="Arial" panose="020B0604020202020204" pitchFamily="34" charset="0"/>
              <a:buChar char="•"/>
              <a:defRPr/>
            </a:pPr>
            <a:r>
              <a:rPr lang="en-US" sz="1100" dirty="0">
                <a:solidFill>
                  <a:srgbClr val="00B050"/>
                </a:solidFill>
                <a:latin typeface="Cambria" panose="02040503050406030204" pitchFamily="18" charset="0"/>
              </a:rPr>
              <a:t>We propose and</a:t>
            </a:r>
            <a:r>
              <a:rPr kumimoji="0" lang="en-US" sz="1100" b="0" i="0" u="none" strike="noStrike" kern="1200" cap="none" spc="0" normalizeH="0" baseline="0" noProof="0" dirty="0">
                <a:ln>
                  <a:noFill/>
                </a:ln>
                <a:solidFill>
                  <a:srgbClr val="00B050"/>
                </a:solidFill>
                <a:effectLst/>
                <a:uLnTx/>
                <a:uFillTx/>
                <a:latin typeface="Cambria" panose="02040503050406030204" pitchFamily="18" charset="0"/>
              </a:rPr>
              <a:t> evaluate</a:t>
            </a:r>
            <a:r>
              <a:rPr kumimoji="0" lang="en-US" sz="1100" b="0" i="0" u="none" strike="noStrike" kern="1200" cap="none" spc="0" normalizeH="0" noProof="0" dirty="0">
                <a:ln>
                  <a:noFill/>
                </a:ln>
                <a:solidFill>
                  <a:srgbClr val="00B050"/>
                </a:solidFill>
                <a:effectLst/>
                <a:uLnTx/>
                <a:uFillTx/>
                <a:latin typeface="Cambria" panose="02040503050406030204" pitchFamily="18" charset="0"/>
              </a:rPr>
              <a:t> two</a:t>
            </a:r>
            <a:r>
              <a:rPr kumimoji="0" lang="en-US" sz="1100" b="0" i="0" u="none" strike="noStrike" kern="1200" cap="none" spc="0" normalizeH="0" baseline="0" noProof="0" dirty="0">
                <a:ln>
                  <a:noFill/>
                </a:ln>
                <a:solidFill>
                  <a:srgbClr val="00B050"/>
                </a:solidFill>
                <a:effectLst/>
                <a:uLnTx/>
                <a:uFillTx/>
                <a:latin typeface="Cambria" panose="02040503050406030204" pitchFamily="18" charset="0"/>
              </a:rPr>
              <a:t> CODIC variants:</a:t>
            </a:r>
            <a:r>
              <a:rPr kumimoji="0" lang="en-US" sz="1100" b="0" i="0" u="none" strike="noStrike" kern="1200" cap="none" spc="0" normalizeH="0" noProof="0" dirty="0">
                <a:ln>
                  <a:noFill/>
                </a:ln>
                <a:solidFill>
                  <a:srgbClr val="00B050"/>
                </a:solidFill>
                <a:effectLst/>
                <a:uLnTx/>
                <a:uFillTx/>
                <a:latin typeface="Cambria" panose="02040503050406030204" pitchFamily="18" charset="0"/>
              </a:rPr>
              <a:t> </a:t>
            </a:r>
            <a:r>
              <a:rPr kumimoji="0" lang="en-US" sz="1100" b="0" i="0" strike="noStrike" kern="1200" cap="none" spc="0" normalizeH="0" baseline="0" noProof="0" dirty="0">
                <a:ln>
                  <a:noFill/>
                </a:ln>
                <a:solidFill>
                  <a:srgbClr val="00B050"/>
                </a:solidFill>
                <a:effectLst/>
                <a:uLnTx/>
                <a:uFillTx/>
                <a:latin typeface="Cambria" panose="02040503050406030204" pitchFamily="18" charset="0"/>
              </a:rPr>
              <a:t>1) </a:t>
            </a:r>
            <a:r>
              <a:rPr kumimoji="0" lang="en-US" sz="1100" b="1" i="0" strike="noStrike" kern="1200" cap="none" spc="0" normalizeH="0" baseline="0" noProof="0" dirty="0">
                <a:ln>
                  <a:noFill/>
                </a:ln>
                <a:solidFill>
                  <a:srgbClr val="00B050"/>
                </a:solidFill>
                <a:effectLst/>
                <a:uLnTx/>
                <a:uFillTx/>
                <a:latin typeface="Cambria" panose="02040503050406030204" pitchFamily="18" charset="0"/>
              </a:rPr>
              <a:t>CODIC-sig</a:t>
            </a:r>
            <a:r>
              <a:rPr kumimoji="0" lang="en-US" sz="1100" b="0" i="0" u="none" strike="noStrike" kern="1200" cap="none" spc="0" normalizeH="0" baseline="0" noProof="0" dirty="0">
                <a:ln>
                  <a:noFill/>
                </a:ln>
                <a:solidFill>
                  <a:srgbClr val="00B050"/>
                </a:solidFill>
                <a:effectLst/>
                <a:uLnTx/>
                <a:uFillTx/>
                <a:latin typeface="Cambria" panose="02040503050406030204" pitchFamily="18" charset="0"/>
              </a:rPr>
              <a:t> generates signature values, and </a:t>
            </a:r>
          </a:p>
          <a:p>
            <a:pPr marL="133350" marR="0" lvl="1" indent="0" algn="l" defTabSz="914400" rtl="0" eaLnBrk="1" fontAlgn="base" latinLnBrk="0" hangingPunct="1">
              <a:lnSpc>
                <a:spcPts val="1200"/>
              </a:lnSpc>
              <a:spcBef>
                <a:spcPts val="300"/>
              </a:spcBef>
              <a:spcAft>
                <a:spcPct val="0"/>
              </a:spcAft>
              <a:buClrTx/>
              <a:buSzTx/>
              <a:buNone/>
              <a:defRPr/>
            </a:pPr>
            <a:r>
              <a:rPr lang="en-US" sz="1100" dirty="0">
                <a:solidFill>
                  <a:srgbClr val="00B050"/>
                </a:solidFill>
                <a:latin typeface="Cambria" panose="02040503050406030204" pitchFamily="18" charset="0"/>
              </a:rPr>
              <a:t>   </a:t>
            </a:r>
            <a:r>
              <a:rPr kumimoji="0" lang="en-US" sz="1100" b="0" i="0" u="none" strike="noStrike" kern="1200" cap="none" spc="0" normalizeH="0" baseline="0" noProof="0" dirty="0">
                <a:ln>
                  <a:noFill/>
                </a:ln>
                <a:solidFill>
                  <a:srgbClr val="00B050"/>
                </a:solidFill>
                <a:effectLst/>
                <a:uLnTx/>
                <a:uFillTx/>
                <a:latin typeface="Cambria" panose="02040503050406030204" pitchFamily="18" charset="0"/>
              </a:rPr>
              <a:t>2) </a:t>
            </a:r>
            <a:r>
              <a:rPr kumimoji="0" lang="en-US" sz="1100" b="1" i="0" strike="noStrike" kern="1200" cap="none" spc="0" normalizeH="0" baseline="0" noProof="0" dirty="0">
                <a:ln>
                  <a:noFill/>
                </a:ln>
                <a:solidFill>
                  <a:srgbClr val="00B050"/>
                </a:solidFill>
                <a:effectLst/>
                <a:uLnTx/>
                <a:uFillTx/>
                <a:latin typeface="Cambria" panose="02040503050406030204" pitchFamily="18" charset="0"/>
              </a:rPr>
              <a:t>CODIC-</a:t>
            </a:r>
            <a:r>
              <a:rPr kumimoji="0" lang="en-US" sz="1100" b="1" i="0" strike="noStrike" kern="1200" cap="none" spc="0" normalizeH="0" baseline="0" noProof="0" dirty="0" err="1">
                <a:ln>
                  <a:noFill/>
                </a:ln>
                <a:solidFill>
                  <a:srgbClr val="00B050"/>
                </a:solidFill>
                <a:effectLst/>
                <a:uLnTx/>
                <a:uFillTx/>
                <a:latin typeface="Cambria" panose="02040503050406030204" pitchFamily="18" charset="0"/>
              </a:rPr>
              <a:t>det</a:t>
            </a:r>
            <a:r>
              <a:rPr kumimoji="0" lang="en-US" sz="1100" b="0" i="0" u="none" strike="noStrike" kern="1200" cap="none" spc="0" normalizeH="0" baseline="0" noProof="0" dirty="0">
                <a:ln>
                  <a:noFill/>
                </a:ln>
                <a:solidFill>
                  <a:srgbClr val="00B050"/>
                </a:solidFill>
                <a:effectLst/>
                <a:uLnTx/>
                <a:uFillTx/>
                <a:latin typeface="Cambria" panose="02040503050406030204" pitchFamily="18" charset="0"/>
              </a:rPr>
              <a:t> generates deterministic values</a:t>
            </a:r>
          </a:p>
          <a:p>
            <a:pPr marL="225425" marR="0" lvl="1" indent="-92075" algn="l" defTabSz="914400" rtl="0" eaLnBrk="1" fontAlgn="base" latinLnBrk="0" hangingPunct="1">
              <a:lnSpc>
                <a:spcPts val="1200"/>
              </a:lnSpc>
              <a:spcBef>
                <a:spcPts val="300"/>
              </a:spcBef>
              <a:spcAft>
                <a:spcPct val="0"/>
              </a:spcAft>
              <a:buClrTx/>
              <a:buSzTx/>
              <a:buFont typeface="Arial" panose="020B0604020202020204" pitchFamily="34" charset="0"/>
              <a:buChar char="•"/>
              <a:defRPr/>
            </a:pPr>
            <a:r>
              <a:rPr kumimoji="0" lang="en-US" sz="1100" b="0" i="0" u="none" strike="noStrike" kern="1200" cap="none" spc="0" normalizeH="0" baseline="0" noProof="0" dirty="0">
                <a:ln>
                  <a:noFill/>
                </a:ln>
                <a:solidFill>
                  <a:srgbClr val="00B050"/>
                </a:solidFill>
                <a:effectLst/>
                <a:uLnTx/>
                <a:uFillTx/>
                <a:latin typeface="Cambria" panose="02040503050406030204" pitchFamily="18" charset="0"/>
              </a:rPr>
              <a:t>CODIC variants have low latency (</a:t>
            </a:r>
            <a:r>
              <a:rPr kumimoji="0" lang="en-US" sz="1100" b="0" i="0" u="none" strike="noStrike" kern="1200" cap="none" spc="0" normalizeH="0" noProof="0" dirty="0" err="1">
                <a:ln>
                  <a:noFill/>
                </a:ln>
                <a:solidFill>
                  <a:srgbClr val="00B050"/>
                </a:solidFill>
                <a:effectLst/>
                <a:uLnTx/>
                <a:uFillTx/>
                <a:latin typeface="Cambria" panose="02040503050406030204" pitchFamily="18" charset="0"/>
              </a:rPr>
              <a:t>i.e</a:t>
            </a:r>
            <a:r>
              <a:rPr kumimoji="0" lang="en-US" sz="1100" b="0" i="0" u="none" strike="noStrike" kern="1200" cap="none" spc="0" normalizeH="0" noProof="0" dirty="0">
                <a:ln>
                  <a:noFill/>
                </a:ln>
                <a:solidFill>
                  <a:srgbClr val="00B050"/>
                </a:solidFill>
                <a:effectLst/>
                <a:uLnTx/>
                <a:uFillTx/>
                <a:latin typeface="Cambria" panose="02040503050406030204" pitchFamily="18" charset="0"/>
              </a:rPr>
              <a:t>, ~25ns)</a:t>
            </a:r>
            <a:endParaRPr kumimoji="0" lang="en-US" sz="900" b="0" i="0" u="none" strike="noStrike" kern="1200" cap="none" spc="0" normalizeH="0" baseline="0" noProof="0" dirty="0">
              <a:ln>
                <a:noFill/>
              </a:ln>
              <a:solidFill>
                <a:srgbClr val="00B050"/>
              </a:solidFill>
              <a:effectLst/>
              <a:uLnTx/>
              <a:uFillTx/>
              <a:latin typeface="Cambria" panose="02040503050406030204" pitchFamily="18" charset="0"/>
              <a:ea typeface="+mn-ea"/>
              <a:cs typeface="+mn-cs"/>
            </a:endParaRPr>
          </a:p>
          <a:p>
            <a:pPr marL="133350" marR="0" lvl="0" indent="-133350" algn="l" defTabSz="914400" rtl="0" eaLnBrk="1" fontAlgn="base" latinLnBrk="0" hangingPunct="1">
              <a:lnSpc>
                <a:spcPts val="1200"/>
              </a:lnSpc>
              <a:spcBef>
                <a:spcPts val="300"/>
              </a:spcBef>
              <a:spcAft>
                <a:spcPct val="0"/>
              </a:spcAft>
              <a:buClrTx/>
              <a:buSzTx/>
              <a:buFont typeface="Wingdings" panose="05000000000000000000" pitchFamily="2" charset="2"/>
              <a:buChar char="§"/>
              <a:defRPr/>
            </a:pPr>
            <a:r>
              <a:rPr kumimoji="0" lang="en-US" sz="1200" b="1" i="0" u="sng" strike="noStrike" kern="1200" cap="none" spc="0" normalizeH="0" baseline="0" noProof="0" dirty="0">
                <a:ln>
                  <a:noFill/>
                </a:ln>
                <a:solidFill>
                  <a:srgbClr val="00B0F0"/>
                </a:solidFill>
                <a:effectLst/>
                <a:uLnTx/>
                <a:uFillTx/>
                <a:latin typeface="Cambria" panose="02040503050406030204" pitchFamily="18" charset="0"/>
                <a:ea typeface="+mn-ea"/>
                <a:cs typeface="+mn-cs"/>
              </a:rPr>
              <a:t>CODIC-based Physical Unclonable Functions (PUFs):</a:t>
            </a:r>
            <a:endParaRPr kumimoji="0" lang="en-US" sz="1050" b="1" i="0" u="none" strike="noStrike" kern="1200" cap="none" spc="0" normalizeH="0" baseline="0" noProof="0" dirty="0">
              <a:ln>
                <a:noFill/>
              </a:ln>
              <a:solidFill>
                <a:srgbClr val="00B0F0"/>
              </a:solidFill>
              <a:effectLst/>
              <a:uLnTx/>
              <a:uFillTx/>
              <a:latin typeface="Cambria" panose="02040503050406030204" pitchFamily="18" charset="0"/>
              <a:ea typeface="+mn-ea"/>
              <a:cs typeface="+mn-cs"/>
            </a:endParaRPr>
          </a:p>
          <a:p>
            <a:pPr marL="225425" lvl="1" indent="-87313">
              <a:lnSpc>
                <a:spcPts val="1200"/>
              </a:lnSpc>
              <a:spcBef>
                <a:spcPts val="300"/>
              </a:spcBef>
              <a:buClrTx/>
            </a:pPr>
            <a:r>
              <a:rPr lang="en-US" sz="1100" dirty="0">
                <a:solidFill>
                  <a:srgbClr val="35B0F0"/>
                </a:solidFill>
                <a:latin typeface="Cambria" panose="02040503050406030204" pitchFamily="18" charset="0"/>
              </a:rPr>
              <a:t>A </a:t>
            </a:r>
            <a:r>
              <a:rPr lang="en-US" sz="1100" b="1" dirty="0">
                <a:solidFill>
                  <a:srgbClr val="35B0F0"/>
                </a:solidFill>
                <a:latin typeface="Cambria" panose="02040503050406030204" pitchFamily="18" charset="0"/>
              </a:rPr>
              <a:t>PUF</a:t>
            </a:r>
            <a:r>
              <a:rPr lang="en-US" sz="1100" dirty="0">
                <a:solidFill>
                  <a:srgbClr val="35B0F0"/>
                </a:solidFill>
                <a:latin typeface="Cambria" panose="02040503050406030204" pitchFamily="18" charset="0"/>
              </a:rPr>
              <a:t> generates </a:t>
            </a:r>
            <a:r>
              <a:rPr lang="en-US" sz="1100" b="1" dirty="0">
                <a:solidFill>
                  <a:srgbClr val="35B0F0"/>
                </a:solidFill>
                <a:latin typeface="Cambria" panose="02040503050406030204" pitchFamily="18" charset="0"/>
              </a:rPr>
              <a:t>signatures unique to a device </a:t>
            </a:r>
            <a:r>
              <a:rPr lang="en-US" sz="1100" dirty="0">
                <a:solidFill>
                  <a:srgbClr val="35B0F0"/>
                </a:solidFill>
                <a:latin typeface="Cambria" panose="02040503050406030204" pitchFamily="18" charset="0"/>
              </a:rPr>
              <a:t>due to the </a:t>
            </a:r>
            <a:r>
              <a:rPr lang="en-US" sz="1100" b="1" dirty="0">
                <a:solidFill>
                  <a:srgbClr val="35B0F0"/>
                </a:solidFill>
                <a:latin typeface="Cambria" panose="02040503050406030204" pitchFamily="18" charset="0"/>
              </a:rPr>
              <a:t>unique physical variations </a:t>
            </a:r>
            <a:r>
              <a:rPr lang="en-US" sz="1100" dirty="0">
                <a:solidFill>
                  <a:srgbClr val="35B0F0"/>
                </a:solidFill>
                <a:latin typeface="Cambria" panose="02040503050406030204" pitchFamily="18" charset="0"/>
              </a:rPr>
              <a:t>of the device</a:t>
            </a:r>
            <a:endParaRPr kumimoji="0" lang="en-US" sz="1100" b="1" i="0" u="none" strike="noStrike" kern="1200" cap="none" spc="0" normalizeH="0" baseline="0" noProof="0" dirty="0">
              <a:ln>
                <a:noFill/>
              </a:ln>
              <a:solidFill>
                <a:srgbClr val="35B0F0"/>
              </a:solidFill>
              <a:effectLst/>
              <a:uLnTx/>
              <a:uFillTx/>
              <a:latin typeface="Cambria" panose="02040503050406030204" pitchFamily="18" charset="0"/>
            </a:endParaRPr>
          </a:p>
          <a:p>
            <a:pPr marL="225425" marR="0" lvl="1" indent="-87313" algn="l" defTabSz="914400" rtl="0" eaLnBrk="1" fontAlgn="base" latinLnBrk="0" hangingPunct="1">
              <a:lnSpc>
                <a:spcPts val="1200"/>
              </a:lnSpc>
              <a:spcBef>
                <a:spcPts val="300"/>
              </a:spcBef>
              <a:spcAft>
                <a:spcPct val="0"/>
              </a:spcAft>
              <a:buClrTx/>
              <a:buSzTx/>
              <a:buFont typeface="Arial" panose="020B0604020202020204" pitchFamily="34" charset="0"/>
              <a:buChar char="•"/>
              <a:defRPr/>
            </a:pPr>
            <a:r>
              <a:rPr kumimoji="0" lang="en-US" sz="1100" b="1" i="0" u="none" strike="noStrike" kern="1200" cap="none" spc="0" normalizeH="0" baseline="0" noProof="0" dirty="0">
                <a:ln>
                  <a:noFill/>
                </a:ln>
                <a:solidFill>
                  <a:srgbClr val="00B0F0"/>
                </a:solidFill>
                <a:effectLst/>
                <a:uLnTx/>
                <a:uFillTx/>
                <a:latin typeface="Cambria" panose="02040503050406030204" pitchFamily="18" charset="0"/>
              </a:rPr>
              <a:t>Key idea: </a:t>
            </a:r>
            <a:r>
              <a:rPr lang="en-US" sz="1100" dirty="0">
                <a:solidFill>
                  <a:srgbClr val="00B0F0"/>
                </a:solidFill>
                <a:latin typeface="Cambria" panose="02040503050406030204" pitchFamily="18" charset="0"/>
              </a:rPr>
              <a:t>U</a:t>
            </a:r>
            <a:r>
              <a:rPr kumimoji="0" lang="en-US" sz="1100" b="0" i="0" u="none" strike="noStrike" kern="1200" cap="none" spc="0" normalizeH="0" baseline="0" noProof="0" dirty="0">
                <a:ln>
                  <a:noFill/>
                </a:ln>
                <a:solidFill>
                  <a:srgbClr val="00B0F0"/>
                </a:solidFill>
                <a:effectLst/>
                <a:uLnTx/>
                <a:uFillTx/>
                <a:latin typeface="Cambria" panose="02040503050406030204" pitchFamily="18" charset="0"/>
              </a:rPr>
              <a:t>se CODIC-sig to generate unique signatures that can uniquely identify a DRAM device</a:t>
            </a:r>
          </a:p>
          <a:p>
            <a:pPr marL="225425" marR="0" lvl="1" indent="-87313" algn="l" defTabSz="914400" rtl="0" eaLnBrk="1" fontAlgn="base" latinLnBrk="0" hangingPunct="1">
              <a:lnSpc>
                <a:spcPts val="1200"/>
              </a:lnSpc>
              <a:spcBef>
                <a:spcPts val="300"/>
              </a:spcBef>
              <a:spcAft>
                <a:spcPct val="0"/>
              </a:spcAft>
              <a:buClrTx/>
              <a:buSzTx/>
              <a:buFont typeface="Arial" panose="020B0604020202020204" pitchFamily="34" charset="0"/>
              <a:buChar char="•"/>
              <a:defRPr/>
            </a:pPr>
            <a:r>
              <a:rPr kumimoji="0" lang="en-US" sz="1100" b="1" i="0" u="none" strike="noStrike" kern="1200" cap="none" spc="0" normalizeH="0" baseline="0" noProof="0" dirty="0">
                <a:ln>
                  <a:noFill/>
                </a:ln>
                <a:solidFill>
                  <a:srgbClr val="00B0F0"/>
                </a:solidFill>
                <a:effectLst/>
                <a:uLnTx/>
                <a:uFillTx/>
                <a:latin typeface="Cambria" panose="02040503050406030204" pitchFamily="18" charset="0"/>
              </a:rPr>
              <a:t>2x faster </a:t>
            </a:r>
            <a:r>
              <a:rPr kumimoji="0" lang="en-US" sz="1100" i="0" u="none" strike="noStrike" kern="1200" cap="none" spc="0" normalizeH="0" baseline="0" noProof="0" dirty="0">
                <a:ln>
                  <a:noFill/>
                </a:ln>
                <a:solidFill>
                  <a:srgbClr val="00B0F0"/>
                </a:solidFill>
                <a:effectLst/>
                <a:uLnTx/>
                <a:uFillTx/>
                <a:latin typeface="Cambria" panose="02040503050406030204" pitchFamily="18" charset="0"/>
              </a:rPr>
              <a:t>than the best </a:t>
            </a:r>
            <a:r>
              <a:rPr kumimoji="0" lang="en-US" sz="1100" b="1" i="0" u="none" strike="noStrike" kern="1200" cap="none" spc="0" normalizeH="0" baseline="0" noProof="0" dirty="0">
                <a:ln>
                  <a:noFill/>
                </a:ln>
                <a:solidFill>
                  <a:srgbClr val="00B0F0"/>
                </a:solidFill>
                <a:effectLst/>
                <a:uLnTx/>
                <a:uFillTx/>
                <a:latin typeface="Cambria" panose="02040503050406030204" pitchFamily="18" charset="0"/>
              </a:rPr>
              <a:t>state-of-the-art </a:t>
            </a:r>
            <a:r>
              <a:rPr kumimoji="0" lang="en-US" sz="1100" i="0" u="none" strike="noStrike" kern="1200" cap="none" spc="0" normalizeH="0" baseline="0" noProof="0" dirty="0">
                <a:ln>
                  <a:noFill/>
                </a:ln>
                <a:solidFill>
                  <a:srgbClr val="00B0F0"/>
                </a:solidFill>
                <a:effectLst/>
                <a:uLnTx/>
                <a:uFillTx/>
                <a:latin typeface="Cambria" panose="02040503050406030204" pitchFamily="18" charset="0"/>
              </a:rPr>
              <a:t>DRAM PUF</a:t>
            </a:r>
          </a:p>
          <a:p>
            <a:pPr marL="133350" marR="0" lvl="0" indent="-133350" algn="l" defTabSz="914400" rtl="0" eaLnBrk="1" fontAlgn="base" latinLnBrk="0" hangingPunct="1">
              <a:lnSpc>
                <a:spcPts val="1200"/>
              </a:lnSpc>
              <a:spcBef>
                <a:spcPts val="300"/>
              </a:spcBef>
              <a:spcAft>
                <a:spcPct val="0"/>
              </a:spcAft>
              <a:buClrTx/>
              <a:buSzTx/>
              <a:buFont typeface="Wingdings" panose="05000000000000000000" pitchFamily="2" charset="2"/>
              <a:buChar char="§"/>
              <a:defRPr/>
            </a:pPr>
            <a:r>
              <a:rPr kumimoji="0" lang="en-US" sz="1200" b="1" i="0" u="sng" strike="noStrike" kern="1200" cap="none" spc="0" normalizeH="0" baseline="0" noProof="0" dirty="0">
                <a:ln>
                  <a:noFill/>
                </a:ln>
                <a:solidFill>
                  <a:srgbClr val="8064A2"/>
                </a:solidFill>
                <a:effectLst/>
                <a:uLnTx/>
                <a:uFillTx/>
                <a:latin typeface="Cambria" panose="02040503050406030204" pitchFamily="18" charset="0"/>
                <a:ea typeface="+mn-ea"/>
                <a:cs typeface="+mn-cs"/>
              </a:rPr>
              <a:t>CODIC-based Cold Boot Attack</a:t>
            </a:r>
            <a:r>
              <a:rPr kumimoji="0" lang="en-US" sz="1200" b="1" i="0" u="sng" strike="noStrike" kern="1200" cap="none" spc="0" normalizeH="0" noProof="0" dirty="0">
                <a:ln>
                  <a:noFill/>
                </a:ln>
                <a:solidFill>
                  <a:srgbClr val="8064A2"/>
                </a:solidFill>
                <a:effectLst/>
                <a:uLnTx/>
                <a:uFillTx/>
                <a:latin typeface="Cambria" panose="02040503050406030204" pitchFamily="18" charset="0"/>
                <a:ea typeface="+mn-ea"/>
                <a:cs typeface="+mn-cs"/>
              </a:rPr>
              <a:t> Prevention Mechanism</a:t>
            </a:r>
            <a:r>
              <a:rPr kumimoji="0" lang="en-US" sz="1200" b="1" i="0" u="sng" strike="noStrike" kern="1200" cap="none" spc="0" normalizeH="0" baseline="0" noProof="0" dirty="0">
                <a:ln>
                  <a:noFill/>
                </a:ln>
                <a:solidFill>
                  <a:srgbClr val="8064A2"/>
                </a:solidFill>
                <a:effectLst/>
                <a:uLnTx/>
                <a:uFillTx/>
                <a:latin typeface="Cambria" panose="02040503050406030204" pitchFamily="18" charset="0"/>
                <a:ea typeface="+mn-ea"/>
                <a:cs typeface="+mn-cs"/>
              </a:rPr>
              <a:t>:</a:t>
            </a:r>
            <a:endParaRPr kumimoji="0" lang="en-US" sz="1050" b="1" i="0" u="none" strike="noStrike" kern="1200" cap="none" spc="0" normalizeH="0" baseline="0" noProof="0" dirty="0">
              <a:ln>
                <a:noFill/>
              </a:ln>
              <a:solidFill>
                <a:srgbClr val="8064A2"/>
              </a:solidFill>
              <a:effectLst/>
              <a:uLnTx/>
              <a:uFillTx/>
              <a:latin typeface="Cambria" panose="02040503050406030204" pitchFamily="18" charset="0"/>
              <a:ea typeface="+mn-ea"/>
              <a:cs typeface="+mn-cs"/>
            </a:endParaRPr>
          </a:p>
          <a:p>
            <a:pPr marL="225425" lvl="1" indent="-87313">
              <a:lnSpc>
                <a:spcPts val="1200"/>
              </a:lnSpc>
              <a:spcBef>
                <a:spcPts val="300"/>
              </a:spcBef>
              <a:buClrTx/>
            </a:pPr>
            <a:r>
              <a:rPr kumimoji="0" lang="en-US" sz="1100" b="1" i="0" u="none" strike="noStrike" kern="1200" cap="none" spc="0" normalizeH="0" baseline="0" noProof="0" dirty="0">
                <a:ln>
                  <a:noFill/>
                </a:ln>
                <a:solidFill>
                  <a:srgbClr val="8064A2"/>
                </a:solidFill>
                <a:effectLst/>
                <a:uLnTx/>
                <a:uFillTx/>
                <a:latin typeface="Cambria" panose="02040503050406030204" pitchFamily="18" charset="0"/>
              </a:rPr>
              <a:t>Cold Boot Attack:</a:t>
            </a:r>
            <a:r>
              <a:rPr kumimoji="0" lang="en-US" sz="1100" b="1" i="0" u="none" strike="noStrike" kern="1200" cap="none" spc="0" normalizeH="0" noProof="0" dirty="0">
                <a:ln>
                  <a:noFill/>
                </a:ln>
                <a:solidFill>
                  <a:srgbClr val="8064A2"/>
                </a:solidFill>
                <a:effectLst/>
                <a:uLnTx/>
                <a:uFillTx/>
                <a:latin typeface="Cambria" panose="02040503050406030204" pitchFamily="18" charset="0"/>
              </a:rPr>
              <a:t> </a:t>
            </a:r>
            <a:r>
              <a:rPr lang="en-US" sz="1100" noProof="0" dirty="0">
                <a:solidFill>
                  <a:srgbClr val="8064A2"/>
                </a:solidFill>
                <a:latin typeface="Cambria" panose="02040503050406030204" pitchFamily="18" charset="0"/>
              </a:rPr>
              <a:t>T</a:t>
            </a:r>
            <a:r>
              <a:rPr lang="en-US" sz="1100" dirty="0">
                <a:solidFill>
                  <a:srgbClr val="8064A2"/>
                </a:solidFill>
                <a:latin typeface="Cambria" panose="02040503050406030204" pitchFamily="18" charset="0"/>
              </a:rPr>
              <a:t>he attacker physically removes the DRAM module from the victim system and places it in a system under their control to extract secret information</a:t>
            </a:r>
            <a:r>
              <a:rPr lang="en-US" sz="1400" dirty="0"/>
              <a:t> </a:t>
            </a:r>
            <a:endParaRPr kumimoji="0" lang="en-US" sz="1100" b="1" i="0" u="none" strike="noStrike" kern="1200" cap="none" spc="0" normalizeH="0" baseline="0" noProof="0" dirty="0">
              <a:ln>
                <a:noFill/>
              </a:ln>
              <a:solidFill>
                <a:srgbClr val="8064A2"/>
              </a:solidFill>
              <a:effectLst/>
              <a:uLnTx/>
              <a:uFillTx/>
              <a:latin typeface="Cambria" panose="02040503050406030204" pitchFamily="18" charset="0"/>
            </a:endParaRPr>
          </a:p>
          <a:p>
            <a:pPr marL="225425" marR="0" lvl="1" indent="-87313" algn="l" defTabSz="914400" rtl="0" eaLnBrk="1" fontAlgn="base" latinLnBrk="0" hangingPunct="1">
              <a:lnSpc>
                <a:spcPts val="1200"/>
              </a:lnSpc>
              <a:spcBef>
                <a:spcPts val="300"/>
              </a:spcBef>
              <a:spcAft>
                <a:spcPct val="0"/>
              </a:spcAft>
              <a:buClrTx/>
              <a:buSzTx/>
              <a:buFont typeface="Arial" panose="020B0604020202020204" pitchFamily="34" charset="0"/>
              <a:buChar char="•"/>
              <a:defRPr/>
            </a:pPr>
            <a:r>
              <a:rPr kumimoji="0" lang="en-US" sz="1100" b="1" i="0" u="none" strike="noStrike" kern="1200" cap="none" spc="0" normalizeH="0" baseline="0" noProof="0" dirty="0">
                <a:ln>
                  <a:noFill/>
                </a:ln>
                <a:solidFill>
                  <a:srgbClr val="8064A2"/>
                </a:solidFill>
                <a:effectLst/>
                <a:uLnTx/>
                <a:uFillTx/>
                <a:latin typeface="Cambria" panose="02040503050406030204" pitchFamily="18" charset="0"/>
              </a:rPr>
              <a:t>Key idea: </a:t>
            </a:r>
            <a:r>
              <a:rPr lang="en-US" sz="1100" dirty="0">
                <a:solidFill>
                  <a:srgbClr val="8064A2"/>
                </a:solidFill>
                <a:latin typeface="Cambria" panose="02040503050406030204" pitchFamily="18" charset="0"/>
              </a:rPr>
              <a:t>D</a:t>
            </a:r>
            <a:r>
              <a:rPr kumimoji="0" lang="en-US" sz="1100" b="0" i="0" u="none" strike="noStrike" kern="1200" cap="none" spc="0" normalizeH="0" baseline="0" noProof="0" dirty="0" err="1">
                <a:ln>
                  <a:noFill/>
                </a:ln>
                <a:solidFill>
                  <a:srgbClr val="8064A2"/>
                </a:solidFill>
                <a:effectLst/>
                <a:uLnTx/>
                <a:uFillTx/>
                <a:latin typeface="Cambria" panose="02040503050406030204" pitchFamily="18" charset="0"/>
              </a:rPr>
              <a:t>estroy</a:t>
            </a:r>
            <a:r>
              <a:rPr kumimoji="0" lang="en-US" sz="1100" b="0" i="0" u="none" strike="noStrike" kern="1200" cap="none" spc="0" normalizeH="0" baseline="0" noProof="0" dirty="0">
                <a:ln>
                  <a:noFill/>
                </a:ln>
                <a:solidFill>
                  <a:srgbClr val="8064A2"/>
                </a:solidFill>
                <a:effectLst/>
                <a:uLnTx/>
                <a:uFillTx/>
                <a:latin typeface="Cambria" panose="02040503050406030204" pitchFamily="18" charset="0"/>
              </a:rPr>
              <a:t> all data at power-on using CODIC</a:t>
            </a:r>
            <a:endParaRPr kumimoji="0" lang="en-US" sz="1100" b="1" i="0" u="none" strike="noStrike" kern="1200" cap="none" spc="0" normalizeH="0" baseline="0" noProof="0" dirty="0">
              <a:ln>
                <a:noFill/>
              </a:ln>
              <a:solidFill>
                <a:srgbClr val="8064A2"/>
              </a:solidFill>
              <a:effectLst/>
              <a:uLnTx/>
              <a:uFillTx/>
              <a:latin typeface="Cambria" panose="02040503050406030204" pitchFamily="18" charset="0"/>
            </a:endParaRPr>
          </a:p>
          <a:p>
            <a:pPr marL="225425" marR="0" lvl="1" indent="-87313" algn="l" defTabSz="914400" rtl="0" eaLnBrk="1" fontAlgn="base" latinLnBrk="0" hangingPunct="1">
              <a:lnSpc>
                <a:spcPts val="1200"/>
              </a:lnSpc>
              <a:spcBef>
                <a:spcPts val="300"/>
              </a:spcBef>
              <a:spcAft>
                <a:spcPct val="0"/>
              </a:spcAft>
              <a:buClrTx/>
              <a:buSzTx/>
              <a:buFont typeface="Arial" panose="020B0604020202020204" pitchFamily="34" charset="0"/>
              <a:buChar char="•"/>
              <a:defRPr/>
            </a:pPr>
            <a:r>
              <a:rPr kumimoji="0" lang="en-US" sz="1100" b="0" i="0" u="none" strike="noStrike" kern="1200" cap="none" spc="0" normalizeH="0" baseline="0" noProof="0" dirty="0">
                <a:ln>
                  <a:noFill/>
                </a:ln>
                <a:solidFill>
                  <a:srgbClr val="8064A2"/>
                </a:solidFill>
                <a:effectLst/>
                <a:uLnTx/>
                <a:uFillTx/>
                <a:latin typeface="Cambria" panose="02040503050406030204" pitchFamily="18" charset="0"/>
              </a:rPr>
              <a:t>Does </a:t>
            </a:r>
            <a:r>
              <a:rPr kumimoji="0" lang="en-US" sz="1100" b="1" i="0" u="none" strike="noStrike" kern="1200" cap="none" spc="0" normalizeH="0" baseline="0" noProof="0" dirty="0">
                <a:ln>
                  <a:noFill/>
                </a:ln>
                <a:solidFill>
                  <a:srgbClr val="8064A2"/>
                </a:solidFill>
                <a:effectLst/>
                <a:uLnTx/>
                <a:uFillTx/>
                <a:latin typeface="Cambria" panose="02040503050406030204" pitchFamily="18" charset="0"/>
              </a:rPr>
              <a:t>not incur any latency or energy at runtime</a:t>
            </a:r>
            <a:r>
              <a:rPr kumimoji="0" lang="en-US" sz="1100" b="0" i="0" u="none" strike="noStrike" kern="1200" cap="none" spc="0" normalizeH="0" baseline="0" noProof="0" dirty="0">
                <a:ln>
                  <a:noFill/>
                </a:ln>
                <a:solidFill>
                  <a:srgbClr val="8064A2"/>
                </a:solidFill>
                <a:effectLst/>
                <a:uLnTx/>
                <a:uFillTx/>
                <a:latin typeface="Cambria" panose="02040503050406030204" pitchFamily="18" charset="0"/>
              </a:rPr>
              <a:t>, and it is </a:t>
            </a:r>
            <a:r>
              <a:rPr kumimoji="0" lang="en-US" sz="1100" b="1" i="0" u="none" strike="noStrike" kern="1200" cap="none" spc="0" normalizeH="0" baseline="0" noProof="0" dirty="0">
                <a:ln>
                  <a:noFill/>
                </a:ln>
                <a:solidFill>
                  <a:srgbClr val="8064A2"/>
                </a:solidFill>
                <a:effectLst/>
                <a:uLnTx/>
                <a:uFillTx/>
                <a:latin typeface="Cambria" panose="02040503050406030204" pitchFamily="18" charset="0"/>
              </a:rPr>
              <a:t>2.0x lower latency and 1.7x lower energy</a:t>
            </a:r>
            <a:r>
              <a:rPr kumimoji="0" lang="en-US" sz="1100" b="0" i="0" u="none" strike="noStrike" kern="1200" cap="none" spc="0" normalizeH="0" baseline="0" noProof="0" dirty="0">
                <a:ln>
                  <a:noFill/>
                </a:ln>
                <a:solidFill>
                  <a:srgbClr val="8064A2"/>
                </a:solidFill>
                <a:effectLst/>
                <a:uLnTx/>
                <a:uFillTx/>
                <a:latin typeface="Cambria" panose="02040503050406030204" pitchFamily="18" charset="0"/>
              </a:rPr>
              <a:t> than the best state-of-the</a:t>
            </a:r>
            <a:r>
              <a:rPr lang="en-US" sz="1100" dirty="0">
                <a:solidFill>
                  <a:srgbClr val="8064A2"/>
                </a:solidFill>
                <a:latin typeface="Cambria" panose="02040503050406030204" pitchFamily="18" charset="0"/>
              </a:rPr>
              <a:t>-art mechanisms during DRAM power-on</a:t>
            </a:r>
            <a:endParaRPr kumimoji="0" lang="en-US" sz="1100" b="0" i="0" u="none" strike="noStrike" kern="1200" cap="none" spc="0" normalizeH="0" baseline="0" noProof="0" dirty="0">
              <a:ln>
                <a:noFill/>
              </a:ln>
              <a:solidFill>
                <a:srgbClr val="8064A2"/>
              </a:solidFill>
              <a:effectLst/>
              <a:uLnTx/>
              <a:uFillTx/>
              <a:latin typeface="Cambria" panose="02040503050406030204" pitchFamily="18" charset="0"/>
            </a:endParaRPr>
          </a:p>
          <a:p>
            <a:pPr marL="46038" marR="0" lvl="0" indent="-114300" algn="l" defTabSz="914400" rtl="0" eaLnBrk="1" fontAlgn="base" latinLnBrk="0" hangingPunct="1">
              <a:lnSpc>
                <a:spcPts val="1200"/>
              </a:lnSpc>
              <a:spcBef>
                <a:spcPts val="300"/>
              </a:spcBef>
              <a:spcAft>
                <a:spcPct val="0"/>
              </a:spcAft>
              <a:buClrTx/>
              <a:buSzTx/>
              <a:buFont typeface="Wingdings" panose="05000000000000000000" pitchFamily="2" charset="2"/>
              <a:buChar char="§"/>
              <a:defRPr/>
            </a:pPr>
            <a:r>
              <a:rPr kumimoji="0" lang="en-US" sz="1200" b="1" i="0" u="sng" strike="noStrike" kern="1200" cap="none" spc="0" normalizeH="0" baseline="0" noProof="0" dirty="0">
                <a:ln>
                  <a:noFill/>
                </a:ln>
                <a:solidFill>
                  <a:srgbClr val="B21B1C"/>
                </a:solidFill>
                <a:effectLst/>
                <a:uLnTx/>
                <a:uFillTx/>
                <a:latin typeface="Cambria" panose="02040503050406030204" pitchFamily="18" charset="0"/>
                <a:ea typeface="+mn-ea"/>
                <a:cs typeface="+mn-cs"/>
              </a:rPr>
              <a:t>Conclusion:</a:t>
            </a:r>
          </a:p>
          <a:p>
            <a:pPr marL="225425" marR="0" lvl="1" indent="-87313" algn="l" defTabSz="914400" rtl="0" eaLnBrk="1" fontAlgn="base" latinLnBrk="0" hangingPunct="1">
              <a:lnSpc>
                <a:spcPts val="1200"/>
              </a:lnSpc>
              <a:spcBef>
                <a:spcPts val="300"/>
              </a:spcBef>
              <a:spcAft>
                <a:spcPct val="0"/>
              </a:spcAft>
              <a:buClrTx/>
              <a:buSzTx/>
              <a:buFont typeface="Arial" panose="020B0604020202020204" pitchFamily="34" charset="0"/>
              <a:buChar char="•"/>
              <a:defRPr/>
            </a:pPr>
            <a:r>
              <a:rPr kumimoji="0" lang="en-US" sz="1100" b="0" i="0" u="none" strike="noStrike" kern="1200" cap="none" spc="0" normalizeH="0" baseline="0" noProof="0" dirty="0">
                <a:ln>
                  <a:noFill/>
                </a:ln>
                <a:solidFill>
                  <a:srgbClr val="B31B1B"/>
                </a:solidFill>
                <a:effectLst/>
                <a:uLnTx/>
                <a:uFillTx/>
                <a:latin typeface="Cambria" panose="02040503050406030204" pitchFamily="18" charset="0"/>
              </a:rPr>
              <a:t>CODIC can be used for implementing very </a:t>
            </a:r>
            <a:r>
              <a:rPr kumimoji="0" lang="en-US" sz="1100" b="1" i="0" u="none" strike="noStrike" kern="1200" cap="none" spc="0" normalizeH="0" baseline="0" noProof="0" dirty="0">
                <a:ln>
                  <a:noFill/>
                </a:ln>
                <a:solidFill>
                  <a:srgbClr val="B31B1B"/>
                </a:solidFill>
                <a:effectLst/>
                <a:uLnTx/>
                <a:uFillTx/>
                <a:latin typeface="Cambria" panose="02040503050406030204" pitchFamily="18" charset="0"/>
              </a:rPr>
              <a:t>efficient security applications</a:t>
            </a:r>
          </a:p>
          <a:p>
            <a:pPr marL="225425" marR="0" lvl="1" indent="-87313" algn="l" defTabSz="914400" rtl="0" eaLnBrk="1" fontAlgn="base" latinLnBrk="0" hangingPunct="1">
              <a:lnSpc>
                <a:spcPts val="1200"/>
              </a:lnSpc>
              <a:spcBef>
                <a:spcPts val="300"/>
              </a:spcBef>
              <a:spcAft>
                <a:spcPct val="0"/>
              </a:spcAft>
              <a:buClrTx/>
              <a:buSzTx/>
              <a:buFont typeface="Arial" panose="020B0604020202020204" pitchFamily="34" charset="0"/>
              <a:buChar char="•"/>
              <a:defRPr/>
            </a:pPr>
            <a:r>
              <a:rPr lang="en-US" sz="1100" dirty="0">
                <a:solidFill>
                  <a:srgbClr val="B31B1B"/>
                </a:solidFill>
                <a:latin typeface="Cambria" panose="02040503050406030204" pitchFamily="18" charset="0"/>
              </a:rPr>
              <a:t>CODIC can enable </a:t>
            </a:r>
            <a:r>
              <a:rPr lang="en-US" sz="1100" b="1" dirty="0">
                <a:solidFill>
                  <a:srgbClr val="B31B1B"/>
                </a:solidFill>
                <a:latin typeface="Cambria" panose="02040503050406030204" pitchFamily="18" charset="0"/>
              </a:rPr>
              <a:t>new DRAM functionalities, and reliability, performance, and energy optimizations</a:t>
            </a:r>
            <a:endParaRPr kumimoji="0" lang="en-US" sz="1100" b="1" i="0" u="none" strike="noStrike" kern="1200" cap="none" spc="0" normalizeH="0" baseline="0" noProof="0" dirty="0">
              <a:ln>
                <a:noFill/>
              </a:ln>
              <a:solidFill>
                <a:srgbClr val="B31B1B"/>
              </a:solidFill>
              <a:effectLst/>
              <a:uLnTx/>
              <a:uFillTx/>
              <a:latin typeface="Cambria" panose="02040503050406030204" pitchFamily="18" charset="0"/>
            </a:endParaRPr>
          </a:p>
        </p:txBody>
      </p:sp>
      <p:sp>
        <p:nvSpPr>
          <p:cNvPr id="5" name="灯片编号占位符 3">
            <a:extLst>
              <a:ext uri="{FF2B5EF4-FFF2-40B4-BE49-F238E27FC236}">
                <a16:creationId xmlns:a16="http://schemas.microsoft.com/office/drawing/2014/main" id="{18A57AE4-D91B-FA47-92AD-1B5283D63090}"/>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fld id="{56E643E9-8232-44D4-8A76-E691A7C80D3B}" type="slidenum">
              <a:rPr lang="en-US" altLang="en-US" sz="1500">
                <a:solidFill>
                  <a:schemeClr val="bg1">
                    <a:lumMod val="75000"/>
                  </a:schemeClr>
                </a:solidFill>
              </a:rPr>
              <a:pPr algn="ctr"/>
              <a:t>2</a:t>
            </a:fld>
            <a:endParaRPr lang="en-US" altLang="en-US" sz="1500" dirty="0">
              <a:solidFill>
                <a:schemeClr val="bg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1">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1">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1">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1">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1">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xfrm>
            <a:off x="68625" y="-127168"/>
            <a:ext cx="4872769" cy="442061"/>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Applications of CODIC</a:t>
            </a:r>
            <a:endParaRPr sz="3600" b="1" dirty="0">
              <a:solidFill>
                <a:schemeClr val="bg1"/>
              </a:solidFill>
              <a:latin typeface="Cambria"/>
              <a:ea typeface="Cambria"/>
              <a:cs typeface="Cambria"/>
              <a:sym typeface="Cambria"/>
            </a:endParaRPr>
          </a:p>
        </p:txBody>
      </p:sp>
      <p:sp>
        <p:nvSpPr>
          <p:cNvPr id="12" name="Google Shape;111;p19">
            <a:extLst>
              <a:ext uri="{FF2B5EF4-FFF2-40B4-BE49-F238E27FC236}">
                <a16:creationId xmlns:a16="http://schemas.microsoft.com/office/drawing/2014/main" id="{7396CB3D-7331-0148-AD46-D5DEAD8B68E4}"/>
              </a:ext>
            </a:extLst>
          </p:cNvPr>
          <p:cNvSpPr txBox="1">
            <a:spLocks/>
          </p:cNvSpPr>
          <p:nvPr/>
        </p:nvSpPr>
        <p:spPr>
          <a:xfrm>
            <a:off x="167746" y="580199"/>
            <a:ext cx="6690254" cy="426270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L="342900" marR="0" lvl="0" indent="-257175"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685800" marR="0" lvl="1" indent="-238125" algn="l" rtl="0">
              <a:lnSpc>
                <a:spcPct val="115000"/>
              </a:lnSpc>
              <a:spcBef>
                <a:spcPts val="120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2pPr>
            <a:lvl3pPr marL="1028700" marR="0" lvl="2" indent="-238125" algn="l" rtl="0">
              <a:lnSpc>
                <a:spcPct val="115000"/>
              </a:lnSpc>
              <a:spcBef>
                <a:spcPts val="120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3pPr>
            <a:lvl4pPr marL="1371600" marR="0" lvl="3" indent="-238125" algn="l" rtl="0">
              <a:lnSpc>
                <a:spcPct val="115000"/>
              </a:lnSpc>
              <a:spcBef>
                <a:spcPts val="120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4pPr>
            <a:lvl5pPr marL="1714500" marR="0" lvl="4" indent="-238125" algn="l" rtl="0">
              <a:lnSpc>
                <a:spcPct val="115000"/>
              </a:lnSpc>
              <a:spcBef>
                <a:spcPts val="120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5pPr>
            <a:lvl6pPr marL="2057400" marR="0" lvl="5" indent="-238125" algn="l" rtl="0">
              <a:lnSpc>
                <a:spcPct val="115000"/>
              </a:lnSpc>
              <a:spcBef>
                <a:spcPts val="120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6pPr>
            <a:lvl7pPr marL="2400300" marR="0" lvl="6" indent="-238125" algn="l" rtl="0">
              <a:lnSpc>
                <a:spcPct val="115000"/>
              </a:lnSpc>
              <a:spcBef>
                <a:spcPts val="120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7pPr>
            <a:lvl8pPr marL="2743200" marR="0" lvl="7" indent="-238125" algn="l" rtl="0">
              <a:lnSpc>
                <a:spcPct val="115000"/>
              </a:lnSpc>
              <a:spcBef>
                <a:spcPts val="1200"/>
              </a:spcBef>
              <a:spcAft>
                <a:spcPts val="0"/>
              </a:spcAft>
              <a:buClr>
                <a:schemeClr val="dk2"/>
              </a:buClr>
              <a:buSzPts val="1400"/>
              <a:buFont typeface="Arial"/>
              <a:buChar char="○"/>
              <a:defRPr sz="1050" b="0" i="0" u="none" strike="noStrike" cap="none">
                <a:solidFill>
                  <a:schemeClr val="dk2"/>
                </a:solidFill>
                <a:latin typeface="Arial"/>
                <a:ea typeface="Arial"/>
                <a:cs typeface="Arial"/>
                <a:sym typeface="Arial"/>
              </a:defRPr>
            </a:lvl8pPr>
            <a:lvl9pPr marL="3086100" marR="0" lvl="8" indent="-238125" algn="l" rtl="0">
              <a:lnSpc>
                <a:spcPct val="115000"/>
              </a:lnSpc>
              <a:spcBef>
                <a:spcPts val="1200"/>
              </a:spcBef>
              <a:spcAft>
                <a:spcPts val="1200"/>
              </a:spcAft>
              <a:buClr>
                <a:schemeClr val="dk2"/>
              </a:buClr>
              <a:buSzPts val="1400"/>
              <a:buFont typeface="Arial"/>
              <a:buChar char="■"/>
              <a:defRPr sz="1050" b="0" i="0" u="none" strike="noStrike" cap="none">
                <a:solidFill>
                  <a:schemeClr val="dk2"/>
                </a:solidFill>
                <a:latin typeface="Arial"/>
                <a:ea typeface="Arial"/>
                <a:cs typeface="Arial"/>
                <a:sym typeface="Arial"/>
              </a:defRPr>
            </a:lvl9pPr>
          </a:lstStyle>
          <a:p>
            <a:pPr marL="0" indent="0" algn="ctr">
              <a:lnSpc>
                <a:spcPct val="100000"/>
              </a:lnSpc>
              <a:spcBef>
                <a:spcPts val="100"/>
              </a:spcBef>
              <a:buClr>
                <a:schemeClr val="tx1"/>
              </a:buClr>
              <a:buNone/>
            </a:pPr>
            <a:r>
              <a:rPr lang="en-US" sz="2000" dirty="0">
                <a:solidFill>
                  <a:schemeClr val="tx1"/>
                </a:solidFill>
                <a:latin typeface="Cambria" panose="02040503050406030204" pitchFamily="18" charset="0"/>
              </a:rPr>
              <a:t>CODIC can be used in </a:t>
            </a:r>
            <a:r>
              <a:rPr lang="en-US" sz="2000" b="1" dirty="0">
                <a:solidFill>
                  <a:srgbClr val="F617E7"/>
                </a:solidFill>
                <a:latin typeface="Cambria" panose="02040503050406030204" pitchFamily="18" charset="0"/>
              </a:rPr>
              <a:t>many applications</a:t>
            </a:r>
            <a:endParaRPr lang="en-US" sz="2000" dirty="0">
              <a:solidFill>
                <a:schemeClr val="tx1"/>
              </a:solidFill>
              <a:latin typeface="Cambria" panose="02040503050406030204" pitchFamily="18" charset="0"/>
            </a:endParaRPr>
          </a:p>
          <a:p>
            <a:pPr marL="492125" lvl="1" indent="-149225">
              <a:lnSpc>
                <a:spcPct val="100000"/>
              </a:lnSpc>
              <a:spcBef>
                <a:spcPts val="100"/>
              </a:spcBef>
              <a:buClr>
                <a:schemeClr val="tx1"/>
              </a:buClr>
              <a:buFont typeface="Arial" panose="020B0604020202020204" pitchFamily="34" charset="0"/>
              <a:buChar char="•"/>
            </a:pPr>
            <a:endParaRPr lang="en-US" sz="1600" dirty="0">
              <a:solidFill>
                <a:schemeClr val="tx1"/>
              </a:solidFill>
              <a:latin typeface="Cambria" panose="02040503050406030204" pitchFamily="18" charset="0"/>
            </a:endParaRPr>
          </a:p>
          <a:p>
            <a:pPr marL="492125" lvl="1" indent="-149225">
              <a:lnSpc>
                <a:spcPct val="100000"/>
              </a:lnSpc>
              <a:spcBef>
                <a:spcPts val="100"/>
              </a:spcBef>
              <a:buClr>
                <a:schemeClr val="tx1"/>
              </a:buClr>
              <a:buFont typeface="Arial" panose="020B0604020202020204" pitchFamily="34" charset="0"/>
              <a:buChar char="•"/>
            </a:pPr>
            <a:endParaRPr lang="en-US" sz="1600" dirty="0">
              <a:solidFill>
                <a:schemeClr val="tx1"/>
              </a:solidFill>
              <a:latin typeface="Cambria" panose="02040503050406030204" pitchFamily="18" charset="0"/>
            </a:endParaRPr>
          </a:p>
          <a:p>
            <a:pPr marL="492125" lvl="1" indent="-149225">
              <a:lnSpc>
                <a:spcPct val="100000"/>
              </a:lnSpc>
              <a:spcBef>
                <a:spcPts val="100"/>
              </a:spcBef>
              <a:buClr>
                <a:schemeClr val="tx1"/>
              </a:buClr>
              <a:buFont typeface="Arial" panose="020B0604020202020204" pitchFamily="34" charset="0"/>
              <a:buChar char="•"/>
            </a:pPr>
            <a:endParaRPr lang="en-US" sz="1600" dirty="0">
              <a:solidFill>
                <a:schemeClr val="tx1"/>
              </a:solidFill>
              <a:latin typeface="Cambria" panose="02040503050406030204" pitchFamily="18" charset="0"/>
            </a:endParaRPr>
          </a:p>
          <a:p>
            <a:pPr marL="492125" lvl="1" indent="-149225">
              <a:lnSpc>
                <a:spcPct val="100000"/>
              </a:lnSpc>
              <a:spcBef>
                <a:spcPts val="100"/>
              </a:spcBef>
              <a:buClr>
                <a:schemeClr val="tx1"/>
              </a:buClr>
              <a:buFont typeface="Arial" panose="020B0604020202020204" pitchFamily="34" charset="0"/>
              <a:buChar char="•"/>
            </a:pPr>
            <a:endParaRPr lang="en-US" sz="1600" dirty="0">
              <a:solidFill>
                <a:schemeClr val="tx1"/>
              </a:solidFill>
              <a:latin typeface="Cambria" panose="02040503050406030204" pitchFamily="18" charset="0"/>
            </a:endParaRPr>
          </a:p>
          <a:p>
            <a:pPr marL="492125" lvl="1" indent="-149225">
              <a:lnSpc>
                <a:spcPct val="100000"/>
              </a:lnSpc>
              <a:spcBef>
                <a:spcPts val="100"/>
              </a:spcBef>
              <a:buClr>
                <a:schemeClr val="tx1"/>
              </a:buClr>
              <a:buFont typeface="Arial" panose="020B0604020202020204" pitchFamily="34" charset="0"/>
              <a:buChar char="•"/>
            </a:pPr>
            <a:endParaRPr lang="en-US" sz="1600" dirty="0">
              <a:solidFill>
                <a:schemeClr val="tx1"/>
              </a:solidFill>
              <a:latin typeface="Cambria" panose="02040503050406030204" pitchFamily="18" charset="0"/>
            </a:endParaRPr>
          </a:p>
          <a:p>
            <a:pPr marL="492125" lvl="1" indent="-149225">
              <a:lnSpc>
                <a:spcPct val="100000"/>
              </a:lnSpc>
              <a:spcBef>
                <a:spcPts val="100"/>
              </a:spcBef>
              <a:buClr>
                <a:schemeClr val="tx1"/>
              </a:buClr>
              <a:buFont typeface="Arial" panose="020B0604020202020204" pitchFamily="34" charset="0"/>
              <a:buChar char="•"/>
            </a:pPr>
            <a:endParaRPr lang="en-US" sz="1600" dirty="0">
              <a:solidFill>
                <a:schemeClr val="tx1"/>
              </a:solidFill>
              <a:latin typeface="Cambria" panose="02040503050406030204" pitchFamily="18" charset="0"/>
            </a:endParaRPr>
          </a:p>
          <a:p>
            <a:pPr marL="492125" lvl="1" indent="-149225">
              <a:lnSpc>
                <a:spcPct val="100000"/>
              </a:lnSpc>
              <a:spcBef>
                <a:spcPts val="100"/>
              </a:spcBef>
              <a:buClr>
                <a:schemeClr val="tx1"/>
              </a:buClr>
              <a:buFont typeface="Arial" panose="020B0604020202020204" pitchFamily="34" charset="0"/>
              <a:buChar char="•"/>
            </a:pPr>
            <a:endParaRPr lang="en-US" sz="1600" dirty="0">
              <a:solidFill>
                <a:schemeClr val="tx1"/>
              </a:solidFill>
              <a:latin typeface="Cambria" panose="02040503050406030204" pitchFamily="18" charset="0"/>
            </a:endParaRPr>
          </a:p>
          <a:p>
            <a:pPr marL="492125" lvl="1" indent="-149225">
              <a:lnSpc>
                <a:spcPct val="100000"/>
              </a:lnSpc>
              <a:spcBef>
                <a:spcPts val="100"/>
              </a:spcBef>
              <a:buClr>
                <a:schemeClr val="tx1"/>
              </a:buClr>
              <a:buFont typeface="Arial" panose="020B0604020202020204" pitchFamily="34" charset="0"/>
              <a:buChar char="•"/>
            </a:pPr>
            <a:endParaRPr lang="en-US" sz="1600" dirty="0">
              <a:solidFill>
                <a:schemeClr val="tx1"/>
              </a:solidFill>
              <a:latin typeface="Cambria" panose="02040503050406030204" pitchFamily="18" charset="0"/>
            </a:endParaRPr>
          </a:p>
          <a:p>
            <a:pPr marL="492125" lvl="1" indent="-149225">
              <a:lnSpc>
                <a:spcPct val="100000"/>
              </a:lnSpc>
              <a:spcBef>
                <a:spcPts val="100"/>
              </a:spcBef>
              <a:buClr>
                <a:schemeClr val="tx1"/>
              </a:buClr>
              <a:buFont typeface="Arial" panose="020B0604020202020204" pitchFamily="34" charset="0"/>
              <a:buChar char="•"/>
            </a:pPr>
            <a:endParaRPr lang="en-US" sz="1600" dirty="0">
              <a:solidFill>
                <a:schemeClr val="tx1"/>
              </a:solidFill>
              <a:latin typeface="Cambria" panose="02040503050406030204" pitchFamily="18" charset="0"/>
            </a:endParaRPr>
          </a:p>
          <a:p>
            <a:pPr marL="0" indent="0">
              <a:lnSpc>
                <a:spcPct val="100000"/>
              </a:lnSpc>
              <a:spcBef>
                <a:spcPts val="100"/>
              </a:spcBef>
              <a:buClr>
                <a:schemeClr val="tx1"/>
              </a:buClr>
              <a:buNone/>
            </a:pPr>
            <a:endParaRPr lang="en-US" sz="2000" dirty="0">
              <a:solidFill>
                <a:schemeClr val="tx1"/>
              </a:solidFill>
              <a:latin typeface="Cambria" panose="02040503050406030204" pitchFamily="18" charset="0"/>
            </a:endParaRPr>
          </a:p>
          <a:p>
            <a:pPr marL="0" indent="0">
              <a:lnSpc>
                <a:spcPct val="100000"/>
              </a:lnSpc>
              <a:spcBef>
                <a:spcPts val="100"/>
              </a:spcBef>
              <a:buClr>
                <a:schemeClr val="tx1"/>
              </a:buClr>
              <a:buNone/>
            </a:pPr>
            <a:r>
              <a:rPr lang="en-US" sz="2000" dirty="0">
                <a:solidFill>
                  <a:schemeClr val="tx1"/>
                </a:solidFill>
                <a:latin typeface="Cambria" panose="02040503050406030204" pitchFamily="18" charset="0"/>
              </a:rPr>
              <a:t>We use </a:t>
            </a:r>
            <a:r>
              <a:rPr lang="en-US" sz="2000" b="1" dirty="0">
                <a:solidFill>
                  <a:srgbClr val="2B9D2A"/>
                </a:solidFill>
                <a:latin typeface="Cambria" panose="02040503050406030204" pitchFamily="18" charset="0"/>
              </a:rPr>
              <a:t>CODIC</a:t>
            </a:r>
            <a:r>
              <a:rPr lang="en-US" sz="2000" dirty="0">
                <a:solidFill>
                  <a:schemeClr val="tx1"/>
                </a:solidFill>
                <a:latin typeface="Cambria" panose="02040503050406030204" pitchFamily="18" charset="0"/>
              </a:rPr>
              <a:t> to design </a:t>
            </a:r>
            <a:r>
              <a:rPr lang="en-US" sz="2000" dirty="0">
                <a:solidFill>
                  <a:srgbClr val="2B9D2A"/>
                </a:solidFill>
                <a:latin typeface="Cambria" panose="02040503050406030204" pitchFamily="18" charset="0"/>
              </a:rPr>
              <a:t>two new applications </a:t>
            </a:r>
            <a:r>
              <a:rPr lang="en-US" sz="2000" dirty="0">
                <a:solidFill>
                  <a:schemeClr val="tx1"/>
                </a:solidFill>
                <a:latin typeface="Cambria" panose="02040503050406030204" pitchFamily="18" charset="0"/>
              </a:rPr>
              <a:t>in the </a:t>
            </a:r>
            <a:r>
              <a:rPr lang="en-US" sz="2000" dirty="0">
                <a:solidFill>
                  <a:srgbClr val="2B9D2A"/>
                </a:solidFill>
                <a:latin typeface="Cambria" panose="02040503050406030204" pitchFamily="18" charset="0"/>
              </a:rPr>
              <a:t>security domain</a:t>
            </a:r>
          </a:p>
          <a:p>
            <a:pPr marL="582613" lvl="1" indent="-239713">
              <a:lnSpc>
                <a:spcPct val="100000"/>
              </a:lnSpc>
              <a:spcBef>
                <a:spcPts val="100"/>
              </a:spcBef>
              <a:buClr>
                <a:schemeClr val="tx1"/>
              </a:buClr>
              <a:buSzPct val="100000"/>
              <a:buFont typeface="+mj-lt"/>
              <a:buAutoNum type="arabicParenR"/>
            </a:pPr>
            <a:r>
              <a:rPr lang="en-US" sz="1600" dirty="0">
                <a:solidFill>
                  <a:schemeClr val="tx1"/>
                </a:solidFill>
                <a:latin typeface="Cambria" panose="02040503050406030204" pitchFamily="18" charset="0"/>
              </a:rPr>
              <a:t>A CODIC-based </a:t>
            </a:r>
            <a:r>
              <a:rPr lang="en-US" sz="1600" dirty="0">
                <a:solidFill>
                  <a:srgbClr val="F617E7"/>
                </a:solidFill>
                <a:latin typeface="Cambria" panose="02040503050406030204" pitchFamily="18" charset="0"/>
              </a:rPr>
              <a:t>Physical Unclonable Function (PUF)</a:t>
            </a:r>
          </a:p>
          <a:p>
            <a:pPr marL="582613" lvl="1" indent="-239713">
              <a:lnSpc>
                <a:spcPct val="100000"/>
              </a:lnSpc>
              <a:spcBef>
                <a:spcPts val="100"/>
              </a:spcBef>
              <a:buClr>
                <a:schemeClr val="tx1"/>
              </a:buClr>
              <a:buSzPct val="100000"/>
              <a:buFont typeface="+mj-lt"/>
              <a:buAutoNum type="arabicParenR"/>
            </a:pPr>
            <a:r>
              <a:rPr lang="en-US" sz="1600" dirty="0">
                <a:solidFill>
                  <a:schemeClr val="tx1"/>
                </a:solidFill>
                <a:latin typeface="Cambria" panose="02040503050406030204" pitchFamily="18" charset="0"/>
              </a:rPr>
              <a:t>A CODIC-based </a:t>
            </a:r>
            <a:r>
              <a:rPr lang="en-US" sz="1600" dirty="0">
                <a:solidFill>
                  <a:srgbClr val="F519E6"/>
                </a:solidFill>
                <a:latin typeface="Cambria" panose="02040503050406030204" pitchFamily="18" charset="0"/>
              </a:rPr>
              <a:t>Cold Boot Attack Prevention Mechanism </a:t>
            </a:r>
          </a:p>
        </p:txBody>
      </p:sp>
      <p:sp>
        <p:nvSpPr>
          <p:cNvPr id="5" name="灯片编号占位符 3">
            <a:extLst>
              <a:ext uri="{FF2B5EF4-FFF2-40B4-BE49-F238E27FC236}">
                <a16:creationId xmlns:a16="http://schemas.microsoft.com/office/drawing/2014/main" id="{972D1187-4AF2-6442-BECE-56E3C4D74255}"/>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fld id="{56E643E9-8232-44D4-8A76-E691A7C80D3B}" type="slidenum">
              <a:rPr lang="en-US" altLang="en-US" sz="1500">
                <a:solidFill>
                  <a:schemeClr val="bg1">
                    <a:lumMod val="75000"/>
                  </a:schemeClr>
                </a:solidFill>
              </a:rPr>
              <a:pPr algn="ctr"/>
              <a:t>20</a:t>
            </a:fld>
            <a:endParaRPr lang="en-US" altLang="en-US" sz="1500" dirty="0">
              <a:solidFill>
                <a:schemeClr val="bg1">
                  <a:lumMod val="75000"/>
                </a:schemeClr>
              </a:solidFill>
            </a:endParaRPr>
          </a:p>
        </p:txBody>
      </p:sp>
      <p:grpSp>
        <p:nvGrpSpPr>
          <p:cNvPr id="24" name="Group 23">
            <a:extLst>
              <a:ext uri="{FF2B5EF4-FFF2-40B4-BE49-F238E27FC236}">
                <a16:creationId xmlns:a16="http://schemas.microsoft.com/office/drawing/2014/main" id="{A1827D6B-735A-2D43-B6F0-68CA94591A2E}"/>
              </a:ext>
            </a:extLst>
          </p:cNvPr>
          <p:cNvGrpSpPr/>
          <p:nvPr/>
        </p:nvGrpSpPr>
        <p:grpSpPr>
          <a:xfrm>
            <a:off x="3586383" y="2242891"/>
            <a:ext cx="1281121" cy="783364"/>
            <a:chOff x="2162574" y="2482582"/>
            <a:chExt cx="1281121" cy="647064"/>
          </a:xfrm>
        </p:grpSpPr>
        <p:sp>
          <p:nvSpPr>
            <p:cNvPr id="17" name="Rounded Rectangle 16">
              <a:extLst>
                <a:ext uri="{FF2B5EF4-FFF2-40B4-BE49-F238E27FC236}">
                  <a16:creationId xmlns:a16="http://schemas.microsoft.com/office/drawing/2014/main" id="{B026266F-7A5E-A441-A518-3EF159C0C6EE}"/>
                </a:ext>
              </a:extLst>
            </p:cNvPr>
            <p:cNvSpPr/>
            <p:nvPr/>
          </p:nvSpPr>
          <p:spPr>
            <a:xfrm>
              <a:off x="2162574" y="2754222"/>
              <a:ext cx="1281121" cy="375424"/>
            </a:xfrm>
            <a:prstGeom prst="roundRect">
              <a:avLst/>
            </a:prstGeom>
            <a:solidFill>
              <a:srgbClr val="5E973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Memory Controller</a:t>
              </a:r>
            </a:p>
          </p:txBody>
        </p:sp>
        <p:cxnSp>
          <p:nvCxnSpPr>
            <p:cNvPr id="22" name="Straight Arrow Connector 21">
              <a:extLst>
                <a:ext uri="{FF2B5EF4-FFF2-40B4-BE49-F238E27FC236}">
                  <a16:creationId xmlns:a16="http://schemas.microsoft.com/office/drawing/2014/main" id="{8536218D-A6AF-F541-AA89-E71F70E4EB05}"/>
                </a:ext>
              </a:extLst>
            </p:cNvPr>
            <p:cNvCxnSpPr>
              <a:cxnSpLocks/>
              <a:stCxn id="17" idx="0"/>
            </p:cNvCxnSpPr>
            <p:nvPr/>
          </p:nvCxnSpPr>
          <p:spPr>
            <a:xfrm flipV="1">
              <a:off x="2803135" y="2482582"/>
              <a:ext cx="0" cy="271641"/>
            </a:xfrm>
            <a:prstGeom prst="straightConnector1">
              <a:avLst/>
            </a:prstGeom>
            <a:ln w="28575">
              <a:headEnd type="triangle"/>
              <a:tailEnd type="triangle"/>
            </a:ln>
          </p:spPr>
          <p:style>
            <a:lnRef idx="1">
              <a:schemeClr val="accent2"/>
            </a:lnRef>
            <a:fillRef idx="0">
              <a:schemeClr val="accent2"/>
            </a:fillRef>
            <a:effectRef idx="0">
              <a:schemeClr val="accent2"/>
            </a:effectRef>
            <a:fontRef idx="minor">
              <a:schemeClr val="tx1"/>
            </a:fontRef>
          </p:style>
        </p:cxnSp>
      </p:grpSp>
      <p:grpSp>
        <p:nvGrpSpPr>
          <p:cNvPr id="36" name="Group 35">
            <a:extLst>
              <a:ext uri="{FF2B5EF4-FFF2-40B4-BE49-F238E27FC236}">
                <a16:creationId xmlns:a16="http://schemas.microsoft.com/office/drawing/2014/main" id="{432F22C4-4AD0-0B46-BCD8-B57FEAA6444A}"/>
              </a:ext>
            </a:extLst>
          </p:cNvPr>
          <p:cNvGrpSpPr/>
          <p:nvPr/>
        </p:nvGrpSpPr>
        <p:grpSpPr>
          <a:xfrm>
            <a:off x="4890072" y="1281439"/>
            <a:ext cx="2032321" cy="1874704"/>
            <a:chOff x="4811619" y="1002511"/>
            <a:chExt cx="2032321" cy="1874704"/>
          </a:xfrm>
        </p:grpSpPr>
        <p:pic>
          <p:nvPicPr>
            <p:cNvPr id="20" name="Picture 2" descr="http://www.extremetech.com/wp-content/uploads/2013/09/hybrid_memory_cube.jpg">
              <a:extLst>
                <a:ext uri="{FF2B5EF4-FFF2-40B4-BE49-F238E27FC236}">
                  <a16:creationId xmlns:a16="http://schemas.microsoft.com/office/drawing/2014/main" id="{1E5CEB8F-5D25-5445-BCE2-BCFDEB7694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1619" y="1418010"/>
              <a:ext cx="2032321" cy="1459205"/>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EE477D84-E11E-0A4F-AF5D-AB866461BB4C}"/>
                </a:ext>
              </a:extLst>
            </p:cNvPr>
            <p:cNvSpPr/>
            <p:nvPr/>
          </p:nvSpPr>
          <p:spPr>
            <a:xfrm>
              <a:off x="4884600" y="1002511"/>
              <a:ext cx="1933543" cy="523220"/>
            </a:xfrm>
            <a:prstGeom prst="rect">
              <a:avLst/>
            </a:prstGeom>
          </p:spPr>
          <p:txBody>
            <a:bodyPr wrap="none">
              <a:spAutoFit/>
            </a:bodyPr>
            <a:lstStyle/>
            <a:p>
              <a:pPr algn="ctr"/>
              <a:r>
                <a:rPr lang="en-US" dirty="0">
                  <a:solidFill>
                    <a:schemeClr val="tx1"/>
                  </a:solidFill>
                  <a:latin typeface="Cambria" panose="02040503050406030204" pitchFamily="18" charset="0"/>
                </a:rPr>
                <a:t>Processing-In-Memory</a:t>
              </a:r>
            </a:p>
            <a:p>
              <a:pPr algn="ctr"/>
              <a:r>
                <a:rPr lang="en-US" dirty="0">
                  <a:solidFill>
                    <a:schemeClr val="tx1"/>
                  </a:solidFill>
                  <a:latin typeface="Cambria" panose="02040503050406030204" pitchFamily="18" charset="0"/>
                </a:rPr>
                <a:t> (PIM)</a:t>
              </a:r>
              <a:endParaRPr lang="en-US" dirty="0"/>
            </a:p>
          </p:txBody>
        </p:sp>
      </p:grpSp>
      <p:pic>
        <p:nvPicPr>
          <p:cNvPr id="16" name="Picture 15">
            <a:extLst>
              <a:ext uri="{FF2B5EF4-FFF2-40B4-BE49-F238E27FC236}">
                <a16:creationId xmlns:a16="http://schemas.microsoft.com/office/drawing/2014/main" id="{A0B528F9-3F3F-3143-B4D0-7794CA354B5D}"/>
              </a:ext>
            </a:extLst>
          </p:cNvPr>
          <p:cNvPicPr>
            <a:picLocks noChangeAspect="1"/>
          </p:cNvPicPr>
          <p:nvPr/>
        </p:nvPicPr>
        <p:blipFill>
          <a:blip r:embed="rId4"/>
          <a:stretch>
            <a:fillRect/>
          </a:stretch>
        </p:blipFill>
        <p:spPr>
          <a:xfrm>
            <a:off x="1967929" y="2663484"/>
            <a:ext cx="1281121" cy="773141"/>
          </a:xfrm>
          <a:prstGeom prst="rect">
            <a:avLst/>
          </a:prstGeom>
        </p:spPr>
      </p:pic>
      <p:grpSp>
        <p:nvGrpSpPr>
          <p:cNvPr id="43" name="Group 42">
            <a:extLst>
              <a:ext uri="{FF2B5EF4-FFF2-40B4-BE49-F238E27FC236}">
                <a16:creationId xmlns:a16="http://schemas.microsoft.com/office/drawing/2014/main" id="{D8D3DFA9-613D-1040-AF06-CF711719554F}"/>
              </a:ext>
            </a:extLst>
          </p:cNvPr>
          <p:cNvGrpSpPr/>
          <p:nvPr/>
        </p:nvGrpSpPr>
        <p:grpSpPr>
          <a:xfrm>
            <a:off x="3495813" y="1127883"/>
            <a:ext cx="1462259" cy="1473677"/>
            <a:chOff x="3381245" y="1003923"/>
            <a:chExt cx="1462259" cy="1473677"/>
          </a:xfrm>
        </p:grpSpPr>
        <p:pic>
          <p:nvPicPr>
            <p:cNvPr id="18" name="Content Placeholder 5">
              <a:extLst>
                <a:ext uri="{FF2B5EF4-FFF2-40B4-BE49-F238E27FC236}">
                  <a16:creationId xmlns:a16="http://schemas.microsoft.com/office/drawing/2014/main" id="{CE00F125-D556-B845-B840-B0CC475CCB4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a:off x="3476715" y="1196480"/>
              <a:ext cx="1281120" cy="1281120"/>
            </a:xfrm>
            <a:prstGeom prst="rect">
              <a:avLst/>
            </a:prstGeom>
            <a:noFill/>
            <a:ln>
              <a:noFill/>
            </a:ln>
          </p:spPr>
        </p:pic>
        <p:sp>
          <p:nvSpPr>
            <p:cNvPr id="44" name="Rectangle 43">
              <a:extLst>
                <a:ext uri="{FF2B5EF4-FFF2-40B4-BE49-F238E27FC236}">
                  <a16:creationId xmlns:a16="http://schemas.microsoft.com/office/drawing/2014/main" id="{0283CBE5-F89D-7542-9DC9-59894EC16DF5}"/>
                </a:ext>
              </a:extLst>
            </p:cNvPr>
            <p:cNvSpPr/>
            <p:nvPr/>
          </p:nvSpPr>
          <p:spPr>
            <a:xfrm>
              <a:off x="3381245" y="1003923"/>
              <a:ext cx="1462259" cy="523220"/>
            </a:xfrm>
            <a:prstGeom prst="rect">
              <a:avLst/>
            </a:prstGeom>
          </p:spPr>
          <p:txBody>
            <a:bodyPr wrap="none">
              <a:spAutoFit/>
            </a:bodyPr>
            <a:lstStyle/>
            <a:p>
              <a:pPr algn="ctr"/>
              <a:r>
                <a:rPr lang="en-US" dirty="0">
                  <a:solidFill>
                    <a:schemeClr val="tx1"/>
                  </a:solidFill>
                  <a:latin typeface="Cambria" panose="02040503050406030204" pitchFamily="18" charset="0"/>
                </a:rPr>
                <a:t>Accurate DRAM</a:t>
              </a:r>
            </a:p>
            <a:p>
              <a:pPr algn="ctr"/>
              <a:r>
                <a:rPr lang="en-US" dirty="0">
                  <a:solidFill>
                    <a:schemeClr val="tx1"/>
                  </a:solidFill>
                  <a:latin typeface="Cambria" panose="02040503050406030204" pitchFamily="18" charset="0"/>
                </a:rPr>
                <a:t>Characterization</a:t>
              </a:r>
              <a:endParaRPr lang="en-US" sz="1200" dirty="0"/>
            </a:p>
          </p:txBody>
        </p:sp>
      </p:grpSp>
      <p:grpSp>
        <p:nvGrpSpPr>
          <p:cNvPr id="49" name="Group 48">
            <a:extLst>
              <a:ext uri="{FF2B5EF4-FFF2-40B4-BE49-F238E27FC236}">
                <a16:creationId xmlns:a16="http://schemas.microsoft.com/office/drawing/2014/main" id="{E78A729F-2430-9D4D-8BCD-B3F75CFE0179}"/>
              </a:ext>
            </a:extLst>
          </p:cNvPr>
          <p:cNvGrpSpPr/>
          <p:nvPr/>
        </p:nvGrpSpPr>
        <p:grpSpPr>
          <a:xfrm>
            <a:off x="1678991" y="1202236"/>
            <a:ext cx="1856533" cy="1509315"/>
            <a:chOff x="1684601" y="977163"/>
            <a:chExt cx="1856533" cy="1509315"/>
          </a:xfrm>
        </p:grpSpPr>
        <p:pic>
          <p:nvPicPr>
            <p:cNvPr id="48" name="Picture 47">
              <a:extLst>
                <a:ext uri="{FF2B5EF4-FFF2-40B4-BE49-F238E27FC236}">
                  <a16:creationId xmlns:a16="http://schemas.microsoft.com/office/drawing/2014/main" id="{ABF5A770-9A2C-3340-BF4B-F8DA4176679F}"/>
                </a:ext>
              </a:extLst>
            </p:cNvPr>
            <p:cNvPicPr>
              <a:picLocks noChangeAspect="1"/>
            </p:cNvPicPr>
            <p:nvPr/>
          </p:nvPicPr>
          <p:blipFill>
            <a:blip r:embed="rId7"/>
            <a:stretch>
              <a:fillRect/>
            </a:stretch>
          </p:blipFill>
          <p:spPr>
            <a:xfrm>
              <a:off x="1684601" y="1477860"/>
              <a:ext cx="1008618" cy="1008618"/>
            </a:xfrm>
            <a:prstGeom prst="rect">
              <a:avLst/>
            </a:prstGeom>
          </p:spPr>
        </p:pic>
        <p:pic>
          <p:nvPicPr>
            <p:cNvPr id="46" name="Picture 45">
              <a:extLst>
                <a:ext uri="{FF2B5EF4-FFF2-40B4-BE49-F238E27FC236}">
                  <a16:creationId xmlns:a16="http://schemas.microsoft.com/office/drawing/2014/main" id="{69A2E744-E08C-E04C-83E0-EF63DBAD28B2}"/>
                </a:ext>
              </a:extLst>
            </p:cNvPr>
            <p:cNvPicPr>
              <a:picLocks noChangeAspect="1"/>
            </p:cNvPicPr>
            <p:nvPr/>
          </p:nvPicPr>
          <p:blipFill>
            <a:blip r:embed="rId8"/>
            <a:stretch>
              <a:fillRect/>
            </a:stretch>
          </p:blipFill>
          <p:spPr>
            <a:xfrm>
              <a:off x="2532515" y="1406149"/>
              <a:ext cx="1008619" cy="1008619"/>
            </a:xfrm>
            <a:prstGeom prst="rect">
              <a:avLst/>
            </a:prstGeom>
          </p:spPr>
        </p:pic>
        <p:sp>
          <p:nvSpPr>
            <p:cNvPr id="38" name="Rectangle 37">
              <a:extLst>
                <a:ext uri="{FF2B5EF4-FFF2-40B4-BE49-F238E27FC236}">
                  <a16:creationId xmlns:a16="http://schemas.microsoft.com/office/drawing/2014/main" id="{9987EB7D-ECC4-5148-8BED-E0CE7E18CB52}"/>
                </a:ext>
              </a:extLst>
            </p:cNvPr>
            <p:cNvSpPr/>
            <p:nvPr/>
          </p:nvSpPr>
          <p:spPr>
            <a:xfrm>
              <a:off x="2039177" y="977163"/>
              <a:ext cx="1241044" cy="477054"/>
            </a:xfrm>
            <a:prstGeom prst="rect">
              <a:avLst/>
            </a:prstGeom>
          </p:spPr>
          <p:txBody>
            <a:bodyPr wrap="none">
              <a:spAutoFit/>
            </a:bodyPr>
            <a:lstStyle/>
            <a:p>
              <a:pPr algn="ctr">
                <a:lnSpc>
                  <a:spcPts val="1480"/>
                </a:lnSpc>
              </a:pPr>
              <a:r>
                <a:rPr lang="en-US" dirty="0">
                  <a:solidFill>
                    <a:schemeClr val="tx1"/>
                  </a:solidFill>
                  <a:latin typeface="Cambria" panose="02040503050406030204" pitchFamily="18" charset="0"/>
                </a:rPr>
                <a:t>Custom </a:t>
              </a:r>
            </a:p>
            <a:p>
              <a:pPr algn="ctr">
                <a:lnSpc>
                  <a:spcPts val="1480"/>
                </a:lnSpc>
              </a:pPr>
              <a:r>
                <a:rPr lang="en-US" dirty="0">
                  <a:solidFill>
                    <a:schemeClr val="tx1"/>
                  </a:solidFill>
                  <a:latin typeface="Cambria" panose="02040503050406030204" pitchFamily="18" charset="0"/>
                </a:rPr>
                <a:t>optimizations</a:t>
              </a:r>
              <a:endParaRPr lang="en-US" dirty="0"/>
            </a:p>
          </p:txBody>
        </p:sp>
      </p:grpSp>
      <p:grpSp>
        <p:nvGrpSpPr>
          <p:cNvPr id="52" name="Group 51">
            <a:extLst>
              <a:ext uri="{FF2B5EF4-FFF2-40B4-BE49-F238E27FC236}">
                <a16:creationId xmlns:a16="http://schemas.microsoft.com/office/drawing/2014/main" id="{DDE1ACC5-15E7-8649-8E54-3222BB6E47DD}"/>
              </a:ext>
            </a:extLst>
          </p:cNvPr>
          <p:cNvGrpSpPr/>
          <p:nvPr/>
        </p:nvGrpSpPr>
        <p:grpSpPr>
          <a:xfrm>
            <a:off x="261420" y="1389161"/>
            <a:ext cx="1391057" cy="1681186"/>
            <a:chOff x="261420" y="1389161"/>
            <a:chExt cx="1391057" cy="1681186"/>
          </a:xfrm>
        </p:grpSpPr>
        <p:sp>
          <p:nvSpPr>
            <p:cNvPr id="39" name="Rectangle 38">
              <a:extLst>
                <a:ext uri="{FF2B5EF4-FFF2-40B4-BE49-F238E27FC236}">
                  <a16:creationId xmlns:a16="http://schemas.microsoft.com/office/drawing/2014/main" id="{E0EC12F1-1D38-E345-B50D-98B1CED87C99}"/>
                </a:ext>
              </a:extLst>
            </p:cNvPr>
            <p:cNvSpPr/>
            <p:nvPr/>
          </p:nvSpPr>
          <p:spPr>
            <a:xfrm>
              <a:off x="532506" y="1389161"/>
              <a:ext cx="814647" cy="307777"/>
            </a:xfrm>
            <a:prstGeom prst="rect">
              <a:avLst/>
            </a:prstGeom>
          </p:spPr>
          <p:txBody>
            <a:bodyPr wrap="none">
              <a:spAutoFit/>
            </a:bodyPr>
            <a:lstStyle/>
            <a:p>
              <a:pPr algn="ctr"/>
              <a:r>
                <a:rPr lang="en-US" dirty="0">
                  <a:solidFill>
                    <a:schemeClr val="tx1"/>
                  </a:solidFill>
                  <a:latin typeface="Cambria" panose="02040503050406030204" pitchFamily="18" charset="0"/>
                </a:rPr>
                <a:t>Security</a:t>
              </a:r>
              <a:endParaRPr lang="en-US" dirty="0"/>
            </a:p>
          </p:txBody>
        </p:sp>
        <p:pic>
          <p:nvPicPr>
            <p:cNvPr id="51" name="Picture 50">
              <a:extLst>
                <a:ext uri="{FF2B5EF4-FFF2-40B4-BE49-F238E27FC236}">
                  <a16:creationId xmlns:a16="http://schemas.microsoft.com/office/drawing/2014/main" id="{76692045-3D8F-944B-BC39-F05DA17D5D08}"/>
                </a:ext>
              </a:extLst>
            </p:cNvPr>
            <p:cNvPicPr>
              <a:picLocks noChangeAspect="1"/>
            </p:cNvPicPr>
            <p:nvPr/>
          </p:nvPicPr>
          <p:blipFill>
            <a:blip r:embed="rId9"/>
            <a:stretch>
              <a:fillRect/>
            </a:stretch>
          </p:blipFill>
          <p:spPr>
            <a:xfrm>
              <a:off x="261420" y="1679290"/>
              <a:ext cx="1391057" cy="1391057"/>
            </a:xfrm>
            <a:prstGeom prst="rect">
              <a:avLst/>
            </a:prstGeom>
          </p:spPr>
        </p:pic>
      </p:grpSp>
    </p:spTree>
    <p:extLst>
      <p:ext uri="{BB962C8B-B14F-4D97-AF65-F5344CB8AC3E}">
        <p14:creationId xmlns:p14="http://schemas.microsoft.com/office/powerpoint/2010/main" val="93422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xfrm>
            <a:off x="0" y="-146386"/>
            <a:ext cx="6556234" cy="608662"/>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Application 1: PUF</a:t>
            </a:r>
            <a:endParaRPr sz="3600" b="1" dirty="0">
              <a:solidFill>
                <a:schemeClr val="bg1"/>
              </a:solidFill>
              <a:latin typeface="Cambria"/>
              <a:ea typeface="Cambria"/>
              <a:cs typeface="Cambria"/>
              <a:sym typeface="Cambria"/>
            </a:endParaRPr>
          </a:p>
        </p:txBody>
      </p:sp>
      <p:sp>
        <p:nvSpPr>
          <p:cNvPr id="9" name="Google Shape;111;p19">
            <a:extLst>
              <a:ext uri="{FF2B5EF4-FFF2-40B4-BE49-F238E27FC236}">
                <a16:creationId xmlns:a16="http://schemas.microsoft.com/office/drawing/2014/main" id="{40FE2597-30D0-4D4D-9A41-C85D5240EA50}"/>
              </a:ext>
            </a:extLst>
          </p:cNvPr>
          <p:cNvSpPr txBox="1">
            <a:spLocks noGrp="1"/>
          </p:cNvSpPr>
          <p:nvPr>
            <p:ph type="body" idx="1"/>
          </p:nvPr>
        </p:nvSpPr>
        <p:spPr>
          <a:xfrm>
            <a:off x="50457" y="623957"/>
            <a:ext cx="6807543" cy="3895585"/>
          </a:xfrm>
          <a:prstGeom prst="rect">
            <a:avLst/>
          </a:prstGeom>
        </p:spPr>
        <p:txBody>
          <a:bodyPr spcFirstLastPara="1" wrap="square" lIns="68569" tIns="68569" rIns="68569" bIns="68569" anchor="t" anchorCtr="0">
            <a:noAutofit/>
          </a:bodyPr>
          <a:lstStyle/>
          <a:p>
            <a:pPr marL="179388" indent="-179388">
              <a:lnSpc>
                <a:spcPct val="100000"/>
              </a:lnSpc>
              <a:spcBef>
                <a:spcPts val="100"/>
              </a:spcBef>
              <a:buClr>
                <a:schemeClr val="tx1"/>
              </a:buClr>
              <a:buSzPct val="100000"/>
              <a:buFont typeface="Wingdings" pitchFamily="2" charset="2"/>
              <a:buChar char="§"/>
            </a:pPr>
            <a:r>
              <a:rPr lang="en-US" sz="2000" dirty="0">
                <a:solidFill>
                  <a:schemeClr val="tx1"/>
                </a:solidFill>
                <a:latin typeface="Cambria" panose="02040503050406030204" pitchFamily="18" charset="0"/>
              </a:rPr>
              <a:t>A Physical Unclonable Function (</a:t>
            </a:r>
            <a:r>
              <a:rPr lang="en-US" sz="2000" b="1" dirty="0">
                <a:solidFill>
                  <a:schemeClr val="tx1"/>
                </a:solidFill>
                <a:latin typeface="Cambria" panose="02040503050406030204" pitchFamily="18" charset="0"/>
              </a:rPr>
              <a:t>PUF)</a:t>
            </a:r>
            <a:r>
              <a:rPr lang="en-US" sz="2000" dirty="0">
                <a:solidFill>
                  <a:schemeClr val="tx1"/>
                </a:solidFill>
                <a:latin typeface="Cambria" panose="02040503050406030204" pitchFamily="18" charset="0"/>
              </a:rPr>
              <a:t> generates </a:t>
            </a:r>
            <a:r>
              <a:rPr lang="en-US" sz="2000" dirty="0">
                <a:solidFill>
                  <a:srgbClr val="081CF3"/>
                </a:solidFill>
                <a:latin typeface="Cambria" panose="02040503050406030204" pitchFamily="18" charset="0"/>
              </a:rPr>
              <a:t>signatures unique to a device </a:t>
            </a:r>
            <a:r>
              <a:rPr lang="en-US" sz="2000" dirty="0">
                <a:solidFill>
                  <a:schemeClr val="tx1"/>
                </a:solidFill>
                <a:latin typeface="Cambria" panose="02040503050406030204" pitchFamily="18" charset="0"/>
              </a:rPr>
              <a:t>due to the unique physical variations of the device</a:t>
            </a:r>
            <a:endParaRPr lang="en-US" sz="2000" dirty="0">
              <a:latin typeface="Cambria" panose="02040503050406030204" pitchFamily="18" charset="0"/>
            </a:endParaRPr>
          </a:p>
          <a:p>
            <a:pPr marL="179388" indent="-179388">
              <a:lnSpc>
                <a:spcPct val="100000"/>
              </a:lnSpc>
              <a:spcBef>
                <a:spcPts val="100"/>
              </a:spcBef>
              <a:buClr>
                <a:schemeClr val="tx1"/>
              </a:buClr>
              <a:buSzPct val="100000"/>
              <a:buFont typeface="Wingdings" pitchFamily="2" charset="2"/>
              <a:buChar char="§"/>
            </a:pPr>
            <a:r>
              <a:rPr lang="en-US" sz="2000" dirty="0">
                <a:solidFill>
                  <a:schemeClr val="tx1"/>
                </a:solidFill>
                <a:latin typeface="Cambria" panose="02040503050406030204" pitchFamily="18" charset="0"/>
              </a:rPr>
              <a:t>PUFs are typically </a:t>
            </a:r>
            <a:r>
              <a:rPr lang="en-US" sz="2000" dirty="0">
                <a:solidFill>
                  <a:srgbClr val="7030A0"/>
                </a:solidFill>
                <a:latin typeface="Cambria" panose="02040503050406030204" pitchFamily="18" charset="0"/>
              </a:rPr>
              <a:t>used to authenticate or identify a device</a:t>
            </a:r>
          </a:p>
          <a:p>
            <a:pPr marL="179388" indent="-179388">
              <a:lnSpc>
                <a:spcPct val="100000"/>
              </a:lnSpc>
              <a:spcBef>
                <a:spcPts val="100"/>
              </a:spcBef>
              <a:buClr>
                <a:schemeClr val="tx1"/>
              </a:buClr>
              <a:buSzPct val="100000"/>
              <a:buFont typeface="Wingdings" pitchFamily="2" charset="2"/>
              <a:buChar char="§"/>
            </a:pPr>
            <a:r>
              <a:rPr lang="en-US" sz="2000" dirty="0">
                <a:solidFill>
                  <a:schemeClr val="tx1"/>
                </a:solidFill>
                <a:latin typeface="Cambria" panose="02040503050406030204" pitchFamily="18" charset="0"/>
              </a:rPr>
              <a:t>A PUF maps a unique input (i.e., </a:t>
            </a:r>
            <a:r>
              <a:rPr lang="en-US" sz="2000" dirty="0">
                <a:solidFill>
                  <a:srgbClr val="2AA02B"/>
                </a:solidFill>
                <a:latin typeface="Cambria" panose="02040503050406030204" pitchFamily="18" charset="0"/>
              </a:rPr>
              <a:t>challenge</a:t>
            </a:r>
            <a:r>
              <a:rPr lang="en-US" sz="2000" dirty="0">
                <a:solidFill>
                  <a:schemeClr val="tx1"/>
                </a:solidFill>
                <a:latin typeface="Cambria" panose="02040503050406030204" pitchFamily="18" charset="0"/>
              </a:rPr>
              <a:t>) to a unique output (i.e., </a:t>
            </a:r>
            <a:r>
              <a:rPr lang="en-US" sz="2000" dirty="0">
                <a:solidFill>
                  <a:srgbClr val="2AA02B"/>
                </a:solidFill>
                <a:latin typeface="Cambria" panose="02040503050406030204" pitchFamily="18" charset="0"/>
              </a:rPr>
              <a:t>response</a:t>
            </a:r>
            <a:r>
              <a:rPr lang="en-US" sz="2000" dirty="0">
                <a:solidFill>
                  <a:schemeClr val="tx1"/>
                </a:solidFill>
                <a:latin typeface="Cambria" panose="02040503050406030204" pitchFamily="18" charset="0"/>
              </a:rPr>
              <a:t>)</a:t>
            </a:r>
          </a:p>
          <a:p>
            <a:pPr marL="179388" indent="-179388">
              <a:lnSpc>
                <a:spcPct val="100000"/>
              </a:lnSpc>
              <a:spcBef>
                <a:spcPts val="100"/>
              </a:spcBef>
              <a:buClr>
                <a:schemeClr val="tx1"/>
              </a:buClr>
              <a:buSzPct val="100000"/>
              <a:buFont typeface="Wingdings" pitchFamily="2" charset="2"/>
              <a:buChar char="§"/>
            </a:pPr>
            <a:endParaRPr lang="en-US" sz="2000" dirty="0">
              <a:solidFill>
                <a:srgbClr val="081CF3"/>
              </a:solidFill>
              <a:latin typeface="Cambria" panose="02040503050406030204" pitchFamily="18" charset="0"/>
            </a:endParaRPr>
          </a:p>
          <a:p>
            <a:pPr marL="179388" indent="-179388">
              <a:lnSpc>
                <a:spcPct val="100000"/>
              </a:lnSpc>
              <a:spcBef>
                <a:spcPts val="100"/>
              </a:spcBef>
              <a:buClr>
                <a:schemeClr val="tx1"/>
              </a:buClr>
              <a:buSzPct val="100000"/>
              <a:buFont typeface="Wingdings" pitchFamily="2" charset="2"/>
              <a:buChar char="§"/>
            </a:pPr>
            <a:r>
              <a:rPr lang="en-US" sz="2000" b="1" dirty="0">
                <a:solidFill>
                  <a:schemeClr val="tx1"/>
                </a:solidFill>
                <a:latin typeface="Cambria" panose="02040503050406030204" pitchFamily="18" charset="0"/>
              </a:rPr>
              <a:t>Limitations</a:t>
            </a:r>
            <a:r>
              <a:rPr lang="en-US" sz="2000" dirty="0">
                <a:solidFill>
                  <a:schemeClr val="tx1"/>
                </a:solidFill>
                <a:latin typeface="Cambria" panose="02040503050406030204" pitchFamily="18" charset="0"/>
              </a:rPr>
              <a:t> of state-of-the-art DRAM PUFs:</a:t>
            </a:r>
          </a:p>
          <a:p>
            <a:pPr marL="622300" lvl="1" indent="-279400">
              <a:lnSpc>
                <a:spcPct val="100000"/>
              </a:lnSpc>
              <a:spcBef>
                <a:spcPts val="100"/>
              </a:spcBef>
              <a:buClr>
                <a:schemeClr val="tx1"/>
              </a:buClr>
              <a:buSzPct val="100000"/>
              <a:buFont typeface="+mj-lt"/>
              <a:buAutoNum type="arabicParenR"/>
            </a:pPr>
            <a:r>
              <a:rPr lang="en-US" sz="1600" dirty="0">
                <a:solidFill>
                  <a:srgbClr val="FF0000"/>
                </a:solidFill>
                <a:latin typeface="Cambria" panose="02040503050406030204" pitchFamily="18" charset="0"/>
              </a:rPr>
              <a:t>Long evaluation times</a:t>
            </a:r>
          </a:p>
          <a:p>
            <a:pPr marL="622300" lvl="1" indent="-279400">
              <a:lnSpc>
                <a:spcPct val="100000"/>
              </a:lnSpc>
              <a:spcBef>
                <a:spcPts val="100"/>
              </a:spcBef>
              <a:buClr>
                <a:schemeClr val="tx1"/>
              </a:buClr>
              <a:buSzPct val="100000"/>
              <a:buFont typeface="+mj-lt"/>
              <a:buAutoNum type="arabicParenR"/>
            </a:pPr>
            <a:r>
              <a:rPr lang="en-US" sz="1600" dirty="0">
                <a:solidFill>
                  <a:schemeClr val="tx1"/>
                </a:solidFill>
                <a:latin typeface="Cambria" panose="02040503050406030204" pitchFamily="18" charset="0"/>
              </a:rPr>
              <a:t>Require </a:t>
            </a:r>
            <a:r>
              <a:rPr lang="en-US" sz="1600" dirty="0">
                <a:solidFill>
                  <a:srgbClr val="FF0000"/>
                </a:solidFill>
                <a:latin typeface="Cambria" panose="02040503050406030204" pitchFamily="18" charset="0"/>
              </a:rPr>
              <a:t>heavy filtering mechanisms </a:t>
            </a:r>
            <a:r>
              <a:rPr lang="en-US" sz="1600" dirty="0">
                <a:solidFill>
                  <a:schemeClr val="tx1"/>
                </a:solidFill>
                <a:latin typeface="Cambria" panose="02040503050406030204" pitchFamily="18" charset="0"/>
              </a:rPr>
              <a:t>to deal with inherently noisy DRAM PUF responses </a:t>
            </a:r>
          </a:p>
          <a:p>
            <a:pPr marL="622300" lvl="1" indent="-279400">
              <a:lnSpc>
                <a:spcPct val="100000"/>
              </a:lnSpc>
              <a:spcBef>
                <a:spcPts val="100"/>
              </a:spcBef>
              <a:buClr>
                <a:schemeClr val="tx1"/>
              </a:buClr>
              <a:buSzPct val="100000"/>
              <a:buFont typeface="+mj-lt"/>
              <a:buAutoNum type="arabicParenR"/>
            </a:pPr>
            <a:r>
              <a:rPr lang="en-US" sz="1600" dirty="0">
                <a:solidFill>
                  <a:schemeClr val="tx1"/>
                </a:solidFill>
                <a:latin typeface="Cambria" panose="02040503050406030204" pitchFamily="18" charset="0"/>
              </a:rPr>
              <a:t>Responses to the same challenge exhibit </a:t>
            </a:r>
            <a:r>
              <a:rPr lang="en-US" sz="1600" dirty="0">
                <a:solidFill>
                  <a:srgbClr val="FF0000"/>
                </a:solidFill>
                <a:latin typeface="Cambria" panose="02040503050406030204" pitchFamily="18" charset="0"/>
              </a:rPr>
              <a:t>high variation with temperature</a:t>
            </a:r>
            <a:r>
              <a:rPr lang="en-US" sz="1600" dirty="0">
                <a:solidFill>
                  <a:srgbClr val="F519E6"/>
                </a:solidFill>
                <a:latin typeface="Cambria" panose="02040503050406030204" pitchFamily="18" charset="0"/>
              </a:rPr>
              <a:t> </a:t>
            </a:r>
            <a:r>
              <a:rPr lang="en-US" sz="1600" dirty="0">
                <a:solidFill>
                  <a:schemeClr val="tx1"/>
                </a:solidFill>
                <a:latin typeface="Cambria" panose="02040503050406030204" pitchFamily="18" charset="0"/>
              </a:rPr>
              <a:t>changes</a:t>
            </a:r>
          </a:p>
          <a:p>
            <a:pPr marL="622300" lvl="1" indent="-279400">
              <a:lnSpc>
                <a:spcPct val="100000"/>
              </a:lnSpc>
              <a:spcBef>
                <a:spcPts val="100"/>
              </a:spcBef>
              <a:buClr>
                <a:schemeClr val="tx1"/>
              </a:buClr>
              <a:buSzPct val="100000"/>
              <a:buFont typeface="+mj-lt"/>
              <a:buAutoNum type="arabicParenR"/>
            </a:pPr>
            <a:r>
              <a:rPr lang="en-US" sz="1600" dirty="0">
                <a:solidFill>
                  <a:srgbClr val="FF0000"/>
                </a:solidFill>
                <a:latin typeface="Cambria" panose="02040503050406030204" pitchFamily="18" charset="0"/>
              </a:rPr>
              <a:t>Data dependency </a:t>
            </a:r>
            <a:r>
              <a:rPr lang="en-US" sz="1600" dirty="0">
                <a:solidFill>
                  <a:schemeClr val="tx1"/>
                </a:solidFill>
                <a:latin typeface="Cambria" panose="02040503050406030204" pitchFamily="18" charset="0"/>
              </a:rPr>
              <a:t>on data stored in the evaluated DRAM region</a:t>
            </a:r>
          </a:p>
          <a:p>
            <a:pPr marL="522288" lvl="1" indent="-179388">
              <a:lnSpc>
                <a:spcPts val="1680"/>
              </a:lnSpc>
              <a:spcBef>
                <a:spcPts val="100"/>
              </a:spcBef>
              <a:buFont typeface="Wingdings" pitchFamily="2" charset="2"/>
              <a:buChar char="§"/>
            </a:pPr>
            <a:endParaRPr lang="en-US" dirty="0">
              <a:solidFill>
                <a:srgbClr val="F519E6"/>
              </a:solidFill>
              <a:latin typeface="Cambria" panose="02040503050406030204" pitchFamily="18" charset="0"/>
            </a:endParaRPr>
          </a:p>
          <a:p>
            <a:pPr marL="522288" lvl="1" indent="-179388">
              <a:lnSpc>
                <a:spcPts val="1680"/>
              </a:lnSpc>
              <a:spcBef>
                <a:spcPts val="100"/>
              </a:spcBef>
              <a:buFont typeface="Wingdings" pitchFamily="2" charset="2"/>
              <a:buChar char="§"/>
            </a:pPr>
            <a:endParaRPr lang="en-US" dirty="0">
              <a:latin typeface="Cambria" panose="02040503050406030204" pitchFamily="18" charset="0"/>
            </a:endParaRPr>
          </a:p>
          <a:p>
            <a:pPr indent="-342900">
              <a:lnSpc>
                <a:spcPts val="1680"/>
              </a:lnSpc>
              <a:spcBef>
                <a:spcPts val="100"/>
              </a:spcBef>
              <a:buFont typeface="Wingdings" pitchFamily="2" charset="2"/>
              <a:buChar char="§"/>
            </a:pPr>
            <a:endParaRPr lang="en-US" sz="2000" dirty="0">
              <a:latin typeface="Cambria" panose="02040503050406030204" pitchFamily="18" charset="0"/>
            </a:endParaRPr>
          </a:p>
          <a:p>
            <a:pPr marL="342900" lvl="1" indent="0">
              <a:lnSpc>
                <a:spcPts val="2080"/>
              </a:lnSpc>
              <a:spcBef>
                <a:spcPts val="100"/>
              </a:spcBef>
              <a:buNone/>
            </a:pPr>
            <a:endParaRPr lang="en-US" sz="2000" dirty="0">
              <a:latin typeface="Cambria" panose="02040503050406030204" pitchFamily="18" charset="0"/>
            </a:endParaRPr>
          </a:p>
          <a:p>
            <a:pPr lvl="1" indent="-342900">
              <a:lnSpc>
                <a:spcPts val="2080"/>
              </a:lnSpc>
              <a:spcBef>
                <a:spcPts val="100"/>
              </a:spcBef>
            </a:pPr>
            <a:endParaRPr lang="en-US" sz="2400" dirty="0">
              <a:latin typeface="Cambria" panose="02040503050406030204" pitchFamily="18" charset="0"/>
            </a:endParaRPr>
          </a:p>
          <a:p>
            <a:pPr lvl="1" indent="-342900">
              <a:lnSpc>
                <a:spcPts val="2080"/>
              </a:lnSpc>
              <a:spcBef>
                <a:spcPts val="100"/>
              </a:spcBef>
            </a:pPr>
            <a:endParaRPr lang="en-US" sz="2400" dirty="0">
              <a:solidFill>
                <a:srgbClr val="F400E6"/>
              </a:solidFill>
              <a:latin typeface="Cambria" panose="02040503050406030204" pitchFamily="18" charset="0"/>
            </a:endParaRPr>
          </a:p>
        </p:txBody>
      </p:sp>
      <p:sp>
        <p:nvSpPr>
          <p:cNvPr id="5" name="灯片编号占位符 3">
            <a:extLst>
              <a:ext uri="{FF2B5EF4-FFF2-40B4-BE49-F238E27FC236}">
                <a16:creationId xmlns:a16="http://schemas.microsoft.com/office/drawing/2014/main" id="{10B52C3B-3183-AC46-8962-7E6DE05C28A7}"/>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fld id="{56E643E9-8232-44D4-8A76-E691A7C80D3B}" type="slidenum">
              <a:rPr lang="en-US" altLang="en-US" sz="1500">
                <a:solidFill>
                  <a:schemeClr val="bg1">
                    <a:lumMod val="75000"/>
                  </a:schemeClr>
                </a:solidFill>
              </a:rPr>
              <a:pPr algn="ctr"/>
              <a:t>21</a:t>
            </a:fld>
            <a:endParaRPr lang="en-US" altLang="en-US" sz="1500" dirty="0">
              <a:solidFill>
                <a:schemeClr val="bg1">
                  <a:lumMod val="75000"/>
                </a:schemeClr>
              </a:solidFill>
            </a:endParaRPr>
          </a:p>
        </p:txBody>
      </p:sp>
    </p:spTree>
    <p:extLst>
      <p:ext uri="{BB962C8B-B14F-4D97-AF65-F5344CB8AC3E}">
        <p14:creationId xmlns:p14="http://schemas.microsoft.com/office/powerpoint/2010/main" val="26305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xfrm>
            <a:off x="68624" y="-115239"/>
            <a:ext cx="7120467" cy="608662"/>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CODIC-sig PUF</a:t>
            </a:r>
            <a:endParaRPr sz="3600" b="1" dirty="0">
              <a:solidFill>
                <a:schemeClr val="bg1"/>
              </a:solidFill>
              <a:latin typeface="Cambria"/>
              <a:ea typeface="Cambria"/>
              <a:cs typeface="Cambria"/>
              <a:sym typeface="Cambria"/>
            </a:endParaRPr>
          </a:p>
        </p:txBody>
      </p:sp>
      <p:sp>
        <p:nvSpPr>
          <p:cNvPr id="9" name="Google Shape;111;p19">
            <a:extLst>
              <a:ext uri="{FF2B5EF4-FFF2-40B4-BE49-F238E27FC236}">
                <a16:creationId xmlns:a16="http://schemas.microsoft.com/office/drawing/2014/main" id="{40FE2597-30D0-4D4D-9A41-C85D5240EA50}"/>
              </a:ext>
            </a:extLst>
          </p:cNvPr>
          <p:cNvSpPr txBox="1">
            <a:spLocks noGrp="1"/>
          </p:cNvSpPr>
          <p:nvPr>
            <p:ph type="body" idx="1"/>
          </p:nvPr>
        </p:nvSpPr>
        <p:spPr>
          <a:xfrm>
            <a:off x="95476" y="540024"/>
            <a:ext cx="6667047" cy="3416381"/>
          </a:xfrm>
          <a:prstGeom prst="rect">
            <a:avLst/>
          </a:prstGeom>
        </p:spPr>
        <p:txBody>
          <a:bodyPr spcFirstLastPara="1" wrap="square" lIns="68569" tIns="68569" rIns="68569" bIns="68569" anchor="t" anchorCtr="0">
            <a:noAutofit/>
          </a:bodyPr>
          <a:lstStyle/>
          <a:p>
            <a:pPr marL="179388" indent="-179388">
              <a:lnSpc>
                <a:spcPct val="100000"/>
              </a:lnSpc>
              <a:spcBef>
                <a:spcPts val="100"/>
              </a:spcBef>
              <a:buClr>
                <a:schemeClr val="tx1"/>
              </a:buClr>
              <a:buSzPct val="100000"/>
              <a:buFont typeface="Wingdings" pitchFamily="2" charset="2"/>
              <a:buChar char="§"/>
            </a:pPr>
            <a:r>
              <a:rPr lang="en-US" sz="2400" b="1" dirty="0">
                <a:solidFill>
                  <a:srgbClr val="0070C0"/>
                </a:solidFill>
                <a:latin typeface="Cambria" panose="02040503050406030204" pitchFamily="18" charset="0"/>
              </a:rPr>
              <a:t>CODIC-sig</a:t>
            </a:r>
            <a:r>
              <a:rPr lang="en-US" sz="2400" dirty="0">
                <a:latin typeface="Cambria" panose="02040503050406030204" pitchFamily="18" charset="0"/>
              </a:rPr>
              <a:t> </a:t>
            </a:r>
            <a:r>
              <a:rPr lang="en-US" sz="2400" dirty="0">
                <a:solidFill>
                  <a:schemeClr val="tx1"/>
                </a:solidFill>
                <a:latin typeface="Cambria" panose="02040503050406030204" pitchFamily="18" charset="0"/>
              </a:rPr>
              <a:t>can</a:t>
            </a:r>
            <a:r>
              <a:rPr lang="en-US" sz="2400" dirty="0">
                <a:latin typeface="Cambria" panose="02040503050406030204" pitchFamily="18" charset="0"/>
              </a:rPr>
              <a:t> </a:t>
            </a:r>
            <a:r>
              <a:rPr lang="en-US" sz="2400" dirty="0">
                <a:solidFill>
                  <a:srgbClr val="0070C0"/>
                </a:solidFill>
                <a:latin typeface="Cambria" panose="02040503050406030204" pitchFamily="18" charset="0"/>
              </a:rPr>
              <a:t>generate signature values in DRAM that can be used as a PUF</a:t>
            </a:r>
          </a:p>
          <a:p>
            <a:pPr marL="522288" lvl="1" indent="-179388">
              <a:lnSpc>
                <a:spcPct val="100000"/>
              </a:lnSpc>
              <a:spcBef>
                <a:spcPts val="100"/>
              </a:spcBef>
              <a:buClr>
                <a:schemeClr val="tx1"/>
              </a:buClr>
              <a:buSzPct val="100000"/>
              <a:buFont typeface="Wingdings" pitchFamily="2" charset="2"/>
              <a:buChar char="§"/>
            </a:pPr>
            <a:r>
              <a:rPr lang="en-US" sz="1650" dirty="0">
                <a:solidFill>
                  <a:srgbClr val="F519E6"/>
                </a:solidFill>
                <a:latin typeface="Cambria" panose="02040503050406030204" pitchFamily="18" charset="0"/>
              </a:rPr>
              <a:t>By amplifying</a:t>
            </a:r>
            <a:r>
              <a:rPr lang="en-US" sz="1650" dirty="0">
                <a:solidFill>
                  <a:schemeClr val="tx1"/>
                </a:solidFill>
                <a:latin typeface="Cambria" panose="02040503050406030204" pitchFamily="18" charset="0"/>
              </a:rPr>
              <a:t> a DRAM cell that we set to the </a:t>
            </a:r>
            <a:r>
              <a:rPr lang="en-US" sz="1650" dirty="0" err="1">
                <a:solidFill>
                  <a:srgbClr val="F519E6"/>
                </a:solidFill>
                <a:latin typeface="Cambria" panose="02040503050406030204" pitchFamily="18" charset="0"/>
              </a:rPr>
              <a:t>precharge</a:t>
            </a:r>
            <a:r>
              <a:rPr lang="en-US" sz="1650" dirty="0">
                <a:solidFill>
                  <a:srgbClr val="F519E6"/>
                </a:solidFill>
                <a:latin typeface="Cambria" panose="02040503050406030204" pitchFamily="18" charset="0"/>
              </a:rPr>
              <a:t> voltage</a:t>
            </a:r>
            <a:endParaRPr lang="en-US" sz="1650" dirty="0">
              <a:solidFill>
                <a:srgbClr val="0070C0"/>
              </a:solidFill>
              <a:latin typeface="Cambria" panose="02040503050406030204" pitchFamily="18" charset="0"/>
            </a:endParaRPr>
          </a:p>
          <a:p>
            <a:pPr indent="-342900">
              <a:lnSpc>
                <a:spcPct val="100000"/>
              </a:lnSpc>
              <a:spcBef>
                <a:spcPts val="100"/>
              </a:spcBef>
              <a:buClr>
                <a:schemeClr val="tx1"/>
              </a:buClr>
              <a:buSzPct val="100000"/>
              <a:buFont typeface="Wingdings" pitchFamily="2" charset="2"/>
              <a:buChar char="§"/>
            </a:pPr>
            <a:endParaRPr lang="en-US" sz="2400" dirty="0">
              <a:solidFill>
                <a:srgbClr val="F400E6"/>
              </a:solidFill>
              <a:latin typeface="Cambria" panose="02040503050406030204" pitchFamily="18" charset="0"/>
            </a:endParaRPr>
          </a:p>
          <a:p>
            <a:pPr marL="179388" indent="-179388">
              <a:lnSpc>
                <a:spcPct val="100000"/>
              </a:lnSpc>
              <a:spcBef>
                <a:spcPts val="100"/>
              </a:spcBef>
              <a:buClr>
                <a:schemeClr val="tx1"/>
              </a:buClr>
              <a:buSzPct val="100000"/>
              <a:buFont typeface="Wingdings" pitchFamily="2" charset="2"/>
              <a:buChar char="§"/>
            </a:pPr>
            <a:r>
              <a:rPr lang="en-US" sz="2400" b="1" dirty="0">
                <a:solidFill>
                  <a:schemeClr val="tx1"/>
                </a:solidFill>
                <a:latin typeface="Cambria" panose="02040503050406030204" pitchFamily="18" charset="0"/>
              </a:rPr>
              <a:t>Characteristics </a:t>
            </a:r>
            <a:r>
              <a:rPr lang="en-US" sz="2400" dirty="0">
                <a:solidFill>
                  <a:schemeClr val="tx1"/>
                </a:solidFill>
                <a:latin typeface="Cambria" panose="02040503050406030204" pitchFamily="18" charset="0"/>
              </a:rPr>
              <a:t>of</a:t>
            </a:r>
            <a:r>
              <a:rPr lang="en-US" sz="2400" b="1" dirty="0">
                <a:solidFill>
                  <a:schemeClr val="tx1"/>
                </a:solidFill>
                <a:latin typeface="Cambria" panose="02040503050406030204" pitchFamily="18" charset="0"/>
              </a:rPr>
              <a:t> CODIC-sig PUF:</a:t>
            </a:r>
            <a:endParaRPr lang="en-US" sz="2400" dirty="0">
              <a:solidFill>
                <a:schemeClr val="tx1"/>
              </a:solidFill>
              <a:latin typeface="Cambria" panose="02040503050406030204" pitchFamily="18" charset="0"/>
            </a:endParaRPr>
          </a:p>
          <a:p>
            <a:pPr marL="579438" lvl="1" indent="-355600">
              <a:lnSpc>
                <a:spcPct val="100000"/>
              </a:lnSpc>
              <a:spcBef>
                <a:spcPts val="100"/>
              </a:spcBef>
              <a:buClr>
                <a:schemeClr val="tx1"/>
              </a:buClr>
              <a:buSzPct val="100000"/>
              <a:buFont typeface="+mj-lt"/>
              <a:buAutoNum type="arabicParenR"/>
            </a:pPr>
            <a:r>
              <a:rPr lang="en-US" sz="2000" dirty="0">
                <a:solidFill>
                  <a:schemeClr val="tx1"/>
                </a:solidFill>
                <a:latin typeface="Cambria" panose="02040503050406030204" pitchFamily="18" charset="0"/>
              </a:rPr>
              <a:t>CODIC-sig has </a:t>
            </a:r>
            <a:r>
              <a:rPr lang="en-US" sz="2000" dirty="0">
                <a:solidFill>
                  <a:srgbClr val="00B050"/>
                </a:solidFill>
                <a:latin typeface="Cambria" panose="02040503050406030204" pitchFamily="18" charset="0"/>
              </a:rPr>
              <a:t>short evaluation latency</a:t>
            </a:r>
          </a:p>
          <a:p>
            <a:pPr marL="579438" lvl="1" indent="-355600">
              <a:lnSpc>
                <a:spcPct val="100000"/>
              </a:lnSpc>
              <a:spcBef>
                <a:spcPts val="100"/>
              </a:spcBef>
              <a:buClr>
                <a:schemeClr val="tx1"/>
              </a:buClr>
              <a:buSzPct val="100000"/>
              <a:buFont typeface="+mj-lt"/>
              <a:buAutoNum type="arabicParenR"/>
            </a:pPr>
            <a:r>
              <a:rPr lang="en-US" sz="2000" dirty="0">
                <a:solidFill>
                  <a:srgbClr val="00B050"/>
                </a:solidFill>
                <a:latin typeface="Cambria" panose="02040503050406030204" pitchFamily="18" charset="0"/>
              </a:rPr>
              <a:t>Repeatable PUF responses </a:t>
            </a:r>
            <a:r>
              <a:rPr lang="en-US" sz="2000" dirty="0">
                <a:solidFill>
                  <a:schemeClr val="tx1"/>
                </a:solidFill>
                <a:latin typeface="Cambria" panose="02040503050406030204" pitchFamily="18" charset="0"/>
              </a:rPr>
              <a:t>without relying on a filtering mechanism</a:t>
            </a:r>
            <a:endParaRPr lang="en-US" sz="2000" dirty="0">
              <a:latin typeface="Cambria" panose="02040503050406030204" pitchFamily="18" charset="0"/>
            </a:endParaRPr>
          </a:p>
          <a:p>
            <a:pPr marL="579438" lvl="1" indent="-355600">
              <a:lnSpc>
                <a:spcPct val="100000"/>
              </a:lnSpc>
              <a:spcBef>
                <a:spcPts val="100"/>
              </a:spcBef>
              <a:buClr>
                <a:schemeClr val="tx1"/>
              </a:buClr>
              <a:buSzPct val="100000"/>
              <a:buFont typeface="+mj-lt"/>
              <a:buAutoNum type="arabicParenR"/>
            </a:pPr>
            <a:r>
              <a:rPr lang="en-US" sz="2000" dirty="0">
                <a:solidFill>
                  <a:schemeClr val="tx1"/>
                </a:solidFill>
                <a:latin typeface="Cambria" panose="02040503050406030204" pitchFamily="18" charset="0"/>
              </a:rPr>
              <a:t>CODIC-sig is </a:t>
            </a:r>
            <a:r>
              <a:rPr lang="en-US" sz="2000" dirty="0">
                <a:solidFill>
                  <a:srgbClr val="00B050"/>
                </a:solidFill>
                <a:latin typeface="Cambria" panose="02040503050406030204" pitchFamily="18" charset="0"/>
              </a:rPr>
              <a:t>resilient to temperature changes</a:t>
            </a:r>
            <a:r>
              <a:rPr lang="en-US" sz="2000" dirty="0">
                <a:solidFill>
                  <a:schemeClr val="tx1"/>
                </a:solidFill>
                <a:latin typeface="Cambria" panose="02040503050406030204" pitchFamily="18" charset="0"/>
              </a:rPr>
              <a:t>, i.e., changing the temperature does not influence much the repeatability of the PUF responses</a:t>
            </a:r>
            <a:endParaRPr lang="en-US" sz="2000" dirty="0">
              <a:latin typeface="Cambria" panose="02040503050406030204" pitchFamily="18" charset="0"/>
            </a:endParaRPr>
          </a:p>
          <a:p>
            <a:pPr marL="579438" lvl="1" indent="-355600">
              <a:lnSpc>
                <a:spcPct val="100000"/>
              </a:lnSpc>
              <a:spcBef>
                <a:spcPts val="100"/>
              </a:spcBef>
              <a:buClr>
                <a:schemeClr val="tx1"/>
              </a:buClr>
              <a:buSzPct val="100000"/>
              <a:buFont typeface="+mj-lt"/>
              <a:buAutoNum type="arabicParenR"/>
            </a:pPr>
            <a:r>
              <a:rPr lang="en-US" sz="2000" dirty="0">
                <a:solidFill>
                  <a:schemeClr val="tx1"/>
                </a:solidFill>
                <a:latin typeface="Cambria" panose="02040503050406030204" pitchFamily="18" charset="0"/>
              </a:rPr>
              <a:t>CODIG-sig</a:t>
            </a:r>
            <a:r>
              <a:rPr lang="en-US" sz="2000" dirty="0">
                <a:latin typeface="Cambria" panose="02040503050406030204" pitchFamily="18" charset="0"/>
              </a:rPr>
              <a:t> </a:t>
            </a:r>
            <a:r>
              <a:rPr lang="en-US" sz="2000" dirty="0">
                <a:solidFill>
                  <a:srgbClr val="2AA02B"/>
                </a:solidFill>
                <a:latin typeface="Cambria" panose="02040503050406030204" pitchFamily="18" charset="0"/>
              </a:rPr>
              <a:t>responses do not depend on the content of DRAM</a:t>
            </a:r>
          </a:p>
          <a:p>
            <a:pPr marL="342900" lvl="1" indent="0">
              <a:lnSpc>
                <a:spcPts val="2080"/>
              </a:lnSpc>
              <a:spcBef>
                <a:spcPts val="100"/>
              </a:spcBef>
              <a:buNone/>
            </a:pPr>
            <a:endParaRPr lang="en-US" sz="2000" dirty="0">
              <a:latin typeface="Cambria" panose="02040503050406030204" pitchFamily="18" charset="0"/>
            </a:endParaRPr>
          </a:p>
          <a:p>
            <a:pPr lvl="1" indent="-342900">
              <a:lnSpc>
                <a:spcPts val="2080"/>
              </a:lnSpc>
              <a:spcBef>
                <a:spcPts val="100"/>
              </a:spcBef>
            </a:pPr>
            <a:endParaRPr lang="en-US" sz="2400" dirty="0">
              <a:latin typeface="Cambria" panose="02040503050406030204" pitchFamily="18" charset="0"/>
            </a:endParaRPr>
          </a:p>
          <a:p>
            <a:pPr lvl="1" indent="-342900">
              <a:lnSpc>
                <a:spcPts val="2080"/>
              </a:lnSpc>
              <a:spcBef>
                <a:spcPts val="100"/>
              </a:spcBef>
            </a:pPr>
            <a:endParaRPr lang="en-US" sz="2400" dirty="0">
              <a:solidFill>
                <a:srgbClr val="F400E6"/>
              </a:solidFill>
              <a:latin typeface="Cambria" panose="02040503050406030204" pitchFamily="18" charset="0"/>
            </a:endParaRPr>
          </a:p>
        </p:txBody>
      </p:sp>
      <p:sp>
        <p:nvSpPr>
          <p:cNvPr id="5" name="灯片编号占位符 3">
            <a:extLst>
              <a:ext uri="{FF2B5EF4-FFF2-40B4-BE49-F238E27FC236}">
                <a16:creationId xmlns:a16="http://schemas.microsoft.com/office/drawing/2014/main" id="{BB6E16FF-E83A-274F-AF28-A1420A9D7225}"/>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fld id="{56E643E9-8232-44D4-8A76-E691A7C80D3B}" type="slidenum">
              <a:rPr lang="en-US" altLang="en-US" sz="1500">
                <a:solidFill>
                  <a:schemeClr val="bg1">
                    <a:lumMod val="75000"/>
                  </a:schemeClr>
                </a:solidFill>
              </a:rPr>
              <a:pPr algn="ctr"/>
              <a:t>22</a:t>
            </a:fld>
            <a:endParaRPr lang="en-US" altLang="en-US" sz="1500" dirty="0">
              <a:solidFill>
                <a:schemeClr val="bg1">
                  <a:lumMod val="75000"/>
                </a:schemeClr>
              </a:solidFill>
            </a:endParaRPr>
          </a:p>
        </p:txBody>
      </p:sp>
    </p:spTree>
    <p:extLst>
      <p:ext uri="{BB962C8B-B14F-4D97-AF65-F5344CB8AC3E}">
        <p14:creationId xmlns:p14="http://schemas.microsoft.com/office/powerpoint/2010/main" val="358694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xfrm>
            <a:off x="0" y="-128957"/>
            <a:ext cx="7301076" cy="560853"/>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Application 2: Cold Boot Attacks</a:t>
            </a:r>
            <a:endParaRPr sz="3600" b="1" dirty="0">
              <a:solidFill>
                <a:schemeClr val="bg1"/>
              </a:solidFill>
              <a:latin typeface="Cambria"/>
              <a:ea typeface="Cambria"/>
              <a:cs typeface="Cambria"/>
              <a:sym typeface="Cambria"/>
            </a:endParaRPr>
          </a:p>
        </p:txBody>
      </p:sp>
      <p:sp>
        <p:nvSpPr>
          <p:cNvPr id="9" name="Google Shape;111;p19">
            <a:extLst>
              <a:ext uri="{FF2B5EF4-FFF2-40B4-BE49-F238E27FC236}">
                <a16:creationId xmlns:a16="http://schemas.microsoft.com/office/drawing/2014/main" id="{40FE2597-30D0-4D4D-9A41-C85D5240EA50}"/>
              </a:ext>
            </a:extLst>
          </p:cNvPr>
          <p:cNvSpPr txBox="1">
            <a:spLocks noGrp="1"/>
          </p:cNvSpPr>
          <p:nvPr>
            <p:ph type="body" idx="1"/>
          </p:nvPr>
        </p:nvSpPr>
        <p:spPr>
          <a:xfrm>
            <a:off x="29041" y="484449"/>
            <a:ext cx="6799918" cy="4227155"/>
          </a:xfrm>
          <a:prstGeom prst="rect">
            <a:avLst/>
          </a:prstGeom>
        </p:spPr>
        <p:txBody>
          <a:bodyPr spcFirstLastPara="1" wrap="square" lIns="68569" tIns="68569" rIns="68569" bIns="68569" anchor="t" anchorCtr="0">
            <a:noAutofit/>
          </a:bodyPr>
          <a:lstStyle/>
          <a:p>
            <a:pPr marL="223838" indent="-223838">
              <a:lnSpc>
                <a:spcPct val="100000"/>
              </a:lnSpc>
              <a:spcBef>
                <a:spcPts val="100"/>
              </a:spcBef>
              <a:buClr>
                <a:schemeClr val="tx1"/>
              </a:buClr>
              <a:buSzPct val="100000"/>
              <a:buFont typeface="Wingdings" pitchFamily="2" charset="2"/>
              <a:buChar char="§"/>
            </a:pPr>
            <a:r>
              <a:rPr lang="en-US" sz="2000" dirty="0">
                <a:solidFill>
                  <a:schemeClr val="tx1"/>
                </a:solidFill>
                <a:latin typeface="Cambria" panose="02040503050406030204" pitchFamily="18" charset="0"/>
              </a:rPr>
              <a:t>A cold boot attack is a </a:t>
            </a:r>
            <a:r>
              <a:rPr lang="en-US" sz="2000" dirty="0">
                <a:solidFill>
                  <a:srgbClr val="0070C0"/>
                </a:solidFill>
                <a:latin typeface="Cambria" panose="02040503050406030204" pitchFamily="18" charset="0"/>
              </a:rPr>
              <a:t>physical attack </a:t>
            </a:r>
            <a:r>
              <a:rPr lang="en-US" sz="2000" dirty="0">
                <a:solidFill>
                  <a:schemeClr val="tx1"/>
                </a:solidFill>
                <a:latin typeface="Cambria" panose="02040503050406030204" pitchFamily="18" charset="0"/>
              </a:rPr>
              <a:t>on DRAM that involves </a:t>
            </a:r>
            <a:r>
              <a:rPr lang="en-US" sz="2000" dirty="0">
                <a:solidFill>
                  <a:srgbClr val="0070C0"/>
                </a:solidFill>
                <a:latin typeface="Cambria" panose="02040503050406030204" pitchFamily="18" charset="0"/>
              </a:rPr>
              <a:t>hot-swapping</a:t>
            </a:r>
            <a:r>
              <a:rPr lang="en-US" sz="2000" dirty="0">
                <a:solidFill>
                  <a:schemeClr val="tx1"/>
                </a:solidFill>
                <a:latin typeface="Cambria" panose="02040503050406030204" pitchFamily="18" charset="0"/>
              </a:rPr>
              <a:t> a DRAM chip and </a:t>
            </a:r>
            <a:r>
              <a:rPr lang="en-US" sz="2000" dirty="0">
                <a:solidFill>
                  <a:srgbClr val="0070C0"/>
                </a:solidFill>
                <a:latin typeface="Cambria" panose="02040503050406030204" pitchFamily="18" charset="0"/>
              </a:rPr>
              <a:t>reading out the contents </a:t>
            </a:r>
            <a:r>
              <a:rPr lang="en-US" sz="2000" dirty="0">
                <a:solidFill>
                  <a:schemeClr val="tx1"/>
                </a:solidFill>
                <a:latin typeface="Cambria" panose="02040503050406030204" pitchFamily="18" charset="0"/>
              </a:rPr>
              <a:t>of the DRAM chip </a:t>
            </a:r>
            <a:r>
              <a:rPr lang="en-US" sz="2000" dirty="0">
                <a:solidFill>
                  <a:srgbClr val="0070C0"/>
                </a:solidFill>
                <a:latin typeface="Cambria" panose="02040503050406030204" pitchFamily="18" charset="0"/>
              </a:rPr>
              <a:t>on another system</a:t>
            </a:r>
          </a:p>
          <a:p>
            <a:pPr marL="223838" indent="-223838">
              <a:lnSpc>
                <a:spcPct val="100000"/>
              </a:lnSpc>
              <a:spcBef>
                <a:spcPts val="100"/>
              </a:spcBef>
              <a:buClr>
                <a:schemeClr val="tx1"/>
              </a:buClr>
              <a:buSzPct val="100000"/>
              <a:buFont typeface="Wingdings" pitchFamily="2" charset="2"/>
              <a:buChar char="§"/>
            </a:pPr>
            <a:endParaRPr lang="en-US" sz="2000" dirty="0">
              <a:solidFill>
                <a:schemeClr val="tx1"/>
              </a:solidFill>
              <a:latin typeface="Cambria" panose="02040503050406030204" pitchFamily="18" charset="0"/>
            </a:endParaRPr>
          </a:p>
          <a:p>
            <a:pPr marL="223838" indent="-223838">
              <a:lnSpc>
                <a:spcPct val="100000"/>
              </a:lnSpc>
              <a:spcBef>
                <a:spcPts val="100"/>
              </a:spcBef>
              <a:buClr>
                <a:schemeClr val="tx1"/>
              </a:buClr>
              <a:buSzPct val="100000"/>
              <a:buFont typeface="Wingdings" pitchFamily="2" charset="2"/>
              <a:buChar char="§"/>
            </a:pPr>
            <a:r>
              <a:rPr lang="en-US" sz="2000" dirty="0">
                <a:solidFill>
                  <a:schemeClr val="tx1"/>
                </a:solidFill>
                <a:latin typeface="Cambria" panose="02040503050406030204" pitchFamily="18" charset="0"/>
              </a:rPr>
              <a:t>The attacker first </a:t>
            </a:r>
            <a:r>
              <a:rPr lang="en-US" sz="2000" dirty="0">
                <a:solidFill>
                  <a:srgbClr val="00B050"/>
                </a:solidFill>
                <a:latin typeface="Cambria" panose="02040503050406030204" pitchFamily="18" charset="0"/>
              </a:rPr>
              <a:t>disables the power </a:t>
            </a:r>
            <a:r>
              <a:rPr lang="en-US" sz="2000" dirty="0">
                <a:solidFill>
                  <a:schemeClr val="tx1"/>
                </a:solidFill>
                <a:latin typeface="Cambria" panose="02040503050406030204" pitchFamily="18" charset="0"/>
              </a:rPr>
              <a:t>and then </a:t>
            </a:r>
            <a:r>
              <a:rPr lang="en-US" sz="2000" dirty="0">
                <a:solidFill>
                  <a:srgbClr val="00B050"/>
                </a:solidFill>
                <a:latin typeface="Cambria" panose="02040503050406030204" pitchFamily="18" charset="0"/>
              </a:rPr>
              <a:t>transfers the DRAM to another system</a:t>
            </a:r>
          </a:p>
          <a:p>
            <a:pPr indent="-342900">
              <a:lnSpc>
                <a:spcPct val="100000"/>
              </a:lnSpc>
              <a:spcBef>
                <a:spcPts val="100"/>
              </a:spcBef>
              <a:buClr>
                <a:schemeClr val="tx1"/>
              </a:buClr>
              <a:buSzPct val="100000"/>
              <a:buFont typeface="Wingdings" pitchFamily="2" charset="2"/>
              <a:buChar char="§"/>
            </a:pPr>
            <a:endParaRPr lang="en-US" sz="2000" dirty="0">
              <a:solidFill>
                <a:schemeClr val="tx1"/>
              </a:solidFill>
              <a:latin typeface="Cambria" panose="02040503050406030204" pitchFamily="18" charset="0"/>
            </a:endParaRPr>
          </a:p>
          <a:p>
            <a:pPr marL="223838" indent="-223838">
              <a:lnSpc>
                <a:spcPct val="100000"/>
              </a:lnSpc>
              <a:spcBef>
                <a:spcPts val="100"/>
              </a:spcBef>
              <a:buClr>
                <a:schemeClr val="tx1"/>
              </a:buClr>
              <a:buSzPct val="100000"/>
              <a:buFont typeface="Wingdings" pitchFamily="2" charset="2"/>
              <a:buChar char="§"/>
            </a:pPr>
            <a:r>
              <a:rPr lang="en-US" sz="2000" dirty="0">
                <a:solidFill>
                  <a:schemeClr val="tx1"/>
                </a:solidFill>
                <a:latin typeface="Cambria" panose="02040503050406030204" pitchFamily="18" charset="0"/>
              </a:rPr>
              <a:t>Cold boot attacks are possible because the </a:t>
            </a:r>
            <a:r>
              <a:rPr lang="en-US" sz="2000" dirty="0">
                <a:solidFill>
                  <a:srgbClr val="F519E6"/>
                </a:solidFill>
                <a:latin typeface="Cambria" panose="02040503050406030204" pitchFamily="18" charset="0"/>
              </a:rPr>
              <a:t>data stored in DRAM is not immediately lost when the chip is powered-off</a:t>
            </a:r>
          </a:p>
          <a:p>
            <a:pPr marL="492125" lvl="1" indent="-149225">
              <a:lnSpc>
                <a:spcPct val="100000"/>
              </a:lnSpc>
              <a:spcBef>
                <a:spcPts val="100"/>
              </a:spcBef>
              <a:buClr>
                <a:schemeClr val="tx1"/>
              </a:buClr>
              <a:buSzPct val="100000"/>
              <a:buFont typeface="Arial" panose="020B0604020202020204" pitchFamily="34" charset="0"/>
              <a:buChar char="•"/>
            </a:pPr>
            <a:r>
              <a:rPr lang="en-US" sz="1800" dirty="0">
                <a:solidFill>
                  <a:schemeClr val="tx1"/>
                </a:solidFill>
                <a:latin typeface="Cambria" panose="02040503050406030204" pitchFamily="18" charset="0"/>
              </a:rPr>
              <a:t>Data in DRAM is stored in </a:t>
            </a:r>
            <a:r>
              <a:rPr lang="en-US" sz="1800" dirty="0">
                <a:solidFill>
                  <a:srgbClr val="F519E6"/>
                </a:solidFill>
                <a:latin typeface="Cambria" panose="02040503050406030204" pitchFamily="18" charset="0"/>
              </a:rPr>
              <a:t>capacitors</a:t>
            </a:r>
            <a:r>
              <a:rPr lang="en-US" sz="1800" dirty="0">
                <a:solidFill>
                  <a:schemeClr val="tx1"/>
                </a:solidFill>
                <a:latin typeface="Cambria" panose="02040503050406030204" pitchFamily="18" charset="0"/>
              </a:rPr>
              <a:t>, and the data can  remain in the cells long enough for it to be stolen</a:t>
            </a:r>
          </a:p>
          <a:p>
            <a:pPr marL="223838" indent="-223838">
              <a:lnSpc>
                <a:spcPct val="100000"/>
              </a:lnSpc>
              <a:spcBef>
                <a:spcPts val="100"/>
              </a:spcBef>
              <a:buClr>
                <a:schemeClr val="tx1"/>
              </a:buClr>
              <a:buSzPct val="100000"/>
              <a:buFont typeface="Wingdings" pitchFamily="2" charset="2"/>
              <a:buChar char="§"/>
            </a:pPr>
            <a:endParaRPr lang="en-US" sz="2000" dirty="0">
              <a:solidFill>
                <a:schemeClr val="tx1"/>
              </a:solidFill>
              <a:latin typeface="Cambria" panose="02040503050406030204" pitchFamily="18" charset="0"/>
            </a:endParaRPr>
          </a:p>
          <a:p>
            <a:pPr marL="223838" indent="-223838">
              <a:lnSpc>
                <a:spcPct val="100000"/>
              </a:lnSpc>
              <a:spcBef>
                <a:spcPts val="100"/>
              </a:spcBef>
              <a:buClr>
                <a:schemeClr val="tx1"/>
              </a:buClr>
              <a:buSzPct val="100000"/>
              <a:buFont typeface="Wingdings" pitchFamily="2" charset="2"/>
              <a:buChar char="§"/>
            </a:pPr>
            <a:r>
              <a:rPr lang="en-US" sz="2000" dirty="0">
                <a:solidFill>
                  <a:schemeClr val="tx1"/>
                </a:solidFill>
                <a:latin typeface="Cambria" panose="02040503050406030204" pitchFamily="18" charset="0"/>
              </a:rPr>
              <a:t>This data retention effect can be even </a:t>
            </a:r>
            <a:r>
              <a:rPr lang="en-US" sz="2000" dirty="0">
                <a:solidFill>
                  <a:srgbClr val="7030A0"/>
                </a:solidFill>
                <a:latin typeface="Cambria" panose="02040503050406030204" pitchFamily="18" charset="0"/>
              </a:rPr>
              <a:t>more significant at low temperatures</a:t>
            </a:r>
          </a:p>
          <a:p>
            <a:pPr marL="223838" indent="-223838">
              <a:lnSpc>
                <a:spcPts val="1580"/>
              </a:lnSpc>
              <a:spcBef>
                <a:spcPts val="100"/>
              </a:spcBef>
              <a:buFont typeface="Wingdings" pitchFamily="2" charset="2"/>
              <a:buChar char="§"/>
            </a:pPr>
            <a:endParaRPr lang="en-US" dirty="0">
              <a:latin typeface="Cambria" panose="02040503050406030204" pitchFamily="18" charset="0"/>
            </a:endParaRPr>
          </a:p>
          <a:p>
            <a:pPr marL="223838" indent="-223838">
              <a:lnSpc>
                <a:spcPts val="1580"/>
              </a:lnSpc>
              <a:spcBef>
                <a:spcPts val="100"/>
              </a:spcBef>
              <a:buFont typeface="Wingdings" pitchFamily="2" charset="2"/>
              <a:buChar char="§"/>
            </a:pPr>
            <a:endParaRPr lang="en-US" dirty="0">
              <a:latin typeface="Cambria" panose="02040503050406030204" pitchFamily="18" charset="0"/>
            </a:endParaRPr>
          </a:p>
          <a:p>
            <a:pPr indent="-342900">
              <a:lnSpc>
                <a:spcPts val="1580"/>
              </a:lnSpc>
              <a:spcBef>
                <a:spcPts val="100"/>
              </a:spcBef>
              <a:buFont typeface="Wingdings" pitchFamily="2" charset="2"/>
              <a:buChar char="§"/>
            </a:pPr>
            <a:endParaRPr lang="en-US" u="sng" dirty="0">
              <a:latin typeface="Cambria" panose="02040503050406030204" pitchFamily="18" charset="0"/>
            </a:endParaRPr>
          </a:p>
        </p:txBody>
      </p:sp>
      <p:sp>
        <p:nvSpPr>
          <p:cNvPr id="5" name="灯片编号占位符 3">
            <a:extLst>
              <a:ext uri="{FF2B5EF4-FFF2-40B4-BE49-F238E27FC236}">
                <a16:creationId xmlns:a16="http://schemas.microsoft.com/office/drawing/2014/main" id="{04887F33-C3EA-CA4A-8ECB-E6D703030374}"/>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fld id="{56E643E9-8232-44D4-8A76-E691A7C80D3B}" type="slidenum">
              <a:rPr lang="en-US" altLang="en-US" sz="1500">
                <a:solidFill>
                  <a:schemeClr val="bg1">
                    <a:lumMod val="75000"/>
                  </a:schemeClr>
                </a:solidFill>
              </a:rPr>
              <a:pPr algn="ctr"/>
              <a:t>23</a:t>
            </a:fld>
            <a:endParaRPr lang="en-US" altLang="en-US" sz="1500" dirty="0">
              <a:solidFill>
                <a:schemeClr val="bg1">
                  <a:lumMod val="75000"/>
                </a:schemeClr>
              </a:solidFill>
            </a:endParaRPr>
          </a:p>
        </p:txBody>
      </p:sp>
    </p:spTree>
    <p:extLst>
      <p:ext uri="{BB962C8B-B14F-4D97-AF65-F5344CB8AC3E}">
        <p14:creationId xmlns:p14="http://schemas.microsoft.com/office/powerpoint/2010/main" val="333027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 name="Rounded Rectangle 9">
            <a:extLst>
              <a:ext uri="{FF2B5EF4-FFF2-40B4-BE49-F238E27FC236}">
                <a16:creationId xmlns:a16="http://schemas.microsoft.com/office/drawing/2014/main" id="{70E48075-1807-5940-9390-CF457D78752F}"/>
              </a:ext>
            </a:extLst>
          </p:cNvPr>
          <p:cNvSpPr/>
          <p:nvPr/>
        </p:nvSpPr>
        <p:spPr>
          <a:xfrm>
            <a:off x="118693" y="1121463"/>
            <a:ext cx="6620614" cy="1280994"/>
          </a:xfrm>
          <a:prstGeom prst="roundRect">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F350A381-2A54-E54B-BE42-C28864481FF3}"/>
              </a:ext>
            </a:extLst>
          </p:cNvPr>
          <p:cNvSpPr/>
          <p:nvPr/>
        </p:nvSpPr>
        <p:spPr>
          <a:xfrm>
            <a:off x="118693" y="3327152"/>
            <a:ext cx="6620614" cy="1345603"/>
          </a:xfrm>
          <a:prstGeom prst="roundRect">
            <a:avLst/>
          </a:prstGeom>
          <a:solidFill>
            <a:srgbClr val="FF9CF3">
              <a:alpha val="8000"/>
            </a:srgbClr>
          </a:solidFill>
          <a:ln>
            <a:solidFill>
              <a:srgbClr val="5E97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Google Shape;110;p19"/>
          <p:cNvSpPr txBox="1">
            <a:spLocks noGrp="1"/>
          </p:cNvSpPr>
          <p:nvPr>
            <p:ph type="title"/>
          </p:nvPr>
        </p:nvSpPr>
        <p:spPr>
          <a:xfrm>
            <a:off x="58082" y="-77718"/>
            <a:ext cx="7120467" cy="608662"/>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CODIC Self-Destruction</a:t>
            </a:r>
            <a:endParaRPr sz="3600" b="1" dirty="0">
              <a:solidFill>
                <a:schemeClr val="bg1"/>
              </a:solidFill>
              <a:latin typeface="Cambria"/>
              <a:ea typeface="Cambria"/>
              <a:cs typeface="Cambria"/>
              <a:sym typeface="Cambria"/>
            </a:endParaRPr>
          </a:p>
        </p:txBody>
      </p:sp>
      <p:sp>
        <p:nvSpPr>
          <p:cNvPr id="9" name="Google Shape;111;p19">
            <a:extLst>
              <a:ext uri="{FF2B5EF4-FFF2-40B4-BE49-F238E27FC236}">
                <a16:creationId xmlns:a16="http://schemas.microsoft.com/office/drawing/2014/main" id="{40FE2597-30D0-4D4D-9A41-C85D5240EA50}"/>
              </a:ext>
            </a:extLst>
          </p:cNvPr>
          <p:cNvSpPr txBox="1">
            <a:spLocks noGrp="1"/>
          </p:cNvSpPr>
          <p:nvPr>
            <p:ph type="body" idx="1"/>
          </p:nvPr>
        </p:nvSpPr>
        <p:spPr>
          <a:xfrm>
            <a:off x="5474" y="1092171"/>
            <a:ext cx="6856162" cy="724178"/>
          </a:xfrm>
          <a:prstGeom prst="rect">
            <a:avLst/>
          </a:prstGeom>
        </p:spPr>
        <p:txBody>
          <a:bodyPr spcFirstLastPara="1" wrap="square" lIns="68569" tIns="68569" rIns="68569" bIns="68569" anchor="t" anchorCtr="0">
            <a:noAutofit/>
          </a:bodyPr>
          <a:lstStyle/>
          <a:p>
            <a:pPr marL="0" indent="0" algn="ctr">
              <a:lnSpc>
                <a:spcPct val="100000"/>
              </a:lnSpc>
              <a:spcBef>
                <a:spcPts val="100"/>
              </a:spcBef>
              <a:buClr>
                <a:schemeClr val="tx1"/>
              </a:buClr>
              <a:buSzPct val="100000"/>
              <a:buNone/>
            </a:pPr>
            <a:r>
              <a:rPr lang="en-US" sz="2400" dirty="0">
                <a:solidFill>
                  <a:schemeClr val="tx1"/>
                </a:solidFill>
                <a:latin typeface="Cambria" panose="02040503050406030204" pitchFamily="18" charset="0"/>
              </a:rPr>
              <a:t>It is possible to protect from cold boot attacks </a:t>
            </a:r>
          </a:p>
          <a:p>
            <a:pPr marL="0" indent="0" algn="ctr">
              <a:lnSpc>
                <a:spcPct val="100000"/>
              </a:lnSpc>
              <a:spcBef>
                <a:spcPts val="100"/>
              </a:spcBef>
              <a:buClr>
                <a:schemeClr val="tx1"/>
              </a:buClr>
              <a:buSzPct val="100000"/>
              <a:buNone/>
            </a:pPr>
            <a:r>
              <a:rPr lang="en-US" sz="2400" dirty="0">
                <a:solidFill>
                  <a:schemeClr val="tx1"/>
                </a:solidFill>
                <a:latin typeface="Cambria" panose="02040503050406030204" pitchFamily="18" charset="0"/>
              </a:rPr>
              <a:t>by </a:t>
            </a:r>
            <a:r>
              <a:rPr lang="en-US" sz="2400" dirty="0">
                <a:solidFill>
                  <a:srgbClr val="0070C0"/>
                </a:solidFill>
                <a:latin typeface="Cambria" panose="02040503050406030204" pitchFamily="18" charset="0"/>
              </a:rPr>
              <a:t>deleting the entire memory content </a:t>
            </a:r>
          </a:p>
          <a:p>
            <a:pPr marL="0" indent="0" algn="ctr">
              <a:lnSpc>
                <a:spcPct val="100000"/>
              </a:lnSpc>
              <a:spcBef>
                <a:spcPts val="100"/>
              </a:spcBef>
              <a:buClr>
                <a:schemeClr val="tx1"/>
              </a:buClr>
              <a:buSzPct val="100000"/>
              <a:buNone/>
            </a:pPr>
            <a:r>
              <a:rPr lang="en-US" sz="2400" dirty="0">
                <a:solidFill>
                  <a:schemeClr val="tx1"/>
                </a:solidFill>
                <a:latin typeface="Cambria" panose="02040503050406030204" pitchFamily="18" charset="0"/>
              </a:rPr>
              <a:t>during </a:t>
            </a:r>
            <a:r>
              <a:rPr lang="en-US" sz="2400" dirty="0">
                <a:solidFill>
                  <a:srgbClr val="0070C0"/>
                </a:solidFill>
                <a:latin typeface="Cambria" panose="02040503050406030204" pitchFamily="18" charset="0"/>
              </a:rPr>
              <a:t>DRAM power-on</a:t>
            </a:r>
          </a:p>
          <a:p>
            <a:pPr marL="0" indent="0">
              <a:lnSpc>
                <a:spcPct val="100000"/>
              </a:lnSpc>
              <a:spcBef>
                <a:spcPts val="100"/>
              </a:spcBef>
              <a:buClr>
                <a:schemeClr val="tx1"/>
              </a:buClr>
              <a:buSzPct val="100000"/>
              <a:buNone/>
            </a:pPr>
            <a:endParaRPr lang="en-US" sz="2400" b="1" u="sng" dirty="0">
              <a:solidFill>
                <a:srgbClr val="FF0000"/>
              </a:solidFill>
              <a:latin typeface="Cambria" panose="02040503050406030204" pitchFamily="18" charset="0"/>
            </a:endParaRPr>
          </a:p>
          <a:p>
            <a:pPr marL="223838" indent="-223838">
              <a:lnSpc>
                <a:spcPct val="100000"/>
              </a:lnSpc>
              <a:spcBef>
                <a:spcPts val="100"/>
              </a:spcBef>
              <a:buClr>
                <a:schemeClr val="tx1"/>
              </a:buClr>
              <a:buSzPct val="100000"/>
              <a:buFont typeface="Wingdings" pitchFamily="2" charset="2"/>
              <a:buChar char="§"/>
            </a:pPr>
            <a:endParaRPr lang="en-US" sz="2400" b="1" u="sng" dirty="0">
              <a:solidFill>
                <a:srgbClr val="FF0000"/>
              </a:solidFill>
              <a:latin typeface="Cambria" panose="02040503050406030204" pitchFamily="18" charset="0"/>
            </a:endParaRPr>
          </a:p>
          <a:p>
            <a:pPr marL="0" indent="0" algn="ctr">
              <a:lnSpc>
                <a:spcPct val="100000"/>
              </a:lnSpc>
              <a:spcBef>
                <a:spcPts val="100"/>
              </a:spcBef>
              <a:buClr>
                <a:schemeClr val="tx1"/>
              </a:buClr>
              <a:buSzPct val="100000"/>
              <a:buNone/>
            </a:pPr>
            <a:endParaRPr lang="en-US" sz="2400" dirty="0">
              <a:solidFill>
                <a:schemeClr val="tx1"/>
              </a:solidFill>
              <a:latin typeface="Cambria" panose="02040503050406030204" pitchFamily="18" charset="0"/>
            </a:endParaRPr>
          </a:p>
          <a:p>
            <a:pPr marL="0" indent="0" algn="ctr">
              <a:lnSpc>
                <a:spcPct val="100000"/>
              </a:lnSpc>
              <a:spcBef>
                <a:spcPts val="100"/>
              </a:spcBef>
              <a:buClr>
                <a:schemeClr val="tx1"/>
              </a:buClr>
              <a:buSzPct val="100000"/>
              <a:buNone/>
            </a:pPr>
            <a:r>
              <a:rPr lang="en-US" sz="2400" b="1" dirty="0">
                <a:solidFill>
                  <a:srgbClr val="5E973D"/>
                </a:solidFill>
                <a:latin typeface="Cambria" panose="02040503050406030204" pitchFamily="18" charset="0"/>
              </a:rPr>
              <a:t>Self-destruction</a:t>
            </a:r>
            <a:r>
              <a:rPr lang="en-US" sz="2400" dirty="0">
                <a:solidFill>
                  <a:srgbClr val="5E973D"/>
                </a:solidFill>
                <a:latin typeface="Cambria" panose="02040503050406030204" pitchFamily="18" charset="0"/>
              </a:rPr>
              <a:t>: </a:t>
            </a:r>
            <a:r>
              <a:rPr lang="en-US" sz="2400" dirty="0">
                <a:solidFill>
                  <a:schemeClr val="tx1"/>
                </a:solidFill>
                <a:latin typeface="Cambria" panose="02040503050406030204" pitchFamily="18" charset="0"/>
              </a:rPr>
              <a:t>A low cost in-DRAM mechanism based on </a:t>
            </a:r>
            <a:r>
              <a:rPr lang="en-US" sz="2400" dirty="0">
                <a:solidFill>
                  <a:srgbClr val="5E973E"/>
                </a:solidFill>
                <a:latin typeface="Cambria" panose="02040503050406030204" pitchFamily="18" charset="0"/>
              </a:rPr>
              <a:t>CODIC </a:t>
            </a:r>
            <a:r>
              <a:rPr lang="en-US" sz="2400" dirty="0">
                <a:solidFill>
                  <a:schemeClr val="tx1"/>
                </a:solidFill>
                <a:latin typeface="Cambria" panose="02040503050406030204" pitchFamily="18" charset="0"/>
              </a:rPr>
              <a:t>that destroys all DRAM content </a:t>
            </a:r>
          </a:p>
          <a:p>
            <a:pPr marL="0" indent="0" algn="ctr">
              <a:lnSpc>
                <a:spcPct val="100000"/>
              </a:lnSpc>
              <a:spcBef>
                <a:spcPts val="100"/>
              </a:spcBef>
              <a:buClr>
                <a:schemeClr val="tx1"/>
              </a:buClr>
              <a:buSzPct val="100000"/>
              <a:buNone/>
            </a:pPr>
            <a:r>
              <a:rPr lang="en-US" sz="2400" dirty="0">
                <a:solidFill>
                  <a:schemeClr val="tx1"/>
                </a:solidFill>
                <a:latin typeface="Cambria" panose="02040503050406030204" pitchFamily="18" charset="0"/>
              </a:rPr>
              <a:t>during </a:t>
            </a:r>
            <a:r>
              <a:rPr lang="en-US" sz="2400" dirty="0">
                <a:solidFill>
                  <a:srgbClr val="5E973E"/>
                </a:solidFill>
                <a:latin typeface="Cambria" panose="02040503050406030204" pitchFamily="18" charset="0"/>
              </a:rPr>
              <a:t>DRAM power-on</a:t>
            </a:r>
          </a:p>
        </p:txBody>
      </p:sp>
      <p:sp>
        <p:nvSpPr>
          <p:cNvPr id="5" name="灯片编号占位符 3">
            <a:extLst>
              <a:ext uri="{FF2B5EF4-FFF2-40B4-BE49-F238E27FC236}">
                <a16:creationId xmlns:a16="http://schemas.microsoft.com/office/drawing/2014/main" id="{C7487C0F-3DAF-B644-A6AF-EC31AB955AF9}"/>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fld id="{56E643E9-8232-44D4-8A76-E691A7C80D3B}" type="slidenum">
              <a:rPr lang="en-US" altLang="en-US" sz="1500">
                <a:solidFill>
                  <a:schemeClr val="bg1">
                    <a:lumMod val="75000"/>
                  </a:schemeClr>
                </a:solidFill>
              </a:rPr>
              <a:pPr algn="ctr"/>
              <a:t>24</a:t>
            </a:fld>
            <a:endParaRPr lang="en-US" altLang="en-US" sz="1500" dirty="0">
              <a:solidFill>
                <a:schemeClr val="bg1">
                  <a:lumMod val="75000"/>
                </a:schemeClr>
              </a:solidFill>
            </a:endParaRPr>
          </a:p>
        </p:txBody>
      </p:sp>
      <p:sp>
        <p:nvSpPr>
          <p:cNvPr id="3" name="Rectangle 2">
            <a:extLst>
              <a:ext uri="{FF2B5EF4-FFF2-40B4-BE49-F238E27FC236}">
                <a16:creationId xmlns:a16="http://schemas.microsoft.com/office/drawing/2014/main" id="{170B433B-B134-164D-B233-E265842E24C0}"/>
              </a:ext>
            </a:extLst>
          </p:cNvPr>
          <p:cNvSpPr/>
          <p:nvPr/>
        </p:nvSpPr>
        <p:spPr>
          <a:xfrm>
            <a:off x="2360523" y="635472"/>
            <a:ext cx="2215671" cy="523220"/>
          </a:xfrm>
          <a:prstGeom prst="rect">
            <a:avLst/>
          </a:prstGeom>
        </p:spPr>
        <p:txBody>
          <a:bodyPr wrap="none">
            <a:spAutoFit/>
          </a:bodyPr>
          <a:lstStyle/>
          <a:p>
            <a:r>
              <a:rPr lang="en-US" sz="2800" b="1" dirty="0">
                <a:solidFill>
                  <a:srgbClr val="3670C3"/>
                </a:solidFill>
                <a:latin typeface="Cambria" panose="02040503050406030204" pitchFamily="18" charset="0"/>
              </a:rPr>
              <a:t>Observation</a:t>
            </a:r>
            <a:endParaRPr lang="en-US" sz="2400" dirty="0">
              <a:solidFill>
                <a:srgbClr val="3670C3"/>
              </a:solidFill>
            </a:endParaRPr>
          </a:p>
        </p:txBody>
      </p:sp>
      <p:sp>
        <p:nvSpPr>
          <p:cNvPr id="4" name="Rectangle 3">
            <a:extLst>
              <a:ext uri="{FF2B5EF4-FFF2-40B4-BE49-F238E27FC236}">
                <a16:creationId xmlns:a16="http://schemas.microsoft.com/office/drawing/2014/main" id="{12FF9E4B-2EBA-B64C-B648-178A8F17C2D2}"/>
              </a:ext>
            </a:extLst>
          </p:cNvPr>
          <p:cNvSpPr/>
          <p:nvPr/>
        </p:nvSpPr>
        <p:spPr>
          <a:xfrm>
            <a:off x="2811844" y="2806406"/>
            <a:ext cx="1612942" cy="523220"/>
          </a:xfrm>
          <a:prstGeom prst="rect">
            <a:avLst/>
          </a:prstGeom>
        </p:spPr>
        <p:txBody>
          <a:bodyPr wrap="none">
            <a:spAutoFit/>
          </a:bodyPr>
          <a:lstStyle/>
          <a:p>
            <a:pPr algn="ctr">
              <a:spcBef>
                <a:spcPts val="100"/>
              </a:spcBef>
              <a:buClr>
                <a:schemeClr val="tx1"/>
              </a:buClr>
              <a:buSzPct val="100000"/>
            </a:pPr>
            <a:r>
              <a:rPr lang="en-US" sz="2800" b="1" dirty="0">
                <a:solidFill>
                  <a:srgbClr val="5E973D"/>
                </a:solidFill>
                <a:latin typeface="Cambria" panose="02040503050406030204" pitchFamily="18" charset="0"/>
              </a:rPr>
              <a:t>Key Idea</a:t>
            </a:r>
          </a:p>
        </p:txBody>
      </p:sp>
    </p:spTree>
    <p:extLst>
      <p:ext uri="{BB962C8B-B14F-4D97-AF65-F5344CB8AC3E}">
        <p14:creationId xmlns:p14="http://schemas.microsoft.com/office/powerpoint/2010/main" val="152762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xfrm>
            <a:off x="74679" y="-78723"/>
            <a:ext cx="7120467" cy="608662"/>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How Does It Work?</a:t>
            </a:r>
            <a:endParaRPr sz="3600" b="1" dirty="0">
              <a:solidFill>
                <a:schemeClr val="bg1"/>
              </a:solidFill>
              <a:latin typeface="Cambria"/>
              <a:ea typeface="Cambria"/>
              <a:cs typeface="Cambria"/>
              <a:sym typeface="Cambria"/>
            </a:endParaRPr>
          </a:p>
        </p:txBody>
      </p:sp>
      <p:sp>
        <p:nvSpPr>
          <p:cNvPr id="9" name="Google Shape;111;p19">
            <a:extLst>
              <a:ext uri="{FF2B5EF4-FFF2-40B4-BE49-F238E27FC236}">
                <a16:creationId xmlns:a16="http://schemas.microsoft.com/office/drawing/2014/main" id="{40FE2597-30D0-4D4D-9A41-C85D5240EA50}"/>
              </a:ext>
            </a:extLst>
          </p:cNvPr>
          <p:cNvSpPr txBox="1">
            <a:spLocks noGrp="1"/>
          </p:cNvSpPr>
          <p:nvPr>
            <p:ph type="body" idx="1"/>
          </p:nvPr>
        </p:nvSpPr>
        <p:spPr>
          <a:xfrm>
            <a:off x="74679" y="649331"/>
            <a:ext cx="6857999" cy="3559409"/>
          </a:xfrm>
          <a:prstGeom prst="rect">
            <a:avLst/>
          </a:prstGeom>
        </p:spPr>
        <p:txBody>
          <a:bodyPr spcFirstLastPara="1" wrap="square" lIns="68569" tIns="68569" rIns="68569" bIns="68569" anchor="t" anchorCtr="0">
            <a:noAutofit/>
          </a:bodyPr>
          <a:lstStyle/>
          <a:p>
            <a:pPr marL="133350" indent="-133350">
              <a:lnSpc>
                <a:spcPts val="1880"/>
              </a:lnSpc>
              <a:spcBef>
                <a:spcPts val="100"/>
              </a:spcBef>
              <a:buClr>
                <a:schemeClr val="tx1"/>
              </a:buClr>
              <a:buFont typeface="Wingdings" pitchFamily="2" charset="2"/>
              <a:buChar char="§"/>
            </a:pPr>
            <a:r>
              <a:rPr lang="en-US" sz="2000" dirty="0">
                <a:solidFill>
                  <a:srgbClr val="F519E6"/>
                </a:solidFill>
                <a:latin typeface="Cambria" panose="02040503050406030204" pitchFamily="18" charset="0"/>
              </a:rPr>
              <a:t>Self-destruction </a:t>
            </a:r>
            <a:r>
              <a:rPr lang="en-US" sz="2000" dirty="0">
                <a:solidFill>
                  <a:schemeClr val="tx1"/>
                </a:solidFill>
                <a:latin typeface="Cambria" panose="02040503050406030204" pitchFamily="18" charset="0"/>
              </a:rPr>
              <a:t>is</a:t>
            </a:r>
            <a:r>
              <a:rPr lang="en-US" sz="2000" dirty="0">
                <a:solidFill>
                  <a:srgbClr val="F519E6"/>
                </a:solidFill>
                <a:latin typeface="Cambria" panose="02040503050406030204" pitchFamily="18" charset="0"/>
              </a:rPr>
              <a:t> implemented </a:t>
            </a:r>
            <a:r>
              <a:rPr lang="en-US" sz="2000" dirty="0">
                <a:solidFill>
                  <a:schemeClr val="tx1"/>
                </a:solidFill>
                <a:latin typeface="Cambria" panose="02040503050406030204" pitchFamily="18" charset="0"/>
              </a:rPr>
              <a:t>completely</a:t>
            </a:r>
            <a:r>
              <a:rPr lang="en-US" sz="2000" dirty="0">
                <a:solidFill>
                  <a:srgbClr val="F519E6"/>
                </a:solidFill>
                <a:latin typeface="Cambria" panose="02040503050406030204" pitchFamily="18" charset="0"/>
              </a:rPr>
              <a:t> within DRAM</a:t>
            </a:r>
          </a:p>
          <a:p>
            <a:pPr marL="266700" lvl="1" indent="-133350">
              <a:lnSpc>
                <a:spcPts val="1880"/>
              </a:lnSpc>
              <a:spcBef>
                <a:spcPts val="100"/>
              </a:spcBef>
              <a:buClr>
                <a:schemeClr val="tx1"/>
              </a:buClr>
              <a:buFont typeface="Arial" panose="020B0604020202020204" pitchFamily="34" charset="0"/>
              <a:buChar char="•"/>
            </a:pPr>
            <a:r>
              <a:rPr lang="en-US" sz="1400" dirty="0">
                <a:solidFill>
                  <a:schemeClr val="tx1"/>
                </a:solidFill>
                <a:latin typeface="Cambria" panose="02040503050406030204" pitchFamily="18" charset="0"/>
              </a:rPr>
              <a:t>It does not require the intervention of the memory controller</a:t>
            </a:r>
          </a:p>
          <a:p>
            <a:pPr marL="133350" indent="-133350">
              <a:lnSpc>
                <a:spcPts val="1880"/>
              </a:lnSpc>
              <a:spcBef>
                <a:spcPts val="100"/>
              </a:spcBef>
              <a:buClr>
                <a:schemeClr val="tx1"/>
              </a:buClr>
              <a:buFont typeface="Wingdings" pitchFamily="2" charset="2"/>
              <a:buChar char="§"/>
            </a:pPr>
            <a:endParaRPr lang="en-US" sz="2000" dirty="0">
              <a:solidFill>
                <a:schemeClr val="tx1"/>
              </a:solidFill>
              <a:latin typeface="Cambria" panose="02040503050406030204" pitchFamily="18" charset="0"/>
            </a:endParaRPr>
          </a:p>
          <a:p>
            <a:pPr marL="133350" indent="-133350">
              <a:lnSpc>
                <a:spcPts val="1880"/>
              </a:lnSpc>
              <a:spcBef>
                <a:spcPts val="100"/>
              </a:spcBef>
              <a:buClr>
                <a:schemeClr val="tx1"/>
              </a:buClr>
              <a:buFont typeface="Wingdings" pitchFamily="2" charset="2"/>
              <a:buChar char="§"/>
            </a:pPr>
            <a:r>
              <a:rPr lang="en-US" sz="2000" dirty="0">
                <a:solidFill>
                  <a:schemeClr val="tx1"/>
                </a:solidFill>
                <a:latin typeface="Cambria" panose="02040503050406030204" pitchFamily="18" charset="0"/>
              </a:rPr>
              <a:t>Can use</a:t>
            </a:r>
            <a:r>
              <a:rPr lang="en-US" sz="2000" dirty="0">
                <a:solidFill>
                  <a:schemeClr val="bg2"/>
                </a:solidFill>
                <a:latin typeface="Cambria" panose="02040503050406030204" pitchFamily="18" charset="0"/>
              </a:rPr>
              <a:t> </a:t>
            </a:r>
            <a:r>
              <a:rPr lang="en-US" sz="2000" dirty="0">
                <a:solidFill>
                  <a:srgbClr val="7030A0"/>
                </a:solidFill>
                <a:latin typeface="Cambria" panose="02040503050406030204" pitchFamily="18" charset="0"/>
              </a:rPr>
              <a:t>CODIC-sig</a:t>
            </a:r>
            <a:r>
              <a:rPr lang="en-US" sz="2000" dirty="0">
                <a:solidFill>
                  <a:srgbClr val="F400E6"/>
                </a:solidFill>
                <a:latin typeface="Cambria" panose="02040503050406030204" pitchFamily="18" charset="0"/>
              </a:rPr>
              <a:t> </a:t>
            </a:r>
            <a:r>
              <a:rPr lang="en-US" sz="2000" dirty="0">
                <a:solidFill>
                  <a:schemeClr val="tx1"/>
                </a:solidFill>
                <a:latin typeface="Cambria" panose="02040503050406030204" pitchFamily="18" charset="0"/>
              </a:rPr>
              <a:t>or</a:t>
            </a:r>
            <a:r>
              <a:rPr lang="en-US" sz="2000" dirty="0">
                <a:solidFill>
                  <a:srgbClr val="F400E6"/>
                </a:solidFill>
                <a:latin typeface="Cambria" panose="02040503050406030204" pitchFamily="18" charset="0"/>
              </a:rPr>
              <a:t> </a:t>
            </a:r>
            <a:r>
              <a:rPr lang="en-US" sz="2000" dirty="0">
                <a:solidFill>
                  <a:srgbClr val="7030A0"/>
                </a:solidFill>
                <a:latin typeface="Cambria" panose="02040503050406030204" pitchFamily="18" charset="0"/>
              </a:rPr>
              <a:t>CODIC-</a:t>
            </a:r>
            <a:r>
              <a:rPr lang="en-US" sz="2000" dirty="0" err="1">
                <a:solidFill>
                  <a:srgbClr val="7030A0"/>
                </a:solidFill>
                <a:latin typeface="Cambria" panose="02040503050406030204" pitchFamily="18" charset="0"/>
              </a:rPr>
              <a:t>det</a:t>
            </a:r>
            <a:r>
              <a:rPr lang="en-US" sz="2000" dirty="0">
                <a:solidFill>
                  <a:srgbClr val="F400E6"/>
                </a:solidFill>
                <a:latin typeface="Cambria" panose="02040503050406030204" pitchFamily="18" charset="0"/>
              </a:rPr>
              <a:t> </a:t>
            </a:r>
            <a:r>
              <a:rPr lang="en-US" sz="2000" dirty="0">
                <a:solidFill>
                  <a:schemeClr val="tx1"/>
                </a:solidFill>
                <a:latin typeface="Cambria" panose="02040503050406030204" pitchFamily="18" charset="0"/>
              </a:rPr>
              <a:t>variants</a:t>
            </a:r>
            <a:r>
              <a:rPr lang="en-US" sz="2000" dirty="0">
                <a:solidFill>
                  <a:schemeClr val="bg2"/>
                </a:solidFill>
                <a:latin typeface="Cambria" panose="02040503050406030204" pitchFamily="18" charset="0"/>
              </a:rPr>
              <a:t> </a:t>
            </a:r>
            <a:r>
              <a:rPr lang="en-US" sz="2000" dirty="0">
                <a:solidFill>
                  <a:schemeClr val="tx1"/>
                </a:solidFill>
                <a:latin typeface="Cambria" panose="02040503050406030204" pitchFamily="18" charset="0"/>
              </a:rPr>
              <a:t>to destroy data</a:t>
            </a:r>
          </a:p>
          <a:p>
            <a:pPr marL="133350" indent="-133350">
              <a:lnSpc>
                <a:spcPts val="1880"/>
              </a:lnSpc>
              <a:spcBef>
                <a:spcPts val="100"/>
              </a:spcBef>
              <a:buClr>
                <a:schemeClr val="tx1"/>
              </a:buClr>
              <a:buFont typeface="Wingdings" pitchFamily="2" charset="2"/>
              <a:buChar char="§"/>
            </a:pPr>
            <a:endParaRPr lang="en-US" sz="2000" dirty="0">
              <a:solidFill>
                <a:srgbClr val="F519E6"/>
              </a:solidFill>
              <a:latin typeface="Cambria" panose="02040503050406030204" pitchFamily="18" charset="0"/>
            </a:endParaRPr>
          </a:p>
          <a:p>
            <a:pPr marL="133350" indent="-133350">
              <a:lnSpc>
                <a:spcPts val="1880"/>
              </a:lnSpc>
              <a:spcBef>
                <a:spcPts val="100"/>
              </a:spcBef>
              <a:buClr>
                <a:schemeClr val="tx1"/>
              </a:buClr>
              <a:buFont typeface="Wingdings" pitchFamily="2" charset="2"/>
              <a:buChar char="§"/>
            </a:pPr>
            <a:r>
              <a:rPr lang="en-US" sz="2000" dirty="0">
                <a:solidFill>
                  <a:schemeClr val="tx1"/>
                </a:solidFill>
                <a:latin typeface="Cambria" panose="02040503050406030204" pitchFamily="18" charset="0"/>
              </a:rPr>
              <a:t>Uses a dedicated circuit  within DRAM that issues </a:t>
            </a:r>
            <a:r>
              <a:rPr lang="en-US" sz="2000" dirty="0">
                <a:solidFill>
                  <a:srgbClr val="0070C0"/>
                </a:solidFill>
                <a:latin typeface="Cambria" panose="02040503050406030204" pitchFamily="18" charset="0"/>
              </a:rPr>
              <a:t>CODIC commands back-to-back to all DRAM rows</a:t>
            </a:r>
          </a:p>
          <a:p>
            <a:pPr marL="266700" lvl="1" indent="-133350">
              <a:lnSpc>
                <a:spcPts val="1880"/>
              </a:lnSpc>
              <a:spcBef>
                <a:spcPts val="100"/>
              </a:spcBef>
              <a:buClr>
                <a:schemeClr val="tx1"/>
              </a:buClr>
              <a:buFont typeface="Arial" panose="020B0604020202020204" pitchFamily="34" charset="0"/>
              <a:buChar char="•"/>
            </a:pPr>
            <a:r>
              <a:rPr lang="en-US" sz="1400" dirty="0">
                <a:solidFill>
                  <a:srgbClr val="0070C0"/>
                </a:solidFill>
                <a:latin typeface="Cambria" panose="02040503050406030204" pitchFamily="18" charset="0"/>
              </a:rPr>
              <a:t>Parallelizes commands </a:t>
            </a:r>
            <a:r>
              <a:rPr lang="en-US" sz="1400" dirty="0">
                <a:solidFill>
                  <a:schemeClr val="tx1"/>
                </a:solidFill>
                <a:latin typeface="Cambria" panose="02040503050406030204" pitchFamily="18" charset="0"/>
              </a:rPr>
              <a:t>across banks and </a:t>
            </a:r>
            <a:r>
              <a:rPr lang="en-US" sz="1400" dirty="0">
                <a:solidFill>
                  <a:srgbClr val="0070C0"/>
                </a:solidFill>
                <a:latin typeface="Cambria" panose="02040503050406030204" pitchFamily="18" charset="0"/>
              </a:rPr>
              <a:t>enforces</a:t>
            </a:r>
            <a:r>
              <a:rPr lang="en-US" sz="1400" dirty="0">
                <a:solidFill>
                  <a:schemeClr val="tx1"/>
                </a:solidFill>
                <a:latin typeface="Cambria" panose="02040503050406030204" pitchFamily="18" charset="0"/>
              </a:rPr>
              <a:t> </a:t>
            </a:r>
            <a:r>
              <a:rPr lang="en-US" sz="1400" dirty="0">
                <a:solidFill>
                  <a:srgbClr val="0070C0"/>
                </a:solidFill>
                <a:latin typeface="Cambria" panose="02040503050406030204" pitchFamily="18" charset="0"/>
              </a:rPr>
              <a:t>JEDEC*</a:t>
            </a:r>
            <a:r>
              <a:rPr lang="en-US" sz="1400" dirty="0">
                <a:solidFill>
                  <a:schemeClr val="tx1"/>
                </a:solidFill>
                <a:latin typeface="Cambria" panose="02040503050406030204" pitchFamily="18" charset="0"/>
              </a:rPr>
              <a:t> </a:t>
            </a:r>
            <a:r>
              <a:rPr lang="en-US" sz="1400" dirty="0">
                <a:solidFill>
                  <a:srgbClr val="0070C0"/>
                </a:solidFill>
                <a:latin typeface="Cambria" panose="02040503050406030204" pitchFamily="18" charset="0"/>
              </a:rPr>
              <a:t>standard timings</a:t>
            </a:r>
            <a:endParaRPr lang="en-US" sz="2400" dirty="0">
              <a:solidFill>
                <a:srgbClr val="0070C0"/>
              </a:solidFill>
              <a:latin typeface="Cambria" panose="02040503050406030204" pitchFamily="18" charset="0"/>
            </a:endParaRPr>
          </a:p>
          <a:p>
            <a:pPr marL="0" indent="0">
              <a:lnSpc>
                <a:spcPts val="1880"/>
              </a:lnSpc>
              <a:spcBef>
                <a:spcPts val="100"/>
              </a:spcBef>
              <a:buClr>
                <a:schemeClr val="tx1"/>
              </a:buClr>
              <a:buNone/>
            </a:pPr>
            <a:endParaRPr lang="en-US" sz="2000" dirty="0">
              <a:solidFill>
                <a:srgbClr val="F400E6"/>
              </a:solidFill>
              <a:latin typeface="Cambria" panose="02040503050406030204" pitchFamily="18" charset="0"/>
            </a:endParaRPr>
          </a:p>
          <a:p>
            <a:pPr marL="133350" indent="-133350">
              <a:lnSpc>
                <a:spcPts val="1880"/>
              </a:lnSpc>
              <a:spcBef>
                <a:spcPts val="100"/>
              </a:spcBef>
              <a:buClr>
                <a:schemeClr val="tx1"/>
              </a:buClr>
              <a:buFont typeface="Wingdings" pitchFamily="2" charset="2"/>
              <a:buChar char="§"/>
            </a:pPr>
            <a:r>
              <a:rPr lang="en-US" sz="2000" dirty="0">
                <a:solidFill>
                  <a:srgbClr val="FF0000"/>
                </a:solidFill>
                <a:latin typeface="Cambria" panose="02040503050406030204" pitchFamily="18" charset="0"/>
              </a:rPr>
              <a:t>Destroys</a:t>
            </a:r>
            <a:r>
              <a:rPr lang="en-US" sz="2000" dirty="0">
                <a:solidFill>
                  <a:schemeClr val="bg2"/>
                </a:solidFill>
                <a:latin typeface="Cambria" panose="02040503050406030204" pitchFamily="18" charset="0"/>
              </a:rPr>
              <a:t> </a:t>
            </a:r>
            <a:r>
              <a:rPr lang="en-US" sz="2000" dirty="0">
                <a:solidFill>
                  <a:schemeClr val="tx1"/>
                </a:solidFill>
                <a:latin typeface="Cambria" panose="02040503050406030204" pitchFamily="18" charset="0"/>
              </a:rPr>
              <a:t>the entire memory content at power-on </a:t>
            </a:r>
          </a:p>
          <a:p>
            <a:pPr marL="133350" indent="-133350">
              <a:lnSpc>
                <a:spcPts val="1880"/>
              </a:lnSpc>
              <a:spcBef>
                <a:spcPts val="100"/>
              </a:spcBef>
              <a:buClr>
                <a:schemeClr val="tx1"/>
              </a:buClr>
              <a:buFont typeface="Wingdings" pitchFamily="2" charset="2"/>
              <a:buChar char="§"/>
            </a:pPr>
            <a:endParaRPr lang="en-US" sz="2000" dirty="0">
              <a:solidFill>
                <a:schemeClr val="tx1"/>
              </a:solidFill>
              <a:latin typeface="Cambria" panose="02040503050406030204" pitchFamily="18" charset="0"/>
            </a:endParaRPr>
          </a:p>
          <a:p>
            <a:pPr marL="133350" indent="-133350">
              <a:lnSpc>
                <a:spcPts val="1880"/>
              </a:lnSpc>
              <a:spcBef>
                <a:spcPts val="100"/>
              </a:spcBef>
              <a:buClr>
                <a:schemeClr val="tx1"/>
              </a:buClr>
              <a:buFont typeface="Wingdings" pitchFamily="2" charset="2"/>
              <a:buChar char="§"/>
            </a:pPr>
            <a:r>
              <a:rPr lang="en-US" sz="2000" dirty="0">
                <a:solidFill>
                  <a:schemeClr val="tx1"/>
                </a:solidFill>
                <a:latin typeface="Cambria" panose="02040503050406030204" pitchFamily="18" charset="0"/>
              </a:rPr>
              <a:t>During self-destruction, the DRAM chip </a:t>
            </a:r>
            <a:r>
              <a:rPr lang="en-US" sz="2000" dirty="0">
                <a:solidFill>
                  <a:srgbClr val="FB8D5A"/>
                </a:solidFill>
                <a:latin typeface="Cambria" panose="02040503050406030204" pitchFamily="18" charset="0"/>
              </a:rPr>
              <a:t>does not accept any memory commands</a:t>
            </a:r>
            <a:r>
              <a:rPr lang="en-US" sz="2000" dirty="0">
                <a:solidFill>
                  <a:schemeClr val="tx1"/>
                </a:solidFill>
                <a:latin typeface="Cambria" panose="02040503050406030204" pitchFamily="18" charset="0"/>
              </a:rPr>
              <a:t> to ensure the atomicity of the process </a:t>
            </a:r>
          </a:p>
          <a:p>
            <a:pPr marL="0" indent="0">
              <a:lnSpc>
                <a:spcPts val="1880"/>
              </a:lnSpc>
              <a:spcBef>
                <a:spcPts val="100"/>
              </a:spcBef>
              <a:buClr>
                <a:schemeClr val="tx1"/>
              </a:buClr>
              <a:buNone/>
            </a:pPr>
            <a:endParaRPr lang="en-US" sz="2000" dirty="0">
              <a:solidFill>
                <a:srgbClr val="F519E6"/>
              </a:solidFill>
              <a:latin typeface="Cambria" panose="02040503050406030204" pitchFamily="18" charset="0"/>
            </a:endParaRPr>
          </a:p>
          <a:p>
            <a:pPr marL="133350" indent="-133350">
              <a:lnSpc>
                <a:spcPts val="1880"/>
              </a:lnSpc>
              <a:spcBef>
                <a:spcPts val="100"/>
              </a:spcBef>
              <a:buClr>
                <a:schemeClr val="tx1"/>
              </a:buClr>
              <a:buFont typeface="Wingdings" pitchFamily="2" charset="2"/>
              <a:buChar char="§"/>
            </a:pPr>
            <a:r>
              <a:rPr lang="en-US" sz="2000" dirty="0">
                <a:solidFill>
                  <a:schemeClr val="tx1"/>
                </a:solidFill>
                <a:latin typeface="Cambria" panose="02040503050406030204" pitchFamily="18" charset="0"/>
              </a:rPr>
              <a:t>Does not introduce </a:t>
            </a:r>
            <a:r>
              <a:rPr lang="en-US" sz="2000" dirty="0">
                <a:solidFill>
                  <a:srgbClr val="5E973E"/>
                </a:solidFill>
                <a:latin typeface="Cambria" panose="02040503050406030204" pitchFamily="18" charset="0"/>
              </a:rPr>
              <a:t>any performance or energy overheads at runtime</a:t>
            </a:r>
          </a:p>
        </p:txBody>
      </p:sp>
      <p:sp>
        <p:nvSpPr>
          <p:cNvPr id="5" name="灯片编号占位符 3">
            <a:extLst>
              <a:ext uri="{FF2B5EF4-FFF2-40B4-BE49-F238E27FC236}">
                <a16:creationId xmlns:a16="http://schemas.microsoft.com/office/drawing/2014/main" id="{C7487C0F-3DAF-B644-A6AF-EC31AB955AF9}"/>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fld id="{56E643E9-8232-44D4-8A76-E691A7C80D3B}" type="slidenum">
              <a:rPr lang="en-US" altLang="en-US" sz="1500">
                <a:solidFill>
                  <a:schemeClr val="bg1">
                    <a:lumMod val="75000"/>
                  </a:schemeClr>
                </a:solidFill>
              </a:rPr>
              <a:pPr algn="ctr"/>
              <a:t>25</a:t>
            </a:fld>
            <a:endParaRPr lang="en-US" altLang="en-US" sz="1500" dirty="0">
              <a:solidFill>
                <a:schemeClr val="bg1">
                  <a:lumMod val="75000"/>
                </a:schemeClr>
              </a:solidFill>
            </a:endParaRPr>
          </a:p>
        </p:txBody>
      </p:sp>
      <p:sp>
        <p:nvSpPr>
          <p:cNvPr id="6" name="Rectangle 5">
            <a:extLst>
              <a:ext uri="{FF2B5EF4-FFF2-40B4-BE49-F238E27FC236}">
                <a16:creationId xmlns:a16="http://schemas.microsoft.com/office/drawing/2014/main" id="{0257391A-B839-3141-80F1-91454A9250B5}"/>
              </a:ext>
            </a:extLst>
          </p:cNvPr>
          <p:cNvSpPr/>
          <p:nvPr/>
        </p:nvSpPr>
        <p:spPr>
          <a:xfrm>
            <a:off x="1068613" y="4842904"/>
            <a:ext cx="6055834" cy="492443"/>
          </a:xfrm>
          <a:prstGeom prst="rect">
            <a:avLst/>
          </a:prstGeom>
        </p:spPr>
        <p:txBody>
          <a:bodyPr wrap="square">
            <a:spAutoFit/>
          </a:bodyPr>
          <a:lstStyle/>
          <a:p>
            <a:r>
              <a:rPr lang="en-US" sz="1000" dirty="0">
                <a:solidFill>
                  <a:srgbClr val="0070C0"/>
                </a:solidFill>
                <a:latin typeface="Cambria" panose="02040503050406030204" pitchFamily="18" charset="0"/>
              </a:rPr>
              <a:t>* </a:t>
            </a:r>
            <a:r>
              <a:rPr lang="en-US" sz="1100" dirty="0">
                <a:solidFill>
                  <a:srgbClr val="0070C0"/>
                </a:solidFill>
                <a:latin typeface="Cambria" panose="02040503050406030204" pitchFamily="18" charset="0"/>
              </a:rPr>
              <a:t>JEDEC Solid State Technology Assn., “</a:t>
            </a:r>
            <a:r>
              <a:rPr lang="en-US" sz="1100" i="1" dirty="0">
                <a:solidFill>
                  <a:srgbClr val="0070C0"/>
                </a:solidFill>
                <a:latin typeface="Cambria" panose="02040503050406030204" pitchFamily="18" charset="0"/>
              </a:rPr>
              <a:t>JESD79-3F: DDR3 SDRAM Standard”</a:t>
            </a:r>
            <a:r>
              <a:rPr lang="en-US" sz="1100" dirty="0">
                <a:solidFill>
                  <a:srgbClr val="0070C0"/>
                </a:solidFill>
                <a:latin typeface="Cambria" panose="02040503050406030204" pitchFamily="18" charset="0"/>
              </a:rPr>
              <a:t>, July 2012 </a:t>
            </a:r>
            <a:endParaRPr lang="en-US" sz="900" dirty="0">
              <a:solidFill>
                <a:srgbClr val="0070C0"/>
              </a:solidFill>
              <a:latin typeface="Cambria" panose="02040503050406030204" pitchFamily="18" charset="0"/>
            </a:endParaRPr>
          </a:p>
          <a:p>
            <a:endParaRPr lang="en-US" dirty="0"/>
          </a:p>
        </p:txBody>
      </p:sp>
    </p:spTree>
    <p:extLst>
      <p:ext uri="{BB962C8B-B14F-4D97-AF65-F5344CB8AC3E}">
        <p14:creationId xmlns:p14="http://schemas.microsoft.com/office/powerpoint/2010/main" val="414211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54;p13">
            <a:extLst>
              <a:ext uri="{FF2B5EF4-FFF2-40B4-BE49-F238E27FC236}">
                <a16:creationId xmlns:a16="http://schemas.microsoft.com/office/drawing/2014/main" id="{0A737FA1-D230-EF45-8BBD-53FB651AA080}"/>
              </a:ext>
            </a:extLst>
          </p:cNvPr>
          <p:cNvSpPr/>
          <p:nvPr/>
        </p:nvSpPr>
        <p:spPr>
          <a:xfrm>
            <a:off x="0" y="0"/>
            <a:ext cx="6858002" cy="503935"/>
          </a:xfrm>
          <a:prstGeom prst="rect">
            <a:avLst/>
          </a:prstGeom>
          <a:solidFill>
            <a:srgbClr val="5E973E"/>
          </a:solidFill>
          <a:ln>
            <a:noFill/>
          </a:ln>
        </p:spPr>
        <p:txBody>
          <a:bodyPr spcFirstLastPara="1" wrap="square" lIns="68569" tIns="68569" rIns="68569" bIns="68569" anchor="ctr" anchorCtr="0">
            <a:noAutofit/>
          </a:bodyPr>
          <a:lstStyle/>
          <a:p>
            <a:endParaRPr sz="1050">
              <a:solidFill>
                <a:srgbClr val="0070C0"/>
              </a:solidFill>
            </a:endParaRPr>
          </a:p>
        </p:txBody>
      </p:sp>
      <p:sp>
        <p:nvSpPr>
          <p:cNvPr id="24" name="Rectangle 23">
            <a:extLst>
              <a:ext uri="{FF2B5EF4-FFF2-40B4-BE49-F238E27FC236}">
                <a16:creationId xmlns:a16="http://schemas.microsoft.com/office/drawing/2014/main" id="{30E74373-B320-2B4D-B0D3-4CE1CF71ED76}"/>
              </a:ext>
            </a:extLst>
          </p:cNvPr>
          <p:cNvSpPr/>
          <p:nvPr/>
        </p:nvSpPr>
        <p:spPr>
          <a:xfrm>
            <a:off x="134845" y="3886200"/>
            <a:ext cx="6599301" cy="4242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0" name="Rectangle 19">
            <a:extLst>
              <a:ext uri="{FF2B5EF4-FFF2-40B4-BE49-F238E27FC236}">
                <a16:creationId xmlns:a16="http://schemas.microsoft.com/office/drawing/2014/main" id="{7D0E8991-2526-C947-93F5-092098004A42}"/>
              </a:ext>
            </a:extLst>
          </p:cNvPr>
          <p:cNvSpPr/>
          <p:nvPr/>
        </p:nvSpPr>
        <p:spPr>
          <a:xfrm>
            <a:off x="134845" y="3397153"/>
            <a:ext cx="6599301" cy="4242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7" name="Rectangle 16">
            <a:extLst>
              <a:ext uri="{FF2B5EF4-FFF2-40B4-BE49-F238E27FC236}">
                <a16:creationId xmlns:a16="http://schemas.microsoft.com/office/drawing/2014/main" id="{264C4A72-07F0-FE43-9881-6635F01D4D99}"/>
              </a:ext>
            </a:extLst>
          </p:cNvPr>
          <p:cNvSpPr/>
          <p:nvPr/>
        </p:nvSpPr>
        <p:spPr>
          <a:xfrm>
            <a:off x="134845" y="2908106"/>
            <a:ext cx="6599301" cy="424219"/>
          </a:xfrm>
          <a:prstGeom prst="rect">
            <a:avLst/>
          </a:prstGeom>
          <a:solidFill>
            <a:srgbClr val="5E97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5" name="Rectangle 14">
            <a:extLst>
              <a:ext uri="{FF2B5EF4-FFF2-40B4-BE49-F238E27FC236}">
                <a16:creationId xmlns:a16="http://schemas.microsoft.com/office/drawing/2014/main" id="{BD9D4F59-6D15-F142-908A-6410856B856B}"/>
              </a:ext>
            </a:extLst>
          </p:cNvPr>
          <p:cNvSpPr/>
          <p:nvPr/>
        </p:nvSpPr>
        <p:spPr>
          <a:xfrm>
            <a:off x="134845" y="2414513"/>
            <a:ext cx="6599301" cy="4242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 name="Rectangle 12">
            <a:extLst>
              <a:ext uri="{FF2B5EF4-FFF2-40B4-BE49-F238E27FC236}">
                <a16:creationId xmlns:a16="http://schemas.microsoft.com/office/drawing/2014/main" id="{E50C96A3-3C5E-5C45-AACF-2D9C4CA63681}"/>
              </a:ext>
            </a:extLst>
          </p:cNvPr>
          <p:cNvSpPr/>
          <p:nvPr/>
        </p:nvSpPr>
        <p:spPr>
          <a:xfrm>
            <a:off x="134845" y="1920920"/>
            <a:ext cx="6599301" cy="4242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 name="Rectangle 13"/>
          <p:cNvSpPr/>
          <p:nvPr/>
        </p:nvSpPr>
        <p:spPr>
          <a:xfrm>
            <a:off x="134845" y="923343"/>
            <a:ext cx="6599301" cy="4242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Title 1"/>
          <p:cNvSpPr>
            <a:spLocks noGrp="1"/>
          </p:cNvSpPr>
          <p:nvPr>
            <p:ph type="title"/>
          </p:nvPr>
        </p:nvSpPr>
        <p:spPr>
          <a:xfrm>
            <a:off x="55033" y="-115526"/>
            <a:ext cx="2228850" cy="322042"/>
          </a:xfrm>
        </p:spPr>
        <p:txBody>
          <a:bodyPr/>
          <a:lstStyle/>
          <a:p>
            <a:r>
              <a:rPr lang="en-US" sz="3600" b="1" dirty="0">
                <a:solidFill>
                  <a:schemeClr val="bg1"/>
                </a:solidFill>
                <a:latin typeface="Cambria" panose="02040503050406030204" pitchFamily="18" charset="0"/>
              </a:rPr>
              <a:t>Outline</a:t>
            </a:r>
          </a:p>
        </p:txBody>
      </p:sp>
      <p:sp>
        <p:nvSpPr>
          <p:cNvPr id="12" name="Rectangle 11">
            <a:extLst>
              <a:ext uri="{FF2B5EF4-FFF2-40B4-BE49-F238E27FC236}">
                <a16:creationId xmlns:a16="http://schemas.microsoft.com/office/drawing/2014/main" id="{8B74C625-6C44-824B-ABB0-43BC56560EF5}"/>
              </a:ext>
            </a:extLst>
          </p:cNvPr>
          <p:cNvSpPr/>
          <p:nvPr/>
        </p:nvSpPr>
        <p:spPr>
          <a:xfrm>
            <a:off x="134845" y="1427327"/>
            <a:ext cx="6599301" cy="4242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 name="Content Placeholder 2"/>
          <p:cNvSpPr>
            <a:spLocks noGrp="1"/>
          </p:cNvSpPr>
          <p:nvPr>
            <p:ph idx="1"/>
          </p:nvPr>
        </p:nvSpPr>
        <p:spPr>
          <a:xfrm>
            <a:off x="134845" y="713461"/>
            <a:ext cx="6457951" cy="3989065"/>
          </a:xfrm>
        </p:spPr>
        <p:txBody>
          <a:bodyPr/>
          <a:lstStyle/>
          <a:p>
            <a:pPr marL="0" indent="0">
              <a:lnSpc>
                <a:spcPct val="100000"/>
              </a:lnSpc>
              <a:spcBef>
                <a:spcPts val="975"/>
              </a:spcBef>
              <a:buNone/>
            </a:pPr>
            <a:r>
              <a:rPr lang="en-US" sz="2400" dirty="0">
                <a:solidFill>
                  <a:schemeClr val="bg1"/>
                </a:solidFill>
                <a:latin typeface="Cambria" panose="02040503050406030204" pitchFamily="18" charset="0"/>
              </a:rPr>
              <a:t>Background</a:t>
            </a:r>
          </a:p>
          <a:p>
            <a:pPr marL="0" indent="0">
              <a:lnSpc>
                <a:spcPct val="100000"/>
              </a:lnSpc>
              <a:spcBef>
                <a:spcPts val="975"/>
              </a:spcBef>
              <a:buNone/>
            </a:pPr>
            <a:r>
              <a:rPr lang="en-US" sz="2400" dirty="0">
                <a:solidFill>
                  <a:schemeClr val="bg1"/>
                </a:solidFill>
                <a:latin typeface="Cambria" panose="02040503050406030204" pitchFamily="18" charset="0"/>
              </a:rPr>
              <a:t>Motivation and Goal</a:t>
            </a:r>
          </a:p>
          <a:p>
            <a:pPr marL="0" indent="0">
              <a:lnSpc>
                <a:spcPct val="100000"/>
              </a:lnSpc>
              <a:spcBef>
                <a:spcPts val="975"/>
              </a:spcBef>
              <a:buNone/>
            </a:pPr>
            <a:r>
              <a:rPr lang="en-US" sz="2400" dirty="0">
                <a:solidFill>
                  <a:schemeClr val="bg1"/>
                </a:solidFill>
                <a:latin typeface="Cambria" panose="02040503050406030204" pitchFamily="18" charset="0"/>
              </a:rPr>
              <a:t>CODIC Substrate</a:t>
            </a:r>
          </a:p>
          <a:p>
            <a:pPr marL="0" indent="0">
              <a:lnSpc>
                <a:spcPct val="100000"/>
              </a:lnSpc>
              <a:spcBef>
                <a:spcPts val="975"/>
              </a:spcBef>
              <a:buNone/>
            </a:pPr>
            <a:r>
              <a:rPr lang="en-US" sz="2400" dirty="0">
                <a:solidFill>
                  <a:schemeClr val="bg1"/>
                </a:solidFill>
                <a:latin typeface="Cambria" panose="02040503050406030204" pitchFamily="18" charset="0"/>
              </a:rPr>
              <a:t>Applications of CODIC</a:t>
            </a:r>
          </a:p>
          <a:p>
            <a:pPr marL="0" indent="0">
              <a:lnSpc>
                <a:spcPct val="100000"/>
              </a:lnSpc>
              <a:spcBef>
                <a:spcPts val="975"/>
              </a:spcBef>
              <a:buNone/>
            </a:pPr>
            <a:r>
              <a:rPr lang="en-US" sz="2400" dirty="0">
                <a:solidFill>
                  <a:schemeClr val="bg1"/>
                </a:solidFill>
                <a:latin typeface="Cambria" panose="02040503050406030204" pitchFamily="18" charset="0"/>
              </a:rPr>
              <a:t>Evaluation of CODIC PUF</a:t>
            </a:r>
          </a:p>
          <a:p>
            <a:pPr marL="0" indent="0">
              <a:lnSpc>
                <a:spcPct val="100000"/>
              </a:lnSpc>
              <a:spcBef>
                <a:spcPts val="975"/>
              </a:spcBef>
              <a:buNone/>
            </a:pPr>
            <a:r>
              <a:rPr lang="en-US" sz="2400" dirty="0">
                <a:solidFill>
                  <a:schemeClr val="bg1"/>
                </a:solidFill>
                <a:latin typeface="Cambria" panose="02040503050406030204" pitchFamily="18" charset="0"/>
              </a:rPr>
              <a:t>Evaluation of Cold Boot Attack Mechanism </a:t>
            </a:r>
          </a:p>
          <a:p>
            <a:pPr marL="0" indent="0">
              <a:lnSpc>
                <a:spcPct val="100000"/>
              </a:lnSpc>
              <a:spcBef>
                <a:spcPts val="975"/>
              </a:spcBef>
              <a:buNone/>
            </a:pPr>
            <a:r>
              <a:rPr lang="en-US" sz="2400" dirty="0">
                <a:solidFill>
                  <a:schemeClr val="bg1"/>
                </a:solidFill>
                <a:latin typeface="Cambria" panose="02040503050406030204" pitchFamily="18" charset="0"/>
              </a:rPr>
              <a:t>Conclusion</a:t>
            </a:r>
          </a:p>
        </p:txBody>
      </p:sp>
      <p:sp>
        <p:nvSpPr>
          <p:cNvPr id="16" name="灯片编号占位符 3">
            <a:extLst>
              <a:ext uri="{FF2B5EF4-FFF2-40B4-BE49-F238E27FC236}">
                <a16:creationId xmlns:a16="http://schemas.microsoft.com/office/drawing/2014/main" id="{B4EB7E1A-5AB1-2D4E-ADEC-0CA6A0F5C91E}"/>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fld id="{56E643E9-8232-44D4-8A76-E691A7C80D3B}" type="slidenum">
              <a:rPr lang="en-US" altLang="en-US" sz="1500">
                <a:solidFill>
                  <a:schemeClr val="bg1">
                    <a:lumMod val="75000"/>
                  </a:schemeClr>
                </a:solidFill>
              </a:rPr>
              <a:pPr algn="ctr"/>
              <a:t>26</a:t>
            </a:fld>
            <a:endParaRPr lang="en-US" altLang="en-US" sz="1500" dirty="0">
              <a:solidFill>
                <a:schemeClr val="bg1">
                  <a:lumMod val="75000"/>
                </a:schemeClr>
              </a:solidFill>
            </a:endParaRPr>
          </a:p>
        </p:txBody>
      </p:sp>
    </p:spTree>
    <p:extLst>
      <p:ext uri="{BB962C8B-B14F-4D97-AF65-F5344CB8AC3E}">
        <p14:creationId xmlns:p14="http://schemas.microsoft.com/office/powerpoint/2010/main" val="107379655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xfrm>
            <a:off x="74681" y="-149915"/>
            <a:ext cx="4436763" cy="622575"/>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Experimental Setup</a:t>
            </a:r>
            <a:endParaRPr sz="3600" b="1" dirty="0">
              <a:solidFill>
                <a:schemeClr val="bg1"/>
              </a:solidFill>
              <a:latin typeface="Cambria"/>
              <a:ea typeface="Cambria"/>
              <a:cs typeface="Cambria"/>
              <a:sym typeface="Cambria"/>
            </a:endParaRPr>
          </a:p>
        </p:txBody>
      </p:sp>
      <p:sp>
        <p:nvSpPr>
          <p:cNvPr id="9" name="Google Shape;111;p19">
            <a:extLst>
              <a:ext uri="{FF2B5EF4-FFF2-40B4-BE49-F238E27FC236}">
                <a16:creationId xmlns:a16="http://schemas.microsoft.com/office/drawing/2014/main" id="{40FE2597-30D0-4D4D-9A41-C85D5240EA50}"/>
              </a:ext>
            </a:extLst>
          </p:cNvPr>
          <p:cNvSpPr txBox="1">
            <a:spLocks noGrp="1"/>
          </p:cNvSpPr>
          <p:nvPr>
            <p:ph type="body" idx="1"/>
          </p:nvPr>
        </p:nvSpPr>
        <p:spPr>
          <a:xfrm>
            <a:off x="74681" y="458172"/>
            <a:ext cx="6858000" cy="4227155"/>
          </a:xfrm>
          <a:prstGeom prst="rect">
            <a:avLst/>
          </a:prstGeom>
        </p:spPr>
        <p:txBody>
          <a:bodyPr spcFirstLastPara="1" wrap="square" lIns="68569" tIns="68569" rIns="68569" bIns="68569" anchor="t" anchorCtr="0">
            <a:noAutofit/>
          </a:bodyPr>
          <a:lstStyle/>
          <a:p>
            <a:pPr marL="223838" indent="-223838">
              <a:lnSpc>
                <a:spcPct val="100000"/>
              </a:lnSpc>
              <a:spcBef>
                <a:spcPts val="100"/>
              </a:spcBef>
              <a:buClr>
                <a:schemeClr val="tx1"/>
              </a:buClr>
              <a:buFont typeface="Wingdings" pitchFamily="2" charset="2"/>
              <a:buChar char="§"/>
            </a:pPr>
            <a:r>
              <a:rPr lang="en-US" sz="2000" dirty="0">
                <a:solidFill>
                  <a:schemeClr val="tx1"/>
                </a:solidFill>
                <a:latin typeface="Cambria" panose="02040503050406030204" pitchFamily="18" charset="0"/>
              </a:rPr>
              <a:t>We evaluate </a:t>
            </a:r>
            <a:r>
              <a:rPr lang="en-US" sz="2000" b="1" dirty="0">
                <a:solidFill>
                  <a:srgbClr val="0070C0"/>
                </a:solidFill>
                <a:latin typeface="Cambria" panose="02040503050406030204" pitchFamily="18" charset="0"/>
              </a:rPr>
              <a:t>quality</a:t>
            </a:r>
            <a:r>
              <a:rPr lang="en-US" sz="2000" dirty="0">
                <a:solidFill>
                  <a:schemeClr val="tx1"/>
                </a:solidFill>
                <a:latin typeface="Cambria" panose="02040503050406030204" pitchFamily="18" charset="0"/>
              </a:rPr>
              <a:t> and </a:t>
            </a:r>
            <a:r>
              <a:rPr lang="en-US" sz="2000" b="1" dirty="0">
                <a:solidFill>
                  <a:srgbClr val="0070C0"/>
                </a:solidFill>
                <a:latin typeface="Cambria" panose="02040503050406030204" pitchFamily="18" charset="0"/>
              </a:rPr>
              <a:t>performance</a:t>
            </a:r>
            <a:r>
              <a:rPr lang="en-US" sz="2000" dirty="0">
                <a:solidFill>
                  <a:schemeClr val="tx1"/>
                </a:solidFill>
                <a:latin typeface="Cambria" panose="02040503050406030204" pitchFamily="18" charset="0"/>
              </a:rPr>
              <a:t> of CODIC-sig PUF</a:t>
            </a:r>
          </a:p>
          <a:p>
            <a:pPr marL="223838" indent="-223838">
              <a:lnSpc>
                <a:spcPct val="100000"/>
              </a:lnSpc>
              <a:spcBef>
                <a:spcPts val="100"/>
              </a:spcBef>
              <a:buClr>
                <a:schemeClr val="tx1"/>
              </a:buClr>
              <a:buFont typeface="Wingdings" pitchFamily="2" charset="2"/>
              <a:buChar char="§"/>
            </a:pPr>
            <a:endParaRPr lang="en-US" sz="2000" dirty="0">
              <a:solidFill>
                <a:schemeClr val="tx1"/>
              </a:solidFill>
              <a:latin typeface="Cambria" panose="02040503050406030204" pitchFamily="18" charset="0"/>
            </a:endParaRPr>
          </a:p>
          <a:p>
            <a:pPr marL="223838" indent="-223838">
              <a:lnSpc>
                <a:spcPct val="100000"/>
              </a:lnSpc>
              <a:spcBef>
                <a:spcPts val="100"/>
              </a:spcBef>
              <a:buClr>
                <a:schemeClr val="tx1"/>
              </a:buClr>
              <a:buFont typeface="Wingdings" pitchFamily="2" charset="2"/>
              <a:buChar char="§"/>
            </a:pPr>
            <a:r>
              <a:rPr lang="en-US" sz="2000" dirty="0">
                <a:solidFill>
                  <a:schemeClr val="tx1"/>
                </a:solidFill>
                <a:latin typeface="Cambria" panose="02040503050406030204" pitchFamily="18" charset="0"/>
              </a:rPr>
              <a:t>Evaluation of </a:t>
            </a:r>
            <a:r>
              <a:rPr lang="en-US" sz="2000" b="1" dirty="0">
                <a:solidFill>
                  <a:srgbClr val="7030A0"/>
                </a:solidFill>
                <a:latin typeface="Cambria" panose="02040503050406030204" pitchFamily="18" charset="0"/>
              </a:rPr>
              <a:t>72 real DDR3L (low power) </a:t>
            </a:r>
            <a:r>
              <a:rPr lang="en-US" sz="2000" dirty="0">
                <a:solidFill>
                  <a:schemeClr val="tx1"/>
                </a:solidFill>
                <a:latin typeface="Cambria" panose="02040503050406030204" pitchFamily="18" charset="0"/>
              </a:rPr>
              <a:t>DRAM chips and </a:t>
            </a:r>
            <a:r>
              <a:rPr lang="en-US" sz="2000" b="1" dirty="0">
                <a:solidFill>
                  <a:srgbClr val="7030A0"/>
                </a:solidFill>
                <a:latin typeface="Cambria" panose="02040503050406030204" pitchFamily="18" charset="0"/>
              </a:rPr>
              <a:t>64 real DDR3 </a:t>
            </a:r>
            <a:r>
              <a:rPr lang="en-US" sz="2000" dirty="0">
                <a:solidFill>
                  <a:schemeClr val="tx1"/>
                </a:solidFill>
                <a:latin typeface="Cambria" panose="02040503050406030204" pitchFamily="18" charset="0"/>
              </a:rPr>
              <a:t>DRAM</a:t>
            </a:r>
            <a:r>
              <a:rPr lang="en-US" sz="2000" b="1" dirty="0">
                <a:solidFill>
                  <a:schemeClr val="tx1"/>
                </a:solidFill>
                <a:latin typeface="Cambria" panose="02040503050406030204" pitchFamily="18" charset="0"/>
              </a:rPr>
              <a:t> </a:t>
            </a:r>
            <a:r>
              <a:rPr lang="en-US" sz="2000" dirty="0">
                <a:solidFill>
                  <a:schemeClr val="tx1"/>
                </a:solidFill>
                <a:latin typeface="Cambria" panose="02040503050406030204" pitchFamily="18" charset="0"/>
              </a:rPr>
              <a:t>chips</a:t>
            </a:r>
          </a:p>
          <a:p>
            <a:pPr marL="223838" indent="-223838">
              <a:lnSpc>
                <a:spcPct val="100000"/>
              </a:lnSpc>
              <a:spcBef>
                <a:spcPts val="100"/>
              </a:spcBef>
              <a:buClr>
                <a:schemeClr val="tx1"/>
              </a:buClr>
              <a:buFont typeface="Wingdings" pitchFamily="2" charset="2"/>
              <a:buChar char="§"/>
            </a:pPr>
            <a:endParaRPr lang="en-US" sz="2000" dirty="0">
              <a:solidFill>
                <a:schemeClr val="tx1"/>
              </a:solidFill>
              <a:latin typeface="Cambria" panose="02040503050406030204" pitchFamily="18" charset="0"/>
            </a:endParaRPr>
          </a:p>
          <a:p>
            <a:pPr marL="223838" indent="-223838">
              <a:lnSpc>
                <a:spcPct val="100000"/>
              </a:lnSpc>
              <a:spcBef>
                <a:spcPts val="100"/>
              </a:spcBef>
              <a:buClr>
                <a:schemeClr val="tx1"/>
              </a:buClr>
              <a:buFont typeface="Wingdings" pitchFamily="2" charset="2"/>
              <a:buChar char="§"/>
            </a:pPr>
            <a:r>
              <a:rPr lang="en-US" sz="2000" dirty="0">
                <a:solidFill>
                  <a:srgbClr val="F519E6"/>
                </a:solidFill>
                <a:latin typeface="Cambria" panose="02040503050406030204" pitchFamily="18" charset="0"/>
              </a:rPr>
              <a:t>Customized memory controller </a:t>
            </a:r>
            <a:r>
              <a:rPr lang="en-US" sz="2000" dirty="0">
                <a:solidFill>
                  <a:schemeClr val="tx1"/>
                </a:solidFill>
                <a:latin typeface="Cambria" panose="02040503050406030204" pitchFamily="18" charset="0"/>
              </a:rPr>
              <a:t>built with </a:t>
            </a:r>
            <a:r>
              <a:rPr lang="en-US" sz="2000" dirty="0" err="1">
                <a:solidFill>
                  <a:schemeClr val="tx1"/>
                </a:solidFill>
                <a:latin typeface="Cambria" panose="02040503050406030204" pitchFamily="18" charset="0"/>
              </a:rPr>
              <a:t>SoftMC</a:t>
            </a:r>
            <a:r>
              <a:rPr lang="en-US" sz="2000" dirty="0">
                <a:solidFill>
                  <a:schemeClr val="tx1"/>
                </a:solidFill>
                <a:latin typeface="Cambria" panose="02040503050406030204" pitchFamily="18" charset="0"/>
              </a:rPr>
              <a:t> </a:t>
            </a:r>
            <a:r>
              <a:rPr lang="en-US" sz="2000" dirty="0">
                <a:solidFill>
                  <a:srgbClr val="3670C3"/>
                </a:solidFill>
                <a:latin typeface="Cambria" panose="02040503050406030204" pitchFamily="18" charset="0"/>
              </a:rPr>
              <a:t>[Hasan+, HPCA 2017][https://</a:t>
            </a:r>
            <a:r>
              <a:rPr lang="en-US" sz="2000" dirty="0" err="1">
                <a:solidFill>
                  <a:srgbClr val="3670C3"/>
                </a:solidFill>
                <a:latin typeface="Cambria" panose="02040503050406030204" pitchFamily="18" charset="0"/>
              </a:rPr>
              <a:t>github.com</a:t>
            </a:r>
            <a:r>
              <a:rPr lang="en-US" sz="2000" dirty="0">
                <a:solidFill>
                  <a:srgbClr val="3670C3"/>
                </a:solidFill>
                <a:latin typeface="Cambria" panose="02040503050406030204" pitchFamily="18" charset="0"/>
              </a:rPr>
              <a:t>/CMU-SAFARI/</a:t>
            </a:r>
            <a:r>
              <a:rPr lang="en-US" sz="2000" dirty="0" err="1">
                <a:solidFill>
                  <a:srgbClr val="3670C3"/>
                </a:solidFill>
                <a:latin typeface="Cambria" panose="02040503050406030204" pitchFamily="18" charset="0"/>
              </a:rPr>
              <a:t>SoftMC</a:t>
            </a:r>
            <a:r>
              <a:rPr lang="en-US" sz="2000" dirty="0">
                <a:solidFill>
                  <a:srgbClr val="3670C3"/>
                </a:solidFill>
                <a:latin typeface="Cambria" panose="02040503050406030204" pitchFamily="18" charset="0"/>
              </a:rPr>
              <a:t>]</a:t>
            </a:r>
          </a:p>
          <a:p>
            <a:pPr marL="223838" indent="-223838">
              <a:lnSpc>
                <a:spcPct val="100000"/>
              </a:lnSpc>
              <a:spcBef>
                <a:spcPts val="100"/>
              </a:spcBef>
              <a:buClr>
                <a:schemeClr val="tx1"/>
              </a:buClr>
              <a:buFont typeface="Wingdings" pitchFamily="2" charset="2"/>
              <a:buChar char="§"/>
            </a:pPr>
            <a:endParaRPr lang="en-US" sz="2000" dirty="0">
              <a:solidFill>
                <a:schemeClr val="tx1"/>
              </a:solidFill>
              <a:latin typeface="Cambria" panose="02040503050406030204" pitchFamily="18" charset="0"/>
            </a:endParaRPr>
          </a:p>
          <a:p>
            <a:pPr marL="223838" indent="-223838">
              <a:lnSpc>
                <a:spcPct val="100000"/>
              </a:lnSpc>
              <a:spcBef>
                <a:spcPts val="100"/>
              </a:spcBef>
              <a:buClr>
                <a:schemeClr val="tx1"/>
              </a:buClr>
              <a:buFont typeface="Wingdings" pitchFamily="2" charset="2"/>
              <a:buChar char="§"/>
            </a:pPr>
            <a:r>
              <a:rPr lang="en-US" sz="2000" dirty="0">
                <a:solidFill>
                  <a:schemeClr val="tx1"/>
                </a:solidFill>
                <a:latin typeface="Cambria" panose="02040503050406030204" pitchFamily="18" charset="0"/>
              </a:rPr>
              <a:t>We </a:t>
            </a:r>
            <a:r>
              <a:rPr lang="en-US" sz="2000" dirty="0">
                <a:solidFill>
                  <a:srgbClr val="FF0000"/>
                </a:solidFill>
                <a:latin typeface="Cambria" panose="02040503050406030204" pitchFamily="18" charset="0"/>
              </a:rPr>
              <a:t>cannot</a:t>
            </a:r>
            <a:r>
              <a:rPr lang="en-US" sz="2000" dirty="0">
                <a:solidFill>
                  <a:schemeClr val="tx1"/>
                </a:solidFill>
                <a:latin typeface="Cambria" panose="02040503050406030204" pitchFamily="18" charset="0"/>
              </a:rPr>
              <a:t> implement CODIC-sig in </a:t>
            </a:r>
            <a:r>
              <a:rPr lang="en-US" sz="2000" dirty="0">
                <a:solidFill>
                  <a:srgbClr val="FF0000"/>
                </a:solidFill>
                <a:latin typeface="Cambria" panose="02040503050406030204" pitchFamily="18" charset="0"/>
              </a:rPr>
              <a:t>commodity</a:t>
            </a:r>
            <a:r>
              <a:rPr lang="en-US" sz="2000" dirty="0">
                <a:solidFill>
                  <a:schemeClr val="tx1"/>
                </a:solidFill>
                <a:latin typeface="Cambria" panose="02040503050406030204" pitchFamily="18" charset="0"/>
              </a:rPr>
              <a:t> DRAM chips</a:t>
            </a:r>
          </a:p>
          <a:p>
            <a:pPr marL="566738" lvl="1" indent="-223838">
              <a:lnSpc>
                <a:spcPct val="100000"/>
              </a:lnSpc>
              <a:spcBef>
                <a:spcPts val="100"/>
              </a:spcBef>
              <a:buClr>
                <a:schemeClr val="tx1"/>
              </a:buClr>
              <a:buFont typeface="Wingdings" pitchFamily="2" charset="2"/>
              <a:buChar char="§"/>
            </a:pPr>
            <a:r>
              <a:rPr lang="en-US" sz="1600" dirty="0">
                <a:solidFill>
                  <a:schemeClr val="tx1"/>
                </a:solidFill>
                <a:latin typeface="Cambria" panose="02040503050406030204" pitchFamily="18" charset="0"/>
              </a:rPr>
              <a:t>Requires changing the timings of </a:t>
            </a:r>
            <a:r>
              <a:rPr lang="en-US" sz="1600" b="1" dirty="0">
                <a:solidFill>
                  <a:srgbClr val="C00000"/>
                </a:solidFill>
                <a:latin typeface="Cambria" panose="02040503050406030204" pitchFamily="18" charset="0"/>
              </a:rPr>
              <a:t>EQ</a:t>
            </a:r>
            <a:r>
              <a:rPr lang="en-US" sz="1600" dirty="0">
                <a:solidFill>
                  <a:schemeClr val="tx1"/>
                </a:solidFill>
                <a:latin typeface="Cambria" panose="02040503050406030204" pitchFamily="18" charset="0"/>
              </a:rPr>
              <a:t> and </a:t>
            </a:r>
            <a:r>
              <a:rPr lang="en-US" sz="1600" b="1" dirty="0" err="1">
                <a:solidFill>
                  <a:srgbClr val="5E973D"/>
                </a:solidFill>
                <a:latin typeface="Cambria" panose="02040503050406030204" pitchFamily="18" charset="0"/>
              </a:rPr>
              <a:t>wordline</a:t>
            </a:r>
            <a:r>
              <a:rPr lang="en-US" sz="1600" dirty="0">
                <a:solidFill>
                  <a:schemeClr val="tx1"/>
                </a:solidFill>
                <a:latin typeface="Cambria" panose="02040503050406030204" pitchFamily="18" charset="0"/>
              </a:rPr>
              <a:t> signals to set the cell to </a:t>
            </a:r>
            <a:r>
              <a:rPr lang="en-US" sz="1600" dirty="0" err="1">
                <a:solidFill>
                  <a:schemeClr val="tx1"/>
                </a:solidFill>
                <a:latin typeface="Cambria" panose="02040503050406030204" pitchFamily="18" charset="0"/>
              </a:rPr>
              <a:t>V</a:t>
            </a:r>
            <a:r>
              <a:rPr lang="en-US" sz="1600" baseline="-25000" dirty="0" err="1">
                <a:solidFill>
                  <a:schemeClr val="tx1"/>
                </a:solidFill>
                <a:latin typeface="Cambria" panose="02040503050406030204" pitchFamily="18" charset="0"/>
              </a:rPr>
              <a:t>dd</a:t>
            </a:r>
            <a:r>
              <a:rPr lang="en-US" sz="1600" dirty="0">
                <a:solidFill>
                  <a:schemeClr val="tx1"/>
                </a:solidFill>
                <a:latin typeface="Cambria" panose="02040503050406030204" pitchFamily="18" charset="0"/>
              </a:rPr>
              <a:t>/2</a:t>
            </a:r>
          </a:p>
          <a:p>
            <a:pPr marL="566738" lvl="1" indent="-223838">
              <a:lnSpc>
                <a:spcPct val="100000"/>
              </a:lnSpc>
              <a:spcBef>
                <a:spcPts val="100"/>
              </a:spcBef>
              <a:buClr>
                <a:schemeClr val="tx1"/>
              </a:buClr>
              <a:buFont typeface="Wingdings" pitchFamily="2" charset="2"/>
              <a:buChar char="§"/>
            </a:pPr>
            <a:endParaRPr lang="en-US" sz="1250" dirty="0">
              <a:solidFill>
                <a:schemeClr val="tx1"/>
              </a:solidFill>
              <a:latin typeface="Cambria" panose="02040503050406030204" pitchFamily="18" charset="0"/>
            </a:endParaRPr>
          </a:p>
          <a:p>
            <a:pPr marL="223838" indent="-223838">
              <a:lnSpc>
                <a:spcPct val="100000"/>
              </a:lnSpc>
              <a:spcBef>
                <a:spcPts val="100"/>
              </a:spcBef>
              <a:buClr>
                <a:schemeClr val="tx1"/>
              </a:buClr>
              <a:buFont typeface="Wingdings" pitchFamily="2" charset="2"/>
              <a:buChar char="§"/>
            </a:pPr>
            <a:r>
              <a:rPr lang="en-US" sz="2000" dirty="0">
                <a:solidFill>
                  <a:schemeClr val="tx1"/>
                </a:solidFill>
                <a:latin typeface="Cambria" panose="02040503050406030204" pitchFamily="18" charset="0"/>
              </a:rPr>
              <a:t>We </a:t>
            </a:r>
            <a:r>
              <a:rPr lang="en-US" sz="2000" dirty="0">
                <a:solidFill>
                  <a:srgbClr val="2B9D2A"/>
                </a:solidFill>
                <a:latin typeface="Cambria" panose="02040503050406030204" pitchFamily="18" charset="0"/>
              </a:rPr>
              <a:t>emulate</a:t>
            </a:r>
            <a:r>
              <a:rPr lang="en-US" sz="2000" dirty="0">
                <a:solidFill>
                  <a:schemeClr val="tx1"/>
                </a:solidFill>
                <a:latin typeface="Cambria" panose="02040503050406030204" pitchFamily="18" charset="0"/>
              </a:rPr>
              <a:t> CODIC-sig behavior in</a:t>
            </a:r>
            <a:r>
              <a:rPr lang="en-US" sz="2000" dirty="0">
                <a:solidFill>
                  <a:srgbClr val="2AA02B"/>
                </a:solidFill>
                <a:latin typeface="Cambria" panose="02040503050406030204" pitchFamily="18" charset="0"/>
              </a:rPr>
              <a:t> real DRAM chips</a:t>
            </a:r>
            <a:endParaRPr lang="en-US" sz="2000" dirty="0">
              <a:solidFill>
                <a:schemeClr val="tx1"/>
              </a:solidFill>
              <a:latin typeface="Cambria" panose="02040503050406030204" pitchFamily="18" charset="0"/>
            </a:endParaRPr>
          </a:p>
          <a:p>
            <a:pPr marL="579438" lvl="1" indent="-223838">
              <a:lnSpc>
                <a:spcPct val="100000"/>
              </a:lnSpc>
              <a:spcBef>
                <a:spcPts val="100"/>
              </a:spcBef>
              <a:buClr>
                <a:schemeClr val="tx1"/>
              </a:buClr>
              <a:buSzPct val="90000"/>
              <a:buFont typeface="+mj-lt"/>
              <a:buAutoNum type="arabicParenR"/>
            </a:pPr>
            <a:r>
              <a:rPr lang="en-US" sz="1600" dirty="0">
                <a:solidFill>
                  <a:schemeClr val="tx1"/>
                </a:solidFill>
                <a:latin typeface="Cambria" panose="02040503050406030204" pitchFamily="18" charset="0"/>
              </a:rPr>
              <a:t>We set the cell to </a:t>
            </a:r>
            <a:r>
              <a:rPr lang="en-US" sz="1600" dirty="0" err="1">
                <a:solidFill>
                  <a:schemeClr val="tx1"/>
                </a:solidFill>
                <a:latin typeface="Cambria" panose="02040503050406030204" pitchFamily="18" charset="0"/>
              </a:rPr>
              <a:t>V</a:t>
            </a:r>
            <a:r>
              <a:rPr lang="en-US" sz="1600" baseline="-25000" dirty="0" err="1">
                <a:solidFill>
                  <a:schemeClr val="tx1"/>
                </a:solidFill>
                <a:latin typeface="Cambria" panose="02040503050406030204" pitchFamily="18" charset="0"/>
              </a:rPr>
              <a:t>dd</a:t>
            </a:r>
            <a:r>
              <a:rPr lang="en-US" sz="1600" dirty="0">
                <a:solidFill>
                  <a:schemeClr val="tx1"/>
                </a:solidFill>
                <a:latin typeface="Cambria" panose="02040503050406030204" pitchFamily="18" charset="0"/>
              </a:rPr>
              <a:t>/2 via </a:t>
            </a:r>
            <a:r>
              <a:rPr lang="en-US" sz="1600" dirty="0">
                <a:solidFill>
                  <a:srgbClr val="2AA02B"/>
                </a:solidFill>
                <a:latin typeface="Cambria" panose="02040503050406030204" pitchFamily="18" charset="0"/>
              </a:rPr>
              <a:t>not refreshing DRAM </a:t>
            </a:r>
            <a:r>
              <a:rPr lang="en-US" sz="1600" dirty="0">
                <a:solidFill>
                  <a:schemeClr val="tx1"/>
                </a:solidFill>
                <a:latin typeface="Cambria" panose="02040503050406030204" pitchFamily="18" charset="0"/>
              </a:rPr>
              <a:t>rows for </a:t>
            </a:r>
            <a:r>
              <a:rPr lang="en-US" sz="1600" dirty="0">
                <a:solidFill>
                  <a:srgbClr val="2AA02B"/>
                </a:solidFill>
                <a:latin typeface="Cambria" panose="02040503050406030204" pitchFamily="18" charset="0"/>
              </a:rPr>
              <a:t>48h</a:t>
            </a:r>
            <a:endParaRPr lang="en-US" sz="1600" dirty="0">
              <a:solidFill>
                <a:schemeClr val="tx1"/>
              </a:solidFill>
              <a:latin typeface="Cambria" panose="02040503050406030204" pitchFamily="18" charset="0"/>
            </a:endParaRPr>
          </a:p>
          <a:p>
            <a:pPr marL="579438" lvl="1" indent="-223838">
              <a:lnSpc>
                <a:spcPct val="100000"/>
              </a:lnSpc>
              <a:spcBef>
                <a:spcPts val="100"/>
              </a:spcBef>
              <a:buClr>
                <a:schemeClr val="tx1"/>
              </a:buClr>
              <a:buSzPct val="90000"/>
              <a:buFont typeface="+mj-lt"/>
              <a:buAutoNum type="arabicParenR"/>
            </a:pPr>
            <a:r>
              <a:rPr lang="en-US" sz="1600" dirty="0">
                <a:solidFill>
                  <a:schemeClr val="tx1"/>
                </a:solidFill>
                <a:latin typeface="Cambria" panose="02040503050406030204" pitchFamily="18" charset="0"/>
              </a:rPr>
              <a:t>We </a:t>
            </a:r>
            <a:r>
              <a:rPr lang="en-US" sz="1600" dirty="0">
                <a:solidFill>
                  <a:srgbClr val="2B9D2A"/>
                </a:solidFill>
                <a:latin typeface="Cambria" panose="02040503050406030204" pitchFamily="18" charset="0"/>
              </a:rPr>
              <a:t>activate the cell </a:t>
            </a:r>
            <a:r>
              <a:rPr lang="en-US" sz="1600" dirty="0">
                <a:solidFill>
                  <a:schemeClr val="tx1"/>
                </a:solidFill>
                <a:latin typeface="Cambria" panose="02040503050406030204" pitchFamily="18" charset="0"/>
              </a:rPr>
              <a:t>to generate the signature value</a:t>
            </a:r>
          </a:p>
          <a:p>
            <a:pPr marL="223838" indent="-223838">
              <a:lnSpc>
                <a:spcPts val="1780"/>
              </a:lnSpc>
              <a:spcBef>
                <a:spcPts val="100"/>
              </a:spcBef>
              <a:buClr>
                <a:schemeClr val="tx1"/>
              </a:buClr>
              <a:buFont typeface="Wingdings" pitchFamily="2" charset="2"/>
              <a:buChar char="§"/>
            </a:pPr>
            <a:endParaRPr lang="en-US" dirty="0">
              <a:solidFill>
                <a:schemeClr val="tx1"/>
              </a:solidFill>
              <a:latin typeface="Cambria" panose="02040503050406030204" pitchFamily="18" charset="0"/>
            </a:endParaRPr>
          </a:p>
          <a:p>
            <a:pPr marL="0" indent="0">
              <a:lnSpc>
                <a:spcPts val="1580"/>
              </a:lnSpc>
              <a:spcBef>
                <a:spcPts val="100"/>
              </a:spcBef>
              <a:buNone/>
            </a:pPr>
            <a:endParaRPr lang="en-US" sz="2000" dirty="0">
              <a:solidFill>
                <a:schemeClr val="tx1"/>
              </a:solidFill>
              <a:latin typeface="Cambria" panose="02040503050406030204" pitchFamily="18" charset="0"/>
            </a:endParaRPr>
          </a:p>
        </p:txBody>
      </p:sp>
      <p:sp>
        <p:nvSpPr>
          <p:cNvPr id="5" name="灯片编号占位符 3">
            <a:extLst>
              <a:ext uri="{FF2B5EF4-FFF2-40B4-BE49-F238E27FC236}">
                <a16:creationId xmlns:a16="http://schemas.microsoft.com/office/drawing/2014/main" id="{F1719900-B741-BE49-BD1C-77541F451701}"/>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fld id="{56E643E9-8232-44D4-8A76-E691A7C80D3B}" type="slidenum">
              <a:rPr lang="en-US" altLang="en-US" sz="1500">
                <a:solidFill>
                  <a:schemeClr val="bg1">
                    <a:lumMod val="75000"/>
                  </a:schemeClr>
                </a:solidFill>
              </a:rPr>
              <a:pPr algn="ctr"/>
              <a:t>27</a:t>
            </a:fld>
            <a:endParaRPr lang="en-US" altLang="en-US" sz="1500" dirty="0">
              <a:solidFill>
                <a:schemeClr val="bg1">
                  <a:lumMod val="75000"/>
                </a:schemeClr>
              </a:solidFill>
            </a:endParaRPr>
          </a:p>
        </p:txBody>
      </p:sp>
    </p:spTree>
    <p:extLst>
      <p:ext uri="{BB962C8B-B14F-4D97-AF65-F5344CB8AC3E}">
        <p14:creationId xmlns:p14="http://schemas.microsoft.com/office/powerpoint/2010/main" val="358688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xfrm>
            <a:off x="92848" y="-113581"/>
            <a:ext cx="4436763" cy="622575"/>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Metrics</a:t>
            </a:r>
            <a:endParaRPr sz="3600" b="1" dirty="0">
              <a:solidFill>
                <a:schemeClr val="bg1"/>
              </a:solidFill>
              <a:latin typeface="Cambria"/>
              <a:ea typeface="Cambria"/>
              <a:cs typeface="Cambria"/>
              <a:sym typeface="Cambria"/>
            </a:endParaRPr>
          </a:p>
        </p:txBody>
      </p:sp>
      <p:sp>
        <p:nvSpPr>
          <p:cNvPr id="9" name="Google Shape;111;p19">
            <a:extLst>
              <a:ext uri="{FF2B5EF4-FFF2-40B4-BE49-F238E27FC236}">
                <a16:creationId xmlns:a16="http://schemas.microsoft.com/office/drawing/2014/main" id="{40FE2597-30D0-4D4D-9A41-C85D5240EA50}"/>
              </a:ext>
            </a:extLst>
          </p:cNvPr>
          <p:cNvSpPr txBox="1">
            <a:spLocks noGrp="1"/>
          </p:cNvSpPr>
          <p:nvPr>
            <p:ph type="body" idx="1"/>
          </p:nvPr>
        </p:nvSpPr>
        <p:spPr>
          <a:xfrm>
            <a:off x="236467" y="718738"/>
            <a:ext cx="6499204" cy="2654248"/>
          </a:xfrm>
          <a:prstGeom prst="rect">
            <a:avLst/>
          </a:prstGeom>
        </p:spPr>
        <p:txBody>
          <a:bodyPr spcFirstLastPara="1" wrap="square" lIns="68569" tIns="68569" rIns="68569" bIns="68569" anchor="t" anchorCtr="0">
            <a:noAutofit/>
          </a:bodyPr>
          <a:lstStyle/>
          <a:p>
            <a:pPr marL="149225" indent="-149225">
              <a:lnSpc>
                <a:spcPct val="100000"/>
              </a:lnSpc>
              <a:spcBef>
                <a:spcPts val="100"/>
              </a:spcBef>
              <a:buClr>
                <a:schemeClr val="tx1"/>
              </a:buClr>
              <a:buFont typeface="Arial" panose="020B0604020202020204" pitchFamily="34" charset="0"/>
              <a:buChar char="•"/>
            </a:pPr>
            <a:endParaRPr lang="en-US" dirty="0">
              <a:solidFill>
                <a:schemeClr val="tx1"/>
              </a:solidFill>
              <a:latin typeface="Cambria" panose="02040503050406030204" pitchFamily="18" charset="0"/>
            </a:endParaRPr>
          </a:p>
          <a:p>
            <a:pPr marL="223838" indent="-223838">
              <a:lnSpc>
                <a:spcPct val="100000"/>
              </a:lnSpc>
              <a:spcBef>
                <a:spcPts val="100"/>
              </a:spcBef>
              <a:buClr>
                <a:schemeClr val="tx1"/>
              </a:buClr>
              <a:buFont typeface="Wingdings" pitchFamily="2" charset="2"/>
              <a:buChar char="§"/>
            </a:pPr>
            <a:r>
              <a:rPr lang="en-US" sz="2400" dirty="0">
                <a:solidFill>
                  <a:schemeClr val="tx1"/>
                </a:solidFill>
                <a:latin typeface="Cambria" panose="02040503050406030204" pitchFamily="18" charset="0"/>
              </a:rPr>
              <a:t>We use </a:t>
            </a:r>
            <a:r>
              <a:rPr lang="en-US" sz="2400" b="1" dirty="0">
                <a:solidFill>
                  <a:schemeClr val="tx1"/>
                </a:solidFill>
                <a:latin typeface="Cambria" panose="02040503050406030204" pitchFamily="18" charset="0"/>
              </a:rPr>
              <a:t>Jaccard</a:t>
            </a:r>
            <a:r>
              <a:rPr lang="en-US" sz="2400" dirty="0">
                <a:solidFill>
                  <a:schemeClr val="tx1"/>
                </a:solidFill>
                <a:latin typeface="Cambria" panose="02040503050406030204" pitchFamily="18" charset="0"/>
              </a:rPr>
              <a:t> indices to measure </a:t>
            </a:r>
          </a:p>
          <a:p>
            <a:pPr marL="579438" lvl="1" indent="-223838">
              <a:lnSpc>
                <a:spcPct val="100000"/>
              </a:lnSpc>
              <a:spcBef>
                <a:spcPts val="100"/>
              </a:spcBef>
              <a:buClr>
                <a:schemeClr val="tx1"/>
              </a:buClr>
              <a:buSzPct val="100000"/>
              <a:buFont typeface="Arial" panose="020B0604020202020204" pitchFamily="34" charset="0"/>
              <a:buChar char="•"/>
            </a:pPr>
            <a:r>
              <a:rPr lang="en-US" sz="2000" b="1" dirty="0">
                <a:solidFill>
                  <a:srgbClr val="EF8600"/>
                </a:solidFill>
                <a:latin typeface="Cambria" panose="02040503050406030204" pitchFamily="18" charset="0"/>
              </a:rPr>
              <a:t>Similarity</a:t>
            </a:r>
            <a:r>
              <a:rPr lang="en-US" sz="2000" dirty="0">
                <a:solidFill>
                  <a:schemeClr val="tx1"/>
                </a:solidFill>
                <a:latin typeface="Cambria" panose="02040503050406030204" pitchFamily="18" charset="0"/>
              </a:rPr>
              <a:t> of two responses from the </a:t>
            </a:r>
            <a:r>
              <a:rPr lang="en-US" sz="2000" dirty="0">
                <a:solidFill>
                  <a:srgbClr val="EF8600"/>
                </a:solidFill>
                <a:latin typeface="Cambria" panose="02040503050406030204" pitchFamily="18" charset="0"/>
              </a:rPr>
              <a:t>same memory segment</a:t>
            </a:r>
            <a:r>
              <a:rPr lang="en-US" sz="2000" dirty="0">
                <a:solidFill>
                  <a:srgbClr val="0070C0"/>
                </a:solidFill>
                <a:latin typeface="Cambria" panose="02040503050406030204" pitchFamily="18" charset="0"/>
              </a:rPr>
              <a:t> </a:t>
            </a:r>
            <a:r>
              <a:rPr lang="en-US" sz="2000" dirty="0">
                <a:solidFill>
                  <a:schemeClr val="tx1"/>
                </a:solidFill>
                <a:latin typeface="Cambria" panose="02040503050406030204" pitchFamily="18" charset="0"/>
              </a:rPr>
              <a:t>(</a:t>
            </a:r>
            <a:r>
              <a:rPr lang="en-US" sz="2000" b="1" dirty="0">
                <a:solidFill>
                  <a:srgbClr val="EF8600"/>
                </a:solidFill>
                <a:latin typeface="Cambria" panose="02040503050406030204" pitchFamily="18" charset="0"/>
              </a:rPr>
              <a:t>Intra-Jaccard</a:t>
            </a:r>
            <a:r>
              <a:rPr lang="en-US" sz="2000" dirty="0">
                <a:solidFill>
                  <a:schemeClr val="tx1"/>
                </a:solidFill>
                <a:latin typeface="Cambria" panose="02040503050406030204" pitchFamily="18" charset="0"/>
              </a:rPr>
              <a:t>)</a:t>
            </a:r>
          </a:p>
          <a:p>
            <a:pPr marL="579438" lvl="1" indent="-223838">
              <a:lnSpc>
                <a:spcPct val="100000"/>
              </a:lnSpc>
              <a:spcBef>
                <a:spcPts val="100"/>
              </a:spcBef>
              <a:buClr>
                <a:schemeClr val="tx1"/>
              </a:buClr>
              <a:buSzPct val="100000"/>
              <a:buFont typeface="Arial" panose="020B0604020202020204" pitchFamily="34" charset="0"/>
              <a:buChar char="•"/>
            </a:pPr>
            <a:r>
              <a:rPr lang="en-US" sz="2000" b="1" dirty="0">
                <a:solidFill>
                  <a:srgbClr val="0070C0"/>
                </a:solidFill>
                <a:latin typeface="Cambria" panose="02040503050406030204" pitchFamily="18" charset="0"/>
              </a:rPr>
              <a:t>Uniqueness</a:t>
            </a:r>
            <a:r>
              <a:rPr lang="en-US" sz="2000" dirty="0">
                <a:solidFill>
                  <a:schemeClr val="tx1"/>
                </a:solidFill>
                <a:latin typeface="Cambria" panose="02040503050406030204" pitchFamily="18" charset="0"/>
              </a:rPr>
              <a:t> of two responses from </a:t>
            </a:r>
            <a:r>
              <a:rPr lang="en-US" sz="2000" dirty="0">
                <a:solidFill>
                  <a:srgbClr val="0070C0"/>
                </a:solidFill>
                <a:latin typeface="Cambria" panose="02040503050406030204" pitchFamily="18" charset="0"/>
              </a:rPr>
              <a:t>different memory segments</a:t>
            </a:r>
            <a:r>
              <a:rPr lang="en-US" sz="2000" dirty="0">
                <a:solidFill>
                  <a:srgbClr val="EF8600"/>
                </a:solidFill>
                <a:latin typeface="Cambria" panose="02040503050406030204" pitchFamily="18" charset="0"/>
              </a:rPr>
              <a:t> </a:t>
            </a:r>
            <a:r>
              <a:rPr lang="en-US" sz="2000" dirty="0">
                <a:solidFill>
                  <a:schemeClr val="tx1"/>
                </a:solidFill>
                <a:latin typeface="Cambria" panose="02040503050406030204" pitchFamily="18" charset="0"/>
              </a:rPr>
              <a:t>(</a:t>
            </a:r>
            <a:r>
              <a:rPr lang="en-US" sz="2000" b="1" dirty="0">
                <a:solidFill>
                  <a:srgbClr val="0070C0"/>
                </a:solidFill>
                <a:latin typeface="Cambria" panose="02040503050406030204" pitchFamily="18" charset="0"/>
              </a:rPr>
              <a:t>Inter-Jaccard</a:t>
            </a:r>
            <a:r>
              <a:rPr lang="en-US" sz="2000" dirty="0">
                <a:solidFill>
                  <a:schemeClr val="tx1"/>
                </a:solidFill>
                <a:latin typeface="Cambria" panose="02040503050406030204" pitchFamily="18" charset="0"/>
              </a:rPr>
              <a:t>)</a:t>
            </a:r>
          </a:p>
          <a:p>
            <a:pPr marL="223838" indent="-223838">
              <a:lnSpc>
                <a:spcPct val="100000"/>
              </a:lnSpc>
              <a:spcBef>
                <a:spcPts val="100"/>
              </a:spcBef>
              <a:buClr>
                <a:schemeClr val="tx1"/>
              </a:buClr>
              <a:buFont typeface="Wingdings" pitchFamily="2" charset="2"/>
              <a:buChar char="§"/>
            </a:pPr>
            <a:endParaRPr lang="en-US" sz="2400" dirty="0">
              <a:solidFill>
                <a:schemeClr val="tx1"/>
              </a:solidFill>
              <a:latin typeface="Cambria" panose="02040503050406030204" pitchFamily="18" charset="0"/>
            </a:endParaRPr>
          </a:p>
          <a:p>
            <a:pPr marL="223838" indent="-223838">
              <a:lnSpc>
                <a:spcPct val="100000"/>
              </a:lnSpc>
              <a:spcBef>
                <a:spcPts val="100"/>
              </a:spcBef>
              <a:buClr>
                <a:schemeClr val="tx1"/>
              </a:buClr>
              <a:buFont typeface="Wingdings" pitchFamily="2" charset="2"/>
              <a:buChar char="§"/>
            </a:pPr>
            <a:r>
              <a:rPr lang="en-US" sz="2400" dirty="0">
                <a:solidFill>
                  <a:schemeClr val="tx1"/>
                </a:solidFill>
                <a:latin typeface="Cambria" panose="02040503050406030204" pitchFamily="18" charset="0"/>
              </a:rPr>
              <a:t>An </a:t>
            </a:r>
            <a:r>
              <a:rPr lang="en-US" sz="2400" b="1" dirty="0">
                <a:solidFill>
                  <a:schemeClr val="tx1"/>
                </a:solidFill>
                <a:latin typeface="Cambria" panose="02040503050406030204" pitchFamily="18" charset="0"/>
              </a:rPr>
              <a:t>ideal PUF </a:t>
            </a:r>
            <a:r>
              <a:rPr lang="en-US" sz="2400" dirty="0">
                <a:solidFill>
                  <a:schemeClr val="tx1"/>
                </a:solidFill>
                <a:latin typeface="Cambria" panose="02040503050406030204" pitchFamily="18" charset="0"/>
              </a:rPr>
              <a:t>should have </a:t>
            </a:r>
          </a:p>
          <a:p>
            <a:pPr marL="579438" lvl="1" indent="-236538">
              <a:lnSpc>
                <a:spcPct val="100000"/>
              </a:lnSpc>
              <a:spcBef>
                <a:spcPts val="100"/>
              </a:spcBef>
              <a:buClr>
                <a:schemeClr val="tx1"/>
              </a:buClr>
              <a:buSzPct val="90000"/>
              <a:buFont typeface="+mj-lt"/>
              <a:buAutoNum type="arabicParenR"/>
            </a:pPr>
            <a:r>
              <a:rPr lang="en-US" sz="2000" dirty="0">
                <a:solidFill>
                  <a:srgbClr val="EF8600"/>
                </a:solidFill>
                <a:latin typeface="Cambria" panose="02040503050406030204" pitchFamily="18" charset="0"/>
              </a:rPr>
              <a:t>Intra-Jaccard</a:t>
            </a:r>
            <a:r>
              <a:rPr lang="en-US" sz="2000" dirty="0">
                <a:solidFill>
                  <a:schemeClr val="tx1"/>
                </a:solidFill>
                <a:latin typeface="Cambria" panose="02040503050406030204" pitchFamily="18" charset="0"/>
              </a:rPr>
              <a:t> indices close to </a:t>
            </a:r>
            <a:r>
              <a:rPr lang="en-US" sz="2000" dirty="0">
                <a:solidFill>
                  <a:srgbClr val="EF8600"/>
                </a:solidFill>
                <a:latin typeface="Cambria" panose="02040503050406030204" pitchFamily="18" charset="0"/>
              </a:rPr>
              <a:t>1</a:t>
            </a:r>
          </a:p>
          <a:p>
            <a:pPr marL="579438" lvl="1" indent="-236538">
              <a:lnSpc>
                <a:spcPct val="100000"/>
              </a:lnSpc>
              <a:spcBef>
                <a:spcPts val="100"/>
              </a:spcBef>
              <a:buClr>
                <a:schemeClr val="tx1"/>
              </a:buClr>
              <a:buSzPct val="90000"/>
              <a:buFont typeface="+mj-lt"/>
              <a:buAutoNum type="arabicParenR"/>
            </a:pPr>
            <a:r>
              <a:rPr lang="en-US" sz="2000" dirty="0">
                <a:solidFill>
                  <a:srgbClr val="0070C0"/>
                </a:solidFill>
                <a:latin typeface="Cambria" panose="02040503050406030204" pitchFamily="18" charset="0"/>
              </a:rPr>
              <a:t>Inter-Jaccard</a:t>
            </a:r>
            <a:r>
              <a:rPr lang="en-US" sz="2000" dirty="0">
                <a:solidFill>
                  <a:schemeClr val="tx1"/>
                </a:solidFill>
                <a:latin typeface="Cambria" panose="02040503050406030204" pitchFamily="18" charset="0"/>
              </a:rPr>
              <a:t> indices close to </a:t>
            </a:r>
            <a:r>
              <a:rPr lang="en-US" sz="2000" dirty="0">
                <a:solidFill>
                  <a:srgbClr val="0070C0"/>
                </a:solidFill>
                <a:latin typeface="Cambria" panose="02040503050406030204" pitchFamily="18" charset="0"/>
              </a:rPr>
              <a:t>0</a:t>
            </a:r>
          </a:p>
          <a:p>
            <a:pPr marL="223838" indent="-223838">
              <a:lnSpc>
                <a:spcPts val="1580"/>
              </a:lnSpc>
              <a:spcBef>
                <a:spcPts val="100"/>
              </a:spcBef>
              <a:buFont typeface="Wingdings" pitchFamily="2" charset="2"/>
              <a:buChar char="§"/>
            </a:pPr>
            <a:endParaRPr lang="en-US" sz="2000" dirty="0">
              <a:solidFill>
                <a:schemeClr val="tx1"/>
              </a:solidFill>
              <a:latin typeface="Cambria" panose="02040503050406030204" pitchFamily="18" charset="0"/>
            </a:endParaRPr>
          </a:p>
        </p:txBody>
      </p:sp>
      <p:sp>
        <p:nvSpPr>
          <p:cNvPr id="5" name="灯片编号占位符 3">
            <a:extLst>
              <a:ext uri="{FF2B5EF4-FFF2-40B4-BE49-F238E27FC236}">
                <a16:creationId xmlns:a16="http://schemas.microsoft.com/office/drawing/2014/main" id="{F1719900-B741-BE49-BD1C-77541F451701}"/>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fld id="{56E643E9-8232-44D4-8A76-E691A7C80D3B}" type="slidenum">
              <a:rPr lang="en-US" altLang="en-US" sz="1500">
                <a:solidFill>
                  <a:schemeClr val="bg1">
                    <a:lumMod val="75000"/>
                  </a:schemeClr>
                </a:solidFill>
              </a:rPr>
              <a:pPr algn="ctr"/>
              <a:t>28</a:t>
            </a:fld>
            <a:endParaRPr lang="en-US" altLang="en-US" sz="1500" dirty="0">
              <a:solidFill>
                <a:schemeClr val="bg1">
                  <a:lumMod val="75000"/>
                </a:schemeClr>
              </a:solidFill>
            </a:endParaRPr>
          </a:p>
        </p:txBody>
      </p:sp>
      <p:sp>
        <p:nvSpPr>
          <p:cNvPr id="24" name="Snip and Round Single Corner Rectangle 23">
            <a:extLst>
              <a:ext uri="{FF2B5EF4-FFF2-40B4-BE49-F238E27FC236}">
                <a16:creationId xmlns:a16="http://schemas.microsoft.com/office/drawing/2014/main" id="{1379126D-E8D4-6949-B460-459225FA05D0}"/>
              </a:ext>
            </a:extLst>
          </p:cNvPr>
          <p:cNvSpPr/>
          <p:nvPr/>
        </p:nvSpPr>
        <p:spPr>
          <a:xfrm>
            <a:off x="4877828" y="3491695"/>
            <a:ext cx="160742" cy="502843"/>
          </a:xfrm>
          <a:prstGeom prst="snipRoundRect">
            <a:avLst>
              <a:gd name="adj1" fmla="val 16667"/>
              <a:gd name="adj2" fmla="val 50000"/>
            </a:avLst>
          </a:prstGeom>
          <a:solidFill>
            <a:srgbClr val="3670C2"/>
          </a:solidFill>
          <a:ln>
            <a:solidFill>
              <a:srgbClr val="3670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5B8BF6AF-BB22-9C4D-9531-098254CAED28}"/>
              </a:ext>
            </a:extLst>
          </p:cNvPr>
          <p:cNvGrpSpPr/>
          <p:nvPr/>
        </p:nvGrpSpPr>
        <p:grpSpPr>
          <a:xfrm>
            <a:off x="4665473" y="3309732"/>
            <a:ext cx="1927323" cy="1115030"/>
            <a:chOff x="4660546" y="3372986"/>
            <a:chExt cx="1927323" cy="1115030"/>
          </a:xfrm>
        </p:grpSpPr>
        <p:sp>
          <p:nvSpPr>
            <p:cNvPr id="29" name="Snip and Round Single Corner Rectangle 28">
              <a:extLst>
                <a:ext uri="{FF2B5EF4-FFF2-40B4-BE49-F238E27FC236}">
                  <a16:creationId xmlns:a16="http://schemas.microsoft.com/office/drawing/2014/main" id="{C3C8E771-3353-3D49-B010-E001F5652A87}"/>
                </a:ext>
              </a:extLst>
            </p:cNvPr>
            <p:cNvSpPr/>
            <p:nvPr/>
          </p:nvSpPr>
          <p:spPr>
            <a:xfrm flipH="1">
              <a:off x="6248850" y="3537563"/>
              <a:ext cx="160742" cy="502843"/>
            </a:xfrm>
            <a:prstGeom prst="snipRoundRect">
              <a:avLst>
                <a:gd name="adj1" fmla="val 16667"/>
                <a:gd name="adj2" fmla="val 50000"/>
              </a:avLst>
            </a:prstGeom>
            <a:solidFill>
              <a:srgbClr val="EF8600"/>
            </a:solidFill>
            <a:ln>
              <a:solidFill>
                <a:srgbClr val="EF8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1AC13B18-5C22-A64A-8C32-D1C43D43F40E}"/>
                </a:ext>
              </a:extLst>
            </p:cNvPr>
            <p:cNvCxnSpPr>
              <a:cxnSpLocks/>
            </p:cNvCxnSpPr>
            <p:nvPr/>
          </p:nvCxnSpPr>
          <p:spPr>
            <a:xfrm flipH="1">
              <a:off x="4859352" y="3372986"/>
              <a:ext cx="13548" cy="696397"/>
            </a:xfrm>
            <a:prstGeom prst="line">
              <a:avLst/>
            </a:prstGeom>
            <a:ln w="317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CDB98C5-D4AF-5F4D-8833-75C8169A624F}"/>
                </a:ext>
              </a:extLst>
            </p:cNvPr>
            <p:cNvCxnSpPr>
              <a:cxnSpLocks/>
            </p:cNvCxnSpPr>
            <p:nvPr/>
          </p:nvCxnSpPr>
          <p:spPr>
            <a:xfrm flipH="1">
              <a:off x="4859352" y="4057792"/>
              <a:ext cx="155024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0CE97B2-B486-EA44-8DEC-3625309F8EE2}"/>
                </a:ext>
              </a:extLst>
            </p:cNvPr>
            <p:cNvCxnSpPr>
              <a:cxnSpLocks/>
            </p:cNvCxnSpPr>
            <p:nvPr/>
          </p:nvCxnSpPr>
          <p:spPr>
            <a:xfrm>
              <a:off x="6409593" y="3372986"/>
              <a:ext cx="0" cy="696397"/>
            </a:xfrm>
            <a:prstGeom prst="line">
              <a:avLst/>
            </a:prstGeom>
            <a:ln w="31750">
              <a:solidFill>
                <a:schemeClr val="tx1"/>
              </a:solidFill>
              <a:head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361919E-99AD-F042-B7F8-AE8BD992D6AF}"/>
                </a:ext>
              </a:extLst>
            </p:cNvPr>
            <p:cNvSpPr/>
            <p:nvPr/>
          </p:nvSpPr>
          <p:spPr>
            <a:xfrm>
              <a:off x="4660546" y="4039742"/>
              <a:ext cx="386644" cy="276999"/>
            </a:xfrm>
            <a:prstGeom prst="rect">
              <a:avLst/>
            </a:prstGeom>
          </p:spPr>
          <p:txBody>
            <a:bodyPr wrap="none">
              <a:spAutoFit/>
            </a:bodyPr>
            <a:lstStyle/>
            <a:p>
              <a:r>
                <a:rPr lang="en-US" sz="1200" dirty="0">
                  <a:solidFill>
                    <a:schemeClr val="tx1"/>
                  </a:solidFill>
                  <a:latin typeface="Cambria" panose="02040503050406030204" pitchFamily="18" charset="0"/>
                </a:rPr>
                <a:t>0.0</a:t>
              </a:r>
              <a:endParaRPr lang="en-US" sz="1200" dirty="0"/>
            </a:p>
          </p:txBody>
        </p:sp>
        <p:sp>
          <p:nvSpPr>
            <p:cNvPr id="15" name="Rectangle 14">
              <a:extLst>
                <a:ext uri="{FF2B5EF4-FFF2-40B4-BE49-F238E27FC236}">
                  <a16:creationId xmlns:a16="http://schemas.microsoft.com/office/drawing/2014/main" id="{43276B3E-BD79-6148-961B-3A8F84C4FE54}"/>
                </a:ext>
              </a:extLst>
            </p:cNvPr>
            <p:cNvSpPr/>
            <p:nvPr/>
          </p:nvSpPr>
          <p:spPr>
            <a:xfrm>
              <a:off x="6201225" y="4039741"/>
              <a:ext cx="386644" cy="276999"/>
            </a:xfrm>
            <a:prstGeom prst="rect">
              <a:avLst/>
            </a:prstGeom>
          </p:spPr>
          <p:txBody>
            <a:bodyPr wrap="none">
              <a:spAutoFit/>
            </a:bodyPr>
            <a:lstStyle/>
            <a:p>
              <a:r>
                <a:rPr lang="en-US" sz="1200" dirty="0">
                  <a:solidFill>
                    <a:schemeClr val="tx1"/>
                  </a:solidFill>
                  <a:latin typeface="Cambria" panose="02040503050406030204" pitchFamily="18" charset="0"/>
                </a:rPr>
                <a:t>1.0</a:t>
              </a:r>
              <a:endParaRPr lang="en-US" sz="1200" dirty="0"/>
            </a:p>
          </p:txBody>
        </p:sp>
        <p:sp>
          <p:nvSpPr>
            <p:cNvPr id="30" name="Rectangle 29">
              <a:extLst>
                <a:ext uri="{FF2B5EF4-FFF2-40B4-BE49-F238E27FC236}">
                  <a16:creationId xmlns:a16="http://schemas.microsoft.com/office/drawing/2014/main" id="{D0B648C0-59C1-CF4A-B779-0EA67585FFB5}"/>
                </a:ext>
              </a:extLst>
            </p:cNvPr>
            <p:cNvSpPr/>
            <p:nvPr/>
          </p:nvSpPr>
          <p:spPr>
            <a:xfrm>
              <a:off x="5424318" y="4039743"/>
              <a:ext cx="386644" cy="276999"/>
            </a:xfrm>
            <a:prstGeom prst="rect">
              <a:avLst/>
            </a:prstGeom>
          </p:spPr>
          <p:txBody>
            <a:bodyPr wrap="none">
              <a:spAutoFit/>
            </a:bodyPr>
            <a:lstStyle/>
            <a:p>
              <a:r>
                <a:rPr lang="en-US" sz="1200" dirty="0">
                  <a:solidFill>
                    <a:schemeClr val="tx1"/>
                  </a:solidFill>
                  <a:latin typeface="Cambria" panose="02040503050406030204" pitchFamily="18" charset="0"/>
                </a:rPr>
                <a:t>0.5</a:t>
              </a:r>
              <a:endParaRPr lang="en-US" sz="1200" dirty="0"/>
            </a:p>
          </p:txBody>
        </p:sp>
        <p:cxnSp>
          <p:nvCxnSpPr>
            <p:cNvPr id="31" name="Straight Connector 30">
              <a:extLst>
                <a:ext uri="{FF2B5EF4-FFF2-40B4-BE49-F238E27FC236}">
                  <a16:creationId xmlns:a16="http://schemas.microsoft.com/office/drawing/2014/main" id="{0641C405-2631-4041-8B4B-2E485F7A1D03}"/>
                </a:ext>
              </a:extLst>
            </p:cNvPr>
            <p:cNvCxnSpPr>
              <a:cxnSpLocks/>
            </p:cNvCxnSpPr>
            <p:nvPr/>
          </p:nvCxnSpPr>
          <p:spPr>
            <a:xfrm>
              <a:off x="5634472" y="3956635"/>
              <a:ext cx="0" cy="101157"/>
            </a:xfrm>
            <a:prstGeom prst="line">
              <a:avLst/>
            </a:prstGeom>
            <a:ln w="317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46A2EC8F-6450-6147-B38E-F0720E59C32A}"/>
                </a:ext>
              </a:extLst>
            </p:cNvPr>
            <p:cNvSpPr/>
            <p:nvPr/>
          </p:nvSpPr>
          <p:spPr>
            <a:xfrm>
              <a:off x="5260376" y="4180239"/>
              <a:ext cx="745717" cy="307777"/>
            </a:xfrm>
            <a:prstGeom prst="rect">
              <a:avLst/>
            </a:prstGeom>
          </p:spPr>
          <p:txBody>
            <a:bodyPr wrap="none">
              <a:spAutoFit/>
            </a:bodyPr>
            <a:lstStyle/>
            <a:p>
              <a:r>
                <a:rPr lang="en-US" dirty="0">
                  <a:solidFill>
                    <a:schemeClr val="tx1"/>
                  </a:solidFill>
                  <a:latin typeface="Cambria" panose="02040503050406030204" pitchFamily="18" charset="0"/>
                </a:rPr>
                <a:t>Jaccard</a:t>
              </a:r>
              <a:endParaRPr lang="en-US" dirty="0"/>
            </a:p>
          </p:txBody>
        </p:sp>
      </p:grpSp>
    </p:spTree>
    <p:extLst>
      <p:ext uri="{BB962C8B-B14F-4D97-AF65-F5344CB8AC3E}">
        <p14:creationId xmlns:p14="http://schemas.microsoft.com/office/powerpoint/2010/main" val="378030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xfrm>
            <a:off x="50457" y="-116918"/>
            <a:ext cx="7120467" cy="608662"/>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Comparison Points</a:t>
            </a:r>
            <a:endParaRPr sz="3600" b="1" dirty="0">
              <a:solidFill>
                <a:schemeClr val="bg1"/>
              </a:solidFill>
              <a:latin typeface="Cambria"/>
              <a:ea typeface="Cambria"/>
              <a:cs typeface="Cambria"/>
              <a:sym typeface="Cambria"/>
            </a:endParaRPr>
          </a:p>
        </p:txBody>
      </p:sp>
      <p:sp>
        <p:nvSpPr>
          <p:cNvPr id="9" name="Google Shape;111;p19">
            <a:extLst>
              <a:ext uri="{FF2B5EF4-FFF2-40B4-BE49-F238E27FC236}">
                <a16:creationId xmlns:a16="http://schemas.microsoft.com/office/drawing/2014/main" id="{40FE2597-30D0-4D4D-9A41-C85D5240EA50}"/>
              </a:ext>
            </a:extLst>
          </p:cNvPr>
          <p:cNvSpPr txBox="1">
            <a:spLocks noGrp="1"/>
          </p:cNvSpPr>
          <p:nvPr>
            <p:ph type="body" idx="1"/>
          </p:nvPr>
        </p:nvSpPr>
        <p:spPr>
          <a:xfrm>
            <a:off x="58082" y="591318"/>
            <a:ext cx="6799918" cy="4227155"/>
          </a:xfrm>
          <a:prstGeom prst="rect">
            <a:avLst/>
          </a:prstGeom>
        </p:spPr>
        <p:txBody>
          <a:bodyPr spcFirstLastPara="1" wrap="square" lIns="68569" tIns="68569" rIns="68569" bIns="68569" anchor="t" anchorCtr="0">
            <a:noAutofit/>
          </a:bodyPr>
          <a:lstStyle/>
          <a:p>
            <a:pPr marL="223838" indent="-223838">
              <a:lnSpc>
                <a:spcPts val="2100"/>
              </a:lnSpc>
              <a:spcBef>
                <a:spcPts val="100"/>
              </a:spcBef>
              <a:buClr>
                <a:schemeClr val="tx1"/>
              </a:buClr>
              <a:buFont typeface="Wingdings" pitchFamily="2" charset="2"/>
              <a:buChar char="§"/>
            </a:pPr>
            <a:r>
              <a:rPr lang="en-US" sz="2000" b="1" dirty="0">
                <a:solidFill>
                  <a:srgbClr val="0070C0"/>
                </a:solidFill>
                <a:latin typeface="Cambria" panose="02040503050406030204" pitchFamily="18" charset="0"/>
              </a:rPr>
              <a:t>CODIC-sig PUF</a:t>
            </a:r>
          </a:p>
          <a:p>
            <a:pPr marL="492125" lvl="1" indent="-149225">
              <a:lnSpc>
                <a:spcPts val="2100"/>
              </a:lnSpc>
              <a:spcBef>
                <a:spcPts val="100"/>
              </a:spcBef>
              <a:buClr>
                <a:schemeClr val="tx1"/>
              </a:buClr>
              <a:buFont typeface="Arial" panose="020B0604020202020204" pitchFamily="34" charset="0"/>
              <a:buChar char="•"/>
            </a:pPr>
            <a:r>
              <a:rPr lang="en-US" sz="1800" dirty="0">
                <a:solidFill>
                  <a:srgbClr val="0070C0"/>
                </a:solidFill>
                <a:latin typeface="Cambria" panose="02040503050406030204" pitchFamily="18" charset="0"/>
              </a:rPr>
              <a:t>No filter</a:t>
            </a:r>
            <a:r>
              <a:rPr lang="en-US" sz="1800" dirty="0">
                <a:solidFill>
                  <a:schemeClr val="tx1"/>
                </a:solidFill>
                <a:latin typeface="Cambria" panose="02040503050406030204" pitchFamily="18" charset="0"/>
              </a:rPr>
              <a:t>: Robust responses in most cases (99.72%)</a:t>
            </a:r>
          </a:p>
          <a:p>
            <a:pPr marL="492125" lvl="1" indent="-149225">
              <a:lnSpc>
                <a:spcPts val="2100"/>
              </a:lnSpc>
              <a:spcBef>
                <a:spcPts val="100"/>
              </a:spcBef>
              <a:buClr>
                <a:schemeClr val="tx1"/>
              </a:buClr>
              <a:buFont typeface="Arial" panose="020B0604020202020204" pitchFamily="34" charset="0"/>
              <a:buChar char="•"/>
            </a:pPr>
            <a:r>
              <a:rPr lang="en-US" sz="1800" dirty="0">
                <a:solidFill>
                  <a:srgbClr val="0070C0"/>
                </a:solidFill>
                <a:latin typeface="Cambria" panose="02040503050406030204" pitchFamily="18" charset="0"/>
              </a:rPr>
              <a:t>Filter: </a:t>
            </a:r>
            <a:r>
              <a:rPr lang="en-US" sz="1800" dirty="0">
                <a:solidFill>
                  <a:schemeClr val="tx1"/>
                </a:solidFill>
                <a:latin typeface="Cambria" panose="02040503050406030204" pitchFamily="18" charset="0"/>
              </a:rPr>
              <a:t>Always robust responses by using 5 PUF responses to compose the final response</a:t>
            </a:r>
          </a:p>
          <a:p>
            <a:pPr marL="0" indent="0">
              <a:lnSpc>
                <a:spcPts val="2100"/>
              </a:lnSpc>
              <a:spcBef>
                <a:spcPts val="100"/>
              </a:spcBef>
              <a:buClr>
                <a:schemeClr val="tx1"/>
              </a:buClr>
              <a:buNone/>
            </a:pPr>
            <a:endParaRPr lang="en-US" sz="2000" b="1" dirty="0">
              <a:solidFill>
                <a:schemeClr val="tx1"/>
              </a:solidFill>
              <a:latin typeface="Cambria" panose="02040503050406030204" pitchFamily="18" charset="0"/>
            </a:endParaRPr>
          </a:p>
          <a:p>
            <a:pPr marL="223838" indent="-223838">
              <a:lnSpc>
                <a:spcPts val="2100"/>
              </a:lnSpc>
              <a:spcBef>
                <a:spcPts val="100"/>
              </a:spcBef>
              <a:buClr>
                <a:schemeClr val="tx1"/>
              </a:buClr>
              <a:buFont typeface="Wingdings" pitchFamily="2" charset="2"/>
              <a:buChar char="§"/>
            </a:pPr>
            <a:r>
              <a:rPr lang="en-US" sz="2000" b="1" dirty="0">
                <a:solidFill>
                  <a:srgbClr val="2B9D2A"/>
                </a:solidFill>
                <a:latin typeface="Cambria" panose="02040503050406030204" pitchFamily="18" charset="0"/>
              </a:rPr>
              <a:t>DRAM Latency PUF </a:t>
            </a:r>
            <a:r>
              <a:rPr lang="en-US" sz="2000" dirty="0">
                <a:solidFill>
                  <a:schemeClr val="tx1"/>
                </a:solidFill>
                <a:latin typeface="Cambria" panose="02040503050406030204" pitchFamily="18" charset="0"/>
              </a:rPr>
              <a:t>generates responses by reducing the activation latency (</a:t>
            </a:r>
            <a:r>
              <a:rPr lang="en-US" sz="2000" dirty="0" err="1">
                <a:solidFill>
                  <a:schemeClr val="tx1"/>
                </a:solidFill>
                <a:latin typeface="Cambria" panose="02040503050406030204" pitchFamily="18" charset="0"/>
              </a:rPr>
              <a:t>tRCD</a:t>
            </a:r>
            <a:r>
              <a:rPr lang="en-US" sz="2000" dirty="0">
                <a:solidFill>
                  <a:schemeClr val="tx1"/>
                </a:solidFill>
                <a:latin typeface="Cambria" panose="02040503050406030204" pitchFamily="18" charset="0"/>
              </a:rPr>
              <a:t> = 2.5ns)</a:t>
            </a:r>
          </a:p>
          <a:p>
            <a:pPr marL="492125" lvl="1" indent="-149225">
              <a:lnSpc>
                <a:spcPts val="2100"/>
              </a:lnSpc>
              <a:spcBef>
                <a:spcPts val="100"/>
              </a:spcBef>
              <a:buClr>
                <a:schemeClr val="tx1"/>
              </a:buClr>
              <a:buFont typeface="Arial" panose="020B0604020202020204" pitchFamily="34" charset="0"/>
              <a:buChar char="•"/>
            </a:pPr>
            <a:r>
              <a:rPr lang="en-US" sz="1800" dirty="0">
                <a:solidFill>
                  <a:srgbClr val="2AA02B"/>
                </a:solidFill>
                <a:latin typeface="Cambria" panose="02040503050406030204" pitchFamily="18" charset="0"/>
              </a:rPr>
              <a:t>No filter</a:t>
            </a:r>
            <a:r>
              <a:rPr lang="en-US" sz="1800" dirty="0">
                <a:solidFill>
                  <a:schemeClr val="tx1"/>
                </a:solidFill>
                <a:latin typeface="Cambria" panose="02040503050406030204" pitchFamily="18" charset="0"/>
              </a:rPr>
              <a:t>: </a:t>
            </a:r>
            <a:r>
              <a:rPr lang="en-US" sz="1800" i="1" dirty="0">
                <a:solidFill>
                  <a:schemeClr val="tx1"/>
                </a:solidFill>
                <a:latin typeface="Cambria" panose="02040503050406030204" pitchFamily="18" charset="0"/>
              </a:rPr>
              <a:t>Non-robust</a:t>
            </a:r>
            <a:r>
              <a:rPr lang="en-US" sz="1800" dirty="0">
                <a:solidFill>
                  <a:schemeClr val="tx1"/>
                </a:solidFill>
                <a:latin typeface="Cambria" panose="02040503050406030204" pitchFamily="18" charset="0"/>
              </a:rPr>
              <a:t> responses</a:t>
            </a:r>
          </a:p>
          <a:p>
            <a:pPr marL="492125" lvl="1" indent="-149225">
              <a:lnSpc>
                <a:spcPts val="2100"/>
              </a:lnSpc>
              <a:spcBef>
                <a:spcPts val="100"/>
              </a:spcBef>
              <a:buClr>
                <a:schemeClr val="tx1"/>
              </a:buClr>
              <a:buFont typeface="Arial" panose="020B0604020202020204" pitchFamily="34" charset="0"/>
              <a:buChar char="•"/>
            </a:pPr>
            <a:r>
              <a:rPr lang="en-US" sz="1800" dirty="0">
                <a:solidFill>
                  <a:srgbClr val="2AA02B"/>
                </a:solidFill>
                <a:latin typeface="Cambria" panose="02040503050406030204" pitchFamily="18" charset="0"/>
              </a:rPr>
              <a:t>Filter: </a:t>
            </a:r>
            <a:r>
              <a:rPr lang="en-US" sz="1800" dirty="0">
                <a:solidFill>
                  <a:schemeClr val="tx1"/>
                </a:solidFill>
                <a:latin typeface="Cambria" panose="02040503050406030204" pitchFamily="18" charset="0"/>
              </a:rPr>
              <a:t>100 PUF responses to compose the final response </a:t>
            </a:r>
            <a:endParaRPr lang="en-US" sz="1000" dirty="0">
              <a:solidFill>
                <a:schemeClr val="tx1"/>
              </a:solidFill>
              <a:latin typeface="Cambria" panose="02040503050406030204" pitchFamily="18" charset="0"/>
            </a:endParaRPr>
          </a:p>
          <a:p>
            <a:pPr marL="223838" indent="-223838">
              <a:lnSpc>
                <a:spcPts val="2100"/>
              </a:lnSpc>
              <a:spcBef>
                <a:spcPts val="100"/>
              </a:spcBef>
              <a:buClr>
                <a:schemeClr val="tx1"/>
              </a:buClr>
              <a:buFont typeface="Wingdings" pitchFamily="2" charset="2"/>
              <a:buChar char="§"/>
            </a:pPr>
            <a:endParaRPr lang="en-US" sz="2000" dirty="0">
              <a:solidFill>
                <a:schemeClr val="tx1"/>
              </a:solidFill>
              <a:latin typeface="Cambria" panose="02040503050406030204" pitchFamily="18" charset="0"/>
            </a:endParaRPr>
          </a:p>
          <a:p>
            <a:pPr marL="223838" indent="-223838">
              <a:lnSpc>
                <a:spcPts val="2100"/>
              </a:lnSpc>
              <a:spcBef>
                <a:spcPts val="100"/>
              </a:spcBef>
              <a:buClr>
                <a:schemeClr val="tx1"/>
              </a:buClr>
              <a:buFont typeface="Wingdings" pitchFamily="2" charset="2"/>
              <a:buChar char="§"/>
            </a:pPr>
            <a:r>
              <a:rPr lang="en-US" sz="2000" b="1" dirty="0" err="1">
                <a:solidFill>
                  <a:srgbClr val="7030A0"/>
                </a:solidFill>
                <a:latin typeface="Cambria" panose="02040503050406030204" pitchFamily="18" charset="0"/>
              </a:rPr>
              <a:t>PreLatPUF</a:t>
            </a:r>
            <a:r>
              <a:rPr lang="en-US" sz="2000" b="1" dirty="0">
                <a:solidFill>
                  <a:schemeClr val="tx1"/>
                </a:solidFill>
                <a:latin typeface="Cambria" panose="02040503050406030204" pitchFamily="18" charset="0"/>
              </a:rPr>
              <a:t> </a:t>
            </a:r>
            <a:r>
              <a:rPr lang="en-US" sz="2000" dirty="0">
                <a:solidFill>
                  <a:schemeClr val="tx1"/>
                </a:solidFill>
                <a:latin typeface="Cambria" panose="02040503050406030204" pitchFamily="18" charset="0"/>
              </a:rPr>
              <a:t>generates responses by reducing the </a:t>
            </a:r>
            <a:r>
              <a:rPr lang="en-US" sz="2000" dirty="0" err="1">
                <a:solidFill>
                  <a:schemeClr val="tx1"/>
                </a:solidFill>
                <a:latin typeface="Cambria" panose="02040503050406030204" pitchFamily="18" charset="0"/>
              </a:rPr>
              <a:t>precharge</a:t>
            </a:r>
            <a:r>
              <a:rPr lang="en-US" sz="2000" dirty="0">
                <a:solidFill>
                  <a:schemeClr val="tx1"/>
                </a:solidFill>
                <a:latin typeface="Cambria" panose="02040503050406030204" pitchFamily="18" charset="0"/>
              </a:rPr>
              <a:t> latency (</a:t>
            </a:r>
            <a:r>
              <a:rPr lang="en-US" sz="2000" dirty="0" err="1">
                <a:solidFill>
                  <a:schemeClr val="tx1"/>
                </a:solidFill>
                <a:latin typeface="Cambria" panose="02040503050406030204" pitchFamily="18" charset="0"/>
              </a:rPr>
              <a:t>tRP</a:t>
            </a:r>
            <a:r>
              <a:rPr lang="en-US" sz="2000" dirty="0">
                <a:solidFill>
                  <a:schemeClr val="tx1"/>
                </a:solidFill>
                <a:latin typeface="Cambria" panose="02040503050406030204" pitchFamily="18" charset="0"/>
              </a:rPr>
              <a:t> = 2.5ns)</a:t>
            </a:r>
          </a:p>
          <a:p>
            <a:pPr marL="492125" lvl="1" indent="-149225">
              <a:lnSpc>
                <a:spcPts val="2100"/>
              </a:lnSpc>
              <a:spcBef>
                <a:spcPts val="100"/>
              </a:spcBef>
              <a:buClr>
                <a:schemeClr val="tx1"/>
              </a:buClr>
              <a:buFont typeface="Arial" panose="020B0604020202020204" pitchFamily="34" charset="0"/>
              <a:buChar char="•"/>
            </a:pPr>
            <a:r>
              <a:rPr lang="en-US" sz="1800" dirty="0">
                <a:solidFill>
                  <a:srgbClr val="7030A0"/>
                </a:solidFill>
                <a:latin typeface="Cambria" panose="02040503050406030204" pitchFamily="18" charset="0"/>
              </a:rPr>
              <a:t>No filter</a:t>
            </a:r>
            <a:r>
              <a:rPr lang="en-US" sz="1800" dirty="0">
                <a:solidFill>
                  <a:schemeClr val="tx1"/>
                </a:solidFill>
                <a:latin typeface="Cambria" panose="02040503050406030204" pitchFamily="18" charset="0"/>
              </a:rPr>
              <a:t>: Robust responses in most cases (96.92%)</a:t>
            </a:r>
          </a:p>
          <a:p>
            <a:pPr marL="492125" lvl="1" indent="-149225">
              <a:lnSpc>
                <a:spcPts val="2100"/>
              </a:lnSpc>
              <a:spcBef>
                <a:spcPts val="100"/>
              </a:spcBef>
              <a:buClr>
                <a:schemeClr val="tx1"/>
              </a:buClr>
              <a:buFont typeface="Arial" panose="020B0604020202020204" pitchFamily="34" charset="0"/>
              <a:buChar char="•"/>
            </a:pPr>
            <a:r>
              <a:rPr lang="en-US" sz="1800" dirty="0">
                <a:solidFill>
                  <a:srgbClr val="7030A0"/>
                </a:solidFill>
                <a:latin typeface="Cambria" panose="02040503050406030204" pitchFamily="18" charset="0"/>
              </a:rPr>
              <a:t>Filter: </a:t>
            </a:r>
            <a:r>
              <a:rPr lang="en-US" sz="1800" dirty="0">
                <a:solidFill>
                  <a:schemeClr val="tx1"/>
                </a:solidFill>
                <a:latin typeface="Cambria" panose="02040503050406030204" pitchFamily="18" charset="0"/>
              </a:rPr>
              <a:t>Always robust responses by using 5 PUF responses to compose the final response</a:t>
            </a:r>
          </a:p>
        </p:txBody>
      </p:sp>
      <p:sp>
        <p:nvSpPr>
          <p:cNvPr id="5" name="灯片编号占位符 3">
            <a:extLst>
              <a:ext uri="{FF2B5EF4-FFF2-40B4-BE49-F238E27FC236}">
                <a16:creationId xmlns:a16="http://schemas.microsoft.com/office/drawing/2014/main" id="{0663D84E-FDBE-1141-BFF6-ECDE1507A055}"/>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fld id="{56E643E9-8232-44D4-8A76-E691A7C80D3B}" type="slidenum">
              <a:rPr lang="en-US" altLang="en-US" sz="1500">
                <a:solidFill>
                  <a:schemeClr val="bg1">
                    <a:lumMod val="75000"/>
                  </a:schemeClr>
                </a:solidFill>
              </a:rPr>
              <a:pPr algn="ctr"/>
              <a:t>29</a:t>
            </a:fld>
            <a:endParaRPr lang="en-US" altLang="en-US" sz="1500" dirty="0">
              <a:solidFill>
                <a:schemeClr val="bg1">
                  <a:lumMod val="75000"/>
                </a:schemeClr>
              </a:solidFill>
            </a:endParaRPr>
          </a:p>
        </p:txBody>
      </p:sp>
    </p:spTree>
    <p:extLst>
      <p:ext uri="{BB962C8B-B14F-4D97-AF65-F5344CB8AC3E}">
        <p14:creationId xmlns:p14="http://schemas.microsoft.com/office/powerpoint/2010/main" val="280095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54;p13">
            <a:extLst>
              <a:ext uri="{FF2B5EF4-FFF2-40B4-BE49-F238E27FC236}">
                <a16:creationId xmlns:a16="http://schemas.microsoft.com/office/drawing/2014/main" id="{6079637E-3551-2849-A09A-5672360FCDD5}"/>
              </a:ext>
            </a:extLst>
          </p:cNvPr>
          <p:cNvSpPr/>
          <p:nvPr/>
        </p:nvSpPr>
        <p:spPr>
          <a:xfrm>
            <a:off x="0" y="0"/>
            <a:ext cx="6858002" cy="503935"/>
          </a:xfrm>
          <a:prstGeom prst="rect">
            <a:avLst/>
          </a:prstGeom>
          <a:solidFill>
            <a:srgbClr val="5E973E"/>
          </a:solidFill>
          <a:ln>
            <a:noFill/>
          </a:ln>
        </p:spPr>
        <p:txBody>
          <a:bodyPr spcFirstLastPara="1" wrap="square" lIns="68569" tIns="68569" rIns="68569" bIns="68569" anchor="ctr" anchorCtr="0">
            <a:noAutofit/>
          </a:bodyPr>
          <a:lstStyle/>
          <a:p>
            <a:endParaRPr sz="1050">
              <a:solidFill>
                <a:srgbClr val="0070C0"/>
              </a:solidFill>
            </a:endParaRPr>
          </a:p>
        </p:txBody>
      </p:sp>
      <p:sp>
        <p:nvSpPr>
          <p:cNvPr id="24" name="Rectangle 23">
            <a:extLst>
              <a:ext uri="{FF2B5EF4-FFF2-40B4-BE49-F238E27FC236}">
                <a16:creationId xmlns:a16="http://schemas.microsoft.com/office/drawing/2014/main" id="{30E74373-B320-2B4D-B0D3-4CE1CF71ED76}"/>
              </a:ext>
            </a:extLst>
          </p:cNvPr>
          <p:cNvSpPr/>
          <p:nvPr/>
        </p:nvSpPr>
        <p:spPr>
          <a:xfrm>
            <a:off x="134845" y="3886200"/>
            <a:ext cx="6599301" cy="4242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0" name="Rectangle 19">
            <a:extLst>
              <a:ext uri="{FF2B5EF4-FFF2-40B4-BE49-F238E27FC236}">
                <a16:creationId xmlns:a16="http://schemas.microsoft.com/office/drawing/2014/main" id="{7D0E8991-2526-C947-93F5-092098004A42}"/>
              </a:ext>
            </a:extLst>
          </p:cNvPr>
          <p:cNvSpPr/>
          <p:nvPr/>
        </p:nvSpPr>
        <p:spPr>
          <a:xfrm>
            <a:off x="134845" y="3397153"/>
            <a:ext cx="6599301" cy="4242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 name="Rectangle 16">
            <a:extLst>
              <a:ext uri="{FF2B5EF4-FFF2-40B4-BE49-F238E27FC236}">
                <a16:creationId xmlns:a16="http://schemas.microsoft.com/office/drawing/2014/main" id="{264C4A72-07F0-FE43-9881-6635F01D4D99}"/>
              </a:ext>
            </a:extLst>
          </p:cNvPr>
          <p:cNvSpPr/>
          <p:nvPr/>
        </p:nvSpPr>
        <p:spPr>
          <a:xfrm>
            <a:off x="134845" y="2908106"/>
            <a:ext cx="6599301" cy="4242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Rectangle 14">
            <a:extLst>
              <a:ext uri="{FF2B5EF4-FFF2-40B4-BE49-F238E27FC236}">
                <a16:creationId xmlns:a16="http://schemas.microsoft.com/office/drawing/2014/main" id="{BD9D4F59-6D15-F142-908A-6410856B856B}"/>
              </a:ext>
            </a:extLst>
          </p:cNvPr>
          <p:cNvSpPr/>
          <p:nvPr/>
        </p:nvSpPr>
        <p:spPr>
          <a:xfrm>
            <a:off x="134845" y="2414513"/>
            <a:ext cx="6599301" cy="4242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Rectangle 12">
            <a:extLst>
              <a:ext uri="{FF2B5EF4-FFF2-40B4-BE49-F238E27FC236}">
                <a16:creationId xmlns:a16="http://schemas.microsoft.com/office/drawing/2014/main" id="{E50C96A3-3C5E-5C45-AACF-2D9C4CA63681}"/>
              </a:ext>
            </a:extLst>
          </p:cNvPr>
          <p:cNvSpPr/>
          <p:nvPr/>
        </p:nvSpPr>
        <p:spPr>
          <a:xfrm>
            <a:off x="134845" y="1920920"/>
            <a:ext cx="6599301" cy="4242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Rectangle 13"/>
          <p:cNvSpPr/>
          <p:nvPr/>
        </p:nvSpPr>
        <p:spPr>
          <a:xfrm>
            <a:off x="134845" y="923343"/>
            <a:ext cx="6599301" cy="4242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Rectangle 11">
            <a:extLst>
              <a:ext uri="{FF2B5EF4-FFF2-40B4-BE49-F238E27FC236}">
                <a16:creationId xmlns:a16="http://schemas.microsoft.com/office/drawing/2014/main" id="{8B74C625-6C44-824B-ABB0-43BC56560EF5}"/>
              </a:ext>
            </a:extLst>
          </p:cNvPr>
          <p:cNvSpPr/>
          <p:nvPr/>
        </p:nvSpPr>
        <p:spPr>
          <a:xfrm>
            <a:off x="134845" y="1427327"/>
            <a:ext cx="6599301" cy="4242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Content Placeholder 2"/>
          <p:cNvSpPr>
            <a:spLocks noGrp="1"/>
          </p:cNvSpPr>
          <p:nvPr>
            <p:ph idx="1"/>
          </p:nvPr>
        </p:nvSpPr>
        <p:spPr>
          <a:xfrm>
            <a:off x="134845" y="713461"/>
            <a:ext cx="6457951" cy="3989065"/>
          </a:xfrm>
        </p:spPr>
        <p:txBody>
          <a:bodyPr/>
          <a:lstStyle/>
          <a:p>
            <a:pPr marL="0" indent="0">
              <a:lnSpc>
                <a:spcPct val="100000"/>
              </a:lnSpc>
              <a:spcBef>
                <a:spcPts val="975"/>
              </a:spcBef>
              <a:buNone/>
            </a:pPr>
            <a:r>
              <a:rPr lang="en-US" sz="2400" dirty="0">
                <a:solidFill>
                  <a:schemeClr val="bg1"/>
                </a:solidFill>
                <a:latin typeface="Cambria" panose="02040503050406030204" pitchFamily="18" charset="0"/>
              </a:rPr>
              <a:t>Background</a:t>
            </a:r>
          </a:p>
          <a:p>
            <a:pPr marL="0" indent="0">
              <a:lnSpc>
                <a:spcPct val="100000"/>
              </a:lnSpc>
              <a:spcBef>
                <a:spcPts val="975"/>
              </a:spcBef>
              <a:buNone/>
            </a:pPr>
            <a:r>
              <a:rPr lang="en-US" sz="2400" dirty="0">
                <a:solidFill>
                  <a:schemeClr val="bg1"/>
                </a:solidFill>
                <a:latin typeface="Cambria" panose="02040503050406030204" pitchFamily="18" charset="0"/>
              </a:rPr>
              <a:t>Motivation and Goal</a:t>
            </a:r>
          </a:p>
          <a:p>
            <a:pPr marL="0" indent="0">
              <a:lnSpc>
                <a:spcPct val="100000"/>
              </a:lnSpc>
              <a:spcBef>
                <a:spcPts val="975"/>
              </a:spcBef>
              <a:buNone/>
            </a:pPr>
            <a:r>
              <a:rPr lang="en-US" sz="2400" dirty="0">
                <a:solidFill>
                  <a:schemeClr val="bg1"/>
                </a:solidFill>
                <a:latin typeface="Cambria" panose="02040503050406030204" pitchFamily="18" charset="0"/>
              </a:rPr>
              <a:t>CODIC Substrate</a:t>
            </a:r>
          </a:p>
          <a:p>
            <a:pPr marL="0" indent="0">
              <a:lnSpc>
                <a:spcPct val="100000"/>
              </a:lnSpc>
              <a:spcBef>
                <a:spcPts val="975"/>
              </a:spcBef>
              <a:buNone/>
            </a:pPr>
            <a:r>
              <a:rPr lang="en-US" sz="2400" dirty="0">
                <a:solidFill>
                  <a:schemeClr val="bg1"/>
                </a:solidFill>
                <a:latin typeface="Cambria" panose="02040503050406030204" pitchFamily="18" charset="0"/>
              </a:rPr>
              <a:t>Applications of CODIC</a:t>
            </a:r>
          </a:p>
          <a:p>
            <a:pPr marL="0" indent="0">
              <a:lnSpc>
                <a:spcPct val="100000"/>
              </a:lnSpc>
              <a:spcBef>
                <a:spcPts val="975"/>
              </a:spcBef>
              <a:buNone/>
            </a:pPr>
            <a:r>
              <a:rPr lang="en-US" sz="2400" dirty="0">
                <a:solidFill>
                  <a:schemeClr val="bg1"/>
                </a:solidFill>
                <a:latin typeface="Cambria" panose="02040503050406030204" pitchFamily="18" charset="0"/>
              </a:rPr>
              <a:t>Evaluation of CODIC PUF</a:t>
            </a:r>
          </a:p>
          <a:p>
            <a:pPr marL="0" indent="0">
              <a:lnSpc>
                <a:spcPct val="100000"/>
              </a:lnSpc>
              <a:spcBef>
                <a:spcPts val="975"/>
              </a:spcBef>
              <a:buNone/>
            </a:pPr>
            <a:r>
              <a:rPr lang="en-US" sz="2400" dirty="0">
                <a:solidFill>
                  <a:schemeClr val="bg1"/>
                </a:solidFill>
                <a:latin typeface="Cambria" panose="02040503050406030204" pitchFamily="18" charset="0"/>
              </a:rPr>
              <a:t>Evaluation of Cold Boot Attack Mechanism </a:t>
            </a:r>
          </a:p>
          <a:p>
            <a:pPr marL="0" indent="0">
              <a:lnSpc>
                <a:spcPct val="100000"/>
              </a:lnSpc>
              <a:spcBef>
                <a:spcPts val="975"/>
              </a:spcBef>
              <a:buNone/>
            </a:pPr>
            <a:r>
              <a:rPr lang="en-US" sz="2400" dirty="0">
                <a:solidFill>
                  <a:schemeClr val="bg1"/>
                </a:solidFill>
                <a:latin typeface="Cambria" panose="02040503050406030204" pitchFamily="18" charset="0"/>
              </a:rPr>
              <a:t>Conclusion</a:t>
            </a:r>
          </a:p>
        </p:txBody>
      </p:sp>
      <p:sp>
        <p:nvSpPr>
          <p:cNvPr id="18" name="灯片编号占位符 3">
            <a:extLst>
              <a:ext uri="{FF2B5EF4-FFF2-40B4-BE49-F238E27FC236}">
                <a16:creationId xmlns:a16="http://schemas.microsoft.com/office/drawing/2014/main" id="{2A39D19A-5066-0746-8B1F-22A5C18BD35B}"/>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fld id="{56E643E9-8232-44D4-8A76-E691A7C80D3B}" type="slidenum">
              <a:rPr lang="en-US" altLang="en-US" sz="1500">
                <a:solidFill>
                  <a:schemeClr val="bg1">
                    <a:lumMod val="75000"/>
                  </a:schemeClr>
                </a:solidFill>
              </a:rPr>
              <a:pPr algn="ctr"/>
              <a:t>3</a:t>
            </a:fld>
            <a:endParaRPr lang="en-US" altLang="en-US" sz="1500" dirty="0">
              <a:solidFill>
                <a:schemeClr val="bg1">
                  <a:lumMod val="75000"/>
                </a:schemeClr>
              </a:solidFill>
            </a:endParaRPr>
          </a:p>
        </p:txBody>
      </p:sp>
      <p:sp>
        <p:nvSpPr>
          <p:cNvPr id="19" name="Google Shape;54;p13">
            <a:extLst>
              <a:ext uri="{FF2B5EF4-FFF2-40B4-BE49-F238E27FC236}">
                <a16:creationId xmlns:a16="http://schemas.microsoft.com/office/drawing/2014/main" id="{AC2F8542-BE39-3643-BC84-D5F66FFFD97F}"/>
              </a:ext>
            </a:extLst>
          </p:cNvPr>
          <p:cNvSpPr/>
          <p:nvPr/>
        </p:nvSpPr>
        <p:spPr>
          <a:xfrm>
            <a:off x="0" y="0"/>
            <a:ext cx="6858002" cy="503935"/>
          </a:xfrm>
          <a:prstGeom prst="rect">
            <a:avLst/>
          </a:prstGeom>
          <a:solidFill>
            <a:srgbClr val="5E973E"/>
          </a:solidFill>
          <a:ln>
            <a:noFill/>
          </a:ln>
        </p:spPr>
        <p:txBody>
          <a:bodyPr spcFirstLastPara="1" wrap="square" lIns="68569" tIns="68569" rIns="68569" bIns="68569" anchor="ctr" anchorCtr="0">
            <a:noAutofit/>
          </a:bodyPr>
          <a:lstStyle/>
          <a:p>
            <a:endParaRPr sz="1050">
              <a:solidFill>
                <a:srgbClr val="0070C0"/>
              </a:solidFill>
            </a:endParaRPr>
          </a:p>
        </p:txBody>
      </p:sp>
      <p:sp>
        <p:nvSpPr>
          <p:cNvPr id="21" name="Title 1">
            <a:extLst>
              <a:ext uri="{FF2B5EF4-FFF2-40B4-BE49-F238E27FC236}">
                <a16:creationId xmlns:a16="http://schemas.microsoft.com/office/drawing/2014/main" id="{17750F33-184E-CA4B-9DA8-8713027140C6}"/>
              </a:ext>
            </a:extLst>
          </p:cNvPr>
          <p:cNvSpPr txBox="1">
            <a:spLocks/>
          </p:cNvSpPr>
          <p:nvPr/>
        </p:nvSpPr>
        <p:spPr>
          <a:xfrm>
            <a:off x="55034" y="-120893"/>
            <a:ext cx="2228850" cy="32204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600" b="1">
                <a:solidFill>
                  <a:schemeClr val="bg1"/>
                </a:solidFill>
                <a:latin typeface="Cambria" panose="02040503050406030204" pitchFamily="18" charset="0"/>
              </a:rPr>
              <a:t>Outline</a:t>
            </a:r>
            <a:endParaRPr lang="en-US" sz="36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1994221781"/>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2" name="Picture 11">
            <a:extLst>
              <a:ext uri="{FF2B5EF4-FFF2-40B4-BE49-F238E27FC236}">
                <a16:creationId xmlns:a16="http://schemas.microsoft.com/office/drawing/2014/main" id="{69E6B63A-0C1D-CC41-B642-CE01496A3ED5}"/>
              </a:ext>
            </a:extLst>
          </p:cNvPr>
          <p:cNvPicPr>
            <a:picLocks noChangeAspect="1"/>
          </p:cNvPicPr>
          <p:nvPr/>
        </p:nvPicPr>
        <p:blipFill>
          <a:blip r:embed="rId3"/>
          <a:stretch>
            <a:fillRect/>
          </a:stretch>
        </p:blipFill>
        <p:spPr>
          <a:xfrm>
            <a:off x="2273431" y="513935"/>
            <a:ext cx="2771994" cy="2657178"/>
          </a:xfrm>
          <a:prstGeom prst="rect">
            <a:avLst/>
          </a:prstGeom>
        </p:spPr>
      </p:pic>
      <p:pic>
        <p:nvPicPr>
          <p:cNvPr id="14" name="Picture 13">
            <a:extLst>
              <a:ext uri="{FF2B5EF4-FFF2-40B4-BE49-F238E27FC236}">
                <a16:creationId xmlns:a16="http://schemas.microsoft.com/office/drawing/2014/main" id="{5C7D7C32-791C-4D46-B5B0-8C8136646DC0}"/>
              </a:ext>
            </a:extLst>
          </p:cNvPr>
          <p:cNvPicPr>
            <a:picLocks noChangeAspect="1"/>
          </p:cNvPicPr>
          <p:nvPr/>
        </p:nvPicPr>
        <p:blipFill>
          <a:blip r:embed="rId4"/>
          <a:stretch>
            <a:fillRect/>
          </a:stretch>
        </p:blipFill>
        <p:spPr>
          <a:xfrm>
            <a:off x="2212532" y="625564"/>
            <a:ext cx="97556" cy="2524238"/>
          </a:xfrm>
          <a:prstGeom prst="rect">
            <a:avLst/>
          </a:prstGeom>
        </p:spPr>
      </p:pic>
      <p:pic>
        <p:nvPicPr>
          <p:cNvPr id="16" name="Picture 15">
            <a:extLst>
              <a:ext uri="{FF2B5EF4-FFF2-40B4-BE49-F238E27FC236}">
                <a16:creationId xmlns:a16="http://schemas.microsoft.com/office/drawing/2014/main" id="{9E289E23-E1B9-A94A-9A7F-8B23EAE99A73}"/>
              </a:ext>
            </a:extLst>
          </p:cNvPr>
          <p:cNvPicPr>
            <a:picLocks noChangeAspect="1"/>
          </p:cNvPicPr>
          <p:nvPr/>
        </p:nvPicPr>
        <p:blipFill>
          <a:blip r:embed="rId5"/>
          <a:stretch>
            <a:fillRect/>
          </a:stretch>
        </p:blipFill>
        <p:spPr>
          <a:xfrm>
            <a:off x="2003090" y="1249054"/>
            <a:ext cx="209442" cy="1146944"/>
          </a:xfrm>
          <a:prstGeom prst="rect">
            <a:avLst/>
          </a:prstGeom>
        </p:spPr>
      </p:pic>
      <p:pic>
        <p:nvPicPr>
          <p:cNvPr id="18" name="Picture 17">
            <a:extLst>
              <a:ext uri="{FF2B5EF4-FFF2-40B4-BE49-F238E27FC236}">
                <a16:creationId xmlns:a16="http://schemas.microsoft.com/office/drawing/2014/main" id="{58AE551A-4EA4-7048-AA56-B462D5030F14}"/>
              </a:ext>
            </a:extLst>
          </p:cNvPr>
          <p:cNvPicPr>
            <a:picLocks noChangeAspect="1"/>
          </p:cNvPicPr>
          <p:nvPr/>
        </p:nvPicPr>
        <p:blipFill>
          <a:blip r:embed="rId6"/>
          <a:stretch>
            <a:fillRect/>
          </a:stretch>
        </p:blipFill>
        <p:spPr>
          <a:xfrm>
            <a:off x="2187905" y="3157340"/>
            <a:ext cx="2870517" cy="152163"/>
          </a:xfrm>
          <a:prstGeom prst="rect">
            <a:avLst/>
          </a:prstGeom>
        </p:spPr>
      </p:pic>
      <p:grpSp>
        <p:nvGrpSpPr>
          <p:cNvPr id="54" name="Group 53">
            <a:extLst>
              <a:ext uri="{FF2B5EF4-FFF2-40B4-BE49-F238E27FC236}">
                <a16:creationId xmlns:a16="http://schemas.microsoft.com/office/drawing/2014/main" id="{66B0FC17-6B13-CF46-A68D-5E39DFF20C72}"/>
              </a:ext>
            </a:extLst>
          </p:cNvPr>
          <p:cNvGrpSpPr/>
          <p:nvPr/>
        </p:nvGrpSpPr>
        <p:grpSpPr>
          <a:xfrm>
            <a:off x="87707" y="2380915"/>
            <a:ext cx="2819210" cy="741067"/>
            <a:chOff x="114694" y="2428552"/>
            <a:chExt cx="2819210" cy="741067"/>
          </a:xfrm>
        </p:grpSpPr>
        <p:sp>
          <p:nvSpPr>
            <p:cNvPr id="42" name="Rounded Rectangle 41">
              <a:extLst>
                <a:ext uri="{FF2B5EF4-FFF2-40B4-BE49-F238E27FC236}">
                  <a16:creationId xmlns:a16="http://schemas.microsoft.com/office/drawing/2014/main" id="{06BE4CB3-6DCA-B64B-8269-1E5E28D22E6A}"/>
                </a:ext>
              </a:extLst>
            </p:cNvPr>
            <p:cNvSpPr/>
            <p:nvPr/>
          </p:nvSpPr>
          <p:spPr>
            <a:xfrm>
              <a:off x="2352254" y="2428552"/>
              <a:ext cx="581650" cy="741067"/>
            </a:xfrm>
            <a:prstGeom prst="roundRect">
              <a:avLst/>
            </a:prstGeom>
            <a:solidFill>
              <a:schemeClr val="accent5">
                <a:alpha val="11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7B102A9A-D736-DC49-9CFE-E1B64C19B982}"/>
                </a:ext>
              </a:extLst>
            </p:cNvPr>
            <p:cNvSpPr/>
            <p:nvPr/>
          </p:nvSpPr>
          <p:spPr>
            <a:xfrm>
              <a:off x="114694" y="2468100"/>
              <a:ext cx="1776447" cy="527517"/>
            </a:xfrm>
            <a:prstGeom prst="rect">
              <a:avLst/>
            </a:prstGeom>
          </p:spPr>
          <p:txBody>
            <a:bodyPr wrap="none">
              <a:spAutoFit/>
            </a:bodyPr>
            <a:lstStyle/>
            <a:p>
              <a:pPr algn="ctr">
                <a:lnSpc>
                  <a:spcPts val="1680"/>
                </a:lnSpc>
                <a:spcBef>
                  <a:spcPts val="100"/>
                </a:spcBef>
              </a:pPr>
              <a:r>
                <a:rPr lang="en-US" b="1" dirty="0">
                  <a:solidFill>
                    <a:srgbClr val="2B9D2A"/>
                  </a:solidFill>
                  <a:latin typeface="Cambria" panose="02040503050406030204" pitchFamily="18" charset="0"/>
                </a:rPr>
                <a:t>Inter-Jaccard index</a:t>
              </a:r>
            </a:p>
            <a:p>
              <a:pPr algn="ctr">
                <a:lnSpc>
                  <a:spcPts val="1680"/>
                </a:lnSpc>
                <a:spcBef>
                  <a:spcPts val="100"/>
                </a:spcBef>
              </a:pPr>
              <a:r>
                <a:rPr lang="en-US" b="1" dirty="0">
                  <a:solidFill>
                    <a:srgbClr val="2B9D2A"/>
                  </a:solidFill>
                  <a:latin typeface="Cambria" panose="02040503050406030204" pitchFamily="18" charset="0"/>
                </a:rPr>
                <a:t>close to 0</a:t>
              </a:r>
            </a:p>
          </p:txBody>
        </p:sp>
        <p:cxnSp>
          <p:nvCxnSpPr>
            <p:cNvPr id="50" name="Straight Arrow Connector 49">
              <a:extLst>
                <a:ext uri="{FF2B5EF4-FFF2-40B4-BE49-F238E27FC236}">
                  <a16:creationId xmlns:a16="http://schemas.microsoft.com/office/drawing/2014/main" id="{300FF573-AAE5-1D48-B023-CFAE0BA46C0B}"/>
                </a:ext>
              </a:extLst>
            </p:cNvPr>
            <p:cNvCxnSpPr>
              <a:cxnSpLocks/>
            </p:cNvCxnSpPr>
            <p:nvPr/>
          </p:nvCxnSpPr>
          <p:spPr>
            <a:xfrm flipH="1">
              <a:off x="1814130" y="2799085"/>
              <a:ext cx="539180" cy="0"/>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8F677566-0BB0-2F40-872A-1F35DF019033}"/>
              </a:ext>
            </a:extLst>
          </p:cNvPr>
          <p:cNvPicPr>
            <a:picLocks noChangeAspect="1"/>
          </p:cNvPicPr>
          <p:nvPr/>
        </p:nvPicPr>
        <p:blipFill>
          <a:blip r:embed="rId7"/>
          <a:stretch>
            <a:fillRect/>
          </a:stretch>
        </p:blipFill>
        <p:spPr>
          <a:xfrm>
            <a:off x="3270900" y="3291843"/>
            <a:ext cx="704526" cy="125345"/>
          </a:xfrm>
          <a:prstGeom prst="rect">
            <a:avLst/>
          </a:prstGeom>
        </p:spPr>
      </p:pic>
      <p:sp>
        <p:nvSpPr>
          <p:cNvPr id="33" name="灯片编号占位符 3">
            <a:extLst>
              <a:ext uri="{FF2B5EF4-FFF2-40B4-BE49-F238E27FC236}">
                <a16:creationId xmlns:a16="http://schemas.microsoft.com/office/drawing/2014/main" id="{A10DA099-3FA2-9244-B51C-B169F186B69B}"/>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fld id="{56E643E9-8232-44D4-8A76-E691A7C80D3B}" type="slidenum">
              <a:rPr lang="en-US" altLang="en-US" sz="1500">
                <a:solidFill>
                  <a:schemeClr val="bg1">
                    <a:lumMod val="75000"/>
                  </a:schemeClr>
                </a:solidFill>
              </a:rPr>
              <a:pPr algn="ctr"/>
              <a:t>30</a:t>
            </a:fld>
            <a:endParaRPr lang="en-US" altLang="en-US" sz="1500" dirty="0">
              <a:solidFill>
                <a:schemeClr val="bg1">
                  <a:lumMod val="75000"/>
                </a:schemeClr>
              </a:solidFill>
            </a:endParaRPr>
          </a:p>
        </p:txBody>
      </p:sp>
      <p:sp>
        <p:nvSpPr>
          <p:cNvPr id="36" name="Rectangle 10">
            <a:extLst>
              <a:ext uri="{FF2B5EF4-FFF2-40B4-BE49-F238E27FC236}">
                <a16:creationId xmlns:a16="http://schemas.microsoft.com/office/drawing/2014/main" id="{5CAB12B8-6705-944C-AA95-BE293A9549C9}"/>
              </a:ext>
            </a:extLst>
          </p:cNvPr>
          <p:cNvSpPr/>
          <p:nvPr/>
        </p:nvSpPr>
        <p:spPr>
          <a:xfrm>
            <a:off x="0" y="4168455"/>
            <a:ext cx="6858000" cy="670220"/>
          </a:xfrm>
          <a:prstGeom prst="rect">
            <a:avLst/>
          </a:prstGeom>
          <a:solidFill>
            <a:srgbClr val="7030A0"/>
          </a:solidFill>
          <a:ln w="25400" cap="flat" cmpd="sng" algn="ctr">
            <a:noFill/>
            <a:prstDash val="solid"/>
          </a:ln>
          <a:effectLst/>
        </p:spPr>
        <p:txBody>
          <a:bodyPr rtlCol="0" anchor="ctr"/>
          <a:lstStyle/>
          <a:p>
            <a:pPr algn="ctr">
              <a:lnSpc>
                <a:spcPts val="2680"/>
              </a:lnSpc>
            </a:pPr>
            <a:r>
              <a:rPr lang="en-US" sz="2400" dirty="0">
                <a:solidFill>
                  <a:schemeClr val="bg1"/>
                </a:solidFill>
                <a:latin typeface="Cambria" panose="02040503050406030204" pitchFamily="18" charset="0"/>
              </a:rPr>
              <a:t>CODIC-sig maintains </a:t>
            </a:r>
            <a:r>
              <a:rPr lang="en-US" sz="2400" dirty="0">
                <a:solidFill>
                  <a:srgbClr val="FFFF00"/>
                </a:solidFill>
                <a:latin typeface="Cambria" panose="02040503050406030204" pitchFamily="18" charset="0"/>
              </a:rPr>
              <a:t>uniqueness across responses</a:t>
            </a:r>
          </a:p>
          <a:p>
            <a:pPr algn="ctr">
              <a:lnSpc>
                <a:spcPts val="2680"/>
              </a:lnSpc>
            </a:pPr>
            <a:r>
              <a:rPr lang="en-US" sz="2400" dirty="0">
                <a:solidFill>
                  <a:schemeClr val="accent6"/>
                </a:solidFill>
                <a:latin typeface="Cambria" panose="02040503050406030204" pitchFamily="18" charset="0"/>
              </a:rPr>
              <a:t> </a:t>
            </a:r>
            <a:r>
              <a:rPr lang="en-US" sz="2400" dirty="0">
                <a:solidFill>
                  <a:schemeClr val="bg1"/>
                </a:solidFill>
                <a:latin typeface="Cambria" panose="02040503050406030204" pitchFamily="18" charset="0"/>
              </a:rPr>
              <a:t>to different challenges</a:t>
            </a:r>
            <a:endParaRPr lang="en-US" sz="4000" dirty="0">
              <a:solidFill>
                <a:schemeClr val="bg1"/>
              </a:solidFill>
              <a:latin typeface="Cambria" panose="02040503050406030204" pitchFamily="18" charset="0"/>
            </a:endParaRPr>
          </a:p>
        </p:txBody>
      </p:sp>
      <p:sp>
        <p:nvSpPr>
          <p:cNvPr id="57" name="Rectangle 10">
            <a:extLst>
              <a:ext uri="{FF2B5EF4-FFF2-40B4-BE49-F238E27FC236}">
                <a16:creationId xmlns:a16="http://schemas.microsoft.com/office/drawing/2014/main" id="{72625038-339B-AE46-8F63-D6BCFBC6B548}"/>
              </a:ext>
            </a:extLst>
          </p:cNvPr>
          <p:cNvSpPr/>
          <p:nvPr/>
        </p:nvSpPr>
        <p:spPr>
          <a:xfrm>
            <a:off x="0" y="3439361"/>
            <a:ext cx="6858000" cy="688375"/>
          </a:xfrm>
          <a:prstGeom prst="rect">
            <a:avLst/>
          </a:prstGeom>
          <a:solidFill>
            <a:srgbClr val="0070C0"/>
          </a:solidFill>
          <a:ln w="25400" cap="flat" cmpd="sng" algn="ctr">
            <a:noFill/>
            <a:prstDash val="solid"/>
          </a:ln>
          <a:effectLst/>
        </p:spPr>
        <p:txBody>
          <a:bodyPr rtlCol="0" anchor="ctr"/>
          <a:lstStyle/>
          <a:p>
            <a:pPr algn="ctr">
              <a:lnSpc>
                <a:spcPts val="2680"/>
              </a:lnSpc>
            </a:pPr>
            <a:r>
              <a:rPr lang="en-US" sz="2400" dirty="0">
                <a:solidFill>
                  <a:schemeClr val="bg1"/>
                </a:solidFill>
                <a:latin typeface="Cambria" panose="02040503050406030204" pitchFamily="18" charset="0"/>
              </a:rPr>
              <a:t>CODIC-sig PUF is very effective at providing </a:t>
            </a:r>
          </a:p>
          <a:p>
            <a:pPr algn="ctr">
              <a:lnSpc>
                <a:spcPts val="2680"/>
              </a:lnSpc>
            </a:pPr>
            <a:r>
              <a:rPr lang="en-US" sz="2400" dirty="0">
                <a:solidFill>
                  <a:schemeClr val="bg1"/>
                </a:solidFill>
                <a:latin typeface="Cambria" panose="02040503050406030204" pitchFamily="18" charset="0"/>
              </a:rPr>
              <a:t>very </a:t>
            </a:r>
            <a:r>
              <a:rPr lang="en-US" sz="2400" dirty="0">
                <a:solidFill>
                  <a:srgbClr val="FFFF00"/>
                </a:solidFill>
                <a:latin typeface="Cambria" panose="02040503050406030204" pitchFamily="18" charset="0"/>
              </a:rPr>
              <a:t>similar responses to the same challenge </a:t>
            </a:r>
          </a:p>
        </p:txBody>
      </p:sp>
      <p:sp>
        <p:nvSpPr>
          <p:cNvPr id="4" name="Rectangle 3">
            <a:extLst>
              <a:ext uri="{FF2B5EF4-FFF2-40B4-BE49-F238E27FC236}">
                <a16:creationId xmlns:a16="http://schemas.microsoft.com/office/drawing/2014/main" id="{FA32A1E9-7523-1B40-BFDE-7BD46E5177D8}"/>
              </a:ext>
            </a:extLst>
          </p:cNvPr>
          <p:cNvSpPr/>
          <p:nvPr/>
        </p:nvSpPr>
        <p:spPr>
          <a:xfrm>
            <a:off x="2868708" y="1170099"/>
            <a:ext cx="1465075" cy="155842"/>
          </a:xfrm>
          <a:prstGeom prst="rect">
            <a:avLst/>
          </a:prstGeom>
          <a:solidFill>
            <a:srgbClr val="2B9D2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Cambria" panose="02040503050406030204" pitchFamily="18" charset="0"/>
              </a:rPr>
              <a:t>DRAM Latency PUF</a:t>
            </a:r>
          </a:p>
        </p:txBody>
      </p:sp>
      <p:sp>
        <p:nvSpPr>
          <p:cNvPr id="38" name="Rectangle 37">
            <a:extLst>
              <a:ext uri="{FF2B5EF4-FFF2-40B4-BE49-F238E27FC236}">
                <a16:creationId xmlns:a16="http://schemas.microsoft.com/office/drawing/2014/main" id="{8367A213-03B3-914E-A65E-521674DC49F3}"/>
              </a:ext>
            </a:extLst>
          </p:cNvPr>
          <p:cNvSpPr/>
          <p:nvPr/>
        </p:nvSpPr>
        <p:spPr>
          <a:xfrm>
            <a:off x="3219146" y="2037214"/>
            <a:ext cx="1465075" cy="155842"/>
          </a:xfrm>
          <a:prstGeom prst="rect">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latin typeface="Cambria" panose="02040503050406030204" pitchFamily="18" charset="0"/>
              </a:rPr>
              <a:t>PreLatPUF</a:t>
            </a:r>
            <a:endParaRPr lang="en-US" sz="1200" dirty="0">
              <a:latin typeface="Cambria" panose="02040503050406030204" pitchFamily="18" charset="0"/>
            </a:endParaRPr>
          </a:p>
        </p:txBody>
      </p:sp>
      <p:grpSp>
        <p:nvGrpSpPr>
          <p:cNvPr id="49" name="Group 48">
            <a:extLst>
              <a:ext uri="{FF2B5EF4-FFF2-40B4-BE49-F238E27FC236}">
                <a16:creationId xmlns:a16="http://schemas.microsoft.com/office/drawing/2014/main" id="{98A88346-F6AC-5D4F-8D5E-EC160294E3C1}"/>
              </a:ext>
            </a:extLst>
          </p:cNvPr>
          <p:cNvGrpSpPr/>
          <p:nvPr/>
        </p:nvGrpSpPr>
        <p:grpSpPr>
          <a:xfrm>
            <a:off x="4335507" y="668917"/>
            <a:ext cx="2552797" cy="741067"/>
            <a:chOff x="4156364" y="841938"/>
            <a:chExt cx="2552797" cy="741067"/>
          </a:xfrm>
        </p:grpSpPr>
        <p:sp>
          <p:nvSpPr>
            <p:cNvPr id="30" name="Rectangle 29">
              <a:extLst>
                <a:ext uri="{FF2B5EF4-FFF2-40B4-BE49-F238E27FC236}">
                  <a16:creationId xmlns:a16="http://schemas.microsoft.com/office/drawing/2014/main" id="{DE2F7771-7864-2046-A15D-876D1A964855}"/>
                </a:ext>
              </a:extLst>
            </p:cNvPr>
            <p:cNvSpPr/>
            <p:nvPr/>
          </p:nvSpPr>
          <p:spPr>
            <a:xfrm>
              <a:off x="4931110" y="1026846"/>
              <a:ext cx="1778051" cy="527517"/>
            </a:xfrm>
            <a:prstGeom prst="rect">
              <a:avLst/>
            </a:prstGeom>
          </p:spPr>
          <p:txBody>
            <a:bodyPr wrap="none">
              <a:spAutoFit/>
            </a:bodyPr>
            <a:lstStyle/>
            <a:p>
              <a:pPr algn="ctr">
                <a:lnSpc>
                  <a:spcPts val="1680"/>
                </a:lnSpc>
                <a:spcBef>
                  <a:spcPts val="100"/>
                </a:spcBef>
              </a:pPr>
              <a:r>
                <a:rPr lang="en-US" b="1" dirty="0">
                  <a:solidFill>
                    <a:srgbClr val="2B9D2A"/>
                  </a:solidFill>
                  <a:latin typeface="Cambria" panose="02040503050406030204" pitchFamily="18" charset="0"/>
                </a:rPr>
                <a:t>Intra-Jaccard index</a:t>
              </a:r>
            </a:p>
            <a:p>
              <a:pPr algn="ctr">
                <a:lnSpc>
                  <a:spcPts val="1680"/>
                </a:lnSpc>
                <a:spcBef>
                  <a:spcPts val="100"/>
                </a:spcBef>
              </a:pPr>
              <a:r>
                <a:rPr lang="en-US" b="1" dirty="0">
                  <a:solidFill>
                    <a:srgbClr val="2B9D2A"/>
                  </a:solidFill>
                  <a:latin typeface="Cambria" panose="02040503050406030204" pitchFamily="18" charset="0"/>
                </a:rPr>
                <a:t> close to 1</a:t>
              </a:r>
            </a:p>
          </p:txBody>
        </p:sp>
        <p:cxnSp>
          <p:nvCxnSpPr>
            <p:cNvPr id="31" name="Straight Arrow Connector 30">
              <a:extLst>
                <a:ext uri="{FF2B5EF4-FFF2-40B4-BE49-F238E27FC236}">
                  <a16:creationId xmlns:a16="http://schemas.microsoft.com/office/drawing/2014/main" id="{6ADF7244-86C8-134B-A3ED-E43BCBD382F6}"/>
                </a:ext>
              </a:extLst>
            </p:cNvPr>
            <p:cNvCxnSpPr>
              <a:cxnSpLocks/>
            </p:cNvCxnSpPr>
            <p:nvPr/>
          </p:nvCxnSpPr>
          <p:spPr>
            <a:xfrm flipV="1">
              <a:off x="4847906" y="1212471"/>
              <a:ext cx="164078" cy="4094"/>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224DFADA-8BE7-1B45-9EC8-A286B202544D}"/>
                </a:ext>
              </a:extLst>
            </p:cNvPr>
            <p:cNvSpPr/>
            <p:nvPr/>
          </p:nvSpPr>
          <p:spPr>
            <a:xfrm>
              <a:off x="4156364" y="841938"/>
              <a:ext cx="691542" cy="741067"/>
            </a:xfrm>
            <a:prstGeom prst="roundRect">
              <a:avLst/>
            </a:prstGeom>
            <a:solidFill>
              <a:schemeClr val="accent1">
                <a:alpha val="1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0C3FBF28-C291-D542-B12B-CFF48DF07A19}"/>
              </a:ext>
            </a:extLst>
          </p:cNvPr>
          <p:cNvGrpSpPr/>
          <p:nvPr/>
        </p:nvGrpSpPr>
        <p:grpSpPr>
          <a:xfrm>
            <a:off x="0" y="595338"/>
            <a:ext cx="3804577" cy="814632"/>
            <a:chOff x="23631" y="768373"/>
            <a:chExt cx="3804577" cy="814632"/>
          </a:xfrm>
        </p:grpSpPr>
        <p:sp>
          <p:nvSpPr>
            <p:cNvPr id="40" name="Rounded Rectangle 39">
              <a:extLst>
                <a:ext uri="{FF2B5EF4-FFF2-40B4-BE49-F238E27FC236}">
                  <a16:creationId xmlns:a16="http://schemas.microsoft.com/office/drawing/2014/main" id="{434FE453-A954-DE4C-983A-5381E10B83ED}"/>
                </a:ext>
              </a:extLst>
            </p:cNvPr>
            <p:cNvSpPr/>
            <p:nvPr/>
          </p:nvSpPr>
          <p:spPr>
            <a:xfrm>
              <a:off x="2358281" y="841938"/>
              <a:ext cx="1469927" cy="741067"/>
            </a:xfrm>
            <a:prstGeom prst="roundRect">
              <a:avLst/>
            </a:prstGeom>
            <a:solidFill>
              <a:schemeClr val="accent5">
                <a:alpha val="11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C9A240B5-551E-8B4B-A34C-B6B84E900D3F}"/>
                </a:ext>
              </a:extLst>
            </p:cNvPr>
            <p:cNvSpPr/>
            <p:nvPr/>
          </p:nvSpPr>
          <p:spPr>
            <a:xfrm>
              <a:off x="23631" y="768373"/>
              <a:ext cx="2081019" cy="527517"/>
            </a:xfrm>
            <a:prstGeom prst="rect">
              <a:avLst/>
            </a:prstGeom>
          </p:spPr>
          <p:txBody>
            <a:bodyPr wrap="none">
              <a:spAutoFit/>
            </a:bodyPr>
            <a:lstStyle/>
            <a:p>
              <a:pPr algn="ctr">
                <a:lnSpc>
                  <a:spcPts val="1680"/>
                </a:lnSpc>
                <a:spcBef>
                  <a:spcPts val="100"/>
                </a:spcBef>
              </a:pPr>
              <a:r>
                <a:rPr lang="en-US" b="1" dirty="0">
                  <a:solidFill>
                    <a:srgbClr val="FF0000"/>
                  </a:solidFill>
                  <a:latin typeface="Cambria" panose="02040503050406030204" pitchFamily="18" charset="0"/>
                </a:rPr>
                <a:t>Disperse Inter-Jaccard </a:t>
              </a:r>
            </a:p>
            <a:p>
              <a:pPr algn="ctr">
                <a:lnSpc>
                  <a:spcPts val="1680"/>
                </a:lnSpc>
                <a:spcBef>
                  <a:spcPts val="100"/>
                </a:spcBef>
              </a:pPr>
              <a:r>
                <a:rPr lang="en-US" b="1" dirty="0">
                  <a:solidFill>
                    <a:srgbClr val="FF0000"/>
                  </a:solidFill>
                  <a:latin typeface="Cambria" panose="02040503050406030204" pitchFamily="18" charset="0"/>
                </a:rPr>
                <a:t>index</a:t>
              </a:r>
            </a:p>
          </p:txBody>
        </p:sp>
        <p:cxnSp>
          <p:nvCxnSpPr>
            <p:cNvPr id="46" name="Straight Arrow Connector 45">
              <a:extLst>
                <a:ext uri="{FF2B5EF4-FFF2-40B4-BE49-F238E27FC236}">
                  <a16:creationId xmlns:a16="http://schemas.microsoft.com/office/drawing/2014/main" id="{1756B41F-31FC-1E41-AD59-60C99B32CC61}"/>
                </a:ext>
              </a:extLst>
            </p:cNvPr>
            <p:cNvCxnSpPr>
              <a:cxnSpLocks/>
            </p:cNvCxnSpPr>
            <p:nvPr/>
          </p:nvCxnSpPr>
          <p:spPr>
            <a:xfrm flipH="1">
              <a:off x="1935950" y="1212470"/>
              <a:ext cx="416304" cy="0"/>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17F5CA41-4F60-3E4D-9D98-55FFF81A1A8F}"/>
              </a:ext>
            </a:extLst>
          </p:cNvPr>
          <p:cNvGrpSpPr/>
          <p:nvPr/>
        </p:nvGrpSpPr>
        <p:grpSpPr>
          <a:xfrm>
            <a:off x="130382" y="1511348"/>
            <a:ext cx="3278150" cy="765967"/>
            <a:chOff x="150850" y="1613729"/>
            <a:chExt cx="3278150" cy="765967"/>
          </a:xfrm>
        </p:grpSpPr>
        <p:sp>
          <p:nvSpPr>
            <p:cNvPr id="41" name="Rounded Rectangle 40">
              <a:extLst>
                <a:ext uri="{FF2B5EF4-FFF2-40B4-BE49-F238E27FC236}">
                  <a16:creationId xmlns:a16="http://schemas.microsoft.com/office/drawing/2014/main" id="{C9B6C353-C57A-584E-ACCB-89FE7E9D76B9}"/>
                </a:ext>
              </a:extLst>
            </p:cNvPr>
            <p:cNvSpPr/>
            <p:nvPr/>
          </p:nvSpPr>
          <p:spPr>
            <a:xfrm>
              <a:off x="2352254" y="1638629"/>
              <a:ext cx="1076746" cy="741067"/>
            </a:xfrm>
            <a:prstGeom prst="roundRect">
              <a:avLst/>
            </a:prstGeom>
            <a:solidFill>
              <a:schemeClr val="accent5">
                <a:alpha val="11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C8DD0C62-B30D-D24F-A087-9C0AB98EF41C}"/>
                </a:ext>
              </a:extLst>
            </p:cNvPr>
            <p:cNvSpPr/>
            <p:nvPr/>
          </p:nvSpPr>
          <p:spPr>
            <a:xfrm>
              <a:off x="150850" y="1613729"/>
              <a:ext cx="1776447" cy="527517"/>
            </a:xfrm>
            <a:prstGeom prst="rect">
              <a:avLst/>
            </a:prstGeom>
          </p:spPr>
          <p:txBody>
            <a:bodyPr wrap="none">
              <a:spAutoFit/>
            </a:bodyPr>
            <a:lstStyle/>
            <a:p>
              <a:pPr algn="ctr">
                <a:lnSpc>
                  <a:spcPts val="1680"/>
                </a:lnSpc>
                <a:spcBef>
                  <a:spcPts val="100"/>
                </a:spcBef>
              </a:pPr>
              <a:r>
                <a:rPr lang="en-US" b="1" dirty="0">
                  <a:solidFill>
                    <a:srgbClr val="FF0000"/>
                  </a:solidFill>
                  <a:latin typeface="Cambria" panose="02040503050406030204" pitchFamily="18" charset="0"/>
                </a:rPr>
                <a:t>Inter-Jaccard index</a:t>
              </a:r>
            </a:p>
            <a:p>
              <a:pPr algn="ctr">
                <a:lnSpc>
                  <a:spcPts val="1680"/>
                </a:lnSpc>
                <a:spcBef>
                  <a:spcPts val="100"/>
                </a:spcBef>
              </a:pPr>
              <a:r>
                <a:rPr lang="en-US" b="1" dirty="0">
                  <a:solidFill>
                    <a:srgbClr val="FF0000"/>
                  </a:solidFill>
                  <a:latin typeface="Cambria" panose="02040503050406030204" pitchFamily="18" charset="0"/>
                </a:rPr>
                <a:t>far from 0</a:t>
              </a:r>
            </a:p>
          </p:txBody>
        </p:sp>
        <p:cxnSp>
          <p:nvCxnSpPr>
            <p:cNvPr id="48" name="Straight Arrow Connector 47">
              <a:extLst>
                <a:ext uri="{FF2B5EF4-FFF2-40B4-BE49-F238E27FC236}">
                  <a16:creationId xmlns:a16="http://schemas.microsoft.com/office/drawing/2014/main" id="{5FFB7756-AA9D-5041-8456-BABC9AA4EBA6}"/>
                </a:ext>
              </a:extLst>
            </p:cNvPr>
            <p:cNvCxnSpPr>
              <a:cxnSpLocks/>
            </p:cNvCxnSpPr>
            <p:nvPr/>
          </p:nvCxnSpPr>
          <p:spPr>
            <a:xfrm flipH="1">
              <a:off x="1814130" y="2009767"/>
              <a:ext cx="539180" cy="0"/>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sp>
        <p:nvSpPr>
          <p:cNvPr id="39" name="Rectangle 38">
            <a:extLst>
              <a:ext uri="{FF2B5EF4-FFF2-40B4-BE49-F238E27FC236}">
                <a16:creationId xmlns:a16="http://schemas.microsoft.com/office/drawing/2014/main" id="{B595AFC7-53B8-D849-A274-2E9CF0DE830E}"/>
              </a:ext>
            </a:extLst>
          </p:cNvPr>
          <p:cNvSpPr/>
          <p:nvPr/>
        </p:nvSpPr>
        <p:spPr>
          <a:xfrm>
            <a:off x="2981262" y="2888719"/>
            <a:ext cx="1437072" cy="167866"/>
          </a:xfrm>
          <a:prstGeom prst="rect">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Cambria" panose="02040503050406030204" pitchFamily="18" charset="0"/>
              </a:rPr>
              <a:t>CODIC-sig PUF</a:t>
            </a:r>
          </a:p>
        </p:txBody>
      </p:sp>
      <p:grpSp>
        <p:nvGrpSpPr>
          <p:cNvPr id="27" name="Group 26">
            <a:extLst>
              <a:ext uri="{FF2B5EF4-FFF2-40B4-BE49-F238E27FC236}">
                <a16:creationId xmlns:a16="http://schemas.microsoft.com/office/drawing/2014/main" id="{2EBCD05B-5C33-0449-B1F6-D7A335608A8C}"/>
              </a:ext>
            </a:extLst>
          </p:cNvPr>
          <p:cNvGrpSpPr/>
          <p:nvPr/>
        </p:nvGrpSpPr>
        <p:grpSpPr>
          <a:xfrm>
            <a:off x="4873745" y="1544964"/>
            <a:ext cx="2122554" cy="1568993"/>
            <a:chOff x="4873745" y="1544964"/>
            <a:chExt cx="2122554" cy="1568993"/>
          </a:xfrm>
        </p:grpSpPr>
        <p:cxnSp>
          <p:nvCxnSpPr>
            <p:cNvPr id="24" name="Straight Arrow Connector 23">
              <a:extLst>
                <a:ext uri="{FF2B5EF4-FFF2-40B4-BE49-F238E27FC236}">
                  <a16:creationId xmlns:a16="http://schemas.microsoft.com/office/drawing/2014/main" id="{1A1A91C9-C796-CE42-852E-8A5933FF8D94}"/>
                </a:ext>
              </a:extLst>
            </p:cNvPr>
            <p:cNvCxnSpPr>
              <a:cxnSpLocks/>
              <a:stCxn id="37" idx="3"/>
            </p:cNvCxnSpPr>
            <p:nvPr/>
          </p:nvCxnSpPr>
          <p:spPr>
            <a:xfrm flipV="1">
              <a:off x="5017625" y="2449230"/>
              <a:ext cx="185378" cy="307642"/>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B3E257C-7690-9949-8937-12F3E8031979}"/>
                </a:ext>
              </a:extLst>
            </p:cNvPr>
            <p:cNvCxnSpPr>
              <a:cxnSpLocks/>
            </p:cNvCxnSpPr>
            <p:nvPr/>
          </p:nvCxnSpPr>
          <p:spPr>
            <a:xfrm>
              <a:off x="5020053" y="1887845"/>
              <a:ext cx="209367" cy="156395"/>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213CD241-0C9F-494D-893A-E32EE2450D15}"/>
                </a:ext>
              </a:extLst>
            </p:cNvPr>
            <p:cNvSpPr/>
            <p:nvPr/>
          </p:nvSpPr>
          <p:spPr>
            <a:xfrm>
              <a:off x="4989019" y="1970906"/>
              <a:ext cx="2007280" cy="758349"/>
            </a:xfrm>
            <a:prstGeom prst="rect">
              <a:avLst/>
            </a:prstGeom>
          </p:spPr>
          <p:txBody>
            <a:bodyPr wrap="none">
              <a:spAutoFit/>
            </a:bodyPr>
            <a:lstStyle/>
            <a:p>
              <a:pPr algn="ctr">
                <a:lnSpc>
                  <a:spcPts val="1680"/>
                </a:lnSpc>
                <a:spcBef>
                  <a:spcPts val="100"/>
                </a:spcBef>
              </a:pPr>
              <a:r>
                <a:rPr lang="en-US" b="1" dirty="0">
                  <a:solidFill>
                    <a:srgbClr val="2B9D2A"/>
                  </a:solidFill>
                  <a:latin typeface="Cambria" panose="02040503050406030204" pitchFamily="18" charset="0"/>
                </a:rPr>
                <a:t>Intra-Jaccard index</a:t>
              </a:r>
            </a:p>
            <a:p>
              <a:pPr algn="ctr">
                <a:lnSpc>
                  <a:spcPts val="1680"/>
                </a:lnSpc>
                <a:spcBef>
                  <a:spcPts val="100"/>
                </a:spcBef>
              </a:pPr>
              <a:r>
                <a:rPr lang="en-US" b="1" dirty="0">
                  <a:solidFill>
                    <a:srgbClr val="2B9D2A"/>
                  </a:solidFill>
                  <a:latin typeface="Cambria" panose="02040503050406030204" pitchFamily="18" charset="0"/>
                </a:rPr>
                <a:t> is 1.0 with more than </a:t>
              </a:r>
            </a:p>
            <a:p>
              <a:pPr algn="ctr">
                <a:lnSpc>
                  <a:spcPts val="1680"/>
                </a:lnSpc>
                <a:spcBef>
                  <a:spcPts val="100"/>
                </a:spcBef>
              </a:pPr>
              <a:r>
                <a:rPr lang="en-US" b="1" dirty="0">
                  <a:solidFill>
                    <a:srgbClr val="2B9D2A"/>
                  </a:solidFill>
                  <a:latin typeface="Cambria" panose="02040503050406030204" pitchFamily="18" charset="0"/>
                </a:rPr>
                <a:t>99% probability</a:t>
              </a:r>
            </a:p>
          </p:txBody>
        </p:sp>
        <p:sp>
          <p:nvSpPr>
            <p:cNvPr id="35" name="Rounded Rectangle 34">
              <a:extLst>
                <a:ext uri="{FF2B5EF4-FFF2-40B4-BE49-F238E27FC236}">
                  <a16:creationId xmlns:a16="http://schemas.microsoft.com/office/drawing/2014/main" id="{1FA29252-977A-8B43-870B-97DC723F99BC}"/>
                </a:ext>
              </a:extLst>
            </p:cNvPr>
            <p:cNvSpPr/>
            <p:nvPr/>
          </p:nvSpPr>
          <p:spPr>
            <a:xfrm>
              <a:off x="4876742" y="1544964"/>
              <a:ext cx="143880" cy="714170"/>
            </a:xfrm>
            <a:prstGeom prst="roundRect">
              <a:avLst/>
            </a:prstGeom>
            <a:solidFill>
              <a:schemeClr val="accent1">
                <a:alpha val="1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40403C96-DB18-BC4D-AA6B-73F1743ACEE1}"/>
                </a:ext>
              </a:extLst>
            </p:cNvPr>
            <p:cNvSpPr/>
            <p:nvPr/>
          </p:nvSpPr>
          <p:spPr>
            <a:xfrm>
              <a:off x="4873745" y="2399787"/>
              <a:ext cx="143880" cy="714170"/>
            </a:xfrm>
            <a:prstGeom prst="roundRect">
              <a:avLst/>
            </a:prstGeom>
            <a:solidFill>
              <a:schemeClr val="accent1">
                <a:alpha val="1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 name="Google Shape;110;p19"/>
          <p:cNvSpPr txBox="1">
            <a:spLocks noGrp="1"/>
          </p:cNvSpPr>
          <p:nvPr>
            <p:ph type="title"/>
          </p:nvPr>
        </p:nvSpPr>
        <p:spPr>
          <a:xfrm>
            <a:off x="65419" y="-105015"/>
            <a:ext cx="7120467" cy="608662"/>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Results - Jaccard Index</a:t>
            </a:r>
            <a:endParaRPr sz="3600" b="1" dirty="0">
              <a:solidFill>
                <a:schemeClr val="bg1"/>
              </a:solidFill>
              <a:latin typeface="Cambria"/>
              <a:ea typeface="Cambria"/>
              <a:cs typeface="Cambria"/>
              <a:sym typeface="Cambria"/>
            </a:endParaRPr>
          </a:p>
        </p:txBody>
      </p:sp>
      <p:pic>
        <p:nvPicPr>
          <p:cNvPr id="52" name="Graphic 51" descr="Checkmark with solid fill">
            <a:extLst>
              <a:ext uri="{FF2B5EF4-FFF2-40B4-BE49-F238E27FC236}">
                <a16:creationId xmlns:a16="http://schemas.microsoft.com/office/drawing/2014/main" id="{2CD5A4DA-F4AA-4C46-BF47-53B2869A09D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01993" y="1248020"/>
            <a:ext cx="599309" cy="599309"/>
          </a:xfrm>
          <a:prstGeom prst="rect">
            <a:avLst/>
          </a:prstGeom>
        </p:spPr>
      </p:pic>
      <p:pic>
        <p:nvPicPr>
          <p:cNvPr id="56" name="Graphic 55" descr="Checkmark with solid fill">
            <a:extLst>
              <a:ext uri="{FF2B5EF4-FFF2-40B4-BE49-F238E27FC236}">
                <a16:creationId xmlns:a16="http://schemas.microsoft.com/office/drawing/2014/main" id="{D3339382-54DD-D149-98FC-6C12EE88CFD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42181" y="2616977"/>
            <a:ext cx="599309" cy="599309"/>
          </a:xfrm>
          <a:prstGeom prst="rect">
            <a:avLst/>
          </a:prstGeom>
        </p:spPr>
      </p:pic>
      <p:pic>
        <p:nvPicPr>
          <p:cNvPr id="58" name="Graphic 57" descr="Close with solid fill">
            <a:extLst>
              <a:ext uri="{FF2B5EF4-FFF2-40B4-BE49-F238E27FC236}">
                <a16:creationId xmlns:a16="http://schemas.microsoft.com/office/drawing/2014/main" id="{27B17644-DA69-6B4F-A5CD-C7317189A50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91559" y="1014141"/>
            <a:ext cx="527518" cy="527518"/>
          </a:xfrm>
          <a:prstGeom prst="rect">
            <a:avLst/>
          </a:prstGeom>
        </p:spPr>
      </p:pic>
      <p:pic>
        <p:nvPicPr>
          <p:cNvPr id="59" name="Graphic 58" descr="Close with solid fill">
            <a:extLst>
              <a:ext uri="{FF2B5EF4-FFF2-40B4-BE49-F238E27FC236}">
                <a16:creationId xmlns:a16="http://schemas.microsoft.com/office/drawing/2014/main" id="{27EF0FB8-001A-C743-9F20-C84A576EF92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92818" y="1921712"/>
            <a:ext cx="527518" cy="527518"/>
          </a:xfrm>
          <a:prstGeom prst="rect">
            <a:avLst/>
          </a:prstGeom>
        </p:spPr>
      </p:pic>
      <p:pic>
        <p:nvPicPr>
          <p:cNvPr id="60" name="Graphic 59" descr="Checkmark with solid fill">
            <a:extLst>
              <a:ext uri="{FF2B5EF4-FFF2-40B4-BE49-F238E27FC236}">
                <a16:creationId xmlns:a16="http://schemas.microsoft.com/office/drawing/2014/main" id="{EF618536-DEA1-0540-9D67-2C964CFA511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2071" y="2778349"/>
            <a:ext cx="599309" cy="599309"/>
          </a:xfrm>
          <a:prstGeom prst="rect">
            <a:avLst/>
          </a:prstGeom>
        </p:spPr>
      </p:pic>
    </p:spTree>
    <p:extLst>
      <p:ext uri="{BB962C8B-B14F-4D97-AF65-F5344CB8AC3E}">
        <p14:creationId xmlns:p14="http://schemas.microsoft.com/office/powerpoint/2010/main" val="138012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2"/>
                                        </p:tgtEl>
                                        <p:attrNameLst>
                                          <p:attrName>style.visibility</p:attrName>
                                        </p:attrNameLst>
                                      </p:cBhvr>
                                      <p:to>
                                        <p:strVal val="visible"/>
                                      </p:to>
                                    </p:set>
                                    <p:animEffect transition="in" filter="fade">
                                      <p:cBhvr>
                                        <p:cTn id="9" dur="500"/>
                                        <p:tgtEl>
                                          <p:spTgt spid="5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fade">
                                      <p:cBhvr>
                                        <p:cTn id="23" dur="500"/>
                                        <p:tgtEl>
                                          <p:spTgt spid="58"/>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3"/>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fade">
                                      <p:cBhvr>
                                        <p:cTn id="30" dur="500"/>
                                        <p:tgtEl>
                                          <p:spTgt spid="5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par>
                                <p:cTn id="35" presetID="10" presetClass="entr" presetSubtype="0" fill="hold" nodeType="with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500"/>
                                        <p:tgtEl>
                                          <p:spTgt spid="6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fade">
                                      <p:cBhvr>
                                        <p:cTn id="42" dur="500"/>
                                        <p:tgtEl>
                                          <p:spTgt spid="5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5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xfrm>
            <a:off x="106582" y="-105454"/>
            <a:ext cx="7120467" cy="608662"/>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Results - PUF Evaluation Time</a:t>
            </a:r>
            <a:endParaRPr sz="3600" b="1" dirty="0">
              <a:solidFill>
                <a:schemeClr val="bg1"/>
              </a:solidFill>
              <a:latin typeface="Cambria"/>
              <a:ea typeface="Cambria"/>
              <a:cs typeface="Cambria"/>
              <a:sym typeface="Cambria"/>
            </a:endParaRPr>
          </a:p>
        </p:txBody>
      </p:sp>
      <p:sp>
        <p:nvSpPr>
          <p:cNvPr id="11" name="Rectangle 10">
            <a:extLst>
              <a:ext uri="{FF2B5EF4-FFF2-40B4-BE49-F238E27FC236}">
                <a16:creationId xmlns:a16="http://schemas.microsoft.com/office/drawing/2014/main" id="{1F659052-6B45-E743-82D0-056B30804FDE}"/>
              </a:ext>
            </a:extLst>
          </p:cNvPr>
          <p:cNvSpPr/>
          <p:nvPr/>
        </p:nvSpPr>
        <p:spPr>
          <a:xfrm>
            <a:off x="0" y="3717334"/>
            <a:ext cx="6858000" cy="984143"/>
          </a:xfrm>
          <a:prstGeom prst="rect">
            <a:avLst/>
          </a:prstGeom>
          <a:solidFill>
            <a:srgbClr val="0070C0"/>
          </a:solidFill>
          <a:ln w="25400" cap="flat" cmpd="sng" algn="ctr">
            <a:noFill/>
            <a:prstDash val="solid"/>
          </a:ln>
          <a:effectLst/>
        </p:spPr>
        <p:txBody>
          <a:bodyPr rtlCol="0" anchor="ctr"/>
          <a:lstStyle/>
          <a:p>
            <a:pPr algn="ctr"/>
            <a:r>
              <a:rPr lang="en-US" sz="2800" dirty="0">
                <a:solidFill>
                  <a:schemeClr val="bg1"/>
                </a:solidFill>
                <a:latin typeface="Cambria" panose="02040503050406030204" pitchFamily="18" charset="0"/>
              </a:rPr>
              <a:t>CODIC-sig PUF is </a:t>
            </a:r>
            <a:r>
              <a:rPr lang="en-US" sz="2800" dirty="0">
                <a:solidFill>
                  <a:srgbClr val="FFFF00"/>
                </a:solidFill>
                <a:latin typeface="Cambria" panose="02040503050406030204" pitchFamily="18" charset="0"/>
              </a:rPr>
              <a:t>1.8x faster </a:t>
            </a:r>
            <a:r>
              <a:rPr lang="en-US" sz="2800" dirty="0">
                <a:solidFill>
                  <a:schemeClr val="bg1"/>
                </a:solidFill>
                <a:latin typeface="Cambria" panose="02040503050406030204" pitchFamily="18" charset="0"/>
              </a:rPr>
              <a:t>than </a:t>
            </a:r>
          </a:p>
          <a:p>
            <a:pPr algn="ctr"/>
            <a:r>
              <a:rPr lang="en-US" sz="2800" dirty="0">
                <a:solidFill>
                  <a:schemeClr val="bg1"/>
                </a:solidFill>
                <a:latin typeface="Cambria" panose="02040503050406030204" pitchFamily="18" charset="0"/>
              </a:rPr>
              <a:t>the best state-of-the-art DRAM PUF</a:t>
            </a:r>
            <a:endParaRPr lang="en-US" sz="6600" dirty="0">
              <a:solidFill>
                <a:schemeClr val="bg1"/>
              </a:solidFill>
              <a:latin typeface="Cambria" panose="02040503050406030204" pitchFamily="18" charset="0"/>
            </a:endParaRPr>
          </a:p>
        </p:txBody>
      </p:sp>
      <p:grpSp>
        <p:nvGrpSpPr>
          <p:cNvPr id="57" name="Group 56">
            <a:extLst>
              <a:ext uri="{FF2B5EF4-FFF2-40B4-BE49-F238E27FC236}">
                <a16:creationId xmlns:a16="http://schemas.microsoft.com/office/drawing/2014/main" id="{476D7CA2-68B3-4E4D-A68B-0B7AB9C12581}"/>
              </a:ext>
            </a:extLst>
          </p:cNvPr>
          <p:cNvGrpSpPr/>
          <p:nvPr/>
        </p:nvGrpSpPr>
        <p:grpSpPr>
          <a:xfrm>
            <a:off x="1456945" y="2234084"/>
            <a:ext cx="3588971" cy="369332"/>
            <a:chOff x="1749142" y="1847093"/>
            <a:chExt cx="4157050" cy="369332"/>
          </a:xfrm>
        </p:grpSpPr>
        <p:cxnSp>
          <p:nvCxnSpPr>
            <p:cNvPr id="21" name="Elbow Connector 20">
              <a:extLst>
                <a:ext uri="{FF2B5EF4-FFF2-40B4-BE49-F238E27FC236}">
                  <a16:creationId xmlns:a16="http://schemas.microsoft.com/office/drawing/2014/main" id="{97F56964-1367-2842-93D5-5B0C4F2EBAF9}"/>
                </a:ext>
              </a:extLst>
            </p:cNvPr>
            <p:cNvCxnSpPr>
              <a:cxnSpLocks/>
            </p:cNvCxnSpPr>
            <p:nvPr/>
          </p:nvCxnSpPr>
          <p:spPr>
            <a:xfrm flipV="1">
              <a:off x="2190221" y="1863381"/>
              <a:ext cx="3715971" cy="304883"/>
            </a:xfrm>
            <a:prstGeom prst="bentConnector3">
              <a:avLst>
                <a:gd name="adj1" fmla="val 99923"/>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a:extLst>
                <a:ext uri="{FF2B5EF4-FFF2-40B4-BE49-F238E27FC236}">
                  <a16:creationId xmlns:a16="http://schemas.microsoft.com/office/drawing/2014/main" id="{21B19379-D980-9D4C-ACE4-9B4F60355201}"/>
                </a:ext>
              </a:extLst>
            </p:cNvPr>
            <p:cNvCxnSpPr>
              <a:cxnSpLocks/>
            </p:cNvCxnSpPr>
            <p:nvPr/>
          </p:nvCxnSpPr>
          <p:spPr>
            <a:xfrm rot="10800000">
              <a:off x="1749142" y="1864700"/>
              <a:ext cx="620660" cy="306100"/>
            </a:xfrm>
            <a:prstGeom prst="bentConnector3">
              <a:avLst>
                <a:gd name="adj1" fmla="val 100154"/>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13E08000-2F38-1F48-8024-1F76B74DEFC3}"/>
                </a:ext>
              </a:extLst>
            </p:cNvPr>
            <p:cNvSpPr/>
            <p:nvPr/>
          </p:nvSpPr>
          <p:spPr>
            <a:xfrm>
              <a:off x="5077575" y="1847093"/>
              <a:ext cx="579004" cy="369332"/>
            </a:xfrm>
            <a:prstGeom prst="rect">
              <a:avLst/>
            </a:prstGeom>
          </p:spPr>
          <p:txBody>
            <a:bodyPr wrap="none">
              <a:spAutoFit/>
            </a:bodyPr>
            <a:lstStyle/>
            <a:p>
              <a:r>
                <a:rPr lang="en-US" sz="1800" b="1" dirty="0">
                  <a:solidFill>
                    <a:srgbClr val="FF0000"/>
                  </a:solidFill>
                  <a:latin typeface="Cambria" panose="02040503050406030204" pitchFamily="18" charset="0"/>
                </a:rPr>
                <a:t>20x</a:t>
              </a:r>
              <a:endParaRPr lang="en-US" sz="1800" b="1" dirty="0">
                <a:solidFill>
                  <a:srgbClr val="FF0000"/>
                </a:solidFill>
              </a:endParaRPr>
            </a:p>
          </p:txBody>
        </p:sp>
      </p:grpSp>
      <p:grpSp>
        <p:nvGrpSpPr>
          <p:cNvPr id="60" name="Group 59">
            <a:extLst>
              <a:ext uri="{FF2B5EF4-FFF2-40B4-BE49-F238E27FC236}">
                <a16:creationId xmlns:a16="http://schemas.microsoft.com/office/drawing/2014/main" id="{50C99F6E-D871-0E45-9F21-B86F29D77D74}"/>
              </a:ext>
            </a:extLst>
          </p:cNvPr>
          <p:cNvGrpSpPr/>
          <p:nvPr/>
        </p:nvGrpSpPr>
        <p:grpSpPr>
          <a:xfrm>
            <a:off x="1460708" y="2247040"/>
            <a:ext cx="4222675" cy="641348"/>
            <a:chOff x="1635997" y="1148653"/>
            <a:chExt cx="3342376" cy="1307222"/>
          </a:xfrm>
        </p:grpSpPr>
        <p:cxnSp>
          <p:nvCxnSpPr>
            <p:cNvPr id="32" name="Elbow Connector 31">
              <a:extLst>
                <a:ext uri="{FF2B5EF4-FFF2-40B4-BE49-F238E27FC236}">
                  <a16:creationId xmlns:a16="http://schemas.microsoft.com/office/drawing/2014/main" id="{BE32525E-DCA2-AC43-B757-F2D4E1DF4F94}"/>
                </a:ext>
              </a:extLst>
            </p:cNvPr>
            <p:cNvCxnSpPr>
              <a:cxnSpLocks/>
            </p:cNvCxnSpPr>
            <p:nvPr/>
          </p:nvCxnSpPr>
          <p:spPr>
            <a:xfrm flipV="1">
              <a:off x="2947831" y="1148653"/>
              <a:ext cx="2030542" cy="1307222"/>
            </a:xfrm>
            <a:prstGeom prst="bentConnector3">
              <a:avLst>
                <a:gd name="adj1" fmla="val 99814"/>
              </a:avLst>
            </a:prstGeom>
            <a:ln w="317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a:extLst>
                <a:ext uri="{FF2B5EF4-FFF2-40B4-BE49-F238E27FC236}">
                  <a16:creationId xmlns:a16="http://schemas.microsoft.com/office/drawing/2014/main" id="{5A869916-7603-5B47-A575-1B10E56C2665}"/>
                </a:ext>
              </a:extLst>
            </p:cNvPr>
            <p:cNvCxnSpPr>
              <a:cxnSpLocks/>
            </p:cNvCxnSpPr>
            <p:nvPr/>
          </p:nvCxnSpPr>
          <p:spPr>
            <a:xfrm rot="10800000">
              <a:off x="1635997" y="1821530"/>
              <a:ext cx="1430718" cy="634343"/>
            </a:xfrm>
            <a:prstGeom prst="bentConnector3">
              <a:avLst>
                <a:gd name="adj1" fmla="val 100274"/>
              </a:avLst>
            </a:prstGeom>
            <a:ln w="317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CC04D95B-3075-E541-8F5B-546CFE9CC6EB}"/>
                </a:ext>
              </a:extLst>
            </p:cNvPr>
            <p:cNvSpPr/>
            <p:nvPr/>
          </p:nvSpPr>
          <p:spPr>
            <a:xfrm>
              <a:off x="3890192" y="1768034"/>
              <a:ext cx="715260" cy="369331"/>
            </a:xfrm>
            <a:prstGeom prst="rect">
              <a:avLst/>
            </a:prstGeom>
          </p:spPr>
          <p:txBody>
            <a:bodyPr wrap="none">
              <a:spAutoFit/>
            </a:bodyPr>
            <a:lstStyle/>
            <a:p>
              <a:r>
                <a:rPr lang="en-US" sz="1800" b="1" dirty="0">
                  <a:solidFill>
                    <a:srgbClr val="00B050"/>
                  </a:solidFill>
                  <a:latin typeface="Cambria" panose="02040503050406030204" pitchFamily="18" charset="0"/>
                </a:rPr>
                <a:t>100x</a:t>
              </a:r>
              <a:endParaRPr lang="en-US" sz="1800" b="1" dirty="0">
                <a:solidFill>
                  <a:srgbClr val="00B050"/>
                </a:solidFill>
              </a:endParaRPr>
            </a:p>
          </p:txBody>
        </p:sp>
      </p:grpSp>
      <p:grpSp>
        <p:nvGrpSpPr>
          <p:cNvPr id="58" name="Group 57">
            <a:extLst>
              <a:ext uri="{FF2B5EF4-FFF2-40B4-BE49-F238E27FC236}">
                <a16:creationId xmlns:a16="http://schemas.microsoft.com/office/drawing/2014/main" id="{9FBB7F7C-8E85-6B40-A8E4-F3841E70051F}"/>
              </a:ext>
            </a:extLst>
          </p:cNvPr>
          <p:cNvGrpSpPr/>
          <p:nvPr/>
        </p:nvGrpSpPr>
        <p:grpSpPr>
          <a:xfrm>
            <a:off x="3013154" y="2245838"/>
            <a:ext cx="2036381" cy="1049005"/>
            <a:chOff x="2806572" y="1860198"/>
            <a:chExt cx="1752234" cy="913835"/>
          </a:xfrm>
        </p:grpSpPr>
        <p:cxnSp>
          <p:nvCxnSpPr>
            <p:cNvPr id="42" name="Elbow Connector 41">
              <a:extLst>
                <a:ext uri="{FF2B5EF4-FFF2-40B4-BE49-F238E27FC236}">
                  <a16:creationId xmlns:a16="http://schemas.microsoft.com/office/drawing/2014/main" id="{96FD7603-2887-354C-8FCF-2A35326C7DDD}"/>
                </a:ext>
              </a:extLst>
            </p:cNvPr>
            <p:cNvCxnSpPr>
              <a:cxnSpLocks/>
            </p:cNvCxnSpPr>
            <p:nvPr/>
          </p:nvCxnSpPr>
          <p:spPr>
            <a:xfrm flipV="1">
              <a:off x="3448252" y="2145261"/>
              <a:ext cx="1107602" cy="569624"/>
            </a:xfrm>
            <a:prstGeom prst="bentConnector3">
              <a:avLst>
                <a:gd name="adj1" fmla="val 99858"/>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Elbow Connector 44">
              <a:extLst>
                <a:ext uri="{FF2B5EF4-FFF2-40B4-BE49-F238E27FC236}">
                  <a16:creationId xmlns:a16="http://schemas.microsoft.com/office/drawing/2014/main" id="{3853527F-DEE4-E349-82B6-1A08EFF0855A}"/>
                </a:ext>
              </a:extLst>
            </p:cNvPr>
            <p:cNvCxnSpPr>
              <a:cxnSpLocks/>
            </p:cNvCxnSpPr>
            <p:nvPr/>
          </p:nvCxnSpPr>
          <p:spPr>
            <a:xfrm rot="10800000">
              <a:off x="2806572" y="1860198"/>
              <a:ext cx="1468467" cy="853540"/>
            </a:xfrm>
            <a:prstGeom prst="bentConnector3">
              <a:avLst>
                <a:gd name="adj1" fmla="val 100252"/>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4ADCB660-6AE7-A045-982B-63BFF83E6207}"/>
                </a:ext>
              </a:extLst>
            </p:cNvPr>
            <p:cNvSpPr/>
            <p:nvPr/>
          </p:nvSpPr>
          <p:spPr>
            <a:xfrm>
              <a:off x="3926902" y="2404701"/>
              <a:ext cx="631904" cy="369332"/>
            </a:xfrm>
            <a:prstGeom prst="rect">
              <a:avLst/>
            </a:prstGeom>
          </p:spPr>
          <p:txBody>
            <a:bodyPr wrap="none">
              <a:spAutoFit/>
            </a:bodyPr>
            <a:lstStyle/>
            <a:p>
              <a:r>
                <a:rPr lang="en-US" sz="1800" b="1" dirty="0">
                  <a:solidFill>
                    <a:srgbClr val="0070C0"/>
                  </a:solidFill>
                  <a:latin typeface="Cambria" panose="02040503050406030204" pitchFamily="18" charset="0"/>
                </a:rPr>
                <a:t>1.8x</a:t>
              </a:r>
              <a:endParaRPr lang="en-US" sz="1800" b="1" dirty="0">
                <a:solidFill>
                  <a:srgbClr val="0070C0"/>
                </a:solidFill>
              </a:endParaRPr>
            </a:p>
          </p:txBody>
        </p:sp>
      </p:grpSp>
      <p:grpSp>
        <p:nvGrpSpPr>
          <p:cNvPr id="61" name="Group 60">
            <a:extLst>
              <a:ext uri="{FF2B5EF4-FFF2-40B4-BE49-F238E27FC236}">
                <a16:creationId xmlns:a16="http://schemas.microsoft.com/office/drawing/2014/main" id="{A989E154-B835-804B-A27B-3ABDDA592E12}"/>
              </a:ext>
            </a:extLst>
          </p:cNvPr>
          <p:cNvGrpSpPr/>
          <p:nvPr/>
        </p:nvGrpSpPr>
        <p:grpSpPr>
          <a:xfrm>
            <a:off x="3666816" y="2268574"/>
            <a:ext cx="2012843" cy="1344608"/>
            <a:chOff x="3274982" y="1832922"/>
            <a:chExt cx="1629033" cy="1167629"/>
          </a:xfrm>
        </p:grpSpPr>
        <p:cxnSp>
          <p:nvCxnSpPr>
            <p:cNvPr id="52" name="Elbow Connector 51">
              <a:extLst>
                <a:ext uri="{FF2B5EF4-FFF2-40B4-BE49-F238E27FC236}">
                  <a16:creationId xmlns:a16="http://schemas.microsoft.com/office/drawing/2014/main" id="{FF239AC9-D5B1-BD4C-84BE-2EE0AB51AC74}"/>
                </a:ext>
              </a:extLst>
            </p:cNvPr>
            <p:cNvCxnSpPr>
              <a:cxnSpLocks/>
            </p:cNvCxnSpPr>
            <p:nvPr/>
          </p:nvCxnSpPr>
          <p:spPr>
            <a:xfrm flipV="1">
              <a:off x="3672073" y="2403581"/>
              <a:ext cx="1231942" cy="517750"/>
            </a:xfrm>
            <a:prstGeom prst="bentConnector3">
              <a:avLst>
                <a:gd name="adj1" fmla="val 99997"/>
              </a:avLst>
            </a:prstGeom>
            <a:ln w="31750">
              <a:solidFill>
                <a:srgbClr val="F519E6"/>
              </a:solidFill>
              <a:tailEnd type="triangle"/>
            </a:ln>
          </p:spPr>
          <p:style>
            <a:lnRef idx="1">
              <a:schemeClr val="accent1"/>
            </a:lnRef>
            <a:fillRef idx="0">
              <a:schemeClr val="accent1"/>
            </a:fillRef>
            <a:effectRef idx="0">
              <a:schemeClr val="accent1"/>
            </a:effectRef>
            <a:fontRef idx="minor">
              <a:schemeClr val="tx1"/>
            </a:fontRef>
          </p:style>
        </p:cxnSp>
        <p:cxnSp>
          <p:nvCxnSpPr>
            <p:cNvPr id="55" name="Elbow Connector 54">
              <a:extLst>
                <a:ext uri="{FF2B5EF4-FFF2-40B4-BE49-F238E27FC236}">
                  <a16:creationId xmlns:a16="http://schemas.microsoft.com/office/drawing/2014/main" id="{E1A46F2B-061F-E147-ADC1-42A8C1DAF146}"/>
                </a:ext>
              </a:extLst>
            </p:cNvPr>
            <p:cNvCxnSpPr>
              <a:cxnSpLocks/>
            </p:cNvCxnSpPr>
            <p:nvPr/>
          </p:nvCxnSpPr>
          <p:spPr>
            <a:xfrm rot="10800000">
              <a:off x="3274982" y="1832922"/>
              <a:ext cx="1537092" cy="1088408"/>
            </a:xfrm>
            <a:prstGeom prst="bentConnector3">
              <a:avLst>
                <a:gd name="adj1" fmla="val 99940"/>
              </a:avLst>
            </a:prstGeom>
            <a:ln w="31750">
              <a:solidFill>
                <a:srgbClr val="F519E6"/>
              </a:solidFill>
              <a:tailEnd type="triangle"/>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081A84F4-3D07-4A41-92B9-323BC359CD4F}"/>
                </a:ext>
              </a:extLst>
            </p:cNvPr>
            <p:cNvSpPr/>
            <p:nvPr/>
          </p:nvSpPr>
          <p:spPr>
            <a:xfrm>
              <a:off x="3796773" y="2631219"/>
              <a:ext cx="631904" cy="369332"/>
            </a:xfrm>
            <a:prstGeom prst="rect">
              <a:avLst/>
            </a:prstGeom>
          </p:spPr>
          <p:txBody>
            <a:bodyPr wrap="none">
              <a:spAutoFit/>
            </a:bodyPr>
            <a:lstStyle/>
            <a:p>
              <a:r>
                <a:rPr lang="en-US" sz="1800" b="1" dirty="0">
                  <a:solidFill>
                    <a:srgbClr val="F519E6"/>
                  </a:solidFill>
                  <a:latin typeface="Cambria" panose="02040503050406030204" pitchFamily="18" charset="0"/>
                </a:rPr>
                <a:t>1.8x</a:t>
              </a:r>
              <a:endParaRPr lang="en-US" sz="1800" b="1" dirty="0">
                <a:solidFill>
                  <a:srgbClr val="F519E6"/>
                </a:solidFill>
              </a:endParaRPr>
            </a:p>
          </p:txBody>
        </p:sp>
      </p:grpSp>
      <p:sp>
        <p:nvSpPr>
          <p:cNvPr id="22" name="灯片编号占位符 3">
            <a:extLst>
              <a:ext uri="{FF2B5EF4-FFF2-40B4-BE49-F238E27FC236}">
                <a16:creationId xmlns:a16="http://schemas.microsoft.com/office/drawing/2014/main" id="{9B6FE6C2-5358-7544-AE12-67CA376AD64D}"/>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fld id="{56E643E9-8232-44D4-8A76-E691A7C80D3B}" type="slidenum">
              <a:rPr lang="en-US" altLang="en-US" sz="1500">
                <a:solidFill>
                  <a:schemeClr val="bg1">
                    <a:lumMod val="75000"/>
                  </a:schemeClr>
                </a:solidFill>
              </a:rPr>
              <a:pPr algn="ctr"/>
              <a:t>31</a:t>
            </a:fld>
            <a:endParaRPr lang="en-US" altLang="en-US" sz="1500" dirty="0">
              <a:solidFill>
                <a:schemeClr val="bg1">
                  <a:lumMod val="75000"/>
                </a:schemeClr>
              </a:solidFill>
            </a:endParaRPr>
          </a:p>
        </p:txBody>
      </p:sp>
      <p:grpSp>
        <p:nvGrpSpPr>
          <p:cNvPr id="4" name="Group 3">
            <a:extLst>
              <a:ext uri="{FF2B5EF4-FFF2-40B4-BE49-F238E27FC236}">
                <a16:creationId xmlns:a16="http://schemas.microsoft.com/office/drawing/2014/main" id="{ACB224B3-E2E8-404A-9CCC-A4AE0CAFB095}"/>
              </a:ext>
            </a:extLst>
          </p:cNvPr>
          <p:cNvGrpSpPr/>
          <p:nvPr/>
        </p:nvGrpSpPr>
        <p:grpSpPr>
          <a:xfrm>
            <a:off x="526333" y="836549"/>
            <a:ext cx="6066216" cy="1407276"/>
            <a:chOff x="497436" y="719707"/>
            <a:chExt cx="6066216" cy="1407276"/>
          </a:xfrm>
        </p:grpSpPr>
        <p:sp>
          <p:nvSpPr>
            <p:cNvPr id="3" name="Rectangle 2">
              <a:extLst>
                <a:ext uri="{FF2B5EF4-FFF2-40B4-BE49-F238E27FC236}">
                  <a16:creationId xmlns:a16="http://schemas.microsoft.com/office/drawing/2014/main" id="{BD24307B-C8F2-6E44-8774-5DBFAF26CA03}"/>
                </a:ext>
              </a:extLst>
            </p:cNvPr>
            <p:cNvSpPr/>
            <p:nvPr/>
          </p:nvSpPr>
          <p:spPr>
            <a:xfrm>
              <a:off x="497436" y="720337"/>
              <a:ext cx="2022246" cy="703638"/>
            </a:xfrm>
            <a:prstGeom prst="rect">
              <a:avLst/>
            </a:prstGeom>
            <a:solidFill>
              <a:srgbClr val="5E973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mbria" panose="02040503050406030204" pitchFamily="18" charset="0"/>
                </a:rPr>
                <a:t>DRAM Latency PUF</a:t>
              </a:r>
            </a:p>
          </p:txBody>
        </p:sp>
        <p:sp>
          <p:nvSpPr>
            <p:cNvPr id="25" name="Rectangle 24">
              <a:extLst>
                <a:ext uri="{FF2B5EF4-FFF2-40B4-BE49-F238E27FC236}">
                  <a16:creationId xmlns:a16="http://schemas.microsoft.com/office/drawing/2014/main" id="{505974C3-4056-1341-9FF4-6D6E3D52EF1C}"/>
                </a:ext>
              </a:extLst>
            </p:cNvPr>
            <p:cNvSpPr/>
            <p:nvPr/>
          </p:nvSpPr>
          <p:spPr>
            <a:xfrm>
              <a:off x="2519682" y="719707"/>
              <a:ext cx="2022246" cy="703638"/>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latin typeface="Cambria" panose="02040503050406030204" pitchFamily="18" charset="0"/>
                </a:rPr>
                <a:t>PreLatPUF</a:t>
              </a:r>
              <a:endParaRPr lang="en-US" sz="1600" b="1" dirty="0">
                <a:latin typeface="Cambria" panose="02040503050406030204" pitchFamily="18" charset="0"/>
              </a:endParaRPr>
            </a:p>
            <a:p>
              <a:pPr algn="ctr"/>
              <a:r>
                <a:rPr lang="en-US" sz="1600" b="1" dirty="0">
                  <a:latin typeface="Cambria" panose="02040503050406030204" pitchFamily="18" charset="0"/>
                </a:rPr>
                <a:t>w/(w/o) filter</a:t>
              </a:r>
            </a:p>
          </p:txBody>
        </p:sp>
        <p:sp>
          <p:nvSpPr>
            <p:cNvPr id="26" name="Rectangle 25">
              <a:extLst>
                <a:ext uri="{FF2B5EF4-FFF2-40B4-BE49-F238E27FC236}">
                  <a16:creationId xmlns:a16="http://schemas.microsoft.com/office/drawing/2014/main" id="{6719BC28-F0B1-8A4C-A0D8-A8FA7DF32C1F}"/>
                </a:ext>
              </a:extLst>
            </p:cNvPr>
            <p:cNvSpPr/>
            <p:nvPr/>
          </p:nvSpPr>
          <p:spPr>
            <a:xfrm>
              <a:off x="4537375" y="719769"/>
              <a:ext cx="2022246" cy="703638"/>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mbria" panose="02040503050406030204" pitchFamily="18" charset="0"/>
                </a:rPr>
                <a:t>CODIC-sig PUF</a:t>
              </a:r>
            </a:p>
            <a:p>
              <a:pPr algn="ctr"/>
              <a:r>
                <a:rPr lang="en-US" sz="1600" b="1" dirty="0">
                  <a:latin typeface="Cambria" panose="02040503050406030204" pitchFamily="18" charset="0"/>
                </a:rPr>
                <a:t>w/(w/o) filter</a:t>
              </a:r>
            </a:p>
          </p:txBody>
        </p:sp>
        <p:sp>
          <p:nvSpPr>
            <p:cNvPr id="27" name="Rectangle 26">
              <a:extLst>
                <a:ext uri="{FF2B5EF4-FFF2-40B4-BE49-F238E27FC236}">
                  <a16:creationId xmlns:a16="http://schemas.microsoft.com/office/drawing/2014/main" id="{FBA9B932-1499-AF41-AE7D-E9DE40D4EAB3}"/>
                </a:ext>
              </a:extLst>
            </p:cNvPr>
            <p:cNvSpPr/>
            <p:nvPr/>
          </p:nvSpPr>
          <p:spPr>
            <a:xfrm>
              <a:off x="500943" y="1423345"/>
              <a:ext cx="2022246" cy="7036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panose="02040503050406030204" pitchFamily="18" charset="0"/>
                </a:rPr>
                <a:t>88.2 </a:t>
              </a:r>
              <a:r>
                <a:rPr lang="en-US" sz="2000" dirty="0" err="1">
                  <a:solidFill>
                    <a:schemeClr val="tx1"/>
                  </a:solidFill>
                  <a:latin typeface="Cambria" panose="02040503050406030204" pitchFamily="18" charset="0"/>
                </a:rPr>
                <a:t>ms</a:t>
              </a:r>
              <a:endParaRPr lang="en-US" sz="2000" dirty="0">
                <a:solidFill>
                  <a:schemeClr val="tx1"/>
                </a:solidFill>
                <a:latin typeface="Cambria" panose="02040503050406030204" pitchFamily="18" charset="0"/>
              </a:endParaRPr>
            </a:p>
          </p:txBody>
        </p:sp>
        <p:sp>
          <p:nvSpPr>
            <p:cNvPr id="28" name="Rectangle 27">
              <a:extLst>
                <a:ext uri="{FF2B5EF4-FFF2-40B4-BE49-F238E27FC236}">
                  <a16:creationId xmlns:a16="http://schemas.microsoft.com/office/drawing/2014/main" id="{65121B71-3023-644D-8C11-05BF5179E4F9}"/>
                </a:ext>
              </a:extLst>
            </p:cNvPr>
            <p:cNvSpPr/>
            <p:nvPr/>
          </p:nvSpPr>
          <p:spPr>
            <a:xfrm>
              <a:off x="2521294" y="1422026"/>
              <a:ext cx="2022246" cy="7036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panose="02040503050406030204" pitchFamily="18" charset="0"/>
                </a:rPr>
                <a:t>7.95 (1.59) </a:t>
              </a:r>
              <a:r>
                <a:rPr lang="en-US" sz="2000" dirty="0" err="1">
                  <a:solidFill>
                    <a:schemeClr val="tx1"/>
                  </a:solidFill>
                  <a:latin typeface="Cambria" panose="02040503050406030204" pitchFamily="18" charset="0"/>
                </a:rPr>
                <a:t>ms</a:t>
              </a:r>
              <a:endParaRPr lang="en-US" sz="2000" dirty="0">
                <a:solidFill>
                  <a:schemeClr val="tx1"/>
                </a:solidFill>
                <a:latin typeface="Cambria" panose="02040503050406030204" pitchFamily="18" charset="0"/>
              </a:endParaRPr>
            </a:p>
          </p:txBody>
        </p:sp>
        <p:sp>
          <p:nvSpPr>
            <p:cNvPr id="30" name="Rectangle 29">
              <a:extLst>
                <a:ext uri="{FF2B5EF4-FFF2-40B4-BE49-F238E27FC236}">
                  <a16:creationId xmlns:a16="http://schemas.microsoft.com/office/drawing/2014/main" id="{8B0284A9-1C86-6F45-A267-FFA019DE0BD3}"/>
                </a:ext>
              </a:extLst>
            </p:cNvPr>
            <p:cNvSpPr/>
            <p:nvPr/>
          </p:nvSpPr>
          <p:spPr>
            <a:xfrm>
              <a:off x="4541406" y="1420707"/>
              <a:ext cx="2022246" cy="7036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panose="02040503050406030204" pitchFamily="18" charset="0"/>
                </a:rPr>
                <a:t>4.41 (0.88) </a:t>
              </a:r>
              <a:r>
                <a:rPr lang="en-US" sz="2000" dirty="0" err="1">
                  <a:solidFill>
                    <a:schemeClr val="tx1"/>
                  </a:solidFill>
                  <a:latin typeface="Cambria" panose="02040503050406030204" pitchFamily="18" charset="0"/>
                </a:rPr>
                <a:t>ms</a:t>
              </a:r>
              <a:endParaRPr lang="en-US" sz="2000" dirty="0">
                <a:solidFill>
                  <a:schemeClr val="tx1"/>
                </a:solidFill>
                <a:latin typeface="Cambria" panose="02040503050406030204" pitchFamily="18" charset="0"/>
              </a:endParaRPr>
            </a:p>
          </p:txBody>
        </p:sp>
      </p:grpSp>
    </p:spTree>
    <p:extLst>
      <p:ext uri="{BB962C8B-B14F-4D97-AF65-F5344CB8AC3E}">
        <p14:creationId xmlns:p14="http://schemas.microsoft.com/office/powerpoint/2010/main" val="373779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xfrm>
            <a:off x="50458" y="-130346"/>
            <a:ext cx="7120467" cy="608662"/>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Also in the Paper...</a:t>
            </a:r>
            <a:endParaRPr sz="3600" b="1" dirty="0">
              <a:solidFill>
                <a:schemeClr val="bg1"/>
              </a:solidFill>
              <a:latin typeface="Cambria"/>
              <a:ea typeface="Cambria"/>
              <a:cs typeface="Cambria"/>
              <a:sym typeface="Cambria"/>
            </a:endParaRPr>
          </a:p>
        </p:txBody>
      </p:sp>
      <p:sp>
        <p:nvSpPr>
          <p:cNvPr id="3" name="Text Placeholder 2">
            <a:extLst>
              <a:ext uri="{FF2B5EF4-FFF2-40B4-BE49-F238E27FC236}">
                <a16:creationId xmlns:a16="http://schemas.microsoft.com/office/drawing/2014/main" id="{CE336BA7-4C2F-654E-9366-C5EFAE9894E3}"/>
              </a:ext>
            </a:extLst>
          </p:cNvPr>
          <p:cNvSpPr>
            <a:spLocks noGrp="1"/>
          </p:cNvSpPr>
          <p:nvPr>
            <p:ph type="body" idx="1"/>
          </p:nvPr>
        </p:nvSpPr>
        <p:spPr>
          <a:xfrm>
            <a:off x="0" y="809097"/>
            <a:ext cx="6858000" cy="3980906"/>
          </a:xfrm>
        </p:spPr>
        <p:txBody>
          <a:bodyPr/>
          <a:lstStyle/>
          <a:p>
            <a:pPr>
              <a:lnSpc>
                <a:spcPct val="100000"/>
              </a:lnSpc>
              <a:buFont typeface="Wingdings" pitchFamily="2" charset="2"/>
              <a:buChar char="§"/>
            </a:pPr>
            <a:r>
              <a:rPr lang="en-US" sz="2400" dirty="0">
                <a:solidFill>
                  <a:srgbClr val="7030A0"/>
                </a:solidFill>
                <a:latin typeface="Cambria" panose="02040503050406030204" pitchFamily="18" charset="0"/>
              </a:rPr>
              <a:t>We evaluate 64 DDR3 chips that show similar quality results as DDR3L (low power) chips</a:t>
            </a:r>
          </a:p>
          <a:p>
            <a:pPr>
              <a:lnSpc>
                <a:spcPct val="100000"/>
              </a:lnSpc>
              <a:buFont typeface="Wingdings" pitchFamily="2" charset="2"/>
              <a:buChar char="§"/>
            </a:pPr>
            <a:endParaRPr lang="en-US" sz="2400" dirty="0">
              <a:latin typeface="Cambria" panose="02040503050406030204" pitchFamily="18" charset="0"/>
            </a:endParaRPr>
          </a:p>
          <a:p>
            <a:pPr>
              <a:lnSpc>
                <a:spcPct val="100000"/>
              </a:lnSpc>
              <a:buFont typeface="Wingdings" pitchFamily="2" charset="2"/>
              <a:buChar char="§"/>
            </a:pPr>
            <a:r>
              <a:rPr lang="en-US" sz="2400" dirty="0">
                <a:solidFill>
                  <a:srgbClr val="3670C3"/>
                </a:solidFill>
                <a:latin typeface="Cambria" panose="02040503050406030204" pitchFamily="18" charset="0"/>
              </a:rPr>
              <a:t>CODIC-sig PUF is resilient to temperature changes (more so than other PUFs)</a:t>
            </a:r>
          </a:p>
          <a:p>
            <a:pPr>
              <a:lnSpc>
                <a:spcPct val="100000"/>
              </a:lnSpc>
              <a:buFont typeface="Wingdings" pitchFamily="2" charset="2"/>
              <a:buChar char="§"/>
            </a:pPr>
            <a:endParaRPr lang="en-US" sz="2400" dirty="0">
              <a:latin typeface="Cambria" panose="02040503050406030204" pitchFamily="18" charset="0"/>
            </a:endParaRPr>
          </a:p>
          <a:p>
            <a:pPr>
              <a:lnSpc>
                <a:spcPct val="100000"/>
              </a:lnSpc>
              <a:buFont typeface="Wingdings" pitchFamily="2" charset="2"/>
              <a:buChar char="§"/>
            </a:pPr>
            <a:r>
              <a:rPr lang="en-US" sz="2400" dirty="0">
                <a:solidFill>
                  <a:srgbClr val="CF4F38"/>
                </a:solidFill>
                <a:latin typeface="Cambria" panose="02040503050406030204" pitchFamily="18" charset="0"/>
              </a:rPr>
              <a:t>CODIC-sig PUF passes all 15 NIST randomness tests</a:t>
            </a:r>
          </a:p>
          <a:p>
            <a:pPr>
              <a:lnSpc>
                <a:spcPct val="100000"/>
              </a:lnSpc>
              <a:buFont typeface="Wingdings" pitchFamily="2" charset="2"/>
              <a:buChar char="§"/>
            </a:pPr>
            <a:endParaRPr lang="en-US" sz="2400" dirty="0">
              <a:solidFill>
                <a:srgbClr val="5E973E"/>
              </a:solidFill>
              <a:latin typeface="Cambria" panose="02040503050406030204" pitchFamily="18" charset="0"/>
            </a:endParaRPr>
          </a:p>
          <a:p>
            <a:pPr>
              <a:lnSpc>
                <a:spcPct val="100000"/>
              </a:lnSpc>
              <a:buFont typeface="Wingdings" pitchFamily="2" charset="2"/>
              <a:buChar char="§"/>
            </a:pPr>
            <a:r>
              <a:rPr lang="en-US" sz="2400" dirty="0">
                <a:solidFill>
                  <a:srgbClr val="5E973E"/>
                </a:solidFill>
                <a:latin typeface="Cambria" panose="02040503050406030204" pitchFamily="18" charset="0"/>
              </a:rPr>
              <a:t>CODIC-sig PUF is very robust to aging</a:t>
            </a:r>
            <a:endParaRPr lang="en-US" dirty="0">
              <a:solidFill>
                <a:srgbClr val="5E973E"/>
              </a:solidFill>
              <a:latin typeface="Cambria" panose="02040503050406030204" pitchFamily="18" charset="0"/>
            </a:endParaRPr>
          </a:p>
        </p:txBody>
      </p:sp>
      <p:sp>
        <p:nvSpPr>
          <p:cNvPr id="5" name="灯片编号占位符 3">
            <a:extLst>
              <a:ext uri="{FF2B5EF4-FFF2-40B4-BE49-F238E27FC236}">
                <a16:creationId xmlns:a16="http://schemas.microsoft.com/office/drawing/2014/main" id="{D5969404-0726-D748-B4A2-00D59816BF44}"/>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fld id="{56E643E9-8232-44D4-8A76-E691A7C80D3B}" type="slidenum">
              <a:rPr lang="en-US" altLang="en-US" sz="1500">
                <a:solidFill>
                  <a:schemeClr val="bg1">
                    <a:lumMod val="75000"/>
                  </a:schemeClr>
                </a:solidFill>
              </a:rPr>
              <a:pPr algn="ctr"/>
              <a:t>32</a:t>
            </a:fld>
            <a:endParaRPr lang="en-US" altLang="en-US" sz="1500" dirty="0">
              <a:solidFill>
                <a:schemeClr val="bg1">
                  <a:lumMod val="75000"/>
                </a:schemeClr>
              </a:solidFill>
            </a:endParaRPr>
          </a:p>
        </p:txBody>
      </p:sp>
    </p:spTree>
    <p:extLst>
      <p:ext uri="{BB962C8B-B14F-4D97-AF65-F5344CB8AC3E}">
        <p14:creationId xmlns:p14="http://schemas.microsoft.com/office/powerpoint/2010/main" val="355856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54;p13">
            <a:extLst>
              <a:ext uri="{FF2B5EF4-FFF2-40B4-BE49-F238E27FC236}">
                <a16:creationId xmlns:a16="http://schemas.microsoft.com/office/drawing/2014/main" id="{E4207659-912E-7A47-A48F-9614B3198812}"/>
              </a:ext>
            </a:extLst>
          </p:cNvPr>
          <p:cNvSpPr/>
          <p:nvPr/>
        </p:nvSpPr>
        <p:spPr>
          <a:xfrm>
            <a:off x="0" y="0"/>
            <a:ext cx="6858002" cy="503935"/>
          </a:xfrm>
          <a:prstGeom prst="rect">
            <a:avLst/>
          </a:prstGeom>
          <a:solidFill>
            <a:srgbClr val="5E973E"/>
          </a:solidFill>
          <a:ln>
            <a:noFill/>
          </a:ln>
        </p:spPr>
        <p:txBody>
          <a:bodyPr spcFirstLastPara="1" wrap="square" lIns="68569" tIns="68569" rIns="68569" bIns="68569" anchor="ctr" anchorCtr="0">
            <a:noAutofit/>
          </a:bodyPr>
          <a:lstStyle/>
          <a:p>
            <a:endParaRPr sz="1050">
              <a:solidFill>
                <a:srgbClr val="0070C0"/>
              </a:solidFill>
            </a:endParaRPr>
          </a:p>
        </p:txBody>
      </p:sp>
      <p:sp>
        <p:nvSpPr>
          <p:cNvPr id="24" name="Rectangle 23">
            <a:extLst>
              <a:ext uri="{FF2B5EF4-FFF2-40B4-BE49-F238E27FC236}">
                <a16:creationId xmlns:a16="http://schemas.microsoft.com/office/drawing/2014/main" id="{30E74373-B320-2B4D-B0D3-4CE1CF71ED76}"/>
              </a:ext>
            </a:extLst>
          </p:cNvPr>
          <p:cNvSpPr/>
          <p:nvPr/>
        </p:nvSpPr>
        <p:spPr>
          <a:xfrm>
            <a:off x="134845" y="3886200"/>
            <a:ext cx="6599301" cy="4242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0" name="Rectangle 19">
            <a:extLst>
              <a:ext uri="{FF2B5EF4-FFF2-40B4-BE49-F238E27FC236}">
                <a16:creationId xmlns:a16="http://schemas.microsoft.com/office/drawing/2014/main" id="{7D0E8991-2526-C947-93F5-092098004A42}"/>
              </a:ext>
            </a:extLst>
          </p:cNvPr>
          <p:cNvSpPr/>
          <p:nvPr/>
        </p:nvSpPr>
        <p:spPr>
          <a:xfrm>
            <a:off x="134845" y="3397153"/>
            <a:ext cx="6599301" cy="424219"/>
          </a:xfrm>
          <a:prstGeom prst="rect">
            <a:avLst/>
          </a:prstGeom>
          <a:solidFill>
            <a:srgbClr val="5E97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7" name="Rectangle 16">
            <a:extLst>
              <a:ext uri="{FF2B5EF4-FFF2-40B4-BE49-F238E27FC236}">
                <a16:creationId xmlns:a16="http://schemas.microsoft.com/office/drawing/2014/main" id="{264C4A72-07F0-FE43-9881-6635F01D4D99}"/>
              </a:ext>
            </a:extLst>
          </p:cNvPr>
          <p:cNvSpPr/>
          <p:nvPr/>
        </p:nvSpPr>
        <p:spPr>
          <a:xfrm>
            <a:off x="134845" y="2908106"/>
            <a:ext cx="6599301" cy="4242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5" name="Rectangle 14">
            <a:extLst>
              <a:ext uri="{FF2B5EF4-FFF2-40B4-BE49-F238E27FC236}">
                <a16:creationId xmlns:a16="http://schemas.microsoft.com/office/drawing/2014/main" id="{BD9D4F59-6D15-F142-908A-6410856B856B}"/>
              </a:ext>
            </a:extLst>
          </p:cNvPr>
          <p:cNvSpPr/>
          <p:nvPr/>
        </p:nvSpPr>
        <p:spPr>
          <a:xfrm>
            <a:off x="134845" y="2414513"/>
            <a:ext cx="6599301" cy="4242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 name="Rectangle 12">
            <a:extLst>
              <a:ext uri="{FF2B5EF4-FFF2-40B4-BE49-F238E27FC236}">
                <a16:creationId xmlns:a16="http://schemas.microsoft.com/office/drawing/2014/main" id="{E50C96A3-3C5E-5C45-AACF-2D9C4CA63681}"/>
              </a:ext>
            </a:extLst>
          </p:cNvPr>
          <p:cNvSpPr/>
          <p:nvPr/>
        </p:nvSpPr>
        <p:spPr>
          <a:xfrm>
            <a:off x="134845" y="1920920"/>
            <a:ext cx="6599301" cy="4242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 name="Rectangle 13"/>
          <p:cNvSpPr/>
          <p:nvPr/>
        </p:nvSpPr>
        <p:spPr>
          <a:xfrm>
            <a:off x="134845" y="923343"/>
            <a:ext cx="6599301" cy="4242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Title 1"/>
          <p:cNvSpPr>
            <a:spLocks noGrp="1"/>
          </p:cNvSpPr>
          <p:nvPr>
            <p:ph type="title"/>
          </p:nvPr>
        </p:nvSpPr>
        <p:spPr>
          <a:xfrm>
            <a:off x="61089" y="-140378"/>
            <a:ext cx="2228850" cy="322042"/>
          </a:xfrm>
        </p:spPr>
        <p:txBody>
          <a:bodyPr/>
          <a:lstStyle/>
          <a:p>
            <a:r>
              <a:rPr lang="en-US" sz="3600" b="1" dirty="0">
                <a:solidFill>
                  <a:schemeClr val="bg1"/>
                </a:solidFill>
                <a:latin typeface="Cambria" panose="02040503050406030204" pitchFamily="18" charset="0"/>
              </a:rPr>
              <a:t>Outline</a:t>
            </a:r>
          </a:p>
        </p:txBody>
      </p:sp>
      <p:sp>
        <p:nvSpPr>
          <p:cNvPr id="12" name="Rectangle 11">
            <a:extLst>
              <a:ext uri="{FF2B5EF4-FFF2-40B4-BE49-F238E27FC236}">
                <a16:creationId xmlns:a16="http://schemas.microsoft.com/office/drawing/2014/main" id="{8B74C625-6C44-824B-ABB0-43BC56560EF5}"/>
              </a:ext>
            </a:extLst>
          </p:cNvPr>
          <p:cNvSpPr/>
          <p:nvPr/>
        </p:nvSpPr>
        <p:spPr>
          <a:xfrm>
            <a:off x="134845" y="1427327"/>
            <a:ext cx="6599301" cy="4242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 name="Content Placeholder 2"/>
          <p:cNvSpPr>
            <a:spLocks noGrp="1"/>
          </p:cNvSpPr>
          <p:nvPr>
            <p:ph idx="1"/>
          </p:nvPr>
        </p:nvSpPr>
        <p:spPr>
          <a:xfrm>
            <a:off x="134845" y="713461"/>
            <a:ext cx="6457951" cy="3989065"/>
          </a:xfrm>
        </p:spPr>
        <p:txBody>
          <a:bodyPr/>
          <a:lstStyle/>
          <a:p>
            <a:pPr marL="0" indent="0">
              <a:lnSpc>
                <a:spcPct val="100000"/>
              </a:lnSpc>
              <a:spcBef>
                <a:spcPts val="975"/>
              </a:spcBef>
              <a:buNone/>
            </a:pPr>
            <a:r>
              <a:rPr lang="en-US" sz="2400" dirty="0">
                <a:solidFill>
                  <a:schemeClr val="bg1"/>
                </a:solidFill>
                <a:latin typeface="Cambria" panose="02040503050406030204" pitchFamily="18" charset="0"/>
              </a:rPr>
              <a:t>Background</a:t>
            </a:r>
          </a:p>
          <a:p>
            <a:pPr marL="0" indent="0">
              <a:lnSpc>
                <a:spcPct val="100000"/>
              </a:lnSpc>
              <a:spcBef>
                <a:spcPts val="975"/>
              </a:spcBef>
              <a:buNone/>
            </a:pPr>
            <a:r>
              <a:rPr lang="en-US" sz="2400" dirty="0">
                <a:solidFill>
                  <a:schemeClr val="bg1"/>
                </a:solidFill>
                <a:latin typeface="Cambria" panose="02040503050406030204" pitchFamily="18" charset="0"/>
              </a:rPr>
              <a:t>Motivation and Goal</a:t>
            </a:r>
          </a:p>
          <a:p>
            <a:pPr marL="0" indent="0">
              <a:lnSpc>
                <a:spcPct val="100000"/>
              </a:lnSpc>
              <a:spcBef>
                <a:spcPts val="975"/>
              </a:spcBef>
              <a:buNone/>
            </a:pPr>
            <a:r>
              <a:rPr lang="en-US" sz="2400" dirty="0">
                <a:solidFill>
                  <a:schemeClr val="bg1"/>
                </a:solidFill>
                <a:latin typeface="Cambria" panose="02040503050406030204" pitchFamily="18" charset="0"/>
              </a:rPr>
              <a:t>CODIC Substrate</a:t>
            </a:r>
          </a:p>
          <a:p>
            <a:pPr marL="0" indent="0">
              <a:lnSpc>
                <a:spcPct val="100000"/>
              </a:lnSpc>
              <a:spcBef>
                <a:spcPts val="975"/>
              </a:spcBef>
              <a:buNone/>
            </a:pPr>
            <a:r>
              <a:rPr lang="en-US" sz="2400" dirty="0">
                <a:solidFill>
                  <a:schemeClr val="bg1"/>
                </a:solidFill>
                <a:latin typeface="Cambria" panose="02040503050406030204" pitchFamily="18" charset="0"/>
              </a:rPr>
              <a:t>Applications of CODIC</a:t>
            </a:r>
          </a:p>
          <a:p>
            <a:pPr marL="0" indent="0">
              <a:lnSpc>
                <a:spcPct val="100000"/>
              </a:lnSpc>
              <a:spcBef>
                <a:spcPts val="975"/>
              </a:spcBef>
              <a:buNone/>
            </a:pPr>
            <a:r>
              <a:rPr lang="en-US" sz="2400" dirty="0">
                <a:solidFill>
                  <a:schemeClr val="bg1"/>
                </a:solidFill>
                <a:latin typeface="Cambria" panose="02040503050406030204" pitchFamily="18" charset="0"/>
              </a:rPr>
              <a:t>Evaluation of CODIC PUF</a:t>
            </a:r>
          </a:p>
          <a:p>
            <a:pPr marL="0" indent="0">
              <a:lnSpc>
                <a:spcPct val="100000"/>
              </a:lnSpc>
              <a:spcBef>
                <a:spcPts val="975"/>
              </a:spcBef>
              <a:buNone/>
            </a:pPr>
            <a:r>
              <a:rPr lang="en-US" sz="2400" dirty="0">
                <a:solidFill>
                  <a:schemeClr val="bg1"/>
                </a:solidFill>
                <a:latin typeface="Cambria" panose="02040503050406030204" pitchFamily="18" charset="0"/>
              </a:rPr>
              <a:t>Evaluation of Cold Boot Attack Mechanism</a:t>
            </a:r>
          </a:p>
          <a:p>
            <a:pPr marL="0" indent="0">
              <a:lnSpc>
                <a:spcPct val="100000"/>
              </a:lnSpc>
              <a:spcBef>
                <a:spcPts val="975"/>
              </a:spcBef>
              <a:buNone/>
            </a:pPr>
            <a:r>
              <a:rPr lang="en-US" sz="2400" dirty="0">
                <a:solidFill>
                  <a:schemeClr val="bg1"/>
                </a:solidFill>
                <a:latin typeface="Cambria" panose="02040503050406030204" pitchFamily="18" charset="0"/>
              </a:rPr>
              <a:t>Conclusion</a:t>
            </a:r>
          </a:p>
        </p:txBody>
      </p:sp>
      <p:sp>
        <p:nvSpPr>
          <p:cNvPr id="16" name="灯片编号占位符 3">
            <a:extLst>
              <a:ext uri="{FF2B5EF4-FFF2-40B4-BE49-F238E27FC236}">
                <a16:creationId xmlns:a16="http://schemas.microsoft.com/office/drawing/2014/main" id="{B2B0BF29-215B-2044-89A8-C38A54FC7F77}"/>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fld id="{56E643E9-8232-44D4-8A76-E691A7C80D3B}" type="slidenum">
              <a:rPr lang="en-US" altLang="en-US" sz="1500">
                <a:solidFill>
                  <a:schemeClr val="bg1">
                    <a:lumMod val="75000"/>
                  </a:schemeClr>
                </a:solidFill>
              </a:rPr>
              <a:pPr algn="ctr"/>
              <a:t>33</a:t>
            </a:fld>
            <a:endParaRPr lang="en-US" altLang="en-US" sz="1500" dirty="0">
              <a:solidFill>
                <a:schemeClr val="bg1">
                  <a:lumMod val="75000"/>
                </a:schemeClr>
              </a:solidFill>
            </a:endParaRPr>
          </a:p>
        </p:txBody>
      </p:sp>
    </p:spTree>
    <p:extLst>
      <p:ext uri="{BB962C8B-B14F-4D97-AF65-F5344CB8AC3E}">
        <p14:creationId xmlns:p14="http://schemas.microsoft.com/office/powerpoint/2010/main" val="1588453197"/>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xfrm>
            <a:off x="60556" y="-133224"/>
            <a:ext cx="7120467" cy="608662"/>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Experimental Setup</a:t>
            </a:r>
            <a:endParaRPr sz="3600" b="1" dirty="0">
              <a:solidFill>
                <a:schemeClr val="bg1"/>
              </a:solidFill>
              <a:latin typeface="Cambria"/>
              <a:ea typeface="Cambria"/>
              <a:cs typeface="Cambria"/>
              <a:sym typeface="Cambria"/>
            </a:endParaRPr>
          </a:p>
        </p:txBody>
      </p:sp>
      <p:sp>
        <p:nvSpPr>
          <p:cNvPr id="9" name="Google Shape;111;p19">
            <a:extLst>
              <a:ext uri="{FF2B5EF4-FFF2-40B4-BE49-F238E27FC236}">
                <a16:creationId xmlns:a16="http://schemas.microsoft.com/office/drawing/2014/main" id="{40FE2597-30D0-4D4D-9A41-C85D5240EA50}"/>
              </a:ext>
            </a:extLst>
          </p:cNvPr>
          <p:cNvSpPr txBox="1">
            <a:spLocks noGrp="1"/>
          </p:cNvSpPr>
          <p:nvPr>
            <p:ph type="body" idx="1"/>
          </p:nvPr>
        </p:nvSpPr>
        <p:spPr>
          <a:xfrm>
            <a:off x="60556" y="451834"/>
            <a:ext cx="6858000" cy="4414675"/>
          </a:xfrm>
          <a:prstGeom prst="rect">
            <a:avLst/>
          </a:prstGeom>
        </p:spPr>
        <p:txBody>
          <a:bodyPr spcFirstLastPara="1" wrap="square" lIns="68569" tIns="68569" rIns="68569" bIns="68569" anchor="t" anchorCtr="0">
            <a:noAutofit/>
          </a:bodyPr>
          <a:lstStyle/>
          <a:p>
            <a:pPr marL="179388" indent="-179388">
              <a:lnSpc>
                <a:spcPct val="100000"/>
              </a:lnSpc>
              <a:spcBef>
                <a:spcPts val="100"/>
              </a:spcBef>
              <a:buFont typeface="Wingdings" pitchFamily="2" charset="2"/>
              <a:buChar char="§"/>
            </a:pPr>
            <a:r>
              <a:rPr lang="en-US" dirty="0">
                <a:solidFill>
                  <a:schemeClr val="tx1"/>
                </a:solidFill>
                <a:latin typeface="Cambria" panose="02040503050406030204" pitchFamily="18" charset="0"/>
              </a:rPr>
              <a:t>We evaluate latency overheads of </a:t>
            </a:r>
            <a:r>
              <a:rPr lang="en-US" b="1" dirty="0">
                <a:solidFill>
                  <a:schemeClr val="tx1"/>
                </a:solidFill>
                <a:latin typeface="Cambria" panose="02040503050406030204" pitchFamily="18" charset="0"/>
              </a:rPr>
              <a:t>self-destruction</a:t>
            </a:r>
            <a:r>
              <a:rPr lang="en-US" dirty="0">
                <a:solidFill>
                  <a:schemeClr val="tx1"/>
                </a:solidFill>
                <a:latin typeface="Cambria" panose="02040503050406030204" pitchFamily="18" charset="0"/>
              </a:rPr>
              <a:t> at power-on, implemented with</a:t>
            </a:r>
          </a:p>
          <a:p>
            <a:pPr marL="400050" lvl="1" indent="-133350">
              <a:lnSpc>
                <a:spcPct val="100000"/>
              </a:lnSpc>
              <a:spcBef>
                <a:spcPts val="100"/>
              </a:spcBef>
              <a:buFont typeface="Arial" panose="020B0604020202020204" pitchFamily="34" charset="0"/>
              <a:buChar char="•"/>
            </a:pPr>
            <a:r>
              <a:rPr lang="en-US" sz="1600" b="1" dirty="0">
                <a:solidFill>
                  <a:srgbClr val="0070C0"/>
                </a:solidFill>
                <a:latin typeface="Cambria" panose="02040503050406030204" pitchFamily="18" charset="0"/>
              </a:rPr>
              <a:t>CODIC: </a:t>
            </a:r>
            <a:r>
              <a:rPr lang="en-US" sz="1600" dirty="0">
                <a:solidFill>
                  <a:schemeClr val="tx1"/>
                </a:solidFill>
                <a:latin typeface="Cambria" panose="02040503050406030204" pitchFamily="18" charset="0"/>
              </a:rPr>
              <a:t>CODIC-</a:t>
            </a:r>
            <a:r>
              <a:rPr lang="en-US" sz="1600" dirty="0" err="1">
                <a:solidFill>
                  <a:schemeClr val="tx1"/>
                </a:solidFill>
                <a:latin typeface="Cambria" panose="02040503050406030204" pitchFamily="18" charset="0"/>
              </a:rPr>
              <a:t>det</a:t>
            </a:r>
            <a:r>
              <a:rPr lang="en-US" sz="1600" dirty="0">
                <a:solidFill>
                  <a:schemeClr val="tx1"/>
                </a:solidFill>
                <a:latin typeface="Cambria" panose="02040503050406030204" pitchFamily="18" charset="0"/>
              </a:rPr>
              <a:t> or CODIC-sig variants</a:t>
            </a:r>
          </a:p>
          <a:p>
            <a:pPr marL="400050" lvl="1" indent="-133350">
              <a:lnSpc>
                <a:spcPct val="100000"/>
              </a:lnSpc>
              <a:spcBef>
                <a:spcPts val="100"/>
              </a:spcBef>
              <a:buFont typeface="Arial" panose="020B0604020202020204" pitchFamily="34" charset="0"/>
              <a:buChar char="•"/>
            </a:pPr>
            <a:r>
              <a:rPr lang="en-US" sz="1600" b="1" dirty="0">
                <a:solidFill>
                  <a:srgbClr val="EF8600"/>
                </a:solidFill>
                <a:latin typeface="Cambria" panose="02040503050406030204" pitchFamily="18" charset="0"/>
              </a:rPr>
              <a:t>TCG: </a:t>
            </a:r>
            <a:r>
              <a:rPr lang="en-US" sz="1600" dirty="0">
                <a:solidFill>
                  <a:schemeClr val="tx1"/>
                </a:solidFill>
                <a:latin typeface="Cambria" panose="02040503050406030204" pitchFamily="18" charset="0"/>
              </a:rPr>
              <a:t>Issues regular write commands from the memory controller, as proposed by the Trusted Computing Group (TCG) </a:t>
            </a:r>
          </a:p>
          <a:p>
            <a:pPr marL="400050" lvl="1" indent="-133350">
              <a:lnSpc>
                <a:spcPct val="100000"/>
              </a:lnSpc>
              <a:spcBef>
                <a:spcPts val="100"/>
              </a:spcBef>
              <a:buFont typeface="Arial" panose="020B0604020202020204" pitchFamily="34" charset="0"/>
              <a:buChar char="•"/>
            </a:pPr>
            <a:r>
              <a:rPr lang="en-US" sz="1600" b="1" dirty="0">
                <a:solidFill>
                  <a:schemeClr val="accent6">
                    <a:lumMod val="50000"/>
                  </a:schemeClr>
                </a:solidFill>
                <a:latin typeface="Cambria" panose="02040503050406030204" pitchFamily="18" charset="0"/>
              </a:rPr>
              <a:t>LISA-clone:</a:t>
            </a:r>
            <a:r>
              <a:rPr lang="en-US" sz="1600" dirty="0">
                <a:solidFill>
                  <a:schemeClr val="tx1"/>
                </a:solidFill>
                <a:latin typeface="Cambria" panose="02040503050406030204" pitchFamily="18" charset="0"/>
              </a:rPr>
              <a:t> Copies bulk data in-DRAM [Chang+, HPCA’16] </a:t>
            </a:r>
          </a:p>
          <a:p>
            <a:pPr marL="400050" lvl="1" indent="-133350">
              <a:lnSpc>
                <a:spcPct val="100000"/>
              </a:lnSpc>
              <a:spcBef>
                <a:spcPts val="100"/>
              </a:spcBef>
              <a:buFont typeface="Arial" panose="020B0604020202020204" pitchFamily="34" charset="0"/>
              <a:buChar char="•"/>
            </a:pPr>
            <a:r>
              <a:rPr lang="en-US" sz="1600" b="1" dirty="0" err="1">
                <a:solidFill>
                  <a:srgbClr val="5E973E"/>
                </a:solidFill>
                <a:latin typeface="Cambria" panose="02040503050406030204" pitchFamily="18" charset="0"/>
              </a:rPr>
              <a:t>RowClone</a:t>
            </a:r>
            <a:r>
              <a:rPr lang="en-US" sz="1600" b="1" dirty="0">
                <a:solidFill>
                  <a:srgbClr val="5E973E"/>
                </a:solidFill>
                <a:latin typeface="Cambria" panose="02040503050406030204" pitchFamily="18" charset="0"/>
              </a:rPr>
              <a:t>:</a:t>
            </a:r>
            <a:r>
              <a:rPr lang="en-US" sz="1600" dirty="0">
                <a:solidFill>
                  <a:schemeClr val="tx1"/>
                </a:solidFill>
                <a:latin typeface="Cambria" panose="02040503050406030204" pitchFamily="18" charset="0"/>
              </a:rPr>
              <a:t> Copies bulk data in-DRAM [Seshadri, MICRO’13]</a:t>
            </a:r>
          </a:p>
          <a:p>
            <a:pPr marL="400050" lvl="1" indent="-133350">
              <a:lnSpc>
                <a:spcPct val="100000"/>
              </a:lnSpc>
              <a:spcBef>
                <a:spcPts val="100"/>
              </a:spcBef>
              <a:buFont typeface="Arial" panose="020B0604020202020204" pitchFamily="34" charset="0"/>
              <a:buChar char="•"/>
            </a:pPr>
            <a:endParaRPr lang="en-US" sz="1600" dirty="0">
              <a:solidFill>
                <a:schemeClr val="tx1"/>
              </a:solidFill>
              <a:latin typeface="Cambria" panose="02040503050406030204" pitchFamily="18" charset="0"/>
            </a:endParaRPr>
          </a:p>
          <a:p>
            <a:pPr marL="180975" indent="-180975">
              <a:lnSpc>
                <a:spcPct val="100000"/>
              </a:lnSpc>
              <a:spcBef>
                <a:spcPts val="100"/>
              </a:spcBef>
              <a:buFont typeface="Wingdings" pitchFamily="2" charset="2"/>
              <a:buChar char="§"/>
            </a:pPr>
            <a:r>
              <a:rPr lang="en-US" dirty="0">
                <a:solidFill>
                  <a:schemeClr val="tx1"/>
                </a:solidFill>
                <a:latin typeface="Cambria" panose="02040503050406030204" pitchFamily="18" charset="0"/>
              </a:rPr>
              <a:t>We evaluate power, performance, and area overhead of </a:t>
            </a:r>
            <a:r>
              <a:rPr lang="en-US" b="1" dirty="0">
                <a:solidFill>
                  <a:schemeClr val="tx1"/>
                </a:solidFill>
                <a:latin typeface="Cambria" panose="02040503050406030204" pitchFamily="18" charset="0"/>
              </a:rPr>
              <a:t>CODIC self-destruction</a:t>
            </a:r>
            <a:r>
              <a:rPr lang="en-US" dirty="0">
                <a:solidFill>
                  <a:schemeClr val="tx1"/>
                </a:solidFill>
                <a:latin typeface="Cambria" panose="02040503050406030204" pitchFamily="18" charset="0"/>
              </a:rPr>
              <a:t> compared to </a:t>
            </a:r>
            <a:r>
              <a:rPr lang="en-US" b="1" dirty="0">
                <a:solidFill>
                  <a:srgbClr val="7030A0"/>
                </a:solidFill>
                <a:latin typeface="Cambria" panose="02040503050406030204" pitchFamily="18" charset="0"/>
              </a:rPr>
              <a:t>full main memory encryption</a:t>
            </a:r>
          </a:p>
          <a:p>
            <a:pPr marL="400050" lvl="1" indent="-133350">
              <a:lnSpc>
                <a:spcPct val="100000"/>
              </a:lnSpc>
              <a:spcBef>
                <a:spcPts val="100"/>
              </a:spcBef>
              <a:buFont typeface="Arial" panose="020B0604020202020204" pitchFamily="34" charset="0"/>
              <a:buChar char="•"/>
            </a:pPr>
            <a:r>
              <a:rPr lang="en-US" sz="1600" b="1" dirty="0">
                <a:solidFill>
                  <a:srgbClr val="7030A0"/>
                </a:solidFill>
                <a:latin typeface="Cambria" panose="02040503050406030204" pitchFamily="18" charset="0"/>
              </a:rPr>
              <a:t>ChaCha-8</a:t>
            </a:r>
          </a:p>
          <a:p>
            <a:pPr marL="400050" lvl="1" indent="-133350">
              <a:lnSpc>
                <a:spcPct val="100000"/>
              </a:lnSpc>
              <a:spcBef>
                <a:spcPts val="100"/>
              </a:spcBef>
              <a:buFont typeface="Arial" panose="020B0604020202020204" pitchFamily="34" charset="0"/>
              <a:buChar char="•"/>
            </a:pPr>
            <a:r>
              <a:rPr lang="en-US" sz="1600" b="1" dirty="0">
                <a:solidFill>
                  <a:srgbClr val="0070C0"/>
                </a:solidFill>
                <a:latin typeface="Cambria" panose="02040503050406030204" pitchFamily="18" charset="0"/>
              </a:rPr>
              <a:t>AES-128</a:t>
            </a:r>
            <a:r>
              <a:rPr lang="en-US" sz="1800" dirty="0">
                <a:solidFill>
                  <a:schemeClr val="tx1"/>
                </a:solidFill>
                <a:latin typeface="Cambria" panose="02040503050406030204" pitchFamily="18" charset="0"/>
              </a:rPr>
              <a:t>	</a:t>
            </a:r>
          </a:p>
          <a:p>
            <a:pPr marL="400050" lvl="1" indent="-133350">
              <a:lnSpc>
                <a:spcPct val="100000"/>
              </a:lnSpc>
              <a:spcBef>
                <a:spcPts val="100"/>
              </a:spcBef>
              <a:buFont typeface="Arial" panose="020B0604020202020204" pitchFamily="34" charset="0"/>
              <a:buChar char="•"/>
            </a:pPr>
            <a:endParaRPr lang="en-US" sz="1800" dirty="0">
              <a:solidFill>
                <a:schemeClr val="tx1"/>
              </a:solidFill>
              <a:latin typeface="Cambria" panose="02040503050406030204" pitchFamily="18" charset="0"/>
            </a:endParaRPr>
          </a:p>
          <a:p>
            <a:pPr marL="179388" indent="-179388">
              <a:lnSpc>
                <a:spcPct val="100000"/>
              </a:lnSpc>
              <a:spcBef>
                <a:spcPts val="100"/>
              </a:spcBef>
              <a:buFont typeface="Wingdings" pitchFamily="2" charset="2"/>
              <a:buChar char="§"/>
            </a:pPr>
            <a:r>
              <a:rPr lang="en-US" dirty="0" err="1">
                <a:solidFill>
                  <a:srgbClr val="F519E6"/>
                </a:solidFill>
                <a:latin typeface="Cambria" panose="02040503050406030204" pitchFamily="18" charset="0"/>
              </a:rPr>
              <a:t>Ramulator</a:t>
            </a:r>
            <a:r>
              <a:rPr lang="en-US" dirty="0">
                <a:solidFill>
                  <a:schemeClr val="tx1"/>
                </a:solidFill>
                <a:latin typeface="Cambria" panose="02040503050406030204" pitchFamily="18" charset="0"/>
              </a:rPr>
              <a:t> DRAM simulator </a:t>
            </a:r>
            <a:r>
              <a:rPr lang="en-US" dirty="0">
                <a:solidFill>
                  <a:srgbClr val="0070C0"/>
                </a:solidFill>
                <a:latin typeface="Cambria" panose="02040503050406030204" pitchFamily="18" charset="0"/>
              </a:rPr>
              <a:t>[Kim+, CAL’15] [</a:t>
            </a:r>
            <a:r>
              <a:rPr lang="en-US" dirty="0">
                <a:solidFill>
                  <a:srgbClr val="2770C0"/>
                </a:solidFill>
                <a:latin typeface="Cambria" panose="02040503050406030204" pitchFamily="18" charset="0"/>
                <a:hlinkClick r:id="rId3">
                  <a:extLst>
                    <a:ext uri="{A12FA001-AC4F-418D-AE19-62706E023703}">
                      <ahyp:hlinkClr xmlns:ahyp="http://schemas.microsoft.com/office/drawing/2018/hyperlinkcolor" val="tx"/>
                    </a:ext>
                  </a:extLst>
                </a:hlinkClick>
              </a:rPr>
              <a:t>https://github.com/CMU-SAFARI/ramulator</a:t>
            </a:r>
            <a:r>
              <a:rPr lang="en-US" dirty="0">
                <a:solidFill>
                  <a:srgbClr val="0070C0"/>
                </a:solidFill>
                <a:latin typeface="Cambria" panose="02040503050406030204" pitchFamily="18" charset="0"/>
              </a:rPr>
              <a:t>]</a:t>
            </a:r>
          </a:p>
          <a:p>
            <a:pPr marL="179388" indent="-179388">
              <a:lnSpc>
                <a:spcPct val="100000"/>
              </a:lnSpc>
              <a:spcBef>
                <a:spcPts val="100"/>
              </a:spcBef>
              <a:buFont typeface="Wingdings" pitchFamily="2" charset="2"/>
              <a:buChar char="§"/>
            </a:pPr>
            <a:r>
              <a:rPr lang="en-US" dirty="0" err="1">
                <a:solidFill>
                  <a:srgbClr val="F519E6"/>
                </a:solidFill>
                <a:latin typeface="Cambria" panose="02040503050406030204" pitchFamily="18" charset="0"/>
              </a:rPr>
              <a:t>DRAMPower</a:t>
            </a:r>
            <a:r>
              <a:rPr lang="en-US" dirty="0">
                <a:solidFill>
                  <a:srgbClr val="F519E6"/>
                </a:solidFill>
                <a:latin typeface="Cambria" panose="02040503050406030204" pitchFamily="18" charset="0"/>
              </a:rPr>
              <a:t> </a:t>
            </a:r>
            <a:r>
              <a:rPr lang="en-US" dirty="0">
                <a:solidFill>
                  <a:srgbClr val="0070C0"/>
                </a:solidFill>
                <a:latin typeface="Cambria" panose="02040503050406030204" pitchFamily="18" charset="0"/>
              </a:rPr>
              <a:t>[Chandrasekar+][</a:t>
            </a:r>
            <a:r>
              <a:rPr lang="en-US" u="sng" dirty="0">
                <a:solidFill>
                  <a:srgbClr val="0070C0"/>
                </a:solidFill>
                <a:latin typeface="Cambria" panose="02040503050406030204" pitchFamily="18" charset="0"/>
              </a:rPr>
              <a:t>http://</a:t>
            </a:r>
            <a:r>
              <a:rPr lang="en-US" u="sng" dirty="0" err="1">
                <a:solidFill>
                  <a:srgbClr val="0070C0"/>
                </a:solidFill>
                <a:latin typeface="Cambria" panose="02040503050406030204" pitchFamily="18" charset="0"/>
              </a:rPr>
              <a:t>www.drampower.info</a:t>
            </a:r>
            <a:r>
              <a:rPr lang="en-US" dirty="0">
                <a:solidFill>
                  <a:srgbClr val="0070C0"/>
                </a:solidFill>
                <a:latin typeface="Cambria" panose="02040503050406030204" pitchFamily="18" charset="0"/>
              </a:rPr>
              <a:t>]</a:t>
            </a:r>
          </a:p>
          <a:p>
            <a:pPr marL="179388" indent="-179388">
              <a:lnSpc>
                <a:spcPts val="1780"/>
              </a:lnSpc>
              <a:spcBef>
                <a:spcPts val="100"/>
              </a:spcBef>
              <a:buFont typeface="Wingdings" pitchFamily="2" charset="2"/>
              <a:buChar char="§"/>
            </a:pPr>
            <a:endParaRPr lang="en-US" sz="2400" dirty="0">
              <a:solidFill>
                <a:schemeClr val="tx1"/>
              </a:solidFill>
              <a:latin typeface="Cambria" panose="02040503050406030204" pitchFamily="18" charset="0"/>
            </a:endParaRPr>
          </a:p>
        </p:txBody>
      </p:sp>
      <p:sp>
        <p:nvSpPr>
          <p:cNvPr id="11" name="灯片编号占位符 3">
            <a:extLst>
              <a:ext uri="{FF2B5EF4-FFF2-40B4-BE49-F238E27FC236}">
                <a16:creationId xmlns:a16="http://schemas.microsoft.com/office/drawing/2014/main" id="{1B408B6F-54E9-D04A-A323-9AC838B1E6B2}"/>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fld id="{56E643E9-8232-44D4-8A76-E691A7C80D3B}" type="slidenum">
              <a:rPr lang="en-US" altLang="en-US" sz="1500">
                <a:solidFill>
                  <a:schemeClr val="bg1">
                    <a:lumMod val="75000"/>
                  </a:schemeClr>
                </a:solidFill>
              </a:rPr>
              <a:pPr algn="ctr"/>
              <a:t>34</a:t>
            </a:fld>
            <a:endParaRPr lang="en-US" altLang="en-US" sz="1500" dirty="0">
              <a:solidFill>
                <a:schemeClr val="bg1">
                  <a:lumMod val="75000"/>
                </a:schemeClr>
              </a:solidFill>
            </a:endParaRPr>
          </a:p>
        </p:txBody>
      </p:sp>
    </p:spTree>
    <p:extLst>
      <p:ext uri="{BB962C8B-B14F-4D97-AF65-F5344CB8AC3E}">
        <p14:creationId xmlns:p14="http://schemas.microsoft.com/office/powerpoint/2010/main" val="418739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xfrm>
            <a:off x="53802" y="-86108"/>
            <a:ext cx="6807543" cy="608662"/>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DRAM Destruction Time</a:t>
            </a:r>
            <a:endParaRPr sz="3600" b="1" dirty="0">
              <a:solidFill>
                <a:schemeClr val="bg1"/>
              </a:solidFill>
              <a:latin typeface="Cambria"/>
              <a:ea typeface="Cambria"/>
              <a:cs typeface="Cambria"/>
              <a:sym typeface="Cambria"/>
            </a:endParaRPr>
          </a:p>
        </p:txBody>
      </p:sp>
      <p:pic>
        <p:nvPicPr>
          <p:cNvPr id="11" name="Picture 10">
            <a:extLst>
              <a:ext uri="{FF2B5EF4-FFF2-40B4-BE49-F238E27FC236}">
                <a16:creationId xmlns:a16="http://schemas.microsoft.com/office/drawing/2014/main" id="{D4A682E3-19C2-C04D-A637-E179E21B732C}"/>
              </a:ext>
            </a:extLst>
          </p:cNvPr>
          <p:cNvPicPr>
            <a:picLocks noChangeAspect="1"/>
          </p:cNvPicPr>
          <p:nvPr/>
        </p:nvPicPr>
        <p:blipFill>
          <a:blip r:embed="rId3"/>
          <a:stretch>
            <a:fillRect/>
          </a:stretch>
        </p:blipFill>
        <p:spPr>
          <a:xfrm>
            <a:off x="631931" y="750178"/>
            <a:ext cx="5651287" cy="1842046"/>
          </a:xfrm>
          <a:prstGeom prst="rect">
            <a:avLst/>
          </a:prstGeom>
        </p:spPr>
      </p:pic>
      <p:sp>
        <p:nvSpPr>
          <p:cNvPr id="21" name="Rectangle 20">
            <a:extLst>
              <a:ext uri="{FF2B5EF4-FFF2-40B4-BE49-F238E27FC236}">
                <a16:creationId xmlns:a16="http://schemas.microsoft.com/office/drawing/2014/main" id="{EAD69876-B5A6-2749-AD7B-DDA5B455270E}"/>
              </a:ext>
            </a:extLst>
          </p:cNvPr>
          <p:cNvSpPr/>
          <p:nvPr/>
        </p:nvSpPr>
        <p:spPr>
          <a:xfrm>
            <a:off x="0" y="3489702"/>
            <a:ext cx="6858000" cy="1115193"/>
          </a:xfrm>
          <a:prstGeom prst="rect">
            <a:avLst/>
          </a:prstGeom>
          <a:solidFill>
            <a:srgbClr val="0070C0"/>
          </a:solidFill>
          <a:ln w="25400" cap="flat" cmpd="sng" algn="ctr">
            <a:noFill/>
            <a:prstDash val="solid"/>
          </a:ln>
          <a:effectLst/>
        </p:spPr>
        <p:txBody>
          <a:bodyPr rtlCol="0" anchor="ctr"/>
          <a:lstStyle/>
          <a:p>
            <a:pPr algn="ctr"/>
            <a:r>
              <a:rPr lang="en-US" sz="2800" dirty="0">
                <a:solidFill>
                  <a:srgbClr val="FFFF00"/>
                </a:solidFill>
                <a:latin typeface="Cambria" panose="02040503050406030204" pitchFamily="18" charset="0"/>
              </a:rPr>
              <a:t>CODIC</a:t>
            </a:r>
            <a:r>
              <a:rPr lang="en-US" sz="2800" dirty="0">
                <a:solidFill>
                  <a:schemeClr val="bg1"/>
                </a:solidFill>
                <a:latin typeface="Cambria" panose="02040503050406030204" pitchFamily="18" charset="0"/>
              </a:rPr>
              <a:t> destroys the entire content of DRAM at least </a:t>
            </a:r>
            <a:r>
              <a:rPr lang="en-US" sz="2800" dirty="0">
                <a:solidFill>
                  <a:srgbClr val="FFFF00"/>
                </a:solidFill>
                <a:latin typeface="Cambria" panose="02040503050406030204" pitchFamily="18" charset="0"/>
              </a:rPr>
              <a:t>2x faster </a:t>
            </a:r>
            <a:r>
              <a:rPr lang="en-US" sz="2800" dirty="0">
                <a:solidFill>
                  <a:schemeClr val="bg1"/>
                </a:solidFill>
                <a:latin typeface="Cambria" panose="02040503050406030204" pitchFamily="18" charset="0"/>
              </a:rPr>
              <a:t>than the state-of-the-art</a:t>
            </a:r>
            <a:endParaRPr lang="en-US" sz="6600" dirty="0">
              <a:solidFill>
                <a:schemeClr val="bg1"/>
              </a:solidFill>
              <a:latin typeface="Cambria" panose="02040503050406030204" pitchFamily="18" charset="0"/>
            </a:endParaRPr>
          </a:p>
        </p:txBody>
      </p:sp>
      <p:grpSp>
        <p:nvGrpSpPr>
          <p:cNvPr id="43" name="Group 42">
            <a:extLst>
              <a:ext uri="{FF2B5EF4-FFF2-40B4-BE49-F238E27FC236}">
                <a16:creationId xmlns:a16="http://schemas.microsoft.com/office/drawing/2014/main" id="{26A80C57-5C81-2644-B350-09843ECB1428}"/>
              </a:ext>
            </a:extLst>
          </p:cNvPr>
          <p:cNvGrpSpPr/>
          <p:nvPr/>
        </p:nvGrpSpPr>
        <p:grpSpPr>
          <a:xfrm>
            <a:off x="3457745" y="2400834"/>
            <a:ext cx="1359711" cy="535863"/>
            <a:chOff x="3457749" y="2385226"/>
            <a:chExt cx="1359711" cy="535863"/>
          </a:xfrm>
        </p:grpSpPr>
        <p:cxnSp>
          <p:nvCxnSpPr>
            <p:cNvPr id="10" name="Elbow Connector 9">
              <a:extLst>
                <a:ext uri="{FF2B5EF4-FFF2-40B4-BE49-F238E27FC236}">
                  <a16:creationId xmlns:a16="http://schemas.microsoft.com/office/drawing/2014/main" id="{02E10A27-F3B5-044D-B122-3DB43B10F77A}"/>
                </a:ext>
              </a:extLst>
            </p:cNvPr>
            <p:cNvCxnSpPr>
              <a:cxnSpLocks/>
            </p:cNvCxnSpPr>
            <p:nvPr/>
          </p:nvCxnSpPr>
          <p:spPr>
            <a:xfrm rot="5400000" flipH="1" flipV="1">
              <a:off x="3481334" y="2516571"/>
              <a:ext cx="462072" cy="199382"/>
            </a:xfrm>
            <a:prstGeom prst="bentConnector3">
              <a:avLst>
                <a:gd name="adj1" fmla="val 3276"/>
              </a:avLst>
            </a:prstGeom>
            <a:ln w="31750">
              <a:solidFill>
                <a:srgbClr val="F519E6"/>
              </a:solidFill>
              <a:tailEnd type="triangle"/>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FB507735-208D-B249-91C0-5E1F6F6D0900}"/>
                </a:ext>
              </a:extLst>
            </p:cNvPr>
            <p:cNvGrpSpPr/>
            <p:nvPr/>
          </p:nvGrpSpPr>
          <p:grpSpPr>
            <a:xfrm>
              <a:off x="3457749" y="2385226"/>
              <a:ext cx="1359711" cy="535863"/>
              <a:chOff x="3457749" y="2385226"/>
              <a:chExt cx="1359711" cy="535863"/>
            </a:xfrm>
          </p:grpSpPr>
          <p:cxnSp>
            <p:nvCxnSpPr>
              <p:cNvPr id="12" name="Elbow Connector 11">
                <a:extLst>
                  <a:ext uri="{FF2B5EF4-FFF2-40B4-BE49-F238E27FC236}">
                    <a16:creationId xmlns:a16="http://schemas.microsoft.com/office/drawing/2014/main" id="{D440D974-52AE-E346-8D70-7F17AB37F0ED}"/>
                  </a:ext>
                </a:extLst>
              </p:cNvPr>
              <p:cNvCxnSpPr>
                <a:cxnSpLocks/>
              </p:cNvCxnSpPr>
              <p:nvPr/>
            </p:nvCxnSpPr>
            <p:spPr>
              <a:xfrm rot="16200000" flipV="1">
                <a:off x="3341014" y="2501961"/>
                <a:ext cx="462072" cy="228602"/>
              </a:xfrm>
              <a:prstGeom prst="bentConnector3">
                <a:avLst>
                  <a:gd name="adj1" fmla="val 3276"/>
                </a:avLst>
              </a:prstGeom>
              <a:ln w="31750">
                <a:solidFill>
                  <a:srgbClr val="F519E6"/>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DDCB847-ADC5-2749-A0D3-C32A4B2A206C}"/>
                  </a:ext>
                </a:extLst>
              </p:cNvPr>
              <p:cNvSpPr/>
              <p:nvPr/>
            </p:nvSpPr>
            <p:spPr>
              <a:xfrm>
                <a:off x="3812064" y="2551757"/>
                <a:ext cx="1005396" cy="369332"/>
              </a:xfrm>
              <a:prstGeom prst="rect">
                <a:avLst/>
              </a:prstGeom>
            </p:spPr>
            <p:txBody>
              <a:bodyPr wrap="square">
                <a:spAutoFit/>
              </a:bodyPr>
              <a:lstStyle/>
              <a:p>
                <a:r>
                  <a:rPr lang="en-US" sz="1800" b="1" dirty="0">
                    <a:solidFill>
                      <a:srgbClr val="F519E6"/>
                    </a:solidFill>
                    <a:latin typeface="Cambria" panose="02040503050406030204" pitchFamily="18" charset="0"/>
                  </a:rPr>
                  <a:t>552.7x</a:t>
                </a:r>
                <a:endParaRPr lang="en-US" sz="1800" b="1" dirty="0">
                  <a:solidFill>
                    <a:srgbClr val="F519E6"/>
                  </a:solidFill>
                </a:endParaRPr>
              </a:p>
            </p:txBody>
          </p:sp>
        </p:grpSp>
      </p:grpSp>
      <p:grpSp>
        <p:nvGrpSpPr>
          <p:cNvPr id="41" name="Group 40">
            <a:extLst>
              <a:ext uri="{FF2B5EF4-FFF2-40B4-BE49-F238E27FC236}">
                <a16:creationId xmlns:a16="http://schemas.microsoft.com/office/drawing/2014/main" id="{FAE24A24-C56D-B045-9611-E7E0BACA9168}"/>
              </a:ext>
            </a:extLst>
          </p:cNvPr>
          <p:cNvGrpSpPr/>
          <p:nvPr/>
        </p:nvGrpSpPr>
        <p:grpSpPr>
          <a:xfrm>
            <a:off x="3572045" y="2412016"/>
            <a:ext cx="1245411" cy="759621"/>
            <a:chOff x="3473122" y="2377346"/>
            <a:chExt cx="1245411" cy="759621"/>
          </a:xfrm>
        </p:grpSpPr>
        <p:cxnSp>
          <p:nvCxnSpPr>
            <p:cNvPr id="27" name="Elbow Connector 26">
              <a:extLst>
                <a:ext uri="{FF2B5EF4-FFF2-40B4-BE49-F238E27FC236}">
                  <a16:creationId xmlns:a16="http://schemas.microsoft.com/office/drawing/2014/main" id="{F537F245-8236-A247-A4F5-ECA772579FBC}"/>
                </a:ext>
              </a:extLst>
            </p:cNvPr>
            <p:cNvCxnSpPr>
              <a:cxnSpLocks/>
            </p:cNvCxnSpPr>
            <p:nvPr/>
          </p:nvCxnSpPr>
          <p:spPr>
            <a:xfrm rot="16200000" flipV="1">
              <a:off x="3215955" y="2634513"/>
              <a:ext cx="678514" cy="164180"/>
            </a:xfrm>
            <a:prstGeom prst="bentConnector3">
              <a:avLst>
                <a:gd name="adj1" fmla="val -69"/>
              </a:avLst>
            </a:prstGeom>
            <a:ln w="31750">
              <a:solidFill>
                <a:srgbClr val="081CF3"/>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a:extLst>
                <a:ext uri="{FF2B5EF4-FFF2-40B4-BE49-F238E27FC236}">
                  <a16:creationId xmlns:a16="http://schemas.microsoft.com/office/drawing/2014/main" id="{1A76765B-E485-4946-93C3-139F7A9F8EA8}"/>
                </a:ext>
              </a:extLst>
            </p:cNvPr>
            <p:cNvCxnSpPr>
              <a:cxnSpLocks/>
            </p:cNvCxnSpPr>
            <p:nvPr/>
          </p:nvCxnSpPr>
          <p:spPr>
            <a:xfrm rot="5400000" flipH="1" flipV="1">
              <a:off x="3526524" y="2879784"/>
              <a:ext cx="221556" cy="130595"/>
            </a:xfrm>
            <a:prstGeom prst="bentConnector3">
              <a:avLst>
                <a:gd name="adj1" fmla="val -158"/>
              </a:avLst>
            </a:prstGeom>
            <a:ln w="31750">
              <a:solidFill>
                <a:srgbClr val="081CF3"/>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695B1FA7-39B3-1A47-AF53-0A53D7093381}"/>
                </a:ext>
              </a:extLst>
            </p:cNvPr>
            <p:cNvSpPr/>
            <p:nvPr/>
          </p:nvSpPr>
          <p:spPr>
            <a:xfrm>
              <a:off x="3713137" y="2767635"/>
              <a:ext cx="1005396" cy="369332"/>
            </a:xfrm>
            <a:prstGeom prst="rect">
              <a:avLst/>
            </a:prstGeom>
          </p:spPr>
          <p:txBody>
            <a:bodyPr wrap="square">
              <a:spAutoFit/>
            </a:bodyPr>
            <a:lstStyle/>
            <a:p>
              <a:r>
                <a:rPr lang="en-US" sz="1800" b="1" dirty="0">
                  <a:solidFill>
                    <a:srgbClr val="081CF3"/>
                  </a:solidFill>
                  <a:latin typeface="Cambria" panose="02040503050406030204" pitchFamily="18" charset="0"/>
                </a:rPr>
                <a:t>2.5x</a:t>
              </a:r>
              <a:endParaRPr lang="en-US" sz="1800" b="1" dirty="0">
                <a:solidFill>
                  <a:srgbClr val="081CF3"/>
                </a:solidFill>
              </a:endParaRPr>
            </a:p>
          </p:txBody>
        </p:sp>
      </p:grpSp>
      <p:grpSp>
        <p:nvGrpSpPr>
          <p:cNvPr id="42" name="Group 41">
            <a:extLst>
              <a:ext uri="{FF2B5EF4-FFF2-40B4-BE49-F238E27FC236}">
                <a16:creationId xmlns:a16="http://schemas.microsoft.com/office/drawing/2014/main" id="{AD0E0430-117E-B743-B29E-6D501A39EE94}"/>
              </a:ext>
            </a:extLst>
          </p:cNvPr>
          <p:cNvGrpSpPr/>
          <p:nvPr/>
        </p:nvGrpSpPr>
        <p:grpSpPr>
          <a:xfrm>
            <a:off x="3692765" y="2397193"/>
            <a:ext cx="1124691" cy="1023835"/>
            <a:chOff x="3692765" y="2406152"/>
            <a:chExt cx="1124691" cy="1023835"/>
          </a:xfrm>
        </p:grpSpPr>
        <p:cxnSp>
          <p:nvCxnSpPr>
            <p:cNvPr id="34" name="Elbow Connector 33">
              <a:extLst>
                <a:ext uri="{FF2B5EF4-FFF2-40B4-BE49-F238E27FC236}">
                  <a16:creationId xmlns:a16="http://schemas.microsoft.com/office/drawing/2014/main" id="{6BA28E26-942F-A749-B689-B1D75F0CE75A}"/>
                </a:ext>
              </a:extLst>
            </p:cNvPr>
            <p:cNvCxnSpPr>
              <a:cxnSpLocks/>
            </p:cNvCxnSpPr>
            <p:nvPr/>
          </p:nvCxnSpPr>
          <p:spPr>
            <a:xfrm rot="16200000" flipV="1">
              <a:off x="3262274" y="2836643"/>
              <a:ext cx="919241" cy="58259"/>
            </a:xfrm>
            <a:prstGeom prst="bentConnector3">
              <a:avLst>
                <a:gd name="adj1" fmla="val -82"/>
              </a:avLst>
            </a:prstGeom>
            <a:ln w="317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a:extLst>
                <a:ext uri="{FF2B5EF4-FFF2-40B4-BE49-F238E27FC236}">
                  <a16:creationId xmlns:a16="http://schemas.microsoft.com/office/drawing/2014/main" id="{D5A4952B-B613-2047-A641-BB7063380502}"/>
                </a:ext>
              </a:extLst>
            </p:cNvPr>
            <p:cNvCxnSpPr>
              <a:cxnSpLocks/>
            </p:cNvCxnSpPr>
            <p:nvPr/>
          </p:nvCxnSpPr>
          <p:spPr>
            <a:xfrm rot="5400000" flipH="1" flipV="1">
              <a:off x="3658835" y="3171096"/>
              <a:ext cx="204328" cy="102125"/>
            </a:xfrm>
            <a:prstGeom prst="bentConnector3">
              <a:avLst>
                <a:gd name="adj1" fmla="val -1280"/>
              </a:avLst>
            </a:prstGeom>
            <a:ln w="317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40802EA8-958A-554C-BB09-CF547D0EDBCF}"/>
                </a:ext>
              </a:extLst>
            </p:cNvPr>
            <p:cNvSpPr/>
            <p:nvPr/>
          </p:nvSpPr>
          <p:spPr>
            <a:xfrm>
              <a:off x="3812060" y="3060655"/>
              <a:ext cx="1005396" cy="369332"/>
            </a:xfrm>
            <a:prstGeom prst="rect">
              <a:avLst/>
            </a:prstGeom>
          </p:spPr>
          <p:txBody>
            <a:bodyPr wrap="square">
              <a:spAutoFit/>
            </a:bodyPr>
            <a:lstStyle/>
            <a:p>
              <a:r>
                <a:rPr lang="en-US" sz="1800" b="1" dirty="0">
                  <a:solidFill>
                    <a:srgbClr val="00B050"/>
                  </a:solidFill>
                  <a:latin typeface="Cambria" panose="02040503050406030204" pitchFamily="18" charset="0"/>
                </a:rPr>
                <a:t>2.0x</a:t>
              </a:r>
              <a:endParaRPr lang="en-US" sz="1800" b="1" dirty="0">
                <a:solidFill>
                  <a:srgbClr val="00B050"/>
                </a:solidFill>
              </a:endParaRPr>
            </a:p>
          </p:txBody>
        </p:sp>
      </p:grpSp>
      <p:sp>
        <p:nvSpPr>
          <p:cNvPr id="19" name="灯片编号占位符 3">
            <a:extLst>
              <a:ext uri="{FF2B5EF4-FFF2-40B4-BE49-F238E27FC236}">
                <a16:creationId xmlns:a16="http://schemas.microsoft.com/office/drawing/2014/main" id="{FDE8354B-CDF9-B948-83C6-9C2316C57D3D}"/>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fld id="{56E643E9-8232-44D4-8A76-E691A7C80D3B}" type="slidenum">
              <a:rPr lang="en-US" altLang="en-US" sz="1500">
                <a:solidFill>
                  <a:schemeClr val="bg1">
                    <a:lumMod val="75000"/>
                  </a:schemeClr>
                </a:solidFill>
              </a:rPr>
              <a:pPr algn="ctr"/>
              <a:t>35</a:t>
            </a:fld>
            <a:endParaRPr lang="en-US" altLang="en-US" sz="1500" dirty="0">
              <a:solidFill>
                <a:schemeClr val="bg1">
                  <a:lumMod val="75000"/>
                </a:schemeClr>
              </a:solidFill>
            </a:endParaRPr>
          </a:p>
        </p:txBody>
      </p:sp>
    </p:spTree>
    <p:extLst>
      <p:ext uri="{BB962C8B-B14F-4D97-AF65-F5344CB8AC3E}">
        <p14:creationId xmlns:p14="http://schemas.microsoft.com/office/powerpoint/2010/main" val="225430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grpSp>
        <p:nvGrpSpPr>
          <p:cNvPr id="5" name="Group 4">
            <a:extLst>
              <a:ext uri="{FF2B5EF4-FFF2-40B4-BE49-F238E27FC236}">
                <a16:creationId xmlns:a16="http://schemas.microsoft.com/office/drawing/2014/main" id="{681382E7-754F-854F-B0C4-6A5C9BEC135B}"/>
              </a:ext>
            </a:extLst>
          </p:cNvPr>
          <p:cNvGrpSpPr/>
          <p:nvPr/>
        </p:nvGrpSpPr>
        <p:grpSpPr>
          <a:xfrm>
            <a:off x="228708" y="1426459"/>
            <a:ext cx="6251912" cy="1669087"/>
            <a:chOff x="476772" y="1363753"/>
            <a:chExt cx="6251912" cy="1669087"/>
          </a:xfrm>
        </p:grpSpPr>
        <p:grpSp>
          <p:nvGrpSpPr>
            <p:cNvPr id="3" name="Group 2">
              <a:extLst>
                <a:ext uri="{FF2B5EF4-FFF2-40B4-BE49-F238E27FC236}">
                  <a16:creationId xmlns:a16="http://schemas.microsoft.com/office/drawing/2014/main" id="{7E5CC917-CAA6-D444-8B00-F40A2DAFC5DE}"/>
                </a:ext>
              </a:extLst>
            </p:cNvPr>
            <p:cNvGrpSpPr/>
            <p:nvPr/>
          </p:nvGrpSpPr>
          <p:grpSpPr>
            <a:xfrm>
              <a:off x="476772" y="1363753"/>
              <a:ext cx="6251912" cy="1341552"/>
              <a:chOff x="487045" y="1828874"/>
              <a:chExt cx="6251912" cy="1341552"/>
            </a:xfrm>
          </p:grpSpPr>
          <p:sp>
            <p:nvSpPr>
              <p:cNvPr id="17" name="Rectangle 16">
                <a:extLst>
                  <a:ext uri="{FF2B5EF4-FFF2-40B4-BE49-F238E27FC236}">
                    <a16:creationId xmlns:a16="http://schemas.microsoft.com/office/drawing/2014/main" id="{51C943A7-A5CE-8841-A9A4-DBAA54732EB6}"/>
                  </a:ext>
                </a:extLst>
              </p:cNvPr>
              <p:cNvSpPr/>
              <p:nvPr/>
            </p:nvSpPr>
            <p:spPr>
              <a:xfrm>
                <a:off x="2272178" y="1828874"/>
                <a:ext cx="1487831" cy="38206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mbria" panose="02040503050406030204" pitchFamily="18" charset="0"/>
                  </a:rPr>
                  <a:t>CODIC Self-d</a:t>
                </a:r>
              </a:p>
            </p:txBody>
          </p:sp>
          <p:sp>
            <p:nvSpPr>
              <p:cNvPr id="18" name="Rectangle 17">
                <a:extLst>
                  <a:ext uri="{FF2B5EF4-FFF2-40B4-BE49-F238E27FC236}">
                    <a16:creationId xmlns:a16="http://schemas.microsoft.com/office/drawing/2014/main" id="{781F4508-BF44-EC4A-9A19-5FADEF70589C}"/>
                  </a:ext>
                </a:extLst>
              </p:cNvPr>
              <p:cNvSpPr/>
              <p:nvPr/>
            </p:nvSpPr>
            <p:spPr>
              <a:xfrm>
                <a:off x="3760009" y="1828874"/>
                <a:ext cx="1487831" cy="38206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mbria" panose="02040503050406030204" pitchFamily="18" charset="0"/>
                  </a:rPr>
                  <a:t>ChaCha-8</a:t>
                </a:r>
              </a:p>
            </p:txBody>
          </p:sp>
          <p:sp>
            <p:nvSpPr>
              <p:cNvPr id="19" name="Rectangle 18">
                <a:extLst>
                  <a:ext uri="{FF2B5EF4-FFF2-40B4-BE49-F238E27FC236}">
                    <a16:creationId xmlns:a16="http://schemas.microsoft.com/office/drawing/2014/main" id="{D876DD24-CD4D-9346-B090-84875E00A785}"/>
                  </a:ext>
                </a:extLst>
              </p:cNvPr>
              <p:cNvSpPr/>
              <p:nvPr/>
            </p:nvSpPr>
            <p:spPr>
              <a:xfrm>
                <a:off x="5246063" y="1830531"/>
                <a:ext cx="1492894" cy="379039"/>
              </a:xfrm>
              <a:prstGeom prst="rect">
                <a:avLst/>
              </a:prstGeom>
              <a:solidFill>
                <a:srgbClr val="5E973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mbria" panose="02040503050406030204" pitchFamily="18" charset="0"/>
                  </a:rPr>
                  <a:t>AES-128</a:t>
                </a:r>
              </a:p>
            </p:txBody>
          </p:sp>
          <p:sp>
            <p:nvSpPr>
              <p:cNvPr id="20" name="Rectangle 19">
                <a:extLst>
                  <a:ext uri="{FF2B5EF4-FFF2-40B4-BE49-F238E27FC236}">
                    <a16:creationId xmlns:a16="http://schemas.microsoft.com/office/drawing/2014/main" id="{9C7F98C5-366C-E343-B148-BDE9BB00771B}"/>
                  </a:ext>
                </a:extLst>
              </p:cNvPr>
              <p:cNvSpPr/>
              <p:nvPr/>
            </p:nvSpPr>
            <p:spPr>
              <a:xfrm>
                <a:off x="2272165" y="2212072"/>
                <a:ext cx="1487831" cy="3301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mbria" panose="02040503050406030204" pitchFamily="18" charset="0"/>
                  </a:rPr>
                  <a:t>~0%</a:t>
                </a:r>
              </a:p>
            </p:txBody>
          </p:sp>
          <p:sp>
            <p:nvSpPr>
              <p:cNvPr id="23" name="Rectangle 22">
                <a:extLst>
                  <a:ext uri="{FF2B5EF4-FFF2-40B4-BE49-F238E27FC236}">
                    <a16:creationId xmlns:a16="http://schemas.microsoft.com/office/drawing/2014/main" id="{AB76D416-B063-C646-803E-71DDEDEFE192}"/>
                  </a:ext>
                </a:extLst>
              </p:cNvPr>
              <p:cNvSpPr/>
              <p:nvPr/>
            </p:nvSpPr>
            <p:spPr>
              <a:xfrm>
                <a:off x="3757524" y="2212904"/>
                <a:ext cx="1487831" cy="3284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mbria" panose="02040503050406030204" pitchFamily="18" charset="0"/>
                  </a:rPr>
                  <a:t>~0%</a:t>
                </a:r>
              </a:p>
            </p:txBody>
          </p:sp>
          <p:sp>
            <p:nvSpPr>
              <p:cNvPr id="24" name="Rectangle 23">
                <a:extLst>
                  <a:ext uri="{FF2B5EF4-FFF2-40B4-BE49-F238E27FC236}">
                    <a16:creationId xmlns:a16="http://schemas.microsoft.com/office/drawing/2014/main" id="{40180E68-3F18-3143-9A8F-216E65453951}"/>
                  </a:ext>
                </a:extLst>
              </p:cNvPr>
              <p:cNvSpPr/>
              <p:nvPr/>
            </p:nvSpPr>
            <p:spPr>
              <a:xfrm>
                <a:off x="5249549" y="2209570"/>
                <a:ext cx="1487831" cy="3386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mbria" panose="02040503050406030204" pitchFamily="18" charset="0"/>
                  </a:rPr>
                  <a:t>~0%</a:t>
                </a:r>
              </a:p>
            </p:txBody>
          </p:sp>
          <p:sp>
            <p:nvSpPr>
              <p:cNvPr id="26" name="Rectangle 25">
                <a:extLst>
                  <a:ext uri="{FF2B5EF4-FFF2-40B4-BE49-F238E27FC236}">
                    <a16:creationId xmlns:a16="http://schemas.microsoft.com/office/drawing/2014/main" id="{CF451217-F89A-344A-AD12-60694B6203A0}"/>
                  </a:ext>
                </a:extLst>
              </p:cNvPr>
              <p:cNvSpPr/>
              <p:nvPr/>
            </p:nvSpPr>
            <p:spPr>
              <a:xfrm>
                <a:off x="489475" y="2226363"/>
                <a:ext cx="1781307" cy="3092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ts val="1180"/>
                  </a:lnSpc>
                </a:pPr>
                <a:r>
                  <a:rPr lang="en-US" b="1" dirty="0">
                    <a:solidFill>
                      <a:srgbClr val="0070C0"/>
                    </a:solidFill>
                    <a:latin typeface="Cambria" panose="02040503050406030204" pitchFamily="18" charset="0"/>
                  </a:rPr>
                  <a:t>Performance</a:t>
                </a:r>
                <a:endParaRPr lang="en-US" dirty="0">
                  <a:solidFill>
                    <a:srgbClr val="0070C0"/>
                  </a:solidFill>
                  <a:latin typeface="Cambria" panose="02040503050406030204" pitchFamily="18" charset="0"/>
                </a:endParaRPr>
              </a:p>
            </p:txBody>
          </p:sp>
          <p:sp>
            <p:nvSpPr>
              <p:cNvPr id="27" name="Rectangle 26">
                <a:extLst>
                  <a:ext uri="{FF2B5EF4-FFF2-40B4-BE49-F238E27FC236}">
                    <a16:creationId xmlns:a16="http://schemas.microsoft.com/office/drawing/2014/main" id="{1E35B7FF-29D2-0740-8053-6292E1210E7A}"/>
                  </a:ext>
                </a:extLst>
              </p:cNvPr>
              <p:cNvSpPr/>
              <p:nvPr/>
            </p:nvSpPr>
            <p:spPr>
              <a:xfrm>
                <a:off x="487045" y="2535307"/>
                <a:ext cx="1776338" cy="3228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ts val="1180"/>
                  </a:lnSpc>
                </a:pPr>
                <a:r>
                  <a:rPr lang="en-US" b="1" dirty="0">
                    <a:solidFill>
                      <a:srgbClr val="7030A0"/>
                    </a:solidFill>
                    <a:latin typeface="Cambria" panose="02040503050406030204" pitchFamily="18" charset="0"/>
                  </a:rPr>
                  <a:t>Power</a:t>
                </a:r>
                <a:endParaRPr lang="en-US" dirty="0">
                  <a:solidFill>
                    <a:srgbClr val="7030A0"/>
                  </a:solidFill>
                  <a:latin typeface="Cambria" panose="02040503050406030204" pitchFamily="18" charset="0"/>
                </a:endParaRPr>
              </a:p>
            </p:txBody>
          </p:sp>
          <p:sp>
            <p:nvSpPr>
              <p:cNvPr id="28" name="Rectangle 27">
                <a:extLst>
                  <a:ext uri="{FF2B5EF4-FFF2-40B4-BE49-F238E27FC236}">
                    <a16:creationId xmlns:a16="http://schemas.microsoft.com/office/drawing/2014/main" id="{BC842B7D-3CAD-FF44-9A9D-6BB7ECAFD148}"/>
                  </a:ext>
                </a:extLst>
              </p:cNvPr>
              <p:cNvSpPr/>
              <p:nvPr/>
            </p:nvSpPr>
            <p:spPr>
              <a:xfrm>
                <a:off x="490952" y="2850075"/>
                <a:ext cx="1778822" cy="3188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ts val="1180"/>
                  </a:lnSpc>
                </a:pPr>
                <a:r>
                  <a:rPr lang="en-US" b="1" dirty="0">
                    <a:solidFill>
                      <a:srgbClr val="5E973D"/>
                    </a:solidFill>
                    <a:latin typeface="Cambria" panose="02040503050406030204" pitchFamily="18" charset="0"/>
                  </a:rPr>
                  <a:t>Processor Area</a:t>
                </a:r>
                <a:endParaRPr lang="en-US" dirty="0">
                  <a:solidFill>
                    <a:srgbClr val="5E973D"/>
                  </a:solidFill>
                  <a:latin typeface="Cambria" panose="02040503050406030204" pitchFamily="18" charset="0"/>
                </a:endParaRPr>
              </a:p>
            </p:txBody>
          </p:sp>
          <p:sp>
            <p:nvSpPr>
              <p:cNvPr id="29" name="Rectangle 28">
                <a:extLst>
                  <a:ext uri="{FF2B5EF4-FFF2-40B4-BE49-F238E27FC236}">
                    <a16:creationId xmlns:a16="http://schemas.microsoft.com/office/drawing/2014/main" id="{2F3236EB-074E-F646-9C8F-E8A3E91D386A}"/>
                  </a:ext>
                </a:extLst>
              </p:cNvPr>
              <p:cNvSpPr/>
              <p:nvPr/>
            </p:nvSpPr>
            <p:spPr>
              <a:xfrm>
                <a:off x="2271649" y="2540597"/>
                <a:ext cx="1481448" cy="3228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mbria" panose="02040503050406030204" pitchFamily="18" charset="0"/>
                  </a:rPr>
                  <a:t>~0%</a:t>
                </a:r>
              </a:p>
            </p:txBody>
          </p:sp>
          <p:sp>
            <p:nvSpPr>
              <p:cNvPr id="30" name="Rectangle 29">
                <a:extLst>
                  <a:ext uri="{FF2B5EF4-FFF2-40B4-BE49-F238E27FC236}">
                    <a16:creationId xmlns:a16="http://schemas.microsoft.com/office/drawing/2014/main" id="{4C212998-946C-5848-9F02-21258384E4DA}"/>
                  </a:ext>
                </a:extLst>
              </p:cNvPr>
              <p:cNvSpPr/>
              <p:nvPr/>
            </p:nvSpPr>
            <p:spPr>
              <a:xfrm>
                <a:off x="2272032" y="2846930"/>
                <a:ext cx="1482215" cy="3228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mbria" panose="02040503050406030204" pitchFamily="18" charset="0"/>
                  </a:rPr>
                  <a:t>~0.0%</a:t>
                </a:r>
              </a:p>
            </p:txBody>
          </p:sp>
          <p:sp>
            <p:nvSpPr>
              <p:cNvPr id="31" name="Rectangle 30">
                <a:extLst>
                  <a:ext uri="{FF2B5EF4-FFF2-40B4-BE49-F238E27FC236}">
                    <a16:creationId xmlns:a16="http://schemas.microsoft.com/office/drawing/2014/main" id="{7639F701-2B35-B34F-BDC5-37E53596F4AB}"/>
                  </a:ext>
                </a:extLst>
              </p:cNvPr>
              <p:cNvSpPr/>
              <p:nvPr/>
            </p:nvSpPr>
            <p:spPr>
              <a:xfrm>
                <a:off x="3758244" y="2537525"/>
                <a:ext cx="1487831" cy="3161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mbria" panose="02040503050406030204" pitchFamily="18" charset="0"/>
                  </a:rPr>
                  <a:t>~17%</a:t>
                </a:r>
              </a:p>
            </p:txBody>
          </p:sp>
          <p:sp>
            <p:nvSpPr>
              <p:cNvPr id="32" name="Rectangle 31">
                <a:extLst>
                  <a:ext uri="{FF2B5EF4-FFF2-40B4-BE49-F238E27FC236}">
                    <a16:creationId xmlns:a16="http://schemas.microsoft.com/office/drawing/2014/main" id="{28719DD8-51D0-4F44-AE68-06B551EF061E}"/>
                  </a:ext>
                </a:extLst>
              </p:cNvPr>
              <p:cNvSpPr/>
              <p:nvPr/>
            </p:nvSpPr>
            <p:spPr>
              <a:xfrm>
                <a:off x="3758244" y="2850775"/>
                <a:ext cx="1487831" cy="3196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mbria" panose="02040503050406030204" pitchFamily="18" charset="0"/>
                  </a:rPr>
                  <a:t>~0.9%</a:t>
                </a:r>
              </a:p>
            </p:txBody>
          </p:sp>
          <p:sp>
            <p:nvSpPr>
              <p:cNvPr id="33" name="Rectangle 32">
                <a:extLst>
                  <a:ext uri="{FF2B5EF4-FFF2-40B4-BE49-F238E27FC236}">
                    <a16:creationId xmlns:a16="http://schemas.microsoft.com/office/drawing/2014/main" id="{B7B972BF-543C-EF42-B96F-EC8069E6F921}"/>
                  </a:ext>
                </a:extLst>
              </p:cNvPr>
              <p:cNvSpPr/>
              <p:nvPr/>
            </p:nvSpPr>
            <p:spPr>
              <a:xfrm>
                <a:off x="5249549" y="2539971"/>
                <a:ext cx="1487831" cy="3050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mbria" panose="02040503050406030204" pitchFamily="18" charset="0"/>
                  </a:rPr>
                  <a:t>~12%</a:t>
                </a:r>
              </a:p>
            </p:txBody>
          </p:sp>
          <p:sp>
            <p:nvSpPr>
              <p:cNvPr id="34" name="Rectangle 33">
                <a:extLst>
                  <a:ext uri="{FF2B5EF4-FFF2-40B4-BE49-F238E27FC236}">
                    <a16:creationId xmlns:a16="http://schemas.microsoft.com/office/drawing/2014/main" id="{B4C3274C-77D7-4D42-82D4-74995E40B682}"/>
                  </a:ext>
                </a:extLst>
              </p:cNvPr>
              <p:cNvSpPr/>
              <p:nvPr/>
            </p:nvSpPr>
            <p:spPr>
              <a:xfrm>
                <a:off x="5246784" y="2844617"/>
                <a:ext cx="1487831" cy="3231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mbria" panose="02040503050406030204" pitchFamily="18" charset="0"/>
                  </a:rPr>
                  <a:t>~1.3%</a:t>
                </a:r>
              </a:p>
            </p:txBody>
          </p:sp>
        </p:grpSp>
        <p:grpSp>
          <p:nvGrpSpPr>
            <p:cNvPr id="2" name="Group 1">
              <a:extLst>
                <a:ext uri="{FF2B5EF4-FFF2-40B4-BE49-F238E27FC236}">
                  <a16:creationId xmlns:a16="http://schemas.microsoft.com/office/drawing/2014/main" id="{8EF72DFD-496E-E649-92DD-0A6D0E780F29}"/>
                </a:ext>
              </a:extLst>
            </p:cNvPr>
            <p:cNvGrpSpPr/>
            <p:nvPr/>
          </p:nvGrpSpPr>
          <p:grpSpPr>
            <a:xfrm>
              <a:off x="476772" y="2702422"/>
              <a:ext cx="6247564" cy="330418"/>
              <a:chOff x="476772" y="2702422"/>
              <a:chExt cx="6247564" cy="330418"/>
            </a:xfrm>
          </p:grpSpPr>
          <p:sp>
            <p:nvSpPr>
              <p:cNvPr id="47" name="Rectangle 46">
                <a:extLst>
                  <a:ext uri="{FF2B5EF4-FFF2-40B4-BE49-F238E27FC236}">
                    <a16:creationId xmlns:a16="http://schemas.microsoft.com/office/drawing/2014/main" id="{D37C0AB5-EB2D-464B-BF11-CA2DE6EDC0DF}"/>
                  </a:ext>
                </a:extLst>
              </p:cNvPr>
              <p:cNvSpPr/>
              <p:nvPr/>
            </p:nvSpPr>
            <p:spPr>
              <a:xfrm>
                <a:off x="2261021" y="2702422"/>
                <a:ext cx="1487820" cy="3218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mbria" panose="02040503050406030204" pitchFamily="18" charset="0"/>
                  </a:rPr>
                  <a:t>~1.1%</a:t>
                </a:r>
              </a:p>
            </p:txBody>
          </p:sp>
          <p:sp>
            <p:nvSpPr>
              <p:cNvPr id="39" name="Rectangle 38">
                <a:extLst>
                  <a:ext uri="{FF2B5EF4-FFF2-40B4-BE49-F238E27FC236}">
                    <a16:creationId xmlns:a16="http://schemas.microsoft.com/office/drawing/2014/main" id="{23D1C465-9661-EE48-8DD9-2B18D287251E}"/>
                  </a:ext>
                </a:extLst>
              </p:cNvPr>
              <p:cNvSpPr/>
              <p:nvPr/>
            </p:nvSpPr>
            <p:spPr>
              <a:xfrm>
                <a:off x="476772" y="2713278"/>
                <a:ext cx="1782725" cy="31844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ts val="1180"/>
                  </a:lnSpc>
                </a:pPr>
                <a:r>
                  <a:rPr lang="en-US" b="1" dirty="0">
                    <a:solidFill>
                      <a:schemeClr val="accent1">
                        <a:lumMod val="50000"/>
                      </a:schemeClr>
                    </a:solidFill>
                    <a:latin typeface="Cambria" panose="02040503050406030204" pitchFamily="18" charset="0"/>
                  </a:rPr>
                  <a:t>DRAM Area</a:t>
                </a:r>
                <a:endParaRPr lang="en-US" dirty="0">
                  <a:solidFill>
                    <a:schemeClr val="accent1">
                      <a:lumMod val="50000"/>
                    </a:schemeClr>
                  </a:solidFill>
                  <a:latin typeface="Cambria" panose="02040503050406030204" pitchFamily="18" charset="0"/>
                </a:endParaRPr>
              </a:p>
            </p:txBody>
          </p:sp>
          <p:sp>
            <p:nvSpPr>
              <p:cNvPr id="48" name="Rectangle 47">
                <a:extLst>
                  <a:ext uri="{FF2B5EF4-FFF2-40B4-BE49-F238E27FC236}">
                    <a16:creationId xmlns:a16="http://schemas.microsoft.com/office/drawing/2014/main" id="{43F0AE3B-DEB2-4B46-B38E-1CE6C4405D81}"/>
                  </a:ext>
                </a:extLst>
              </p:cNvPr>
              <p:cNvSpPr/>
              <p:nvPr/>
            </p:nvSpPr>
            <p:spPr>
              <a:xfrm>
                <a:off x="3747262" y="2711140"/>
                <a:ext cx="1487820" cy="3217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mbria" panose="02040503050406030204" pitchFamily="18" charset="0"/>
                  </a:rPr>
                  <a:t>~0.0%</a:t>
                </a:r>
              </a:p>
            </p:txBody>
          </p:sp>
          <p:sp>
            <p:nvSpPr>
              <p:cNvPr id="49" name="Rectangle 48">
                <a:extLst>
                  <a:ext uri="{FF2B5EF4-FFF2-40B4-BE49-F238E27FC236}">
                    <a16:creationId xmlns:a16="http://schemas.microsoft.com/office/drawing/2014/main" id="{18CAAEB4-A99D-9A47-A26A-C972B0414C66}"/>
                  </a:ext>
                </a:extLst>
              </p:cNvPr>
              <p:cNvSpPr/>
              <p:nvPr/>
            </p:nvSpPr>
            <p:spPr>
              <a:xfrm>
                <a:off x="5236516" y="2704392"/>
                <a:ext cx="1487820" cy="3284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mbria" panose="02040503050406030204" pitchFamily="18" charset="0"/>
                  </a:rPr>
                  <a:t>~0.0%</a:t>
                </a:r>
              </a:p>
            </p:txBody>
          </p:sp>
        </p:grpSp>
      </p:grpSp>
      <p:sp>
        <p:nvSpPr>
          <p:cNvPr id="110" name="Google Shape;110;p19"/>
          <p:cNvSpPr txBox="1">
            <a:spLocks noGrp="1"/>
          </p:cNvSpPr>
          <p:nvPr>
            <p:ph type="title"/>
          </p:nvPr>
        </p:nvSpPr>
        <p:spPr>
          <a:xfrm>
            <a:off x="50457" y="-125197"/>
            <a:ext cx="7120467" cy="608662"/>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CODIC vs. Encryption</a:t>
            </a:r>
            <a:endParaRPr sz="3600" b="1" dirty="0">
              <a:solidFill>
                <a:schemeClr val="bg1"/>
              </a:solidFill>
              <a:latin typeface="Cambria"/>
              <a:ea typeface="Cambria"/>
              <a:cs typeface="Cambria"/>
              <a:sym typeface="Cambria"/>
            </a:endParaRPr>
          </a:p>
        </p:txBody>
      </p:sp>
      <p:sp>
        <p:nvSpPr>
          <p:cNvPr id="9" name="Google Shape;111;p19">
            <a:extLst>
              <a:ext uri="{FF2B5EF4-FFF2-40B4-BE49-F238E27FC236}">
                <a16:creationId xmlns:a16="http://schemas.microsoft.com/office/drawing/2014/main" id="{0CE1B951-54A6-574B-BDEC-DA1255C25A3A}"/>
              </a:ext>
            </a:extLst>
          </p:cNvPr>
          <p:cNvSpPr txBox="1">
            <a:spLocks noGrp="1"/>
          </p:cNvSpPr>
          <p:nvPr>
            <p:ph type="body" idx="1"/>
          </p:nvPr>
        </p:nvSpPr>
        <p:spPr>
          <a:xfrm>
            <a:off x="83424" y="532194"/>
            <a:ext cx="6723827" cy="918148"/>
          </a:xfrm>
          <a:prstGeom prst="rect">
            <a:avLst/>
          </a:prstGeom>
        </p:spPr>
        <p:txBody>
          <a:bodyPr spcFirstLastPara="1" wrap="square" lIns="68569" tIns="68569" rIns="68569" bIns="68569" anchor="t" anchorCtr="0">
            <a:noAutofit/>
          </a:bodyPr>
          <a:lstStyle/>
          <a:p>
            <a:pPr marL="223838" indent="-223838">
              <a:lnSpc>
                <a:spcPts val="1820"/>
              </a:lnSpc>
              <a:spcBef>
                <a:spcPts val="100"/>
              </a:spcBef>
              <a:buFont typeface="Wingdings" pitchFamily="2" charset="2"/>
              <a:buChar char="§"/>
            </a:pPr>
            <a:r>
              <a:rPr lang="en-US" sz="1600" dirty="0">
                <a:solidFill>
                  <a:srgbClr val="F519E6"/>
                </a:solidFill>
                <a:latin typeface="Cambria" panose="02040503050406030204" pitchFamily="18" charset="0"/>
              </a:rPr>
              <a:t>Full main memory encryption</a:t>
            </a:r>
            <a:r>
              <a:rPr lang="en-US" sz="1600" dirty="0">
                <a:solidFill>
                  <a:schemeClr val="tx1"/>
                </a:solidFill>
                <a:latin typeface="Cambria" panose="02040503050406030204" pitchFamily="18" charset="0"/>
              </a:rPr>
              <a:t> provides </a:t>
            </a:r>
            <a:r>
              <a:rPr lang="en-US" sz="1600" dirty="0">
                <a:solidFill>
                  <a:srgbClr val="F519E6"/>
                </a:solidFill>
                <a:latin typeface="Cambria" panose="02040503050406030204" pitchFamily="18" charset="0"/>
              </a:rPr>
              <a:t>strong security guarantees at the cost of additional energy consumption</a:t>
            </a:r>
            <a:r>
              <a:rPr lang="en-US" sz="1600" dirty="0">
                <a:solidFill>
                  <a:schemeClr val="tx1"/>
                </a:solidFill>
                <a:latin typeface="Cambria" panose="02040503050406030204" pitchFamily="18" charset="0"/>
              </a:rPr>
              <a:t> and complexity</a:t>
            </a:r>
          </a:p>
          <a:p>
            <a:pPr marL="223838" indent="-223838">
              <a:lnSpc>
                <a:spcPts val="1820"/>
              </a:lnSpc>
              <a:spcBef>
                <a:spcPts val="100"/>
              </a:spcBef>
              <a:buFont typeface="Wingdings" pitchFamily="2" charset="2"/>
              <a:buChar char="§"/>
            </a:pPr>
            <a:r>
              <a:rPr lang="en-US" sz="1600" dirty="0">
                <a:solidFill>
                  <a:schemeClr val="tx1"/>
                </a:solidFill>
                <a:latin typeface="Cambria" panose="02040503050406030204" pitchFamily="18" charset="0"/>
              </a:rPr>
              <a:t>Comparison points: </a:t>
            </a:r>
            <a:r>
              <a:rPr lang="en-US" sz="1600" b="1" dirty="0">
                <a:solidFill>
                  <a:srgbClr val="7030A0"/>
                </a:solidFill>
                <a:latin typeface="Cambria" panose="02040503050406030204" pitchFamily="18" charset="0"/>
              </a:rPr>
              <a:t>ChaCha-8</a:t>
            </a:r>
            <a:r>
              <a:rPr lang="en-US" sz="1600" dirty="0">
                <a:solidFill>
                  <a:schemeClr val="tx1"/>
                </a:solidFill>
                <a:latin typeface="Cambria" panose="02040503050406030204" pitchFamily="18" charset="0"/>
              </a:rPr>
              <a:t> and </a:t>
            </a:r>
            <a:r>
              <a:rPr lang="en-US" sz="1600" b="1" dirty="0">
                <a:solidFill>
                  <a:srgbClr val="538234"/>
                </a:solidFill>
                <a:latin typeface="Cambria" panose="02040503050406030204" pitchFamily="18" charset="0"/>
              </a:rPr>
              <a:t>AES-128</a:t>
            </a:r>
            <a:r>
              <a:rPr lang="en-US" sz="1600" dirty="0">
                <a:solidFill>
                  <a:schemeClr val="tx1"/>
                </a:solidFill>
                <a:latin typeface="Cambria" panose="02040503050406030204" pitchFamily="18" charset="0"/>
              </a:rPr>
              <a:t> in a Intel Atom N280</a:t>
            </a:r>
          </a:p>
          <a:p>
            <a:pPr marL="223838" indent="-223838">
              <a:lnSpc>
                <a:spcPts val="1580"/>
              </a:lnSpc>
              <a:spcBef>
                <a:spcPts val="100"/>
              </a:spcBef>
              <a:buFont typeface="Wingdings" pitchFamily="2" charset="2"/>
              <a:buChar char="§"/>
            </a:pPr>
            <a:endParaRPr lang="en-US" sz="850" dirty="0">
              <a:solidFill>
                <a:schemeClr val="tx1"/>
              </a:solidFill>
              <a:latin typeface="Cambria" panose="02040503050406030204" pitchFamily="18" charset="0"/>
            </a:endParaRPr>
          </a:p>
          <a:p>
            <a:pPr marL="342900" lvl="1" indent="0">
              <a:lnSpc>
                <a:spcPts val="1580"/>
              </a:lnSpc>
              <a:spcBef>
                <a:spcPts val="100"/>
              </a:spcBef>
              <a:buNone/>
            </a:pPr>
            <a:endParaRPr lang="en-US" sz="850" dirty="0">
              <a:solidFill>
                <a:schemeClr val="tx1"/>
              </a:solidFill>
              <a:latin typeface="Cambria" panose="02040503050406030204" pitchFamily="18" charset="0"/>
            </a:endParaRPr>
          </a:p>
        </p:txBody>
      </p:sp>
      <p:sp>
        <p:nvSpPr>
          <p:cNvPr id="12" name="Rectangle 11">
            <a:extLst>
              <a:ext uri="{FF2B5EF4-FFF2-40B4-BE49-F238E27FC236}">
                <a16:creationId xmlns:a16="http://schemas.microsoft.com/office/drawing/2014/main" id="{BE3A5CDA-0B4D-094B-AA0B-97A660E17C41}"/>
              </a:ext>
            </a:extLst>
          </p:cNvPr>
          <p:cNvSpPr/>
          <p:nvPr/>
        </p:nvSpPr>
        <p:spPr>
          <a:xfrm>
            <a:off x="-1" y="3321453"/>
            <a:ext cx="6858001" cy="740408"/>
          </a:xfrm>
          <a:prstGeom prst="rect">
            <a:avLst/>
          </a:prstGeom>
          <a:solidFill>
            <a:srgbClr val="0070C0"/>
          </a:solidFill>
          <a:ln w="25400" cap="flat" cmpd="sng" algn="ctr">
            <a:noFill/>
            <a:prstDash val="solid"/>
          </a:ln>
          <a:effectLst/>
        </p:spPr>
        <p:txBody>
          <a:bodyPr rtlCol="0" anchor="ctr"/>
          <a:lstStyle/>
          <a:p>
            <a:pPr algn="ctr"/>
            <a:r>
              <a:rPr lang="en-US" sz="2400" dirty="0">
                <a:solidFill>
                  <a:schemeClr val="bg1"/>
                </a:solidFill>
                <a:latin typeface="Cambria" panose="02040503050406030204" pitchFamily="18" charset="0"/>
              </a:rPr>
              <a:t>CODIC</a:t>
            </a:r>
            <a:r>
              <a:rPr lang="en-US" sz="2400" dirty="0">
                <a:solidFill>
                  <a:schemeClr val="accent6"/>
                </a:solidFill>
                <a:latin typeface="Cambria" panose="02040503050406030204" pitchFamily="18" charset="0"/>
              </a:rPr>
              <a:t> </a:t>
            </a:r>
            <a:r>
              <a:rPr lang="en-US" sz="2400" dirty="0">
                <a:solidFill>
                  <a:schemeClr val="bg1"/>
                </a:solidFill>
                <a:latin typeface="Cambria" panose="02040503050406030204" pitchFamily="18" charset="0"/>
              </a:rPr>
              <a:t>has </a:t>
            </a:r>
            <a:r>
              <a:rPr lang="en-US" sz="2400" dirty="0">
                <a:solidFill>
                  <a:srgbClr val="FFFF00"/>
                </a:solidFill>
                <a:latin typeface="Cambria" panose="02040503050406030204" pitchFamily="18" charset="0"/>
              </a:rPr>
              <a:t>no performance and power overhead </a:t>
            </a:r>
            <a:r>
              <a:rPr lang="en-US" sz="2400" dirty="0">
                <a:solidFill>
                  <a:schemeClr val="bg1"/>
                </a:solidFill>
                <a:latin typeface="Cambria" panose="02040503050406030204" pitchFamily="18" charset="0"/>
              </a:rPr>
              <a:t>at runtime</a:t>
            </a:r>
            <a:endParaRPr lang="en-US" sz="6000" dirty="0">
              <a:solidFill>
                <a:schemeClr val="bg1"/>
              </a:solidFill>
              <a:latin typeface="Cambria" panose="02040503050406030204" pitchFamily="18" charset="0"/>
            </a:endParaRPr>
          </a:p>
        </p:txBody>
      </p:sp>
      <p:sp>
        <p:nvSpPr>
          <p:cNvPr id="15" name="灯片编号占位符 3">
            <a:extLst>
              <a:ext uri="{FF2B5EF4-FFF2-40B4-BE49-F238E27FC236}">
                <a16:creationId xmlns:a16="http://schemas.microsoft.com/office/drawing/2014/main" id="{E3B3445B-A4D0-AB4F-B87D-B4AB2520672C}"/>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fld id="{56E643E9-8232-44D4-8A76-E691A7C80D3B}" type="slidenum">
              <a:rPr lang="en-US" altLang="en-US" sz="1500">
                <a:solidFill>
                  <a:schemeClr val="bg1">
                    <a:lumMod val="75000"/>
                  </a:schemeClr>
                </a:solidFill>
              </a:rPr>
              <a:pPr algn="ctr"/>
              <a:t>36</a:t>
            </a:fld>
            <a:endParaRPr lang="en-US" altLang="en-US" sz="1500" dirty="0">
              <a:solidFill>
                <a:schemeClr val="bg1">
                  <a:lumMod val="75000"/>
                </a:schemeClr>
              </a:solidFill>
            </a:endParaRPr>
          </a:p>
        </p:txBody>
      </p:sp>
      <p:grpSp>
        <p:nvGrpSpPr>
          <p:cNvPr id="4" name="Group 3">
            <a:extLst>
              <a:ext uri="{FF2B5EF4-FFF2-40B4-BE49-F238E27FC236}">
                <a16:creationId xmlns:a16="http://schemas.microsoft.com/office/drawing/2014/main" id="{C588A558-8FE6-D443-A1C4-2138A2C1DEDA}"/>
              </a:ext>
            </a:extLst>
          </p:cNvPr>
          <p:cNvGrpSpPr/>
          <p:nvPr/>
        </p:nvGrpSpPr>
        <p:grpSpPr>
          <a:xfrm>
            <a:off x="2008666" y="1810396"/>
            <a:ext cx="4466170" cy="326946"/>
            <a:chOff x="1663411" y="2293402"/>
            <a:chExt cx="4466170" cy="326946"/>
          </a:xfrm>
        </p:grpSpPr>
        <p:sp>
          <p:nvSpPr>
            <p:cNvPr id="35" name="Rectangle 34">
              <a:extLst>
                <a:ext uri="{FF2B5EF4-FFF2-40B4-BE49-F238E27FC236}">
                  <a16:creationId xmlns:a16="http://schemas.microsoft.com/office/drawing/2014/main" id="{F429BD7D-BB1B-FC44-94E2-5549D0727CEB}"/>
                </a:ext>
              </a:extLst>
            </p:cNvPr>
            <p:cNvSpPr/>
            <p:nvPr/>
          </p:nvSpPr>
          <p:spPr>
            <a:xfrm>
              <a:off x="1663411" y="2302514"/>
              <a:ext cx="1487831" cy="316057"/>
            </a:xfrm>
            <a:prstGeom prst="rect">
              <a:avLst/>
            </a:prstGeom>
            <a:solidFill>
              <a:srgbClr val="92D050">
                <a:alpha val="4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mbria" panose="02040503050406030204" pitchFamily="18" charset="0"/>
                </a:rPr>
                <a:t>~0%</a:t>
              </a:r>
            </a:p>
          </p:txBody>
        </p:sp>
        <p:sp>
          <p:nvSpPr>
            <p:cNvPr id="36" name="Rectangle 35">
              <a:extLst>
                <a:ext uri="{FF2B5EF4-FFF2-40B4-BE49-F238E27FC236}">
                  <a16:creationId xmlns:a16="http://schemas.microsoft.com/office/drawing/2014/main" id="{19A22B10-00FF-3B40-BBE8-3D3D5D3CC5ED}"/>
                </a:ext>
              </a:extLst>
            </p:cNvPr>
            <p:cNvSpPr/>
            <p:nvPr/>
          </p:nvSpPr>
          <p:spPr>
            <a:xfrm>
              <a:off x="3154652" y="2293402"/>
              <a:ext cx="1487831" cy="326946"/>
            </a:xfrm>
            <a:prstGeom prst="rect">
              <a:avLst/>
            </a:prstGeom>
            <a:solidFill>
              <a:srgbClr val="92D050">
                <a:alpha val="4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mbria" panose="02040503050406030204" pitchFamily="18" charset="0"/>
                </a:rPr>
                <a:t>~0%</a:t>
              </a:r>
            </a:p>
          </p:txBody>
        </p:sp>
        <p:sp>
          <p:nvSpPr>
            <p:cNvPr id="37" name="Rectangle 36">
              <a:extLst>
                <a:ext uri="{FF2B5EF4-FFF2-40B4-BE49-F238E27FC236}">
                  <a16:creationId xmlns:a16="http://schemas.microsoft.com/office/drawing/2014/main" id="{3B237D70-13DE-144F-9666-73536BE80F98}"/>
                </a:ext>
              </a:extLst>
            </p:cNvPr>
            <p:cNvSpPr/>
            <p:nvPr/>
          </p:nvSpPr>
          <p:spPr>
            <a:xfrm>
              <a:off x="4641750" y="2297972"/>
              <a:ext cx="1487831" cy="313290"/>
            </a:xfrm>
            <a:prstGeom prst="rect">
              <a:avLst/>
            </a:prstGeom>
            <a:solidFill>
              <a:srgbClr val="92D050">
                <a:alpha val="4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mbria" panose="02040503050406030204" pitchFamily="18" charset="0"/>
                </a:rPr>
                <a:t>~0%</a:t>
              </a:r>
            </a:p>
          </p:txBody>
        </p:sp>
      </p:grpSp>
      <p:sp>
        <p:nvSpPr>
          <p:cNvPr id="38" name="Rectangle 37">
            <a:extLst>
              <a:ext uri="{FF2B5EF4-FFF2-40B4-BE49-F238E27FC236}">
                <a16:creationId xmlns:a16="http://schemas.microsoft.com/office/drawing/2014/main" id="{95809E4F-6163-8F41-B579-47DF6A7CD1AB}"/>
              </a:ext>
            </a:extLst>
          </p:cNvPr>
          <p:cNvSpPr/>
          <p:nvPr/>
        </p:nvSpPr>
        <p:spPr>
          <a:xfrm>
            <a:off x="2008653" y="2139218"/>
            <a:ext cx="1487831" cy="307464"/>
          </a:xfrm>
          <a:prstGeom prst="rect">
            <a:avLst/>
          </a:prstGeom>
          <a:solidFill>
            <a:srgbClr val="92D050">
              <a:alpha val="4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mbria" panose="02040503050406030204" pitchFamily="18" charset="0"/>
              </a:rPr>
              <a:t>~0%</a:t>
            </a:r>
          </a:p>
        </p:txBody>
      </p:sp>
      <p:grpSp>
        <p:nvGrpSpPr>
          <p:cNvPr id="7" name="Group 6">
            <a:extLst>
              <a:ext uri="{FF2B5EF4-FFF2-40B4-BE49-F238E27FC236}">
                <a16:creationId xmlns:a16="http://schemas.microsoft.com/office/drawing/2014/main" id="{EECAFDB0-C7B5-D141-9477-97DBDAB21ED3}"/>
              </a:ext>
            </a:extLst>
          </p:cNvPr>
          <p:cNvGrpSpPr/>
          <p:nvPr/>
        </p:nvGrpSpPr>
        <p:grpSpPr>
          <a:xfrm>
            <a:off x="3505677" y="2131497"/>
            <a:ext cx="2974942" cy="316642"/>
            <a:chOff x="5651823" y="4511873"/>
            <a:chExt cx="2974942" cy="316642"/>
          </a:xfrm>
        </p:grpSpPr>
        <p:sp>
          <p:nvSpPr>
            <p:cNvPr id="43" name="Rectangle 42">
              <a:extLst>
                <a:ext uri="{FF2B5EF4-FFF2-40B4-BE49-F238E27FC236}">
                  <a16:creationId xmlns:a16="http://schemas.microsoft.com/office/drawing/2014/main" id="{7AFBD624-4C8D-B046-9536-9AED90D285FE}"/>
                </a:ext>
              </a:extLst>
            </p:cNvPr>
            <p:cNvSpPr/>
            <p:nvPr/>
          </p:nvSpPr>
          <p:spPr>
            <a:xfrm>
              <a:off x="5651823" y="4522443"/>
              <a:ext cx="1487831" cy="303866"/>
            </a:xfrm>
            <a:prstGeom prst="rect">
              <a:avLst/>
            </a:prstGeom>
            <a:solidFill>
              <a:srgbClr val="FF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mbria" panose="02040503050406030204" pitchFamily="18" charset="0"/>
                </a:rPr>
                <a:t>~17%</a:t>
              </a:r>
            </a:p>
          </p:txBody>
        </p:sp>
        <p:sp>
          <p:nvSpPr>
            <p:cNvPr id="44" name="Rectangle 43">
              <a:extLst>
                <a:ext uri="{FF2B5EF4-FFF2-40B4-BE49-F238E27FC236}">
                  <a16:creationId xmlns:a16="http://schemas.microsoft.com/office/drawing/2014/main" id="{6DA48C92-0641-7E4E-BE4D-BE5FBC7FD679}"/>
                </a:ext>
              </a:extLst>
            </p:cNvPr>
            <p:cNvSpPr/>
            <p:nvPr/>
          </p:nvSpPr>
          <p:spPr>
            <a:xfrm>
              <a:off x="7138934" y="4511873"/>
              <a:ext cx="1487831" cy="316642"/>
            </a:xfrm>
            <a:prstGeom prst="rect">
              <a:avLst/>
            </a:prstGeom>
            <a:solidFill>
              <a:srgbClr val="FF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mbria" panose="02040503050406030204" pitchFamily="18" charset="0"/>
                </a:rPr>
                <a:t>~12%</a:t>
              </a:r>
            </a:p>
          </p:txBody>
        </p:sp>
      </p:grpSp>
      <p:sp>
        <p:nvSpPr>
          <p:cNvPr id="46" name="Rectangle 45">
            <a:extLst>
              <a:ext uri="{FF2B5EF4-FFF2-40B4-BE49-F238E27FC236}">
                <a16:creationId xmlns:a16="http://schemas.microsoft.com/office/drawing/2014/main" id="{82218ED6-9330-4F47-8C49-DB83D4FB6A62}"/>
              </a:ext>
            </a:extLst>
          </p:cNvPr>
          <p:cNvSpPr/>
          <p:nvPr/>
        </p:nvSpPr>
        <p:spPr>
          <a:xfrm>
            <a:off x="0" y="4140058"/>
            <a:ext cx="6858001" cy="702846"/>
          </a:xfrm>
          <a:prstGeom prst="rect">
            <a:avLst/>
          </a:prstGeom>
          <a:solidFill>
            <a:srgbClr val="7030A0"/>
          </a:solidFill>
          <a:ln w="25400" cap="flat" cmpd="sng" algn="ctr">
            <a:noFill/>
            <a:prstDash val="solid"/>
          </a:ln>
          <a:effectLst/>
        </p:spPr>
        <p:txBody>
          <a:bodyPr rtlCol="0" anchor="ctr"/>
          <a:lstStyle/>
          <a:p>
            <a:pPr algn="ctr"/>
            <a:r>
              <a:rPr lang="en-US" sz="2400" dirty="0">
                <a:solidFill>
                  <a:schemeClr val="bg1"/>
                </a:solidFill>
                <a:latin typeface="Cambria" panose="02040503050406030204" pitchFamily="18" charset="0"/>
              </a:rPr>
              <a:t>CODIC</a:t>
            </a:r>
            <a:r>
              <a:rPr lang="en-US" sz="2400" dirty="0">
                <a:solidFill>
                  <a:schemeClr val="accent6"/>
                </a:solidFill>
                <a:latin typeface="Cambria" panose="02040503050406030204" pitchFamily="18" charset="0"/>
              </a:rPr>
              <a:t> </a:t>
            </a:r>
            <a:r>
              <a:rPr lang="en-US" sz="2400" dirty="0">
                <a:solidFill>
                  <a:schemeClr val="bg1"/>
                </a:solidFill>
                <a:latin typeface="Cambria" panose="02040503050406030204" pitchFamily="18" charset="0"/>
              </a:rPr>
              <a:t>has </a:t>
            </a:r>
            <a:r>
              <a:rPr lang="en-US" sz="2400" dirty="0">
                <a:solidFill>
                  <a:srgbClr val="EEFF41"/>
                </a:solidFill>
                <a:latin typeface="Cambria" panose="02040503050406030204" pitchFamily="18" charset="0"/>
              </a:rPr>
              <a:t>no processor area overhead</a:t>
            </a:r>
            <a:r>
              <a:rPr lang="en-US" sz="2400" dirty="0">
                <a:solidFill>
                  <a:schemeClr val="bg1"/>
                </a:solidFill>
                <a:latin typeface="Cambria" panose="02040503050406030204" pitchFamily="18" charset="0"/>
              </a:rPr>
              <a:t>, and </a:t>
            </a:r>
            <a:r>
              <a:rPr lang="en-US" sz="2400" dirty="0">
                <a:solidFill>
                  <a:srgbClr val="EEFF41"/>
                </a:solidFill>
                <a:latin typeface="Cambria" panose="02040503050406030204" pitchFamily="18" charset="0"/>
              </a:rPr>
              <a:t>1.1% DRAM area overhead</a:t>
            </a:r>
            <a:endParaRPr lang="en-US" sz="6000" dirty="0">
              <a:solidFill>
                <a:srgbClr val="EEFF41"/>
              </a:solidFill>
              <a:latin typeface="Cambria" panose="02040503050406030204" pitchFamily="18" charset="0"/>
            </a:endParaRPr>
          </a:p>
        </p:txBody>
      </p:sp>
      <p:sp>
        <p:nvSpPr>
          <p:cNvPr id="45" name="Rectangle 44">
            <a:extLst>
              <a:ext uri="{FF2B5EF4-FFF2-40B4-BE49-F238E27FC236}">
                <a16:creationId xmlns:a16="http://schemas.microsoft.com/office/drawing/2014/main" id="{70575312-1107-9342-BFC2-082DF01D8E7E}"/>
              </a:ext>
            </a:extLst>
          </p:cNvPr>
          <p:cNvSpPr/>
          <p:nvPr/>
        </p:nvSpPr>
        <p:spPr>
          <a:xfrm>
            <a:off x="2014952" y="2768999"/>
            <a:ext cx="1487820" cy="325431"/>
          </a:xfrm>
          <a:prstGeom prst="rect">
            <a:avLst/>
          </a:prstGeom>
          <a:solidFill>
            <a:srgbClr val="0070C0">
              <a:alpha val="1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mbria" panose="02040503050406030204" pitchFamily="18" charset="0"/>
              </a:rPr>
              <a:t>~1.1%</a:t>
            </a:r>
          </a:p>
        </p:txBody>
      </p:sp>
      <p:grpSp>
        <p:nvGrpSpPr>
          <p:cNvPr id="8" name="Group 7">
            <a:extLst>
              <a:ext uri="{FF2B5EF4-FFF2-40B4-BE49-F238E27FC236}">
                <a16:creationId xmlns:a16="http://schemas.microsoft.com/office/drawing/2014/main" id="{ADD2B28B-CA58-B641-9D22-33CAF51221C7}"/>
              </a:ext>
            </a:extLst>
          </p:cNvPr>
          <p:cNvGrpSpPr/>
          <p:nvPr/>
        </p:nvGrpSpPr>
        <p:grpSpPr>
          <a:xfrm>
            <a:off x="3493417" y="2772156"/>
            <a:ext cx="2979629" cy="316685"/>
            <a:chOff x="4521676" y="2224047"/>
            <a:chExt cx="2979629" cy="316685"/>
          </a:xfrm>
        </p:grpSpPr>
        <p:sp>
          <p:nvSpPr>
            <p:cNvPr id="50" name="Rectangle 49">
              <a:extLst>
                <a:ext uri="{FF2B5EF4-FFF2-40B4-BE49-F238E27FC236}">
                  <a16:creationId xmlns:a16="http://schemas.microsoft.com/office/drawing/2014/main" id="{8F6D902B-C773-7243-9CB1-2DDDD18ABAB5}"/>
                </a:ext>
              </a:extLst>
            </p:cNvPr>
            <p:cNvSpPr/>
            <p:nvPr/>
          </p:nvSpPr>
          <p:spPr>
            <a:xfrm>
              <a:off x="4521676" y="2226481"/>
              <a:ext cx="1487820" cy="314251"/>
            </a:xfrm>
            <a:prstGeom prst="rect">
              <a:avLst/>
            </a:prstGeom>
            <a:solidFill>
              <a:srgbClr val="CDE9A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mbria" panose="02040503050406030204" pitchFamily="18" charset="0"/>
                </a:rPr>
                <a:t>~0.0%</a:t>
              </a:r>
            </a:p>
          </p:txBody>
        </p:sp>
        <p:sp>
          <p:nvSpPr>
            <p:cNvPr id="51" name="Rectangle 50">
              <a:extLst>
                <a:ext uri="{FF2B5EF4-FFF2-40B4-BE49-F238E27FC236}">
                  <a16:creationId xmlns:a16="http://schemas.microsoft.com/office/drawing/2014/main" id="{C6161385-D36B-2944-83D8-6C021884B09A}"/>
                </a:ext>
              </a:extLst>
            </p:cNvPr>
            <p:cNvSpPr/>
            <p:nvPr/>
          </p:nvSpPr>
          <p:spPr>
            <a:xfrm>
              <a:off x="6013485" y="2224047"/>
              <a:ext cx="1487820" cy="314251"/>
            </a:xfrm>
            <a:prstGeom prst="rect">
              <a:avLst/>
            </a:prstGeom>
            <a:solidFill>
              <a:srgbClr val="CDE9A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mbria" panose="02040503050406030204" pitchFamily="18" charset="0"/>
                </a:rPr>
                <a:t>~0.0%</a:t>
              </a:r>
            </a:p>
          </p:txBody>
        </p:sp>
      </p:grpSp>
      <p:sp>
        <p:nvSpPr>
          <p:cNvPr id="53" name="Rectangle 52">
            <a:extLst>
              <a:ext uri="{FF2B5EF4-FFF2-40B4-BE49-F238E27FC236}">
                <a16:creationId xmlns:a16="http://schemas.microsoft.com/office/drawing/2014/main" id="{08AFE6EC-C1E5-0D4C-8525-578DACF9F827}"/>
              </a:ext>
            </a:extLst>
          </p:cNvPr>
          <p:cNvSpPr/>
          <p:nvPr/>
        </p:nvSpPr>
        <p:spPr>
          <a:xfrm>
            <a:off x="2012154" y="2442269"/>
            <a:ext cx="1487831" cy="321990"/>
          </a:xfrm>
          <a:prstGeom prst="rect">
            <a:avLst/>
          </a:prstGeom>
          <a:solidFill>
            <a:srgbClr val="92D050">
              <a:alpha val="4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mbria" panose="02040503050406030204" pitchFamily="18" charset="0"/>
              </a:rPr>
              <a:t>~0.0%</a:t>
            </a:r>
          </a:p>
        </p:txBody>
      </p:sp>
      <p:grpSp>
        <p:nvGrpSpPr>
          <p:cNvPr id="6" name="Group 5">
            <a:extLst>
              <a:ext uri="{FF2B5EF4-FFF2-40B4-BE49-F238E27FC236}">
                <a16:creationId xmlns:a16="http://schemas.microsoft.com/office/drawing/2014/main" id="{AE7797B9-D2C1-A34C-9387-9BCD3CEB04A1}"/>
              </a:ext>
            </a:extLst>
          </p:cNvPr>
          <p:cNvGrpSpPr/>
          <p:nvPr/>
        </p:nvGrpSpPr>
        <p:grpSpPr>
          <a:xfrm>
            <a:off x="3501130" y="2444601"/>
            <a:ext cx="2975142" cy="328964"/>
            <a:chOff x="5920511" y="2088384"/>
            <a:chExt cx="2975142" cy="328964"/>
          </a:xfrm>
        </p:grpSpPr>
        <p:sp>
          <p:nvSpPr>
            <p:cNvPr id="52" name="Rectangle 51">
              <a:extLst>
                <a:ext uri="{FF2B5EF4-FFF2-40B4-BE49-F238E27FC236}">
                  <a16:creationId xmlns:a16="http://schemas.microsoft.com/office/drawing/2014/main" id="{BFADD5F3-1D10-AF4E-92AB-D029671B212E}"/>
                </a:ext>
              </a:extLst>
            </p:cNvPr>
            <p:cNvSpPr/>
            <p:nvPr/>
          </p:nvSpPr>
          <p:spPr>
            <a:xfrm>
              <a:off x="7407833" y="2088384"/>
              <a:ext cx="1487820" cy="326233"/>
            </a:xfrm>
            <a:prstGeom prst="rect">
              <a:avLst/>
            </a:prstGeom>
            <a:solidFill>
              <a:srgbClr val="0070C0">
                <a:alpha val="1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mbria" panose="02040503050406030204" pitchFamily="18" charset="0"/>
                </a:rPr>
                <a:t>~1.3%</a:t>
              </a:r>
            </a:p>
          </p:txBody>
        </p:sp>
        <p:sp>
          <p:nvSpPr>
            <p:cNvPr id="54" name="Rectangle 53">
              <a:extLst>
                <a:ext uri="{FF2B5EF4-FFF2-40B4-BE49-F238E27FC236}">
                  <a16:creationId xmlns:a16="http://schemas.microsoft.com/office/drawing/2014/main" id="{51409853-355A-0B44-AF2F-2EDA6E8E51E4}"/>
                </a:ext>
              </a:extLst>
            </p:cNvPr>
            <p:cNvSpPr/>
            <p:nvPr/>
          </p:nvSpPr>
          <p:spPr>
            <a:xfrm>
              <a:off x="5920511" y="2091115"/>
              <a:ext cx="1487820" cy="326233"/>
            </a:xfrm>
            <a:prstGeom prst="rect">
              <a:avLst/>
            </a:prstGeom>
            <a:solidFill>
              <a:srgbClr val="0070C0">
                <a:alpha val="1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mbria" panose="02040503050406030204" pitchFamily="18" charset="0"/>
                </a:rPr>
                <a:t>~0.9%</a:t>
              </a:r>
            </a:p>
          </p:txBody>
        </p:sp>
      </p:grpSp>
      <p:sp>
        <p:nvSpPr>
          <p:cNvPr id="11" name="Rectangle 10">
            <a:extLst>
              <a:ext uri="{FF2B5EF4-FFF2-40B4-BE49-F238E27FC236}">
                <a16:creationId xmlns:a16="http://schemas.microsoft.com/office/drawing/2014/main" id="{CD733531-6D1A-6D4A-8205-39F4EEE60AF0}"/>
              </a:ext>
            </a:extLst>
          </p:cNvPr>
          <p:cNvSpPr/>
          <p:nvPr/>
        </p:nvSpPr>
        <p:spPr>
          <a:xfrm>
            <a:off x="615697" y="1521754"/>
            <a:ext cx="1103187" cy="338554"/>
          </a:xfrm>
          <a:prstGeom prst="rect">
            <a:avLst/>
          </a:prstGeom>
        </p:spPr>
        <p:txBody>
          <a:bodyPr wrap="none">
            <a:spAutoFit/>
          </a:bodyPr>
          <a:lstStyle/>
          <a:p>
            <a:r>
              <a:rPr lang="en-US" sz="1600" b="1" dirty="0">
                <a:solidFill>
                  <a:schemeClr val="tx1"/>
                </a:solidFill>
                <a:latin typeface="Cambria" panose="02040503050406030204" pitchFamily="18" charset="0"/>
              </a:rPr>
              <a:t>Overhead</a:t>
            </a:r>
            <a:endParaRPr lang="en-US" sz="1600" b="1" dirty="0"/>
          </a:p>
        </p:txBody>
      </p:sp>
    </p:spTree>
    <p:extLst>
      <p:ext uri="{BB962C8B-B14F-4D97-AF65-F5344CB8AC3E}">
        <p14:creationId xmlns:p14="http://schemas.microsoft.com/office/powerpoint/2010/main" val="90121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8" grpId="0" animBg="1"/>
      <p:bldP spid="46" grpId="0" animBg="1"/>
      <p:bldP spid="45" grpId="0" animBg="1"/>
      <p:bldP spid="53" grpId="0" animBg="1"/>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xfrm>
            <a:off x="62568" y="-129862"/>
            <a:ext cx="7120467" cy="608662"/>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Also in the Paper...</a:t>
            </a:r>
            <a:endParaRPr sz="3600" b="1" dirty="0">
              <a:solidFill>
                <a:schemeClr val="bg1"/>
              </a:solidFill>
              <a:latin typeface="Cambria"/>
              <a:ea typeface="Cambria"/>
              <a:cs typeface="Cambria"/>
              <a:sym typeface="Cambria"/>
            </a:endParaRPr>
          </a:p>
        </p:txBody>
      </p:sp>
      <p:sp>
        <p:nvSpPr>
          <p:cNvPr id="3" name="Text Placeholder 2">
            <a:extLst>
              <a:ext uri="{FF2B5EF4-FFF2-40B4-BE49-F238E27FC236}">
                <a16:creationId xmlns:a16="http://schemas.microsoft.com/office/drawing/2014/main" id="{CE336BA7-4C2F-654E-9366-C5EFAE9894E3}"/>
              </a:ext>
            </a:extLst>
          </p:cNvPr>
          <p:cNvSpPr>
            <a:spLocks noGrp="1"/>
          </p:cNvSpPr>
          <p:nvPr>
            <p:ph type="body" idx="1"/>
          </p:nvPr>
        </p:nvSpPr>
        <p:spPr>
          <a:xfrm>
            <a:off x="284614" y="1640553"/>
            <a:ext cx="6814318" cy="1656639"/>
          </a:xfrm>
        </p:spPr>
        <p:txBody>
          <a:bodyPr/>
          <a:lstStyle/>
          <a:p>
            <a:pPr marL="268288" indent="-182563">
              <a:lnSpc>
                <a:spcPct val="100000"/>
              </a:lnSpc>
              <a:buFont typeface="Wingdings" pitchFamily="2" charset="2"/>
              <a:buChar char="§"/>
            </a:pPr>
            <a:r>
              <a:rPr lang="en-US" sz="2800" dirty="0">
                <a:solidFill>
                  <a:srgbClr val="7030A0"/>
                </a:solidFill>
                <a:latin typeface="Cambria" panose="02040503050406030204" pitchFamily="18" charset="0"/>
              </a:rPr>
              <a:t>We propose and evaluate another security application that accelerates secure deallocation with CODIC </a:t>
            </a:r>
            <a:r>
              <a:rPr lang="en-US" sz="2800" dirty="0">
                <a:solidFill>
                  <a:srgbClr val="081CF3"/>
                </a:solidFill>
                <a:latin typeface="Cambria" panose="02040503050406030204" pitchFamily="18" charset="0"/>
              </a:rPr>
              <a:t>[2]</a:t>
            </a:r>
          </a:p>
          <a:p>
            <a:pPr lvl="1"/>
            <a:endParaRPr lang="en-US" dirty="0"/>
          </a:p>
        </p:txBody>
      </p:sp>
      <p:sp>
        <p:nvSpPr>
          <p:cNvPr id="10" name="Rectangle 9">
            <a:extLst>
              <a:ext uri="{FF2B5EF4-FFF2-40B4-BE49-F238E27FC236}">
                <a16:creationId xmlns:a16="http://schemas.microsoft.com/office/drawing/2014/main" id="{E05EBF8E-5740-6941-AD3F-5FBE67395139}"/>
              </a:ext>
            </a:extLst>
          </p:cNvPr>
          <p:cNvSpPr/>
          <p:nvPr/>
        </p:nvSpPr>
        <p:spPr>
          <a:xfrm>
            <a:off x="0" y="4355871"/>
            <a:ext cx="6925294" cy="469359"/>
          </a:xfrm>
          <a:prstGeom prst="rect">
            <a:avLst/>
          </a:prstGeom>
        </p:spPr>
        <p:txBody>
          <a:bodyPr wrap="none">
            <a:spAutoFit/>
          </a:bodyPr>
          <a:lstStyle/>
          <a:p>
            <a:r>
              <a:rPr lang="en-US" sz="1050" dirty="0">
                <a:solidFill>
                  <a:srgbClr val="081CF3"/>
                </a:solidFill>
                <a:latin typeface="Cambria" panose="02040503050406030204" pitchFamily="18" charset="0"/>
              </a:rPr>
              <a:t>[2] </a:t>
            </a:r>
            <a:r>
              <a:rPr lang="en-US" sz="1050" dirty="0" err="1">
                <a:solidFill>
                  <a:srgbClr val="081CF3"/>
                </a:solidFill>
                <a:latin typeface="Cambria" panose="02040503050406030204" pitchFamily="18" charset="0"/>
              </a:rPr>
              <a:t>Orosa</a:t>
            </a:r>
            <a:r>
              <a:rPr lang="en-US" sz="1050" dirty="0">
                <a:solidFill>
                  <a:srgbClr val="081CF3"/>
                </a:solidFill>
                <a:latin typeface="Cambria" panose="02040503050406030204" pitchFamily="18" charset="0"/>
              </a:rPr>
              <a:t>+, “CODIC: Low-Cost Substrate for Enabling Custom In-DRAM Functionalities and Optimizations”, </a:t>
            </a:r>
            <a:r>
              <a:rPr lang="en-US" sz="1050" dirty="0" err="1">
                <a:solidFill>
                  <a:srgbClr val="081CF3"/>
                </a:solidFill>
                <a:latin typeface="Cambria" panose="02040503050406030204" pitchFamily="18" charset="0"/>
              </a:rPr>
              <a:t>arXiv</a:t>
            </a:r>
            <a:r>
              <a:rPr lang="en-US" sz="1050" dirty="0">
                <a:solidFill>
                  <a:srgbClr val="081CF3"/>
                </a:solidFill>
                <a:latin typeface="Cambria" panose="02040503050406030204" pitchFamily="18" charset="0"/>
              </a:rPr>
              <a:t> 2021</a:t>
            </a:r>
          </a:p>
          <a:p>
            <a:endParaRPr lang="en-US" dirty="0"/>
          </a:p>
        </p:txBody>
      </p:sp>
      <p:sp>
        <p:nvSpPr>
          <p:cNvPr id="6" name="灯片编号占位符 3">
            <a:extLst>
              <a:ext uri="{FF2B5EF4-FFF2-40B4-BE49-F238E27FC236}">
                <a16:creationId xmlns:a16="http://schemas.microsoft.com/office/drawing/2014/main" id="{0757196A-16B1-7643-AAAE-A20B4E11EDAA}"/>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fld id="{56E643E9-8232-44D4-8A76-E691A7C80D3B}" type="slidenum">
              <a:rPr lang="en-US" altLang="en-US" sz="1500">
                <a:solidFill>
                  <a:schemeClr val="bg1">
                    <a:lumMod val="75000"/>
                  </a:schemeClr>
                </a:solidFill>
              </a:rPr>
              <a:pPr algn="ctr"/>
              <a:t>37</a:t>
            </a:fld>
            <a:endParaRPr lang="en-US" altLang="en-US" sz="1500" dirty="0">
              <a:solidFill>
                <a:schemeClr val="bg1">
                  <a:lumMod val="75000"/>
                </a:schemeClr>
              </a:solidFill>
            </a:endParaRPr>
          </a:p>
        </p:txBody>
      </p:sp>
    </p:spTree>
    <p:extLst>
      <p:ext uri="{BB962C8B-B14F-4D97-AF65-F5344CB8AC3E}">
        <p14:creationId xmlns:p14="http://schemas.microsoft.com/office/powerpoint/2010/main" val="342753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54;p13">
            <a:extLst>
              <a:ext uri="{FF2B5EF4-FFF2-40B4-BE49-F238E27FC236}">
                <a16:creationId xmlns:a16="http://schemas.microsoft.com/office/drawing/2014/main" id="{119B7E1C-96BD-B947-AB4F-38B7BD4491FF}"/>
              </a:ext>
            </a:extLst>
          </p:cNvPr>
          <p:cNvSpPr/>
          <p:nvPr/>
        </p:nvSpPr>
        <p:spPr>
          <a:xfrm>
            <a:off x="0" y="0"/>
            <a:ext cx="6858002" cy="503935"/>
          </a:xfrm>
          <a:prstGeom prst="rect">
            <a:avLst/>
          </a:prstGeom>
          <a:solidFill>
            <a:srgbClr val="5E973E"/>
          </a:solidFill>
          <a:ln>
            <a:noFill/>
          </a:ln>
        </p:spPr>
        <p:txBody>
          <a:bodyPr spcFirstLastPara="1" wrap="square" lIns="68569" tIns="68569" rIns="68569" bIns="68569" anchor="ctr" anchorCtr="0">
            <a:noAutofit/>
          </a:bodyPr>
          <a:lstStyle/>
          <a:p>
            <a:endParaRPr sz="1050">
              <a:solidFill>
                <a:srgbClr val="0070C0"/>
              </a:solidFill>
            </a:endParaRPr>
          </a:p>
        </p:txBody>
      </p:sp>
      <p:sp>
        <p:nvSpPr>
          <p:cNvPr id="24" name="Rectangle 23">
            <a:extLst>
              <a:ext uri="{FF2B5EF4-FFF2-40B4-BE49-F238E27FC236}">
                <a16:creationId xmlns:a16="http://schemas.microsoft.com/office/drawing/2014/main" id="{30E74373-B320-2B4D-B0D3-4CE1CF71ED76}"/>
              </a:ext>
            </a:extLst>
          </p:cNvPr>
          <p:cNvSpPr/>
          <p:nvPr/>
        </p:nvSpPr>
        <p:spPr>
          <a:xfrm>
            <a:off x="134845" y="3886200"/>
            <a:ext cx="6599301" cy="424219"/>
          </a:xfrm>
          <a:prstGeom prst="rect">
            <a:avLst/>
          </a:prstGeom>
          <a:solidFill>
            <a:srgbClr val="5E97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0" name="Rectangle 19">
            <a:extLst>
              <a:ext uri="{FF2B5EF4-FFF2-40B4-BE49-F238E27FC236}">
                <a16:creationId xmlns:a16="http://schemas.microsoft.com/office/drawing/2014/main" id="{7D0E8991-2526-C947-93F5-092098004A42}"/>
              </a:ext>
            </a:extLst>
          </p:cNvPr>
          <p:cNvSpPr/>
          <p:nvPr/>
        </p:nvSpPr>
        <p:spPr>
          <a:xfrm>
            <a:off x="134845" y="3397153"/>
            <a:ext cx="6599301" cy="4242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7" name="Rectangle 16">
            <a:extLst>
              <a:ext uri="{FF2B5EF4-FFF2-40B4-BE49-F238E27FC236}">
                <a16:creationId xmlns:a16="http://schemas.microsoft.com/office/drawing/2014/main" id="{264C4A72-07F0-FE43-9881-6635F01D4D99}"/>
              </a:ext>
            </a:extLst>
          </p:cNvPr>
          <p:cNvSpPr/>
          <p:nvPr/>
        </p:nvSpPr>
        <p:spPr>
          <a:xfrm>
            <a:off x="134845" y="2908106"/>
            <a:ext cx="6599301" cy="4242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5" name="Rectangle 14">
            <a:extLst>
              <a:ext uri="{FF2B5EF4-FFF2-40B4-BE49-F238E27FC236}">
                <a16:creationId xmlns:a16="http://schemas.microsoft.com/office/drawing/2014/main" id="{BD9D4F59-6D15-F142-908A-6410856B856B}"/>
              </a:ext>
            </a:extLst>
          </p:cNvPr>
          <p:cNvSpPr/>
          <p:nvPr/>
        </p:nvSpPr>
        <p:spPr>
          <a:xfrm>
            <a:off x="134845" y="2414513"/>
            <a:ext cx="6599301" cy="4242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 name="Rectangle 12">
            <a:extLst>
              <a:ext uri="{FF2B5EF4-FFF2-40B4-BE49-F238E27FC236}">
                <a16:creationId xmlns:a16="http://schemas.microsoft.com/office/drawing/2014/main" id="{E50C96A3-3C5E-5C45-AACF-2D9C4CA63681}"/>
              </a:ext>
            </a:extLst>
          </p:cNvPr>
          <p:cNvSpPr/>
          <p:nvPr/>
        </p:nvSpPr>
        <p:spPr>
          <a:xfrm>
            <a:off x="134845" y="1920920"/>
            <a:ext cx="6599301" cy="4242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 name="Rectangle 13"/>
          <p:cNvSpPr/>
          <p:nvPr/>
        </p:nvSpPr>
        <p:spPr>
          <a:xfrm>
            <a:off x="134845" y="923343"/>
            <a:ext cx="6599301" cy="4242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Title 1"/>
          <p:cNvSpPr>
            <a:spLocks noGrp="1"/>
          </p:cNvSpPr>
          <p:nvPr>
            <p:ph type="title"/>
          </p:nvPr>
        </p:nvSpPr>
        <p:spPr>
          <a:xfrm>
            <a:off x="55034" y="-140378"/>
            <a:ext cx="2228850" cy="322042"/>
          </a:xfrm>
        </p:spPr>
        <p:txBody>
          <a:bodyPr/>
          <a:lstStyle/>
          <a:p>
            <a:r>
              <a:rPr lang="en-US" sz="3600" b="1" dirty="0">
                <a:solidFill>
                  <a:schemeClr val="bg1"/>
                </a:solidFill>
                <a:latin typeface="Cambria" panose="02040503050406030204" pitchFamily="18" charset="0"/>
              </a:rPr>
              <a:t>Outline</a:t>
            </a:r>
          </a:p>
        </p:txBody>
      </p:sp>
      <p:sp>
        <p:nvSpPr>
          <p:cNvPr id="12" name="Rectangle 11">
            <a:extLst>
              <a:ext uri="{FF2B5EF4-FFF2-40B4-BE49-F238E27FC236}">
                <a16:creationId xmlns:a16="http://schemas.microsoft.com/office/drawing/2014/main" id="{8B74C625-6C44-824B-ABB0-43BC56560EF5}"/>
              </a:ext>
            </a:extLst>
          </p:cNvPr>
          <p:cNvSpPr/>
          <p:nvPr/>
        </p:nvSpPr>
        <p:spPr>
          <a:xfrm>
            <a:off x="134845" y="1427327"/>
            <a:ext cx="6599301" cy="4242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 name="Content Placeholder 2"/>
          <p:cNvSpPr>
            <a:spLocks noGrp="1"/>
          </p:cNvSpPr>
          <p:nvPr>
            <p:ph idx="1"/>
          </p:nvPr>
        </p:nvSpPr>
        <p:spPr>
          <a:xfrm>
            <a:off x="134845" y="713461"/>
            <a:ext cx="6457951" cy="3989065"/>
          </a:xfrm>
        </p:spPr>
        <p:txBody>
          <a:bodyPr/>
          <a:lstStyle/>
          <a:p>
            <a:pPr marL="0" indent="0">
              <a:lnSpc>
                <a:spcPct val="100000"/>
              </a:lnSpc>
              <a:spcBef>
                <a:spcPts val="975"/>
              </a:spcBef>
              <a:buNone/>
            </a:pPr>
            <a:r>
              <a:rPr lang="en-US" sz="2400" dirty="0">
                <a:solidFill>
                  <a:schemeClr val="bg1"/>
                </a:solidFill>
                <a:latin typeface="Cambria" panose="02040503050406030204" pitchFamily="18" charset="0"/>
              </a:rPr>
              <a:t>Background</a:t>
            </a:r>
          </a:p>
          <a:p>
            <a:pPr marL="0" indent="0">
              <a:lnSpc>
                <a:spcPct val="100000"/>
              </a:lnSpc>
              <a:spcBef>
                <a:spcPts val="975"/>
              </a:spcBef>
              <a:buNone/>
            </a:pPr>
            <a:r>
              <a:rPr lang="en-US" sz="2400" dirty="0">
                <a:solidFill>
                  <a:schemeClr val="bg1"/>
                </a:solidFill>
                <a:latin typeface="Cambria" panose="02040503050406030204" pitchFamily="18" charset="0"/>
              </a:rPr>
              <a:t>Motivation and Goal</a:t>
            </a:r>
          </a:p>
          <a:p>
            <a:pPr marL="0" indent="0">
              <a:lnSpc>
                <a:spcPct val="100000"/>
              </a:lnSpc>
              <a:spcBef>
                <a:spcPts val="975"/>
              </a:spcBef>
              <a:buNone/>
            </a:pPr>
            <a:r>
              <a:rPr lang="en-US" sz="2400" dirty="0">
                <a:solidFill>
                  <a:schemeClr val="bg1"/>
                </a:solidFill>
                <a:latin typeface="Cambria" panose="02040503050406030204" pitchFamily="18" charset="0"/>
              </a:rPr>
              <a:t>CODIC Substrate</a:t>
            </a:r>
          </a:p>
          <a:p>
            <a:pPr marL="0" indent="0">
              <a:lnSpc>
                <a:spcPct val="100000"/>
              </a:lnSpc>
              <a:spcBef>
                <a:spcPts val="975"/>
              </a:spcBef>
              <a:buNone/>
            </a:pPr>
            <a:r>
              <a:rPr lang="en-US" sz="2400" dirty="0">
                <a:solidFill>
                  <a:schemeClr val="bg1"/>
                </a:solidFill>
                <a:latin typeface="Cambria" panose="02040503050406030204" pitchFamily="18" charset="0"/>
              </a:rPr>
              <a:t>Applications of CODIC</a:t>
            </a:r>
          </a:p>
          <a:p>
            <a:pPr marL="0" indent="0">
              <a:lnSpc>
                <a:spcPct val="100000"/>
              </a:lnSpc>
              <a:spcBef>
                <a:spcPts val="975"/>
              </a:spcBef>
              <a:buNone/>
            </a:pPr>
            <a:r>
              <a:rPr lang="en-US" sz="2400" dirty="0">
                <a:solidFill>
                  <a:schemeClr val="bg1"/>
                </a:solidFill>
                <a:latin typeface="Cambria" panose="02040503050406030204" pitchFamily="18" charset="0"/>
              </a:rPr>
              <a:t>Evaluation of CODIC PUF</a:t>
            </a:r>
          </a:p>
          <a:p>
            <a:pPr marL="0" indent="0">
              <a:lnSpc>
                <a:spcPct val="100000"/>
              </a:lnSpc>
              <a:spcBef>
                <a:spcPts val="975"/>
              </a:spcBef>
              <a:buNone/>
            </a:pPr>
            <a:r>
              <a:rPr lang="en-US" sz="2400" dirty="0">
                <a:solidFill>
                  <a:schemeClr val="bg1"/>
                </a:solidFill>
                <a:latin typeface="Cambria" panose="02040503050406030204" pitchFamily="18" charset="0"/>
              </a:rPr>
              <a:t>Evaluation of Cold Boot Attack Mechanism </a:t>
            </a:r>
          </a:p>
          <a:p>
            <a:pPr marL="0" indent="0">
              <a:lnSpc>
                <a:spcPct val="100000"/>
              </a:lnSpc>
              <a:spcBef>
                <a:spcPts val="975"/>
              </a:spcBef>
              <a:buNone/>
            </a:pPr>
            <a:r>
              <a:rPr lang="en-US" sz="2400" dirty="0">
                <a:solidFill>
                  <a:schemeClr val="bg1"/>
                </a:solidFill>
                <a:latin typeface="Cambria" panose="02040503050406030204" pitchFamily="18" charset="0"/>
              </a:rPr>
              <a:t>Conclusion</a:t>
            </a:r>
          </a:p>
        </p:txBody>
      </p:sp>
      <p:sp>
        <p:nvSpPr>
          <p:cNvPr id="16" name="灯片编号占位符 3">
            <a:extLst>
              <a:ext uri="{FF2B5EF4-FFF2-40B4-BE49-F238E27FC236}">
                <a16:creationId xmlns:a16="http://schemas.microsoft.com/office/drawing/2014/main" id="{2407E131-973B-714B-A24A-E2A0A1D0BD86}"/>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fld id="{56E643E9-8232-44D4-8A76-E691A7C80D3B}" type="slidenum">
              <a:rPr lang="en-US" altLang="en-US" sz="1500">
                <a:solidFill>
                  <a:schemeClr val="bg1">
                    <a:lumMod val="75000"/>
                  </a:schemeClr>
                </a:solidFill>
              </a:rPr>
              <a:pPr algn="ctr"/>
              <a:t>38</a:t>
            </a:fld>
            <a:endParaRPr lang="en-US" altLang="en-US" sz="1500" dirty="0">
              <a:solidFill>
                <a:schemeClr val="bg1">
                  <a:lumMod val="75000"/>
                </a:schemeClr>
              </a:solidFill>
            </a:endParaRPr>
          </a:p>
        </p:txBody>
      </p:sp>
    </p:spTree>
    <p:extLst>
      <p:ext uri="{BB962C8B-B14F-4D97-AF65-F5344CB8AC3E}">
        <p14:creationId xmlns:p14="http://schemas.microsoft.com/office/powerpoint/2010/main" val="2303968853"/>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6" name="Google Shape;54;p13">
            <a:extLst>
              <a:ext uri="{FF2B5EF4-FFF2-40B4-BE49-F238E27FC236}">
                <a16:creationId xmlns:a16="http://schemas.microsoft.com/office/drawing/2014/main" id="{46C01B19-E5FE-8946-840A-94C5A57D7C44}"/>
              </a:ext>
            </a:extLst>
          </p:cNvPr>
          <p:cNvSpPr/>
          <p:nvPr/>
        </p:nvSpPr>
        <p:spPr>
          <a:xfrm>
            <a:off x="0" y="0"/>
            <a:ext cx="6858002" cy="503935"/>
          </a:xfrm>
          <a:prstGeom prst="rect">
            <a:avLst/>
          </a:prstGeom>
          <a:solidFill>
            <a:srgbClr val="5E973E"/>
          </a:solidFill>
          <a:ln>
            <a:noFill/>
          </a:ln>
        </p:spPr>
        <p:txBody>
          <a:bodyPr spcFirstLastPara="1" wrap="square" lIns="68569" tIns="68569" rIns="68569" bIns="68569" anchor="ctr" anchorCtr="0">
            <a:noAutofit/>
          </a:bodyPr>
          <a:lstStyle/>
          <a:p>
            <a:endParaRPr sz="1050">
              <a:solidFill>
                <a:srgbClr val="0070C0"/>
              </a:solidFill>
            </a:endParaRPr>
          </a:p>
        </p:txBody>
      </p:sp>
      <p:sp>
        <p:nvSpPr>
          <p:cNvPr id="110" name="Google Shape;110;p19"/>
          <p:cNvSpPr txBox="1">
            <a:spLocks noGrp="1"/>
          </p:cNvSpPr>
          <p:nvPr>
            <p:ph type="title"/>
          </p:nvPr>
        </p:nvSpPr>
        <p:spPr>
          <a:xfrm>
            <a:off x="59471" y="-119363"/>
            <a:ext cx="6390450" cy="427964"/>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Executive Summary</a:t>
            </a:r>
            <a:endParaRPr sz="3600" b="1" dirty="0">
              <a:solidFill>
                <a:schemeClr val="bg1"/>
              </a:solidFill>
              <a:latin typeface="Cambria"/>
              <a:ea typeface="Cambria"/>
              <a:cs typeface="Cambria"/>
              <a:sym typeface="Cambria"/>
            </a:endParaRPr>
          </a:p>
        </p:txBody>
      </p:sp>
      <p:sp>
        <p:nvSpPr>
          <p:cNvPr id="11" name="Content Placeholder 2">
            <a:extLst>
              <a:ext uri="{FF2B5EF4-FFF2-40B4-BE49-F238E27FC236}">
                <a16:creationId xmlns:a16="http://schemas.microsoft.com/office/drawing/2014/main" id="{B8282AEF-4716-DB4C-810B-05FB6A074379}"/>
              </a:ext>
            </a:extLst>
          </p:cNvPr>
          <p:cNvSpPr txBox="1">
            <a:spLocks/>
          </p:cNvSpPr>
          <p:nvPr/>
        </p:nvSpPr>
        <p:spPr bwMode="auto">
          <a:xfrm>
            <a:off x="48400" y="574616"/>
            <a:ext cx="6735671" cy="4697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53591" indent="-153591" algn="l" rtl="0" eaLnBrk="1" fontAlgn="base" hangingPunct="1">
              <a:spcBef>
                <a:spcPts val="338"/>
              </a:spcBef>
              <a:spcAft>
                <a:spcPct val="0"/>
              </a:spcAft>
              <a:buFont typeface="Wingdings" panose="05000000000000000000" pitchFamily="2" charset="2"/>
              <a:buChar char="§"/>
              <a:defRPr sz="1950" b="1" kern="1200" baseline="0">
                <a:solidFill>
                  <a:srgbClr val="404040"/>
                </a:solidFill>
                <a:latin typeface="Adobe Garamond Pro" panose="02020502060506020403" pitchFamily="18" charset="0"/>
                <a:ea typeface="+mn-ea"/>
                <a:cs typeface="+mn-cs"/>
              </a:defRPr>
            </a:lvl1pPr>
            <a:lvl2pPr marL="359867" indent="-128588" algn="l" rtl="0" eaLnBrk="1" fontAlgn="base" hangingPunct="1">
              <a:spcBef>
                <a:spcPts val="225"/>
              </a:spcBef>
              <a:spcAft>
                <a:spcPct val="0"/>
              </a:spcAft>
              <a:buFont typeface="Arial" panose="020B0604020202020204" pitchFamily="34" charset="0"/>
              <a:buChar char="•"/>
              <a:defRPr sz="1650" kern="1200">
                <a:solidFill>
                  <a:srgbClr val="696969"/>
                </a:solidFill>
                <a:latin typeface="Adobe Garamond Pro" panose="02020502060506020403" pitchFamily="18" charset="0"/>
                <a:ea typeface="+mn-ea"/>
                <a:cs typeface="+mn-cs"/>
              </a:defRPr>
            </a:lvl2pPr>
            <a:lvl3pPr marL="642938" indent="-128588" algn="l" rtl="0" eaLnBrk="1" fontAlgn="base" hangingPunct="1">
              <a:spcBef>
                <a:spcPts val="169"/>
              </a:spcBef>
              <a:spcAft>
                <a:spcPct val="0"/>
              </a:spcAft>
              <a:buFont typeface="Palatino Linotype" panose="02040502050505030304" pitchFamily="18" charset="0"/>
              <a:buChar char="»"/>
              <a:defRPr sz="1350" kern="1200">
                <a:solidFill>
                  <a:srgbClr val="696969"/>
                </a:solidFill>
                <a:latin typeface="Adobe Garamond Pro" panose="02020502060506020403" pitchFamily="18" charset="0"/>
                <a:ea typeface="+mn-ea"/>
                <a:cs typeface="+mn-cs"/>
              </a:defRPr>
            </a:lvl3pPr>
            <a:lvl4pPr marL="900113" indent="-128588" algn="l" rtl="0" eaLnBrk="1" fontAlgn="base" hangingPunct="1">
              <a:spcBef>
                <a:spcPct val="20000"/>
              </a:spcBef>
              <a:spcAft>
                <a:spcPct val="0"/>
              </a:spcAft>
              <a:buFont typeface="Arial" panose="020B0604020202020204" pitchFamily="34" charset="0"/>
              <a:buChar char="–"/>
              <a:defRPr sz="1200" kern="1200">
                <a:solidFill>
                  <a:srgbClr val="696969"/>
                </a:solidFill>
                <a:latin typeface="Adobe Garamond Pro" panose="02020502060506020403" pitchFamily="18" charset="0"/>
                <a:ea typeface="+mn-ea"/>
                <a:cs typeface="+mn-cs"/>
              </a:defRPr>
            </a:lvl4pPr>
            <a:lvl5pPr marL="1157288" indent="-128588" algn="l" rtl="0" eaLnBrk="1" fontAlgn="base" hangingPunct="1">
              <a:spcBef>
                <a:spcPct val="20000"/>
              </a:spcBef>
              <a:spcAft>
                <a:spcPct val="0"/>
              </a:spcAft>
              <a:buFont typeface="Wingdings" panose="05000000000000000000" pitchFamily="2" charset="2"/>
              <a:buChar char="Ø"/>
              <a:defRPr sz="1050" kern="1200">
                <a:solidFill>
                  <a:srgbClr val="696969"/>
                </a:solidFill>
                <a:latin typeface="Adobe Garamond Pro" panose="02020502060506020403" pitchFamily="18" charset="0"/>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133350" marR="0" lvl="0" indent="-133350" algn="l" defTabSz="914400" rtl="0" eaLnBrk="1" fontAlgn="base" latinLnBrk="0" hangingPunct="1">
              <a:lnSpc>
                <a:spcPts val="1200"/>
              </a:lnSpc>
              <a:spcBef>
                <a:spcPts val="300"/>
              </a:spcBef>
              <a:spcAft>
                <a:spcPct val="0"/>
              </a:spcAft>
              <a:buClrTx/>
              <a:buSzTx/>
              <a:buFont typeface="Wingdings" panose="05000000000000000000" pitchFamily="2" charset="2"/>
              <a:buChar char="§"/>
              <a:defRPr/>
            </a:pPr>
            <a:r>
              <a:rPr kumimoji="0" lang="en-US" sz="1200" b="1" i="0" u="sng" strike="noStrike" kern="1200" cap="none" spc="0" normalizeH="0" baseline="0" noProof="0" dirty="0">
                <a:ln>
                  <a:noFill/>
                </a:ln>
                <a:solidFill>
                  <a:srgbClr val="F79646"/>
                </a:solidFill>
                <a:effectLst/>
                <a:uLnTx/>
                <a:uFillTx/>
                <a:latin typeface="Cambria" panose="02040503050406030204" pitchFamily="18" charset="0"/>
                <a:ea typeface="+mn-ea"/>
                <a:cs typeface="+mn-cs"/>
              </a:rPr>
              <a:t>Problem</a:t>
            </a:r>
            <a:r>
              <a:rPr kumimoji="0" lang="en-US" sz="1200" b="1" i="0" u="none" strike="noStrike" kern="1200" cap="none" spc="0" normalizeH="0" baseline="0" noProof="0" dirty="0">
                <a:ln>
                  <a:noFill/>
                </a:ln>
                <a:solidFill>
                  <a:srgbClr val="F79646"/>
                </a:solidFill>
                <a:effectLst/>
                <a:uLnTx/>
                <a:uFillTx/>
                <a:latin typeface="Cambria" panose="02040503050406030204" pitchFamily="18" charset="0"/>
                <a:ea typeface="+mn-ea"/>
                <a:cs typeface="+mn-cs"/>
              </a:rPr>
              <a:t>: </a:t>
            </a:r>
            <a:r>
              <a:rPr kumimoji="0" lang="en-US" sz="1200" b="0" i="0" u="none" strike="noStrike" kern="1200" cap="none" spc="0" normalizeH="0" baseline="0" noProof="0" dirty="0">
                <a:ln>
                  <a:noFill/>
                </a:ln>
                <a:solidFill>
                  <a:srgbClr val="F79646"/>
                </a:solidFill>
                <a:effectLst/>
                <a:uLnTx/>
                <a:uFillTx/>
                <a:latin typeface="Cambria" panose="02040503050406030204" pitchFamily="18" charset="0"/>
                <a:ea typeface="+mn-ea"/>
                <a:cs typeface="+mn-cs"/>
              </a:rPr>
              <a:t>The timing of </a:t>
            </a:r>
            <a:r>
              <a:rPr lang="en-US" sz="1100" b="0" noProof="0" dirty="0">
                <a:solidFill>
                  <a:srgbClr val="F79646"/>
                </a:solidFill>
                <a:latin typeface="Cambria" panose="02040503050406030204" pitchFamily="18" charset="0"/>
              </a:rPr>
              <a:t>i</a:t>
            </a:r>
            <a:r>
              <a:rPr kumimoji="0" lang="en-US" sz="1100" b="0" i="0" u="none" strike="noStrike" kern="1200" cap="none" spc="0" normalizeH="0" baseline="0" noProof="0" dirty="0">
                <a:ln>
                  <a:noFill/>
                </a:ln>
                <a:solidFill>
                  <a:srgbClr val="F79646"/>
                </a:solidFill>
                <a:effectLst/>
                <a:uLnTx/>
                <a:uFillTx/>
                <a:latin typeface="Cambria" panose="02040503050406030204" pitchFamily="18" charset="0"/>
              </a:rPr>
              <a:t>nternal DRAM operations </a:t>
            </a:r>
            <a:r>
              <a:rPr lang="en-US" sz="1100" b="0" dirty="0">
                <a:solidFill>
                  <a:srgbClr val="F79646"/>
                </a:solidFill>
                <a:latin typeface="Cambria" panose="02040503050406030204" pitchFamily="18" charset="0"/>
              </a:rPr>
              <a:t>is</a:t>
            </a:r>
            <a:r>
              <a:rPr kumimoji="0" lang="en-US" sz="1100" b="0" i="0" u="none" strike="noStrike" kern="1200" cap="none" spc="0" normalizeH="0" baseline="0" noProof="0" dirty="0">
                <a:ln>
                  <a:noFill/>
                </a:ln>
                <a:solidFill>
                  <a:srgbClr val="F79646"/>
                </a:solidFill>
                <a:effectLst/>
                <a:uLnTx/>
                <a:uFillTx/>
                <a:latin typeface="Cambria" panose="02040503050406030204" pitchFamily="18" charset="0"/>
              </a:rPr>
              <a:t> fixed, which hinders the potential of DRAM for implementing new functionalities and</a:t>
            </a:r>
            <a:r>
              <a:rPr kumimoji="0" lang="en-US" sz="1100" b="0" i="0" u="none" strike="noStrike" kern="1200" cap="none" spc="0" normalizeH="0" noProof="0" dirty="0">
                <a:ln>
                  <a:noFill/>
                </a:ln>
                <a:solidFill>
                  <a:srgbClr val="F79646"/>
                </a:solidFill>
                <a:effectLst/>
                <a:uLnTx/>
                <a:uFillTx/>
                <a:latin typeface="Cambria" panose="02040503050406030204" pitchFamily="18" charset="0"/>
              </a:rPr>
              <a:t> optimizations</a:t>
            </a:r>
            <a:endParaRPr kumimoji="0" lang="en-US" sz="1100" b="0" i="0" u="none" strike="noStrike" kern="1200" cap="none" spc="0" normalizeH="0" baseline="0" noProof="0" dirty="0">
              <a:ln>
                <a:noFill/>
              </a:ln>
              <a:solidFill>
                <a:srgbClr val="F79646"/>
              </a:solidFill>
              <a:effectLst/>
              <a:uLnTx/>
              <a:uFillTx/>
              <a:latin typeface="Cambria" panose="02040503050406030204" pitchFamily="18" charset="0"/>
            </a:endParaRPr>
          </a:p>
          <a:p>
            <a:pPr marL="133350" marR="0" lvl="0" indent="-133350" algn="l" defTabSz="914400" rtl="0" eaLnBrk="1" fontAlgn="base" latinLnBrk="0" hangingPunct="1">
              <a:lnSpc>
                <a:spcPts val="1200"/>
              </a:lnSpc>
              <a:spcBef>
                <a:spcPts val="300"/>
              </a:spcBef>
              <a:spcAft>
                <a:spcPct val="0"/>
              </a:spcAft>
              <a:buClrTx/>
              <a:buSzTx/>
              <a:buFont typeface="Wingdings" panose="05000000000000000000" pitchFamily="2" charset="2"/>
              <a:buChar char="§"/>
              <a:defRPr/>
            </a:pPr>
            <a:r>
              <a:rPr kumimoji="0" lang="en-US" sz="1200" b="1" i="0" u="sng" strike="noStrike" kern="1200" cap="none" spc="0" normalizeH="0" baseline="0" noProof="0" dirty="0">
                <a:ln>
                  <a:noFill/>
                </a:ln>
                <a:solidFill>
                  <a:srgbClr val="4F81BD">
                    <a:lumMod val="75000"/>
                  </a:srgbClr>
                </a:solidFill>
                <a:effectLst/>
                <a:uLnTx/>
                <a:uFillTx/>
                <a:latin typeface="Cambria" panose="02040503050406030204" pitchFamily="18" charset="0"/>
                <a:ea typeface="+mn-ea"/>
                <a:cs typeface="+mn-cs"/>
              </a:rPr>
              <a:t>Goal</a:t>
            </a:r>
            <a:r>
              <a:rPr kumimoji="0" lang="en-US" sz="1200" b="1" i="0" u="none" strike="noStrike" kern="1200" cap="none" spc="0" normalizeH="0" baseline="0" noProof="0" dirty="0">
                <a:ln>
                  <a:noFill/>
                </a:ln>
                <a:solidFill>
                  <a:srgbClr val="4F81BD">
                    <a:lumMod val="75000"/>
                  </a:srgbClr>
                </a:solidFill>
                <a:effectLst/>
                <a:uLnTx/>
                <a:uFillTx/>
                <a:latin typeface="Cambria" panose="02040503050406030204" pitchFamily="18" charset="0"/>
                <a:ea typeface="+mn-ea"/>
                <a:cs typeface="+mn-cs"/>
              </a:rPr>
              <a:t>: </a:t>
            </a:r>
            <a:r>
              <a:rPr kumimoji="0" lang="en-US" sz="1100" b="0" i="0" u="none" strike="noStrike" kern="1200" cap="none" spc="0" normalizeH="0" baseline="0" noProof="0" dirty="0">
                <a:ln>
                  <a:noFill/>
                </a:ln>
                <a:solidFill>
                  <a:srgbClr val="4F81BD">
                    <a:lumMod val="75000"/>
                  </a:srgbClr>
                </a:solidFill>
                <a:effectLst/>
                <a:uLnTx/>
                <a:uFillTx/>
                <a:latin typeface="Cambria" panose="02040503050406030204" pitchFamily="18" charset="0"/>
                <a:ea typeface="+mn-ea"/>
                <a:cs typeface="+mn-cs"/>
              </a:rPr>
              <a:t>Provide </a:t>
            </a:r>
            <a:r>
              <a:rPr kumimoji="0" lang="en-US" sz="1100" i="0" u="none" strike="noStrike" kern="1200" cap="none" spc="0" normalizeH="0" baseline="0" noProof="0" dirty="0">
                <a:ln>
                  <a:noFill/>
                </a:ln>
                <a:solidFill>
                  <a:srgbClr val="4F81BD">
                    <a:lumMod val="75000"/>
                  </a:srgbClr>
                </a:solidFill>
                <a:effectLst/>
                <a:uLnTx/>
                <a:uFillTx/>
                <a:latin typeface="Cambria" panose="02040503050406030204" pitchFamily="18" charset="0"/>
                <a:ea typeface="+mn-ea"/>
                <a:cs typeface="+mn-cs"/>
              </a:rPr>
              <a:t>control</a:t>
            </a:r>
            <a:r>
              <a:rPr kumimoji="0" lang="en-US" sz="1100" b="0" i="0" u="none" strike="noStrike" kern="1200" cap="none" spc="0" normalizeH="0" baseline="0" noProof="0" dirty="0">
                <a:ln>
                  <a:noFill/>
                </a:ln>
                <a:solidFill>
                  <a:srgbClr val="4F81BD">
                    <a:lumMod val="75000"/>
                  </a:srgbClr>
                </a:solidFill>
                <a:effectLst/>
                <a:uLnTx/>
                <a:uFillTx/>
                <a:latin typeface="Cambria" panose="02040503050406030204" pitchFamily="18" charset="0"/>
                <a:ea typeface="+mn-ea"/>
                <a:cs typeface="+mn-cs"/>
              </a:rPr>
              <a:t> over DRAM internal circuit</a:t>
            </a:r>
            <a:r>
              <a:rPr kumimoji="0" lang="en-US" sz="1100" i="0" u="none" strike="noStrike" kern="1200" cap="none" spc="0" normalizeH="0" baseline="0" noProof="0" dirty="0">
                <a:ln>
                  <a:noFill/>
                </a:ln>
                <a:solidFill>
                  <a:srgbClr val="4F81BD">
                    <a:lumMod val="75000"/>
                  </a:srgbClr>
                </a:solidFill>
                <a:effectLst/>
                <a:uLnTx/>
                <a:uFillTx/>
                <a:latin typeface="Cambria" panose="02040503050406030204" pitchFamily="18" charset="0"/>
                <a:ea typeface="+mn-ea"/>
                <a:cs typeface="+mn-cs"/>
              </a:rPr>
              <a:t> timings to enable new functionalities and optimizations</a:t>
            </a:r>
          </a:p>
          <a:p>
            <a:pPr marL="133350" marR="0" lvl="0" indent="-133350" algn="l" defTabSz="914400" rtl="0" eaLnBrk="1" fontAlgn="base" latinLnBrk="0" hangingPunct="1">
              <a:lnSpc>
                <a:spcPts val="1200"/>
              </a:lnSpc>
              <a:spcBef>
                <a:spcPts val="300"/>
              </a:spcBef>
              <a:spcAft>
                <a:spcPct val="0"/>
              </a:spcAft>
              <a:buClrTx/>
              <a:buSzTx/>
              <a:buFont typeface="Wingdings" panose="05000000000000000000" pitchFamily="2" charset="2"/>
              <a:buChar char="§"/>
              <a:defRPr/>
            </a:pPr>
            <a:r>
              <a:rPr kumimoji="0" lang="en-US" sz="1200" b="1" i="0" u="sng" strike="noStrike" kern="1200" cap="none" spc="0" normalizeH="0" baseline="0" noProof="0" dirty="0">
                <a:ln>
                  <a:noFill/>
                </a:ln>
                <a:solidFill>
                  <a:srgbClr val="00B050"/>
                </a:solidFill>
                <a:effectLst/>
                <a:uLnTx/>
                <a:uFillTx/>
                <a:latin typeface="Cambria" panose="02040503050406030204" pitchFamily="18" charset="0"/>
                <a:ea typeface="+mn-ea"/>
                <a:cs typeface="+mn-cs"/>
              </a:rPr>
              <a:t>CODIC substrate:</a:t>
            </a:r>
          </a:p>
          <a:p>
            <a:pPr marL="225425" marR="0" lvl="1" indent="-92075" algn="l" defTabSz="914400" rtl="0" eaLnBrk="1" fontAlgn="base" latinLnBrk="0" hangingPunct="1">
              <a:lnSpc>
                <a:spcPts val="1200"/>
              </a:lnSpc>
              <a:spcBef>
                <a:spcPts val="300"/>
              </a:spcBef>
              <a:spcAft>
                <a:spcPct val="0"/>
              </a:spcAft>
              <a:buClrTx/>
              <a:buSzTx/>
              <a:buFont typeface="Arial" panose="020B0604020202020204" pitchFamily="34" charset="0"/>
              <a:buChar char="•"/>
              <a:defRPr/>
            </a:pPr>
            <a:r>
              <a:rPr kumimoji="0" lang="en-US" sz="1100" b="1" i="0" u="none" strike="noStrike" kern="1200" cap="none" spc="0" normalizeH="0" baseline="0" noProof="0" dirty="0">
                <a:ln>
                  <a:noFill/>
                </a:ln>
                <a:solidFill>
                  <a:srgbClr val="00B050"/>
                </a:solidFill>
                <a:effectLst/>
                <a:uLnTx/>
                <a:uFillTx/>
                <a:latin typeface="Cambria" panose="02040503050406030204" pitchFamily="18" charset="0"/>
              </a:rPr>
              <a:t>Key idea: </a:t>
            </a:r>
            <a:r>
              <a:rPr lang="en-US" sz="1100" dirty="0">
                <a:solidFill>
                  <a:srgbClr val="00B050"/>
                </a:solidFill>
                <a:latin typeface="Cambria" panose="02040503050406030204" pitchFamily="18" charset="0"/>
              </a:rPr>
              <a:t>E</a:t>
            </a:r>
            <a:r>
              <a:rPr kumimoji="0" lang="en-US" sz="1100" b="0" i="0" u="none" strike="noStrike" kern="1200" cap="none" spc="0" normalizeH="0" baseline="0" noProof="0" dirty="0" err="1">
                <a:ln>
                  <a:noFill/>
                </a:ln>
                <a:solidFill>
                  <a:srgbClr val="00B050"/>
                </a:solidFill>
                <a:effectLst/>
                <a:uLnTx/>
                <a:uFillTx/>
                <a:latin typeface="Cambria" panose="02040503050406030204" pitchFamily="18" charset="0"/>
              </a:rPr>
              <a:t>nable</a:t>
            </a:r>
            <a:r>
              <a:rPr kumimoji="0" lang="en-US" sz="1100" b="0" i="0" u="none" strike="noStrike" kern="1200" cap="none" spc="0" normalizeH="0" baseline="0" noProof="0" dirty="0">
                <a:ln>
                  <a:noFill/>
                </a:ln>
                <a:solidFill>
                  <a:srgbClr val="00B050"/>
                </a:solidFill>
                <a:effectLst/>
                <a:uLnTx/>
                <a:uFillTx/>
                <a:latin typeface="Cambria" panose="02040503050406030204" pitchFamily="18" charset="0"/>
              </a:rPr>
              <a:t> </a:t>
            </a:r>
            <a:r>
              <a:rPr lang="en-US" sz="1100" dirty="0">
                <a:solidFill>
                  <a:srgbClr val="00B050"/>
                </a:solidFill>
                <a:latin typeface="Cambria" panose="02040503050406030204" pitchFamily="18" charset="0"/>
              </a:rPr>
              <a:t>fine-grained</a:t>
            </a:r>
            <a:r>
              <a:rPr kumimoji="0" lang="en-US" sz="1100" b="0" i="0" u="none" strike="noStrike" kern="1200" cap="none" spc="0" normalizeH="0" baseline="0" noProof="0" dirty="0">
                <a:ln>
                  <a:noFill/>
                </a:ln>
                <a:solidFill>
                  <a:srgbClr val="00B050"/>
                </a:solidFill>
                <a:effectLst/>
                <a:uLnTx/>
                <a:uFillTx/>
                <a:latin typeface="Cambria" panose="02040503050406030204" pitchFamily="18" charset="0"/>
              </a:rPr>
              <a:t> control of fundamental DRAM internal circuit timings that control key basic components in the DRAM array (e.g.,</a:t>
            </a:r>
            <a:r>
              <a:rPr kumimoji="0" lang="en-US" sz="1100" b="0" i="0" u="none" strike="noStrike" kern="1200" cap="none" spc="0" normalizeH="0" noProof="0" dirty="0">
                <a:ln>
                  <a:noFill/>
                </a:ln>
                <a:solidFill>
                  <a:srgbClr val="00B050"/>
                </a:solidFill>
                <a:effectLst/>
                <a:uLnTx/>
                <a:uFillTx/>
                <a:latin typeface="Cambria" panose="02040503050406030204" pitchFamily="18" charset="0"/>
              </a:rPr>
              <a:t> </a:t>
            </a:r>
            <a:r>
              <a:rPr kumimoji="0" lang="en-US" sz="1100" b="0" i="0" u="none" strike="noStrike" kern="1200" cap="none" spc="0" normalizeH="0" baseline="0" noProof="0" dirty="0" err="1">
                <a:ln>
                  <a:noFill/>
                </a:ln>
                <a:solidFill>
                  <a:srgbClr val="00B050"/>
                </a:solidFill>
                <a:effectLst/>
                <a:uLnTx/>
                <a:uFillTx/>
                <a:latin typeface="Cambria" panose="02040503050406030204" pitchFamily="18" charset="0"/>
              </a:rPr>
              <a:t>wordline</a:t>
            </a:r>
            <a:r>
              <a:rPr kumimoji="0" lang="en-US" sz="1100" b="0" i="0" u="none" strike="noStrike" kern="1200" cap="none" spc="0" normalizeH="0" baseline="0" noProof="0" dirty="0">
                <a:ln>
                  <a:noFill/>
                </a:ln>
                <a:solidFill>
                  <a:srgbClr val="00B050"/>
                </a:solidFill>
                <a:effectLst/>
                <a:uLnTx/>
                <a:uFillTx/>
                <a:latin typeface="Cambria" panose="02040503050406030204" pitchFamily="18" charset="0"/>
              </a:rPr>
              <a:t>, sense amplifier, </a:t>
            </a:r>
            <a:r>
              <a:rPr kumimoji="0" lang="en-US" sz="1100" b="0" i="0" u="none" strike="noStrike" kern="1200" cap="none" spc="0" normalizeH="0" baseline="0" noProof="0" dirty="0" err="1">
                <a:ln>
                  <a:noFill/>
                </a:ln>
                <a:solidFill>
                  <a:srgbClr val="00B050"/>
                </a:solidFill>
                <a:effectLst/>
                <a:uLnTx/>
                <a:uFillTx/>
                <a:latin typeface="Cambria" panose="02040503050406030204" pitchFamily="18" charset="0"/>
              </a:rPr>
              <a:t>precharge</a:t>
            </a:r>
            <a:r>
              <a:rPr kumimoji="0" lang="en-US" sz="1100" b="0" i="0" u="none" strike="noStrike" kern="1200" cap="none" spc="0" normalizeH="0" baseline="0" noProof="0" dirty="0">
                <a:ln>
                  <a:noFill/>
                </a:ln>
                <a:solidFill>
                  <a:srgbClr val="00B050"/>
                </a:solidFill>
                <a:effectLst/>
                <a:uLnTx/>
                <a:uFillTx/>
                <a:latin typeface="Cambria" panose="02040503050406030204" pitchFamily="18" charset="0"/>
              </a:rPr>
              <a:t> logic) </a:t>
            </a:r>
          </a:p>
          <a:p>
            <a:pPr marL="225425" marR="0" lvl="1" indent="-92075" algn="l" defTabSz="914400" rtl="0" eaLnBrk="1" fontAlgn="base" latinLnBrk="0" hangingPunct="1">
              <a:lnSpc>
                <a:spcPts val="1200"/>
              </a:lnSpc>
              <a:spcBef>
                <a:spcPts val="300"/>
              </a:spcBef>
              <a:spcAft>
                <a:spcPct val="0"/>
              </a:spcAft>
              <a:buClrTx/>
              <a:buSzTx/>
              <a:buFont typeface="Arial" panose="020B0604020202020204" pitchFamily="34" charset="0"/>
              <a:buChar char="•"/>
              <a:defRPr/>
            </a:pPr>
            <a:r>
              <a:rPr lang="en-US" sz="1100" dirty="0">
                <a:solidFill>
                  <a:srgbClr val="00B050"/>
                </a:solidFill>
                <a:latin typeface="Cambria" panose="02040503050406030204" pitchFamily="18" charset="0"/>
              </a:rPr>
              <a:t>We propose and</a:t>
            </a:r>
            <a:r>
              <a:rPr kumimoji="0" lang="en-US" sz="1100" b="0" i="0" u="none" strike="noStrike" kern="1200" cap="none" spc="0" normalizeH="0" baseline="0" noProof="0" dirty="0">
                <a:ln>
                  <a:noFill/>
                </a:ln>
                <a:solidFill>
                  <a:srgbClr val="00B050"/>
                </a:solidFill>
                <a:effectLst/>
                <a:uLnTx/>
                <a:uFillTx/>
                <a:latin typeface="Cambria" panose="02040503050406030204" pitchFamily="18" charset="0"/>
              </a:rPr>
              <a:t> evaluate</a:t>
            </a:r>
            <a:r>
              <a:rPr kumimoji="0" lang="en-US" sz="1100" b="0" i="0" u="none" strike="noStrike" kern="1200" cap="none" spc="0" normalizeH="0" noProof="0" dirty="0">
                <a:ln>
                  <a:noFill/>
                </a:ln>
                <a:solidFill>
                  <a:srgbClr val="00B050"/>
                </a:solidFill>
                <a:effectLst/>
                <a:uLnTx/>
                <a:uFillTx/>
                <a:latin typeface="Cambria" panose="02040503050406030204" pitchFamily="18" charset="0"/>
              </a:rPr>
              <a:t> two</a:t>
            </a:r>
            <a:r>
              <a:rPr kumimoji="0" lang="en-US" sz="1100" b="0" i="0" u="none" strike="noStrike" kern="1200" cap="none" spc="0" normalizeH="0" baseline="0" noProof="0" dirty="0">
                <a:ln>
                  <a:noFill/>
                </a:ln>
                <a:solidFill>
                  <a:srgbClr val="00B050"/>
                </a:solidFill>
                <a:effectLst/>
                <a:uLnTx/>
                <a:uFillTx/>
                <a:latin typeface="Cambria" panose="02040503050406030204" pitchFamily="18" charset="0"/>
              </a:rPr>
              <a:t> CODIC variants:</a:t>
            </a:r>
            <a:r>
              <a:rPr kumimoji="0" lang="en-US" sz="1100" b="0" i="0" u="none" strike="noStrike" kern="1200" cap="none" spc="0" normalizeH="0" noProof="0" dirty="0">
                <a:ln>
                  <a:noFill/>
                </a:ln>
                <a:solidFill>
                  <a:srgbClr val="00B050"/>
                </a:solidFill>
                <a:effectLst/>
                <a:uLnTx/>
                <a:uFillTx/>
                <a:latin typeface="Cambria" panose="02040503050406030204" pitchFamily="18" charset="0"/>
              </a:rPr>
              <a:t> </a:t>
            </a:r>
            <a:r>
              <a:rPr kumimoji="0" lang="en-US" sz="1100" b="0" i="0" strike="noStrike" kern="1200" cap="none" spc="0" normalizeH="0" baseline="0" noProof="0" dirty="0">
                <a:ln>
                  <a:noFill/>
                </a:ln>
                <a:solidFill>
                  <a:srgbClr val="00B050"/>
                </a:solidFill>
                <a:effectLst/>
                <a:uLnTx/>
                <a:uFillTx/>
                <a:latin typeface="Cambria" panose="02040503050406030204" pitchFamily="18" charset="0"/>
              </a:rPr>
              <a:t>1) </a:t>
            </a:r>
            <a:r>
              <a:rPr kumimoji="0" lang="en-US" sz="1100" b="1" i="0" strike="noStrike" kern="1200" cap="none" spc="0" normalizeH="0" baseline="0" noProof="0" dirty="0">
                <a:ln>
                  <a:noFill/>
                </a:ln>
                <a:solidFill>
                  <a:srgbClr val="00B050"/>
                </a:solidFill>
                <a:effectLst/>
                <a:uLnTx/>
                <a:uFillTx/>
                <a:latin typeface="Cambria" panose="02040503050406030204" pitchFamily="18" charset="0"/>
              </a:rPr>
              <a:t>CODIC-sig</a:t>
            </a:r>
            <a:r>
              <a:rPr kumimoji="0" lang="en-US" sz="1100" b="0" i="0" u="none" strike="noStrike" kern="1200" cap="none" spc="0" normalizeH="0" baseline="0" noProof="0" dirty="0">
                <a:ln>
                  <a:noFill/>
                </a:ln>
                <a:solidFill>
                  <a:srgbClr val="00B050"/>
                </a:solidFill>
                <a:effectLst/>
                <a:uLnTx/>
                <a:uFillTx/>
                <a:latin typeface="Cambria" panose="02040503050406030204" pitchFamily="18" charset="0"/>
              </a:rPr>
              <a:t> generates signature values, and </a:t>
            </a:r>
          </a:p>
          <a:p>
            <a:pPr marL="133350" marR="0" lvl="1" indent="0" algn="l" defTabSz="914400" rtl="0" eaLnBrk="1" fontAlgn="base" latinLnBrk="0" hangingPunct="1">
              <a:lnSpc>
                <a:spcPts val="1200"/>
              </a:lnSpc>
              <a:spcBef>
                <a:spcPts val="300"/>
              </a:spcBef>
              <a:spcAft>
                <a:spcPct val="0"/>
              </a:spcAft>
              <a:buClrTx/>
              <a:buSzTx/>
              <a:buNone/>
              <a:defRPr/>
            </a:pPr>
            <a:r>
              <a:rPr lang="en-US" sz="1100" dirty="0">
                <a:solidFill>
                  <a:srgbClr val="00B050"/>
                </a:solidFill>
                <a:latin typeface="Cambria" panose="02040503050406030204" pitchFamily="18" charset="0"/>
              </a:rPr>
              <a:t>   </a:t>
            </a:r>
            <a:r>
              <a:rPr kumimoji="0" lang="en-US" sz="1100" b="0" i="0" u="none" strike="noStrike" kern="1200" cap="none" spc="0" normalizeH="0" baseline="0" noProof="0" dirty="0">
                <a:ln>
                  <a:noFill/>
                </a:ln>
                <a:solidFill>
                  <a:srgbClr val="00B050"/>
                </a:solidFill>
                <a:effectLst/>
                <a:uLnTx/>
                <a:uFillTx/>
                <a:latin typeface="Cambria" panose="02040503050406030204" pitchFamily="18" charset="0"/>
              </a:rPr>
              <a:t>2) </a:t>
            </a:r>
            <a:r>
              <a:rPr kumimoji="0" lang="en-US" sz="1100" b="1" i="0" strike="noStrike" kern="1200" cap="none" spc="0" normalizeH="0" baseline="0" noProof="0" dirty="0">
                <a:ln>
                  <a:noFill/>
                </a:ln>
                <a:solidFill>
                  <a:srgbClr val="00B050"/>
                </a:solidFill>
                <a:effectLst/>
                <a:uLnTx/>
                <a:uFillTx/>
                <a:latin typeface="Cambria" panose="02040503050406030204" pitchFamily="18" charset="0"/>
              </a:rPr>
              <a:t>CODIC-</a:t>
            </a:r>
            <a:r>
              <a:rPr kumimoji="0" lang="en-US" sz="1100" b="1" i="0" strike="noStrike" kern="1200" cap="none" spc="0" normalizeH="0" baseline="0" noProof="0" dirty="0" err="1">
                <a:ln>
                  <a:noFill/>
                </a:ln>
                <a:solidFill>
                  <a:srgbClr val="00B050"/>
                </a:solidFill>
                <a:effectLst/>
                <a:uLnTx/>
                <a:uFillTx/>
                <a:latin typeface="Cambria" panose="02040503050406030204" pitchFamily="18" charset="0"/>
              </a:rPr>
              <a:t>det</a:t>
            </a:r>
            <a:r>
              <a:rPr kumimoji="0" lang="en-US" sz="1100" b="0" i="0" u="none" strike="noStrike" kern="1200" cap="none" spc="0" normalizeH="0" baseline="0" noProof="0" dirty="0">
                <a:ln>
                  <a:noFill/>
                </a:ln>
                <a:solidFill>
                  <a:srgbClr val="00B050"/>
                </a:solidFill>
                <a:effectLst/>
                <a:uLnTx/>
                <a:uFillTx/>
                <a:latin typeface="Cambria" panose="02040503050406030204" pitchFamily="18" charset="0"/>
              </a:rPr>
              <a:t> generates deterministic values</a:t>
            </a:r>
          </a:p>
          <a:p>
            <a:pPr marL="225425" marR="0" lvl="1" indent="-92075" algn="l" defTabSz="914400" rtl="0" eaLnBrk="1" fontAlgn="base" latinLnBrk="0" hangingPunct="1">
              <a:lnSpc>
                <a:spcPts val="1200"/>
              </a:lnSpc>
              <a:spcBef>
                <a:spcPts val="300"/>
              </a:spcBef>
              <a:spcAft>
                <a:spcPct val="0"/>
              </a:spcAft>
              <a:buClrTx/>
              <a:buSzTx/>
              <a:buFont typeface="Arial" panose="020B0604020202020204" pitchFamily="34" charset="0"/>
              <a:buChar char="•"/>
              <a:defRPr/>
            </a:pPr>
            <a:r>
              <a:rPr kumimoji="0" lang="en-US" sz="1100" b="0" i="0" u="none" strike="noStrike" kern="1200" cap="none" spc="0" normalizeH="0" baseline="0" noProof="0" dirty="0">
                <a:ln>
                  <a:noFill/>
                </a:ln>
                <a:solidFill>
                  <a:srgbClr val="00B050"/>
                </a:solidFill>
                <a:effectLst/>
                <a:uLnTx/>
                <a:uFillTx/>
                <a:latin typeface="Cambria" panose="02040503050406030204" pitchFamily="18" charset="0"/>
              </a:rPr>
              <a:t>CODIC variants have low latency (</a:t>
            </a:r>
            <a:r>
              <a:rPr kumimoji="0" lang="en-US" sz="1100" b="0" i="0" u="none" strike="noStrike" kern="1200" cap="none" spc="0" normalizeH="0" noProof="0" dirty="0" err="1">
                <a:ln>
                  <a:noFill/>
                </a:ln>
                <a:solidFill>
                  <a:srgbClr val="00B050"/>
                </a:solidFill>
                <a:effectLst/>
                <a:uLnTx/>
                <a:uFillTx/>
                <a:latin typeface="Cambria" panose="02040503050406030204" pitchFamily="18" charset="0"/>
              </a:rPr>
              <a:t>i.e</a:t>
            </a:r>
            <a:r>
              <a:rPr kumimoji="0" lang="en-US" sz="1100" b="0" i="0" u="none" strike="noStrike" kern="1200" cap="none" spc="0" normalizeH="0" noProof="0" dirty="0">
                <a:ln>
                  <a:noFill/>
                </a:ln>
                <a:solidFill>
                  <a:srgbClr val="00B050"/>
                </a:solidFill>
                <a:effectLst/>
                <a:uLnTx/>
                <a:uFillTx/>
                <a:latin typeface="Cambria" panose="02040503050406030204" pitchFamily="18" charset="0"/>
              </a:rPr>
              <a:t>, ~25ns)</a:t>
            </a:r>
            <a:endParaRPr kumimoji="0" lang="en-US" sz="900" b="0" i="0" u="none" strike="noStrike" kern="1200" cap="none" spc="0" normalizeH="0" baseline="0" noProof="0" dirty="0">
              <a:ln>
                <a:noFill/>
              </a:ln>
              <a:solidFill>
                <a:srgbClr val="00B050"/>
              </a:solidFill>
              <a:effectLst/>
              <a:uLnTx/>
              <a:uFillTx/>
              <a:latin typeface="Cambria" panose="02040503050406030204" pitchFamily="18" charset="0"/>
              <a:ea typeface="+mn-ea"/>
              <a:cs typeface="+mn-cs"/>
            </a:endParaRPr>
          </a:p>
          <a:p>
            <a:pPr marL="133350" marR="0" lvl="0" indent="-133350" algn="l" defTabSz="914400" rtl="0" eaLnBrk="1" fontAlgn="base" latinLnBrk="0" hangingPunct="1">
              <a:lnSpc>
                <a:spcPts val="1200"/>
              </a:lnSpc>
              <a:spcBef>
                <a:spcPts val="300"/>
              </a:spcBef>
              <a:spcAft>
                <a:spcPct val="0"/>
              </a:spcAft>
              <a:buClrTx/>
              <a:buSzTx/>
              <a:buFont typeface="Wingdings" panose="05000000000000000000" pitchFamily="2" charset="2"/>
              <a:buChar char="§"/>
              <a:defRPr/>
            </a:pPr>
            <a:r>
              <a:rPr kumimoji="0" lang="en-US" sz="1200" b="1" i="0" u="sng" strike="noStrike" kern="1200" cap="none" spc="0" normalizeH="0" baseline="0" noProof="0" dirty="0">
                <a:ln>
                  <a:noFill/>
                </a:ln>
                <a:solidFill>
                  <a:srgbClr val="00B0F0"/>
                </a:solidFill>
                <a:effectLst/>
                <a:uLnTx/>
                <a:uFillTx/>
                <a:latin typeface="Cambria" panose="02040503050406030204" pitchFamily="18" charset="0"/>
                <a:ea typeface="+mn-ea"/>
                <a:cs typeface="+mn-cs"/>
              </a:rPr>
              <a:t>CODIC-based Physical Unclonable Functions (PUFs):</a:t>
            </a:r>
            <a:endParaRPr kumimoji="0" lang="en-US" sz="1050" b="1" i="0" u="none" strike="noStrike" kern="1200" cap="none" spc="0" normalizeH="0" baseline="0" noProof="0" dirty="0">
              <a:ln>
                <a:noFill/>
              </a:ln>
              <a:solidFill>
                <a:srgbClr val="00B0F0"/>
              </a:solidFill>
              <a:effectLst/>
              <a:uLnTx/>
              <a:uFillTx/>
              <a:latin typeface="Cambria" panose="02040503050406030204" pitchFamily="18" charset="0"/>
              <a:ea typeface="+mn-ea"/>
              <a:cs typeface="+mn-cs"/>
            </a:endParaRPr>
          </a:p>
          <a:p>
            <a:pPr marL="225425" lvl="1" indent="-87313">
              <a:lnSpc>
                <a:spcPts val="1200"/>
              </a:lnSpc>
              <a:spcBef>
                <a:spcPts val="300"/>
              </a:spcBef>
              <a:buClrTx/>
            </a:pPr>
            <a:r>
              <a:rPr lang="en-US" sz="1100" dirty="0">
                <a:solidFill>
                  <a:srgbClr val="35B0F0"/>
                </a:solidFill>
                <a:latin typeface="Cambria" panose="02040503050406030204" pitchFamily="18" charset="0"/>
              </a:rPr>
              <a:t>A </a:t>
            </a:r>
            <a:r>
              <a:rPr lang="en-US" sz="1100" b="1" dirty="0">
                <a:solidFill>
                  <a:srgbClr val="35B0F0"/>
                </a:solidFill>
                <a:latin typeface="Cambria" panose="02040503050406030204" pitchFamily="18" charset="0"/>
              </a:rPr>
              <a:t>PUF</a:t>
            </a:r>
            <a:r>
              <a:rPr lang="en-US" sz="1100" dirty="0">
                <a:solidFill>
                  <a:srgbClr val="35B0F0"/>
                </a:solidFill>
                <a:latin typeface="Cambria" panose="02040503050406030204" pitchFamily="18" charset="0"/>
              </a:rPr>
              <a:t> generates </a:t>
            </a:r>
            <a:r>
              <a:rPr lang="en-US" sz="1100" b="1" dirty="0">
                <a:solidFill>
                  <a:srgbClr val="35B0F0"/>
                </a:solidFill>
                <a:latin typeface="Cambria" panose="02040503050406030204" pitchFamily="18" charset="0"/>
              </a:rPr>
              <a:t>signatures unique to a device </a:t>
            </a:r>
            <a:r>
              <a:rPr lang="en-US" sz="1100" dirty="0">
                <a:solidFill>
                  <a:srgbClr val="35B0F0"/>
                </a:solidFill>
                <a:latin typeface="Cambria" panose="02040503050406030204" pitchFamily="18" charset="0"/>
              </a:rPr>
              <a:t>due to the </a:t>
            </a:r>
            <a:r>
              <a:rPr lang="en-US" sz="1100" b="1" dirty="0">
                <a:solidFill>
                  <a:srgbClr val="35B0F0"/>
                </a:solidFill>
                <a:latin typeface="Cambria" panose="02040503050406030204" pitchFamily="18" charset="0"/>
              </a:rPr>
              <a:t>unique physical variations </a:t>
            </a:r>
            <a:r>
              <a:rPr lang="en-US" sz="1100" dirty="0">
                <a:solidFill>
                  <a:srgbClr val="35B0F0"/>
                </a:solidFill>
                <a:latin typeface="Cambria" panose="02040503050406030204" pitchFamily="18" charset="0"/>
              </a:rPr>
              <a:t>of the device</a:t>
            </a:r>
            <a:endParaRPr kumimoji="0" lang="en-US" sz="1100" b="1" i="0" u="none" strike="noStrike" kern="1200" cap="none" spc="0" normalizeH="0" baseline="0" noProof="0" dirty="0">
              <a:ln>
                <a:noFill/>
              </a:ln>
              <a:solidFill>
                <a:srgbClr val="35B0F0"/>
              </a:solidFill>
              <a:effectLst/>
              <a:uLnTx/>
              <a:uFillTx/>
              <a:latin typeface="Cambria" panose="02040503050406030204" pitchFamily="18" charset="0"/>
            </a:endParaRPr>
          </a:p>
          <a:p>
            <a:pPr marL="225425" marR="0" lvl="1" indent="-87313" algn="l" defTabSz="914400" rtl="0" eaLnBrk="1" fontAlgn="base" latinLnBrk="0" hangingPunct="1">
              <a:lnSpc>
                <a:spcPts val="1200"/>
              </a:lnSpc>
              <a:spcBef>
                <a:spcPts val="300"/>
              </a:spcBef>
              <a:spcAft>
                <a:spcPct val="0"/>
              </a:spcAft>
              <a:buClrTx/>
              <a:buSzTx/>
              <a:buFont typeface="Arial" panose="020B0604020202020204" pitchFamily="34" charset="0"/>
              <a:buChar char="•"/>
              <a:defRPr/>
            </a:pPr>
            <a:r>
              <a:rPr kumimoji="0" lang="en-US" sz="1100" b="1" i="0" u="none" strike="noStrike" kern="1200" cap="none" spc="0" normalizeH="0" baseline="0" noProof="0" dirty="0">
                <a:ln>
                  <a:noFill/>
                </a:ln>
                <a:solidFill>
                  <a:srgbClr val="00B0F0"/>
                </a:solidFill>
                <a:effectLst/>
                <a:uLnTx/>
                <a:uFillTx/>
                <a:latin typeface="Cambria" panose="02040503050406030204" pitchFamily="18" charset="0"/>
              </a:rPr>
              <a:t>Key idea: </a:t>
            </a:r>
            <a:r>
              <a:rPr lang="en-US" sz="1100" dirty="0">
                <a:solidFill>
                  <a:srgbClr val="00B0F0"/>
                </a:solidFill>
                <a:latin typeface="Cambria" panose="02040503050406030204" pitchFamily="18" charset="0"/>
              </a:rPr>
              <a:t>U</a:t>
            </a:r>
            <a:r>
              <a:rPr kumimoji="0" lang="en-US" sz="1100" b="0" i="0" u="none" strike="noStrike" kern="1200" cap="none" spc="0" normalizeH="0" baseline="0" noProof="0" dirty="0">
                <a:ln>
                  <a:noFill/>
                </a:ln>
                <a:solidFill>
                  <a:srgbClr val="00B0F0"/>
                </a:solidFill>
                <a:effectLst/>
                <a:uLnTx/>
                <a:uFillTx/>
                <a:latin typeface="Cambria" panose="02040503050406030204" pitchFamily="18" charset="0"/>
              </a:rPr>
              <a:t>se CODIC-sig to generate unique signatures that can uniquely identify a DRAM device</a:t>
            </a:r>
          </a:p>
          <a:p>
            <a:pPr marL="225425" marR="0" lvl="1" indent="-87313" algn="l" defTabSz="914400" rtl="0" eaLnBrk="1" fontAlgn="base" latinLnBrk="0" hangingPunct="1">
              <a:lnSpc>
                <a:spcPts val="1200"/>
              </a:lnSpc>
              <a:spcBef>
                <a:spcPts val="300"/>
              </a:spcBef>
              <a:spcAft>
                <a:spcPct val="0"/>
              </a:spcAft>
              <a:buClrTx/>
              <a:buSzTx/>
              <a:buFont typeface="Arial" panose="020B0604020202020204" pitchFamily="34" charset="0"/>
              <a:buChar char="•"/>
              <a:defRPr/>
            </a:pPr>
            <a:r>
              <a:rPr kumimoji="0" lang="en-US" sz="1100" b="1" i="0" u="none" strike="noStrike" kern="1200" cap="none" spc="0" normalizeH="0" baseline="0" noProof="0" dirty="0">
                <a:ln>
                  <a:noFill/>
                </a:ln>
                <a:solidFill>
                  <a:srgbClr val="00B0F0"/>
                </a:solidFill>
                <a:effectLst/>
                <a:uLnTx/>
                <a:uFillTx/>
                <a:latin typeface="Cambria" panose="02040503050406030204" pitchFamily="18" charset="0"/>
              </a:rPr>
              <a:t>2x faster </a:t>
            </a:r>
            <a:r>
              <a:rPr kumimoji="0" lang="en-US" sz="1100" i="0" u="none" strike="noStrike" kern="1200" cap="none" spc="0" normalizeH="0" baseline="0" noProof="0" dirty="0">
                <a:ln>
                  <a:noFill/>
                </a:ln>
                <a:solidFill>
                  <a:srgbClr val="00B0F0"/>
                </a:solidFill>
                <a:effectLst/>
                <a:uLnTx/>
                <a:uFillTx/>
                <a:latin typeface="Cambria" panose="02040503050406030204" pitchFamily="18" charset="0"/>
              </a:rPr>
              <a:t>than the best </a:t>
            </a:r>
            <a:r>
              <a:rPr kumimoji="0" lang="en-US" sz="1100" b="1" i="0" u="none" strike="noStrike" kern="1200" cap="none" spc="0" normalizeH="0" baseline="0" noProof="0" dirty="0">
                <a:ln>
                  <a:noFill/>
                </a:ln>
                <a:solidFill>
                  <a:srgbClr val="00B0F0"/>
                </a:solidFill>
                <a:effectLst/>
                <a:uLnTx/>
                <a:uFillTx/>
                <a:latin typeface="Cambria" panose="02040503050406030204" pitchFamily="18" charset="0"/>
              </a:rPr>
              <a:t>state-of-the-art </a:t>
            </a:r>
            <a:r>
              <a:rPr kumimoji="0" lang="en-US" sz="1100" i="0" u="none" strike="noStrike" kern="1200" cap="none" spc="0" normalizeH="0" baseline="0" noProof="0" dirty="0">
                <a:ln>
                  <a:noFill/>
                </a:ln>
                <a:solidFill>
                  <a:srgbClr val="00B0F0"/>
                </a:solidFill>
                <a:effectLst/>
                <a:uLnTx/>
                <a:uFillTx/>
                <a:latin typeface="Cambria" panose="02040503050406030204" pitchFamily="18" charset="0"/>
              </a:rPr>
              <a:t>DRAM PUF</a:t>
            </a:r>
          </a:p>
          <a:p>
            <a:pPr marL="133350" marR="0" lvl="0" indent="-133350" algn="l" defTabSz="914400" rtl="0" eaLnBrk="1" fontAlgn="base" latinLnBrk="0" hangingPunct="1">
              <a:lnSpc>
                <a:spcPts val="1200"/>
              </a:lnSpc>
              <a:spcBef>
                <a:spcPts val="300"/>
              </a:spcBef>
              <a:spcAft>
                <a:spcPct val="0"/>
              </a:spcAft>
              <a:buClrTx/>
              <a:buSzTx/>
              <a:buFont typeface="Wingdings" panose="05000000000000000000" pitchFamily="2" charset="2"/>
              <a:buChar char="§"/>
              <a:defRPr/>
            </a:pPr>
            <a:r>
              <a:rPr kumimoji="0" lang="en-US" sz="1200" b="1" i="0" u="sng" strike="noStrike" kern="1200" cap="none" spc="0" normalizeH="0" baseline="0" noProof="0" dirty="0">
                <a:ln>
                  <a:noFill/>
                </a:ln>
                <a:solidFill>
                  <a:srgbClr val="8064A2"/>
                </a:solidFill>
                <a:effectLst/>
                <a:uLnTx/>
                <a:uFillTx/>
                <a:latin typeface="Cambria" panose="02040503050406030204" pitchFamily="18" charset="0"/>
                <a:ea typeface="+mn-ea"/>
                <a:cs typeface="+mn-cs"/>
              </a:rPr>
              <a:t>CODIC-based Cold Boot Attack</a:t>
            </a:r>
            <a:r>
              <a:rPr kumimoji="0" lang="en-US" sz="1200" b="1" i="0" u="sng" strike="noStrike" kern="1200" cap="none" spc="0" normalizeH="0" noProof="0" dirty="0">
                <a:ln>
                  <a:noFill/>
                </a:ln>
                <a:solidFill>
                  <a:srgbClr val="8064A2"/>
                </a:solidFill>
                <a:effectLst/>
                <a:uLnTx/>
                <a:uFillTx/>
                <a:latin typeface="Cambria" panose="02040503050406030204" pitchFamily="18" charset="0"/>
                <a:ea typeface="+mn-ea"/>
                <a:cs typeface="+mn-cs"/>
              </a:rPr>
              <a:t> Prevention Mechanism</a:t>
            </a:r>
            <a:r>
              <a:rPr kumimoji="0" lang="en-US" sz="1200" b="1" i="0" u="sng" strike="noStrike" kern="1200" cap="none" spc="0" normalizeH="0" baseline="0" noProof="0" dirty="0">
                <a:ln>
                  <a:noFill/>
                </a:ln>
                <a:solidFill>
                  <a:srgbClr val="8064A2"/>
                </a:solidFill>
                <a:effectLst/>
                <a:uLnTx/>
                <a:uFillTx/>
                <a:latin typeface="Cambria" panose="02040503050406030204" pitchFamily="18" charset="0"/>
                <a:ea typeface="+mn-ea"/>
                <a:cs typeface="+mn-cs"/>
              </a:rPr>
              <a:t>:</a:t>
            </a:r>
            <a:endParaRPr kumimoji="0" lang="en-US" sz="1050" b="1" i="0" u="none" strike="noStrike" kern="1200" cap="none" spc="0" normalizeH="0" baseline="0" noProof="0" dirty="0">
              <a:ln>
                <a:noFill/>
              </a:ln>
              <a:solidFill>
                <a:srgbClr val="8064A2"/>
              </a:solidFill>
              <a:effectLst/>
              <a:uLnTx/>
              <a:uFillTx/>
              <a:latin typeface="Cambria" panose="02040503050406030204" pitchFamily="18" charset="0"/>
              <a:ea typeface="+mn-ea"/>
              <a:cs typeface="+mn-cs"/>
            </a:endParaRPr>
          </a:p>
          <a:p>
            <a:pPr marL="225425" lvl="1" indent="-87313">
              <a:lnSpc>
                <a:spcPts val="1200"/>
              </a:lnSpc>
              <a:spcBef>
                <a:spcPts val="300"/>
              </a:spcBef>
              <a:buClrTx/>
            </a:pPr>
            <a:r>
              <a:rPr kumimoji="0" lang="en-US" sz="1100" b="1" i="0" u="none" strike="noStrike" kern="1200" cap="none" spc="0" normalizeH="0" baseline="0" noProof="0" dirty="0">
                <a:ln>
                  <a:noFill/>
                </a:ln>
                <a:solidFill>
                  <a:srgbClr val="8064A2"/>
                </a:solidFill>
                <a:effectLst/>
                <a:uLnTx/>
                <a:uFillTx/>
                <a:latin typeface="Cambria" panose="02040503050406030204" pitchFamily="18" charset="0"/>
              </a:rPr>
              <a:t>Cold Boot Attack:</a:t>
            </a:r>
            <a:r>
              <a:rPr kumimoji="0" lang="en-US" sz="1100" b="1" i="0" u="none" strike="noStrike" kern="1200" cap="none" spc="0" normalizeH="0" noProof="0" dirty="0">
                <a:ln>
                  <a:noFill/>
                </a:ln>
                <a:solidFill>
                  <a:srgbClr val="8064A2"/>
                </a:solidFill>
                <a:effectLst/>
                <a:uLnTx/>
                <a:uFillTx/>
                <a:latin typeface="Cambria" panose="02040503050406030204" pitchFamily="18" charset="0"/>
              </a:rPr>
              <a:t> </a:t>
            </a:r>
            <a:r>
              <a:rPr lang="en-US" sz="1100" noProof="0" dirty="0">
                <a:solidFill>
                  <a:srgbClr val="8064A2"/>
                </a:solidFill>
                <a:latin typeface="Cambria" panose="02040503050406030204" pitchFamily="18" charset="0"/>
              </a:rPr>
              <a:t>T</a:t>
            </a:r>
            <a:r>
              <a:rPr lang="en-US" sz="1100" dirty="0">
                <a:solidFill>
                  <a:srgbClr val="8064A2"/>
                </a:solidFill>
                <a:latin typeface="Cambria" panose="02040503050406030204" pitchFamily="18" charset="0"/>
              </a:rPr>
              <a:t>he attacker physically removes the DRAM module from the victim system and places it in a system under their control to extract secret information</a:t>
            </a:r>
            <a:r>
              <a:rPr lang="en-US" sz="1400" dirty="0"/>
              <a:t> </a:t>
            </a:r>
            <a:endParaRPr kumimoji="0" lang="en-US" sz="1100" b="1" i="0" u="none" strike="noStrike" kern="1200" cap="none" spc="0" normalizeH="0" baseline="0" noProof="0" dirty="0">
              <a:ln>
                <a:noFill/>
              </a:ln>
              <a:solidFill>
                <a:srgbClr val="8064A2"/>
              </a:solidFill>
              <a:effectLst/>
              <a:uLnTx/>
              <a:uFillTx/>
              <a:latin typeface="Cambria" panose="02040503050406030204" pitchFamily="18" charset="0"/>
            </a:endParaRPr>
          </a:p>
          <a:p>
            <a:pPr marL="225425" marR="0" lvl="1" indent="-87313" algn="l" defTabSz="914400" rtl="0" eaLnBrk="1" fontAlgn="base" latinLnBrk="0" hangingPunct="1">
              <a:lnSpc>
                <a:spcPts val="1200"/>
              </a:lnSpc>
              <a:spcBef>
                <a:spcPts val="300"/>
              </a:spcBef>
              <a:spcAft>
                <a:spcPct val="0"/>
              </a:spcAft>
              <a:buClrTx/>
              <a:buSzTx/>
              <a:buFont typeface="Arial" panose="020B0604020202020204" pitchFamily="34" charset="0"/>
              <a:buChar char="•"/>
              <a:defRPr/>
            </a:pPr>
            <a:r>
              <a:rPr kumimoji="0" lang="en-US" sz="1100" b="1" i="0" u="none" strike="noStrike" kern="1200" cap="none" spc="0" normalizeH="0" baseline="0" noProof="0" dirty="0">
                <a:ln>
                  <a:noFill/>
                </a:ln>
                <a:solidFill>
                  <a:srgbClr val="8064A2"/>
                </a:solidFill>
                <a:effectLst/>
                <a:uLnTx/>
                <a:uFillTx/>
                <a:latin typeface="Cambria" panose="02040503050406030204" pitchFamily="18" charset="0"/>
              </a:rPr>
              <a:t>Key idea: </a:t>
            </a:r>
            <a:r>
              <a:rPr lang="en-US" sz="1100" dirty="0">
                <a:solidFill>
                  <a:srgbClr val="8064A2"/>
                </a:solidFill>
                <a:latin typeface="Cambria" panose="02040503050406030204" pitchFamily="18" charset="0"/>
              </a:rPr>
              <a:t>D</a:t>
            </a:r>
            <a:r>
              <a:rPr kumimoji="0" lang="en-US" sz="1100" b="0" i="0" u="none" strike="noStrike" kern="1200" cap="none" spc="0" normalizeH="0" baseline="0" noProof="0" dirty="0" err="1">
                <a:ln>
                  <a:noFill/>
                </a:ln>
                <a:solidFill>
                  <a:srgbClr val="8064A2"/>
                </a:solidFill>
                <a:effectLst/>
                <a:uLnTx/>
                <a:uFillTx/>
                <a:latin typeface="Cambria" panose="02040503050406030204" pitchFamily="18" charset="0"/>
              </a:rPr>
              <a:t>estroy</a:t>
            </a:r>
            <a:r>
              <a:rPr kumimoji="0" lang="en-US" sz="1100" b="0" i="0" u="none" strike="noStrike" kern="1200" cap="none" spc="0" normalizeH="0" baseline="0" noProof="0" dirty="0">
                <a:ln>
                  <a:noFill/>
                </a:ln>
                <a:solidFill>
                  <a:srgbClr val="8064A2"/>
                </a:solidFill>
                <a:effectLst/>
                <a:uLnTx/>
                <a:uFillTx/>
                <a:latin typeface="Cambria" panose="02040503050406030204" pitchFamily="18" charset="0"/>
              </a:rPr>
              <a:t> all data at power-on using CODIC</a:t>
            </a:r>
            <a:endParaRPr kumimoji="0" lang="en-US" sz="1100" b="1" i="0" u="none" strike="noStrike" kern="1200" cap="none" spc="0" normalizeH="0" baseline="0" noProof="0" dirty="0">
              <a:ln>
                <a:noFill/>
              </a:ln>
              <a:solidFill>
                <a:srgbClr val="8064A2"/>
              </a:solidFill>
              <a:effectLst/>
              <a:uLnTx/>
              <a:uFillTx/>
              <a:latin typeface="Cambria" panose="02040503050406030204" pitchFamily="18" charset="0"/>
            </a:endParaRPr>
          </a:p>
          <a:p>
            <a:pPr marL="225425" marR="0" lvl="1" indent="-87313" algn="l" defTabSz="914400" rtl="0" eaLnBrk="1" fontAlgn="base" latinLnBrk="0" hangingPunct="1">
              <a:lnSpc>
                <a:spcPts val="1200"/>
              </a:lnSpc>
              <a:spcBef>
                <a:spcPts val="300"/>
              </a:spcBef>
              <a:spcAft>
                <a:spcPct val="0"/>
              </a:spcAft>
              <a:buClrTx/>
              <a:buSzTx/>
              <a:buFont typeface="Arial" panose="020B0604020202020204" pitchFamily="34" charset="0"/>
              <a:buChar char="•"/>
              <a:defRPr/>
            </a:pPr>
            <a:r>
              <a:rPr kumimoji="0" lang="en-US" sz="1100" b="0" i="0" u="none" strike="noStrike" kern="1200" cap="none" spc="0" normalizeH="0" baseline="0" noProof="0" dirty="0">
                <a:ln>
                  <a:noFill/>
                </a:ln>
                <a:solidFill>
                  <a:srgbClr val="8064A2"/>
                </a:solidFill>
                <a:effectLst/>
                <a:uLnTx/>
                <a:uFillTx/>
                <a:latin typeface="Cambria" panose="02040503050406030204" pitchFamily="18" charset="0"/>
              </a:rPr>
              <a:t>Does </a:t>
            </a:r>
            <a:r>
              <a:rPr kumimoji="0" lang="en-US" sz="1100" b="1" i="0" u="none" strike="noStrike" kern="1200" cap="none" spc="0" normalizeH="0" baseline="0" noProof="0" dirty="0">
                <a:ln>
                  <a:noFill/>
                </a:ln>
                <a:solidFill>
                  <a:srgbClr val="8064A2"/>
                </a:solidFill>
                <a:effectLst/>
                <a:uLnTx/>
                <a:uFillTx/>
                <a:latin typeface="Cambria" panose="02040503050406030204" pitchFamily="18" charset="0"/>
              </a:rPr>
              <a:t>not incur any latency or energy at runtime</a:t>
            </a:r>
            <a:r>
              <a:rPr kumimoji="0" lang="en-US" sz="1100" b="0" i="0" u="none" strike="noStrike" kern="1200" cap="none" spc="0" normalizeH="0" baseline="0" noProof="0" dirty="0">
                <a:ln>
                  <a:noFill/>
                </a:ln>
                <a:solidFill>
                  <a:srgbClr val="8064A2"/>
                </a:solidFill>
                <a:effectLst/>
                <a:uLnTx/>
                <a:uFillTx/>
                <a:latin typeface="Cambria" panose="02040503050406030204" pitchFamily="18" charset="0"/>
              </a:rPr>
              <a:t>, and it is </a:t>
            </a:r>
            <a:r>
              <a:rPr kumimoji="0" lang="en-US" sz="1100" b="1" i="0" u="none" strike="noStrike" kern="1200" cap="none" spc="0" normalizeH="0" baseline="0" noProof="0" dirty="0">
                <a:ln>
                  <a:noFill/>
                </a:ln>
                <a:solidFill>
                  <a:srgbClr val="8064A2"/>
                </a:solidFill>
                <a:effectLst/>
                <a:uLnTx/>
                <a:uFillTx/>
                <a:latin typeface="Cambria" panose="02040503050406030204" pitchFamily="18" charset="0"/>
              </a:rPr>
              <a:t>2.0x lower latency and 1.7x lower energy</a:t>
            </a:r>
            <a:r>
              <a:rPr kumimoji="0" lang="en-US" sz="1100" b="0" i="0" u="none" strike="noStrike" kern="1200" cap="none" spc="0" normalizeH="0" baseline="0" noProof="0" dirty="0">
                <a:ln>
                  <a:noFill/>
                </a:ln>
                <a:solidFill>
                  <a:srgbClr val="8064A2"/>
                </a:solidFill>
                <a:effectLst/>
                <a:uLnTx/>
                <a:uFillTx/>
                <a:latin typeface="Cambria" panose="02040503050406030204" pitchFamily="18" charset="0"/>
              </a:rPr>
              <a:t> than the best state-of-the</a:t>
            </a:r>
            <a:r>
              <a:rPr lang="en-US" sz="1100" dirty="0">
                <a:solidFill>
                  <a:srgbClr val="8064A2"/>
                </a:solidFill>
                <a:latin typeface="Cambria" panose="02040503050406030204" pitchFamily="18" charset="0"/>
              </a:rPr>
              <a:t>-art mechanisms during DRAM power-on</a:t>
            </a:r>
            <a:endParaRPr kumimoji="0" lang="en-US" sz="1100" b="0" i="0" u="none" strike="noStrike" kern="1200" cap="none" spc="0" normalizeH="0" baseline="0" noProof="0" dirty="0">
              <a:ln>
                <a:noFill/>
              </a:ln>
              <a:solidFill>
                <a:srgbClr val="8064A2"/>
              </a:solidFill>
              <a:effectLst/>
              <a:uLnTx/>
              <a:uFillTx/>
              <a:latin typeface="Cambria" panose="02040503050406030204" pitchFamily="18" charset="0"/>
            </a:endParaRPr>
          </a:p>
          <a:p>
            <a:pPr marL="46038" marR="0" lvl="0" indent="-114300" algn="l" defTabSz="914400" rtl="0" eaLnBrk="1" fontAlgn="base" latinLnBrk="0" hangingPunct="1">
              <a:lnSpc>
                <a:spcPts val="1200"/>
              </a:lnSpc>
              <a:spcBef>
                <a:spcPts val="300"/>
              </a:spcBef>
              <a:spcAft>
                <a:spcPct val="0"/>
              </a:spcAft>
              <a:buClrTx/>
              <a:buSzTx/>
              <a:buFont typeface="Wingdings" panose="05000000000000000000" pitchFamily="2" charset="2"/>
              <a:buChar char="§"/>
              <a:defRPr/>
            </a:pPr>
            <a:r>
              <a:rPr kumimoji="0" lang="en-US" sz="1200" b="1" i="0" u="sng" strike="noStrike" kern="1200" cap="none" spc="0" normalizeH="0" baseline="0" noProof="0" dirty="0">
                <a:ln>
                  <a:noFill/>
                </a:ln>
                <a:solidFill>
                  <a:srgbClr val="B21B1C"/>
                </a:solidFill>
                <a:effectLst/>
                <a:uLnTx/>
                <a:uFillTx/>
                <a:latin typeface="Cambria" panose="02040503050406030204" pitchFamily="18" charset="0"/>
                <a:ea typeface="+mn-ea"/>
                <a:cs typeface="+mn-cs"/>
              </a:rPr>
              <a:t>Conclusion:</a:t>
            </a:r>
          </a:p>
          <a:p>
            <a:pPr marL="225425" marR="0" lvl="1" indent="-87313" algn="l" defTabSz="914400" rtl="0" eaLnBrk="1" fontAlgn="base" latinLnBrk="0" hangingPunct="1">
              <a:lnSpc>
                <a:spcPts val="1200"/>
              </a:lnSpc>
              <a:spcBef>
                <a:spcPts val="300"/>
              </a:spcBef>
              <a:spcAft>
                <a:spcPct val="0"/>
              </a:spcAft>
              <a:buClrTx/>
              <a:buSzTx/>
              <a:buFont typeface="Arial" panose="020B0604020202020204" pitchFamily="34" charset="0"/>
              <a:buChar char="•"/>
              <a:defRPr/>
            </a:pPr>
            <a:r>
              <a:rPr kumimoji="0" lang="en-US" sz="1100" b="0" i="0" u="none" strike="noStrike" kern="1200" cap="none" spc="0" normalizeH="0" baseline="0" noProof="0" dirty="0">
                <a:ln>
                  <a:noFill/>
                </a:ln>
                <a:solidFill>
                  <a:srgbClr val="B31B1B"/>
                </a:solidFill>
                <a:effectLst/>
                <a:uLnTx/>
                <a:uFillTx/>
                <a:latin typeface="Cambria" panose="02040503050406030204" pitchFamily="18" charset="0"/>
              </a:rPr>
              <a:t>CODIC can be used for implementing very </a:t>
            </a:r>
            <a:r>
              <a:rPr kumimoji="0" lang="en-US" sz="1100" b="1" i="0" u="none" strike="noStrike" kern="1200" cap="none" spc="0" normalizeH="0" baseline="0" noProof="0" dirty="0">
                <a:ln>
                  <a:noFill/>
                </a:ln>
                <a:solidFill>
                  <a:srgbClr val="B31B1B"/>
                </a:solidFill>
                <a:effectLst/>
                <a:uLnTx/>
                <a:uFillTx/>
                <a:latin typeface="Cambria" panose="02040503050406030204" pitchFamily="18" charset="0"/>
              </a:rPr>
              <a:t>efficient security applications</a:t>
            </a:r>
          </a:p>
          <a:p>
            <a:pPr marL="225425" marR="0" lvl="1" indent="-87313" algn="l" defTabSz="914400" rtl="0" eaLnBrk="1" fontAlgn="base" latinLnBrk="0" hangingPunct="1">
              <a:lnSpc>
                <a:spcPts val="1200"/>
              </a:lnSpc>
              <a:spcBef>
                <a:spcPts val="300"/>
              </a:spcBef>
              <a:spcAft>
                <a:spcPct val="0"/>
              </a:spcAft>
              <a:buClrTx/>
              <a:buSzTx/>
              <a:buFont typeface="Arial" panose="020B0604020202020204" pitchFamily="34" charset="0"/>
              <a:buChar char="•"/>
              <a:defRPr/>
            </a:pPr>
            <a:r>
              <a:rPr lang="en-US" sz="1100" dirty="0">
                <a:solidFill>
                  <a:srgbClr val="B31B1B"/>
                </a:solidFill>
                <a:latin typeface="Cambria" panose="02040503050406030204" pitchFamily="18" charset="0"/>
              </a:rPr>
              <a:t>CODIC can enable </a:t>
            </a:r>
            <a:r>
              <a:rPr lang="en-US" sz="1100" b="1" dirty="0">
                <a:solidFill>
                  <a:srgbClr val="B31B1B"/>
                </a:solidFill>
                <a:latin typeface="Cambria" panose="02040503050406030204" pitchFamily="18" charset="0"/>
              </a:rPr>
              <a:t>new DRAM functionalities, and reliability, performance, and energy optimizations</a:t>
            </a:r>
            <a:endParaRPr kumimoji="0" lang="en-US" sz="1100" b="1" i="0" u="none" strike="noStrike" kern="1200" cap="none" spc="0" normalizeH="0" baseline="0" noProof="0" dirty="0">
              <a:ln>
                <a:noFill/>
              </a:ln>
              <a:solidFill>
                <a:srgbClr val="B31B1B"/>
              </a:solidFill>
              <a:effectLst/>
              <a:uLnTx/>
              <a:uFillTx/>
              <a:latin typeface="Cambria" panose="02040503050406030204" pitchFamily="18" charset="0"/>
            </a:endParaRPr>
          </a:p>
        </p:txBody>
      </p:sp>
      <p:sp>
        <p:nvSpPr>
          <p:cNvPr id="5" name="灯片编号占位符 3">
            <a:extLst>
              <a:ext uri="{FF2B5EF4-FFF2-40B4-BE49-F238E27FC236}">
                <a16:creationId xmlns:a16="http://schemas.microsoft.com/office/drawing/2014/main" id="{18A57AE4-D91B-FA47-92AD-1B5283D63090}"/>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fld id="{56E643E9-8232-44D4-8A76-E691A7C80D3B}" type="slidenum">
              <a:rPr lang="en-US" altLang="en-US" sz="1500">
                <a:solidFill>
                  <a:schemeClr val="bg1">
                    <a:lumMod val="75000"/>
                  </a:schemeClr>
                </a:solidFill>
              </a:rPr>
              <a:pPr algn="ctr"/>
              <a:t>39</a:t>
            </a:fld>
            <a:endParaRPr lang="en-US" altLang="en-US" sz="1500" dirty="0">
              <a:solidFill>
                <a:schemeClr val="bg1">
                  <a:lumMod val="75000"/>
                </a:schemeClr>
              </a:solidFill>
            </a:endParaRPr>
          </a:p>
        </p:txBody>
      </p:sp>
    </p:spTree>
    <p:extLst>
      <p:ext uri="{BB962C8B-B14F-4D97-AF65-F5344CB8AC3E}">
        <p14:creationId xmlns:p14="http://schemas.microsoft.com/office/powerpoint/2010/main" val="26445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1">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1">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1">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1">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1">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54;p13">
            <a:extLst>
              <a:ext uri="{FF2B5EF4-FFF2-40B4-BE49-F238E27FC236}">
                <a16:creationId xmlns:a16="http://schemas.microsoft.com/office/drawing/2014/main" id="{15591EAF-6491-BE42-AFCF-EA10D24B8BE6}"/>
              </a:ext>
            </a:extLst>
          </p:cNvPr>
          <p:cNvSpPr/>
          <p:nvPr/>
        </p:nvSpPr>
        <p:spPr>
          <a:xfrm>
            <a:off x="0" y="0"/>
            <a:ext cx="6858002" cy="503935"/>
          </a:xfrm>
          <a:prstGeom prst="rect">
            <a:avLst/>
          </a:prstGeom>
          <a:solidFill>
            <a:srgbClr val="5E973E"/>
          </a:solidFill>
          <a:ln>
            <a:noFill/>
          </a:ln>
        </p:spPr>
        <p:txBody>
          <a:bodyPr spcFirstLastPara="1" wrap="square" lIns="68569" tIns="68569" rIns="68569" bIns="68569" anchor="ctr" anchorCtr="0">
            <a:noAutofit/>
          </a:bodyPr>
          <a:lstStyle/>
          <a:p>
            <a:endParaRPr sz="1050">
              <a:solidFill>
                <a:srgbClr val="0070C0"/>
              </a:solidFill>
            </a:endParaRPr>
          </a:p>
        </p:txBody>
      </p:sp>
      <p:sp>
        <p:nvSpPr>
          <p:cNvPr id="24" name="Rectangle 23">
            <a:extLst>
              <a:ext uri="{FF2B5EF4-FFF2-40B4-BE49-F238E27FC236}">
                <a16:creationId xmlns:a16="http://schemas.microsoft.com/office/drawing/2014/main" id="{30E74373-B320-2B4D-B0D3-4CE1CF71ED76}"/>
              </a:ext>
            </a:extLst>
          </p:cNvPr>
          <p:cNvSpPr/>
          <p:nvPr/>
        </p:nvSpPr>
        <p:spPr>
          <a:xfrm>
            <a:off x="134845" y="3886200"/>
            <a:ext cx="6599301" cy="4242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0" name="Rectangle 19">
            <a:extLst>
              <a:ext uri="{FF2B5EF4-FFF2-40B4-BE49-F238E27FC236}">
                <a16:creationId xmlns:a16="http://schemas.microsoft.com/office/drawing/2014/main" id="{7D0E8991-2526-C947-93F5-092098004A42}"/>
              </a:ext>
            </a:extLst>
          </p:cNvPr>
          <p:cNvSpPr/>
          <p:nvPr/>
        </p:nvSpPr>
        <p:spPr>
          <a:xfrm>
            <a:off x="134845" y="3397153"/>
            <a:ext cx="6599301" cy="4242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 name="Rectangle 16">
            <a:extLst>
              <a:ext uri="{FF2B5EF4-FFF2-40B4-BE49-F238E27FC236}">
                <a16:creationId xmlns:a16="http://schemas.microsoft.com/office/drawing/2014/main" id="{264C4A72-07F0-FE43-9881-6635F01D4D99}"/>
              </a:ext>
            </a:extLst>
          </p:cNvPr>
          <p:cNvSpPr/>
          <p:nvPr/>
        </p:nvSpPr>
        <p:spPr>
          <a:xfrm>
            <a:off x="134845" y="2908106"/>
            <a:ext cx="6599301" cy="4242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Rectangle 14">
            <a:extLst>
              <a:ext uri="{FF2B5EF4-FFF2-40B4-BE49-F238E27FC236}">
                <a16:creationId xmlns:a16="http://schemas.microsoft.com/office/drawing/2014/main" id="{BD9D4F59-6D15-F142-908A-6410856B856B}"/>
              </a:ext>
            </a:extLst>
          </p:cNvPr>
          <p:cNvSpPr/>
          <p:nvPr/>
        </p:nvSpPr>
        <p:spPr>
          <a:xfrm>
            <a:off x="134845" y="2414513"/>
            <a:ext cx="6599301" cy="4242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Rectangle 12">
            <a:extLst>
              <a:ext uri="{FF2B5EF4-FFF2-40B4-BE49-F238E27FC236}">
                <a16:creationId xmlns:a16="http://schemas.microsoft.com/office/drawing/2014/main" id="{E50C96A3-3C5E-5C45-AACF-2D9C4CA63681}"/>
              </a:ext>
            </a:extLst>
          </p:cNvPr>
          <p:cNvSpPr/>
          <p:nvPr/>
        </p:nvSpPr>
        <p:spPr>
          <a:xfrm>
            <a:off x="134845" y="1920920"/>
            <a:ext cx="6599301" cy="4242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Rectangle 13"/>
          <p:cNvSpPr/>
          <p:nvPr/>
        </p:nvSpPr>
        <p:spPr>
          <a:xfrm>
            <a:off x="134845" y="923343"/>
            <a:ext cx="6599301" cy="424219"/>
          </a:xfrm>
          <a:prstGeom prst="rect">
            <a:avLst/>
          </a:prstGeom>
          <a:solidFill>
            <a:srgbClr val="5E97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p:cNvSpPr>
            <a:spLocks noGrp="1"/>
          </p:cNvSpPr>
          <p:nvPr>
            <p:ph type="title"/>
          </p:nvPr>
        </p:nvSpPr>
        <p:spPr>
          <a:xfrm>
            <a:off x="55034" y="-120893"/>
            <a:ext cx="2228850" cy="322042"/>
          </a:xfrm>
        </p:spPr>
        <p:txBody>
          <a:bodyPr/>
          <a:lstStyle/>
          <a:p>
            <a:r>
              <a:rPr lang="en-US" sz="3600" b="1" dirty="0">
                <a:solidFill>
                  <a:schemeClr val="bg1"/>
                </a:solidFill>
                <a:latin typeface="Cambria" panose="02040503050406030204" pitchFamily="18" charset="0"/>
              </a:rPr>
              <a:t>Outline</a:t>
            </a:r>
          </a:p>
        </p:txBody>
      </p:sp>
      <p:sp>
        <p:nvSpPr>
          <p:cNvPr id="12" name="Rectangle 11">
            <a:extLst>
              <a:ext uri="{FF2B5EF4-FFF2-40B4-BE49-F238E27FC236}">
                <a16:creationId xmlns:a16="http://schemas.microsoft.com/office/drawing/2014/main" id="{8B74C625-6C44-824B-ABB0-43BC56560EF5}"/>
              </a:ext>
            </a:extLst>
          </p:cNvPr>
          <p:cNvSpPr/>
          <p:nvPr/>
        </p:nvSpPr>
        <p:spPr>
          <a:xfrm>
            <a:off x="134845" y="1427327"/>
            <a:ext cx="6599301" cy="4242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Content Placeholder 2"/>
          <p:cNvSpPr>
            <a:spLocks noGrp="1"/>
          </p:cNvSpPr>
          <p:nvPr>
            <p:ph idx="1"/>
          </p:nvPr>
        </p:nvSpPr>
        <p:spPr>
          <a:xfrm>
            <a:off x="134845" y="713461"/>
            <a:ext cx="6457951" cy="3989065"/>
          </a:xfrm>
        </p:spPr>
        <p:txBody>
          <a:bodyPr/>
          <a:lstStyle/>
          <a:p>
            <a:pPr marL="0" indent="0">
              <a:lnSpc>
                <a:spcPct val="100000"/>
              </a:lnSpc>
              <a:spcBef>
                <a:spcPts val="975"/>
              </a:spcBef>
              <a:buNone/>
            </a:pPr>
            <a:r>
              <a:rPr lang="en-US" sz="2400" dirty="0">
                <a:solidFill>
                  <a:schemeClr val="bg1"/>
                </a:solidFill>
                <a:latin typeface="Cambria" panose="02040503050406030204" pitchFamily="18" charset="0"/>
              </a:rPr>
              <a:t>Background</a:t>
            </a:r>
          </a:p>
          <a:p>
            <a:pPr marL="0" indent="0">
              <a:lnSpc>
                <a:spcPct val="100000"/>
              </a:lnSpc>
              <a:spcBef>
                <a:spcPts val="975"/>
              </a:spcBef>
              <a:buNone/>
            </a:pPr>
            <a:r>
              <a:rPr lang="en-US" sz="2400" dirty="0">
                <a:solidFill>
                  <a:schemeClr val="bg1"/>
                </a:solidFill>
                <a:latin typeface="Cambria" panose="02040503050406030204" pitchFamily="18" charset="0"/>
              </a:rPr>
              <a:t>Motivation and Goal</a:t>
            </a:r>
          </a:p>
          <a:p>
            <a:pPr marL="0" indent="0">
              <a:lnSpc>
                <a:spcPct val="100000"/>
              </a:lnSpc>
              <a:spcBef>
                <a:spcPts val="975"/>
              </a:spcBef>
              <a:buNone/>
            </a:pPr>
            <a:r>
              <a:rPr lang="en-US" sz="2400" dirty="0">
                <a:solidFill>
                  <a:schemeClr val="bg1"/>
                </a:solidFill>
                <a:latin typeface="Cambria" panose="02040503050406030204" pitchFamily="18" charset="0"/>
              </a:rPr>
              <a:t>CODIC Substrate</a:t>
            </a:r>
          </a:p>
          <a:p>
            <a:pPr marL="0" indent="0">
              <a:lnSpc>
                <a:spcPct val="100000"/>
              </a:lnSpc>
              <a:spcBef>
                <a:spcPts val="975"/>
              </a:spcBef>
              <a:buNone/>
            </a:pPr>
            <a:r>
              <a:rPr lang="en-US" sz="2400" dirty="0">
                <a:solidFill>
                  <a:schemeClr val="bg1"/>
                </a:solidFill>
                <a:latin typeface="Cambria" panose="02040503050406030204" pitchFamily="18" charset="0"/>
              </a:rPr>
              <a:t>Applications of CODIC</a:t>
            </a:r>
          </a:p>
          <a:p>
            <a:pPr marL="0" indent="0">
              <a:lnSpc>
                <a:spcPct val="100000"/>
              </a:lnSpc>
              <a:spcBef>
                <a:spcPts val="975"/>
              </a:spcBef>
              <a:buNone/>
            </a:pPr>
            <a:r>
              <a:rPr lang="en-US" sz="2400" dirty="0">
                <a:solidFill>
                  <a:schemeClr val="bg1"/>
                </a:solidFill>
                <a:latin typeface="Cambria" panose="02040503050406030204" pitchFamily="18" charset="0"/>
              </a:rPr>
              <a:t>Evaluation of CODIC PUF</a:t>
            </a:r>
          </a:p>
          <a:p>
            <a:pPr marL="0" indent="0">
              <a:lnSpc>
                <a:spcPct val="100000"/>
              </a:lnSpc>
              <a:spcBef>
                <a:spcPts val="975"/>
              </a:spcBef>
              <a:buNone/>
            </a:pPr>
            <a:r>
              <a:rPr lang="en-US" sz="2400" dirty="0">
                <a:solidFill>
                  <a:schemeClr val="bg1"/>
                </a:solidFill>
                <a:latin typeface="Cambria" panose="02040503050406030204" pitchFamily="18" charset="0"/>
              </a:rPr>
              <a:t>Evaluation of Cold Boot Attack Mechanism</a:t>
            </a:r>
          </a:p>
          <a:p>
            <a:pPr marL="0" indent="0">
              <a:lnSpc>
                <a:spcPct val="100000"/>
              </a:lnSpc>
              <a:spcBef>
                <a:spcPts val="975"/>
              </a:spcBef>
              <a:buNone/>
            </a:pPr>
            <a:r>
              <a:rPr lang="en-US" sz="2400" dirty="0">
                <a:solidFill>
                  <a:schemeClr val="bg1"/>
                </a:solidFill>
                <a:latin typeface="Cambria" panose="02040503050406030204" pitchFamily="18" charset="0"/>
              </a:rPr>
              <a:t>Conclusion</a:t>
            </a:r>
          </a:p>
        </p:txBody>
      </p:sp>
      <p:sp>
        <p:nvSpPr>
          <p:cNvPr id="22" name="灯片编号占位符 3">
            <a:extLst>
              <a:ext uri="{FF2B5EF4-FFF2-40B4-BE49-F238E27FC236}">
                <a16:creationId xmlns:a16="http://schemas.microsoft.com/office/drawing/2014/main" id="{7EE9F7B5-4B84-B540-A4CD-A70B3F53C8ED}"/>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fld id="{56E643E9-8232-44D4-8A76-E691A7C80D3B}" type="slidenum">
              <a:rPr lang="en-US" altLang="en-US" sz="1500">
                <a:solidFill>
                  <a:schemeClr val="bg1">
                    <a:lumMod val="75000"/>
                  </a:schemeClr>
                </a:solidFill>
              </a:rPr>
              <a:pPr algn="ctr"/>
              <a:t>4</a:t>
            </a:fld>
            <a:endParaRPr lang="en-US" altLang="en-US" sz="1500" dirty="0">
              <a:solidFill>
                <a:schemeClr val="bg1">
                  <a:lumMod val="75000"/>
                </a:schemeClr>
              </a:solidFill>
            </a:endParaRPr>
          </a:p>
        </p:txBody>
      </p:sp>
    </p:spTree>
    <p:extLst>
      <p:ext uri="{BB962C8B-B14F-4D97-AF65-F5344CB8AC3E}">
        <p14:creationId xmlns:p14="http://schemas.microsoft.com/office/powerpoint/2010/main" val="592545004"/>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0" y="0"/>
            <a:ext cx="6858002" cy="2161309"/>
          </a:xfrm>
          <a:prstGeom prst="rect">
            <a:avLst/>
          </a:prstGeom>
          <a:solidFill>
            <a:srgbClr val="5E973E"/>
          </a:solidFill>
          <a:ln>
            <a:noFill/>
          </a:ln>
        </p:spPr>
        <p:txBody>
          <a:bodyPr spcFirstLastPara="1" wrap="square" lIns="68569" tIns="68569" rIns="68569" bIns="68569" anchor="ctr" anchorCtr="0">
            <a:noAutofit/>
          </a:bodyPr>
          <a:lstStyle/>
          <a:p>
            <a:endParaRPr sz="1050">
              <a:solidFill>
                <a:srgbClr val="0070C0"/>
              </a:solidFill>
            </a:endParaRPr>
          </a:p>
        </p:txBody>
      </p:sp>
      <p:sp>
        <p:nvSpPr>
          <p:cNvPr id="55" name="Google Shape;55;p13"/>
          <p:cNvSpPr txBox="1">
            <a:spLocks noGrp="1"/>
          </p:cNvSpPr>
          <p:nvPr>
            <p:ph type="ctrTitle"/>
          </p:nvPr>
        </p:nvSpPr>
        <p:spPr>
          <a:xfrm>
            <a:off x="-76202" y="569044"/>
            <a:ext cx="7010402" cy="1201242"/>
          </a:xfrm>
          <a:prstGeom prst="rect">
            <a:avLst/>
          </a:prstGeom>
        </p:spPr>
        <p:txBody>
          <a:bodyPr spcFirstLastPara="1" wrap="square" lIns="68569" tIns="68569" rIns="68569" bIns="68569" anchor="b" anchorCtr="0">
            <a:noAutofit/>
          </a:bodyPr>
          <a:lstStyle/>
          <a:p>
            <a:r>
              <a:rPr lang="en-US" sz="3600" b="1" i="1" dirty="0">
                <a:solidFill>
                  <a:schemeClr val="bg1"/>
                </a:solidFill>
                <a:latin typeface="Cambria" panose="02040503050406030204" pitchFamily="18" charset="0"/>
              </a:rPr>
              <a:t>CODIC </a:t>
            </a:r>
            <a:br>
              <a:rPr lang="en-US" sz="3600" b="1" i="1" dirty="0">
                <a:solidFill>
                  <a:schemeClr val="bg1"/>
                </a:solidFill>
                <a:latin typeface="Cambria" panose="02040503050406030204" pitchFamily="18" charset="0"/>
              </a:rPr>
            </a:br>
            <a:r>
              <a:rPr lang="en-US" sz="2400" i="1" dirty="0">
                <a:solidFill>
                  <a:schemeClr val="bg1"/>
                </a:solidFill>
                <a:latin typeface="Cambria" panose="02040503050406030204" pitchFamily="18" charset="0"/>
              </a:rPr>
              <a:t>A Low-cost Substrate for Enabling </a:t>
            </a:r>
            <a:br>
              <a:rPr lang="en-US" sz="2400" i="1" dirty="0">
                <a:solidFill>
                  <a:schemeClr val="bg1"/>
                </a:solidFill>
                <a:latin typeface="Cambria" panose="02040503050406030204" pitchFamily="18" charset="0"/>
              </a:rPr>
            </a:br>
            <a:r>
              <a:rPr lang="en-US" sz="2400" i="1" dirty="0">
                <a:solidFill>
                  <a:schemeClr val="bg1"/>
                </a:solidFill>
                <a:latin typeface="Cambria" panose="02040503050406030204" pitchFamily="18" charset="0"/>
              </a:rPr>
              <a:t>Custom in-DRAM Functionalities and Optimizations</a:t>
            </a:r>
          </a:p>
        </p:txBody>
      </p:sp>
      <p:sp>
        <p:nvSpPr>
          <p:cNvPr id="8" name="Google Shape;58;p13">
            <a:extLst>
              <a:ext uri="{FF2B5EF4-FFF2-40B4-BE49-F238E27FC236}">
                <a16:creationId xmlns:a16="http://schemas.microsoft.com/office/drawing/2014/main" id="{9C85652A-B139-354A-8F1E-F059710F5A65}"/>
              </a:ext>
            </a:extLst>
          </p:cNvPr>
          <p:cNvSpPr txBox="1">
            <a:spLocks/>
          </p:cNvSpPr>
          <p:nvPr/>
        </p:nvSpPr>
        <p:spPr>
          <a:xfrm>
            <a:off x="614350" y="3915571"/>
            <a:ext cx="6243647" cy="712169"/>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9pPr>
          </a:lstStyle>
          <a:p>
            <a:pPr marL="0" indent="0"/>
            <a:endParaRPr lang="en-US" sz="1500" dirty="0">
              <a:solidFill>
                <a:srgbClr val="000000"/>
              </a:solidFill>
              <a:latin typeface="Cambria"/>
              <a:ea typeface="Cambria"/>
              <a:cs typeface="Cambria"/>
              <a:sym typeface="Cambria"/>
            </a:endParaRPr>
          </a:p>
        </p:txBody>
      </p:sp>
      <p:sp>
        <p:nvSpPr>
          <p:cNvPr id="3" name="Subtitle 2">
            <a:extLst>
              <a:ext uri="{FF2B5EF4-FFF2-40B4-BE49-F238E27FC236}">
                <a16:creationId xmlns:a16="http://schemas.microsoft.com/office/drawing/2014/main" id="{CACB52E6-850E-C040-BBC8-F92D80A3FD1D}"/>
              </a:ext>
            </a:extLst>
          </p:cNvPr>
          <p:cNvSpPr>
            <a:spLocks noGrp="1"/>
          </p:cNvSpPr>
          <p:nvPr>
            <p:ph type="subTitle" idx="1"/>
          </p:nvPr>
        </p:nvSpPr>
        <p:spPr>
          <a:xfrm>
            <a:off x="2654765" y="4741925"/>
            <a:ext cx="1412681" cy="401575"/>
          </a:xfrm>
        </p:spPr>
        <p:txBody>
          <a:bodyPr/>
          <a:lstStyle/>
          <a:p>
            <a:r>
              <a:rPr lang="en-US" sz="1600" dirty="0">
                <a:latin typeface="Cambria" panose="02040503050406030204" pitchFamily="18" charset="0"/>
              </a:rPr>
              <a:t>ISCA 2021</a:t>
            </a:r>
          </a:p>
        </p:txBody>
      </p:sp>
      <p:sp>
        <p:nvSpPr>
          <p:cNvPr id="12" name="Subtitle 2">
            <a:extLst>
              <a:ext uri="{FF2B5EF4-FFF2-40B4-BE49-F238E27FC236}">
                <a16:creationId xmlns:a16="http://schemas.microsoft.com/office/drawing/2014/main" id="{E829EE89-0D12-CA4E-91E8-64E6519D94E8}"/>
              </a:ext>
            </a:extLst>
          </p:cNvPr>
          <p:cNvSpPr txBox="1">
            <a:spLocks/>
          </p:cNvSpPr>
          <p:nvPr/>
        </p:nvSpPr>
        <p:spPr>
          <a:xfrm>
            <a:off x="-592044" y="2209234"/>
            <a:ext cx="8042086" cy="16400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9pPr>
          </a:lstStyle>
          <a:p>
            <a:pPr>
              <a:lnSpc>
                <a:spcPts val="2360"/>
              </a:lnSpc>
            </a:pPr>
            <a:r>
              <a:rPr lang="en-US" sz="1800" b="1" dirty="0">
                <a:solidFill>
                  <a:schemeClr val="tx1"/>
                </a:solidFill>
                <a:latin typeface="Cambria" panose="02040503050406030204" pitchFamily="18" charset="0"/>
              </a:rPr>
              <a:t>Lois </a:t>
            </a:r>
            <a:r>
              <a:rPr lang="en-US" sz="1800" b="1" dirty="0" err="1">
                <a:solidFill>
                  <a:schemeClr val="tx1"/>
                </a:solidFill>
                <a:latin typeface="Cambria" panose="02040503050406030204" pitchFamily="18" charset="0"/>
              </a:rPr>
              <a:t>Orosa</a:t>
            </a:r>
            <a:endParaRPr lang="en-US" sz="1800" b="1" dirty="0">
              <a:solidFill>
                <a:schemeClr val="tx1"/>
              </a:solidFill>
              <a:latin typeface="Cambria" panose="02040503050406030204" pitchFamily="18" charset="0"/>
            </a:endParaRPr>
          </a:p>
          <a:p>
            <a:pPr>
              <a:lnSpc>
                <a:spcPts val="2360"/>
              </a:lnSpc>
            </a:pPr>
            <a:r>
              <a:rPr lang="en-US" sz="1800" dirty="0" err="1">
                <a:solidFill>
                  <a:schemeClr val="bg2"/>
                </a:solidFill>
                <a:latin typeface="Cambria" panose="02040503050406030204" pitchFamily="18" charset="0"/>
              </a:rPr>
              <a:t>Yaohua</a:t>
            </a:r>
            <a:r>
              <a:rPr lang="en-US" sz="1800" dirty="0">
                <a:solidFill>
                  <a:schemeClr val="bg2"/>
                </a:solidFill>
                <a:latin typeface="Cambria" panose="02040503050406030204" pitchFamily="18" charset="0"/>
              </a:rPr>
              <a:t> Wang</a:t>
            </a:r>
            <a:r>
              <a:rPr lang="en-US" sz="1800" dirty="0">
                <a:solidFill>
                  <a:schemeClr val="tx1"/>
                </a:solidFill>
                <a:latin typeface="Cambria" panose="02040503050406030204" pitchFamily="18" charset="0"/>
              </a:rPr>
              <a:t>          </a:t>
            </a:r>
            <a:r>
              <a:rPr lang="en-US" sz="1800" dirty="0">
                <a:solidFill>
                  <a:schemeClr val="bg2"/>
                </a:solidFill>
                <a:latin typeface="Cambria" panose="02040503050406030204" pitchFamily="18" charset="0"/>
              </a:rPr>
              <a:t>Mohammad </a:t>
            </a:r>
            <a:r>
              <a:rPr lang="en-US" sz="1800" dirty="0" err="1">
                <a:solidFill>
                  <a:schemeClr val="bg2"/>
                </a:solidFill>
                <a:latin typeface="Cambria" panose="02040503050406030204" pitchFamily="18" charset="0"/>
              </a:rPr>
              <a:t>Sadrosadati</a:t>
            </a:r>
            <a:r>
              <a:rPr lang="en-US" sz="1800" dirty="0">
                <a:solidFill>
                  <a:schemeClr val="bg2"/>
                </a:solidFill>
                <a:latin typeface="Cambria" panose="02040503050406030204" pitchFamily="18" charset="0"/>
              </a:rPr>
              <a:t>          </a:t>
            </a:r>
            <a:r>
              <a:rPr lang="en-US" sz="1800" dirty="0" err="1">
                <a:solidFill>
                  <a:schemeClr val="bg2"/>
                </a:solidFill>
                <a:latin typeface="Cambria" panose="02040503050406030204" pitchFamily="18" charset="0"/>
              </a:rPr>
              <a:t>Jeremie</a:t>
            </a:r>
            <a:r>
              <a:rPr lang="en-US" sz="1800" dirty="0">
                <a:solidFill>
                  <a:schemeClr val="bg2"/>
                </a:solidFill>
                <a:latin typeface="Cambria" panose="02040503050406030204" pitchFamily="18" charset="0"/>
              </a:rPr>
              <a:t> Kim</a:t>
            </a:r>
          </a:p>
          <a:p>
            <a:pPr>
              <a:lnSpc>
                <a:spcPts val="2360"/>
              </a:lnSpc>
            </a:pPr>
            <a:r>
              <a:rPr lang="en-US" sz="1800" dirty="0">
                <a:solidFill>
                  <a:schemeClr val="bg2"/>
                </a:solidFill>
                <a:latin typeface="Cambria" panose="02040503050406030204" pitchFamily="18" charset="0"/>
              </a:rPr>
              <a:t>Mines Patel            Ivan </a:t>
            </a:r>
            <a:r>
              <a:rPr lang="en-US" sz="1800" dirty="0" err="1">
                <a:solidFill>
                  <a:schemeClr val="bg2"/>
                </a:solidFill>
                <a:latin typeface="Cambria" panose="02040503050406030204" pitchFamily="18" charset="0"/>
              </a:rPr>
              <a:t>Puddu</a:t>
            </a:r>
            <a:r>
              <a:rPr lang="en-US" sz="1800" dirty="0">
                <a:solidFill>
                  <a:schemeClr val="bg2"/>
                </a:solidFill>
                <a:latin typeface="Cambria" panose="02040503050406030204" pitchFamily="18" charset="0"/>
              </a:rPr>
              <a:t>          </a:t>
            </a:r>
            <a:r>
              <a:rPr lang="en-US" sz="1800" dirty="0" err="1">
                <a:solidFill>
                  <a:schemeClr val="bg2"/>
                </a:solidFill>
                <a:latin typeface="Cambria" panose="02040503050406030204" pitchFamily="18" charset="0"/>
              </a:rPr>
              <a:t>Haocong</a:t>
            </a:r>
            <a:r>
              <a:rPr lang="en-US" sz="1800" dirty="0">
                <a:solidFill>
                  <a:schemeClr val="bg2"/>
                </a:solidFill>
                <a:latin typeface="Cambria" panose="02040503050406030204" pitchFamily="18" charset="0"/>
              </a:rPr>
              <a:t> Luo           Kaveh </a:t>
            </a:r>
            <a:r>
              <a:rPr lang="en-US" sz="1800" dirty="0" err="1">
                <a:solidFill>
                  <a:schemeClr val="bg2"/>
                </a:solidFill>
                <a:latin typeface="Cambria" panose="02040503050406030204" pitchFamily="18" charset="0"/>
              </a:rPr>
              <a:t>Razavi</a:t>
            </a:r>
            <a:endParaRPr lang="en-US" sz="1800" dirty="0">
              <a:solidFill>
                <a:schemeClr val="bg2"/>
              </a:solidFill>
              <a:latin typeface="Cambria" panose="02040503050406030204" pitchFamily="18" charset="0"/>
            </a:endParaRPr>
          </a:p>
          <a:p>
            <a:pPr>
              <a:lnSpc>
                <a:spcPts val="2360"/>
              </a:lnSpc>
            </a:pPr>
            <a:r>
              <a:rPr lang="en-US" sz="1800" dirty="0">
                <a:solidFill>
                  <a:schemeClr val="bg2"/>
                </a:solidFill>
                <a:latin typeface="Cambria" panose="02040503050406030204" pitchFamily="18" charset="0"/>
              </a:rPr>
              <a:t>Juan G</a:t>
            </a:r>
            <a:r>
              <a:rPr lang="en-US" sz="1800" dirty="0">
                <a:latin typeface="Cambria" panose="02040503050406030204" pitchFamily="18" charset="0"/>
              </a:rPr>
              <a:t>ó</a:t>
            </a:r>
            <a:r>
              <a:rPr lang="en-US" sz="1800" dirty="0">
                <a:solidFill>
                  <a:schemeClr val="bg2"/>
                </a:solidFill>
                <a:latin typeface="Cambria" panose="02040503050406030204" pitchFamily="18" charset="0"/>
              </a:rPr>
              <a:t>mez-Luna          Hasan Hassan          Nika Mansouri </a:t>
            </a:r>
            <a:r>
              <a:rPr lang="en-US" sz="1800" dirty="0" err="1">
                <a:solidFill>
                  <a:schemeClr val="bg2"/>
                </a:solidFill>
                <a:latin typeface="Cambria" panose="02040503050406030204" pitchFamily="18" charset="0"/>
              </a:rPr>
              <a:t>Ghiasi</a:t>
            </a:r>
            <a:endParaRPr lang="en-US" sz="1800" dirty="0">
              <a:solidFill>
                <a:schemeClr val="bg2"/>
              </a:solidFill>
              <a:latin typeface="Cambria" panose="02040503050406030204" pitchFamily="18" charset="0"/>
            </a:endParaRPr>
          </a:p>
          <a:p>
            <a:pPr>
              <a:lnSpc>
                <a:spcPts val="2360"/>
              </a:lnSpc>
            </a:pPr>
            <a:r>
              <a:rPr lang="en-US" sz="1800" dirty="0" err="1">
                <a:solidFill>
                  <a:schemeClr val="bg2"/>
                </a:solidFill>
                <a:latin typeface="Cambria" panose="02040503050406030204" pitchFamily="18" charset="0"/>
              </a:rPr>
              <a:t>Saugata</a:t>
            </a:r>
            <a:r>
              <a:rPr lang="en-US" sz="1800" dirty="0">
                <a:solidFill>
                  <a:schemeClr val="bg2"/>
                </a:solidFill>
                <a:latin typeface="Cambria" panose="02040503050406030204" pitchFamily="18" charset="0"/>
              </a:rPr>
              <a:t> </a:t>
            </a:r>
            <a:r>
              <a:rPr lang="en-US" sz="1800" dirty="0" err="1">
                <a:solidFill>
                  <a:schemeClr val="bg2"/>
                </a:solidFill>
                <a:latin typeface="Cambria" panose="02040503050406030204" pitchFamily="18" charset="0"/>
              </a:rPr>
              <a:t>Ghose</a:t>
            </a:r>
            <a:r>
              <a:rPr lang="en-US" sz="1800" dirty="0">
                <a:solidFill>
                  <a:schemeClr val="bg2"/>
                </a:solidFill>
                <a:latin typeface="Cambria" panose="02040503050406030204" pitchFamily="18" charset="0"/>
              </a:rPr>
              <a:t>          </a:t>
            </a:r>
            <a:r>
              <a:rPr lang="en-US" sz="1800" dirty="0" err="1">
                <a:solidFill>
                  <a:schemeClr val="bg2"/>
                </a:solidFill>
                <a:latin typeface="Cambria" panose="02040503050406030204" pitchFamily="18" charset="0"/>
              </a:rPr>
              <a:t>Onur</a:t>
            </a:r>
            <a:r>
              <a:rPr lang="en-US" sz="1800" dirty="0">
                <a:solidFill>
                  <a:schemeClr val="bg2"/>
                </a:solidFill>
                <a:latin typeface="Cambria" panose="02040503050406030204" pitchFamily="18" charset="0"/>
              </a:rPr>
              <a:t> </a:t>
            </a:r>
            <a:r>
              <a:rPr lang="en-US" sz="1800" dirty="0" err="1">
                <a:solidFill>
                  <a:schemeClr val="bg2"/>
                </a:solidFill>
                <a:latin typeface="Cambria" panose="02040503050406030204" pitchFamily="18" charset="0"/>
              </a:rPr>
              <a:t>Mutlu</a:t>
            </a:r>
            <a:endParaRPr lang="en-US" sz="1800" baseline="30000" dirty="0">
              <a:solidFill>
                <a:schemeClr val="bg2"/>
              </a:solidFill>
              <a:latin typeface="Cambria" panose="02040503050406030204" pitchFamily="18" charset="0"/>
            </a:endParaRPr>
          </a:p>
          <a:p>
            <a:endParaRPr lang="en-US" sz="1400" dirty="0"/>
          </a:p>
        </p:txBody>
      </p:sp>
      <p:sp>
        <p:nvSpPr>
          <p:cNvPr id="9" name="Rectangle 8">
            <a:extLst>
              <a:ext uri="{FF2B5EF4-FFF2-40B4-BE49-F238E27FC236}">
                <a16:creationId xmlns:a16="http://schemas.microsoft.com/office/drawing/2014/main" id="{7C2C5A13-6926-C547-91B9-11377F23B1AC}"/>
              </a:ext>
            </a:extLst>
          </p:cNvPr>
          <p:cNvSpPr>
            <a:spLocks noChangeAspect="1"/>
          </p:cNvSpPr>
          <p:nvPr/>
        </p:nvSpPr>
        <p:spPr>
          <a:xfrm>
            <a:off x="190370" y="4122651"/>
            <a:ext cx="2073250" cy="342926"/>
          </a:xfrm>
          <a:prstGeom prst="rect">
            <a:avLst/>
          </a:prstGeom>
          <a:blipFill dpi="0" rotWithShape="1">
            <a:blip r:embed="rId3">
              <a:extLst>
                <a:ext uri="{BEBA8EAE-BF5A-486C-A8C5-ECC9F3942E4B}">
                  <a14:imgProps xmlns:a14="http://schemas.microsoft.com/office/drawing/2010/main">
                    <a14:imgLayer r:embed="rId4">
                      <a14:imgEffect>
                        <a14:artisticGlowEdges/>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2" descr="Image result for å½é²ç§æå¤§å­¦">
            <a:extLst>
              <a:ext uri="{FF2B5EF4-FFF2-40B4-BE49-F238E27FC236}">
                <a16:creationId xmlns:a16="http://schemas.microsoft.com/office/drawing/2014/main" id="{DCFF3375-47FB-0E41-8A1D-EE4DE1A31E5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91266" y="3943997"/>
            <a:ext cx="783037" cy="7830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F2D42E31-09C7-2D4E-9D52-B47FF4300F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99159" y="3850054"/>
            <a:ext cx="2158841" cy="891871"/>
          </a:xfrm>
          <a:prstGeom prst="rect">
            <a:avLst/>
          </a:prstGeom>
        </p:spPr>
      </p:pic>
      <p:pic>
        <p:nvPicPr>
          <p:cNvPr id="14" name="Picture 13">
            <a:extLst>
              <a:ext uri="{FF2B5EF4-FFF2-40B4-BE49-F238E27FC236}">
                <a16:creationId xmlns:a16="http://schemas.microsoft.com/office/drawing/2014/main" id="{278605F7-4927-4243-B13A-3314790550B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01949" y="4093844"/>
            <a:ext cx="1442984" cy="553395"/>
          </a:xfrm>
          <a:prstGeom prst="rect">
            <a:avLst/>
          </a:prstGeom>
        </p:spPr>
      </p:pic>
    </p:spTree>
    <p:extLst>
      <p:ext uri="{BB962C8B-B14F-4D97-AF65-F5344CB8AC3E}">
        <p14:creationId xmlns:p14="http://schemas.microsoft.com/office/powerpoint/2010/main" val="34223380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5" y="1491095"/>
            <a:ext cx="6858002" cy="2161309"/>
          </a:xfrm>
          <a:prstGeom prst="rect">
            <a:avLst/>
          </a:prstGeom>
          <a:solidFill>
            <a:srgbClr val="5E973E"/>
          </a:solidFill>
          <a:ln>
            <a:noFill/>
          </a:ln>
        </p:spPr>
        <p:txBody>
          <a:bodyPr spcFirstLastPara="1" wrap="square" lIns="68569" tIns="68569" rIns="68569" bIns="68569" anchor="ctr" anchorCtr="0">
            <a:noAutofit/>
          </a:bodyPr>
          <a:lstStyle/>
          <a:p>
            <a:pPr algn="ctr"/>
            <a:r>
              <a:rPr lang="en-US" sz="4800" b="1" i="1" dirty="0">
                <a:solidFill>
                  <a:schemeClr val="bg1"/>
                </a:solidFill>
                <a:latin typeface="Cambria" panose="02040503050406030204" pitchFamily="18" charset="0"/>
              </a:rPr>
              <a:t>Backup</a:t>
            </a:r>
            <a:endParaRPr sz="4800" b="1" i="1" dirty="0">
              <a:solidFill>
                <a:schemeClr val="bg1"/>
              </a:solidFill>
              <a:latin typeface="Cambria" panose="02040503050406030204" pitchFamily="18" charset="0"/>
            </a:endParaRPr>
          </a:p>
        </p:txBody>
      </p:sp>
      <p:sp>
        <p:nvSpPr>
          <p:cNvPr id="8" name="Google Shape;58;p13">
            <a:extLst>
              <a:ext uri="{FF2B5EF4-FFF2-40B4-BE49-F238E27FC236}">
                <a16:creationId xmlns:a16="http://schemas.microsoft.com/office/drawing/2014/main" id="{9C85652A-B139-354A-8F1E-F059710F5A65}"/>
              </a:ext>
            </a:extLst>
          </p:cNvPr>
          <p:cNvSpPr txBox="1">
            <a:spLocks/>
          </p:cNvSpPr>
          <p:nvPr/>
        </p:nvSpPr>
        <p:spPr>
          <a:xfrm>
            <a:off x="614350" y="3915571"/>
            <a:ext cx="6243647" cy="712169"/>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100" b="0" i="0" u="none" strike="noStrike" cap="none">
                <a:solidFill>
                  <a:schemeClr val="dk2"/>
                </a:solidFill>
                <a:latin typeface="Arial"/>
                <a:ea typeface="Arial"/>
                <a:cs typeface="Arial"/>
                <a:sym typeface="Arial"/>
              </a:defRPr>
            </a:lvl9pPr>
          </a:lstStyle>
          <a:p>
            <a:pPr marL="0" indent="0"/>
            <a:endParaRPr lang="en-US" sz="1500" dirty="0">
              <a:solidFill>
                <a:srgbClr val="000000"/>
              </a:solidFill>
              <a:latin typeface="Cambria"/>
              <a:ea typeface="Cambria"/>
              <a:cs typeface="Cambria"/>
              <a:sym typeface="Cambria"/>
            </a:endParaRPr>
          </a:p>
        </p:txBody>
      </p:sp>
    </p:spTree>
    <p:extLst>
      <p:ext uri="{BB962C8B-B14F-4D97-AF65-F5344CB8AC3E}">
        <p14:creationId xmlns:p14="http://schemas.microsoft.com/office/powerpoint/2010/main" val="26851086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xfrm>
            <a:off x="62568" y="-129862"/>
            <a:ext cx="7120467" cy="608662"/>
          </a:xfrm>
          <a:prstGeom prst="rect">
            <a:avLst/>
          </a:prstGeom>
        </p:spPr>
        <p:txBody>
          <a:bodyPr spcFirstLastPara="1" wrap="square" lIns="68569" tIns="68569" rIns="68569" bIns="68569" anchor="t" anchorCtr="0">
            <a:noAutofit/>
          </a:bodyPr>
          <a:lstStyle/>
          <a:p>
            <a:r>
              <a:rPr lang="en" sz="3600" b="1" dirty="0" err="1">
                <a:solidFill>
                  <a:schemeClr val="bg1"/>
                </a:solidFill>
                <a:latin typeface="Cambria"/>
                <a:ea typeface="Cambria"/>
                <a:cs typeface="Cambria"/>
                <a:sym typeface="Cambria"/>
              </a:rPr>
              <a:t>Precharge</a:t>
            </a:r>
            <a:r>
              <a:rPr lang="en" sz="3600" b="1" dirty="0">
                <a:solidFill>
                  <a:schemeClr val="bg1"/>
                </a:solidFill>
                <a:latin typeface="Cambria"/>
                <a:ea typeface="Cambria"/>
                <a:cs typeface="Cambria"/>
                <a:sym typeface="Cambria"/>
              </a:rPr>
              <a:t> &amp; Activate </a:t>
            </a:r>
            <a:endParaRPr sz="3600" b="1" dirty="0">
              <a:solidFill>
                <a:schemeClr val="bg1"/>
              </a:solidFill>
              <a:latin typeface="Cambria"/>
              <a:ea typeface="Cambria"/>
              <a:cs typeface="Cambria"/>
              <a:sym typeface="Cambria"/>
            </a:endParaRPr>
          </a:p>
        </p:txBody>
      </p:sp>
      <p:sp>
        <p:nvSpPr>
          <p:cNvPr id="6" name="灯片编号占位符 3">
            <a:extLst>
              <a:ext uri="{FF2B5EF4-FFF2-40B4-BE49-F238E27FC236}">
                <a16:creationId xmlns:a16="http://schemas.microsoft.com/office/drawing/2014/main" id="{0757196A-16B1-7643-AAAE-A20B4E11EDAA}"/>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fld id="{56E643E9-8232-44D4-8A76-E691A7C80D3B}" type="slidenum">
              <a:rPr lang="en-US" altLang="en-US" sz="1500">
                <a:solidFill>
                  <a:schemeClr val="bg1">
                    <a:lumMod val="75000"/>
                  </a:schemeClr>
                </a:solidFill>
              </a:rPr>
              <a:pPr algn="ctr"/>
              <a:t>42</a:t>
            </a:fld>
            <a:endParaRPr lang="en-US" altLang="en-US" sz="1500" dirty="0">
              <a:solidFill>
                <a:schemeClr val="bg1">
                  <a:lumMod val="75000"/>
                </a:schemeClr>
              </a:solidFill>
            </a:endParaRPr>
          </a:p>
        </p:txBody>
      </p:sp>
      <p:pic>
        <p:nvPicPr>
          <p:cNvPr id="3" name="Picture 2">
            <a:extLst>
              <a:ext uri="{FF2B5EF4-FFF2-40B4-BE49-F238E27FC236}">
                <a16:creationId xmlns:a16="http://schemas.microsoft.com/office/drawing/2014/main" id="{E0199BEA-144D-BC48-A73B-2151C476E0DE}"/>
              </a:ext>
            </a:extLst>
          </p:cNvPr>
          <p:cNvPicPr>
            <a:picLocks noChangeAspect="1"/>
          </p:cNvPicPr>
          <p:nvPr/>
        </p:nvPicPr>
        <p:blipFill>
          <a:blip r:embed="rId3"/>
          <a:stretch>
            <a:fillRect/>
          </a:stretch>
        </p:blipFill>
        <p:spPr>
          <a:xfrm>
            <a:off x="1899283" y="607389"/>
            <a:ext cx="3229607" cy="3928722"/>
          </a:xfrm>
          <a:prstGeom prst="rect">
            <a:avLst/>
          </a:prstGeom>
        </p:spPr>
      </p:pic>
    </p:spTree>
    <p:extLst>
      <p:ext uri="{BB962C8B-B14F-4D97-AF65-F5344CB8AC3E}">
        <p14:creationId xmlns:p14="http://schemas.microsoft.com/office/powerpoint/2010/main" val="16572577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xfrm>
            <a:off x="62568" y="-129862"/>
            <a:ext cx="7120467" cy="608662"/>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Optimization of CODIC-sig</a:t>
            </a:r>
            <a:endParaRPr sz="3600" b="1" dirty="0">
              <a:solidFill>
                <a:schemeClr val="bg1"/>
              </a:solidFill>
              <a:latin typeface="Cambria"/>
              <a:ea typeface="Cambria"/>
              <a:cs typeface="Cambria"/>
              <a:sym typeface="Cambria"/>
            </a:endParaRPr>
          </a:p>
        </p:txBody>
      </p:sp>
      <p:sp>
        <p:nvSpPr>
          <p:cNvPr id="6" name="灯片编号占位符 3">
            <a:extLst>
              <a:ext uri="{FF2B5EF4-FFF2-40B4-BE49-F238E27FC236}">
                <a16:creationId xmlns:a16="http://schemas.microsoft.com/office/drawing/2014/main" id="{0757196A-16B1-7643-AAAE-A20B4E11EDAA}"/>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fld id="{56E643E9-8232-44D4-8A76-E691A7C80D3B}" type="slidenum">
              <a:rPr lang="en-US" altLang="en-US" sz="1500">
                <a:solidFill>
                  <a:schemeClr val="bg1">
                    <a:lumMod val="75000"/>
                  </a:schemeClr>
                </a:solidFill>
              </a:rPr>
              <a:pPr algn="ctr"/>
              <a:t>43</a:t>
            </a:fld>
            <a:endParaRPr lang="en-US" altLang="en-US" sz="1500" dirty="0">
              <a:solidFill>
                <a:schemeClr val="bg1">
                  <a:lumMod val="75000"/>
                </a:schemeClr>
              </a:solidFill>
            </a:endParaRPr>
          </a:p>
        </p:txBody>
      </p:sp>
      <p:sp>
        <p:nvSpPr>
          <p:cNvPr id="5" name="Rectangle 4">
            <a:extLst>
              <a:ext uri="{FF2B5EF4-FFF2-40B4-BE49-F238E27FC236}">
                <a16:creationId xmlns:a16="http://schemas.microsoft.com/office/drawing/2014/main" id="{0525A67B-D730-4A41-A7FD-241F095ACB11}"/>
              </a:ext>
            </a:extLst>
          </p:cNvPr>
          <p:cNvSpPr/>
          <p:nvPr/>
        </p:nvSpPr>
        <p:spPr>
          <a:xfrm>
            <a:off x="6724" y="681764"/>
            <a:ext cx="3788229" cy="4093428"/>
          </a:xfrm>
          <a:prstGeom prst="rect">
            <a:avLst/>
          </a:prstGeom>
        </p:spPr>
        <p:txBody>
          <a:bodyPr wrap="square">
            <a:spAutoFit/>
          </a:bodyPr>
          <a:lstStyle/>
          <a:p>
            <a:pPr marL="285750" indent="-285750">
              <a:buFont typeface="Wingdings" pitchFamily="2" charset="2"/>
              <a:buChar char="§"/>
            </a:pPr>
            <a:r>
              <a:rPr lang="en-US" sz="2000" b="1" dirty="0">
                <a:solidFill>
                  <a:srgbClr val="3670C3"/>
                </a:solidFill>
                <a:latin typeface="Cambria" panose="02040503050406030204" pitchFamily="18" charset="0"/>
              </a:rPr>
              <a:t>Observation: </a:t>
            </a:r>
            <a:r>
              <a:rPr lang="en-US" sz="2000" dirty="0">
                <a:latin typeface="Cambria" panose="02040503050406030204" pitchFamily="18" charset="0"/>
              </a:rPr>
              <a:t> that CODIC-sig can set the voltage of the DRAM capacitor to </a:t>
            </a:r>
            <a:r>
              <a:rPr lang="en-US" sz="2000" dirty="0" err="1">
                <a:latin typeface="Cambria" panose="02040503050406030204" pitchFamily="18" charset="0"/>
              </a:rPr>
              <a:t>V</a:t>
            </a:r>
            <a:r>
              <a:rPr lang="en-US" sz="2000" baseline="-25000" dirty="0" err="1">
                <a:latin typeface="Cambria" panose="02040503050406030204" pitchFamily="18" charset="0"/>
              </a:rPr>
              <a:t>dd</a:t>
            </a:r>
            <a:r>
              <a:rPr lang="en-US" sz="2000" dirty="0">
                <a:latin typeface="Cambria" panose="02040503050406030204" pitchFamily="18" charset="0"/>
              </a:rPr>
              <a:t>/2 very quickly</a:t>
            </a:r>
          </a:p>
          <a:p>
            <a:endParaRPr lang="en-US" sz="2000" dirty="0">
              <a:latin typeface="Cambria" panose="02040503050406030204" pitchFamily="18" charset="0"/>
            </a:endParaRPr>
          </a:p>
          <a:p>
            <a:pPr marL="285750" indent="-285750">
              <a:buFont typeface="Wingdings" pitchFamily="2" charset="2"/>
              <a:buChar char="§"/>
            </a:pPr>
            <a:r>
              <a:rPr lang="en-US" sz="2000" b="1" dirty="0">
                <a:solidFill>
                  <a:srgbClr val="5E973D"/>
                </a:solidFill>
                <a:latin typeface="Cambria" panose="02040503050406030204" pitchFamily="18" charset="0"/>
              </a:rPr>
              <a:t>Key idea: </a:t>
            </a:r>
            <a:r>
              <a:rPr lang="en-US" sz="2000" dirty="0">
                <a:latin typeface="Cambria" panose="02040503050406030204" pitchFamily="18" charset="0"/>
              </a:rPr>
              <a:t>terminate the </a:t>
            </a:r>
            <a:r>
              <a:rPr lang="en-US" sz="2000" b="1" dirty="0" err="1">
                <a:latin typeface="Cambria" panose="02040503050406030204" pitchFamily="18" charset="0"/>
              </a:rPr>
              <a:t>wl</a:t>
            </a:r>
            <a:r>
              <a:rPr lang="en-US" sz="2000" dirty="0">
                <a:latin typeface="Cambria" panose="02040503050406030204" pitchFamily="18" charset="0"/>
              </a:rPr>
              <a:t> and             signals earlier to reduce the latency of the command, without sacrificing reliability</a:t>
            </a:r>
          </a:p>
          <a:p>
            <a:pPr marL="285750" indent="-285750">
              <a:buFont typeface="Wingdings" pitchFamily="2" charset="2"/>
              <a:buChar char="§"/>
            </a:pPr>
            <a:endParaRPr lang="en-US" sz="2000" dirty="0">
              <a:latin typeface="Cambria" panose="02040503050406030204" pitchFamily="18" charset="0"/>
            </a:endParaRPr>
          </a:p>
          <a:p>
            <a:pPr marL="285750" indent="-285750">
              <a:buFont typeface="Wingdings" pitchFamily="2" charset="2"/>
              <a:buChar char="§"/>
            </a:pPr>
            <a:r>
              <a:rPr lang="en-US" sz="2000" b="1" dirty="0">
                <a:solidFill>
                  <a:srgbClr val="EF8600"/>
                </a:solidFill>
                <a:latin typeface="Cambria" panose="02040503050406030204" pitchFamily="18" charset="0"/>
              </a:rPr>
              <a:t>Result: </a:t>
            </a:r>
            <a:r>
              <a:rPr lang="en-US" sz="2000" dirty="0">
                <a:solidFill>
                  <a:schemeClr val="tx1"/>
                </a:solidFill>
                <a:latin typeface="Cambria" panose="02040503050406030204" pitchFamily="18" charset="0"/>
              </a:rPr>
              <a:t>same result as CODIC-sig, with lower latency</a:t>
            </a:r>
            <a:endParaRPr lang="en-US" sz="3600" b="1" dirty="0">
              <a:solidFill>
                <a:srgbClr val="EF8600"/>
              </a:solidFill>
              <a:latin typeface="Cambria" panose="02040503050406030204" pitchFamily="18" charset="0"/>
            </a:endParaRPr>
          </a:p>
        </p:txBody>
      </p:sp>
      <p:pic>
        <p:nvPicPr>
          <p:cNvPr id="9" name="Picture 8">
            <a:extLst>
              <a:ext uri="{FF2B5EF4-FFF2-40B4-BE49-F238E27FC236}">
                <a16:creationId xmlns:a16="http://schemas.microsoft.com/office/drawing/2014/main" id="{D7F199D3-E414-364B-AF7E-F4EDA3F8D5D3}"/>
              </a:ext>
            </a:extLst>
          </p:cNvPr>
          <p:cNvPicPr>
            <a:picLocks noChangeAspect="1"/>
          </p:cNvPicPr>
          <p:nvPr/>
        </p:nvPicPr>
        <p:blipFill>
          <a:blip r:embed="rId3"/>
          <a:stretch>
            <a:fillRect/>
          </a:stretch>
        </p:blipFill>
        <p:spPr>
          <a:xfrm>
            <a:off x="3875242" y="1298703"/>
            <a:ext cx="2078148" cy="2772517"/>
          </a:xfrm>
          <a:prstGeom prst="rect">
            <a:avLst/>
          </a:prstGeom>
        </p:spPr>
      </p:pic>
      <p:pic>
        <p:nvPicPr>
          <p:cNvPr id="11" name="Picture 10">
            <a:extLst>
              <a:ext uri="{FF2B5EF4-FFF2-40B4-BE49-F238E27FC236}">
                <a16:creationId xmlns:a16="http://schemas.microsoft.com/office/drawing/2014/main" id="{BE95BF6B-A0EA-F64C-A6A6-40560942D8E6}"/>
              </a:ext>
            </a:extLst>
          </p:cNvPr>
          <p:cNvPicPr>
            <a:picLocks noChangeAspect="1"/>
          </p:cNvPicPr>
          <p:nvPr/>
        </p:nvPicPr>
        <p:blipFill>
          <a:blip r:embed="rId4"/>
          <a:stretch>
            <a:fillRect/>
          </a:stretch>
        </p:blipFill>
        <p:spPr>
          <a:xfrm>
            <a:off x="5929728" y="1441422"/>
            <a:ext cx="662672" cy="2324297"/>
          </a:xfrm>
          <a:prstGeom prst="rect">
            <a:avLst/>
          </a:prstGeom>
        </p:spPr>
      </p:pic>
      <p:grpSp>
        <p:nvGrpSpPr>
          <p:cNvPr id="28" name="Group 27">
            <a:extLst>
              <a:ext uri="{FF2B5EF4-FFF2-40B4-BE49-F238E27FC236}">
                <a16:creationId xmlns:a16="http://schemas.microsoft.com/office/drawing/2014/main" id="{66CEC090-353A-564A-A8BE-7FB9A0AEBD85}"/>
              </a:ext>
            </a:extLst>
          </p:cNvPr>
          <p:cNvGrpSpPr/>
          <p:nvPr/>
        </p:nvGrpSpPr>
        <p:grpSpPr>
          <a:xfrm>
            <a:off x="904610" y="2312538"/>
            <a:ext cx="2696184" cy="518424"/>
            <a:chOff x="904610" y="2754088"/>
            <a:chExt cx="2696184" cy="518424"/>
          </a:xfrm>
        </p:grpSpPr>
        <p:pic>
          <p:nvPicPr>
            <p:cNvPr id="12" name="Picture 11">
              <a:extLst>
                <a:ext uri="{FF2B5EF4-FFF2-40B4-BE49-F238E27FC236}">
                  <a16:creationId xmlns:a16="http://schemas.microsoft.com/office/drawing/2014/main" id="{54A9BB28-28DA-7B45-B4BC-DFC125FBCA0C}"/>
                </a:ext>
              </a:extLst>
            </p:cNvPr>
            <p:cNvPicPr>
              <a:picLocks noChangeAspect="1"/>
            </p:cNvPicPr>
            <p:nvPr/>
          </p:nvPicPr>
          <p:blipFill>
            <a:blip r:embed="rId5"/>
            <a:stretch>
              <a:fillRect/>
            </a:stretch>
          </p:blipFill>
          <p:spPr>
            <a:xfrm>
              <a:off x="3010719" y="2754088"/>
              <a:ext cx="590075" cy="218374"/>
            </a:xfrm>
            <a:prstGeom prst="rect">
              <a:avLst/>
            </a:prstGeom>
          </p:spPr>
        </p:pic>
        <p:pic>
          <p:nvPicPr>
            <p:cNvPr id="13" name="Picture 12">
              <a:extLst>
                <a:ext uri="{FF2B5EF4-FFF2-40B4-BE49-F238E27FC236}">
                  <a16:creationId xmlns:a16="http://schemas.microsoft.com/office/drawing/2014/main" id="{89C2267A-5C28-734D-8C33-F20E92C844A1}"/>
                </a:ext>
              </a:extLst>
            </p:cNvPr>
            <p:cNvPicPr>
              <a:picLocks noChangeAspect="1"/>
            </p:cNvPicPr>
            <p:nvPr/>
          </p:nvPicPr>
          <p:blipFill>
            <a:blip r:embed="rId6"/>
            <a:stretch>
              <a:fillRect/>
            </a:stretch>
          </p:blipFill>
          <p:spPr>
            <a:xfrm>
              <a:off x="904610" y="3080280"/>
              <a:ext cx="555336" cy="192232"/>
            </a:xfrm>
            <a:prstGeom prst="rect">
              <a:avLst/>
            </a:prstGeom>
          </p:spPr>
        </p:pic>
      </p:grpSp>
      <p:grpSp>
        <p:nvGrpSpPr>
          <p:cNvPr id="14" name="Group 13">
            <a:extLst>
              <a:ext uri="{FF2B5EF4-FFF2-40B4-BE49-F238E27FC236}">
                <a16:creationId xmlns:a16="http://schemas.microsoft.com/office/drawing/2014/main" id="{1292B9F5-B0C9-EF48-9282-BFA9F5C4F9B1}"/>
              </a:ext>
            </a:extLst>
          </p:cNvPr>
          <p:cNvGrpSpPr/>
          <p:nvPr/>
        </p:nvGrpSpPr>
        <p:grpSpPr>
          <a:xfrm>
            <a:off x="4291162" y="974858"/>
            <a:ext cx="1551553" cy="933128"/>
            <a:chOff x="5255989" y="178836"/>
            <a:chExt cx="1551553" cy="933128"/>
          </a:xfrm>
        </p:grpSpPr>
        <p:sp>
          <p:nvSpPr>
            <p:cNvPr id="15" name="Rounded Rectangle 14">
              <a:extLst>
                <a:ext uri="{FF2B5EF4-FFF2-40B4-BE49-F238E27FC236}">
                  <a16:creationId xmlns:a16="http://schemas.microsoft.com/office/drawing/2014/main" id="{D8132FAC-B91A-3341-8A73-BE7F1BB4A405}"/>
                </a:ext>
              </a:extLst>
            </p:cNvPr>
            <p:cNvSpPr/>
            <p:nvPr/>
          </p:nvSpPr>
          <p:spPr>
            <a:xfrm>
              <a:off x="5255989" y="178836"/>
              <a:ext cx="1551553" cy="329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mbria" panose="02040503050406030204" pitchFamily="18" charset="0"/>
                </a:rPr>
                <a:t>Value = </a:t>
              </a:r>
              <a:r>
                <a:rPr lang="en-US" sz="1600" b="1" dirty="0" err="1">
                  <a:solidFill>
                    <a:schemeClr val="bg1"/>
                  </a:solidFill>
                  <a:latin typeface="Cambria" panose="02040503050406030204" pitchFamily="18" charset="0"/>
                </a:rPr>
                <a:t>V</a:t>
              </a:r>
              <a:r>
                <a:rPr lang="en-US" sz="1600" b="1" baseline="-25000" dirty="0" err="1">
                  <a:solidFill>
                    <a:schemeClr val="bg1"/>
                  </a:solidFill>
                  <a:latin typeface="Cambria" panose="02040503050406030204" pitchFamily="18" charset="0"/>
                </a:rPr>
                <a:t>dd</a:t>
              </a:r>
              <a:r>
                <a:rPr lang="en-US" sz="1600" b="1" dirty="0">
                  <a:solidFill>
                    <a:schemeClr val="bg1"/>
                  </a:solidFill>
                  <a:latin typeface="Cambria" panose="02040503050406030204" pitchFamily="18" charset="0"/>
                </a:rPr>
                <a:t>/2 </a:t>
              </a:r>
            </a:p>
          </p:txBody>
        </p:sp>
        <p:cxnSp>
          <p:nvCxnSpPr>
            <p:cNvPr id="16" name="Straight Arrow Connector 15">
              <a:extLst>
                <a:ext uri="{FF2B5EF4-FFF2-40B4-BE49-F238E27FC236}">
                  <a16:creationId xmlns:a16="http://schemas.microsoft.com/office/drawing/2014/main" id="{9A44874D-C2DC-F14D-940B-7A03F3B38C03}"/>
                </a:ext>
              </a:extLst>
            </p:cNvPr>
            <p:cNvCxnSpPr>
              <a:cxnSpLocks/>
              <a:stCxn id="15" idx="2"/>
            </p:cNvCxnSpPr>
            <p:nvPr/>
          </p:nvCxnSpPr>
          <p:spPr>
            <a:xfrm flipH="1">
              <a:off x="6021308" y="508170"/>
              <a:ext cx="10458" cy="603794"/>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EC6A6533-28C0-214D-B9CF-CD3FA129F8A0}"/>
              </a:ext>
            </a:extLst>
          </p:cNvPr>
          <p:cNvGrpSpPr/>
          <p:nvPr/>
        </p:nvGrpSpPr>
        <p:grpSpPr>
          <a:xfrm>
            <a:off x="5066938" y="2214000"/>
            <a:ext cx="820839" cy="1557277"/>
            <a:chOff x="5066938" y="2214000"/>
            <a:chExt cx="820839" cy="1557277"/>
          </a:xfrm>
        </p:grpSpPr>
        <p:cxnSp>
          <p:nvCxnSpPr>
            <p:cNvPr id="8" name="Elbow Connector 7">
              <a:extLst>
                <a:ext uri="{FF2B5EF4-FFF2-40B4-BE49-F238E27FC236}">
                  <a16:creationId xmlns:a16="http://schemas.microsoft.com/office/drawing/2014/main" id="{8C7156B2-2E29-F74B-A78B-2ABDE526F2B8}"/>
                </a:ext>
              </a:extLst>
            </p:cNvPr>
            <p:cNvCxnSpPr>
              <a:cxnSpLocks/>
            </p:cNvCxnSpPr>
            <p:nvPr/>
          </p:nvCxnSpPr>
          <p:spPr>
            <a:xfrm>
              <a:off x="5066938" y="2266814"/>
              <a:ext cx="775777" cy="286680"/>
            </a:xfrm>
            <a:prstGeom prst="bentConnector3">
              <a:avLst>
                <a:gd name="adj1" fmla="val 479"/>
              </a:avLst>
            </a:prstGeom>
            <a:ln w="25400">
              <a:solidFill>
                <a:srgbClr val="509E3D"/>
              </a:solidFill>
              <a:prstDash val="sysDash"/>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6811E8C6-0529-D940-9A07-2F73677E13F8}"/>
                </a:ext>
              </a:extLst>
            </p:cNvPr>
            <p:cNvSpPr/>
            <p:nvPr/>
          </p:nvSpPr>
          <p:spPr>
            <a:xfrm>
              <a:off x="5094000" y="2214000"/>
              <a:ext cx="628650" cy="307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FA80032-BFB0-C643-889E-998EFAE64396}"/>
                </a:ext>
              </a:extLst>
            </p:cNvPr>
            <p:cNvSpPr/>
            <p:nvPr/>
          </p:nvSpPr>
          <p:spPr>
            <a:xfrm>
              <a:off x="5140501" y="3457744"/>
              <a:ext cx="628650" cy="307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Elbow Connector 29">
              <a:extLst>
                <a:ext uri="{FF2B5EF4-FFF2-40B4-BE49-F238E27FC236}">
                  <a16:creationId xmlns:a16="http://schemas.microsoft.com/office/drawing/2014/main" id="{75B975EE-C8D0-164C-B7A2-DED746F93131}"/>
                </a:ext>
              </a:extLst>
            </p:cNvPr>
            <p:cNvCxnSpPr>
              <a:cxnSpLocks/>
            </p:cNvCxnSpPr>
            <p:nvPr/>
          </p:nvCxnSpPr>
          <p:spPr>
            <a:xfrm>
              <a:off x="5112000" y="3484597"/>
              <a:ext cx="775777" cy="286680"/>
            </a:xfrm>
            <a:prstGeom prst="bentConnector3">
              <a:avLst>
                <a:gd name="adj1" fmla="val 479"/>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4942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xfrm>
            <a:off x="62568" y="-129862"/>
            <a:ext cx="7120467" cy="608662"/>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CODIC-</a:t>
            </a:r>
            <a:r>
              <a:rPr lang="en" sz="3600" b="1" dirty="0" err="1">
                <a:solidFill>
                  <a:schemeClr val="bg1"/>
                </a:solidFill>
                <a:latin typeface="Cambria"/>
                <a:ea typeface="Cambria"/>
                <a:cs typeface="Cambria"/>
                <a:sym typeface="Cambria"/>
              </a:rPr>
              <a:t>sigsa</a:t>
            </a:r>
            <a:endParaRPr sz="3600" b="1" dirty="0">
              <a:solidFill>
                <a:schemeClr val="bg1"/>
              </a:solidFill>
              <a:latin typeface="Cambria"/>
              <a:ea typeface="Cambria"/>
              <a:cs typeface="Cambria"/>
              <a:sym typeface="Cambria"/>
            </a:endParaRPr>
          </a:p>
        </p:txBody>
      </p:sp>
      <p:sp>
        <p:nvSpPr>
          <p:cNvPr id="6" name="灯片编号占位符 3">
            <a:extLst>
              <a:ext uri="{FF2B5EF4-FFF2-40B4-BE49-F238E27FC236}">
                <a16:creationId xmlns:a16="http://schemas.microsoft.com/office/drawing/2014/main" id="{0757196A-16B1-7643-AAAE-A20B4E11EDAA}"/>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fld id="{56E643E9-8232-44D4-8A76-E691A7C80D3B}" type="slidenum">
              <a:rPr lang="en-US" altLang="en-US" sz="1500">
                <a:solidFill>
                  <a:schemeClr val="bg1">
                    <a:lumMod val="75000"/>
                  </a:schemeClr>
                </a:solidFill>
              </a:rPr>
              <a:pPr algn="ctr"/>
              <a:t>44</a:t>
            </a:fld>
            <a:endParaRPr lang="en-US" altLang="en-US" sz="1500" dirty="0">
              <a:solidFill>
                <a:schemeClr val="bg1">
                  <a:lumMod val="75000"/>
                </a:schemeClr>
              </a:solidFill>
            </a:endParaRPr>
          </a:p>
        </p:txBody>
      </p:sp>
      <p:pic>
        <p:nvPicPr>
          <p:cNvPr id="7" name="Picture 6">
            <a:extLst>
              <a:ext uri="{FF2B5EF4-FFF2-40B4-BE49-F238E27FC236}">
                <a16:creationId xmlns:a16="http://schemas.microsoft.com/office/drawing/2014/main" id="{2E924170-A88C-C149-9F65-88C86565EE33}"/>
              </a:ext>
            </a:extLst>
          </p:cNvPr>
          <p:cNvPicPr>
            <a:picLocks noChangeAspect="1"/>
          </p:cNvPicPr>
          <p:nvPr/>
        </p:nvPicPr>
        <p:blipFill>
          <a:blip r:embed="rId3"/>
          <a:stretch>
            <a:fillRect/>
          </a:stretch>
        </p:blipFill>
        <p:spPr>
          <a:xfrm>
            <a:off x="4703525" y="1242464"/>
            <a:ext cx="2153682" cy="2698333"/>
          </a:xfrm>
          <a:prstGeom prst="rect">
            <a:avLst/>
          </a:prstGeom>
        </p:spPr>
      </p:pic>
      <p:sp>
        <p:nvSpPr>
          <p:cNvPr id="9" name="Google Shape;54;p13">
            <a:extLst>
              <a:ext uri="{FF2B5EF4-FFF2-40B4-BE49-F238E27FC236}">
                <a16:creationId xmlns:a16="http://schemas.microsoft.com/office/drawing/2014/main" id="{1B488CB3-6838-DD45-8127-ADFC52EE084E}"/>
              </a:ext>
            </a:extLst>
          </p:cNvPr>
          <p:cNvSpPr/>
          <p:nvPr/>
        </p:nvSpPr>
        <p:spPr>
          <a:xfrm>
            <a:off x="0" y="0"/>
            <a:ext cx="6858002" cy="503935"/>
          </a:xfrm>
          <a:prstGeom prst="rect">
            <a:avLst/>
          </a:prstGeom>
          <a:solidFill>
            <a:srgbClr val="5E973E"/>
          </a:solidFill>
          <a:ln>
            <a:noFill/>
          </a:ln>
        </p:spPr>
        <p:txBody>
          <a:bodyPr spcFirstLastPara="1" wrap="square" lIns="68569" tIns="68569" rIns="68569" bIns="68569" anchor="ctr" anchorCtr="0">
            <a:noAutofit/>
          </a:bodyPr>
          <a:lstStyle/>
          <a:p>
            <a:endParaRPr sz="1050">
              <a:solidFill>
                <a:srgbClr val="0070C0"/>
              </a:solidFill>
            </a:endParaRPr>
          </a:p>
        </p:txBody>
      </p:sp>
      <p:sp>
        <p:nvSpPr>
          <p:cNvPr id="11" name="Rectangle 10">
            <a:extLst>
              <a:ext uri="{FF2B5EF4-FFF2-40B4-BE49-F238E27FC236}">
                <a16:creationId xmlns:a16="http://schemas.microsoft.com/office/drawing/2014/main" id="{D4DF682C-90D2-0C40-BD9B-92745ED2E974}"/>
              </a:ext>
            </a:extLst>
          </p:cNvPr>
          <p:cNvSpPr/>
          <p:nvPr/>
        </p:nvSpPr>
        <p:spPr>
          <a:xfrm>
            <a:off x="792" y="576918"/>
            <a:ext cx="4282277" cy="4824398"/>
          </a:xfrm>
          <a:prstGeom prst="rect">
            <a:avLst/>
          </a:prstGeom>
        </p:spPr>
        <p:txBody>
          <a:bodyPr wrap="square">
            <a:spAutoFit/>
          </a:bodyPr>
          <a:lstStyle/>
          <a:p>
            <a:pPr marL="179388" indent="-179388">
              <a:lnSpc>
                <a:spcPts val="2000"/>
              </a:lnSpc>
              <a:spcBef>
                <a:spcPts val="100"/>
              </a:spcBef>
              <a:buFont typeface="Wingdings" pitchFamily="2" charset="2"/>
              <a:buChar char="§"/>
            </a:pPr>
            <a:r>
              <a:rPr lang="en-US" sz="1800" b="1" dirty="0">
                <a:solidFill>
                  <a:srgbClr val="00B050"/>
                </a:solidFill>
                <a:latin typeface="Cambria" panose="02040503050406030204" pitchFamily="18" charset="0"/>
              </a:rPr>
              <a:t>CODIC-</a:t>
            </a:r>
            <a:r>
              <a:rPr lang="en-US" sz="1800" b="1" dirty="0" err="1">
                <a:solidFill>
                  <a:srgbClr val="00B050"/>
                </a:solidFill>
                <a:latin typeface="Cambria" panose="02040503050406030204" pitchFamily="18" charset="0"/>
              </a:rPr>
              <a:t>sigsa</a:t>
            </a:r>
            <a:r>
              <a:rPr lang="en-US" sz="1800" dirty="0">
                <a:solidFill>
                  <a:schemeClr val="tx1"/>
                </a:solidFill>
                <a:latin typeface="Cambria" panose="02040503050406030204" pitchFamily="18" charset="0"/>
              </a:rPr>
              <a:t> generates digital </a:t>
            </a:r>
            <a:r>
              <a:rPr lang="en-US" sz="1800" dirty="0">
                <a:solidFill>
                  <a:srgbClr val="00B050"/>
                </a:solidFill>
                <a:latin typeface="Cambria" panose="02040503050406030204" pitchFamily="18" charset="0"/>
              </a:rPr>
              <a:t>signatures</a:t>
            </a:r>
            <a:r>
              <a:rPr lang="en-US" sz="1800" b="1" dirty="0">
                <a:solidFill>
                  <a:schemeClr val="tx1"/>
                </a:solidFill>
                <a:latin typeface="Cambria" panose="02040503050406030204" pitchFamily="18" charset="0"/>
              </a:rPr>
              <a:t> </a:t>
            </a:r>
            <a:r>
              <a:rPr lang="en-US" sz="1800" dirty="0">
                <a:solidFill>
                  <a:schemeClr val="tx1"/>
                </a:solidFill>
                <a:latin typeface="Cambria" panose="02040503050406030204" pitchFamily="18" charset="0"/>
              </a:rPr>
              <a:t>that depend on process variation</a:t>
            </a:r>
          </a:p>
          <a:p>
            <a:pPr indent="-342900">
              <a:lnSpc>
                <a:spcPts val="2000"/>
              </a:lnSpc>
              <a:spcBef>
                <a:spcPts val="100"/>
              </a:spcBef>
              <a:buFont typeface="Wingdings" pitchFamily="2" charset="2"/>
              <a:buChar char="§"/>
            </a:pPr>
            <a:endParaRPr lang="en-US" sz="1800" dirty="0">
              <a:solidFill>
                <a:schemeClr val="tx1"/>
              </a:solidFill>
              <a:latin typeface="Cambria" panose="02040503050406030204" pitchFamily="18" charset="0"/>
            </a:endParaRPr>
          </a:p>
          <a:p>
            <a:pPr marL="179388" indent="-179388">
              <a:lnSpc>
                <a:spcPts val="2000"/>
              </a:lnSpc>
              <a:spcBef>
                <a:spcPts val="100"/>
              </a:spcBef>
              <a:buFont typeface="Wingdings" pitchFamily="2" charset="2"/>
              <a:buChar char="§"/>
            </a:pPr>
            <a:r>
              <a:rPr lang="en-US" sz="1800" b="1" u="sng" dirty="0">
                <a:solidFill>
                  <a:srgbClr val="F400E6"/>
                </a:solidFill>
                <a:latin typeface="Cambria" panose="02040503050406030204" pitchFamily="18" charset="0"/>
              </a:rPr>
              <a:t>Key idea:</a:t>
            </a:r>
            <a:r>
              <a:rPr lang="en-US" sz="1800" b="1" dirty="0">
                <a:solidFill>
                  <a:srgbClr val="F400E6"/>
                </a:solidFill>
                <a:latin typeface="Cambria" panose="02040503050406030204" pitchFamily="18" charset="0"/>
              </a:rPr>
              <a:t> </a:t>
            </a:r>
            <a:r>
              <a:rPr lang="en-US" sz="1800" dirty="0">
                <a:solidFill>
                  <a:srgbClr val="F519E6"/>
                </a:solidFill>
                <a:latin typeface="Cambria" panose="02040503050406030204" pitchFamily="18" charset="0"/>
              </a:rPr>
              <a:t>Sense and amplify </a:t>
            </a:r>
            <a:r>
              <a:rPr lang="en-US" sz="1800" dirty="0">
                <a:solidFill>
                  <a:schemeClr val="tx1"/>
                </a:solidFill>
                <a:latin typeface="Cambria" panose="02040503050406030204" pitchFamily="18" charset="0"/>
              </a:rPr>
              <a:t>a </a:t>
            </a:r>
            <a:r>
              <a:rPr lang="en-US" sz="1800" dirty="0" err="1">
                <a:solidFill>
                  <a:srgbClr val="F519E6"/>
                </a:solidFill>
                <a:latin typeface="Cambria" panose="02040503050406030204" pitchFamily="18" charset="0"/>
              </a:rPr>
              <a:t>precharge</a:t>
            </a:r>
            <a:r>
              <a:rPr lang="en-US" sz="1800" dirty="0">
                <a:solidFill>
                  <a:srgbClr val="F519E6"/>
                </a:solidFill>
                <a:latin typeface="Cambria" panose="02040503050406030204" pitchFamily="18" charset="0"/>
              </a:rPr>
              <a:t> </a:t>
            </a:r>
            <a:r>
              <a:rPr lang="en-US" sz="1800" dirty="0" err="1">
                <a:solidFill>
                  <a:srgbClr val="F519E6"/>
                </a:solidFill>
                <a:latin typeface="Cambria" panose="02040503050406030204" pitchFamily="18" charset="0"/>
              </a:rPr>
              <a:t>bitline</a:t>
            </a:r>
            <a:r>
              <a:rPr lang="en-US" sz="1800" dirty="0">
                <a:solidFill>
                  <a:srgbClr val="F519E6"/>
                </a:solidFill>
                <a:latin typeface="Cambria" panose="02040503050406030204" pitchFamily="18" charset="0"/>
              </a:rPr>
              <a:t> </a:t>
            </a:r>
            <a:r>
              <a:rPr lang="en-US" sz="1800" dirty="0">
                <a:solidFill>
                  <a:schemeClr val="tx1"/>
                </a:solidFill>
                <a:latin typeface="Cambria" panose="02040503050406030204" pitchFamily="18" charset="0"/>
              </a:rPr>
              <a:t>(</a:t>
            </a:r>
            <a:r>
              <a:rPr lang="en-US" sz="1800" dirty="0" err="1">
                <a:solidFill>
                  <a:schemeClr val="tx1"/>
                </a:solidFill>
                <a:latin typeface="Cambria" panose="02040503050406030204" pitchFamily="18" charset="0"/>
              </a:rPr>
              <a:t>V</a:t>
            </a:r>
            <a:r>
              <a:rPr lang="en-US" sz="1800" baseline="-25000" dirty="0" err="1">
                <a:solidFill>
                  <a:schemeClr val="tx1"/>
                </a:solidFill>
                <a:latin typeface="Cambria" panose="02040503050406030204" pitchFamily="18" charset="0"/>
              </a:rPr>
              <a:t>dd</a:t>
            </a:r>
            <a:r>
              <a:rPr lang="en-US" sz="1800" dirty="0">
                <a:solidFill>
                  <a:schemeClr val="tx1"/>
                </a:solidFill>
                <a:latin typeface="Cambria" panose="02040503050406030204" pitchFamily="18" charset="0"/>
              </a:rPr>
              <a:t>/2) that is </a:t>
            </a:r>
            <a:r>
              <a:rPr lang="en-US" sz="1800" dirty="0">
                <a:solidFill>
                  <a:srgbClr val="FB18FF"/>
                </a:solidFill>
                <a:latin typeface="Cambria" panose="02040503050406030204" pitchFamily="18" charset="0"/>
              </a:rPr>
              <a:t>not connected </a:t>
            </a:r>
            <a:r>
              <a:rPr lang="en-US" sz="1800" dirty="0">
                <a:solidFill>
                  <a:schemeClr val="tx1"/>
                </a:solidFill>
                <a:latin typeface="Cambria" panose="02040503050406030204" pitchFamily="18" charset="0"/>
              </a:rPr>
              <a:t>to the DRAM cell</a:t>
            </a:r>
          </a:p>
          <a:p>
            <a:pPr indent="-342900">
              <a:lnSpc>
                <a:spcPts val="2000"/>
              </a:lnSpc>
              <a:spcBef>
                <a:spcPts val="100"/>
              </a:spcBef>
              <a:buFont typeface="Wingdings" pitchFamily="2" charset="2"/>
              <a:buChar char="§"/>
            </a:pPr>
            <a:endParaRPr lang="en-US" sz="1800" dirty="0">
              <a:solidFill>
                <a:schemeClr val="tx1"/>
              </a:solidFill>
              <a:latin typeface="Cambria" panose="02040503050406030204" pitchFamily="18" charset="0"/>
            </a:endParaRPr>
          </a:p>
          <a:p>
            <a:pPr marL="179388" indent="-179388">
              <a:lnSpc>
                <a:spcPts val="2000"/>
              </a:lnSpc>
              <a:spcBef>
                <a:spcPts val="100"/>
              </a:spcBef>
              <a:buFont typeface="Wingdings" pitchFamily="2" charset="2"/>
              <a:buChar char="§"/>
            </a:pPr>
            <a:r>
              <a:rPr lang="en-US" sz="1800" b="1" u="sng" dirty="0">
                <a:solidFill>
                  <a:srgbClr val="0070C0"/>
                </a:solidFill>
                <a:latin typeface="Cambria" panose="02040503050406030204" pitchFamily="18" charset="0"/>
              </a:rPr>
              <a:t>Mechanism:</a:t>
            </a:r>
            <a:r>
              <a:rPr lang="en-US" sz="1800" b="1" dirty="0">
                <a:solidFill>
                  <a:schemeClr val="tx1"/>
                </a:solidFill>
                <a:latin typeface="Cambria" panose="02040503050406030204" pitchFamily="18" charset="0"/>
              </a:rPr>
              <a:t> </a:t>
            </a:r>
            <a:endParaRPr lang="en-US" sz="1800" b="1" dirty="0">
              <a:solidFill>
                <a:srgbClr val="0070C0"/>
              </a:solidFill>
              <a:latin typeface="Cambria" panose="02040503050406030204" pitchFamily="18" charset="0"/>
            </a:endParaRPr>
          </a:p>
          <a:p>
            <a:pPr marL="488950" indent="-306388">
              <a:lnSpc>
                <a:spcPts val="2000"/>
              </a:lnSpc>
              <a:spcBef>
                <a:spcPts val="100"/>
              </a:spcBef>
              <a:buFont typeface="+mj-lt"/>
              <a:buAutoNum type="arabicParenR"/>
            </a:pPr>
            <a:r>
              <a:rPr lang="en-US" sz="1800" dirty="0">
                <a:solidFill>
                  <a:schemeClr val="tx1"/>
                </a:solidFill>
                <a:latin typeface="Cambria" panose="02040503050406030204" pitchFamily="18" charset="0"/>
              </a:rPr>
              <a:t>Capacitor is </a:t>
            </a:r>
            <a:r>
              <a:rPr lang="en-US" sz="1800" dirty="0">
                <a:solidFill>
                  <a:srgbClr val="EF8600"/>
                </a:solidFill>
                <a:latin typeface="Cambria" panose="02040503050406030204" pitchFamily="18" charset="0"/>
              </a:rPr>
              <a:t>initially</a:t>
            </a:r>
            <a:r>
              <a:rPr lang="en-US" sz="1800" dirty="0">
                <a:solidFill>
                  <a:srgbClr val="2770C0"/>
                </a:solidFill>
                <a:latin typeface="Cambria" panose="02040503050406030204" pitchFamily="18" charset="0"/>
              </a:rPr>
              <a:t> </a:t>
            </a:r>
            <a:r>
              <a:rPr lang="en-US" sz="1800" dirty="0">
                <a:solidFill>
                  <a:schemeClr val="tx1"/>
                </a:solidFill>
                <a:latin typeface="Cambria" panose="02040503050406030204" pitchFamily="18" charset="0"/>
              </a:rPr>
              <a:t>set to </a:t>
            </a:r>
            <a:r>
              <a:rPr lang="en-US" sz="1800" dirty="0">
                <a:solidFill>
                  <a:srgbClr val="EF8600"/>
                </a:solidFill>
                <a:latin typeface="Cambria" panose="02040503050406030204" pitchFamily="18" charset="0"/>
              </a:rPr>
              <a:t>0 or </a:t>
            </a:r>
            <a:r>
              <a:rPr lang="en-US" sz="1800" dirty="0" err="1">
                <a:solidFill>
                  <a:srgbClr val="EF8600"/>
                </a:solidFill>
                <a:latin typeface="Cambria" panose="02040503050406030204" pitchFamily="18" charset="0"/>
              </a:rPr>
              <a:t>V</a:t>
            </a:r>
            <a:r>
              <a:rPr lang="en-US" sz="1800" baseline="-25000" dirty="0" err="1">
                <a:solidFill>
                  <a:srgbClr val="EF8600"/>
                </a:solidFill>
                <a:latin typeface="Cambria" panose="02040503050406030204" pitchFamily="18" charset="0"/>
              </a:rPr>
              <a:t>dd</a:t>
            </a:r>
            <a:r>
              <a:rPr lang="en-US" sz="1800" dirty="0">
                <a:solidFill>
                  <a:srgbClr val="EF8600"/>
                </a:solidFill>
                <a:latin typeface="Cambria" panose="02040503050406030204" pitchFamily="18" charset="0"/>
              </a:rPr>
              <a:t> </a:t>
            </a:r>
          </a:p>
          <a:p>
            <a:pPr marL="488950" indent="-306388">
              <a:lnSpc>
                <a:spcPts val="2000"/>
              </a:lnSpc>
              <a:spcBef>
                <a:spcPts val="100"/>
              </a:spcBef>
              <a:buFont typeface="+mj-lt"/>
              <a:buAutoNum type="arabicParenR"/>
            </a:pPr>
            <a:r>
              <a:rPr lang="en-US" sz="1800" dirty="0">
                <a:solidFill>
                  <a:srgbClr val="2770C0"/>
                </a:solidFill>
                <a:latin typeface="Cambria" panose="02040503050406030204" pitchFamily="18" charset="0"/>
              </a:rPr>
              <a:t>Raise              and </a:t>
            </a:r>
            <a:endParaRPr lang="en-US" sz="1800" dirty="0">
              <a:solidFill>
                <a:schemeClr val="tx1"/>
              </a:solidFill>
              <a:latin typeface="Cambria" panose="02040503050406030204" pitchFamily="18" charset="0"/>
            </a:endParaRPr>
          </a:p>
          <a:p>
            <a:pPr marL="488950" indent="-306388">
              <a:lnSpc>
                <a:spcPts val="2000"/>
              </a:lnSpc>
              <a:spcBef>
                <a:spcPts val="100"/>
              </a:spcBef>
              <a:buFont typeface="+mj-lt"/>
              <a:buAutoNum type="arabicParenR"/>
            </a:pPr>
            <a:r>
              <a:rPr lang="en-US" sz="1800" dirty="0">
                <a:solidFill>
                  <a:srgbClr val="0070C0"/>
                </a:solidFill>
                <a:latin typeface="Cambria" panose="02040503050406030204" pitchFamily="18" charset="0"/>
              </a:rPr>
              <a:t>R</a:t>
            </a:r>
            <a:r>
              <a:rPr lang="en-US" sz="1800" dirty="0">
                <a:solidFill>
                  <a:srgbClr val="2770C0"/>
                </a:solidFill>
                <a:latin typeface="Cambria" panose="02040503050406030204" pitchFamily="18" charset="0"/>
              </a:rPr>
              <a:t>aise </a:t>
            </a:r>
            <a:endParaRPr lang="en-US" sz="1800" dirty="0">
              <a:solidFill>
                <a:schemeClr val="tx1"/>
              </a:solidFill>
              <a:latin typeface="Cambria" panose="02040503050406030204" pitchFamily="18" charset="0"/>
            </a:endParaRPr>
          </a:p>
          <a:p>
            <a:pPr indent="-342900">
              <a:lnSpc>
                <a:spcPts val="2000"/>
              </a:lnSpc>
              <a:spcBef>
                <a:spcPts val="100"/>
              </a:spcBef>
              <a:buFont typeface="Wingdings" pitchFamily="2" charset="2"/>
              <a:buChar char="§"/>
            </a:pPr>
            <a:endParaRPr lang="en-US" sz="1800" dirty="0">
              <a:solidFill>
                <a:schemeClr val="tx1"/>
              </a:solidFill>
              <a:latin typeface="Cambria" panose="02040503050406030204" pitchFamily="18" charset="0"/>
            </a:endParaRPr>
          </a:p>
          <a:p>
            <a:pPr marL="179388" indent="-179388">
              <a:lnSpc>
                <a:spcPts val="2000"/>
              </a:lnSpc>
              <a:spcBef>
                <a:spcPts val="100"/>
              </a:spcBef>
              <a:buFont typeface="Wingdings" pitchFamily="2" charset="2"/>
              <a:buChar char="§"/>
            </a:pPr>
            <a:r>
              <a:rPr lang="en-US" sz="1800" b="1" u="sng" dirty="0">
                <a:solidFill>
                  <a:schemeClr val="accent1">
                    <a:lumMod val="75000"/>
                  </a:schemeClr>
                </a:solidFill>
                <a:latin typeface="Cambria" panose="02040503050406030204" pitchFamily="18" charset="0"/>
              </a:rPr>
              <a:t>Result:</a:t>
            </a:r>
            <a:r>
              <a:rPr lang="en-US" sz="1800" b="1" dirty="0">
                <a:latin typeface="Cambria" panose="02040503050406030204" pitchFamily="18" charset="0"/>
              </a:rPr>
              <a:t> </a:t>
            </a:r>
            <a:r>
              <a:rPr lang="en-US" sz="1800" dirty="0">
                <a:solidFill>
                  <a:schemeClr val="tx1"/>
                </a:solidFill>
                <a:latin typeface="Cambria" panose="02040503050406030204" pitchFamily="18" charset="0"/>
              </a:rPr>
              <a:t>the final value a </a:t>
            </a:r>
            <a:r>
              <a:rPr lang="en-US" sz="1800" b="1" dirty="0">
                <a:solidFill>
                  <a:schemeClr val="tx1"/>
                </a:solidFill>
                <a:latin typeface="Cambria" panose="02040503050406030204" pitchFamily="18" charset="0"/>
              </a:rPr>
              <a:t>signature value </a:t>
            </a:r>
            <a:r>
              <a:rPr lang="en-US" sz="1800" dirty="0">
                <a:solidFill>
                  <a:schemeClr val="tx1"/>
                </a:solidFill>
                <a:latin typeface="Cambria" panose="02040503050406030204" pitchFamily="18" charset="0"/>
              </a:rPr>
              <a:t>that depends on truly-random process variation</a:t>
            </a:r>
            <a:endParaRPr lang="en-US" sz="1800" dirty="0">
              <a:latin typeface="Cambria" panose="02040503050406030204" pitchFamily="18" charset="0"/>
            </a:endParaRPr>
          </a:p>
          <a:p>
            <a:pPr marL="179388" indent="-179388">
              <a:lnSpc>
                <a:spcPts val="2000"/>
              </a:lnSpc>
              <a:spcBef>
                <a:spcPts val="100"/>
              </a:spcBef>
              <a:buFont typeface="Wingdings" pitchFamily="2" charset="2"/>
              <a:buChar char="§"/>
            </a:pPr>
            <a:endParaRPr lang="en-US" sz="1800" b="1" dirty="0">
              <a:latin typeface="Cambria" panose="02040503050406030204" pitchFamily="18" charset="0"/>
            </a:endParaRPr>
          </a:p>
          <a:p>
            <a:pPr marL="179388" indent="-179388">
              <a:lnSpc>
                <a:spcPts val="1800"/>
              </a:lnSpc>
              <a:spcBef>
                <a:spcPts val="100"/>
              </a:spcBef>
              <a:buFont typeface="Wingdings" pitchFamily="2" charset="2"/>
              <a:buChar char="§"/>
            </a:pPr>
            <a:endParaRPr lang="en-US" sz="1800" b="1" dirty="0">
              <a:solidFill>
                <a:schemeClr val="tx1"/>
              </a:solidFill>
              <a:latin typeface="Cambria" panose="02040503050406030204" pitchFamily="18" charset="0"/>
            </a:endParaRPr>
          </a:p>
        </p:txBody>
      </p:sp>
      <p:pic>
        <p:nvPicPr>
          <p:cNvPr id="12" name="Picture 11">
            <a:extLst>
              <a:ext uri="{FF2B5EF4-FFF2-40B4-BE49-F238E27FC236}">
                <a16:creationId xmlns:a16="http://schemas.microsoft.com/office/drawing/2014/main" id="{27BCFF8C-953B-B742-A075-061722E53F40}"/>
              </a:ext>
            </a:extLst>
          </p:cNvPr>
          <p:cNvPicPr>
            <a:picLocks noChangeAspect="1"/>
          </p:cNvPicPr>
          <p:nvPr/>
        </p:nvPicPr>
        <p:blipFill>
          <a:blip r:embed="rId4"/>
          <a:stretch>
            <a:fillRect/>
          </a:stretch>
        </p:blipFill>
        <p:spPr>
          <a:xfrm>
            <a:off x="1152991" y="3527610"/>
            <a:ext cx="590075" cy="218374"/>
          </a:xfrm>
          <a:prstGeom prst="rect">
            <a:avLst/>
          </a:prstGeom>
        </p:spPr>
      </p:pic>
      <p:sp>
        <p:nvSpPr>
          <p:cNvPr id="14" name="灯片编号占位符 3">
            <a:extLst>
              <a:ext uri="{FF2B5EF4-FFF2-40B4-BE49-F238E27FC236}">
                <a16:creationId xmlns:a16="http://schemas.microsoft.com/office/drawing/2014/main" id="{4864775E-0E35-3A44-AA6C-E2736A7456F8}"/>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fld id="{56E643E9-8232-44D4-8A76-E691A7C80D3B}" type="slidenum">
              <a:rPr lang="en-US" altLang="en-US" sz="1500">
                <a:solidFill>
                  <a:schemeClr val="bg1">
                    <a:lumMod val="75000"/>
                  </a:schemeClr>
                </a:solidFill>
              </a:rPr>
              <a:pPr algn="ctr"/>
              <a:t>44</a:t>
            </a:fld>
            <a:endParaRPr lang="en-US" altLang="en-US" sz="1500" dirty="0">
              <a:solidFill>
                <a:schemeClr val="bg1">
                  <a:lumMod val="75000"/>
                </a:schemeClr>
              </a:solidFill>
            </a:endParaRPr>
          </a:p>
        </p:txBody>
      </p:sp>
      <p:grpSp>
        <p:nvGrpSpPr>
          <p:cNvPr id="16" name="Group 15">
            <a:extLst>
              <a:ext uri="{FF2B5EF4-FFF2-40B4-BE49-F238E27FC236}">
                <a16:creationId xmlns:a16="http://schemas.microsoft.com/office/drawing/2014/main" id="{53A7CD51-FCC3-F448-95BE-0CC4CA7984F0}"/>
              </a:ext>
            </a:extLst>
          </p:cNvPr>
          <p:cNvGrpSpPr/>
          <p:nvPr/>
        </p:nvGrpSpPr>
        <p:grpSpPr>
          <a:xfrm>
            <a:off x="4579189" y="1089418"/>
            <a:ext cx="217707" cy="2438192"/>
            <a:chOff x="5038283" y="768078"/>
            <a:chExt cx="217707" cy="2438192"/>
          </a:xfrm>
        </p:grpSpPr>
        <p:sp>
          <p:nvSpPr>
            <p:cNvPr id="17" name="Rectangle 16">
              <a:extLst>
                <a:ext uri="{FF2B5EF4-FFF2-40B4-BE49-F238E27FC236}">
                  <a16:creationId xmlns:a16="http://schemas.microsoft.com/office/drawing/2014/main" id="{8315994F-F9AC-0D4D-98D3-E95510C177C2}"/>
                </a:ext>
              </a:extLst>
            </p:cNvPr>
            <p:cNvSpPr/>
            <p:nvPr/>
          </p:nvSpPr>
          <p:spPr>
            <a:xfrm>
              <a:off x="5038283" y="1593856"/>
              <a:ext cx="217707"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C34C2EE-1A32-F347-83B1-D9C30F240A7E}"/>
                </a:ext>
              </a:extLst>
            </p:cNvPr>
            <p:cNvSpPr/>
            <p:nvPr/>
          </p:nvSpPr>
          <p:spPr>
            <a:xfrm>
              <a:off x="5038283" y="1177515"/>
              <a:ext cx="217707"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4AC274B-A99B-7D46-9D98-493B4D7154DA}"/>
                </a:ext>
              </a:extLst>
            </p:cNvPr>
            <p:cNvSpPr/>
            <p:nvPr/>
          </p:nvSpPr>
          <p:spPr>
            <a:xfrm>
              <a:off x="5038283" y="768078"/>
              <a:ext cx="217707"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34F4D29-F403-2842-8032-D6E00A013071}"/>
                </a:ext>
              </a:extLst>
            </p:cNvPr>
            <p:cNvSpPr/>
            <p:nvPr/>
          </p:nvSpPr>
          <p:spPr>
            <a:xfrm>
              <a:off x="5038283" y="2006480"/>
              <a:ext cx="217707"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780137C-9170-7345-8C4D-EB04C2AA25C1}"/>
                </a:ext>
              </a:extLst>
            </p:cNvPr>
            <p:cNvSpPr/>
            <p:nvPr/>
          </p:nvSpPr>
          <p:spPr>
            <a:xfrm>
              <a:off x="5038283" y="2419104"/>
              <a:ext cx="217707"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29C10C8-95C2-AC40-8071-351A2CEBD2A6}"/>
                </a:ext>
              </a:extLst>
            </p:cNvPr>
            <p:cNvSpPr/>
            <p:nvPr/>
          </p:nvSpPr>
          <p:spPr>
            <a:xfrm>
              <a:off x="5038283" y="2838102"/>
              <a:ext cx="217707"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C5021CDA-3FD7-DA47-92E7-3B5E9C9CB6F6}"/>
              </a:ext>
            </a:extLst>
          </p:cNvPr>
          <p:cNvGrpSpPr/>
          <p:nvPr/>
        </p:nvGrpSpPr>
        <p:grpSpPr>
          <a:xfrm>
            <a:off x="5093016" y="1292808"/>
            <a:ext cx="88756" cy="2438192"/>
            <a:chOff x="5255991" y="768078"/>
            <a:chExt cx="157742" cy="2438192"/>
          </a:xfrm>
        </p:grpSpPr>
        <p:sp>
          <p:nvSpPr>
            <p:cNvPr id="24" name="Rectangle 23">
              <a:extLst>
                <a:ext uri="{FF2B5EF4-FFF2-40B4-BE49-F238E27FC236}">
                  <a16:creationId xmlns:a16="http://schemas.microsoft.com/office/drawing/2014/main" id="{33716E53-74CA-724F-A595-3C4DAF3DDE5B}"/>
                </a:ext>
              </a:extLst>
            </p:cNvPr>
            <p:cNvSpPr/>
            <p:nvPr/>
          </p:nvSpPr>
          <p:spPr>
            <a:xfrm>
              <a:off x="5255991" y="1593856"/>
              <a:ext cx="157742"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FD9647-0507-5B4E-85EC-DB66752AC5A8}"/>
                </a:ext>
              </a:extLst>
            </p:cNvPr>
            <p:cNvSpPr/>
            <p:nvPr/>
          </p:nvSpPr>
          <p:spPr>
            <a:xfrm>
              <a:off x="5255991" y="1177515"/>
              <a:ext cx="157742"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72DBA81-118B-2C4E-AF03-7C5A0C6F87E8}"/>
                </a:ext>
              </a:extLst>
            </p:cNvPr>
            <p:cNvSpPr/>
            <p:nvPr/>
          </p:nvSpPr>
          <p:spPr>
            <a:xfrm>
              <a:off x="5255991" y="768078"/>
              <a:ext cx="157742"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6ABE5E7-AA56-3444-A5FA-D44AE4197F13}"/>
                </a:ext>
              </a:extLst>
            </p:cNvPr>
            <p:cNvSpPr/>
            <p:nvPr/>
          </p:nvSpPr>
          <p:spPr>
            <a:xfrm>
              <a:off x="5255991" y="2006480"/>
              <a:ext cx="157742"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2E779D7-BE12-684A-93D0-55E9408CC041}"/>
                </a:ext>
              </a:extLst>
            </p:cNvPr>
            <p:cNvSpPr/>
            <p:nvPr/>
          </p:nvSpPr>
          <p:spPr>
            <a:xfrm>
              <a:off x="5255991" y="2419104"/>
              <a:ext cx="157742"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941354C-DC8A-D54A-A724-056075802DDD}"/>
                </a:ext>
              </a:extLst>
            </p:cNvPr>
            <p:cNvSpPr/>
            <p:nvPr/>
          </p:nvSpPr>
          <p:spPr>
            <a:xfrm>
              <a:off x="5255991" y="2838102"/>
              <a:ext cx="157742"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B19411A0-30DC-D34F-BA81-87268D4A0DF0}"/>
              </a:ext>
            </a:extLst>
          </p:cNvPr>
          <p:cNvGrpSpPr/>
          <p:nvPr/>
        </p:nvGrpSpPr>
        <p:grpSpPr>
          <a:xfrm>
            <a:off x="5181772" y="1292808"/>
            <a:ext cx="578129" cy="2438192"/>
            <a:chOff x="5413733" y="768078"/>
            <a:chExt cx="1126346" cy="2438192"/>
          </a:xfrm>
        </p:grpSpPr>
        <p:sp>
          <p:nvSpPr>
            <p:cNvPr id="31" name="Rectangle 30">
              <a:extLst>
                <a:ext uri="{FF2B5EF4-FFF2-40B4-BE49-F238E27FC236}">
                  <a16:creationId xmlns:a16="http://schemas.microsoft.com/office/drawing/2014/main" id="{73E72ADE-A313-BB41-B4E4-36C0768C4404}"/>
                </a:ext>
              </a:extLst>
            </p:cNvPr>
            <p:cNvSpPr/>
            <p:nvPr/>
          </p:nvSpPr>
          <p:spPr>
            <a:xfrm>
              <a:off x="5413733" y="1593856"/>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A495F78-3865-044F-8417-72976C1C1FEC}"/>
                </a:ext>
              </a:extLst>
            </p:cNvPr>
            <p:cNvSpPr/>
            <p:nvPr/>
          </p:nvSpPr>
          <p:spPr>
            <a:xfrm>
              <a:off x="5413733" y="1177515"/>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62A011E-205C-5145-9D29-5B4C8DF7E079}"/>
                </a:ext>
              </a:extLst>
            </p:cNvPr>
            <p:cNvSpPr/>
            <p:nvPr/>
          </p:nvSpPr>
          <p:spPr>
            <a:xfrm>
              <a:off x="5413733" y="768078"/>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F18F0D8-3C70-184D-A935-B8D6614DCE38}"/>
                </a:ext>
              </a:extLst>
            </p:cNvPr>
            <p:cNvSpPr/>
            <p:nvPr/>
          </p:nvSpPr>
          <p:spPr>
            <a:xfrm>
              <a:off x="5413733" y="2006480"/>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51EA683-F267-CA4B-98A0-A610A42D0773}"/>
                </a:ext>
              </a:extLst>
            </p:cNvPr>
            <p:cNvSpPr/>
            <p:nvPr/>
          </p:nvSpPr>
          <p:spPr>
            <a:xfrm>
              <a:off x="5413733" y="2419104"/>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3FCC912-85D6-4F4E-ABE9-E5BD6C06667C}"/>
                </a:ext>
              </a:extLst>
            </p:cNvPr>
            <p:cNvSpPr/>
            <p:nvPr/>
          </p:nvSpPr>
          <p:spPr>
            <a:xfrm>
              <a:off x="5413733" y="2838102"/>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003856A1-9A55-114A-8147-8D0AAD90636B}"/>
              </a:ext>
            </a:extLst>
          </p:cNvPr>
          <p:cNvGrpSpPr/>
          <p:nvPr/>
        </p:nvGrpSpPr>
        <p:grpSpPr>
          <a:xfrm>
            <a:off x="3864258" y="884600"/>
            <a:ext cx="1323045" cy="816663"/>
            <a:chOff x="3405268" y="399611"/>
            <a:chExt cx="1323045" cy="816663"/>
          </a:xfrm>
        </p:grpSpPr>
        <p:sp>
          <p:nvSpPr>
            <p:cNvPr id="38" name="Rounded Rectangle 37">
              <a:extLst>
                <a:ext uri="{FF2B5EF4-FFF2-40B4-BE49-F238E27FC236}">
                  <a16:creationId xmlns:a16="http://schemas.microsoft.com/office/drawing/2014/main" id="{97D8608F-35D8-2247-B1AB-4E9789BDE6D7}"/>
                </a:ext>
              </a:extLst>
            </p:cNvPr>
            <p:cNvSpPr/>
            <p:nvPr/>
          </p:nvSpPr>
          <p:spPr>
            <a:xfrm>
              <a:off x="3405268" y="399611"/>
              <a:ext cx="1323045" cy="3260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mbria" panose="02040503050406030204" pitchFamily="18" charset="0"/>
                </a:rPr>
                <a:t>Value = </a:t>
              </a:r>
              <a:r>
                <a:rPr lang="en-US" sz="1600" b="1" dirty="0" err="1">
                  <a:solidFill>
                    <a:schemeClr val="bg1"/>
                  </a:solidFill>
                  <a:latin typeface="Cambria" panose="02040503050406030204" pitchFamily="18" charset="0"/>
                </a:rPr>
                <a:t>V</a:t>
              </a:r>
              <a:r>
                <a:rPr lang="en-US" sz="1600" b="1" baseline="-25000" dirty="0" err="1">
                  <a:solidFill>
                    <a:schemeClr val="bg1"/>
                  </a:solidFill>
                  <a:latin typeface="Cambria" panose="02040503050406030204" pitchFamily="18" charset="0"/>
                </a:rPr>
                <a:t>dd</a:t>
              </a:r>
              <a:endParaRPr lang="en-US" sz="1600" b="1" dirty="0">
                <a:latin typeface="Cambria" panose="02040503050406030204" pitchFamily="18" charset="0"/>
              </a:endParaRPr>
            </a:p>
          </p:txBody>
        </p:sp>
        <p:cxnSp>
          <p:nvCxnSpPr>
            <p:cNvPr id="39" name="Straight Arrow Connector 38">
              <a:extLst>
                <a:ext uri="{FF2B5EF4-FFF2-40B4-BE49-F238E27FC236}">
                  <a16:creationId xmlns:a16="http://schemas.microsoft.com/office/drawing/2014/main" id="{F6304207-D9F2-5746-89A4-517FB358264C}"/>
                </a:ext>
              </a:extLst>
            </p:cNvPr>
            <p:cNvCxnSpPr>
              <a:cxnSpLocks/>
              <a:stCxn id="38" idx="2"/>
            </p:cNvCxnSpPr>
            <p:nvPr/>
          </p:nvCxnSpPr>
          <p:spPr>
            <a:xfrm>
              <a:off x="4066791" y="725660"/>
              <a:ext cx="549629" cy="490614"/>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9EF8E5B6-8125-7B46-AA10-19E8E410216F}"/>
              </a:ext>
            </a:extLst>
          </p:cNvPr>
          <p:cNvGrpSpPr/>
          <p:nvPr/>
        </p:nvGrpSpPr>
        <p:grpSpPr>
          <a:xfrm>
            <a:off x="5461985" y="890188"/>
            <a:ext cx="1126346" cy="1098950"/>
            <a:chOff x="5471679" y="191862"/>
            <a:chExt cx="1126346" cy="1098950"/>
          </a:xfrm>
        </p:grpSpPr>
        <p:sp>
          <p:nvSpPr>
            <p:cNvPr id="41" name="Rounded Rectangle 40">
              <a:extLst>
                <a:ext uri="{FF2B5EF4-FFF2-40B4-BE49-F238E27FC236}">
                  <a16:creationId xmlns:a16="http://schemas.microsoft.com/office/drawing/2014/main" id="{BE55346B-0A5B-0D4E-8FF5-3DAF29BAE633}"/>
                </a:ext>
              </a:extLst>
            </p:cNvPr>
            <p:cNvSpPr/>
            <p:nvPr/>
          </p:nvSpPr>
          <p:spPr>
            <a:xfrm>
              <a:off x="5471679" y="191862"/>
              <a:ext cx="1126346" cy="329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ambria" panose="02040503050406030204" pitchFamily="18" charset="0"/>
                </a:rPr>
                <a:t>Value = 0 </a:t>
              </a:r>
            </a:p>
          </p:txBody>
        </p:sp>
        <p:cxnSp>
          <p:nvCxnSpPr>
            <p:cNvPr id="42" name="Straight Arrow Connector 41">
              <a:extLst>
                <a:ext uri="{FF2B5EF4-FFF2-40B4-BE49-F238E27FC236}">
                  <a16:creationId xmlns:a16="http://schemas.microsoft.com/office/drawing/2014/main" id="{B5858E1A-B233-7E46-A5B5-70DBA9392440}"/>
                </a:ext>
              </a:extLst>
            </p:cNvPr>
            <p:cNvCxnSpPr>
              <a:cxnSpLocks/>
              <a:stCxn id="41" idx="2"/>
            </p:cNvCxnSpPr>
            <p:nvPr/>
          </p:nvCxnSpPr>
          <p:spPr>
            <a:xfrm flipH="1">
              <a:off x="6014187" y="521196"/>
              <a:ext cx="20665" cy="769616"/>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C8333A73-60DB-2C4F-A32D-926A0B2EC365}"/>
              </a:ext>
            </a:extLst>
          </p:cNvPr>
          <p:cNvGrpSpPr/>
          <p:nvPr/>
        </p:nvGrpSpPr>
        <p:grpSpPr>
          <a:xfrm>
            <a:off x="4509031" y="1861887"/>
            <a:ext cx="697287" cy="569599"/>
            <a:chOff x="5942383" y="1029672"/>
            <a:chExt cx="697287" cy="569599"/>
          </a:xfrm>
        </p:grpSpPr>
        <p:sp>
          <p:nvSpPr>
            <p:cNvPr id="44" name="Rounded Rectangle 43">
              <a:extLst>
                <a:ext uri="{FF2B5EF4-FFF2-40B4-BE49-F238E27FC236}">
                  <a16:creationId xmlns:a16="http://schemas.microsoft.com/office/drawing/2014/main" id="{E75B7805-5796-CA4E-A6BE-DD8626B1433F}"/>
                </a:ext>
              </a:extLst>
            </p:cNvPr>
            <p:cNvSpPr/>
            <p:nvPr/>
          </p:nvSpPr>
          <p:spPr>
            <a:xfrm>
              <a:off x="5942383" y="1029672"/>
              <a:ext cx="619333" cy="329334"/>
            </a:xfrm>
            <a:prstGeom prst="roundRect">
              <a:avLst/>
            </a:prstGeom>
            <a:solidFill>
              <a:srgbClr val="92D050"/>
            </a:solidFill>
            <a:ln>
              <a:solidFill>
                <a:srgbClr val="2B9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mbria" panose="02040503050406030204" pitchFamily="18" charset="0"/>
                </a:rPr>
                <a:t>5ns</a:t>
              </a:r>
            </a:p>
          </p:txBody>
        </p:sp>
        <p:cxnSp>
          <p:nvCxnSpPr>
            <p:cNvPr id="45" name="Straight Arrow Connector 44">
              <a:extLst>
                <a:ext uri="{FF2B5EF4-FFF2-40B4-BE49-F238E27FC236}">
                  <a16:creationId xmlns:a16="http://schemas.microsoft.com/office/drawing/2014/main" id="{C6CC4791-A3A6-B844-A346-9D0DAEB03520}"/>
                </a:ext>
              </a:extLst>
            </p:cNvPr>
            <p:cNvCxnSpPr>
              <a:cxnSpLocks/>
              <a:stCxn id="44" idx="2"/>
            </p:cNvCxnSpPr>
            <p:nvPr/>
          </p:nvCxnSpPr>
          <p:spPr>
            <a:xfrm>
              <a:off x="6252050" y="1359006"/>
              <a:ext cx="387620" cy="240265"/>
            </a:xfrm>
            <a:prstGeom prst="straightConnector1">
              <a:avLst/>
            </a:prstGeom>
            <a:ln w="28575">
              <a:solidFill>
                <a:srgbClr val="2B9D2A"/>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A991A668-7387-B64C-AB62-977CD3EAB8D1}"/>
              </a:ext>
            </a:extLst>
          </p:cNvPr>
          <p:cNvGrpSpPr/>
          <p:nvPr/>
        </p:nvGrpSpPr>
        <p:grpSpPr>
          <a:xfrm>
            <a:off x="4211485" y="2634326"/>
            <a:ext cx="881531" cy="612060"/>
            <a:chOff x="4211485" y="2634326"/>
            <a:chExt cx="881531" cy="612060"/>
          </a:xfrm>
        </p:grpSpPr>
        <p:grpSp>
          <p:nvGrpSpPr>
            <p:cNvPr id="46" name="Group 45">
              <a:extLst>
                <a:ext uri="{FF2B5EF4-FFF2-40B4-BE49-F238E27FC236}">
                  <a16:creationId xmlns:a16="http://schemas.microsoft.com/office/drawing/2014/main" id="{2A840D05-31AB-C54E-8768-3409CC83F98F}"/>
                </a:ext>
              </a:extLst>
            </p:cNvPr>
            <p:cNvGrpSpPr/>
            <p:nvPr/>
          </p:nvGrpSpPr>
          <p:grpSpPr>
            <a:xfrm>
              <a:off x="4211485" y="2634326"/>
              <a:ext cx="860771" cy="471724"/>
              <a:chOff x="4583941" y="1249416"/>
              <a:chExt cx="860771" cy="471724"/>
            </a:xfrm>
          </p:grpSpPr>
          <p:sp>
            <p:nvSpPr>
              <p:cNvPr id="47" name="Rounded Rectangle 46">
                <a:extLst>
                  <a:ext uri="{FF2B5EF4-FFF2-40B4-BE49-F238E27FC236}">
                    <a16:creationId xmlns:a16="http://schemas.microsoft.com/office/drawing/2014/main" id="{52A1D101-6E19-E94B-A826-EFD4510CA9A5}"/>
                  </a:ext>
                </a:extLst>
              </p:cNvPr>
              <p:cNvSpPr/>
              <p:nvPr/>
            </p:nvSpPr>
            <p:spPr>
              <a:xfrm>
                <a:off x="4583941" y="1391806"/>
                <a:ext cx="619333" cy="329334"/>
              </a:xfrm>
              <a:prstGeom prst="roundRect">
                <a:avLst/>
              </a:prstGeom>
              <a:solidFill>
                <a:srgbClr val="FF9CF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mbria" panose="02040503050406030204" pitchFamily="18" charset="0"/>
                  </a:rPr>
                  <a:t>3ns</a:t>
                </a:r>
              </a:p>
            </p:txBody>
          </p:sp>
          <p:cxnSp>
            <p:nvCxnSpPr>
              <p:cNvPr id="48" name="Straight Arrow Connector 47">
                <a:extLst>
                  <a:ext uri="{FF2B5EF4-FFF2-40B4-BE49-F238E27FC236}">
                    <a16:creationId xmlns:a16="http://schemas.microsoft.com/office/drawing/2014/main" id="{D4D9ECBB-F8A4-EE46-9EF2-2ECF5A707797}"/>
                  </a:ext>
                </a:extLst>
              </p:cNvPr>
              <p:cNvCxnSpPr>
                <a:cxnSpLocks/>
              </p:cNvCxnSpPr>
              <p:nvPr/>
            </p:nvCxnSpPr>
            <p:spPr>
              <a:xfrm flipV="1">
                <a:off x="5193410" y="1249416"/>
                <a:ext cx="251302" cy="303854"/>
              </a:xfrm>
              <a:prstGeom prst="straightConnector1">
                <a:avLst/>
              </a:prstGeom>
              <a:ln w="28575">
                <a:solidFill>
                  <a:srgbClr val="C6393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4" name="Straight Arrow Connector 53">
              <a:extLst>
                <a:ext uri="{FF2B5EF4-FFF2-40B4-BE49-F238E27FC236}">
                  <a16:creationId xmlns:a16="http://schemas.microsoft.com/office/drawing/2014/main" id="{123980F5-9EF1-D249-9D14-128C31237DC4}"/>
                </a:ext>
              </a:extLst>
            </p:cNvPr>
            <p:cNvCxnSpPr>
              <a:cxnSpLocks/>
              <a:stCxn id="47" idx="3"/>
            </p:cNvCxnSpPr>
            <p:nvPr/>
          </p:nvCxnSpPr>
          <p:spPr>
            <a:xfrm>
              <a:off x="4830818" y="2941383"/>
              <a:ext cx="262198" cy="305003"/>
            </a:xfrm>
            <a:prstGeom prst="straightConnector1">
              <a:avLst/>
            </a:prstGeom>
            <a:ln w="28575">
              <a:solidFill>
                <a:srgbClr val="C63932"/>
              </a:solidFill>
              <a:tailEnd type="triangle"/>
            </a:ln>
          </p:spPr>
          <p:style>
            <a:lnRef idx="1">
              <a:schemeClr val="accent1"/>
            </a:lnRef>
            <a:fillRef idx="0">
              <a:schemeClr val="accent1"/>
            </a:fillRef>
            <a:effectRef idx="0">
              <a:schemeClr val="accent1"/>
            </a:effectRef>
            <a:fontRef idx="minor">
              <a:schemeClr val="tx1"/>
            </a:fontRef>
          </p:style>
        </p:cxnSp>
      </p:grpSp>
      <p:pic>
        <p:nvPicPr>
          <p:cNvPr id="58" name="Picture 57">
            <a:extLst>
              <a:ext uri="{FF2B5EF4-FFF2-40B4-BE49-F238E27FC236}">
                <a16:creationId xmlns:a16="http://schemas.microsoft.com/office/drawing/2014/main" id="{B6536CE6-9616-F04D-8118-9F0391C0DB64}"/>
              </a:ext>
            </a:extLst>
          </p:cNvPr>
          <p:cNvPicPr>
            <a:picLocks noChangeAspect="1"/>
          </p:cNvPicPr>
          <p:nvPr/>
        </p:nvPicPr>
        <p:blipFill>
          <a:blip r:embed="rId5"/>
          <a:stretch>
            <a:fillRect/>
          </a:stretch>
        </p:blipFill>
        <p:spPr>
          <a:xfrm>
            <a:off x="2214791" y="3246386"/>
            <a:ext cx="608174" cy="222031"/>
          </a:xfrm>
          <a:prstGeom prst="rect">
            <a:avLst/>
          </a:prstGeom>
        </p:spPr>
      </p:pic>
      <p:pic>
        <p:nvPicPr>
          <p:cNvPr id="59" name="Picture 58">
            <a:extLst>
              <a:ext uri="{FF2B5EF4-FFF2-40B4-BE49-F238E27FC236}">
                <a16:creationId xmlns:a16="http://schemas.microsoft.com/office/drawing/2014/main" id="{6DBAAF5A-C621-3841-93A7-4B4633EF93D1}"/>
              </a:ext>
            </a:extLst>
          </p:cNvPr>
          <p:cNvPicPr>
            <a:picLocks noChangeAspect="1"/>
          </p:cNvPicPr>
          <p:nvPr/>
        </p:nvPicPr>
        <p:blipFill>
          <a:blip r:embed="rId6"/>
          <a:stretch>
            <a:fillRect/>
          </a:stretch>
        </p:blipFill>
        <p:spPr>
          <a:xfrm>
            <a:off x="1152991" y="3265517"/>
            <a:ext cx="617954" cy="225602"/>
          </a:xfrm>
          <a:prstGeom prst="rect">
            <a:avLst/>
          </a:prstGeom>
        </p:spPr>
      </p:pic>
      <p:grpSp>
        <p:nvGrpSpPr>
          <p:cNvPr id="60" name="Group 59">
            <a:extLst>
              <a:ext uri="{FF2B5EF4-FFF2-40B4-BE49-F238E27FC236}">
                <a16:creationId xmlns:a16="http://schemas.microsoft.com/office/drawing/2014/main" id="{434094B2-FC1C-C043-8229-395C0F113504}"/>
              </a:ext>
            </a:extLst>
          </p:cNvPr>
          <p:cNvGrpSpPr/>
          <p:nvPr/>
        </p:nvGrpSpPr>
        <p:grpSpPr>
          <a:xfrm>
            <a:off x="5759899" y="1292808"/>
            <a:ext cx="612817" cy="2438192"/>
            <a:chOff x="5413733" y="768078"/>
            <a:chExt cx="1126346" cy="2438192"/>
          </a:xfrm>
        </p:grpSpPr>
        <p:sp>
          <p:nvSpPr>
            <p:cNvPr id="61" name="Rectangle 60">
              <a:extLst>
                <a:ext uri="{FF2B5EF4-FFF2-40B4-BE49-F238E27FC236}">
                  <a16:creationId xmlns:a16="http://schemas.microsoft.com/office/drawing/2014/main" id="{52F831BF-6EEF-E14C-9633-45F507748F12}"/>
                </a:ext>
              </a:extLst>
            </p:cNvPr>
            <p:cNvSpPr/>
            <p:nvPr/>
          </p:nvSpPr>
          <p:spPr>
            <a:xfrm>
              <a:off x="5413733" y="1593856"/>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B486B474-9E8F-0240-B8CF-B762CB4CA3C5}"/>
                </a:ext>
              </a:extLst>
            </p:cNvPr>
            <p:cNvSpPr/>
            <p:nvPr/>
          </p:nvSpPr>
          <p:spPr>
            <a:xfrm>
              <a:off x="5413733" y="1177515"/>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967BBC1F-699A-6D43-9C3D-8662FAF265E3}"/>
                </a:ext>
              </a:extLst>
            </p:cNvPr>
            <p:cNvSpPr/>
            <p:nvPr/>
          </p:nvSpPr>
          <p:spPr>
            <a:xfrm>
              <a:off x="5413733" y="768078"/>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2978E802-A85C-DD43-92FA-7682213BA07D}"/>
                </a:ext>
              </a:extLst>
            </p:cNvPr>
            <p:cNvSpPr/>
            <p:nvPr/>
          </p:nvSpPr>
          <p:spPr>
            <a:xfrm>
              <a:off x="5413733" y="2006480"/>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81614ED-D3DB-4D44-B3B0-B0DAC1233C03}"/>
                </a:ext>
              </a:extLst>
            </p:cNvPr>
            <p:cNvSpPr/>
            <p:nvPr/>
          </p:nvSpPr>
          <p:spPr>
            <a:xfrm>
              <a:off x="5413733" y="2419104"/>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2AEED55A-82D2-294E-80F0-B48FF6606DF8}"/>
                </a:ext>
              </a:extLst>
            </p:cNvPr>
            <p:cNvSpPr/>
            <p:nvPr/>
          </p:nvSpPr>
          <p:spPr>
            <a:xfrm>
              <a:off x="5413733" y="2838102"/>
              <a:ext cx="1126346" cy="36816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Rectangle 56">
            <a:extLst>
              <a:ext uri="{FF2B5EF4-FFF2-40B4-BE49-F238E27FC236}">
                <a16:creationId xmlns:a16="http://schemas.microsoft.com/office/drawing/2014/main" id="{52848C0E-E062-F84C-9438-D2530B83D3B5}"/>
              </a:ext>
            </a:extLst>
          </p:cNvPr>
          <p:cNvSpPr/>
          <p:nvPr/>
        </p:nvSpPr>
        <p:spPr>
          <a:xfrm>
            <a:off x="62568" y="-105905"/>
            <a:ext cx="2733441" cy="646331"/>
          </a:xfrm>
          <a:prstGeom prst="rect">
            <a:avLst/>
          </a:prstGeom>
        </p:spPr>
        <p:txBody>
          <a:bodyPr wrap="none">
            <a:spAutoFit/>
          </a:bodyPr>
          <a:lstStyle/>
          <a:p>
            <a:r>
              <a:rPr lang="en" sz="3600" b="1" dirty="0">
                <a:solidFill>
                  <a:schemeClr val="bg1"/>
                </a:solidFill>
                <a:latin typeface="Cambria"/>
                <a:ea typeface="Cambria"/>
                <a:cs typeface="Cambria"/>
                <a:sym typeface="Cambria"/>
              </a:rPr>
              <a:t>CODIC-</a:t>
            </a:r>
            <a:r>
              <a:rPr lang="en" sz="3600" b="1" dirty="0" err="1">
                <a:solidFill>
                  <a:schemeClr val="bg1"/>
                </a:solidFill>
                <a:latin typeface="Cambria"/>
                <a:ea typeface="Cambria"/>
                <a:cs typeface="Cambria"/>
                <a:sym typeface="Cambria"/>
              </a:rPr>
              <a:t>sigsa</a:t>
            </a:r>
            <a:endParaRPr lang="en-US" sz="3600" dirty="0"/>
          </a:p>
        </p:txBody>
      </p:sp>
    </p:spTree>
    <p:extLst>
      <p:ext uri="{BB962C8B-B14F-4D97-AF65-F5344CB8AC3E}">
        <p14:creationId xmlns:p14="http://schemas.microsoft.com/office/powerpoint/2010/main" val="13312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9" presetClass="exit" presetSubtype="0" fill="hold" nodeType="withEffect">
                                  <p:stCondLst>
                                    <p:cond delay="0"/>
                                  </p:stCondLst>
                                  <p:childTnLst>
                                    <p:animEffect transition="out" filter="dissolve">
                                      <p:cBhvr>
                                        <p:cTn id="34" dur="500"/>
                                        <p:tgtEl>
                                          <p:spTgt spid="23"/>
                                        </p:tgtEl>
                                      </p:cBhvr>
                                    </p:animEffect>
                                    <p:set>
                                      <p:cBhvr>
                                        <p:cTn id="35" dur="1" fill="hold">
                                          <p:stCondLst>
                                            <p:cond delay="499"/>
                                          </p:stCondLst>
                                        </p:cTn>
                                        <p:tgtEl>
                                          <p:spTgt spid="2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1">
                                            <p:txEl>
                                              <p:pRg st="7" end="7"/>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43"/>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childTnLst>
                                </p:cTn>
                              </p:par>
                              <p:par>
                                <p:cTn id="44" presetID="9" presetClass="exit" presetSubtype="0" fill="hold" nodeType="withEffect">
                                  <p:stCondLst>
                                    <p:cond delay="0"/>
                                  </p:stCondLst>
                                  <p:childTnLst>
                                    <p:animEffect transition="out" filter="dissolve">
                                      <p:cBhvr>
                                        <p:cTn id="45" dur="500"/>
                                        <p:tgtEl>
                                          <p:spTgt spid="30"/>
                                        </p:tgtEl>
                                      </p:cBhvr>
                                    </p:animEffect>
                                    <p:set>
                                      <p:cBhvr>
                                        <p:cTn id="46" dur="1" fill="hold">
                                          <p:stCondLst>
                                            <p:cond delay="499"/>
                                          </p:stCondLst>
                                        </p:cTn>
                                        <p:tgtEl>
                                          <p:spTgt spid="3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xEl>
                                              <p:pRg st="9" end="9"/>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par>
                                <p:cTn id="53" presetID="9" presetClass="exit" presetSubtype="0" fill="hold" nodeType="withEffect">
                                  <p:stCondLst>
                                    <p:cond delay="0"/>
                                  </p:stCondLst>
                                  <p:childTnLst>
                                    <p:animEffect transition="out" filter="dissolve">
                                      <p:cBhvr>
                                        <p:cTn id="54" dur="500"/>
                                        <p:tgtEl>
                                          <p:spTgt spid="60"/>
                                        </p:tgtEl>
                                      </p:cBhvr>
                                    </p:animEffect>
                                    <p:set>
                                      <p:cBhvr>
                                        <p:cTn id="55" dur="1" fill="hold">
                                          <p:stCondLst>
                                            <p:cond delay="499"/>
                                          </p:stCondLst>
                                        </p:cTn>
                                        <p:tgtEl>
                                          <p:spTgt spid="60"/>
                                        </p:tgtEl>
                                        <p:attrNameLst>
                                          <p:attrName>style.visibility</p:attrName>
                                        </p:attrNameLst>
                                      </p:cBhvr>
                                      <p:to>
                                        <p:strVal val="hidden"/>
                                      </p:to>
                                    </p:set>
                                  </p:childTnLst>
                                </p:cTn>
                              </p:par>
                              <p:par>
                                <p:cTn id="56" presetID="9" presetClass="exit" presetSubtype="0" fill="hold" nodeType="withEffect">
                                  <p:stCondLst>
                                    <p:cond delay="0"/>
                                  </p:stCondLst>
                                  <p:childTnLst>
                                    <p:animEffect transition="out" filter="dissolve">
                                      <p:cBhvr>
                                        <p:cTn id="57" dur="500"/>
                                        <p:tgtEl>
                                          <p:spTgt spid="60"/>
                                        </p:tgtEl>
                                      </p:cBhvr>
                                    </p:animEffect>
                                    <p:set>
                                      <p:cBhvr>
                                        <p:cTn id="58" dur="1" fill="hold">
                                          <p:stCondLst>
                                            <p:cond delay="499"/>
                                          </p:stCondLst>
                                        </p:cTn>
                                        <p:tgtEl>
                                          <p:spTgt spid="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xfrm>
            <a:off x="62568" y="-129862"/>
            <a:ext cx="7120467" cy="608662"/>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Hardware Implementation</a:t>
            </a:r>
            <a:endParaRPr sz="3600" b="1" dirty="0">
              <a:solidFill>
                <a:schemeClr val="bg1"/>
              </a:solidFill>
              <a:latin typeface="Cambria"/>
              <a:ea typeface="Cambria"/>
              <a:cs typeface="Cambria"/>
              <a:sym typeface="Cambria"/>
            </a:endParaRPr>
          </a:p>
        </p:txBody>
      </p:sp>
      <p:sp>
        <p:nvSpPr>
          <p:cNvPr id="6" name="灯片编号占位符 3">
            <a:extLst>
              <a:ext uri="{FF2B5EF4-FFF2-40B4-BE49-F238E27FC236}">
                <a16:creationId xmlns:a16="http://schemas.microsoft.com/office/drawing/2014/main" id="{0757196A-16B1-7643-AAAE-A20B4E11EDAA}"/>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fld id="{56E643E9-8232-44D4-8A76-E691A7C80D3B}" type="slidenum">
              <a:rPr lang="en-US" altLang="en-US" sz="1500">
                <a:solidFill>
                  <a:schemeClr val="bg1">
                    <a:lumMod val="75000"/>
                  </a:schemeClr>
                </a:solidFill>
              </a:rPr>
              <a:pPr algn="ctr"/>
              <a:t>45</a:t>
            </a:fld>
            <a:endParaRPr lang="en-US" altLang="en-US" sz="1500" dirty="0">
              <a:solidFill>
                <a:schemeClr val="bg1">
                  <a:lumMod val="75000"/>
                </a:schemeClr>
              </a:solidFill>
            </a:endParaRPr>
          </a:p>
        </p:txBody>
      </p:sp>
      <p:sp>
        <p:nvSpPr>
          <p:cNvPr id="4" name="Rectangle 3">
            <a:extLst>
              <a:ext uri="{FF2B5EF4-FFF2-40B4-BE49-F238E27FC236}">
                <a16:creationId xmlns:a16="http://schemas.microsoft.com/office/drawing/2014/main" id="{2A884B7F-0451-0640-B565-C5810D64093E}"/>
              </a:ext>
            </a:extLst>
          </p:cNvPr>
          <p:cNvSpPr/>
          <p:nvPr/>
        </p:nvSpPr>
        <p:spPr>
          <a:xfrm>
            <a:off x="93889" y="586121"/>
            <a:ext cx="6764111" cy="4462760"/>
          </a:xfrm>
          <a:prstGeom prst="rect">
            <a:avLst/>
          </a:prstGeom>
        </p:spPr>
        <p:txBody>
          <a:bodyPr wrap="square">
            <a:spAutoFit/>
          </a:bodyPr>
          <a:lstStyle/>
          <a:p>
            <a:pPr marL="285750" indent="-285750">
              <a:buFont typeface="Wingdings" pitchFamily="2" charset="2"/>
              <a:buChar char="§"/>
            </a:pPr>
            <a:r>
              <a:rPr lang="en-US" sz="1800" dirty="0">
                <a:solidFill>
                  <a:srgbClr val="509E3D"/>
                </a:solidFill>
                <a:latin typeface="Cambria" panose="02040503050406030204" pitchFamily="18" charset="0"/>
              </a:rPr>
              <a:t>Configurable delay </a:t>
            </a:r>
            <a:r>
              <a:rPr lang="en-US" sz="1800" dirty="0">
                <a:latin typeface="Cambria" panose="02040503050406030204" pitchFamily="18" charset="0"/>
              </a:rPr>
              <a:t>To implement the fine-grained configurable </a:t>
            </a:r>
            <a:r>
              <a:rPr lang="en-US" sz="1800" dirty="0">
                <a:solidFill>
                  <a:srgbClr val="509E3D"/>
                </a:solidFill>
                <a:latin typeface="Cambria" panose="02040503050406030204" pitchFamily="18" charset="0"/>
              </a:rPr>
              <a:t>control</a:t>
            </a:r>
            <a:r>
              <a:rPr lang="en-US" sz="1800" dirty="0">
                <a:latin typeface="Cambria" panose="02040503050406030204" pitchFamily="18" charset="0"/>
              </a:rPr>
              <a:t> of the timing interval between DRAM internal circuit control signals</a:t>
            </a:r>
          </a:p>
          <a:p>
            <a:pPr marL="285750" indent="-285750">
              <a:buFont typeface="Wingdings" pitchFamily="2" charset="2"/>
              <a:buChar char="§"/>
            </a:pPr>
            <a:endParaRPr lang="en-US" sz="1800" dirty="0">
              <a:latin typeface="Cambria" panose="02040503050406030204" pitchFamily="18" charset="0"/>
            </a:endParaRPr>
          </a:p>
          <a:p>
            <a:pPr marL="285750" indent="-285750">
              <a:buFont typeface="Wingdings" pitchFamily="2" charset="2"/>
              <a:buChar char="§"/>
            </a:pPr>
            <a:endParaRPr lang="en-US" sz="1800" dirty="0">
              <a:latin typeface="Cambria" panose="02040503050406030204" pitchFamily="18" charset="0"/>
            </a:endParaRPr>
          </a:p>
          <a:p>
            <a:pPr marL="285750" indent="-285750">
              <a:buFont typeface="Wingdings" pitchFamily="2" charset="2"/>
              <a:buChar char="§"/>
            </a:pPr>
            <a:endParaRPr lang="en-US" sz="1800" dirty="0">
              <a:latin typeface="Cambria" panose="02040503050406030204" pitchFamily="18" charset="0"/>
            </a:endParaRPr>
          </a:p>
          <a:p>
            <a:pPr marL="285750" indent="-285750">
              <a:buFont typeface="Wingdings" pitchFamily="2" charset="2"/>
              <a:buChar char="§"/>
            </a:pPr>
            <a:endParaRPr lang="en-US" sz="1800" dirty="0">
              <a:latin typeface="Cambria" panose="02040503050406030204" pitchFamily="18" charset="0"/>
            </a:endParaRPr>
          </a:p>
          <a:p>
            <a:pPr marL="285750" indent="-285750">
              <a:buFont typeface="Wingdings" pitchFamily="2" charset="2"/>
              <a:buChar char="§"/>
            </a:pPr>
            <a:endParaRPr lang="en-US" sz="1800" dirty="0">
              <a:latin typeface="Cambria" panose="02040503050406030204" pitchFamily="18" charset="0"/>
            </a:endParaRPr>
          </a:p>
          <a:p>
            <a:pPr marL="285750" indent="-285750">
              <a:buFont typeface="Wingdings" pitchFamily="2" charset="2"/>
              <a:buChar char="§"/>
            </a:pPr>
            <a:endParaRPr lang="en-US" sz="1800" dirty="0">
              <a:latin typeface="Cambria" panose="02040503050406030204" pitchFamily="18" charset="0"/>
            </a:endParaRPr>
          </a:p>
          <a:p>
            <a:pPr marL="285750" indent="-285750">
              <a:buFont typeface="Wingdings" pitchFamily="2" charset="2"/>
              <a:buChar char="§"/>
            </a:pPr>
            <a:r>
              <a:rPr lang="en-US" sz="1800" dirty="0">
                <a:solidFill>
                  <a:srgbClr val="3670C3"/>
                </a:solidFill>
                <a:latin typeface="Cambria" panose="02040503050406030204" pitchFamily="18" charset="0"/>
              </a:rPr>
              <a:t>Delay element </a:t>
            </a:r>
            <a:r>
              <a:rPr lang="en-US" sz="1800" dirty="0">
                <a:latin typeface="Cambria" panose="02040503050406030204" pitchFamily="18" charset="0"/>
              </a:rPr>
              <a:t>using the 22nm PTM transistor model in </a:t>
            </a:r>
            <a:r>
              <a:rPr lang="en-US" sz="1800" dirty="0">
                <a:solidFill>
                  <a:srgbClr val="3670C3"/>
                </a:solidFill>
                <a:latin typeface="Cambria" panose="02040503050406030204" pitchFamily="18" charset="0"/>
              </a:rPr>
              <a:t>SPICE</a:t>
            </a:r>
          </a:p>
          <a:p>
            <a:pPr marL="285750" indent="-285750">
              <a:buFont typeface="Wingdings" pitchFamily="2" charset="2"/>
              <a:buChar char="§"/>
            </a:pPr>
            <a:endParaRPr lang="en-US" sz="1800" dirty="0">
              <a:latin typeface="Cambria" panose="02040503050406030204" pitchFamily="18" charset="0"/>
            </a:endParaRPr>
          </a:p>
          <a:p>
            <a:pPr marL="285750" indent="-285750">
              <a:buFont typeface="Wingdings" pitchFamily="2" charset="2"/>
              <a:buChar char="§"/>
            </a:pPr>
            <a:r>
              <a:rPr lang="en-US" sz="1800" dirty="0">
                <a:latin typeface="Cambria" panose="02040503050406030204" pitchFamily="18" charset="0"/>
              </a:rPr>
              <a:t>Each buffer stage has a </a:t>
            </a:r>
            <a:r>
              <a:rPr lang="en-US" sz="1800" dirty="0">
                <a:solidFill>
                  <a:srgbClr val="C00000"/>
                </a:solidFill>
                <a:latin typeface="Cambria" panose="02040503050406030204" pitchFamily="18" charset="0"/>
              </a:rPr>
              <a:t>propagation</a:t>
            </a:r>
            <a:r>
              <a:rPr lang="en-US" sz="1800" dirty="0">
                <a:latin typeface="Cambria" panose="02040503050406030204" pitchFamily="18" charset="0"/>
              </a:rPr>
              <a:t> delay of approximately </a:t>
            </a:r>
            <a:r>
              <a:rPr lang="en-US" sz="1800" dirty="0">
                <a:solidFill>
                  <a:srgbClr val="C00000"/>
                </a:solidFill>
                <a:latin typeface="Cambria" panose="02040503050406030204" pitchFamily="18" charset="0"/>
              </a:rPr>
              <a:t>1ns </a:t>
            </a:r>
            <a:r>
              <a:rPr lang="en-US" sz="1800" dirty="0">
                <a:latin typeface="Cambria" panose="02040503050406030204" pitchFamily="18" charset="0"/>
              </a:rPr>
              <a:t>at the output of the multiplexer</a:t>
            </a:r>
          </a:p>
          <a:p>
            <a:pPr marL="285750" indent="-285750">
              <a:buFont typeface="Wingdings" pitchFamily="2" charset="2"/>
              <a:buChar char="§"/>
            </a:pPr>
            <a:endParaRPr lang="en-US" sz="1800" dirty="0">
              <a:latin typeface="Cambria" panose="02040503050406030204" pitchFamily="18" charset="0"/>
            </a:endParaRPr>
          </a:p>
          <a:p>
            <a:pPr marL="285750" indent="-285750">
              <a:buFont typeface="Wingdings" pitchFamily="2" charset="2"/>
              <a:buChar char="§"/>
            </a:pPr>
            <a:r>
              <a:rPr lang="en-US" sz="1800" dirty="0">
                <a:latin typeface="Cambria" panose="02040503050406030204" pitchFamily="18" charset="0"/>
              </a:rPr>
              <a:t>Total </a:t>
            </a:r>
            <a:r>
              <a:rPr lang="en-US" sz="1800" dirty="0">
                <a:solidFill>
                  <a:srgbClr val="FB18FF"/>
                </a:solidFill>
                <a:latin typeface="Cambria" panose="02040503050406030204" pitchFamily="18" charset="0"/>
              </a:rPr>
              <a:t>DRAM</a:t>
            </a:r>
            <a:r>
              <a:rPr lang="en-US" sz="1800" dirty="0">
                <a:latin typeface="Cambria" panose="02040503050406030204" pitchFamily="18" charset="0"/>
              </a:rPr>
              <a:t> hardware </a:t>
            </a:r>
            <a:r>
              <a:rPr lang="en-US" sz="1800" dirty="0">
                <a:solidFill>
                  <a:srgbClr val="FB18FF"/>
                </a:solidFill>
                <a:latin typeface="Cambria" panose="02040503050406030204" pitchFamily="18" charset="0"/>
              </a:rPr>
              <a:t>area overhead </a:t>
            </a:r>
            <a:r>
              <a:rPr lang="en-US" sz="1800" dirty="0">
                <a:latin typeface="Cambria" panose="02040503050406030204" pitchFamily="18" charset="0"/>
              </a:rPr>
              <a:t>is </a:t>
            </a:r>
            <a:r>
              <a:rPr lang="en-US" sz="1800" dirty="0">
                <a:solidFill>
                  <a:srgbClr val="FB18FF"/>
                </a:solidFill>
                <a:latin typeface="Cambria" panose="02040503050406030204" pitchFamily="18" charset="0"/>
              </a:rPr>
              <a:t>1.1%</a:t>
            </a:r>
            <a:br>
              <a:rPr lang="en-US" dirty="0"/>
            </a:br>
            <a:endParaRPr lang="en-US" dirty="0"/>
          </a:p>
        </p:txBody>
      </p:sp>
      <p:pic>
        <p:nvPicPr>
          <p:cNvPr id="3" name="Picture 2">
            <a:extLst>
              <a:ext uri="{FF2B5EF4-FFF2-40B4-BE49-F238E27FC236}">
                <a16:creationId xmlns:a16="http://schemas.microsoft.com/office/drawing/2014/main" id="{9B9D7E1E-8DFC-D643-A90E-2E39ADDF3EC9}"/>
              </a:ext>
            </a:extLst>
          </p:cNvPr>
          <p:cNvPicPr>
            <a:picLocks noChangeAspect="1"/>
          </p:cNvPicPr>
          <p:nvPr/>
        </p:nvPicPr>
        <p:blipFill>
          <a:blip r:embed="rId3"/>
          <a:stretch>
            <a:fillRect/>
          </a:stretch>
        </p:blipFill>
        <p:spPr>
          <a:xfrm>
            <a:off x="1865539" y="1494289"/>
            <a:ext cx="3126921" cy="1323212"/>
          </a:xfrm>
          <a:prstGeom prst="rect">
            <a:avLst/>
          </a:prstGeom>
        </p:spPr>
      </p:pic>
    </p:spTree>
    <p:extLst>
      <p:ext uri="{BB962C8B-B14F-4D97-AF65-F5344CB8AC3E}">
        <p14:creationId xmlns:p14="http://schemas.microsoft.com/office/powerpoint/2010/main" val="155431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xfrm>
            <a:off x="62568" y="-129862"/>
            <a:ext cx="7120467" cy="608662"/>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Changes to </a:t>
            </a:r>
            <a:r>
              <a:rPr lang="en" sz="3600" b="1" dirty="0" err="1">
                <a:solidFill>
                  <a:schemeClr val="bg1"/>
                </a:solidFill>
                <a:latin typeface="Cambria"/>
                <a:ea typeface="Cambria"/>
                <a:cs typeface="Cambria"/>
                <a:sym typeface="Cambria"/>
              </a:rPr>
              <a:t>DDRx</a:t>
            </a:r>
            <a:r>
              <a:rPr lang="en" sz="3600" b="1" dirty="0">
                <a:solidFill>
                  <a:schemeClr val="bg1"/>
                </a:solidFill>
                <a:latin typeface="Cambria"/>
                <a:ea typeface="Cambria"/>
                <a:cs typeface="Cambria"/>
                <a:sym typeface="Cambria"/>
              </a:rPr>
              <a:t> Interface</a:t>
            </a:r>
            <a:endParaRPr sz="3600" b="1" dirty="0">
              <a:solidFill>
                <a:schemeClr val="bg1"/>
              </a:solidFill>
              <a:latin typeface="Cambria"/>
              <a:ea typeface="Cambria"/>
              <a:cs typeface="Cambria"/>
              <a:sym typeface="Cambria"/>
            </a:endParaRPr>
          </a:p>
        </p:txBody>
      </p:sp>
      <p:sp>
        <p:nvSpPr>
          <p:cNvPr id="6" name="灯片编号占位符 3">
            <a:extLst>
              <a:ext uri="{FF2B5EF4-FFF2-40B4-BE49-F238E27FC236}">
                <a16:creationId xmlns:a16="http://schemas.microsoft.com/office/drawing/2014/main" id="{0757196A-16B1-7643-AAAE-A20B4E11EDAA}"/>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fld id="{56E643E9-8232-44D4-8A76-E691A7C80D3B}" type="slidenum">
              <a:rPr lang="en-US" altLang="en-US" sz="1500">
                <a:solidFill>
                  <a:schemeClr val="bg1">
                    <a:lumMod val="75000"/>
                  </a:schemeClr>
                </a:solidFill>
              </a:rPr>
              <a:pPr algn="ctr"/>
              <a:t>46</a:t>
            </a:fld>
            <a:endParaRPr lang="en-US" altLang="en-US" sz="1500" dirty="0">
              <a:solidFill>
                <a:schemeClr val="bg1">
                  <a:lumMod val="75000"/>
                </a:schemeClr>
              </a:solidFill>
            </a:endParaRPr>
          </a:p>
        </p:txBody>
      </p:sp>
      <p:sp>
        <p:nvSpPr>
          <p:cNvPr id="2" name="Rectangle 1">
            <a:extLst>
              <a:ext uri="{FF2B5EF4-FFF2-40B4-BE49-F238E27FC236}">
                <a16:creationId xmlns:a16="http://schemas.microsoft.com/office/drawing/2014/main" id="{039CEEC8-A71C-6B4F-851C-F0B39454D16C}"/>
              </a:ext>
            </a:extLst>
          </p:cNvPr>
          <p:cNvSpPr/>
          <p:nvPr/>
        </p:nvSpPr>
        <p:spPr>
          <a:xfrm>
            <a:off x="62568" y="483132"/>
            <a:ext cx="6795432" cy="4462760"/>
          </a:xfrm>
          <a:prstGeom prst="rect">
            <a:avLst/>
          </a:prstGeom>
        </p:spPr>
        <p:txBody>
          <a:bodyPr wrap="square">
            <a:spAutoFit/>
          </a:bodyPr>
          <a:lstStyle/>
          <a:p>
            <a:pPr marL="285750" indent="-285750">
              <a:buFont typeface="Wingdings" pitchFamily="2" charset="2"/>
              <a:buChar char="§"/>
            </a:pPr>
            <a:r>
              <a:rPr lang="en-US" sz="2000" dirty="0">
                <a:solidFill>
                  <a:srgbClr val="3670C3"/>
                </a:solidFill>
                <a:latin typeface="Cambria" panose="02040503050406030204" pitchFamily="18" charset="0"/>
              </a:rPr>
              <a:t>New DRAM command </a:t>
            </a:r>
            <a:r>
              <a:rPr lang="en-US" sz="2000" dirty="0">
                <a:latin typeface="Cambria" panose="02040503050406030204" pitchFamily="18" charset="0"/>
              </a:rPr>
              <a:t>to the </a:t>
            </a:r>
            <a:r>
              <a:rPr lang="en-US" sz="2000" dirty="0" err="1">
                <a:latin typeface="Cambria" panose="02040503050406030204" pitchFamily="18" charset="0"/>
              </a:rPr>
              <a:t>DDRx</a:t>
            </a:r>
            <a:r>
              <a:rPr lang="en-US" sz="2000" dirty="0">
                <a:latin typeface="Cambria" panose="02040503050406030204" pitchFamily="18" charset="0"/>
              </a:rPr>
              <a:t> interface to leverage the CODIC substrate</a:t>
            </a:r>
          </a:p>
          <a:p>
            <a:pPr marL="285750" indent="-285750">
              <a:buFont typeface="Wingdings" pitchFamily="2" charset="2"/>
              <a:buChar char="§"/>
            </a:pPr>
            <a:endParaRPr lang="en-US" sz="2000" dirty="0">
              <a:latin typeface="Cambria" panose="02040503050406030204" pitchFamily="18" charset="0"/>
            </a:endParaRPr>
          </a:p>
          <a:p>
            <a:pPr marL="285750" indent="-285750">
              <a:buFont typeface="Wingdings" pitchFamily="2" charset="2"/>
              <a:buChar char="§"/>
            </a:pPr>
            <a:r>
              <a:rPr lang="en-US" sz="2000" dirty="0">
                <a:latin typeface="Cambria" panose="02040503050406030204" pitchFamily="18" charset="0"/>
              </a:rPr>
              <a:t>We can integrate the new command in the JEDEC standard specification </a:t>
            </a:r>
            <a:r>
              <a:rPr lang="en-US" sz="2000" b="1" dirty="0">
                <a:solidFill>
                  <a:srgbClr val="7030A0"/>
                </a:solidFill>
                <a:latin typeface="Cambria" panose="02040503050406030204" pitchFamily="18" charset="0"/>
              </a:rPr>
              <a:t>without extra cost</a:t>
            </a:r>
          </a:p>
          <a:p>
            <a:pPr marL="536575" lvl="1" indent="-179388">
              <a:buFont typeface="Arial" panose="020B0604020202020204" pitchFamily="34" charset="0"/>
              <a:buChar char="•"/>
            </a:pPr>
            <a:r>
              <a:rPr lang="en-US" sz="1800" dirty="0">
                <a:latin typeface="Cambria" panose="02040503050406030204" pitchFamily="18" charset="0"/>
              </a:rPr>
              <a:t>There is reserved space in the standard for including new commands</a:t>
            </a:r>
            <a:endParaRPr lang="en-US" sz="2000" dirty="0">
              <a:latin typeface="Cambria" panose="02040503050406030204" pitchFamily="18" charset="0"/>
            </a:endParaRPr>
          </a:p>
          <a:p>
            <a:pPr marL="357187"/>
            <a:endParaRPr lang="en-US" sz="2000" dirty="0">
              <a:solidFill>
                <a:srgbClr val="FF0000"/>
              </a:solidFill>
              <a:latin typeface="Cambria" panose="02040503050406030204" pitchFamily="18" charset="0"/>
            </a:endParaRPr>
          </a:p>
          <a:p>
            <a:pPr marL="268288" indent="-260350">
              <a:buFont typeface="Wingdings" pitchFamily="2" charset="2"/>
              <a:buChar char="§"/>
            </a:pPr>
            <a:r>
              <a:rPr lang="en-US" sz="1800" dirty="0">
                <a:latin typeface="Cambria" panose="02040503050406030204" pitchFamily="18" charset="0"/>
              </a:rPr>
              <a:t>4 dedicated10-bit </a:t>
            </a:r>
            <a:r>
              <a:rPr lang="en-US" sz="1800" b="1" dirty="0">
                <a:solidFill>
                  <a:srgbClr val="509E3D"/>
                </a:solidFill>
                <a:latin typeface="Cambria" panose="02040503050406030204" pitchFamily="18" charset="0"/>
              </a:rPr>
              <a:t>mode registers (MRs) </a:t>
            </a:r>
            <a:r>
              <a:rPr lang="en-US" sz="1800" dirty="0">
                <a:latin typeface="Cambria" panose="02040503050406030204" pitchFamily="18" charset="0"/>
              </a:rPr>
              <a:t>in DRAM</a:t>
            </a:r>
          </a:p>
          <a:p>
            <a:pPr marL="577850" indent="-220663">
              <a:buFont typeface="Arial" panose="020B0604020202020204" pitchFamily="34" charset="0"/>
              <a:buChar char="•"/>
            </a:pPr>
            <a:r>
              <a:rPr lang="en-US" sz="1800" dirty="0">
                <a:latin typeface="Cambria" panose="02040503050406030204" pitchFamily="18" charset="0"/>
              </a:rPr>
              <a:t>Used to store the timings of the 4 internal timing signals that CODIC can modify</a:t>
            </a:r>
          </a:p>
          <a:p>
            <a:pPr marL="577850" indent="-220663">
              <a:buFont typeface="Arial" panose="020B0604020202020204" pitchFamily="34" charset="0"/>
              <a:buChar char="•"/>
            </a:pPr>
            <a:endParaRPr lang="en-US" sz="2000" dirty="0">
              <a:solidFill>
                <a:srgbClr val="FF0000"/>
              </a:solidFill>
              <a:latin typeface="Cambria" panose="02040503050406030204" pitchFamily="18" charset="0"/>
            </a:endParaRPr>
          </a:p>
          <a:p>
            <a:pPr marL="268288" indent="-260350">
              <a:buFont typeface="Wingdings" pitchFamily="2" charset="2"/>
              <a:buChar char="§"/>
            </a:pPr>
            <a:r>
              <a:rPr lang="en-US" sz="1800" dirty="0">
                <a:latin typeface="Cambria" panose="02040503050406030204" pitchFamily="18" charset="0"/>
              </a:rPr>
              <a:t>CODIC uses the existing </a:t>
            </a:r>
            <a:r>
              <a:rPr lang="en-US" sz="1800" b="1" dirty="0">
                <a:solidFill>
                  <a:srgbClr val="FB18FF"/>
                </a:solidFill>
                <a:latin typeface="Cambria" panose="02040503050406030204" pitchFamily="18" charset="0"/>
              </a:rPr>
              <a:t>mode register set (MRS) command </a:t>
            </a:r>
            <a:r>
              <a:rPr lang="en-US" sz="1800" dirty="0">
                <a:latin typeface="Cambria" panose="02040503050406030204" pitchFamily="18" charset="0"/>
              </a:rPr>
              <a:t>defined in the </a:t>
            </a:r>
            <a:r>
              <a:rPr lang="en-US" sz="1800" dirty="0" err="1">
                <a:latin typeface="Cambria" panose="02040503050406030204" pitchFamily="18" charset="0"/>
              </a:rPr>
              <a:t>DDRx</a:t>
            </a:r>
            <a:r>
              <a:rPr lang="en-US" sz="1800" dirty="0">
                <a:latin typeface="Cambria" panose="02040503050406030204" pitchFamily="18" charset="0"/>
              </a:rPr>
              <a:t> specification to change the contents of its MR</a:t>
            </a:r>
            <a:endParaRPr lang="en-US" sz="2000" dirty="0">
              <a:solidFill>
                <a:srgbClr val="FF0000"/>
              </a:solidFill>
              <a:latin typeface="Cambria" panose="02040503050406030204" pitchFamily="18" charset="0"/>
            </a:endParaRPr>
          </a:p>
        </p:txBody>
      </p:sp>
    </p:spTree>
    <p:extLst>
      <p:ext uri="{BB962C8B-B14F-4D97-AF65-F5344CB8AC3E}">
        <p14:creationId xmlns:p14="http://schemas.microsoft.com/office/powerpoint/2010/main" val="33547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xfrm>
            <a:off x="62568" y="-129862"/>
            <a:ext cx="7120467" cy="608662"/>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CODIC-sig PUF – DDR3 Jaccard</a:t>
            </a:r>
            <a:endParaRPr sz="3600" b="1" dirty="0">
              <a:solidFill>
                <a:schemeClr val="bg1"/>
              </a:solidFill>
              <a:latin typeface="Cambria"/>
              <a:ea typeface="Cambria"/>
              <a:cs typeface="Cambria"/>
              <a:sym typeface="Cambria"/>
            </a:endParaRPr>
          </a:p>
        </p:txBody>
      </p:sp>
      <p:sp>
        <p:nvSpPr>
          <p:cNvPr id="6" name="灯片编号占位符 3">
            <a:extLst>
              <a:ext uri="{FF2B5EF4-FFF2-40B4-BE49-F238E27FC236}">
                <a16:creationId xmlns:a16="http://schemas.microsoft.com/office/drawing/2014/main" id="{0757196A-16B1-7643-AAAE-A20B4E11EDAA}"/>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fld id="{56E643E9-8232-44D4-8A76-E691A7C80D3B}" type="slidenum">
              <a:rPr lang="en-US" altLang="en-US" sz="1500">
                <a:solidFill>
                  <a:schemeClr val="bg1">
                    <a:lumMod val="75000"/>
                  </a:schemeClr>
                </a:solidFill>
              </a:rPr>
              <a:pPr algn="ctr"/>
              <a:t>47</a:t>
            </a:fld>
            <a:endParaRPr lang="en-US" altLang="en-US" sz="1500" dirty="0">
              <a:solidFill>
                <a:schemeClr val="bg1">
                  <a:lumMod val="75000"/>
                </a:schemeClr>
              </a:solidFill>
            </a:endParaRPr>
          </a:p>
        </p:txBody>
      </p:sp>
      <p:pic>
        <p:nvPicPr>
          <p:cNvPr id="4" name="Picture 3">
            <a:extLst>
              <a:ext uri="{FF2B5EF4-FFF2-40B4-BE49-F238E27FC236}">
                <a16:creationId xmlns:a16="http://schemas.microsoft.com/office/drawing/2014/main" id="{DEBE7ECA-ACAC-4D4A-ACD0-29314D441979}"/>
              </a:ext>
            </a:extLst>
          </p:cNvPr>
          <p:cNvPicPr>
            <a:picLocks noChangeAspect="1"/>
          </p:cNvPicPr>
          <p:nvPr/>
        </p:nvPicPr>
        <p:blipFill>
          <a:blip r:embed="rId3"/>
          <a:stretch>
            <a:fillRect/>
          </a:stretch>
        </p:blipFill>
        <p:spPr>
          <a:xfrm>
            <a:off x="0" y="853828"/>
            <a:ext cx="6858000" cy="3435844"/>
          </a:xfrm>
          <a:prstGeom prst="rect">
            <a:avLst/>
          </a:prstGeom>
        </p:spPr>
      </p:pic>
    </p:spTree>
    <p:extLst>
      <p:ext uri="{BB962C8B-B14F-4D97-AF65-F5344CB8AC3E}">
        <p14:creationId xmlns:p14="http://schemas.microsoft.com/office/powerpoint/2010/main" val="3721643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xfrm>
            <a:off x="62568" y="-129862"/>
            <a:ext cx="7120467" cy="608662"/>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CODIC-sig PUF – Temperature</a:t>
            </a:r>
            <a:endParaRPr sz="3600" b="1" dirty="0">
              <a:solidFill>
                <a:schemeClr val="bg1"/>
              </a:solidFill>
              <a:latin typeface="Cambria"/>
              <a:ea typeface="Cambria"/>
              <a:cs typeface="Cambria"/>
              <a:sym typeface="Cambria"/>
            </a:endParaRPr>
          </a:p>
        </p:txBody>
      </p:sp>
      <p:sp>
        <p:nvSpPr>
          <p:cNvPr id="6" name="灯片编号占位符 3">
            <a:extLst>
              <a:ext uri="{FF2B5EF4-FFF2-40B4-BE49-F238E27FC236}">
                <a16:creationId xmlns:a16="http://schemas.microsoft.com/office/drawing/2014/main" id="{0757196A-16B1-7643-AAAE-A20B4E11EDAA}"/>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fld id="{56E643E9-8232-44D4-8A76-E691A7C80D3B}" type="slidenum">
              <a:rPr lang="en-US" altLang="en-US" sz="1500">
                <a:solidFill>
                  <a:schemeClr val="bg1">
                    <a:lumMod val="75000"/>
                  </a:schemeClr>
                </a:solidFill>
              </a:rPr>
              <a:pPr algn="ctr"/>
              <a:t>48</a:t>
            </a:fld>
            <a:endParaRPr lang="en-US" altLang="en-US" sz="1500" dirty="0">
              <a:solidFill>
                <a:schemeClr val="bg1">
                  <a:lumMod val="75000"/>
                </a:schemeClr>
              </a:solidFill>
            </a:endParaRPr>
          </a:p>
        </p:txBody>
      </p:sp>
      <p:pic>
        <p:nvPicPr>
          <p:cNvPr id="3" name="Picture 2">
            <a:extLst>
              <a:ext uri="{FF2B5EF4-FFF2-40B4-BE49-F238E27FC236}">
                <a16:creationId xmlns:a16="http://schemas.microsoft.com/office/drawing/2014/main" id="{1E84FBDB-982F-F24D-8228-AB7EED8AF818}"/>
              </a:ext>
            </a:extLst>
          </p:cNvPr>
          <p:cNvPicPr>
            <a:picLocks noChangeAspect="1"/>
          </p:cNvPicPr>
          <p:nvPr/>
        </p:nvPicPr>
        <p:blipFill>
          <a:blip r:embed="rId3"/>
          <a:stretch>
            <a:fillRect/>
          </a:stretch>
        </p:blipFill>
        <p:spPr>
          <a:xfrm>
            <a:off x="514350" y="838200"/>
            <a:ext cx="5829300" cy="3467100"/>
          </a:xfrm>
          <a:prstGeom prst="rect">
            <a:avLst/>
          </a:prstGeom>
        </p:spPr>
      </p:pic>
    </p:spTree>
    <p:extLst>
      <p:ext uri="{BB962C8B-B14F-4D97-AF65-F5344CB8AC3E}">
        <p14:creationId xmlns:p14="http://schemas.microsoft.com/office/powerpoint/2010/main" val="41667976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xfrm>
            <a:off x="62568" y="-129862"/>
            <a:ext cx="7120467" cy="608662"/>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CODIC-sig PUF – Aging</a:t>
            </a:r>
            <a:endParaRPr sz="3600" b="1" dirty="0">
              <a:solidFill>
                <a:schemeClr val="bg1"/>
              </a:solidFill>
              <a:latin typeface="Cambria"/>
              <a:ea typeface="Cambria"/>
              <a:cs typeface="Cambria"/>
              <a:sym typeface="Cambria"/>
            </a:endParaRPr>
          </a:p>
        </p:txBody>
      </p:sp>
      <p:sp>
        <p:nvSpPr>
          <p:cNvPr id="6" name="灯片编号占位符 3">
            <a:extLst>
              <a:ext uri="{FF2B5EF4-FFF2-40B4-BE49-F238E27FC236}">
                <a16:creationId xmlns:a16="http://schemas.microsoft.com/office/drawing/2014/main" id="{0757196A-16B1-7643-AAAE-A20B4E11EDAA}"/>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fld id="{56E643E9-8232-44D4-8A76-E691A7C80D3B}" type="slidenum">
              <a:rPr lang="en-US" altLang="en-US" sz="1500">
                <a:solidFill>
                  <a:schemeClr val="bg1">
                    <a:lumMod val="75000"/>
                  </a:schemeClr>
                </a:solidFill>
              </a:rPr>
              <a:pPr algn="ctr"/>
              <a:t>49</a:t>
            </a:fld>
            <a:endParaRPr lang="en-US" altLang="en-US" sz="1500" dirty="0">
              <a:solidFill>
                <a:schemeClr val="bg1">
                  <a:lumMod val="75000"/>
                </a:schemeClr>
              </a:solidFill>
            </a:endParaRPr>
          </a:p>
        </p:txBody>
      </p:sp>
      <p:sp>
        <p:nvSpPr>
          <p:cNvPr id="2" name="Rectangle 1">
            <a:extLst>
              <a:ext uri="{FF2B5EF4-FFF2-40B4-BE49-F238E27FC236}">
                <a16:creationId xmlns:a16="http://schemas.microsoft.com/office/drawing/2014/main" id="{88187EEF-F50F-354F-A917-A45B9A6C9A8A}"/>
              </a:ext>
            </a:extLst>
          </p:cNvPr>
          <p:cNvSpPr/>
          <p:nvPr/>
        </p:nvSpPr>
        <p:spPr>
          <a:xfrm>
            <a:off x="0" y="1240971"/>
            <a:ext cx="6858000" cy="2831544"/>
          </a:xfrm>
          <a:prstGeom prst="rect">
            <a:avLst/>
          </a:prstGeom>
        </p:spPr>
        <p:txBody>
          <a:bodyPr wrap="square">
            <a:spAutoFit/>
          </a:bodyPr>
          <a:lstStyle/>
          <a:p>
            <a:pPr marL="285750" indent="-285750">
              <a:buFont typeface="Wingdings" pitchFamily="2" charset="2"/>
              <a:buChar char="§"/>
            </a:pPr>
            <a:r>
              <a:rPr lang="en-US" sz="2000" dirty="0">
                <a:latin typeface="Cambria" panose="02040503050406030204" pitchFamily="18" charset="0"/>
              </a:rPr>
              <a:t>We use </a:t>
            </a:r>
            <a:r>
              <a:rPr lang="en-US" sz="2000" b="1" dirty="0">
                <a:solidFill>
                  <a:srgbClr val="5E973D"/>
                </a:solidFill>
                <a:latin typeface="Cambria" panose="02040503050406030204" pitchFamily="18" charset="0"/>
              </a:rPr>
              <a:t>accelerated aging </a:t>
            </a:r>
            <a:r>
              <a:rPr lang="en-US" sz="2000" dirty="0">
                <a:latin typeface="Cambria" panose="02040503050406030204" pitchFamily="18" charset="0"/>
              </a:rPr>
              <a:t>techniques to artificially age our DRAM chips</a:t>
            </a:r>
          </a:p>
          <a:p>
            <a:pPr marL="285750" indent="-285750">
              <a:buFont typeface="Wingdings" pitchFamily="2" charset="2"/>
              <a:buChar char="§"/>
            </a:pPr>
            <a:endParaRPr lang="en-US" sz="2000" dirty="0">
              <a:latin typeface="Cambria" panose="02040503050406030204" pitchFamily="18" charset="0"/>
            </a:endParaRPr>
          </a:p>
          <a:p>
            <a:pPr marL="285750" indent="-285750">
              <a:buFont typeface="Wingdings" pitchFamily="2" charset="2"/>
              <a:buChar char="§"/>
            </a:pPr>
            <a:r>
              <a:rPr lang="en-US" sz="2000" dirty="0">
                <a:latin typeface="Cambria" panose="02040503050406030204" pitchFamily="18" charset="0"/>
              </a:rPr>
              <a:t>We artificially age the DRAM chips by operating them at </a:t>
            </a:r>
            <a:r>
              <a:rPr lang="en-US" sz="2000" b="1" dirty="0">
                <a:solidFill>
                  <a:srgbClr val="0070C0"/>
                </a:solidFill>
                <a:latin typeface="Cambria" panose="02040503050406030204" pitchFamily="18" charset="0"/>
              </a:rPr>
              <a:t>125C</a:t>
            </a:r>
            <a:r>
              <a:rPr lang="en-US" sz="2000" dirty="0">
                <a:latin typeface="Cambria" panose="02040503050406030204" pitchFamily="18" charset="0"/>
              </a:rPr>
              <a:t> degrees running </a:t>
            </a:r>
            <a:r>
              <a:rPr lang="en-US" sz="2000" b="1" dirty="0">
                <a:solidFill>
                  <a:srgbClr val="0070C0"/>
                </a:solidFill>
                <a:latin typeface="Cambria" panose="02040503050406030204" pitchFamily="18" charset="0"/>
              </a:rPr>
              <a:t>stress tests for 8 hours</a:t>
            </a:r>
            <a:r>
              <a:rPr lang="en-US" sz="2000" dirty="0">
                <a:latin typeface="Cambria" panose="02040503050406030204" pitchFamily="18" charset="0"/>
              </a:rPr>
              <a:t>. </a:t>
            </a:r>
          </a:p>
          <a:p>
            <a:pPr marL="285750" indent="-285750">
              <a:buFont typeface="Wingdings" pitchFamily="2" charset="2"/>
              <a:buChar char="§"/>
            </a:pPr>
            <a:endParaRPr lang="en-US" sz="2000" dirty="0">
              <a:latin typeface="Cambria" panose="02040503050406030204" pitchFamily="18" charset="0"/>
            </a:endParaRPr>
          </a:p>
          <a:p>
            <a:pPr marL="285750" indent="-285750">
              <a:buFont typeface="Wingdings" pitchFamily="2" charset="2"/>
              <a:buChar char="§"/>
            </a:pPr>
            <a:r>
              <a:rPr lang="en-US" sz="2000" dirty="0">
                <a:latin typeface="Cambria" panose="02040503050406030204" pitchFamily="18" charset="0"/>
              </a:rPr>
              <a:t>We observe from our experiments that CODIC-sig PUF is robust to aging</a:t>
            </a:r>
            <a:endParaRPr lang="en-US" sz="2000" b="1" dirty="0">
              <a:solidFill>
                <a:srgbClr val="FB18FF"/>
              </a:solidFill>
              <a:latin typeface="Cambria" panose="02040503050406030204" pitchFamily="18" charset="0"/>
            </a:endParaRPr>
          </a:p>
          <a:p>
            <a:pPr marL="493713" lvl="1" indent="-179388">
              <a:buFont typeface="Arial" panose="020B0604020202020204" pitchFamily="34" charset="0"/>
              <a:buChar char="•"/>
            </a:pPr>
            <a:r>
              <a:rPr lang="en-US" sz="1800" dirty="0">
                <a:solidFill>
                  <a:srgbClr val="FB18FF"/>
                </a:solidFill>
                <a:latin typeface="Cambria" panose="02040503050406030204" pitchFamily="18" charset="0"/>
              </a:rPr>
              <a:t>Most PUF responses are the same before and after aging</a:t>
            </a:r>
          </a:p>
        </p:txBody>
      </p:sp>
    </p:spTree>
    <p:extLst>
      <p:ext uri="{BB962C8B-B14F-4D97-AF65-F5344CB8AC3E}">
        <p14:creationId xmlns:p14="http://schemas.microsoft.com/office/powerpoint/2010/main" val="967292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Google Shape;54;p13">
            <a:extLst>
              <a:ext uri="{FF2B5EF4-FFF2-40B4-BE49-F238E27FC236}">
                <a16:creationId xmlns:a16="http://schemas.microsoft.com/office/drawing/2014/main" id="{CA8B38DE-DB4A-9F4C-97CF-16D9F3F0DF26}"/>
              </a:ext>
            </a:extLst>
          </p:cNvPr>
          <p:cNvSpPr/>
          <p:nvPr/>
        </p:nvSpPr>
        <p:spPr>
          <a:xfrm>
            <a:off x="0" y="0"/>
            <a:ext cx="6858002" cy="503935"/>
          </a:xfrm>
          <a:prstGeom prst="rect">
            <a:avLst/>
          </a:prstGeom>
          <a:solidFill>
            <a:srgbClr val="5E973E"/>
          </a:solidFill>
          <a:ln>
            <a:noFill/>
          </a:ln>
        </p:spPr>
        <p:txBody>
          <a:bodyPr spcFirstLastPara="1" wrap="square" lIns="68569" tIns="68569" rIns="68569" bIns="68569" anchor="ctr" anchorCtr="0">
            <a:noAutofit/>
          </a:bodyPr>
          <a:lstStyle/>
          <a:p>
            <a:endParaRPr sz="1050">
              <a:solidFill>
                <a:srgbClr val="0070C0"/>
              </a:solidFill>
            </a:endParaRPr>
          </a:p>
        </p:txBody>
      </p:sp>
      <p:sp>
        <p:nvSpPr>
          <p:cNvPr id="2" name="标题 1">
            <a:extLst>
              <a:ext uri="{FF2B5EF4-FFF2-40B4-BE49-F238E27FC236}">
                <a16:creationId xmlns:a16="http://schemas.microsoft.com/office/drawing/2014/main" id="{521CC41E-6B94-4B7A-9C13-FAAAF976E486}"/>
              </a:ext>
            </a:extLst>
          </p:cNvPr>
          <p:cNvSpPr>
            <a:spLocks noGrp="1"/>
          </p:cNvSpPr>
          <p:nvPr>
            <p:ph type="title"/>
          </p:nvPr>
        </p:nvSpPr>
        <p:spPr>
          <a:xfrm>
            <a:off x="170142" y="81963"/>
            <a:ext cx="5957888" cy="322042"/>
          </a:xfrm>
        </p:spPr>
        <p:txBody>
          <a:bodyPr/>
          <a:lstStyle/>
          <a:p>
            <a:r>
              <a:rPr lang="en-US" altLang="zh-CN" sz="3600" dirty="0">
                <a:solidFill>
                  <a:schemeClr val="bg1"/>
                </a:solidFill>
                <a:latin typeface="Cambria" panose="02040503050406030204" pitchFamily="18" charset="0"/>
              </a:rPr>
              <a:t>DRAM Organization</a:t>
            </a:r>
            <a:endParaRPr lang="zh-CN" altLang="en-US" sz="3600" dirty="0">
              <a:solidFill>
                <a:schemeClr val="bg1"/>
              </a:solidFill>
              <a:latin typeface="Cambria" panose="02040503050406030204" pitchFamily="18" charset="0"/>
            </a:endParaRPr>
          </a:p>
        </p:txBody>
      </p:sp>
      <p:pic>
        <p:nvPicPr>
          <p:cNvPr id="208" name="Content Placeholder 5">
            <a:extLst>
              <a:ext uri="{FF2B5EF4-FFF2-40B4-BE49-F238E27FC236}">
                <a16:creationId xmlns:a16="http://schemas.microsoft.com/office/drawing/2014/main" id="{15E3ADD5-3AEA-874B-B0B3-62C3EE635CCE}"/>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a:off x="2144807" y="95211"/>
            <a:ext cx="2400300" cy="2400300"/>
          </a:xfrm>
        </p:spPr>
      </p:pic>
      <p:sp>
        <p:nvSpPr>
          <p:cNvPr id="40" name="Rounded Rectangle 39">
            <a:extLst>
              <a:ext uri="{FF2B5EF4-FFF2-40B4-BE49-F238E27FC236}">
                <a16:creationId xmlns:a16="http://schemas.microsoft.com/office/drawing/2014/main" id="{CBF73326-9FC5-8149-9B08-D06E138FB2E7}"/>
              </a:ext>
            </a:extLst>
          </p:cNvPr>
          <p:cNvSpPr/>
          <p:nvPr/>
        </p:nvSpPr>
        <p:spPr>
          <a:xfrm>
            <a:off x="2273209" y="1253743"/>
            <a:ext cx="452927" cy="322042"/>
          </a:xfrm>
          <a:prstGeom prst="roundRect">
            <a:avLst/>
          </a:prstGeom>
          <a:solidFill>
            <a:schemeClr val="accent1">
              <a:alpha val="0"/>
            </a:schemeClr>
          </a:solidFill>
          <a:ln w="730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buClrTx/>
            </a:pPr>
            <a:endParaRPr lang="en-US" sz="1350" kern="1200">
              <a:solidFill>
                <a:prstClr val="white"/>
              </a:solidFill>
              <a:latin typeface="Calibri"/>
            </a:endParaRPr>
          </a:p>
        </p:txBody>
      </p:sp>
      <p:grpSp>
        <p:nvGrpSpPr>
          <p:cNvPr id="52" name="Group 51">
            <a:extLst>
              <a:ext uri="{FF2B5EF4-FFF2-40B4-BE49-F238E27FC236}">
                <a16:creationId xmlns:a16="http://schemas.microsoft.com/office/drawing/2014/main" id="{76B4D213-8D00-704F-81A4-FEB2EF5A85DC}"/>
              </a:ext>
            </a:extLst>
          </p:cNvPr>
          <p:cNvGrpSpPr/>
          <p:nvPr/>
        </p:nvGrpSpPr>
        <p:grpSpPr>
          <a:xfrm>
            <a:off x="79377" y="1568329"/>
            <a:ext cx="2652819" cy="3026373"/>
            <a:chOff x="105836" y="2091105"/>
            <a:chExt cx="3537092" cy="4035165"/>
          </a:xfrm>
        </p:grpSpPr>
        <p:sp>
          <p:nvSpPr>
            <p:cNvPr id="226" name="Rounded Rectangle 225">
              <a:extLst>
                <a:ext uri="{FF2B5EF4-FFF2-40B4-BE49-F238E27FC236}">
                  <a16:creationId xmlns:a16="http://schemas.microsoft.com/office/drawing/2014/main" id="{1938D7CB-CD0C-1942-8167-505B4E160E44}"/>
                </a:ext>
              </a:extLst>
            </p:cNvPr>
            <p:cNvSpPr>
              <a:spLocks noChangeAspect="1"/>
            </p:cNvSpPr>
            <p:nvPr/>
          </p:nvSpPr>
          <p:spPr>
            <a:xfrm>
              <a:off x="105836" y="3265304"/>
              <a:ext cx="2796723" cy="2367191"/>
            </a:xfrm>
            <a:prstGeom prst="roundRect">
              <a:avLst>
                <a:gd name="adj" fmla="val 5443"/>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defTabSz="685800" fontAlgn="base">
                <a:spcBef>
                  <a:spcPct val="0"/>
                </a:spcBef>
                <a:spcAft>
                  <a:spcPct val="0"/>
                </a:spcAft>
                <a:buClrTx/>
              </a:pPr>
              <a:endParaRPr lang="en-US" sz="1200" b="1" kern="1200" dirty="0">
                <a:solidFill>
                  <a:prstClr val="black"/>
                </a:solidFill>
                <a:latin typeface="Calibri"/>
              </a:endParaRPr>
            </a:p>
          </p:txBody>
        </p:sp>
        <p:sp>
          <p:nvSpPr>
            <p:cNvPr id="227" name="TextBox 257">
              <a:extLst>
                <a:ext uri="{FF2B5EF4-FFF2-40B4-BE49-F238E27FC236}">
                  <a16:creationId xmlns:a16="http://schemas.microsoft.com/office/drawing/2014/main" id="{EFF2ED2E-99D9-D34A-9D69-33F612772A0D}"/>
                </a:ext>
              </a:extLst>
            </p:cNvPr>
            <p:cNvSpPr txBox="1">
              <a:spLocks noChangeAspect="1"/>
            </p:cNvSpPr>
            <p:nvPr/>
          </p:nvSpPr>
          <p:spPr>
            <a:xfrm>
              <a:off x="639340" y="5843115"/>
              <a:ext cx="1729713" cy="283155"/>
            </a:xfrm>
            <a:prstGeom prst="rect">
              <a:avLst/>
            </a:prstGeom>
            <a:noFill/>
          </p:spPr>
          <p:txBody>
            <a:bodyPr wrap="square" lIns="0" tIns="0" rIns="0" bIns="0" rtlCol="0">
              <a:spAutoFit/>
            </a:bodyPr>
            <a:lstStyle/>
            <a:p>
              <a:pPr algn="ctr" defTabSz="685800" fontAlgn="base">
                <a:lnSpc>
                  <a:spcPct val="80000"/>
                </a:lnSpc>
                <a:spcBef>
                  <a:spcPct val="0"/>
                </a:spcBef>
                <a:spcAft>
                  <a:spcPct val="0"/>
                </a:spcAft>
                <a:buClrTx/>
              </a:pPr>
              <a:r>
                <a:rPr lang="en-US" sz="1725" i="1" kern="1200" dirty="0">
                  <a:solidFill>
                    <a:srgbClr val="F79646"/>
                  </a:solidFill>
                  <a:latin typeface="Cambria" panose="02040503050406030204" pitchFamily="18" charset="0"/>
                  <a:ea typeface="+mn-ea"/>
                  <a:cs typeface="+mn-cs"/>
                </a:rPr>
                <a:t>DRAM Chip</a:t>
              </a:r>
            </a:p>
          </p:txBody>
        </p:sp>
        <p:cxnSp>
          <p:nvCxnSpPr>
            <p:cNvPr id="228" name="Straight Connector 85">
              <a:extLst>
                <a:ext uri="{FF2B5EF4-FFF2-40B4-BE49-F238E27FC236}">
                  <a16:creationId xmlns:a16="http://schemas.microsoft.com/office/drawing/2014/main" id="{7BBB9C99-F034-2340-8974-AB558463FB61}"/>
                </a:ext>
              </a:extLst>
            </p:cNvPr>
            <p:cNvCxnSpPr>
              <a:cxnSpLocks noChangeAspect="1"/>
            </p:cNvCxnSpPr>
            <p:nvPr/>
          </p:nvCxnSpPr>
          <p:spPr>
            <a:xfrm>
              <a:off x="496433" y="4448899"/>
              <a:ext cx="20236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85">
              <a:extLst>
                <a:ext uri="{FF2B5EF4-FFF2-40B4-BE49-F238E27FC236}">
                  <a16:creationId xmlns:a16="http://schemas.microsoft.com/office/drawing/2014/main" id="{7D910EA9-378A-444A-8DB9-B2532E3938DE}"/>
                </a:ext>
              </a:extLst>
            </p:cNvPr>
            <p:cNvCxnSpPr>
              <a:cxnSpLocks noChangeAspect="1"/>
            </p:cNvCxnSpPr>
            <p:nvPr/>
          </p:nvCxnSpPr>
          <p:spPr>
            <a:xfrm>
              <a:off x="2520095" y="4212343"/>
              <a:ext cx="0" cy="4920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85">
              <a:extLst>
                <a:ext uri="{FF2B5EF4-FFF2-40B4-BE49-F238E27FC236}">
                  <a16:creationId xmlns:a16="http://schemas.microsoft.com/office/drawing/2014/main" id="{1C32DF1A-B94A-C447-8D28-AD547AD3B1B1}"/>
                </a:ext>
              </a:extLst>
            </p:cNvPr>
            <p:cNvCxnSpPr>
              <a:cxnSpLocks noChangeAspect="1"/>
            </p:cNvCxnSpPr>
            <p:nvPr/>
          </p:nvCxnSpPr>
          <p:spPr>
            <a:xfrm>
              <a:off x="1976572" y="4202868"/>
              <a:ext cx="0" cy="4920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85">
              <a:extLst>
                <a:ext uri="{FF2B5EF4-FFF2-40B4-BE49-F238E27FC236}">
                  <a16:creationId xmlns:a16="http://schemas.microsoft.com/office/drawing/2014/main" id="{AC967B57-4953-D847-8E3D-BC46BC05919C}"/>
                </a:ext>
              </a:extLst>
            </p:cNvPr>
            <p:cNvCxnSpPr>
              <a:cxnSpLocks noChangeAspect="1"/>
            </p:cNvCxnSpPr>
            <p:nvPr/>
          </p:nvCxnSpPr>
          <p:spPr>
            <a:xfrm>
              <a:off x="1463380" y="4195279"/>
              <a:ext cx="0" cy="4920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85">
              <a:extLst>
                <a:ext uri="{FF2B5EF4-FFF2-40B4-BE49-F238E27FC236}">
                  <a16:creationId xmlns:a16="http://schemas.microsoft.com/office/drawing/2014/main" id="{05057CCD-3559-D348-A913-100938340A28}"/>
                </a:ext>
              </a:extLst>
            </p:cNvPr>
            <p:cNvCxnSpPr>
              <a:cxnSpLocks noChangeAspect="1"/>
            </p:cNvCxnSpPr>
            <p:nvPr/>
          </p:nvCxnSpPr>
          <p:spPr>
            <a:xfrm>
              <a:off x="915310" y="4185139"/>
              <a:ext cx="0" cy="4920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3" name="Group 272">
              <a:extLst>
                <a:ext uri="{FF2B5EF4-FFF2-40B4-BE49-F238E27FC236}">
                  <a16:creationId xmlns:a16="http://schemas.microsoft.com/office/drawing/2014/main" id="{68B2851D-CAEE-C340-A99F-C8FBBDE60F07}"/>
                </a:ext>
              </a:extLst>
            </p:cNvPr>
            <p:cNvGrpSpPr>
              <a:grpSpLocks noChangeAspect="1"/>
            </p:cNvGrpSpPr>
            <p:nvPr/>
          </p:nvGrpSpPr>
          <p:grpSpPr>
            <a:xfrm>
              <a:off x="2281571" y="3299611"/>
              <a:ext cx="477052" cy="949405"/>
              <a:chOff x="5033319" y="1864185"/>
              <a:chExt cx="289121" cy="575397"/>
            </a:xfrm>
          </p:grpSpPr>
          <p:sp>
            <p:nvSpPr>
              <p:cNvPr id="274" name="Rounded Rectangle 273">
                <a:extLst>
                  <a:ext uri="{FF2B5EF4-FFF2-40B4-BE49-F238E27FC236}">
                    <a16:creationId xmlns:a16="http://schemas.microsoft.com/office/drawing/2014/main" id="{5ECB4A4F-05DD-D547-81A6-3689D8E36F3B}"/>
                  </a:ext>
                </a:extLst>
              </p:cNvPr>
              <p:cNvSpPr/>
              <p:nvPr/>
            </p:nvSpPr>
            <p:spPr>
              <a:xfrm rot="5400000">
                <a:off x="4931182" y="2042707"/>
                <a:ext cx="493394" cy="238186"/>
              </a:xfrm>
              <a:prstGeom prst="roundRect">
                <a:avLst>
                  <a:gd name="adj" fmla="val 5443"/>
                </a:avLst>
              </a:prstGeom>
              <a:solidFill>
                <a:srgbClr val="F2F8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defTabSz="685800" fontAlgn="base">
                  <a:spcBef>
                    <a:spcPct val="0"/>
                  </a:spcBef>
                  <a:spcAft>
                    <a:spcPct val="0"/>
                  </a:spcAft>
                  <a:buClrTx/>
                </a:pPr>
                <a:endParaRPr lang="en-US" sz="1200" b="1" kern="1200" dirty="0">
                  <a:solidFill>
                    <a:prstClr val="black"/>
                  </a:solidFill>
                  <a:latin typeface="Calibri"/>
                </a:endParaRPr>
              </a:p>
            </p:txBody>
          </p:sp>
          <p:sp>
            <p:nvSpPr>
              <p:cNvPr id="275" name="矩形 22">
                <a:extLst>
                  <a:ext uri="{FF2B5EF4-FFF2-40B4-BE49-F238E27FC236}">
                    <a16:creationId xmlns:a16="http://schemas.microsoft.com/office/drawing/2014/main" id="{99C4E9E0-1306-4346-85B1-5B0DFE7B9943}"/>
                  </a:ext>
                </a:extLst>
              </p:cNvPr>
              <p:cNvSpPr/>
              <p:nvPr/>
            </p:nvSpPr>
            <p:spPr>
              <a:xfrm rot="5400000">
                <a:off x="4890181" y="2007323"/>
                <a:ext cx="575397" cy="289121"/>
              </a:xfrm>
              <a:prstGeom prst="rect">
                <a:avLst/>
              </a:prstGeom>
            </p:spPr>
            <p:txBody>
              <a:bodyPr wrap="none">
                <a:spAutoFit/>
              </a:bodyPr>
              <a:lstStyle/>
              <a:p>
                <a:pPr algn="ctr" defTabSz="685800" fontAlgn="base">
                  <a:spcBef>
                    <a:spcPct val="0"/>
                  </a:spcBef>
                  <a:spcAft>
                    <a:spcPct val="0"/>
                  </a:spcAft>
                  <a:buClrTx/>
                </a:pPr>
                <a:r>
                  <a:rPr lang="en-US" altLang="zh-CN" sz="1725" b="1" kern="1200" dirty="0">
                    <a:solidFill>
                      <a:srgbClr val="F79646">
                        <a:lumMod val="75000"/>
                      </a:srgbClr>
                    </a:solidFill>
                    <a:latin typeface="Cambria" panose="02040503050406030204" pitchFamily="18" charset="0"/>
                    <a:ea typeface="宋体" panose="02010600030101010101" pitchFamily="2" charset="-122"/>
                    <a:cs typeface="+mn-cs"/>
                  </a:rPr>
                  <a:t>Bank</a:t>
                </a:r>
              </a:p>
            </p:txBody>
          </p:sp>
        </p:grpSp>
        <p:sp>
          <p:nvSpPr>
            <p:cNvPr id="276" name="Rounded Rectangle 275">
              <a:extLst>
                <a:ext uri="{FF2B5EF4-FFF2-40B4-BE49-F238E27FC236}">
                  <a16:creationId xmlns:a16="http://schemas.microsoft.com/office/drawing/2014/main" id="{70529428-EE4D-BB49-982C-102CB6C8DE9C}"/>
                </a:ext>
              </a:extLst>
            </p:cNvPr>
            <p:cNvSpPr>
              <a:spLocks noChangeAspect="1"/>
            </p:cNvSpPr>
            <p:nvPr/>
          </p:nvSpPr>
          <p:spPr>
            <a:xfrm rot="5400000">
              <a:off x="2121687" y="4927233"/>
              <a:ext cx="814095" cy="393009"/>
            </a:xfrm>
            <a:prstGeom prst="roundRect">
              <a:avLst>
                <a:gd name="adj" fmla="val 5443"/>
              </a:avLst>
            </a:prstGeom>
            <a:solidFill>
              <a:srgbClr val="F2F8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defTabSz="685800" fontAlgn="base">
                <a:spcBef>
                  <a:spcPct val="0"/>
                </a:spcBef>
                <a:spcAft>
                  <a:spcPct val="0"/>
                </a:spcAft>
                <a:buClrTx/>
              </a:pPr>
              <a:endParaRPr lang="en-US" sz="1200" b="1" kern="1200" dirty="0">
                <a:solidFill>
                  <a:prstClr val="black"/>
                </a:solidFill>
                <a:latin typeface="Calibri"/>
              </a:endParaRPr>
            </a:p>
          </p:txBody>
        </p:sp>
        <p:sp>
          <p:nvSpPr>
            <p:cNvPr id="277" name="Rounded Rectangle 276">
              <a:extLst>
                <a:ext uri="{FF2B5EF4-FFF2-40B4-BE49-F238E27FC236}">
                  <a16:creationId xmlns:a16="http://schemas.microsoft.com/office/drawing/2014/main" id="{4B2FB841-46A7-554B-A367-969405B15A8D}"/>
                </a:ext>
              </a:extLst>
            </p:cNvPr>
            <p:cNvSpPr>
              <a:spLocks noChangeAspect="1"/>
            </p:cNvSpPr>
            <p:nvPr/>
          </p:nvSpPr>
          <p:spPr>
            <a:xfrm rot="5400000">
              <a:off x="1569525" y="3594171"/>
              <a:ext cx="814095" cy="393009"/>
            </a:xfrm>
            <a:prstGeom prst="roundRect">
              <a:avLst>
                <a:gd name="adj" fmla="val 5443"/>
              </a:avLst>
            </a:prstGeom>
            <a:solidFill>
              <a:srgbClr val="F2F8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defTabSz="685800" fontAlgn="base">
                <a:spcBef>
                  <a:spcPct val="0"/>
                </a:spcBef>
                <a:spcAft>
                  <a:spcPct val="0"/>
                </a:spcAft>
                <a:buClrTx/>
              </a:pPr>
              <a:endParaRPr lang="en-US" sz="1200" b="1" kern="1200" dirty="0">
                <a:solidFill>
                  <a:prstClr val="black"/>
                </a:solidFill>
                <a:latin typeface="Calibri"/>
              </a:endParaRPr>
            </a:p>
          </p:txBody>
        </p:sp>
        <p:sp>
          <p:nvSpPr>
            <p:cNvPr id="278" name="Rounded Rectangle 277">
              <a:extLst>
                <a:ext uri="{FF2B5EF4-FFF2-40B4-BE49-F238E27FC236}">
                  <a16:creationId xmlns:a16="http://schemas.microsoft.com/office/drawing/2014/main" id="{593B1522-1F81-B842-8108-1C1A848B7DE6}"/>
                </a:ext>
              </a:extLst>
            </p:cNvPr>
            <p:cNvSpPr>
              <a:spLocks noChangeAspect="1"/>
            </p:cNvSpPr>
            <p:nvPr/>
          </p:nvSpPr>
          <p:spPr>
            <a:xfrm rot="5400000">
              <a:off x="1059296" y="3586747"/>
              <a:ext cx="814095" cy="393009"/>
            </a:xfrm>
            <a:prstGeom prst="roundRect">
              <a:avLst>
                <a:gd name="adj" fmla="val 5443"/>
              </a:avLst>
            </a:prstGeom>
            <a:solidFill>
              <a:srgbClr val="F2F8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defTabSz="685800" fontAlgn="base">
                <a:spcBef>
                  <a:spcPct val="0"/>
                </a:spcBef>
                <a:spcAft>
                  <a:spcPct val="0"/>
                </a:spcAft>
                <a:buClrTx/>
              </a:pPr>
              <a:endParaRPr lang="en-US" sz="1200" b="1" kern="1200" dirty="0">
                <a:solidFill>
                  <a:prstClr val="black"/>
                </a:solidFill>
                <a:latin typeface="Calibri"/>
              </a:endParaRPr>
            </a:p>
          </p:txBody>
        </p:sp>
        <p:sp>
          <p:nvSpPr>
            <p:cNvPr id="279" name="Rounded Rectangle 278">
              <a:extLst>
                <a:ext uri="{FF2B5EF4-FFF2-40B4-BE49-F238E27FC236}">
                  <a16:creationId xmlns:a16="http://schemas.microsoft.com/office/drawing/2014/main" id="{FEA5ECAA-A76B-CE45-A88B-1CCCAED7A580}"/>
                </a:ext>
              </a:extLst>
            </p:cNvPr>
            <p:cNvSpPr>
              <a:spLocks noChangeAspect="1"/>
            </p:cNvSpPr>
            <p:nvPr/>
          </p:nvSpPr>
          <p:spPr>
            <a:xfrm rot="5400000">
              <a:off x="514481" y="3581587"/>
              <a:ext cx="814095" cy="393009"/>
            </a:xfrm>
            <a:prstGeom prst="roundRect">
              <a:avLst>
                <a:gd name="adj" fmla="val 5443"/>
              </a:avLst>
            </a:prstGeom>
            <a:solidFill>
              <a:srgbClr val="F2F8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defTabSz="685800" fontAlgn="base">
                <a:spcBef>
                  <a:spcPct val="0"/>
                </a:spcBef>
                <a:spcAft>
                  <a:spcPct val="0"/>
                </a:spcAft>
                <a:buClrTx/>
              </a:pPr>
              <a:endParaRPr lang="en-US" sz="1200" b="1" kern="1200" dirty="0">
                <a:solidFill>
                  <a:prstClr val="black"/>
                </a:solidFill>
                <a:latin typeface="Calibri"/>
              </a:endParaRPr>
            </a:p>
          </p:txBody>
        </p:sp>
        <p:sp>
          <p:nvSpPr>
            <p:cNvPr id="280" name="Rounded Rectangle 279">
              <a:extLst>
                <a:ext uri="{FF2B5EF4-FFF2-40B4-BE49-F238E27FC236}">
                  <a16:creationId xmlns:a16="http://schemas.microsoft.com/office/drawing/2014/main" id="{185A2615-241D-0743-A016-1CDF8369F57E}"/>
                </a:ext>
              </a:extLst>
            </p:cNvPr>
            <p:cNvSpPr>
              <a:spLocks noChangeAspect="1"/>
            </p:cNvSpPr>
            <p:nvPr/>
          </p:nvSpPr>
          <p:spPr>
            <a:xfrm rot="5400000">
              <a:off x="508263" y="4905473"/>
              <a:ext cx="814095" cy="393009"/>
            </a:xfrm>
            <a:prstGeom prst="roundRect">
              <a:avLst>
                <a:gd name="adj" fmla="val 5443"/>
              </a:avLst>
            </a:prstGeom>
            <a:solidFill>
              <a:srgbClr val="F2F8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defTabSz="685800" fontAlgn="base">
                <a:spcBef>
                  <a:spcPct val="0"/>
                </a:spcBef>
                <a:spcAft>
                  <a:spcPct val="0"/>
                </a:spcAft>
                <a:buClrTx/>
              </a:pPr>
              <a:endParaRPr lang="en-US" sz="1200" b="1" kern="1200" dirty="0">
                <a:solidFill>
                  <a:prstClr val="black"/>
                </a:solidFill>
                <a:latin typeface="Calibri"/>
              </a:endParaRPr>
            </a:p>
          </p:txBody>
        </p:sp>
        <p:sp>
          <p:nvSpPr>
            <p:cNvPr id="281" name="Rounded Rectangle 280">
              <a:extLst>
                <a:ext uri="{FF2B5EF4-FFF2-40B4-BE49-F238E27FC236}">
                  <a16:creationId xmlns:a16="http://schemas.microsoft.com/office/drawing/2014/main" id="{E000A220-5911-074B-A7D5-81862137CB93}"/>
                </a:ext>
              </a:extLst>
            </p:cNvPr>
            <p:cNvSpPr>
              <a:spLocks noChangeAspect="1"/>
            </p:cNvSpPr>
            <p:nvPr/>
          </p:nvSpPr>
          <p:spPr>
            <a:xfrm rot="5400000">
              <a:off x="1056333" y="4918043"/>
              <a:ext cx="814095" cy="393009"/>
            </a:xfrm>
            <a:prstGeom prst="roundRect">
              <a:avLst>
                <a:gd name="adj" fmla="val 5443"/>
              </a:avLst>
            </a:prstGeom>
            <a:solidFill>
              <a:srgbClr val="F2F8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defTabSz="685800" fontAlgn="base">
                <a:spcBef>
                  <a:spcPct val="0"/>
                </a:spcBef>
                <a:spcAft>
                  <a:spcPct val="0"/>
                </a:spcAft>
                <a:buClrTx/>
              </a:pPr>
              <a:endParaRPr lang="en-US" sz="1200" b="1" kern="1200" dirty="0">
                <a:solidFill>
                  <a:prstClr val="black"/>
                </a:solidFill>
                <a:latin typeface="Calibri"/>
              </a:endParaRPr>
            </a:p>
          </p:txBody>
        </p:sp>
        <p:sp>
          <p:nvSpPr>
            <p:cNvPr id="282" name="Rounded Rectangle 281">
              <a:extLst>
                <a:ext uri="{FF2B5EF4-FFF2-40B4-BE49-F238E27FC236}">
                  <a16:creationId xmlns:a16="http://schemas.microsoft.com/office/drawing/2014/main" id="{63F48D50-B94D-1C47-958B-8EE71ED47F26}"/>
                </a:ext>
              </a:extLst>
            </p:cNvPr>
            <p:cNvSpPr>
              <a:spLocks noChangeAspect="1"/>
            </p:cNvSpPr>
            <p:nvPr/>
          </p:nvSpPr>
          <p:spPr>
            <a:xfrm rot="5400000">
              <a:off x="1575624" y="4911963"/>
              <a:ext cx="814095" cy="393009"/>
            </a:xfrm>
            <a:prstGeom prst="roundRect">
              <a:avLst>
                <a:gd name="adj" fmla="val 5443"/>
              </a:avLst>
            </a:prstGeom>
            <a:solidFill>
              <a:srgbClr val="F2F8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defTabSz="685800" fontAlgn="base">
                <a:spcBef>
                  <a:spcPct val="0"/>
                </a:spcBef>
                <a:spcAft>
                  <a:spcPct val="0"/>
                </a:spcAft>
                <a:buClrTx/>
              </a:pPr>
              <a:endParaRPr lang="en-US" sz="1200" b="1" kern="1200" dirty="0">
                <a:solidFill>
                  <a:prstClr val="black"/>
                </a:solidFill>
                <a:latin typeface="Calibri"/>
              </a:endParaRPr>
            </a:p>
          </p:txBody>
        </p:sp>
        <p:grpSp>
          <p:nvGrpSpPr>
            <p:cNvPr id="283" name="Group 282">
              <a:extLst>
                <a:ext uri="{FF2B5EF4-FFF2-40B4-BE49-F238E27FC236}">
                  <a16:creationId xmlns:a16="http://schemas.microsoft.com/office/drawing/2014/main" id="{4630AB67-B9C1-744C-951E-6958748B8FB5}"/>
                </a:ext>
              </a:extLst>
            </p:cNvPr>
            <p:cNvGrpSpPr>
              <a:grpSpLocks noChangeAspect="1"/>
            </p:cNvGrpSpPr>
            <p:nvPr/>
          </p:nvGrpSpPr>
          <p:grpSpPr>
            <a:xfrm>
              <a:off x="145047" y="3343835"/>
              <a:ext cx="477052" cy="2114050"/>
              <a:chOff x="3744587" y="2786149"/>
              <a:chExt cx="289121" cy="1281239"/>
            </a:xfrm>
          </p:grpSpPr>
          <p:sp>
            <p:nvSpPr>
              <p:cNvPr id="284" name="Rounded Rectangle 283">
                <a:extLst>
                  <a:ext uri="{FF2B5EF4-FFF2-40B4-BE49-F238E27FC236}">
                    <a16:creationId xmlns:a16="http://schemas.microsoft.com/office/drawing/2014/main" id="{C49A2632-6FBF-D44C-9659-FF538525212E}"/>
                  </a:ext>
                </a:extLst>
              </p:cNvPr>
              <p:cNvSpPr/>
              <p:nvPr/>
            </p:nvSpPr>
            <p:spPr>
              <a:xfrm rot="5400000">
                <a:off x="3246336" y="3307676"/>
                <a:ext cx="1276049" cy="238186"/>
              </a:xfrm>
              <a:prstGeom prst="roundRect">
                <a:avLst>
                  <a:gd name="adj" fmla="val 544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defTabSz="685800" fontAlgn="base">
                  <a:spcBef>
                    <a:spcPct val="0"/>
                  </a:spcBef>
                  <a:spcAft>
                    <a:spcPct val="0"/>
                  </a:spcAft>
                  <a:buClrTx/>
                </a:pPr>
                <a:endParaRPr lang="en-US" sz="1200" b="1" kern="1200" dirty="0">
                  <a:solidFill>
                    <a:prstClr val="black"/>
                  </a:solidFill>
                  <a:latin typeface="Calibri"/>
                </a:endParaRPr>
              </a:p>
            </p:txBody>
          </p:sp>
          <p:sp>
            <p:nvSpPr>
              <p:cNvPr id="285" name="矩形 19">
                <a:extLst>
                  <a:ext uri="{FF2B5EF4-FFF2-40B4-BE49-F238E27FC236}">
                    <a16:creationId xmlns:a16="http://schemas.microsoft.com/office/drawing/2014/main" id="{D397EFDF-8E1A-1B47-8F77-B59838095C5E}"/>
                  </a:ext>
                </a:extLst>
              </p:cNvPr>
              <p:cNvSpPr/>
              <p:nvPr/>
            </p:nvSpPr>
            <p:spPr>
              <a:xfrm rot="5400000">
                <a:off x="3248528" y="3282208"/>
                <a:ext cx="1281239" cy="289121"/>
              </a:xfrm>
              <a:prstGeom prst="rect">
                <a:avLst/>
              </a:prstGeom>
            </p:spPr>
            <p:txBody>
              <a:bodyPr wrap="square">
                <a:spAutoFit/>
              </a:bodyPr>
              <a:lstStyle/>
              <a:p>
                <a:pPr algn="ctr" defTabSz="685800" fontAlgn="base">
                  <a:spcBef>
                    <a:spcPct val="0"/>
                  </a:spcBef>
                  <a:spcAft>
                    <a:spcPct val="0"/>
                  </a:spcAft>
                  <a:buClrTx/>
                </a:pPr>
                <a:r>
                  <a:rPr lang="en-US" altLang="zh-CN" sz="1725" b="1" kern="1200" dirty="0">
                    <a:solidFill>
                      <a:prstClr val="white">
                        <a:lumMod val="85000"/>
                      </a:prstClr>
                    </a:solidFill>
                    <a:latin typeface="Cambria" panose="02040503050406030204" pitchFamily="18" charset="0"/>
                    <a:ea typeface="宋体" panose="02010600030101010101" pitchFamily="2" charset="-122"/>
                    <a:cs typeface="+mn-cs"/>
                  </a:rPr>
                  <a:t>Chip I/O</a:t>
                </a:r>
              </a:p>
            </p:txBody>
          </p:sp>
        </p:grpSp>
        <p:cxnSp>
          <p:nvCxnSpPr>
            <p:cNvPr id="210" name="Straight Connector 209">
              <a:extLst>
                <a:ext uri="{FF2B5EF4-FFF2-40B4-BE49-F238E27FC236}">
                  <a16:creationId xmlns:a16="http://schemas.microsoft.com/office/drawing/2014/main" id="{926433FF-675B-6244-8C2D-732DF85068F7}"/>
                </a:ext>
              </a:extLst>
            </p:cNvPr>
            <p:cNvCxnSpPr>
              <a:cxnSpLocks noChangeAspect="1"/>
            </p:cNvCxnSpPr>
            <p:nvPr/>
          </p:nvCxnSpPr>
          <p:spPr>
            <a:xfrm rot="-60000" flipH="1">
              <a:off x="151573" y="2091105"/>
              <a:ext cx="2879373" cy="1166069"/>
            </a:xfrm>
            <a:prstGeom prst="line">
              <a:avLst/>
            </a:prstGeom>
            <a:ln w="47625">
              <a:solidFill>
                <a:schemeClr val="accent6"/>
              </a:solidFill>
              <a:prstDash val="sysDot"/>
            </a:ln>
          </p:spPr>
          <p:style>
            <a:lnRef idx="1">
              <a:schemeClr val="dk1"/>
            </a:lnRef>
            <a:fillRef idx="0">
              <a:schemeClr val="dk1"/>
            </a:fillRef>
            <a:effectRef idx="0">
              <a:schemeClr val="dk1"/>
            </a:effectRef>
            <a:fontRef idx="minor">
              <a:schemeClr val="tx1"/>
            </a:fontRef>
          </p:style>
        </p:cxnSp>
        <p:cxnSp>
          <p:nvCxnSpPr>
            <p:cNvPr id="220" name="Straight Connector 219">
              <a:extLst>
                <a:ext uri="{FF2B5EF4-FFF2-40B4-BE49-F238E27FC236}">
                  <a16:creationId xmlns:a16="http://schemas.microsoft.com/office/drawing/2014/main" id="{0439BF14-5A0E-1B4A-8888-72CC4480E988}"/>
                </a:ext>
              </a:extLst>
            </p:cNvPr>
            <p:cNvCxnSpPr>
              <a:cxnSpLocks noChangeAspect="1"/>
            </p:cNvCxnSpPr>
            <p:nvPr/>
          </p:nvCxnSpPr>
          <p:spPr>
            <a:xfrm flipH="1">
              <a:off x="2867675" y="2101044"/>
              <a:ext cx="775253" cy="1242912"/>
            </a:xfrm>
            <a:prstGeom prst="line">
              <a:avLst/>
            </a:prstGeom>
            <a:ln w="47625">
              <a:solidFill>
                <a:schemeClr val="accent6"/>
              </a:solidFill>
              <a:prstDash val="sysDot"/>
            </a:ln>
          </p:spPr>
          <p:style>
            <a:lnRef idx="1">
              <a:schemeClr val="dk1"/>
            </a:lnRef>
            <a:fillRef idx="0">
              <a:schemeClr val="dk1"/>
            </a:fillRef>
            <a:effectRef idx="0">
              <a:schemeClr val="dk1"/>
            </a:effectRef>
            <a:fontRef idx="minor">
              <a:schemeClr val="tx1"/>
            </a:fontRef>
          </p:style>
        </p:cxnSp>
      </p:grpSp>
      <p:grpSp>
        <p:nvGrpSpPr>
          <p:cNvPr id="20" name="Group 19">
            <a:extLst>
              <a:ext uri="{FF2B5EF4-FFF2-40B4-BE49-F238E27FC236}">
                <a16:creationId xmlns:a16="http://schemas.microsoft.com/office/drawing/2014/main" id="{F0033863-AD11-0647-8AB1-7EF9055E40B3}"/>
              </a:ext>
            </a:extLst>
          </p:cNvPr>
          <p:cNvGrpSpPr/>
          <p:nvPr/>
        </p:nvGrpSpPr>
        <p:grpSpPr>
          <a:xfrm>
            <a:off x="2046300" y="2457341"/>
            <a:ext cx="2549069" cy="2120121"/>
            <a:chOff x="2046300" y="2457341"/>
            <a:chExt cx="2549069" cy="2120121"/>
          </a:xfrm>
        </p:grpSpPr>
        <p:sp>
          <p:nvSpPr>
            <p:cNvPr id="164" name="TextBox 257">
              <a:extLst>
                <a:ext uri="{FF2B5EF4-FFF2-40B4-BE49-F238E27FC236}">
                  <a16:creationId xmlns:a16="http://schemas.microsoft.com/office/drawing/2014/main" id="{02452888-B4C6-DF4B-BAC7-365912D049EB}"/>
                </a:ext>
              </a:extLst>
            </p:cNvPr>
            <p:cNvSpPr txBox="1">
              <a:spLocks noChangeAspect="1"/>
            </p:cNvSpPr>
            <p:nvPr/>
          </p:nvSpPr>
          <p:spPr>
            <a:xfrm>
              <a:off x="2046300" y="4365096"/>
              <a:ext cx="2479456" cy="212366"/>
            </a:xfrm>
            <a:prstGeom prst="rect">
              <a:avLst/>
            </a:prstGeom>
            <a:noFill/>
          </p:spPr>
          <p:txBody>
            <a:bodyPr wrap="square" lIns="0" tIns="0" rIns="0" bIns="0" rtlCol="0">
              <a:spAutoFit/>
            </a:bodyPr>
            <a:lstStyle/>
            <a:p>
              <a:pPr algn="ctr" defTabSz="685800" fontAlgn="base">
                <a:lnSpc>
                  <a:spcPct val="80000"/>
                </a:lnSpc>
                <a:spcBef>
                  <a:spcPct val="0"/>
                </a:spcBef>
                <a:spcAft>
                  <a:spcPct val="0"/>
                </a:spcAft>
                <a:buClrTx/>
              </a:pPr>
              <a:r>
                <a:rPr lang="en-US" sz="1725" i="1" kern="1200" dirty="0">
                  <a:solidFill>
                    <a:srgbClr val="F79646"/>
                  </a:solidFill>
                  <a:latin typeface="Cambria" panose="02040503050406030204" pitchFamily="18" charset="0"/>
                  <a:ea typeface="+mn-ea"/>
                  <a:cs typeface="+mn-cs"/>
                </a:rPr>
                <a:t>DRAM Bank</a:t>
              </a:r>
            </a:p>
          </p:txBody>
        </p:sp>
        <p:sp>
          <p:nvSpPr>
            <p:cNvPr id="150" name="Rounded Rectangle 149">
              <a:extLst>
                <a:ext uri="{FF2B5EF4-FFF2-40B4-BE49-F238E27FC236}">
                  <a16:creationId xmlns:a16="http://schemas.microsoft.com/office/drawing/2014/main" id="{38AAB939-3B5C-EC44-B597-D33A21F589E4}"/>
                </a:ext>
              </a:extLst>
            </p:cNvPr>
            <p:cNvSpPr>
              <a:spLocks/>
            </p:cNvSpPr>
            <p:nvPr/>
          </p:nvSpPr>
          <p:spPr>
            <a:xfrm>
              <a:off x="2245435" y="2457341"/>
              <a:ext cx="2280322" cy="1775393"/>
            </a:xfrm>
            <a:prstGeom prst="roundRect">
              <a:avLst>
                <a:gd name="adj" fmla="val 5443"/>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defTabSz="685800" fontAlgn="base">
                <a:spcBef>
                  <a:spcPct val="0"/>
                </a:spcBef>
                <a:spcAft>
                  <a:spcPct val="0"/>
                </a:spcAft>
                <a:buClrTx/>
              </a:pPr>
              <a:endParaRPr lang="en-US" sz="1200" b="1" kern="1200" dirty="0">
                <a:solidFill>
                  <a:prstClr val="black"/>
                </a:solidFill>
                <a:latin typeface="Calibri"/>
              </a:endParaRPr>
            </a:p>
          </p:txBody>
        </p:sp>
        <p:cxnSp>
          <p:nvCxnSpPr>
            <p:cNvPr id="151" name="Straight Connector 115">
              <a:extLst>
                <a:ext uri="{FF2B5EF4-FFF2-40B4-BE49-F238E27FC236}">
                  <a16:creationId xmlns:a16="http://schemas.microsoft.com/office/drawing/2014/main" id="{2D1C8C40-772A-6D41-9DA5-7868FE85FFEF}"/>
                </a:ext>
              </a:extLst>
            </p:cNvPr>
            <p:cNvCxnSpPr>
              <a:cxnSpLocks noChangeAspect="1"/>
            </p:cNvCxnSpPr>
            <p:nvPr/>
          </p:nvCxnSpPr>
          <p:spPr>
            <a:xfrm flipV="1">
              <a:off x="3866623" y="2807928"/>
              <a:ext cx="0" cy="109879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2" name="Straight Connector 115">
              <a:extLst>
                <a:ext uri="{FF2B5EF4-FFF2-40B4-BE49-F238E27FC236}">
                  <a16:creationId xmlns:a16="http://schemas.microsoft.com/office/drawing/2014/main" id="{F9C0EE09-A28F-1A4B-891C-A860C4695DB8}"/>
                </a:ext>
              </a:extLst>
            </p:cNvPr>
            <p:cNvCxnSpPr>
              <a:cxnSpLocks noChangeAspect="1"/>
            </p:cNvCxnSpPr>
            <p:nvPr/>
          </p:nvCxnSpPr>
          <p:spPr>
            <a:xfrm flipV="1">
              <a:off x="3552298" y="2795309"/>
              <a:ext cx="0" cy="109879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3" name="Straight Connector 115">
              <a:extLst>
                <a:ext uri="{FF2B5EF4-FFF2-40B4-BE49-F238E27FC236}">
                  <a16:creationId xmlns:a16="http://schemas.microsoft.com/office/drawing/2014/main" id="{1FB6CC3A-35B9-4A40-9EA7-BCFBADF61A82}"/>
                </a:ext>
              </a:extLst>
            </p:cNvPr>
            <p:cNvCxnSpPr>
              <a:cxnSpLocks noChangeAspect="1"/>
            </p:cNvCxnSpPr>
            <p:nvPr/>
          </p:nvCxnSpPr>
          <p:spPr>
            <a:xfrm flipV="1">
              <a:off x="3234404" y="2795309"/>
              <a:ext cx="0" cy="109879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5" name="Straight Connector 115">
              <a:extLst>
                <a:ext uri="{FF2B5EF4-FFF2-40B4-BE49-F238E27FC236}">
                  <a16:creationId xmlns:a16="http://schemas.microsoft.com/office/drawing/2014/main" id="{8E3DAFB5-F2F4-B743-B8B0-5FE88339BB0D}"/>
                </a:ext>
              </a:extLst>
            </p:cNvPr>
            <p:cNvCxnSpPr>
              <a:cxnSpLocks noChangeAspect="1"/>
            </p:cNvCxnSpPr>
            <p:nvPr/>
          </p:nvCxnSpPr>
          <p:spPr>
            <a:xfrm flipV="1">
              <a:off x="2602634" y="2789435"/>
              <a:ext cx="0" cy="109879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6" name="Straight Connector 115">
              <a:extLst>
                <a:ext uri="{FF2B5EF4-FFF2-40B4-BE49-F238E27FC236}">
                  <a16:creationId xmlns:a16="http://schemas.microsoft.com/office/drawing/2014/main" id="{2FBBC45D-AF78-5345-BFA4-70702B19FE90}"/>
                </a:ext>
              </a:extLst>
            </p:cNvPr>
            <p:cNvCxnSpPr>
              <a:cxnSpLocks noChangeAspect="1"/>
            </p:cNvCxnSpPr>
            <p:nvPr/>
          </p:nvCxnSpPr>
          <p:spPr>
            <a:xfrm flipV="1">
              <a:off x="2923648" y="2789435"/>
              <a:ext cx="0" cy="109879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7" name="Straight Connector 124">
              <a:extLst>
                <a:ext uri="{FF2B5EF4-FFF2-40B4-BE49-F238E27FC236}">
                  <a16:creationId xmlns:a16="http://schemas.microsoft.com/office/drawing/2014/main" id="{15C22B0B-6422-484C-91AB-4FF5CB685AE1}"/>
                </a:ext>
              </a:extLst>
            </p:cNvPr>
            <p:cNvCxnSpPr>
              <a:cxnSpLocks noChangeAspect="1"/>
            </p:cNvCxnSpPr>
            <p:nvPr/>
          </p:nvCxnSpPr>
          <p:spPr>
            <a:xfrm>
              <a:off x="2329322" y="3500484"/>
              <a:ext cx="1929765"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79" name="Rectangle 178">
              <a:extLst>
                <a:ext uri="{FF2B5EF4-FFF2-40B4-BE49-F238E27FC236}">
                  <a16:creationId xmlns:a16="http://schemas.microsoft.com/office/drawing/2014/main" id="{DE64B3B7-565A-B24F-8F78-54C81420713F}"/>
                </a:ext>
              </a:extLst>
            </p:cNvPr>
            <p:cNvSpPr>
              <a:spLocks noChangeAspect="1"/>
            </p:cNvSpPr>
            <p:nvPr/>
          </p:nvSpPr>
          <p:spPr>
            <a:xfrm>
              <a:off x="2301629" y="2529948"/>
              <a:ext cx="611066" cy="240066"/>
            </a:xfrm>
            <a:prstGeom prst="rect">
              <a:avLst/>
            </a:prstGeom>
          </p:spPr>
          <p:txBody>
            <a:bodyPr wrap="none">
              <a:spAutoFit/>
            </a:bodyPr>
            <a:lstStyle/>
            <a:p>
              <a:pPr algn="ctr" defTabSz="685800" fontAlgn="base">
                <a:lnSpc>
                  <a:spcPct val="80000"/>
                </a:lnSpc>
                <a:spcBef>
                  <a:spcPct val="0"/>
                </a:spcBef>
                <a:spcAft>
                  <a:spcPct val="0"/>
                </a:spcAft>
                <a:buClrTx/>
              </a:pPr>
              <a:r>
                <a:rPr lang="en-US" sz="1200" kern="1200" dirty="0" err="1">
                  <a:solidFill>
                    <a:srgbClr val="C0504D"/>
                  </a:solidFill>
                  <a:latin typeface="Cambria" panose="02040503050406030204" pitchFamily="18" charset="0"/>
                  <a:ea typeface="+mn-ea"/>
                  <a:cs typeface="+mn-cs"/>
                </a:rPr>
                <a:t>bitline</a:t>
              </a:r>
              <a:endParaRPr lang="en-US" sz="1200" kern="1200" dirty="0">
                <a:solidFill>
                  <a:srgbClr val="C0504D"/>
                </a:solidFill>
                <a:latin typeface="Cambria" panose="02040503050406030204" pitchFamily="18" charset="0"/>
                <a:ea typeface="+mn-ea"/>
                <a:cs typeface="+mn-cs"/>
              </a:endParaRPr>
            </a:p>
          </p:txBody>
        </p:sp>
        <p:sp>
          <p:nvSpPr>
            <p:cNvPr id="180" name="Rectangle 179">
              <a:extLst>
                <a:ext uri="{FF2B5EF4-FFF2-40B4-BE49-F238E27FC236}">
                  <a16:creationId xmlns:a16="http://schemas.microsoft.com/office/drawing/2014/main" id="{EA57CF8B-54E0-FC46-AC0F-E9C9CEA4EA65}"/>
                </a:ext>
              </a:extLst>
            </p:cNvPr>
            <p:cNvSpPr>
              <a:spLocks noChangeAspect="1"/>
            </p:cNvSpPr>
            <p:nvPr/>
          </p:nvSpPr>
          <p:spPr>
            <a:xfrm>
              <a:off x="3818553" y="2772543"/>
              <a:ext cx="776816" cy="240066"/>
            </a:xfrm>
            <a:prstGeom prst="rect">
              <a:avLst/>
            </a:prstGeom>
          </p:spPr>
          <p:txBody>
            <a:bodyPr wrap="none">
              <a:spAutoFit/>
            </a:bodyPr>
            <a:lstStyle/>
            <a:p>
              <a:pPr defTabSz="685800" fontAlgn="base">
                <a:lnSpc>
                  <a:spcPct val="80000"/>
                </a:lnSpc>
                <a:spcBef>
                  <a:spcPct val="0"/>
                </a:spcBef>
                <a:spcAft>
                  <a:spcPct val="0"/>
                </a:spcAft>
                <a:buClrTx/>
              </a:pPr>
              <a:r>
                <a:rPr lang="en-US" sz="1200" kern="1200" dirty="0" err="1">
                  <a:solidFill>
                    <a:srgbClr val="4BACC6"/>
                  </a:solidFill>
                  <a:latin typeface="Cambria" panose="02040503050406030204" pitchFamily="18" charset="0"/>
                  <a:ea typeface="+mn-ea"/>
                  <a:cs typeface="+mn-cs"/>
                </a:rPr>
                <a:t>wordline</a:t>
              </a:r>
              <a:endParaRPr lang="en-US" sz="1200" kern="1200" dirty="0">
                <a:solidFill>
                  <a:srgbClr val="4BACC6"/>
                </a:solidFill>
                <a:latin typeface="Cambria" panose="02040503050406030204" pitchFamily="18" charset="0"/>
                <a:ea typeface="+mn-ea"/>
                <a:cs typeface="+mn-cs"/>
              </a:endParaRPr>
            </a:p>
          </p:txBody>
        </p:sp>
        <p:sp>
          <p:nvSpPr>
            <p:cNvPr id="181" name="Rectangle 180">
              <a:extLst>
                <a:ext uri="{FF2B5EF4-FFF2-40B4-BE49-F238E27FC236}">
                  <a16:creationId xmlns:a16="http://schemas.microsoft.com/office/drawing/2014/main" id="{69A75630-D470-D34A-8D22-BB557882F225}"/>
                </a:ext>
              </a:extLst>
            </p:cNvPr>
            <p:cNvSpPr>
              <a:spLocks noChangeAspect="1"/>
            </p:cNvSpPr>
            <p:nvPr/>
          </p:nvSpPr>
          <p:spPr>
            <a:xfrm>
              <a:off x="3950174" y="3026018"/>
              <a:ext cx="298228" cy="240066"/>
            </a:xfrm>
            <a:prstGeom prst="rect">
              <a:avLst/>
            </a:prstGeom>
          </p:spPr>
          <p:txBody>
            <a:bodyPr wrap="square">
              <a:spAutoFit/>
            </a:bodyPr>
            <a:lstStyle/>
            <a:p>
              <a:pPr algn="ctr" defTabSz="685800" fontAlgn="base">
                <a:lnSpc>
                  <a:spcPct val="80000"/>
                </a:lnSpc>
                <a:spcBef>
                  <a:spcPct val="0"/>
                </a:spcBef>
                <a:spcAft>
                  <a:spcPct val="0"/>
                </a:spcAft>
                <a:buClrTx/>
              </a:pPr>
              <a:r>
                <a:rPr lang="en-US" sz="1200" kern="1200" dirty="0">
                  <a:solidFill>
                    <a:srgbClr val="C0504D"/>
                  </a:solidFill>
                  <a:latin typeface="Arial" panose="020B0604020202020204" pitchFamily="34" charset="0"/>
                  <a:ea typeface="+mn-ea"/>
                  <a:cs typeface="+mn-cs"/>
                </a:rPr>
                <a:t>…</a:t>
              </a:r>
            </a:p>
          </p:txBody>
        </p:sp>
        <p:sp>
          <p:nvSpPr>
            <p:cNvPr id="187" name="Rectangle 186">
              <a:extLst>
                <a:ext uri="{FF2B5EF4-FFF2-40B4-BE49-F238E27FC236}">
                  <a16:creationId xmlns:a16="http://schemas.microsoft.com/office/drawing/2014/main" id="{478057A0-96DF-4343-8C2C-00305DF6060B}"/>
                </a:ext>
              </a:extLst>
            </p:cNvPr>
            <p:cNvSpPr>
              <a:spLocks noChangeAspect="1"/>
            </p:cNvSpPr>
            <p:nvPr/>
          </p:nvSpPr>
          <p:spPr>
            <a:xfrm rot="5400000">
              <a:off x="2644870" y="3596307"/>
              <a:ext cx="298228" cy="240066"/>
            </a:xfrm>
            <a:prstGeom prst="rect">
              <a:avLst/>
            </a:prstGeom>
          </p:spPr>
          <p:txBody>
            <a:bodyPr wrap="square">
              <a:spAutoFit/>
            </a:bodyPr>
            <a:lstStyle/>
            <a:p>
              <a:pPr algn="ctr" defTabSz="685800" fontAlgn="base">
                <a:lnSpc>
                  <a:spcPct val="80000"/>
                </a:lnSpc>
                <a:spcBef>
                  <a:spcPct val="0"/>
                </a:spcBef>
                <a:spcAft>
                  <a:spcPct val="0"/>
                </a:spcAft>
                <a:buClrTx/>
              </a:pPr>
              <a:r>
                <a:rPr lang="en-US" sz="1200" kern="1200" dirty="0">
                  <a:solidFill>
                    <a:srgbClr val="4BACC6"/>
                  </a:solidFill>
                  <a:latin typeface="Arial" panose="020B0604020202020204" pitchFamily="34" charset="0"/>
                  <a:ea typeface="+mn-ea"/>
                  <a:cs typeface="+mn-cs"/>
                </a:rPr>
                <a:t>…</a:t>
              </a:r>
            </a:p>
          </p:txBody>
        </p:sp>
        <p:sp>
          <p:nvSpPr>
            <p:cNvPr id="189" name="Rectangle 188">
              <a:extLst>
                <a:ext uri="{FF2B5EF4-FFF2-40B4-BE49-F238E27FC236}">
                  <a16:creationId xmlns:a16="http://schemas.microsoft.com/office/drawing/2014/main" id="{061C987C-AF56-864E-A825-34050F200CC7}"/>
                </a:ext>
              </a:extLst>
            </p:cNvPr>
            <p:cNvSpPr>
              <a:spLocks noChangeAspect="1"/>
            </p:cNvSpPr>
            <p:nvPr/>
          </p:nvSpPr>
          <p:spPr>
            <a:xfrm>
              <a:off x="2905866" y="2589564"/>
              <a:ext cx="883575" cy="240066"/>
            </a:xfrm>
            <a:prstGeom prst="rect">
              <a:avLst/>
            </a:prstGeom>
          </p:spPr>
          <p:txBody>
            <a:bodyPr wrap="none">
              <a:spAutoFit/>
            </a:bodyPr>
            <a:lstStyle/>
            <a:p>
              <a:pPr defTabSz="685800" fontAlgn="base">
                <a:lnSpc>
                  <a:spcPct val="80000"/>
                </a:lnSpc>
                <a:spcBef>
                  <a:spcPct val="0"/>
                </a:spcBef>
                <a:spcAft>
                  <a:spcPct val="0"/>
                </a:spcAft>
                <a:buClrTx/>
              </a:pPr>
              <a:r>
                <a:rPr lang="en-US" sz="1200" kern="1200" dirty="0">
                  <a:solidFill>
                    <a:prstClr val="black"/>
                  </a:solidFill>
                  <a:latin typeface="Cambria" panose="02040503050406030204" pitchFamily="18" charset="0"/>
                  <a:ea typeface="+mn-ea"/>
                  <a:cs typeface="+mn-cs"/>
                </a:rPr>
                <a:t>DRAM Cell</a:t>
              </a:r>
            </a:p>
          </p:txBody>
        </p:sp>
        <p:sp>
          <p:nvSpPr>
            <p:cNvPr id="190" name="Rounded Rectangle 189">
              <a:extLst>
                <a:ext uri="{FF2B5EF4-FFF2-40B4-BE49-F238E27FC236}">
                  <a16:creationId xmlns:a16="http://schemas.microsoft.com/office/drawing/2014/main" id="{17666F58-6C13-AA4B-A41C-1DFC098A11F8}"/>
                </a:ext>
              </a:extLst>
            </p:cNvPr>
            <p:cNvSpPr>
              <a:spLocks/>
            </p:cNvSpPr>
            <p:nvPr/>
          </p:nvSpPr>
          <p:spPr>
            <a:xfrm>
              <a:off x="2329322" y="3906727"/>
              <a:ext cx="1929765" cy="229901"/>
            </a:xfrm>
            <a:prstGeom prst="roundRect">
              <a:avLst>
                <a:gd name="adj" fmla="val 5443"/>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defTabSz="685800" fontAlgn="base">
                <a:lnSpc>
                  <a:spcPct val="90000"/>
                </a:lnSpc>
                <a:spcBef>
                  <a:spcPct val="0"/>
                </a:spcBef>
                <a:spcAft>
                  <a:spcPct val="0"/>
                </a:spcAft>
                <a:buClrTx/>
              </a:pPr>
              <a:r>
                <a:rPr lang="en-US" sz="1725" b="1" kern="1200" dirty="0">
                  <a:solidFill>
                    <a:srgbClr val="4F81BD">
                      <a:lumMod val="20000"/>
                      <a:lumOff val="80000"/>
                    </a:srgbClr>
                  </a:solidFill>
                  <a:latin typeface="Cambria" panose="02040503050406030204" pitchFamily="18" charset="0"/>
                </a:rPr>
                <a:t>Row Buffer</a:t>
              </a:r>
            </a:p>
          </p:txBody>
        </p:sp>
        <p:cxnSp>
          <p:nvCxnSpPr>
            <p:cNvPr id="202" name="Straight Connector 124">
              <a:extLst>
                <a:ext uri="{FF2B5EF4-FFF2-40B4-BE49-F238E27FC236}">
                  <a16:creationId xmlns:a16="http://schemas.microsoft.com/office/drawing/2014/main" id="{47675B33-B9A8-4946-BAF0-0FFA700478B2}"/>
                </a:ext>
              </a:extLst>
            </p:cNvPr>
            <p:cNvCxnSpPr>
              <a:cxnSpLocks noChangeAspect="1"/>
            </p:cNvCxnSpPr>
            <p:nvPr/>
          </p:nvCxnSpPr>
          <p:spPr>
            <a:xfrm>
              <a:off x="2329322" y="3276206"/>
              <a:ext cx="1929765"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3" name="Straight Connector 124">
              <a:extLst>
                <a:ext uri="{FF2B5EF4-FFF2-40B4-BE49-F238E27FC236}">
                  <a16:creationId xmlns:a16="http://schemas.microsoft.com/office/drawing/2014/main" id="{EEBBA1AF-F619-6A46-B0BB-6A82BD7BD70A}"/>
                </a:ext>
              </a:extLst>
            </p:cNvPr>
            <p:cNvCxnSpPr>
              <a:cxnSpLocks noChangeAspect="1"/>
            </p:cNvCxnSpPr>
            <p:nvPr/>
          </p:nvCxnSpPr>
          <p:spPr>
            <a:xfrm>
              <a:off x="2329322" y="3045480"/>
              <a:ext cx="1929765"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59" name="Oval 131">
              <a:extLst>
                <a:ext uri="{FF2B5EF4-FFF2-40B4-BE49-F238E27FC236}">
                  <a16:creationId xmlns:a16="http://schemas.microsoft.com/office/drawing/2014/main" id="{F151E009-4668-A64A-AEDB-6972E0D82298}"/>
                </a:ext>
              </a:extLst>
            </p:cNvPr>
            <p:cNvSpPr>
              <a:spLocks noChangeAspect="1"/>
            </p:cNvSpPr>
            <p:nvPr/>
          </p:nvSpPr>
          <p:spPr>
            <a:xfrm>
              <a:off x="3792355" y="3421402"/>
              <a:ext cx="169736" cy="169735"/>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buClrTx/>
              </a:pPr>
              <a:endParaRPr lang="en-US" sz="1350" kern="1200">
                <a:solidFill>
                  <a:prstClr val="white"/>
                </a:solidFill>
                <a:latin typeface="Calibri"/>
              </a:endParaRPr>
            </a:p>
          </p:txBody>
        </p:sp>
        <p:sp>
          <p:nvSpPr>
            <p:cNvPr id="160" name="Oval 134">
              <a:extLst>
                <a:ext uri="{FF2B5EF4-FFF2-40B4-BE49-F238E27FC236}">
                  <a16:creationId xmlns:a16="http://schemas.microsoft.com/office/drawing/2014/main" id="{FF1CEF6F-C8D8-1D47-93C3-C950B6210600}"/>
                </a:ext>
              </a:extLst>
            </p:cNvPr>
            <p:cNvSpPr>
              <a:spLocks noChangeAspect="1"/>
            </p:cNvSpPr>
            <p:nvPr/>
          </p:nvSpPr>
          <p:spPr>
            <a:xfrm>
              <a:off x="2848783" y="3422063"/>
              <a:ext cx="169736" cy="169735"/>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buClrTx/>
              </a:pPr>
              <a:endParaRPr lang="en-US" sz="1350" kern="1200">
                <a:solidFill>
                  <a:prstClr val="white"/>
                </a:solidFill>
                <a:latin typeface="Calibri"/>
              </a:endParaRPr>
            </a:p>
          </p:txBody>
        </p:sp>
        <p:sp>
          <p:nvSpPr>
            <p:cNvPr id="161" name="Oval 137">
              <a:extLst>
                <a:ext uri="{FF2B5EF4-FFF2-40B4-BE49-F238E27FC236}">
                  <a16:creationId xmlns:a16="http://schemas.microsoft.com/office/drawing/2014/main" id="{C0362BED-BF1B-1143-B935-946AC1BE2A89}"/>
                </a:ext>
              </a:extLst>
            </p:cNvPr>
            <p:cNvSpPr>
              <a:spLocks noChangeAspect="1"/>
            </p:cNvSpPr>
            <p:nvPr/>
          </p:nvSpPr>
          <p:spPr>
            <a:xfrm>
              <a:off x="3474462" y="3203004"/>
              <a:ext cx="169736" cy="169735"/>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buClrTx/>
              </a:pPr>
              <a:endParaRPr lang="en-US" sz="1350" kern="1200">
                <a:solidFill>
                  <a:prstClr val="white"/>
                </a:solidFill>
                <a:latin typeface="Calibri"/>
              </a:endParaRPr>
            </a:p>
          </p:txBody>
        </p:sp>
        <p:sp>
          <p:nvSpPr>
            <p:cNvPr id="162" name="Oval 140">
              <a:extLst>
                <a:ext uri="{FF2B5EF4-FFF2-40B4-BE49-F238E27FC236}">
                  <a16:creationId xmlns:a16="http://schemas.microsoft.com/office/drawing/2014/main" id="{A3511D03-3E6B-264C-B68D-86AD6DBABB5A}"/>
                </a:ext>
              </a:extLst>
            </p:cNvPr>
            <p:cNvSpPr>
              <a:spLocks noChangeAspect="1"/>
            </p:cNvSpPr>
            <p:nvPr/>
          </p:nvSpPr>
          <p:spPr>
            <a:xfrm>
              <a:off x="3786724" y="2955422"/>
              <a:ext cx="169736" cy="169735"/>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buClrTx/>
              </a:pPr>
              <a:endParaRPr lang="en-US" sz="1350" kern="1200">
                <a:solidFill>
                  <a:prstClr val="white"/>
                </a:solidFill>
                <a:latin typeface="Calibri"/>
              </a:endParaRPr>
            </a:p>
          </p:txBody>
        </p:sp>
        <p:sp>
          <p:nvSpPr>
            <p:cNvPr id="163" name="Oval 143">
              <a:extLst>
                <a:ext uri="{FF2B5EF4-FFF2-40B4-BE49-F238E27FC236}">
                  <a16:creationId xmlns:a16="http://schemas.microsoft.com/office/drawing/2014/main" id="{F56C5440-2DED-B44D-81E7-1C8410815B0E}"/>
                </a:ext>
              </a:extLst>
            </p:cNvPr>
            <p:cNvSpPr>
              <a:spLocks noChangeAspect="1"/>
            </p:cNvSpPr>
            <p:nvPr/>
          </p:nvSpPr>
          <p:spPr>
            <a:xfrm>
              <a:off x="2847018" y="2955422"/>
              <a:ext cx="169736" cy="169735"/>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buClrTx/>
              </a:pPr>
              <a:endParaRPr lang="en-US" sz="1350" kern="1200">
                <a:solidFill>
                  <a:prstClr val="white"/>
                </a:solidFill>
                <a:latin typeface="Calibri"/>
              </a:endParaRPr>
            </a:p>
          </p:txBody>
        </p:sp>
        <p:sp>
          <p:nvSpPr>
            <p:cNvPr id="167" name="Oval 131">
              <a:extLst>
                <a:ext uri="{FF2B5EF4-FFF2-40B4-BE49-F238E27FC236}">
                  <a16:creationId xmlns:a16="http://schemas.microsoft.com/office/drawing/2014/main" id="{25493F90-8D7D-DC44-BB8C-6BBC3B95C549}"/>
                </a:ext>
              </a:extLst>
            </p:cNvPr>
            <p:cNvSpPr>
              <a:spLocks noChangeAspect="1"/>
            </p:cNvSpPr>
            <p:nvPr/>
          </p:nvSpPr>
          <p:spPr>
            <a:xfrm>
              <a:off x="3159793" y="3429112"/>
              <a:ext cx="169736" cy="169735"/>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buClrTx/>
              </a:pPr>
              <a:endParaRPr lang="en-US" sz="1350" kern="1200">
                <a:solidFill>
                  <a:prstClr val="white"/>
                </a:solidFill>
                <a:latin typeface="Calibri"/>
              </a:endParaRPr>
            </a:p>
          </p:txBody>
        </p:sp>
        <p:sp>
          <p:nvSpPr>
            <p:cNvPr id="168" name="Oval 134">
              <a:extLst>
                <a:ext uri="{FF2B5EF4-FFF2-40B4-BE49-F238E27FC236}">
                  <a16:creationId xmlns:a16="http://schemas.microsoft.com/office/drawing/2014/main" id="{EA8630EB-9BD9-3342-B9A0-A29BAA78313F}"/>
                </a:ext>
              </a:extLst>
            </p:cNvPr>
            <p:cNvSpPr>
              <a:spLocks noChangeAspect="1"/>
            </p:cNvSpPr>
            <p:nvPr/>
          </p:nvSpPr>
          <p:spPr>
            <a:xfrm>
              <a:off x="3792355" y="3203004"/>
              <a:ext cx="169736" cy="169735"/>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buClrTx/>
              </a:pPr>
              <a:endParaRPr lang="en-US" sz="1350" kern="1200">
                <a:solidFill>
                  <a:prstClr val="white"/>
                </a:solidFill>
                <a:latin typeface="Calibri"/>
              </a:endParaRPr>
            </a:p>
          </p:txBody>
        </p:sp>
        <p:sp>
          <p:nvSpPr>
            <p:cNvPr id="169" name="Oval 137">
              <a:extLst>
                <a:ext uri="{FF2B5EF4-FFF2-40B4-BE49-F238E27FC236}">
                  <a16:creationId xmlns:a16="http://schemas.microsoft.com/office/drawing/2014/main" id="{22E9EF32-72E2-BE43-B7CB-A555AF5C75F2}"/>
                </a:ext>
              </a:extLst>
            </p:cNvPr>
            <p:cNvSpPr>
              <a:spLocks noChangeAspect="1"/>
            </p:cNvSpPr>
            <p:nvPr/>
          </p:nvSpPr>
          <p:spPr>
            <a:xfrm>
              <a:off x="2847018" y="3191338"/>
              <a:ext cx="169736" cy="169735"/>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buClrTx/>
              </a:pPr>
              <a:endParaRPr lang="en-US" sz="1350" kern="1200">
                <a:solidFill>
                  <a:prstClr val="white"/>
                </a:solidFill>
                <a:latin typeface="Calibri"/>
              </a:endParaRPr>
            </a:p>
          </p:txBody>
        </p:sp>
        <p:sp>
          <p:nvSpPr>
            <p:cNvPr id="170" name="Oval 140">
              <a:extLst>
                <a:ext uri="{FF2B5EF4-FFF2-40B4-BE49-F238E27FC236}">
                  <a16:creationId xmlns:a16="http://schemas.microsoft.com/office/drawing/2014/main" id="{1B3E9138-DC21-4545-A02D-906B41F5E4A2}"/>
                </a:ext>
              </a:extLst>
            </p:cNvPr>
            <p:cNvSpPr>
              <a:spLocks noChangeAspect="1"/>
            </p:cNvSpPr>
            <p:nvPr/>
          </p:nvSpPr>
          <p:spPr>
            <a:xfrm>
              <a:off x="3474159" y="2955422"/>
              <a:ext cx="169736" cy="169735"/>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buClrTx/>
              </a:pPr>
              <a:endParaRPr lang="en-US" sz="1350" kern="1200">
                <a:solidFill>
                  <a:prstClr val="white"/>
                </a:solidFill>
                <a:latin typeface="Calibri"/>
              </a:endParaRPr>
            </a:p>
          </p:txBody>
        </p:sp>
        <p:sp>
          <p:nvSpPr>
            <p:cNvPr id="171" name="Oval 143">
              <a:extLst>
                <a:ext uri="{FF2B5EF4-FFF2-40B4-BE49-F238E27FC236}">
                  <a16:creationId xmlns:a16="http://schemas.microsoft.com/office/drawing/2014/main" id="{28DB7EEB-B66D-E14A-AD4F-A36F62F55575}"/>
                </a:ext>
              </a:extLst>
            </p:cNvPr>
            <p:cNvSpPr>
              <a:spLocks noChangeAspect="1"/>
            </p:cNvSpPr>
            <p:nvPr/>
          </p:nvSpPr>
          <p:spPr>
            <a:xfrm>
              <a:off x="2517451" y="2955422"/>
              <a:ext cx="169736" cy="169735"/>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buClrTx/>
              </a:pPr>
              <a:endParaRPr lang="en-US" sz="1350" kern="1200">
                <a:solidFill>
                  <a:prstClr val="white"/>
                </a:solidFill>
                <a:latin typeface="Calibri"/>
              </a:endParaRPr>
            </a:p>
          </p:txBody>
        </p:sp>
        <p:sp>
          <p:nvSpPr>
            <p:cNvPr id="174" name="Oval 131">
              <a:extLst>
                <a:ext uri="{FF2B5EF4-FFF2-40B4-BE49-F238E27FC236}">
                  <a16:creationId xmlns:a16="http://schemas.microsoft.com/office/drawing/2014/main" id="{B9487CFC-E86C-D14A-9A38-414DE8EAAE11}"/>
                </a:ext>
              </a:extLst>
            </p:cNvPr>
            <p:cNvSpPr>
              <a:spLocks noChangeAspect="1"/>
            </p:cNvSpPr>
            <p:nvPr/>
          </p:nvSpPr>
          <p:spPr>
            <a:xfrm>
              <a:off x="3470803" y="3426176"/>
              <a:ext cx="169736" cy="169735"/>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buClrTx/>
              </a:pPr>
              <a:endParaRPr lang="en-US" sz="1350" kern="1200">
                <a:solidFill>
                  <a:prstClr val="white"/>
                </a:solidFill>
                <a:latin typeface="Calibri"/>
              </a:endParaRPr>
            </a:p>
          </p:txBody>
        </p:sp>
        <p:sp>
          <p:nvSpPr>
            <p:cNvPr id="175" name="Oval 134">
              <a:extLst>
                <a:ext uri="{FF2B5EF4-FFF2-40B4-BE49-F238E27FC236}">
                  <a16:creationId xmlns:a16="http://schemas.microsoft.com/office/drawing/2014/main" id="{54767612-2AB0-F347-B59B-FA80057F978B}"/>
                </a:ext>
              </a:extLst>
            </p:cNvPr>
            <p:cNvSpPr>
              <a:spLocks noChangeAspect="1"/>
            </p:cNvSpPr>
            <p:nvPr/>
          </p:nvSpPr>
          <p:spPr>
            <a:xfrm>
              <a:off x="2520256" y="3426176"/>
              <a:ext cx="169736" cy="169735"/>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buClrTx/>
              </a:pPr>
              <a:endParaRPr lang="en-US" sz="1350" kern="1200">
                <a:solidFill>
                  <a:prstClr val="white"/>
                </a:solidFill>
                <a:latin typeface="Calibri"/>
              </a:endParaRPr>
            </a:p>
          </p:txBody>
        </p:sp>
        <p:sp>
          <p:nvSpPr>
            <p:cNvPr id="176" name="Oval 137">
              <a:extLst>
                <a:ext uri="{FF2B5EF4-FFF2-40B4-BE49-F238E27FC236}">
                  <a16:creationId xmlns:a16="http://schemas.microsoft.com/office/drawing/2014/main" id="{5693B6F7-A429-694A-BD4B-F9FC07B0413E}"/>
                </a:ext>
              </a:extLst>
            </p:cNvPr>
            <p:cNvSpPr>
              <a:spLocks noChangeAspect="1"/>
            </p:cNvSpPr>
            <p:nvPr/>
          </p:nvSpPr>
          <p:spPr>
            <a:xfrm>
              <a:off x="3153962" y="3198387"/>
              <a:ext cx="169736" cy="169735"/>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buClrTx/>
              </a:pPr>
              <a:endParaRPr lang="en-US" sz="1350" kern="1200">
                <a:solidFill>
                  <a:prstClr val="white"/>
                </a:solidFill>
                <a:latin typeface="Calibri"/>
              </a:endParaRPr>
            </a:p>
          </p:txBody>
        </p:sp>
        <p:sp>
          <p:nvSpPr>
            <p:cNvPr id="177" name="Oval 140">
              <a:extLst>
                <a:ext uri="{FF2B5EF4-FFF2-40B4-BE49-F238E27FC236}">
                  <a16:creationId xmlns:a16="http://schemas.microsoft.com/office/drawing/2014/main" id="{2F6ECC0C-4940-E540-92EC-E4A14CF9C130}"/>
                </a:ext>
              </a:extLst>
            </p:cNvPr>
            <p:cNvSpPr>
              <a:spLocks noChangeAspect="1"/>
            </p:cNvSpPr>
            <p:nvPr/>
          </p:nvSpPr>
          <p:spPr>
            <a:xfrm>
              <a:off x="2517451" y="3198387"/>
              <a:ext cx="169736" cy="169735"/>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buClrTx/>
              </a:pPr>
              <a:endParaRPr lang="en-US" sz="1350" kern="1200">
                <a:solidFill>
                  <a:prstClr val="white"/>
                </a:solidFill>
                <a:latin typeface="Calibri"/>
              </a:endParaRPr>
            </a:p>
          </p:txBody>
        </p:sp>
        <p:sp>
          <p:nvSpPr>
            <p:cNvPr id="178" name="Oval 143">
              <a:extLst>
                <a:ext uri="{FF2B5EF4-FFF2-40B4-BE49-F238E27FC236}">
                  <a16:creationId xmlns:a16="http://schemas.microsoft.com/office/drawing/2014/main" id="{F02D729C-2936-B446-B0A1-D8D3F53D9B1D}"/>
                </a:ext>
              </a:extLst>
            </p:cNvPr>
            <p:cNvSpPr>
              <a:spLocks noChangeAspect="1"/>
            </p:cNvSpPr>
            <p:nvPr/>
          </p:nvSpPr>
          <p:spPr>
            <a:xfrm>
              <a:off x="3149086" y="2953440"/>
              <a:ext cx="169736" cy="169735"/>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buClrTx/>
              </a:pPr>
              <a:endParaRPr lang="en-US" sz="1350" kern="1200">
                <a:solidFill>
                  <a:prstClr val="white"/>
                </a:solidFill>
                <a:latin typeface="Calibri"/>
              </a:endParaRPr>
            </a:p>
          </p:txBody>
        </p:sp>
        <p:sp>
          <p:nvSpPr>
            <p:cNvPr id="204" name="Rectangle 203">
              <a:extLst>
                <a:ext uri="{FF2B5EF4-FFF2-40B4-BE49-F238E27FC236}">
                  <a16:creationId xmlns:a16="http://schemas.microsoft.com/office/drawing/2014/main" id="{05C32EAD-629E-4B48-89F0-2E0E6237F2AE}"/>
                </a:ext>
              </a:extLst>
            </p:cNvPr>
            <p:cNvSpPr>
              <a:spLocks noChangeAspect="1"/>
            </p:cNvSpPr>
            <p:nvPr/>
          </p:nvSpPr>
          <p:spPr>
            <a:xfrm rot="5400000">
              <a:off x="2979445" y="3601280"/>
              <a:ext cx="298228" cy="240066"/>
            </a:xfrm>
            <a:prstGeom prst="rect">
              <a:avLst/>
            </a:prstGeom>
          </p:spPr>
          <p:txBody>
            <a:bodyPr wrap="square">
              <a:spAutoFit/>
            </a:bodyPr>
            <a:lstStyle/>
            <a:p>
              <a:pPr algn="ctr" defTabSz="685800" fontAlgn="base">
                <a:lnSpc>
                  <a:spcPct val="80000"/>
                </a:lnSpc>
                <a:spcBef>
                  <a:spcPct val="0"/>
                </a:spcBef>
                <a:spcAft>
                  <a:spcPct val="0"/>
                </a:spcAft>
                <a:buClrTx/>
              </a:pPr>
              <a:r>
                <a:rPr lang="en-US" sz="1200" kern="1200" dirty="0">
                  <a:solidFill>
                    <a:srgbClr val="4BACC6"/>
                  </a:solidFill>
                  <a:latin typeface="Arial" panose="020B0604020202020204" pitchFamily="34" charset="0"/>
                  <a:ea typeface="+mn-ea"/>
                  <a:cs typeface="+mn-cs"/>
                </a:rPr>
                <a:t>…</a:t>
              </a:r>
            </a:p>
          </p:txBody>
        </p:sp>
        <p:sp>
          <p:nvSpPr>
            <p:cNvPr id="205" name="Rectangle 204">
              <a:extLst>
                <a:ext uri="{FF2B5EF4-FFF2-40B4-BE49-F238E27FC236}">
                  <a16:creationId xmlns:a16="http://schemas.microsoft.com/office/drawing/2014/main" id="{B95E8257-3C00-C841-AA58-15188D075FED}"/>
                </a:ext>
              </a:extLst>
            </p:cNvPr>
            <p:cNvSpPr>
              <a:spLocks noChangeAspect="1"/>
            </p:cNvSpPr>
            <p:nvPr/>
          </p:nvSpPr>
          <p:spPr>
            <a:xfrm rot="5400000">
              <a:off x="3284092" y="3607988"/>
              <a:ext cx="298228" cy="240066"/>
            </a:xfrm>
            <a:prstGeom prst="rect">
              <a:avLst/>
            </a:prstGeom>
          </p:spPr>
          <p:txBody>
            <a:bodyPr wrap="square">
              <a:spAutoFit/>
            </a:bodyPr>
            <a:lstStyle/>
            <a:p>
              <a:pPr algn="ctr" defTabSz="685800" fontAlgn="base">
                <a:lnSpc>
                  <a:spcPct val="80000"/>
                </a:lnSpc>
                <a:spcBef>
                  <a:spcPct val="0"/>
                </a:spcBef>
                <a:spcAft>
                  <a:spcPct val="0"/>
                </a:spcAft>
                <a:buClrTx/>
              </a:pPr>
              <a:r>
                <a:rPr lang="en-US" sz="1200" kern="1200" dirty="0">
                  <a:solidFill>
                    <a:srgbClr val="4BACC6"/>
                  </a:solidFill>
                  <a:latin typeface="Arial" panose="020B0604020202020204" pitchFamily="34" charset="0"/>
                  <a:ea typeface="+mn-ea"/>
                  <a:cs typeface="+mn-cs"/>
                </a:rPr>
                <a:t>…</a:t>
              </a:r>
            </a:p>
          </p:txBody>
        </p:sp>
        <p:sp>
          <p:nvSpPr>
            <p:cNvPr id="206" name="Rectangle 205">
              <a:extLst>
                <a:ext uri="{FF2B5EF4-FFF2-40B4-BE49-F238E27FC236}">
                  <a16:creationId xmlns:a16="http://schemas.microsoft.com/office/drawing/2014/main" id="{09ECB0C3-E22C-444C-B596-9422FF3267E4}"/>
                </a:ext>
              </a:extLst>
            </p:cNvPr>
            <p:cNvSpPr>
              <a:spLocks noChangeAspect="1"/>
            </p:cNvSpPr>
            <p:nvPr/>
          </p:nvSpPr>
          <p:spPr>
            <a:xfrm rot="5400000">
              <a:off x="3606189" y="3617981"/>
              <a:ext cx="298228" cy="240066"/>
            </a:xfrm>
            <a:prstGeom prst="rect">
              <a:avLst/>
            </a:prstGeom>
          </p:spPr>
          <p:txBody>
            <a:bodyPr wrap="square">
              <a:spAutoFit/>
            </a:bodyPr>
            <a:lstStyle/>
            <a:p>
              <a:pPr algn="ctr" defTabSz="685800" fontAlgn="base">
                <a:lnSpc>
                  <a:spcPct val="80000"/>
                </a:lnSpc>
                <a:spcBef>
                  <a:spcPct val="0"/>
                </a:spcBef>
                <a:spcAft>
                  <a:spcPct val="0"/>
                </a:spcAft>
                <a:buClrTx/>
              </a:pPr>
              <a:r>
                <a:rPr lang="en-US" sz="1200" kern="1200" dirty="0">
                  <a:solidFill>
                    <a:srgbClr val="4BACC6"/>
                  </a:solidFill>
                  <a:latin typeface="Arial" panose="020B0604020202020204" pitchFamily="34" charset="0"/>
                  <a:ea typeface="+mn-ea"/>
                  <a:cs typeface="+mn-cs"/>
                </a:rPr>
                <a:t>…</a:t>
              </a:r>
            </a:p>
          </p:txBody>
        </p:sp>
        <p:sp>
          <p:nvSpPr>
            <p:cNvPr id="207" name="Rectangle 206">
              <a:extLst>
                <a:ext uri="{FF2B5EF4-FFF2-40B4-BE49-F238E27FC236}">
                  <a16:creationId xmlns:a16="http://schemas.microsoft.com/office/drawing/2014/main" id="{FE58EA8F-293F-D747-A748-917ADDBDADF3}"/>
                </a:ext>
              </a:extLst>
            </p:cNvPr>
            <p:cNvSpPr>
              <a:spLocks noChangeAspect="1"/>
            </p:cNvSpPr>
            <p:nvPr/>
          </p:nvSpPr>
          <p:spPr>
            <a:xfrm>
              <a:off x="3963995" y="3250296"/>
              <a:ext cx="298228" cy="240066"/>
            </a:xfrm>
            <a:prstGeom prst="rect">
              <a:avLst/>
            </a:prstGeom>
          </p:spPr>
          <p:txBody>
            <a:bodyPr wrap="square">
              <a:spAutoFit/>
            </a:bodyPr>
            <a:lstStyle/>
            <a:p>
              <a:pPr algn="ctr" defTabSz="685800" fontAlgn="base">
                <a:lnSpc>
                  <a:spcPct val="80000"/>
                </a:lnSpc>
                <a:spcBef>
                  <a:spcPct val="0"/>
                </a:spcBef>
                <a:spcAft>
                  <a:spcPct val="0"/>
                </a:spcAft>
                <a:buClrTx/>
              </a:pPr>
              <a:r>
                <a:rPr lang="en-US" sz="1200" kern="1200" dirty="0">
                  <a:solidFill>
                    <a:srgbClr val="C0504D"/>
                  </a:solidFill>
                  <a:latin typeface="Arial" panose="020B0604020202020204" pitchFamily="34" charset="0"/>
                  <a:ea typeface="+mn-ea"/>
                  <a:cs typeface="+mn-cs"/>
                </a:rPr>
                <a:t>…</a:t>
              </a:r>
            </a:p>
          </p:txBody>
        </p:sp>
        <p:cxnSp>
          <p:nvCxnSpPr>
            <p:cNvPr id="191" name="Straight Connector 190">
              <a:extLst>
                <a:ext uri="{FF2B5EF4-FFF2-40B4-BE49-F238E27FC236}">
                  <a16:creationId xmlns:a16="http://schemas.microsoft.com/office/drawing/2014/main" id="{E1D4232F-53E6-F84C-B647-B31EDB083D52}"/>
                </a:ext>
              </a:extLst>
            </p:cNvPr>
            <p:cNvCxnSpPr>
              <a:cxnSpLocks noChangeAspect="1"/>
            </p:cNvCxnSpPr>
            <p:nvPr/>
          </p:nvCxnSpPr>
          <p:spPr>
            <a:xfrm flipV="1">
              <a:off x="2060762" y="2485966"/>
              <a:ext cx="217337" cy="51857"/>
            </a:xfrm>
            <a:prstGeom prst="line">
              <a:avLst/>
            </a:prstGeom>
            <a:ln w="38100">
              <a:prstDash val="sysDot"/>
            </a:ln>
          </p:spPr>
          <p:style>
            <a:lnRef idx="1">
              <a:schemeClr val="dk1"/>
            </a:lnRef>
            <a:fillRef idx="0">
              <a:schemeClr val="dk1"/>
            </a:fillRef>
            <a:effectRef idx="0">
              <a:schemeClr val="dk1"/>
            </a:effectRef>
            <a:fontRef idx="minor">
              <a:schemeClr val="tx1"/>
            </a:fontRef>
          </p:style>
        </p:cxnSp>
        <p:cxnSp>
          <p:nvCxnSpPr>
            <p:cNvPr id="192" name="Straight Connector 191">
              <a:extLst>
                <a:ext uri="{FF2B5EF4-FFF2-40B4-BE49-F238E27FC236}">
                  <a16:creationId xmlns:a16="http://schemas.microsoft.com/office/drawing/2014/main" id="{96362446-B021-474C-8B23-7B1789872AA6}"/>
                </a:ext>
              </a:extLst>
            </p:cNvPr>
            <p:cNvCxnSpPr>
              <a:cxnSpLocks noChangeAspect="1"/>
            </p:cNvCxnSpPr>
            <p:nvPr/>
          </p:nvCxnSpPr>
          <p:spPr>
            <a:xfrm>
              <a:off x="2062809" y="2772135"/>
              <a:ext cx="185387" cy="1412001"/>
            </a:xfrm>
            <a:prstGeom prst="line">
              <a:avLst/>
            </a:prstGeom>
            <a:ln w="38100">
              <a:prstDash val="sysDot"/>
            </a:ln>
          </p:spPr>
          <p:style>
            <a:lnRef idx="1">
              <a:schemeClr val="dk1"/>
            </a:lnRef>
            <a:fillRef idx="0">
              <a:schemeClr val="dk1"/>
            </a:fillRef>
            <a:effectRef idx="0">
              <a:schemeClr val="dk1"/>
            </a:effectRef>
            <a:fontRef idx="minor">
              <a:schemeClr val="tx1"/>
            </a:fontRef>
          </p:style>
        </p:cxnSp>
      </p:grpSp>
      <p:grpSp>
        <p:nvGrpSpPr>
          <p:cNvPr id="22" name="Group 21">
            <a:extLst>
              <a:ext uri="{FF2B5EF4-FFF2-40B4-BE49-F238E27FC236}">
                <a16:creationId xmlns:a16="http://schemas.microsoft.com/office/drawing/2014/main" id="{B44FE001-7C20-D241-AB76-E5252C71D2F9}"/>
              </a:ext>
            </a:extLst>
          </p:cNvPr>
          <p:cNvGrpSpPr/>
          <p:nvPr/>
        </p:nvGrpSpPr>
        <p:grpSpPr>
          <a:xfrm>
            <a:off x="4262474" y="3835910"/>
            <a:ext cx="2595526" cy="722744"/>
            <a:chOff x="4262474" y="3835910"/>
            <a:chExt cx="2595526" cy="722744"/>
          </a:xfrm>
        </p:grpSpPr>
        <p:cxnSp>
          <p:nvCxnSpPr>
            <p:cNvPr id="87" name="Straight Arrow Connector 86">
              <a:extLst>
                <a:ext uri="{FF2B5EF4-FFF2-40B4-BE49-F238E27FC236}">
                  <a16:creationId xmlns:a16="http://schemas.microsoft.com/office/drawing/2014/main" id="{E80DAAAF-8C1D-5D4C-97DD-130380AD893F}"/>
                </a:ext>
              </a:extLst>
            </p:cNvPr>
            <p:cNvCxnSpPr>
              <a:cxnSpLocks noChangeAspect="1"/>
            </p:cNvCxnSpPr>
            <p:nvPr/>
          </p:nvCxnSpPr>
          <p:spPr>
            <a:xfrm flipV="1">
              <a:off x="4262474" y="4036184"/>
              <a:ext cx="434300" cy="1030"/>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0" name="Rounded Rectangle 89">
              <a:extLst>
                <a:ext uri="{FF2B5EF4-FFF2-40B4-BE49-F238E27FC236}">
                  <a16:creationId xmlns:a16="http://schemas.microsoft.com/office/drawing/2014/main" id="{835D71E5-9C0B-4945-9548-257CEA1C4719}"/>
                </a:ext>
              </a:extLst>
            </p:cNvPr>
            <p:cNvSpPr>
              <a:spLocks/>
            </p:cNvSpPr>
            <p:nvPr/>
          </p:nvSpPr>
          <p:spPr>
            <a:xfrm>
              <a:off x="4696774" y="3911295"/>
              <a:ext cx="1929765" cy="229901"/>
            </a:xfrm>
            <a:prstGeom prst="roundRect">
              <a:avLst>
                <a:gd name="adj" fmla="val 5443"/>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defTabSz="685800" fontAlgn="base">
                <a:lnSpc>
                  <a:spcPct val="90000"/>
                </a:lnSpc>
                <a:spcBef>
                  <a:spcPct val="0"/>
                </a:spcBef>
                <a:spcAft>
                  <a:spcPct val="0"/>
                </a:spcAft>
                <a:buClrTx/>
              </a:pPr>
              <a:endParaRPr lang="en-US" sz="1725" b="1" kern="1200" dirty="0">
                <a:solidFill>
                  <a:srgbClr val="4F81BD">
                    <a:lumMod val="20000"/>
                    <a:lumOff val="80000"/>
                  </a:srgbClr>
                </a:solidFill>
                <a:latin typeface="Cambria" panose="02040503050406030204" pitchFamily="18" charset="0"/>
              </a:endParaRPr>
            </a:p>
          </p:txBody>
        </p:sp>
        <p:sp>
          <p:nvSpPr>
            <p:cNvPr id="91" name="Rounded Rectangle 90">
              <a:extLst>
                <a:ext uri="{FF2B5EF4-FFF2-40B4-BE49-F238E27FC236}">
                  <a16:creationId xmlns:a16="http://schemas.microsoft.com/office/drawing/2014/main" id="{0AA4B68E-9617-5845-AB42-A7E0296745CE}"/>
                </a:ext>
              </a:extLst>
            </p:cNvPr>
            <p:cNvSpPr>
              <a:spLocks/>
            </p:cNvSpPr>
            <p:nvPr/>
          </p:nvSpPr>
          <p:spPr>
            <a:xfrm>
              <a:off x="4695629" y="3911612"/>
              <a:ext cx="506432" cy="229901"/>
            </a:xfrm>
            <a:prstGeom prst="roundRect">
              <a:avLst>
                <a:gd name="adj" fmla="val 5443"/>
              </a:avLst>
            </a:prstGeom>
            <a:solidFill>
              <a:schemeClr val="accent6">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defTabSz="685800" fontAlgn="base">
                <a:lnSpc>
                  <a:spcPct val="90000"/>
                </a:lnSpc>
                <a:spcBef>
                  <a:spcPct val="0"/>
                </a:spcBef>
                <a:spcAft>
                  <a:spcPct val="0"/>
                </a:spcAft>
                <a:buClrTx/>
              </a:pPr>
              <a:r>
                <a:rPr lang="en-US" sz="1600" b="1" kern="1200" dirty="0">
                  <a:solidFill>
                    <a:srgbClr val="4F81BD">
                      <a:lumMod val="20000"/>
                      <a:lumOff val="80000"/>
                    </a:srgbClr>
                  </a:solidFill>
                  <a:latin typeface="Cambria" panose="02040503050406030204" pitchFamily="18" charset="0"/>
                </a:rPr>
                <a:t>SA</a:t>
              </a:r>
              <a:r>
                <a:rPr lang="en-US" sz="1600" b="1" kern="1200" baseline="-25000" dirty="0">
                  <a:solidFill>
                    <a:srgbClr val="4F81BD">
                      <a:lumMod val="20000"/>
                      <a:lumOff val="80000"/>
                    </a:srgbClr>
                  </a:solidFill>
                  <a:latin typeface="Cambria" panose="02040503050406030204" pitchFamily="18" charset="0"/>
                </a:rPr>
                <a:t>0</a:t>
              </a:r>
            </a:p>
          </p:txBody>
        </p:sp>
        <p:sp>
          <p:nvSpPr>
            <p:cNvPr id="92" name="Rounded Rectangle 91">
              <a:extLst>
                <a:ext uri="{FF2B5EF4-FFF2-40B4-BE49-F238E27FC236}">
                  <a16:creationId xmlns:a16="http://schemas.microsoft.com/office/drawing/2014/main" id="{FE8BF281-0BF6-D144-AF37-99C9FCDBCDCC}"/>
                </a:ext>
              </a:extLst>
            </p:cNvPr>
            <p:cNvSpPr>
              <a:spLocks/>
            </p:cNvSpPr>
            <p:nvPr/>
          </p:nvSpPr>
          <p:spPr>
            <a:xfrm>
              <a:off x="5202061" y="3911295"/>
              <a:ext cx="498013" cy="229901"/>
            </a:xfrm>
            <a:prstGeom prst="roundRect">
              <a:avLst>
                <a:gd name="adj" fmla="val 5443"/>
              </a:avLst>
            </a:prstGeom>
            <a:solidFill>
              <a:schemeClr val="accent6">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defTabSz="685800" fontAlgn="base">
                <a:lnSpc>
                  <a:spcPct val="90000"/>
                </a:lnSpc>
                <a:spcBef>
                  <a:spcPct val="0"/>
                </a:spcBef>
                <a:spcAft>
                  <a:spcPct val="0"/>
                </a:spcAft>
                <a:buClrTx/>
              </a:pPr>
              <a:r>
                <a:rPr lang="en-US" sz="1600" b="1" kern="1200" dirty="0">
                  <a:solidFill>
                    <a:srgbClr val="4F81BD">
                      <a:lumMod val="20000"/>
                      <a:lumOff val="80000"/>
                    </a:srgbClr>
                  </a:solidFill>
                  <a:latin typeface="Cambria" panose="02040503050406030204" pitchFamily="18" charset="0"/>
                </a:rPr>
                <a:t>SA</a:t>
              </a:r>
              <a:r>
                <a:rPr lang="en-US" sz="1600" b="1" kern="1200" baseline="-25000" dirty="0">
                  <a:solidFill>
                    <a:srgbClr val="4F81BD">
                      <a:lumMod val="20000"/>
                      <a:lumOff val="80000"/>
                    </a:srgbClr>
                  </a:solidFill>
                  <a:latin typeface="Cambria" panose="02040503050406030204" pitchFamily="18" charset="0"/>
                </a:rPr>
                <a:t>1</a:t>
              </a:r>
            </a:p>
          </p:txBody>
        </p:sp>
        <p:sp>
          <p:nvSpPr>
            <p:cNvPr id="93" name="Rounded Rectangle 92">
              <a:extLst>
                <a:ext uri="{FF2B5EF4-FFF2-40B4-BE49-F238E27FC236}">
                  <a16:creationId xmlns:a16="http://schemas.microsoft.com/office/drawing/2014/main" id="{F62924BE-B364-684C-8A41-D80C768DCF85}"/>
                </a:ext>
              </a:extLst>
            </p:cNvPr>
            <p:cNvSpPr>
              <a:spLocks/>
            </p:cNvSpPr>
            <p:nvPr/>
          </p:nvSpPr>
          <p:spPr>
            <a:xfrm>
              <a:off x="6117188" y="3912799"/>
              <a:ext cx="509351" cy="229901"/>
            </a:xfrm>
            <a:prstGeom prst="roundRect">
              <a:avLst>
                <a:gd name="adj" fmla="val 5443"/>
              </a:avLst>
            </a:prstGeom>
            <a:solidFill>
              <a:schemeClr val="accent6">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defTabSz="685800" fontAlgn="base">
                <a:lnSpc>
                  <a:spcPct val="90000"/>
                </a:lnSpc>
                <a:spcBef>
                  <a:spcPct val="0"/>
                </a:spcBef>
                <a:spcAft>
                  <a:spcPct val="0"/>
                </a:spcAft>
                <a:buClrTx/>
              </a:pPr>
              <a:r>
                <a:rPr lang="en-US" sz="1600" b="1" kern="1200" dirty="0">
                  <a:solidFill>
                    <a:srgbClr val="4F81BD">
                      <a:lumMod val="20000"/>
                      <a:lumOff val="80000"/>
                    </a:srgbClr>
                  </a:solidFill>
                  <a:latin typeface="Cambria" panose="02040503050406030204" pitchFamily="18" charset="0"/>
                </a:rPr>
                <a:t>SA</a:t>
              </a:r>
              <a:r>
                <a:rPr lang="en-US" sz="1600" b="1" kern="1200" baseline="-25000" dirty="0">
                  <a:solidFill>
                    <a:srgbClr val="4F81BD">
                      <a:lumMod val="20000"/>
                      <a:lumOff val="80000"/>
                    </a:srgbClr>
                  </a:solidFill>
                  <a:latin typeface="Cambria" panose="02040503050406030204" pitchFamily="18" charset="0"/>
                </a:rPr>
                <a:t>N-1</a:t>
              </a:r>
            </a:p>
          </p:txBody>
        </p:sp>
        <p:sp>
          <p:nvSpPr>
            <p:cNvPr id="13" name="Rectangle 12">
              <a:extLst>
                <a:ext uri="{FF2B5EF4-FFF2-40B4-BE49-F238E27FC236}">
                  <a16:creationId xmlns:a16="http://schemas.microsoft.com/office/drawing/2014/main" id="{544E3AAE-F35A-9245-BC2A-9D9504ADD50B}"/>
                </a:ext>
              </a:extLst>
            </p:cNvPr>
            <p:cNvSpPr/>
            <p:nvPr/>
          </p:nvSpPr>
          <p:spPr>
            <a:xfrm>
              <a:off x="5738930" y="3835910"/>
              <a:ext cx="324128" cy="307777"/>
            </a:xfrm>
            <a:prstGeom prst="rect">
              <a:avLst/>
            </a:prstGeom>
          </p:spPr>
          <p:txBody>
            <a:bodyPr wrap="none">
              <a:spAutoFit/>
            </a:bodyPr>
            <a:lstStyle/>
            <a:p>
              <a:r>
                <a:rPr lang="en-US" b="1" kern="1200" dirty="0">
                  <a:solidFill>
                    <a:srgbClr val="4F81BD">
                      <a:lumMod val="20000"/>
                      <a:lumOff val="80000"/>
                    </a:srgbClr>
                  </a:solidFill>
                  <a:latin typeface="Cambria" panose="02040503050406030204" pitchFamily="18" charset="0"/>
                </a:rPr>
                <a:t>…</a:t>
              </a:r>
              <a:endParaRPr lang="en-US" dirty="0"/>
            </a:p>
          </p:txBody>
        </p:sp>
        <p:sp>
          <p:nvSpPr>
            <p:cNvPr id="95" name="TextBox 257">
              <a:extLst>
                <a:ext uri="{FF2B5EF4-FFF2-40B4-BE49-F238E27FC236}">
                  <a16:creationId xmlns:a16="http://schemas.microsoft.com/office/drawing/2014/main" id="{F94BE0D5-D37E-D340-8953-B0AB9D5C41B4}"/>
                </a:ext>
              </a:extLst>
            </p:cNvPr>
            <p:cNvSpPr txBox="1">
              <a:spLocks noChangeAspect="1"/>
            </p:cNvSpPr>
            <p:nvPr/>
          </p:nvSpPr>
          <p:spPr>
            <a:xfrm>
              <a:off x="4378544" y="4346288"/>
              <a:ext cx="2479456" cy="212366"/>
            </a:xfrm>
            <a:prstGeom prst="rect">
              <a:avLst/>
            </a:prstGeom>
            <a:noFill/>
          </p:spPr>
          <p:txBody>
            <a:bodyPr wrap="square" lIns="0" tIns="0" rIns="0" bIns="0" rtlCol="0">
              <a:spAutoFit/>
            </a:bodyPr>
            <a:lstStyle/>
            <a:p>
              <a:pPr algn="ctr" defTabSz="685800" fontAlgn="base">
                <a:lnSpc>
                  <a:spcPct val="80000"/>
                </a:lnSpc>
                <a:spcBef>
                  <a:spcPct val="0"/>
                </a:spcBef>
                <a:spcAft>
                  <a:spcPct val="0"/>
                </a:spcAft>
                <a:buClrTx/>
              </a:pPr>
              <a:r>
                <a:rPr lang="en-US" sz="1725" i="1" kern="1200" dirty="0">
                  <a:solidFill>
                    <a:srgbClr val="F79646"/>
                  </a:solidFill>
                  <a:latin typeface="Cambria" panose="02040503050406030204" pitchFamily="18" charset="0"/>
                  <a:ea typeface="+mn-ea"/>
                  <a:cs typeface="+mn-cs"/>
                </a:rPr>
                <a:t>Sense Amplifiers (SAs)</a:t>
              </a:r>
            </a:p>
          </p:txBody>
        </p:sp>
      </p:grpSp>
      <p:grpSp>
        <p:nvGrpSpPr>
          <p:cNvPr id="21" name="Group 20">
            <a:extLst>
              <a:ext uri="{FF2B5EF4-FFF2-40B4-BE49-F238E27FC236}">
                <a16:creationId xmlns:a16="http://schemas.microsoft.com/office/drawing/2014/main" id="{9740679A-4127-D14C-96A6-DBA677F5BC21}"/>
              </a:ext>
            </a:extLst>
          </p:cNvPr>
          <p:cNvGrpSpPr/>
          <p:nvPr/>
        </p:nvGrpSpPr>
        <p:grpSpPr>
          <a:xfrm>
            <a:off x="3951435" y="1590779"/>
            <a:ext cx="2970808" cy="2005132"/>
            <a:chOff x="3951435" y="1590779"/>
            <a:chExt cx="2970808" cy="2005132"/>
          </a:xfrm>
        </p:grpSpPr>
        <p:cxnSp>
          <p:nvCxnSpPr>
            <p:cNvPr id="188" name="Straight Arrow Connector 187">
              <a:extLst>
                <a:ext uri="{FF2B5EF4-FFF2-40B4-BE49-F238E27FC236}">
                  <a16:creationId xmlns:a16="http://schemas.microsoft.com/office/drawing/2014/main" id="{FCEA70B2-7C1B-8848-BB7C-8872B795F577}"/>
                </a:ext>
              </a:extLst>
            </p:cNvPr>
            <p:cNvCxnSpPr>
              <a:cxnSpLocks noChangeAspect="1"/>
            </p:cNvCxnSpPr>
            <p:nvPr/>
          </p:nvCxnSpPr>
          <p:spPr>
            <a:xfrm flipV="1">
              <a:off x="3951435" y="2899923"/>
              <a:ext cx="943203" cy="569783"/>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6" name="TextBox 257">
              <a:extLst>
                <a:ext uri="{FF2B5EF4-FFF2-40B4-BE49-F238E27FC236}">
                  <a16:creationId xmlns:a16="http://schemas.microsoft.com/office/drawing/2014/main" id="{08BD5E3C-D064-7645-AA02-44C093082BD6}"/>
                </a:ext>
              </a:extLst>
            </p:cNvPr>
            <p:cNvSpPr txBox="1">
              <a:spLocks noChangeAspect="1"/>
            </p:cNvSpPr>
            <p:nvPr/>
          </p:nvSpPr>
          <p:spPr>
            <a:xfrm>
              <a:off x="4442787" y="3383545"/>
              <a:ext cx="2479456" cy="212366"/>
            </a:xfrm>
            <a:prstGeom prst="rect">
              <a:avLst/>
            </a:prstGeom>
            <a:noFill/>
          </p:spPr>
          <p:txBody>
            <a:bodyPr wrap="square" lIns="0" tIns="0" rIns="0" bIns="0" rtlCol="0">
              <a:spAutoFit/>
            </a:bodyPr>
            <a:lstStyle/>
            <a:p>
              <a:pPr algn="ctr" defTabSz="685800" fontAlgn="base">
                <a:lnSpc>
                  <a:spcPct val="80000"/>
                </a:lnSpc>
                <a:spcBef>
                  <a:spcPct val="0"/>
                </a:spcBef>
                <a:spcAft>
                  <a:spcPct val="0"/>
                </a:spcAft>
                <a:buClrTx/>
              </a:pPr>
              <a:r>
                <a:rPr lang="en-US" sz="1725" i="1" kern="1200" dirty="0">
                  <a:solidFill>
                    <a:srgbClr val="F79646"/>
                  </a:solidFill>
                  <a:latin typeface="Cambria" panose="02040503050406030204" pitchFamily="18" charset="0"/>
                  <a:ea typeface="+mn-ea"/>
                  <a:cs typeface="+mn-cs"/>
                </a:rPr>
                <a:t>DRAM Cell</a:t>
              </a:r>
            </a:p>
          </p:txBody>
        </p:sp>
        <p:sp>
          <p:nvSpPr>
            <p:cNvPr id="98" name="Oval 140">
              <a:extLst>
                <a:ext uri="{FF2B5EF4-FFF2-40B4-BE49-F238E27FC236}">
                  <a16:creationId xmlns:a16="http://schemas.microsoft.com/office/drawing/2014/main" id="{9FBF0128-4745-4F4C-A1A2-5A9FB3D90C24}"/>
                </a:ext>
              </a:extLst>
            </p:cNvPr>
            <p:cNvSpPr>
              <a:spLocks noChangeAspect="1"/>
            </p:cNvSpPr>
            <p:nvPr/>
          </p:nvSpPr>
          <p:spPr>
            <a:xfrm>
              <a:off x="4785164" y="1590779"/>
              <a:ext cx="1733133" cy="1733123"/>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buClrTx/>
              </a:pPr>
              <a:endParaRPr lang="en-US" sz="1350" kern="1200">
                <a:solidFill>
                  <a:prstClr val="white"/>
                </a:solidFill>
                <a:latin typeface="Calibri"/>
              </a:endParaRPr>
            </a:p>
          </p:txBody>
        </p:sp>
        <p:pic>
          <p:nvPicPr>
            <p:cNvPr id="18" name="Picture 17">
              <a:extLst>
                <a:ext uri="{FF2B5EF4-FFF2-40B4-BE49-F238E27FC236}">
                  <a16:creationId xmlns:a16="http://schemas.microsoft.com/office/drawing/2014/main" id="{E667A3ED-05EE-3443-977B-8108B8446D05}"/>
                </a:ext>
              </a:extLst>
            </p:cNvPr>
            <p:cNvPicPr>
              <a:picLocks noChangeAspect="1"/>
            </p:cNvPicPr>
            <p:nvPr/>
          </p:nvPicPr>
          <p:blipFill>
            <a:blip r:embed="rId5"/>
            <a:stretch>
              <a:fillRect/>
            </a:stretch>
          </p:blipFill>
          <p:spPr>
            <a:xfrm>
              <a:off x="4833606" y="1916600"/>
              <a:ext cx="1650633" cy="1092331"/>
            </a:xfrm>
            <a:prstGeom prst="rect">
              <a:avLst/>
            </a:prstGeom>
          </p:spPr>
        </p:pic>
      </p:grpSp>
      <p:sp>
        <p:nvSpPr>
          <p:cNvPr id="80" name="灯片编号占位符 3">
            <a:extLst>
              <a:ext uri="{FF2B5EF4-FFF2-40B4-BE49-F238E27FC236}">
                <a16:creationId xmlns:a16="http://schemas.microsoft.com/office/drawing/2014/main" id="{2C7AF32F-A1A3-C842-BE11-D10DF97F90E6}"/>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fld id="{56E643E9-8232-44D4-8A76-E691A7C80D3B}" type="slidenum">
              <a:rPr lang="en-US" altLang="en-US" sz="1500">
                <a:solidFill>
                  <a:schemeClr val="bg1">
                    <a:lumMod val="75000"/>
                  </a:schemeClr>
                </a:solidFill>
              </a:rPr>
              <a:pPr algn="ctr"/>
              <a:t>5</a:t>
            </a:fld>
            <a:endParaRPr lang="en-US" altLang="en-US" sz="1500" dirty="0">
              <a:solidFill>
                <a:schemeClr val="bg1">
                  <a:lumMod val="75000"/>
                </a:schemeClr>
              </a:solidFill>
            </a:endParaRPr>
          </a:p>
        </p:txBody>
      </p:sp>
    </p:spTree>
    <p:extLst>
      <p:ext uri="{BB962C8B-B14F-4D97-AF65-F5344CB8AC3E}">
        <p14:creationId xmlns:p14="http://schemas.microsoft.com/office/powerpoint/2010/main" val="38171106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xfrm>
            <a:off x="62568" y="-129862"/>
            <a:ext cx="7120467" cy="608662"/>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CODIC-sig PUF – NIST Tests</a:t>
            </a:r>
            <a:endParaRPr sz="3600" b="1" dirty="0">
              <a:solidFill>
                <a:schemeClr val="bg1"/>
              </a:solidFill>
              <a:latin typeface="Cambria"/>
              <a:ea typeface="Cambria"/>
              <a:cs typeface="Cambria"/>
              <a:sym typeface="Cambria"/>
            </a:endParaRPr>
          </a:p>
        </p:txBody>
      </p:sp>
      <p:sp>
        <p:nvSpPr>
          <p:cNvPr id="6" name="灯片编号占位符 3">
            <a:extLst>
              <a:ext uri="{FF2B5EF4-FFF2-40B4-BE49-F238E27FC236}">
                <a16:creationId xmlns:a16="http://schemas.microsoft.com/office/drawing/2014/main" id="{0757196A-16B1-7643-AAAE-A20B4E11EDAA}"/>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fld id="{56E643E9-8232-44D4-8A76-E691A7C80D3B}" type="slidenum">
              <a:rPr lang="en-US" altLang="en-US" sz="1500">
                <a:solidFill>
                  <a:schemeClr val="bg1">
                    <a:lumMod val="75000"/>
                  </a:schemeClr>
                </a:solidFill>
              </a:rPr>
              <a:pPr algn="ctr"/>
              <a:t>50</a:t>
            </a:fld>
            <a:endParaRPr lang="en-US" altLang="en-US" sz="1500" dirty="0">
              <a:solidFill>
                <a:schemeClr val="bg1">
                  <a:lumMod val="75000"/>
                </a:schemeClr>
              </a:solidFill>
            </a:endParaRPr>
          </a:p>
        </p:txBody>
      </p:sp>
      <p:pic>
        <p:nvPicPr>
          <p:cNvPr id="3" name="Picture 2">
            <a:extLst>
              <a:ext uri="{FF2B5EF4-FFF2-40B4-BE49-F238E27FC236}">
                <a16:creationId xmlns:a16="http://schemas.microsoft.com/office/drawing/2014/main" id="{32E00A6B-5A63-224D-872E-2F3F75378C02}"/>
              </a:ext>
            </a:extLst>
          </p:cNvPr>
          <p:cNvPicPr>
            <a:picLocks noChangeAspect="1"/>
          </p:cNvPicPr>
          <p:nvPr/>
        </p:nvPicPr>
        <p:blipFill>
          <a:blip r:embed="rId3"/>
          <a:stretch>
            <a:fillRect/>
          </a:stretch>
        </p:blipFill>
        <p:spPr>
          <a:xfrm>
            <a:off x="1188368" y="1113446"/>
            <a:ext cx="4078026" cy="3094812"/>
          </a:xfrm>
          <a:prstGeom prst="rect">
            <a:avLst/>
          </a:prstGeom>
        </p:spPr>
      </p:pic>
    </p:spTree>
    <p:extLst>
      <p:ext uri="{BB962C8B-B14F-4D97-AF65-F5344CB8AC3E}">
        <p14:creationId xmlns:p14="http://schemas.microsoft.com/office/powerpoint/2010/main" val="6626969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xfrm>
            <a:off x="62568" y="-129862"/>
            <a:ext cx="7120467" cy="608662"/>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Evaluated DDR3 DRAM Chips</a:t>
            </a:r>
            <a:endParaRPr sz="3600" b="1" dirty="0">
              <a:solidFill>
                <a:schemeClr val="bg1"/>
              </a:solidFill>
              <a:latin typeface="Cambria"/>
              <a:ea typeface="Cambria"/>
              <a:cs typeface="Cambria"/>
              <a:sym typeface="Cambria"/>
            </a:endParaRPr>
          </a:p>
        </p:txBody>
      </p:sp>
      <p:sp>
        <p:nvSpPr>
          <p:cNvPr id="6" name="灯片编号占位符 3">
            <a:extLst>
              <a:ext uri="{FF2B5EF4-FFF2-40B4-BE49-F238E27FC236}">
                <a16:creationId xmlns:a16="http://schemas.microsoft.com/office/drawing/2014/main" id="{0757196A-16B1-7643-AAAE-A20B4E11EDAA}"/>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fld id="{56E643E9-8232-44D4-8A76-E691A7C80D3B}" type="slidenum">
              <a:rPr lang="en-US" altLang="en-US" sz="1500">
                <a:solidFill>
                  <a:schemeClr val="bg1">
                    <a:lumMod val="75000"/>
                  </a:schemeClr>
                </a:solidFill>
              </a:rPr>
              <a:pPr algn="ctr"/>
              <a:t>51</a:t>
            </a:fld>
            <a:endParaRPr lang="en-US" altLang="en-US" sz="1500" dirty="0">
              <a:solidFill>
                <a:schemeClr val="bg1">
                  <a:lumMod val="75000"/>
                </a:schemeClr>
              </a:solidFill>
            </a:endParaRPr>
          </a:p>
        </p:txBody>
      </p:sp>
      <p:pic>
        <p:nvPicPr>
          <p:cNvPr id="4" name="Picture 3">
            <a:extLst>
              <a:ext uri="{FF2B5EF4-FFF2-40B4-BE49-F238E27FC236}">
                <a16:creationId xmlns:a16="http://schemas.microsoft.com/office/drawing/2014/main" id="{E4479C83-BD6D-0849-81E7-2A5A8377016C}"/>
              </a:ext>
            </a:extLst>
          </p:cNvPr>
          <p:cNvPicPr>
            <a:picLocks noChangeAspect="1"/>
          </p:cNvPicPr>
          <p:nvPr/>
        </p:nvPicPr>
        <p:blipFill>
          <a:blip r:embed="rId3"/>
          <a:stretch>
            <a:fillRect/>
          </a:stretch>
        </p:blipFill>
        <p:spPr>
          <a:xfrm>
            <a:off x="625642" y="1693334"/>
            <a:ext cx="5335146" cy="1900561"/>
          </a:xfrm>
          <a:prstGeom prst="rect">
            <a:avLst/>
          </a:prstGeom>
        </p:spPr>
      </p:pic>
    </p:spTree>
    <p:extLst>
      <p:ext uri="{BB962C8B-B14F-4D97-AF65-F5344CB8AC3E}">
        <p14:creationId xmlns:p14="http://schemas.microsoft.com/office/powerpoint/2010/main" val="26207845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xfrm>
            <a:off x="62568" y="-129862"/>
            <a:ext cx="7120467" cy="608662"/>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App. 3: Secure Deallocation</a:t>
            </a:r>
            <a:endParaRPr sz="3600" b="1" dirty="0">
              <a:solidFill>
                <a:schemeClr val="bg1"/>
              </a:solidFill>
              <a:latin typeface="Cambria"/>
              <a:ea typeface="Cambria"/>
              <a:cs typeface="Cambria"/>
              <a:sym typeface="Cambria"/>
            </a:endParaRPr>
          </a:p>
        </p:txBody>
      </p:sp>
      <p:sp>
        <p:nvSpPr>
          <p:cNvPr id="6" name="灯片编号占位符 3">
            <a:extLst>
              <a:ext uri="{FF2B5EF4-FFF2-40B4-BE49-F238E27FC236}">
                <a16:creationId xmlns:a16="http://schemas.microsoft.com/office/drawing/2014/main" id="{0757196A-16B1-7643-AAAE-A20B4E11EDAA}"/>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fld id="{56E643E9-8232-44D4-8A76-E691A7C80D3B}" type="slidenum">
              <a:rPr lang="en-US" altLang="en-US" sz="1500">
                <a:solidFill>
                  <a:schemeClr val="bg1">
                    <a:lumMod val="75000"/>
                  </a:schemeClr>
                </a:solidFill>
              </a:rPr>
              <a:pPr algn="ctr"/>
              <a:t>52</a:t>
            </a:fld>
            <a:endParaRPr lang="en-US" altLang="en-US" sz="1500" dirty="0">
              <a:solidFill>
                <a:schemeClr val="bg1">
                  <a:lumMod val="75000"/>
                </a:schemeClr>
              </a:solidFill>
            </a:endParaRPr>
          </a:p>
        </p:txBody>
      </p:sp>
      <p:sp>
        <p:nvSpPr>
          <p:cNvPr id="5" name="Rectangle 4">
            <a:extLst>
              <a:ext uri="{FF2B5EF4-FFF2-40B4-BE49-F238E27FC236}">
                <a16:creationId xmlns:a16="http://schemas.microsoft.com/office/drawing/2014/main" id="{A842B4D4-07D1-154D-A804-BC04AA9041B5}"/>
              </a:ext>
            </a:extLst>
          </p:cNvPr>
          <p:cNvSpPr/>
          <p:nvPr/>
        </p:nvSpPr>
        <p:spPr>
          <a:xfrm>
            <a:off x="93889" y="586121"/>
            <a:ext cx="6764111" cy="4247317"/>
          </a:xfrm>
          <a:prstGeom prst="rect">
            <a:avLst/>
          </a:prstGeom>
        </p:spPr>
        <p:txBody>
          <a:bodyPr wrap="square">
            <a:spAutoFit/>
          </a:bodyPr>
          <a:lstStyle/>
          <a:p>
            <a:pPr marL="285750" indent="-285750">
              <a:buFont typeface="Wingdings" pitchFamily="2" charset="2"/>
              <a:buChar char="§"/>
            </a:pPr>
            <a:r>
              <a:rPr lang="en-US" sz="1600" dirty="0">
                <a:latin typeface="Cambria" panose="02040503050406030204" pitchFamily="18" charset="0"/>
              </a:rPr>
              <a:t>Modern applications </a:t>
            </a:r>
            <a:r>
              <a:rPr lang="en-US" sz="1600" dirty="0">
                <a:solidFill>
                  <a:srgbClr val="FF0000"/>
                </a:solidFill>
                <a:latin typeface="Cambria" panose="02040503050406030204" pitchFamily="18" charset="0"/>
              </a:rPr>
              <a:t>do not immediately erase data </a:t>
            </a:r>
            <a:r>
              <a:rPr lang="en-US" sz="1600" dirty="0">
                <a:latin typeface="Cambria" panose="02040503050406030204" pitchFamily="18" charset="0"/>
              </a:rPr>
              <a:t>from memory when it is no longer needed</a:t>
            </a:r>
          </a:p>
          <a:p>
            <a:pPr marL="285750" indent="-285750">
              <a:buFont typeface="Wingdings" pitchFamily="2" charset="2"/>
              <a:buChar char="§"/>
            </a:pPr>
            <a:endParaRPr lang="en-US" sz="1600" dirty="0">
              <a:latin typeface="Cambria" panose="02040503050406030204" pitchFamily="18" charset="0"/>
            </a:endParaRPr>
          </a:p>
          <a:p>
            <a:pPr marL="285750" indent="-285750">
              <a:buFont typeface="Wingdings" pitchFamily="2" charset="2"/>
              <a:buChar char="§"/>
            </a:pPr>
            <a:r>
              <a:rPr lang="en-US" sz="1600" dirty="0">
                <a:latin typeface="Cambria" panose="02040503050406030204" pitchFamily="18" charset="0"/>
              </a:rPr>
              <a:t>The Operating System (</a:t>
            </a:r>
            <a:r>
              <a:rPr lang="en-US" sz="1600" dirty="0">
                <a:solidFill>
                  <a:srgbClr val="0070C0"/>
                </a:solidFill>
                <a:latin typeface="Cambria" panose="02040503050406030204" pitchFamily="18" charset="0"/>
              </a:rPr>
              <a:t>OS</a:t>
            </a:r>
            <a:r>
              <a:rPr lang="en-US" sz="1600" dirty="0">
                <a:latin typeface="Cambria" panose="02040503050406030204" pitchFamily="18" charset="0"/>
              </a:rPr>
              <a:t>) </a:t>
            </a:r>
            <a:r>
              <a:rPr lang="en-US" sz="1600" dirty="0">
                <a:solidFill>
                  <a:srgbClr val="0070C0"/>
                </a:solidFill>
                <a:latin typeface="Cambria" panose="02040503050406030204" pitchFamily="18" charset="0"/>
              </a:rPr>
              <a:t>physically erases the data </a:t>
            </a:r>
            <a:r>
              <a:rPr lang="en-US" sz="1600" dirty="0">
                <a:latin typeface="Cambria" panose="02040503050406030204" pitchFamily="18" charset="0"/>
              </a:rPr>
              <a:t>in a memory region when the </a:t>
            </a:r>
            <a:r>
              <a:rPr lang="en-US" sz="1600" dirty="0">
                <a:solidFill>
                  <a:srgbClr val="0070C0"/>
                </a:solidFill>
                <a:latin typeface="Cambria" panose="02040503050406030204" pitchFamily="18" charset="0"/>
              </a:rPr>
              <a:t>program deallocates </a:t>
            </a:r>
            <a:r>
              <a:rPr lang="en-US" sz="1600" dirty="0">
                <a:latin typeface="Cambria" panose="02040503050406030204" pitchFamily="18" charset="0"/>
              </a:rPr>
              <a:t>the memory region</a:t>
            </a:r>
          </a:p>
          <a:p>
            <a:pPr marL="534988" lvl="1" indent="-220663">
              <a:buFont typeface="Arial" panose="020B0604020202020204" pitchFamily="34" charset="0"/>
              <a:buChar char="•"/>
            </a:pPr>
            <a:r>
              <a:rPr lang="en-US" sz="1600" dirty="0">
                <a:solidFill>
                  <a:srgbClr val="0070C0"/>
                </a:solidFill>
                <a:latin typeface="Cambria" panose="02040503050406030204" pitchFamily="18" charset="0"/>
              </a:rPr>
              <a:t>Only when </a:t>
            </a:r>
            <a:r>
              <a:rPr lang="en-US" sz="1600" dirty="0">
                <a:latin typeface="Cambria" panose="02040503050406030204" pitchFamily="18" charset="0"/>
              </a:rPr>
              <a:t>the physical memory </a:t>
            </a:r>
            <a:r>
              <a:rPr lang="en-US" sz="1600" dirty="0">
                <a:solidFill>
                  <a:srgbClr val="0070C0"/>
                </a:solidFill>
                <a:latin typeface="Cambria" panose="02040503050406030204" pitchFamily="18" charset="0"/>
              </a:rPr>
              <a:t>is required for allocating new data</a:t>
            </a:r>
          </a:p>
          <a:p>
            <a:pPr marL="285750" indent="-285750">
              <a:buFont typeface="Wingdings" pitchFamily="2" charset="2"/>
              <a:buChar char="§"/>
            </a:pPr>
            <a:endParaRPr lang="en-US" sz="1600" dirty="0">
              <a:latin typeface="Cambria" panose="02040503050406030204" pitchFamily="18" charset="0"/>
            </a:endParaRPr>
          </a:p>
          <a:p>
            <a:pPr marL="285750" indent="-285750">
              <a:buFont typeface="Wingdings" pitchFamily="2" charset="2"/>
              <a:buChar char="§"/>
            </a:pPr>
            <a:r>
              <a:rPr lang="en-US" sz="1600" dirty="0">
                <a:solidFill>
                  <a:srgbClr val="7030A0"/>
                </a:solidFill>
                <a:latin typeface="Cambria" panose="02040503050406030204" pitchFamily="18" charset="0"/>
              </a:rPr>
              <a:t>Sensitive data </a:t>
            </a:r>
            <a:r>
              <a:rPr lang="en-US" sz="1600" dirty="0">
                <a:latin typeface="Cambria" panose="02040503050406030204" pitchFamily="18" charset="0"/>
              </a:rPr>
              <a:t>could remain in memory for an </a:t>
            </a:r>
            <a:r>
              <a:rPr lang="en-US" sz="1600" dirty="0">
                <a:solidFill>
                  <a:srgbClr val="7030A0"/>
                </a:solidFill>
                <a:latin typeface="Cambria" panose="02040503050406030204" pitchFamily="18" charset="0"/>
              </a:rPr>
              <a:t>indefinite amount of time</a:t>
            </a:r>
          </a:p>
          <a:p>
            <a:pPr marL="285750" indent="-285750">
              <a:buFont typeface="Wingdings" pitchFamily="2" charset="2"/>
              <a:buChar char="§"/>
            </a:pPr>
            <a:endParaRPr lang="en-US" sz="1600" dirty="0">
              <a:latin typeface="Cambria" panose="02040503050406030204" pitchFamily="18" charset="0"/>
            </a:endParaRPr>
          </a:p>
          <a:p>
            <a:pPr marL="285750" indent="-285750">
              <a:buFont typeface="Wingdings" pitchFamily="2" charset="2"/>
              <a:buChar char="§"/>
            </a:pPr>
            <a:r>
              <a:rPr lang="en-US" sz="1600" b="1" dirty="0">
                <a:solidFill>
                  <a:srgbClr val="FB18FF"/>
                </a:solidFill>
                <a:latin typeface="Cambria" panose="02040503050406030204" pitchFamily="18" charset="0"/>
              </a:rPr>
              <a:t>Secure deallocation </a:t>
            </a:r>
            <a:r>
              <a:rPr lang="en-US" sz="1600" dirty="0">
                <a:latin typeface="Cambria" panose="02040503050406030204" pitchFamily="18" charset="0"/>
              </a:rPr>
              <a:t>is a technique that </a:t>
            </a:r>
            <a:r>
              <a:rPr lang="en-US" sz="1600" dirty="0">
                <a:solidFill>
                  <a:srgbClr val="FB18FF"/>
                </a:solidFill>
                <a:latin typeface="Cambria" panose="02040503050406030204" pitchFamily="18" charset="0"/>
              </a:rPr>
              <a:t>resets data in memory to zero at the moment of deallocation</a:t>
            </a:r>
          </a:p>
          <a:p>
            <a:pPr marL="285750" indent="-285750">
              <a:buFont typeface="Wingdings" pitchFamily="2" charset="2"/>
              <a:buChar char="§"/>
            </a:pPr>
            <a:endParaRPr lang="en-US" sz="1600" dirty="0">
              <a:latin typeface="Cambria" panose="02040503050406030204" pitchFamily="18" charset="0"/>
            </a:endParaRPr>
          </a:p>
          <a:p>
            <a:pPr marL="285750" lvl="1" indent="-285750">
              <a:buFont typeface="Wingdings" pitchFamily="2" charset="2"/>
              <a:buChar char="§"/>
            </a:pPr>
            <a:r>
              <a:rPr lang="en-US" sz="1600" dirty="0">
                <a:solidFill>
                  <a:srgbClr val="FB18FF"/>
                </a:solidFill>
                <a:latin typeface="Cambria" panose="02040503050406030204" pitchFamily="18" charset="0"/>
              </a:rPr>
              <a:t>Reduces the time </a:t>
            </a:r>
            <a:r>
              <a:rPr lang="en-US" sz="1600" dirty="0">
                <a:latin typeface="Cambria" panose="02040503050406030204" pitchFamily="18" charset="0"/>
              </a:rPr>
              <a:t>that critical data is </a:t>
            </a:r>
            <a:r>
              <a:rPr lang="en-US" sz="1600" dirty="0">
                <a:solidFill>
                  <a:srgbClr val="FB18FF"/>
                </a:solidFill>
                <a:latin typeface="Cambria" panose="02040503050406030204" pitchFamily="18" charset="0"/>
              </a:rPr>
              <a:t>vulnerable to attacks</a:t>
            </a:r>
          </a:p>
          <a:p>
            <a:pPr marL="285750" lvl="1" indent="-285750">
              <a:buFont typeface="Wingdings" pitchFamily="2" charset="2"/>
              <a:buChar char="§"/>
            </a:pPr>
            <a:endParaRPr lang="en-US" sz="1600" dirty="0">
              <a:latin typeface="Cambria" panose="02040503050406030204" pitchFamily="18" charset="0"/>
            </a:endParaRPr>
          </a:p>
          <a:p>
            <a:pPr marL="285750" lvl="1" indent="-285750">
              <a:buFont typeface="Wingdings" pitchFamily="2" charset="2"/>
              <a:buChar char="§"/>
            </a:pPr>
            <a:r>
              <a:rPr lang="en-US" sz="1600" b="1" dirty="0">
                <a:solidFill>
                  <a:srgbClr val="5E973D"/>
                </a:solidFill>
                <a:latin typeface="Cambria" panose="02040503050406030204" pitchFamily="18" charset="0"/>
              </a:rPr>
              <a:t>CODIC</a:t>
            </a:r>
            <a:r>
              <a:rPr lang="en-US" sz="1600" dirty="0">
                <a:latin typeface="Cambria" panose="02040503050406030204" pitchFamily="18" charset="0"/>
              </a:rPr>
              <a:t> enables the implementation of secure deallocation with </a:t>
            </a:r>
            <a:r>
              <a:rPr lang="en-US" sz="1600" dirty="0">
                <a:solidFill>
                  <a:srgbClr val="5E973D"/>
                </a:solidFill>
                <a:latin typeface="Cambria" panose="02040503050406030204" pitchFamily="18" charset="0"/>
              </a:rPr>
              <a:t>very low latency, energy, and area overhead</a:t>
            </a:r>
            <a:br>
              <a:rPr lang="en-US" dirty="0"/>
            </a:br>
            <a:endParaRPr lang="en-US" dirty="0"/>
          </a:p>
        </p:txBody>
      </p:sp>
    </p:spTree>
    <p:extLst>
      <p:ext uri="{BB962C8B-B14F-4D97-AF65-F5344CB8AC3E}">
        <p14:creationId xmlns:p14="http://schemas.microsoft.com/office/powerpoint/2010/main" val="354333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xfrm>
            <a:off x="0" y="-129862"/>
            <a:ext cx="7120467" cy="608662"/>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Methodology (Sec. Deallocation)</a:t>
            </a:r>
            <a:endParaRPr sz="3600" b="1" dirty="0">
              <a:solidFill>
                <a:schemeClr val="bg1"/>
              </a:solidFill>
              <a:latin typeface="Cambria"/>
              <a:ea typeface="Cambria"/>
              <a:cs typeface="Cambria"/>
              <a:sym typeface="Cambria"/>
            </a:endParaRPr>
          </a:p>
        </p:txBody>
      </p:sp>
      <p:sp>
        <p:nvSpPr>
          <p:cNvPr id="6" name="灯片编号占位符 3">
            <a:extLst>
              <a:ext uri="{FF2B5EF4-FFF2-40B4-BE49-F238E27FC236}">
                <a16:creationId xmlns:a16="http://schemas.microsoft.com/office/drawing/2014/main" id="{0757196A-16B1-7643-AAAE-A20B4E11EDAA}"/>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fld id="{56E643E9-8232-44D4-8A76-E691A7C80D3B}" type="slidenum">
              <a:rPr lang="en-US" altLang="en-US" sz="1500">
                <a:solidFill>
                  <a:schemeClr val="bg1">
                    <a:lumMod val="75000"/>
                  </a:schemeClr>
                </a:solidFill>
              </a:rPr>
              <a:pPr algn="ctr"/>
              <a:t>53</a:t>
            </a:fld>
            <a:endParaRPr lang="en-US" altLang="en-US" sz="1500" dirty="0">
              <a:solidFill>
                <a:schemeClr val="bg1">
                  <a:lumMod val="75000"/>
                </a:schemeClr>
              </a:solidFill>
            </a:endParaRPr>
          </a:p>
        </p:txBody>
      </p:sp>
      <p:sp>
        <p:nvSpPr>
          <p:cNvPr id="7" name="Google Shape;111;p19">
            <a:extLst>
              <a:ext uri="{FF2B5EF4-FFF2-40B4-BE49-F238E27FC236}">
                <a16:creationId xmlns:a16="http://schemas.microsoft.com/office/drawing/2014/main" id="{B885C4C1-D152-F844-B4E5-A69F64873B16}"/>
              </a:ext>
            </a:extLst>
          </p:cNvPr>
          <p:cNvSpPr txBox="1">
            <a:spLocks noGrp="1"/>
          </p:cNvSpPr>
          <p:nvPr>
            <p:ph type="body" idx="1"/>
          </p:nvPr>
        </p:nvSpPr>
        <p:spPr>
          <a:xfrm>
            <a:off x="62568" y="592334"/>
            <a:ext cx="6858000" cy="4137036"/>
          </a:xfrm>
          <a:prstGeom prst="rect">
            <a:avLst/>
          </a:prstGeom>
        </p:spPr>
        <p:txBody>
          <a:bodyPr spcFirstLastPara="1" wrap="square" lIns="68569" tIns="68569" rIns="68569" bIns="68569" anchor="t" anchorCtr="0">
            <a:noAutofit/>
          </a:bodyPr>
          <a:lstStyle/>
          <a:p>
            <a:pPr marL="179388" indent="-179388">
              <a:lnSpc>
                <a:spcPct val="100000"/>
              </a:lnSpc>
              <a:spcBef>
                <a:spcPts val="100"/>
              </a:spcBef>
              <a:buFont typeface="Wingdings" pitchFamily="2" charset="2"/>
              <a:buChar char="§"/>
            </a:pPr>
            <a:r>
              <a:rPr lang="en-US" dirty="0">
                <a:solidFill>
                  <a:schemeClr val="tx1"/>
                </a:solidFill>
                <a:latin typeface="Cambria" panose="02040503050406030204" pitchFamily="18" charset="0"/>
              </a:rPr>
              <a:t>We evaluate latency and energy overheads of </a:t>
            </a:r>
            <a:r>
              <a:rPr lang="en-US" b="1" dirty="0">
                <a:solidFill>
                  <a:schemeClr val="tx1"/>
                </a:solidFill>
                <a:latin typeface="Cambria" panose="02040503050406030204" pitchFamily="18" charset="0"/>
              </a:rPr>
              <a:t>secure deallocation</a:t>
            </a:r>
            <a:r>
              <a:rPr lang="en-US" dirty="0">
                <a:solidFill>
                  <a:schemeClr val="tx1"/>
                </a:solidFill>
                <a:latin typeface="Cambria" panose="02040503050406030204" pitchFamily="18" charset="0"/>
              </a:rPr>
              <a:t>, implemented with</a:t>
            </a:r>
          </a:p>
          <a:p>
            <a:pPr marL="400050" lvl="1" indent="-133350">
              <a:lnSpc>
                <a:spcPct val="100000"/>
              </a:lnSpc>
              <a:spcBef>
                <a:spcPts val="100"/>
              </a:spcBef>
              <a:buFont typeface="Arial" panose="020B0604020202020204" pitchFamily="34" charset="0"/>
              <a:buChar char="•"/>
            </a:pPr>
            <a:r>
              <a:rPr lang="en-US" sz="1600" b="1" dirty="0">
                <a:solidFill>
                  <a:schemeClr val="accent4"/>
                </a:solidFill>
                <a:latin typeface="Cambria" panose="02040503050406030204" pitchFamily="18" charset="0"/>
              </a:rPr>
              <a:t>Baseline: </a:t>
            </a:r>
            <a:r>
              <a:rPr lang="en-US" sz="1600" dirty="0">
                <a:solidFill>
                  <a:schemeClr val="tx1"/>
                </a:solidFill>
                <a:latin typeface="Cambria" panose="02040503050406030204" pitchFamily="18" charset="0"/>
              </a:rPr>
              <a:t>fills memory with zero values using common memory write instructions </a:t>
            </a:r>
            <a:endParaRPr lang="en-US" sz="1600" b="1" dirty="0">
              <a:solidFill>
                <a:schemeClr val="tx1"/>
              </a:solidFill>
              <a:latin typeface="Cambria" panose="02040503050406030204" pitchFamily="18" charset="0"/>
            </a:endParaRPr>
          </a:p>
          <a:p>
            <a:pPr marL="400050" lvl="1" indent="-133350">
              <a:lnSpc>
                <a:spcPct val="100000"/>
              </a:lnSpc>
              <a:spcBef>
                <a:spcPts val="100"/>
              </a:spcBef>
              <a:buFont typeface="Arial" panose="020B0604020202020204" pitchFamily="34" charset="0"/>
              <a:buChar char="•"/>
            </a:pPr>
            <a:r>
              <a:rPr lang="en-US" sz="1600" b="1" dirty="0">
                <a:solidFill>
                  <a:srgbClr val="0070C0"/>
                </a:solidFill>
                <a:latin typeface="Cambria" panose="02040503050406030204" pitchFamily="18" charset="0"/>
              </a:rPr>
              <a:t>CODIC: </a:t>
            </a:r>
            <a:r>
              <a:rPr lang="en-US" sz="1600" dirty="0">
                <a:solidFill>
                  <a:schemeClr val="tx1"/>
                </a:solidFill>
                <a:latin typeface="Cambria" panose="02040503050406030204" pitchFamily="18" charset="0"/>
              </a:rPr>
              <a:t>CODIC-</a:t>
            </a:r>
            <a:r>
              <a:rPr lang="en-US" sz="1600" dirty="0" err="1">
                <a:solidFill>
                  <a:schemeClr val="tx1"/>
                </a:solidFill>
                <a:latin typeface="Cambria" panose="02040503050406030204" pitchFamily="18" charset="0"/>
              </a:rPr>
              <a:t>det</a:t>
            </a:r>
            <a:r>
              <a:rPr lang="en-US" sz="1600" dirty="0">
                <a:solidFill>
                  <a:schemeClr val="tx1"/>
                </a:solidFill>
                <a:latin typeface="Cambria" panose="02040503050406030204" pitchFamily="18" charset="0"/>
              </a:rPr>
              <a:t> or CODIC-sig variants</a:t>
            </a:r>
          </a:p>
          <a:p>
            <a:pPr marL="400050" lvl="1" indent="-133350">
              <a:lnSpc>
                <a:spcPct val="100000"/>
              </a:lnSpc>
              <a:spcBef>
                <a:spcPts val="100"/>
              </a:spcBef>
              <a:buFont typeface="Arial" panose="020B0604020202020204" pitchFamily="34" charset="0"/>
              <a:buChar char="•"/>
            </a:pPr>
            <a:r>
              <a:rPr lang="en-US" sz="1600" b="1" dirty="0">
                <a:solidFill>
                  <a:schemeClr val="accent6">
                    <a:lumMod val="50000"/>
                  </a:schemeClr>
                </a:solidFill>
                <a:latin typeface="Cambria" panose="02040503050406030204" pitchFamily="18" charset="0"/>
              </a:rPr>
              <a:t>LISA-clone:</a:t>
            </a:r>
            <a:r>
              <a:rPr lang="en-US" sz="1600" dirty="0">
                <a:solidFill>
                  <a:schemeClr val="tx1"/>
                </a:solidFill>
                <a:latin typeface="Cambria" panose="02040503050406030204" pitchFamily="18" charset="0"/>
              </a:rPr>
              <a:t> Copies bulk data in-DRAM [Chang+, HPCA’16] </a:t>
            </a:r>
          </a:p>
          <a:p>
            <a:pPr marL="400050" lvl="1" indent="-133350">
              <a:lnSpc>
                <a:spcPct val="100000"/>
              </a:lnSpc>
              <a:spcBef>
                <a:spcPts val="100"/>
              </a:spcBef>
              <a:buFont typeface="Arial" panose="020B0604020202020204" pitchFamily="34" charset="0"/>
              <a:buChar char="•"/>
            </a:pPr>
            <a:r>
              <a:rPr lang="en-US" sz="1600" b="1" dirty="0" err="1">
                <a:solidFill>
                  <a:srgbClr val="5E973E"/>
                </a:solidFill>
                <a:latin typeface="Cambria" panose="02040503050406030204" pitchFamily="18" charset="0"/>
              </a:rPr>
              <a:t>RowClone</a:t>
            </a:r>
            <a:r>
              <a:rPr lang="en-US" sz="1600" b="1" dirty="0">
                <a:solidFill>
                  <a:srgbClr val="5E973E"/>
                </a:solidFill>
                <a:latin typeface="Cambria" panose="02040503050406030204" pitchFamily="18" charset="0"/>
              </a:rPr>
              <a:t>:</a:t>
            </a:r>
            <a:r>
              <a:rPr lang="en-US" sz="1600" dirty="0">
                <a:solidFill>
                  <a:schemeClr val="tx1"/>
                </a:solidFill>
                <a:latin typeface="Cambria" panose="02040503050406030204" pitchFamily="18" charset="0"/>
              </a:rPr>
              <a:t> Copies bulk data in-DRAM [Seshadri, MICRO’13]</a:t>
            </a:r>
          </a:p>
          <a:p>
            <a:pPr marL="0" indent="0">
              <a:lnSpc>
                <a:spcPct val="100000"/>
              </a:lnSpc>
              <a:spcBef>
                <a:spcPts val="100"/>
              </a:spcBef>
              <a:buNone/>
            </a:pPr>
            <a:r>
              <a:rPr lang="en-US" dirty="0">
                <a:solidFill>
                  <a:schemeClr val="tx1"/>
                </a:solidFill>
                <a:latin typeface="Cambria" panose="02040503050406030204" pitchFamily="18" charset="0"/>
              </a:rPr>
              <a:t>	</a:t>
            </a:r>
          </a:p>
          <a:p>
            <a:pPr marL="179388" indent="-179388">
              <a:lnSpc>
                <a:spcPct val="100000"/>
              </a:lnSpc>
              <a:spcBef>
                <a:spcPts val="100"/>
              </a:spcBef>
              <a:buFont typeface="Wingdings" pitchFamily="2" charset="2"/>
              <a:buChar char="§"/>
            </a:pPr>
            <a:r>
              <a:rPr lang="en-US" dirty="0" err="1">
                <a:solidFill>
                  <a:srgbClr val="F519E6"/>
                </a:solidFill>
                <a:latin typeface="Cambria" panose="02040503050406030204" pitchFamily="18" charset="0"/>
              </a:rPr>
              <a:t>Ramulator</a:t>
            </a:r>
            <a:r>
              <a:rPr lang="en-US" dirty="0">
                <a:solidFill>
                  <a:schemeClr val="tx1"/>
                </a:solidFill>
                <a:latin typeface="Cambria" panose="02040503050406030204" pitchFamily="18" charset="0"/>
              </a:rPr>
              <a:t> DRAM simulator </a:t>
            </a:r>
            <a:r>
              <a:rPr lang="en-US" dirty="0">
                <a:solidFill>
                  <a:srgbClr val="0070C0"/>
                </a:solidFill>
                <a:latin typeface="Cambria" panose="02040503050406030204" pitchFamily="18" charset="0"/>
              </a:rPr>
              <a:t>[Kim+, CAL’15] [</a:t>
            </a:r>
            <a:r>
              <a:rPr lang="en-US" dirty="0">
                <a:solidFill>
                  <a:srgbClr val="2770C0"/>
                </a:solidFill>
                <a:latin typeface="Cambria" panose="02040503050406030204" pitchFamily="18" charset="0"/>
                <a:hlinkClick r:id="rId3">
                  <a:extLst>
                    <a:ext uri="{A12FA001-AC4F-418D-AE19-62706E023703}">
                      <ahyp:hlinkClr xmlns:ahyp="http://schemas.microsoft.com/office/drawing/2018/hyperlinkcolor" val="tx"/>
                    </a:ext>
                  </a:extLst>
                </a:hlinkClick>
              </a:rPr>
              <a:t>https://github.com/CMU-SAFARI/ramulator</a:t>
            </a:r>
            <a:r>
              <a:rPr lang="en-US" dirty="0">
                <a:solidFill>
                  <a:srgbClr val="0070C0"/>
                </a:solidFill>
                <a:latin typeface="Cambria" panose="02040503050406030204" pitchFamily="18" charset="0"/>
              </a:rPr>
              <a:t>]</a:t>
            </a:r>
          </a:p>
          <a:p>
            <a:pPr marL="179388" indent="-179388">
              <a:lnSpc>
                <a:spcPct val="100000"/>
              </a:lnSpc>
              <a:spcBef>
                <a:spcPts val="100"/>
              </a:spcBef>
              <a:buFont typeface="Wingdings" pitchFamily="2" charset="2"/>
              <a:buChar char="§"/>
            </a:pPr>
            <a:r>
              <a:rPr lang="en-US" dirty="0">
                <a:solidFill>
                  <a:srgbClr val="F519E6"/>
                </a:solidFill>
                <a:latin typeface="Cambria" panose="02040503050406030204" pitchFamily="18" charset="0"/>
              </a:rPr>
              <a:t>Pin Instrumentation tool </a:t>
            </a:r>
            <a:r>
              <a:rPr lang="en-US" dirty="0">
                <a:solidFill>
                  <a:schemeClr val="tx1"/>
                </a:solidFill>
                <a:latin typeface="Cambria" panose="02040503050406030204" pitchFamily="18" charset="0"/>
              </a:rPr>
              <a:t>for generating traces</a:t>
            </a:r>
            <a:r>
              <a:rPr lang="en-US" dirty="0">
                <a:solidFill>
                  <a:srgbClr val="0070C0"/>
                </a:solidFill>
                <a:latin typeface="Cambria" panose="02040503050406030204" pitchFamily="18" charset="0"/>
              </a:rPr>
              <a:t> [</a:t>
            </a:r>
            <a:r>
              <a:rPr lang="en-US" dirty="0" err="1">
                <a:solidFill>
                  <a:srgbClr val="0070C0"/>
                </a:solidFill>
                <a:latin typeface="Cambria" panose="02040503050406030204" pitchFamily="18" charset="0"/>
              </a:rPr>
              <a:t>Luk</a:t>
            </a:r>
            <a:r>
              <a:rPr lang="en-US" dirty="0">
                <a:solidFill>
                  <a:srgbClr val="0070C0"/>
                </a:solidFill>
                <a:latin typeface="Cambria" panose="02040503050406030204" pitchFamily="18" charset="0"/>
              </a:rPr>
              <a:t>+, PLDI’05] </a:t>
            </a:r>
            <a:endParaRPr lang="en-US" dirty="0">
              <a:solidFill>
                <a:schemeClr val="tx1"/>
              </a:solidFill>
              <a:latin typeface="Cambria" panose="02040503050406030204" pitchFamily="18" charset="0"/>
            </a:endParaRPr>
          </a:p>
          <a:p>
            <a:pPr marL="179388" indent="-179388">
              <a:lnSpc>
                <a:spcPct val="100000"/>
              </a:lnSpc>
              <a:spcBef>
                <a:spcPts val="100"/>
              </a:spcBef>
              <a:buFont typeface="Wingdings" pitchFamily="2" charset="2"/>
              <a:buChar char="§"/>
            </a:pPr>
            <a:r>
              <a:rPr lang="en-US" dirty="0" err="1">
                <a:solidFill>
                  <a:srgbClr val="FB18FF"/>
                </a:solidFill>
                <a:latin typeface="Cambria" panose="02040503050406030204" pitchFamily="18" charset="0"/>
              </a:rPr>
              <a:t>Bochs</a:t>
            </a:r>
            <a:r>
              <a:rPr lang="en-US" dirty="0">
                <a:solidFill>
                  <a:srgbClr val="FB18FF"/>
                </a:solidFill>
                <a:latin typeface="Cambria" panose="02040503050406030204" pitchFamily="18" charset="0"/>
              </a:rPr>
              <a:t> full-system emulator </a:t>
            </a:r>
            <a:r>
              <a:rPr lang="en-US" dirty="0">
                <a:solidFill>
                  <a:schemeClr val="tx1"/>
                </a:solidFill>
                <a:latin typeface="Cambria" panose="02040503050406030204" pitchFamily="18" charset="0"/>
              </a:rPr>
              <a:t>to generate memory traces that include Linux kernel page allocations and deallocations </a:t>
            </a:r>
            <a:r>
              <a:rPr lang="en-US" dirty="0">
                <a:solidFill>
                  <a:srgbClr val="0070C0"/>
                </a:solidFill>
                <a:latin typeface="Cambria" panose="02040503050406030204" pitchFamily="18" charset="0"/>
              </a:rPr>
              <a:t>[http://</a:t>
            </a:r>
            <a:r>
              <a:rPr lang="en-US" dirty="0" err="1">
                <a:solidFill>
                  <a:srgbClr val="0070C0"/>
                </a:solidFill>
                <a:latin typeface="Cambria" panose="02040503050406030204" pitchFamily="18" charset="0"/>
              </a:rPr>
              <a:t>bochs.sourceforge.net</a:t>
            </a:r>
            <a:r>
              <a:rPr lang="en-US" dirty="0">
                <a:solidFill>
                  <a:srgbClr val="0070C0"/>
                </a:solidFill>
                <a:latin typeface="Cambria" panose="02040503050406030204" pitchFamily="18" charset="0"/>
              </a:rPr>
              <a:t>/] </a:t>
            </a:r>
            <a:endParaRPr lang="en-US" sz="1600" dirty="0">
              <a:solidFill>
                <a:schemeClr val="tx1"/>
              </a:solidFill>
              <a:latin typeface="Cambria" panose="02040503050406030204" pitchFamily="18" charset="0"/>
            </a:endParaRPr>
          </a:p>
          <a:p>
            <a:pPr marL="179388" indent="-179388">
              <a:lnSpc>
                <a:spcPct val="100000"/>
              </a:lnSpc>
              <a:spcBef>
                <a:spcPts val="100"/>
              </a:spcBef>
              <a:buFont typeface="Wingdings" pitchFamily="2" charset="2"/>
              <a:buChar char="§"/>
            </a:pPr>
            <a:r>
              <a:rPr lang="en-US" dirty="0" err="1">
                <a:solidFill>
                  <a:srgbClr val="F519E6"/>
                </a:solidFill>
                <a:latin typeface="Cambria" panose="02040503050406030204" pitchFamily="18" charset="0"/>
              </a:rPr>
              <a:t>DRAMPower</a:t>
            </a:r>
            <a:r>
              <a:rPr lang="en-US" dirty="0">
                <a:solidFill>
                  <a:srgbClr val="F519E6"/>
                </a:solidFill>
                <a:latin typeface="Cambria" panose="02040503050406030204" pitchFamily="18" charset="0"/>
              </a:rPr>
              <a:t> </a:t>
            </a:r>
            <a:r>
              <a:rPr lang="en-US" dirty="0">
                <a:solidFill>
                  <a:srgbClr val="0070C0"/>
                </a:solidFill>
                <a:latin typeface="Cambria" panose="02040503050406030204" pitchFamily="18" charset="0"/>
              </a:rPr>
              <a:t>[Chandrasekar+][</a:t>
            </a:r>
            <a:r>
              <a:rPr lang="en-US" u="sng" dirty="0">
                <a:solidFill>
                  <a:srgbClr val="0070C0"/>
                </a:solidFill>
                <a:latin typeface="Cambria" panose="02040503050406030204" pitchFamily="18" charset="0"/>
              </a:rPr>
              <a:t>http://</a:t>
            </a:r>
            <a:r>
              <a:rPr lang="en-US" u="sng" dirty="0" err="1">
                <a:solidFill>
                  <a:srgbClr val="0070C0"/>
                </a:solidFill>
                <a:latin typeface="Cambria" panose="02040503050406030204" pitchFamily="18" charset="0"/>
              </a:rPr>
              <a:t>www.drampower.info</a:t>
            </a:r>
            <a:r>
              <a:rPr lang="en-US" dirty="0">
                <a:solidFill>
                  <a:srgbClr val="0070C0"/>
                </a:solidFill>
                <a:latin typeface="Cambria" panose="02040503050406030204" pitchFamily="18" charset="0"/>
              </a:rPr>
              <a:t>]</a:t>
            </a:r>
          </a:p>
          <a:p>
            <a:pPr marL="179388" indent="-179388">
              <a:lnSpc>
                <a:spcPts val="1780"/>
              </a:lnSpc>
              <a:spcBef>
                <a:spcPts val="100"/>
              </a:spcBef>
              <a:buFont typeface="Wingdings" pitchFamily="2" charset="2"/>
              <a:buChar char="§"/>
            </a:pPr>
            <a:endParaRPr lang="en-US" sz="24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7007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xfrm>
            <a:off x="62568" y="-129862"/>
            <a:ext cx="7120467" cy="608662"/>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Benchmarks (Sec. Deallocation)</a:t>
            </a:r>
            <a:endParaRPr sz="3600" b="1" dirty="0">
              <a:solidFill>
                <a:schemeClr val="bg1"/>
              </a:solidFill>
              <a:latin typeface="Cambria"/>
              <a:ea typeface="Cambria"/>
              <a:cs typeface="Cambria"/>
              <a:sym typeface="Cambria"/>
            </a:endParaRPr>
          </a:p>
        </p:txBody>
      </p:sp>
      <p:sp>
        <p:nvSpPr>
          <p:cNvPr id="6" name="灯片编号占位符 3">
            <a:extLst>
              <a:ext uri="{FF2B5EF4-FFF2-40B4-BE49-F238E27FC236}">
                <a16:creationId xmlns:a16="http://schemas.microsoft.com/office/drawing/2014/main" id="{0757196A-16B1-7643-AAAE-A20B4E11EDAA}"/>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fld id="{56E643E9-8232-44D4-8A76-E691A7C80D3B}" type="slidenum">
              <a:rPr lang="en-US" altLang="en-US" sz="1500">
                <a:solidFill>
                  <a:schemeClr val="bg1">
                    <a:lumMod val="75000"/>
                  </a:schemeClr>
                </a:solidFill>
              </a:rPr>
              <a:pPr algn="ctr"/>
              <a:t>54</a:t>
            </a:fld>
            <a:endParaRPr lang="en-US" altLang="en-US" sz="1500" dirty="0">
              <a:solidFill>
                <a:schemeClr val="bg1">
                  <a:lumMod val="75000"/>
                </a:schemeClr>
              </a:solidFill>
            </a:endParaRPr>
          </a:p>
        </p:txBody>
      </p:sp>
      <p:pic>
        <p:nvPicPr>
          <p:cNvPr id="3" name="Picture 2">
            <a:extLst>
              <a:ext uri="{FF2B5EF4-FFF2-40B4-BE49-F238E27FC236}">
                <a16:creationId xmlns:a16="http://schemas.microsoft.com/office/drawing/2014/main" id="{6391C588-007A-2541-BBF6-2638079855C0}"/>
              </a:ext>
            </a:extLst>
          </p:cNvPr>
          <p:cNvPicPr>
            <a:picLocks noChangeAspect="1"/>
          </p:cNvPicPr>
          <p:nvPr/>
        </p:nvPicPr>
        <p:blipFill>
          <a:blip r:embed="rId3"/>
          <a:stretch>
            <a:fillRect/>
          </a:stretch>
        </p:blipFill>
        <p:spPr>
          <a:xfrm>
            <a:off x="1180116" y="928150"/>
            <a:ext cx="4654325" cy="1937680"/>
          </a:xfrm>
          <a:prstGeom prst="rect">
            <a:avLst/>
          </a:prstGeom>
        </p:spPr>
      </p:pic>
      <p:pic>
        <p:nvPicPr>
          <p:cNvPr id="10" name="Picture 9">
            <a:extLst>
              <a:ext uri="{FF2B5EF4-FFF2-40B4-BE49-F238E27FC236}">
                <a16:creationId xmlns:a16="http://schemas.microsoft.com/office/drawing/2014/main" id="{C599F4EB-C7F6-1842-8A45-CA3F0512714A}"/>
              </a:ext>
            </a:extLst>
          </p:cNvPr>
          <p:cNvPicPr>
            <a:picLocks noChangeAspect="1"/>
          </p:cNvPicPr>
          <p:nvPr/>
        </p:nvPicPr>
        <p:blipFill>
          <a:blip r:embed="rId4"/>
          <a:stretch>
            <a:fillRect/>
          </a:stretch>
        </p:blipFill>
        <p:spPr>
          <a:xfrm>
            <a:off x="1309796" y="3154388"/>
            <a:ext cx="4362234" cy="1240813"/>
          </a:xfrm>
          <a:prstGeom prst="rect">
            <a:avLst/>
          </a:prstGeom>
        </p:spPr>
      </p:pic>
    </p:spTree>
    <p:extLst>
      <p:ext uri="{BB962C8B-B14F-4D97-AF65-F5344CB8AC3E}">
        <p14:creationId xmlns:p14="http://schemas.microsoft.com/office/powerpoint/2010/main" val="177848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xfrm>
            <a:off x="62568" y="-129862"/>
            <a:ext cx="7120467" cy="608662"/>
          </a:xfrm>
          <a:prstGeom prst="rect">
            <a:avLst/>
          </a:prstGeom>
        </p:spPr>
        <p:txBody>
          <a:bodyPr spcFirstLastPara="1" wrap="square" lIns="68569" tIns="68569" rIns="68569" bIns="68569" anchor="t" anchorCtr="0">
            <a:noAutofit/>
          </a:bodyPr>
          <a:lstStyle/>
          <a:p>
            <a:r>
              <a:rPr lang="en" sz="3600" b="1" dirty="0">
                <a:solidFill>
                  <a:schemeClr val="bg1"/>
                </a:solidFill>
                <a:latin typeface="Cambria"/>
                <a:ea typeface="Cambria"/>
                <a:cs typeface="Cambria"/>
                <a:sym typeface="Cambria"/>
              </a:rPr>
              <a:t>Sec. </a:t>
            </a:r>
            <a:r>
              <a:rPr lang="en" sz="3600" b="1" dirty="0" err="1">
                <a:solidFill>
                  <a:schemeClr val="bg1"/>
                </a:solidFill>
                <a:latin typeface="Cambria"/>
                <a:ea typeface="Cambria"/>
                <a:cs typeface="Cambria"/>
                <a:sym typeface="Cambria"/>
              </a:rPr>
              <a:t>Dealloc</a:t>
            </a:r>
            <a:r>
              <a:rPr lang="en" sz="3600" b="1" dirty="0">
                <a:solidFill>
                  <a:schemeClr val="bg1"/>
                </a:solidFill>
                <a:latin typeface="Cambria"/>
                <a:ea typeface="Cambria"/>
                <a:cs typeface="Cambria"/>
                <a:sym typeface="Cambria"/>
              </a:rPr>
              <a:t>. Latency &amp; Energy Results</a:t>
            </a:r>
            <a:endParaRPr sz="3600" b="1" dirty="0">
              <a:solidFill>
                <a:schemeClr val="bg1"/>
              </a:solidFill>
              <a:latin typeface="Cambria"/>
              <a:ea typeface="Cambria"/>
              <a:cs typeface="Cambria"/>
              <a:sym typeface="Cambria"/>
            </a:endParaRPr>
          </a:p>
        </p:txBody>
      </p:sp>
      <p:sp>
        <p:nvSpPr>
          <p:cNvPr id="6" name="灯片编号占位符 3">
            <a:extLst>
              <a:ext uri="{FF2B5EF4-FFF2-40B4-BE49-F238E27FC236}">
                <a16:creationId xmlns:a16="http://schemas.microsoft.com/office/drawing/2014/main" id="{0757196A-16B1-7643-AAAE-A20B4E11EDAA}"/>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fld id="{56E643E9-8232-44D4-8A76-E691A7C80D3B}" type="slidenum">
              <a:rPr lang="en-US" altLang="en-US" sz="1500">
                <a:solidFill>
                  <a:schemeClr val="bg1">
                    <a:lumMod val="75000"/>
                  </a:schemeClr>
                </a:solidFill>
              </a:rPr>
              <a:pPr algn="ctr"/>
              <a:t>55</a:t>
            </a:fld>
            <a:endParaRPr lang="en-US" altLang="en-US" sz="1500" dirty="0">
              <a:solidFill>
                <a:schemeClr val="bg1">
                  <a:lumMod val="75000"/>
                </a:schemeClr>
              </a:solidFill>
            </a:endParaRPr>
          </a:p>
        </p:txBody>
      </p:sp>
      <p:pic>
        <p:nvPicPr>
          <p:cNvPr id="8" name="Picture 7">
            <a:extLst>
              <a:ext uri="{FF2B5EF4-FFF2-40B4-BE49-F238E27FC236}">
                <a16:creationId xmlns:a16="http://schemas.microsoft.com/office/drawing/2014/main" id="{7A437F96-82E1-E449-BA09-69B2369CA943}"/>
              </a:ext>
            </a:extLst>
          </p:cNvPr>
          <p:cNvPicPr>
            <a:picLocks noChangeAspect="1"/>
          </p:cNvPicPr>
          <p:nvPr/>
        </p:nvPicPr>
        <p:blipFill>
          <a:blip r:embed="rId3"/>
          <a:stretch>
            <a:fillRect/>
          </a:stretch>
        </p:blipFill>
        <p:spPr>
          <a:xfrm>
            <a:off x="1718586" y="1114659"/>
            <a:ext cx="4731335" cy="1250424"/>
          </a:xfrm>
          <a:prstGeom prst="rect">
            <a:avLst/>
          </a:prstGeom>
        </p:spPr>
      </p:pic>
      <p:sp>
        <p:nvSpPr>
          <p:cNvPr id="9" name="Rectangle 8">
            <a:extLst>
              <a:ext uri="{FF2B5EF4-FFF2-40B4-BE49-F238E27FC236}">
                <a16:creationId xmlns:a16="http://schemas.microsoft.com/office/drawing/2014/main" id="{76EB173E-FD58-C746-B3CA-FD5D4D3BE26C}"/>
              </a:ext>
            </a:extLst>
          </p:cNvPr>
          <p:cNvSpPr/>
          <p:nvPr/>
        </p:nvSpPr>
        <p:spPr>
          <a:xfrm>
            <a:off x="415169" y="1492627"/>
            <a:ext cx="1346844" cy="369332"/>
          </a:xfrm>
          <a:prstGeom prst="rect">
            <a:avLst/>
          </a:prstGeom>
        </p:spPr>
        <p:txBody>
          <a:bodyPr wrap="none">
            <a:spAutoFit/>
          </a:bodyPr>
          <a:lstStyle/>
          <a:p>
            <a:r>
              <a:rPr lang="en-US" sz="1800" b="1" dirty="0">
                <a:solidFill>
                  <a:schemeClr val="tx1"/>
                </a:solidFill>
                <a:latin typeface="Cambria" panose="02040503050406030204" pitchFamily="18" charset="0"/>
              </a:rPr>
              <a:t>Single core</a:t>
            </a:r>
            <a:endParaRPr lang="en-US" sz="1800" b="1" dirty="0"/>
          </a:p>
        </p:txBody>
      </p:sp>
      <p:pic>
        <p:nvPicPr>
          <p:cNvPr id="11" name="Picture 10">
            <a:extLst>
              <a:ext uri="{FF2B5EF4-FFF2-40B4-BE49-F238E27FC236}">
                <a16:creationId xmlns:a16="http://schemas.microsoft.com/office/drawing/2014/main" id="{6E9C7F94-727B-EF45-8CBB-6B856F3252AD}"/>
              </a:ext>
            </a:extLst>
          </p:cNvPr>
          <p:cNvPicPr>
            <a:picLocks noChangeAspect="1"/>
          </p:cNvPicPr>
          <p:nvPr/>
        </p:nvPicPr>
        <p:blipFill>
          <a:blip r:embed="rId4"/>
          <a:stretch>
            <a:fillRect/>
          </a:stretch>
        </p:blipFill>
        <p:spPr>
          <a:xfrm>
            <a:off x="1718587" y="2966922"/>
            <a:ext cx="4731334" cy="1240122"/>
          </a:xfrm>
          <a:prstGeom prst="rect">
            <a:avLst/>
          </a:prstGeom>
        </p:spPr>
      </p:pic>
      <p:sp>
        <p:nvSpPr>
          <p:cNvPr id="13" name="Rectangle 12">
            <a:extLst>
              <a:ext uri="{FF2B5EF4-FFF2-40B4-BE49-F238E27FC236}">
                <a16:creationId xmlns:a16="http://schemas.microsoft.com/office/drawing/2014/main" id="{DDE845C0-4165-9B41-A1F0-998C414A97E4}"/>
              </a:ext>
            </a:extLst>
          </p:cNvPr>
          <p:cNvSpPr/>
          <p:nvPr/>
        </p:nvSpPr>
        <p:spPr>
          <a:xfrm>
            <a:off x="654818" y="3402317"/>
            <a:ext cx="867545" cy="369332"/>
          </a:xfrm>
          <a:prstGeom prst="rect">
            <a:avLst/>
          </a:prstGeom>
        </p:spPr>
        <p:txBody>
          <a:bodyPr wrap="none">
            <a:spAutoFit/>
          </a:bodyPr>
          <a:lstStyle/>
          <a:p>
            <a:r>
              <a:rPr lang="en-US" sz="1800" b="1" dirty="0">
                <a:solidFill>
                  <a:schemeClr val="tx1"/>
                </a:solidFill>
                <a:latin typeface="Cambria" panose="02040503050406030204" pitchFamily="18" charset="0"/>
              </a:rPr>
              <a:t>4-core</a:t>
            </a:r>
            <a:endParaRPr lang="en-US" sz="1800" b="1" dirty="0"/>
          </a:p>
        </p:txBody>
      </p:sp>
    </p:spTree>
    <p:extLst>
      <p:ext uri="{BB962C8B-B14F-4D97-AF65-F5344CB8AC3E}">
        <p14:creationId xmlns:p14="http://schemas.microsoft.com/office/powerpoint/2010/main" val="35208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54;p13">
            <a:extLst>
              <a:ext uri="{FF2B5EF4-FFF2-40B4-BE49-F238E27FC236}">
                <a16:creationId xmlns:a16="http://schemas.microsoft.com/office/drawing/2014/main" id="{572A5B0A-7F1E-3D4E-BE70-D56B5344C7FD}"/>
              </a:ext>
            </a:extLst>
          </p:cNvPr>
          <p:cNvSpPr/>
          <p:nvPr/>
        </p:nvSpPr>
        <p:spPr>
          <a:xfrm>
            <a:off x="0" y="0"/>
            <a:ext cx="6858002" cy="503935"/>
          </a:xfrm>
          <a:prstGeom prst="rect">
            <a:avLst/>
          </a:prstGeom>
          <a:solidFill>
            <a:srgbClr val="5E973E"/>
          </a:solidFill>
          <a:ln>
            <a:noFill/>
          </a:ln>
        </p:spPr>
        <p:txBody>
          <a:bodyPr spcFirstLastPara="1" wrap="square" lIns="68569" tIns="68569" rIns="68569" bIns="68569" anchor="ctr" anchorCtr="0">
            <a:noAutofit/>
          </a:bodyPr>
          <a:lstStyle/>
          <a:p>
            <a:endParaRPr sz="1050">
              <a:solidFill>
                <a:srgbClr val="0070C0"/>
              </a:solidFill>
            </a:endParaRPr>
          </a:p>
        </p:txBody>
      </p:sp>
      <p:sp>
        <p:nvSpPr>
          <p:cNvPr id="2" name="标题 1">
            <a:extLst>
              <a:ext uri="{FF2B5EF4-FFF2-40B4-BE49-F238E27FC236}">
                <a16:creationId xmlns:a16="http://schemas.microsoft.com/office/drawing/2014/main" id="{4B346733-CA16-4670-B3A3-1016CE2CB69C}"/>
              </a:ext>
            </a:extLst>
          </p:cNvPr>
          <p:cNvSpPr>
            <a:spLocks noGrp="1"/>
          </p:cNvSpPr>
          <p:nvPr>
            <p:ph type="title"/>
          </p:nvPr>
        </p:nvSpPr>
        <p:spPr>
          <a:xfrm>
            <a:off x="140356" y="85077"/>
            <a:ext cx="7706280" cy="322042"/>
          </a:xfrm>
        </p:spPr>
        <p:txBody>
          <a:bodyPr/>
          <a:lstStyle/>
          <a:p>
            <a:r>
              <a:rPr lang="en-US" altLang="zh-CN" sz="3600" dirty="0">
                <a:solidFill>
                  <a:schemeClr val="bg1"/>
                </a:solidFill>
                <a:latin typeface="Cambria" panose="02040503050406030204" pitchFamily="18" charset="0"/>
              </a:rPr>
              <a:t>Internal DRAM Signals</a:t>
            </a:r>
            <a:endParaRPr lang="zh-CN" altLang="en-US" sz="3600" dirty="0">
              <a:solidFill>
                <a:schemeClr val="bg1"/>
              </a:solidFill>
              <a:latin typeface="Cambria" panose="02040503050406030204" pitchFamily="18" charset="0"/>
            </a:endParaRPr>
          </a:p>
        </p:txBody>
      </p:sp>
      <p:sp>
        <p:nvSpPr>
          <p:cNvPr id="18" name="TextBox 17">
            <a:extLst>
              <a:ext uri="{FF2B5EF4-FFF2-40B4-BE49-F238E27FC236}">
                <a16:creationId xmlns:a16="http://schemas.microsoft.com/office/drawing/2014/main" id="{F05D99F6-74DE-9845-B9C3-BBE721A46821}"/>
              </a:ext>
            </a:extLst>
          </p:cNvPr>
          <p:cNvSpPr txBox="1"/>
          <p:nvPr/>
        </p:nvSpPr>
        <p:spPr>
          <a:xfrm>
            <a:off x="-1319514" y="-503500"/>
            <a:ext cx="184731" cy="300082"/>
          </a:xfrm>
          <a:prstGeom prst="rect">
            <a:avLst/>
          </a:prstGeom>
          <a:noFill/>
        </p:spPr>
        <p:txBody>
          <a:bodyPr wrap="none" rtlCol="0">
            <a:spAutoFit/>
          </a:bodyPr>
          <a:lstStyle/>
          <a:p>
            <a:pPr defTabSz="685800" fontAlgn="base">
              <a:spcBef>
                <a:spcPct val="0"/>
              </a:spcBef>
              <a:spcAft>
                <a:spcPct val="0"/>
              </a:spcAft>
              <a:buClrTx/>
            </a:pPr>
            <a:endParaRPr lang="en-US" sz="1350" kern="1200" dirty="0">
              <a:solidFill>
                <a:prstClr val="black"/>
              </a:solidFill>
              <a:latin typeface="Arial" panose="020B0604020202020204" pitchFamily="34" charset="0"/>
              <a:ea typeface="+mn-ea"/>
              <a:cs typeface="+mn-cs"/>
            </a:endParaRPr>
          </a:p>
        </p:txBody>
      </p:sp>
      <p:sp>
        <p:nvSpPr>
          <p:cNvPr id="19" name="TextBox 18">
            <a:extLst>
              <a:ext uri="{FF2B5EF4-FFF2-40B4-BE49-F238E27FC236}">
                <a16:creationId xmlns:a16="http://schemas.microsoft.com/office/drawing/2014/main" id="{DCDD53A2-4ACD-3E48-8980-14ABA17D8462}"/>
              </a:ext>
            </a:extLst>
          </p:cNvPr>
          <p:cNvSpPr txBox="1"/>
          <p:nvPr/>
        </p:nvSpPr>
        <p:spPr>
          <a:xfrm>
            <a:off x="-1814332" y="-963593"/>
            <a:ext cx="184731" cy="300082"/>
          </a:xfrm>
          <a:prstGeom prst="rect">
            <a:avLst/>
          </a:prstGeom>
          <a:noFill/>
        </p:spPr>
        <p:txBody>
          <a:bodyPr wrap="none" rtlCol="0">
            <a:spAutoFit/>
          </a:bodyPr>
          <a:lstStyle/>
          <a:p>
            <a:pPr defTabSz="685800" fontAlgn="base">
              <a:spcBef>
                <a:spcPct val="0"/>
              </a:spcBef>
              <a:spcAft>
                <a:spcPct val="0"/>
              </a:spcAft>
              <a:buClrTx/>
            </a:pPr>
            <a:endParaRPr lang="en-US" sz="1350" kern="1200">
              <a:solidFill>
                <a:prstClr val="black"/>
              </a:solidFill>
              <a:latin typeface="Arial" panose="020B0604020202020204" pitchFamily="34" charset="0"/>
              <a:ea typeface="+mn-ea"/>
              <a:cs typeface="+mn-cs"/>
            </a:endParaRPr>
          </a:p>
        </p:txBody>
      </p:sp>
      <p:sp>
        <p:nvSpPr>
          <p:cNvPr id="128" name="Content Placeholder 2">
            <a:extLst>
              <a:ext uri="{FF2B5EF4-FFF2-40B4-BE49-F238E27FC236}">
                <a16:creationId xmlns:a16="http://schemas.microsoft.com/office/drawing/2014/main" id="{97452330-5C8F-E841-9EFB-87E70C723094}"/>
              </a:ext>
            </a:extLst>
          </p:cNvPr>
          <p:cNvSpPr txBox="1">
            <a:spLocks/>
          </p:cNvSpPr>
          <p:nvPr/>
        </p:nvSpPr>
        <p:spPr bwMode="auto">
          <a:xfrm>
            <a:off x="2233983" y="971990"/>
            <a:ext cx="4501688" cy="4086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53591" indent="-153591" algn="l" rtl="0" eaLnBrk="1" fontAlgn="base" hangingPunct="1">
              <a:spcBef>
                <a:spcPts val="338"/>
              </a:spcBef>
              <a:spcAft>
                <a:spcPct val="0"/>
              </a:spcAft>
              <a:buFont typeface="Wingdings" panose="05000000000000000000" pitchFamily="2" charset="2"/>
              <a:buChar char="§"/>
              <a:defRPr sz="1950" b="1" kern="1200" baseline="0">
                <a:solidFill>
                  <a:srgbClr val="404040"/>
                </a:solidFill>
                <a:latin typeface="Adobe Garamond Pro" panose="02020502060506020403" pitchFamily="18" charset="0"/>
                <a:ea typeface="+mn-ea"/>
                <a:cs typeface="+mn-cs"/>
              </a:defRPr>
            </a:lvl1pPr>
            <a:lvl2pPr marL="359867" indent="-128588" algn="l" rtl="0" eaLnBrk="1" fontAlgn="base" hangingPunct="1">
              <a:spcBef>
                <a:spcPts val="225"/>
              </a:spcBef>
              <a:spcAft>
                <a:spcPct val="0"/>
              </a:spcAft>
              <a:buFont typeface="Arial" panose="020B0604020202020204" pitchFamily="34" charset="0"/>
              <a:buChar char="•"/>
              <a:defRPr sz="1650" kern="1200">
                <a:solidFill>
                  <a:srgbClr val="696969"/>
                </a:solidFill>
                <a:latin typeface="Adobe Garamond Pro" panose="02020502060506020403" pitchFamily="18" charset="0"/>
                <a:ea typeface="+mn-ea"/>
                <a:cs typeface="+mn-cs"/>
              </a:defRPr>
            </a:lvl2pPr>
            <a:lvl3pPr marL="642938" indent="-128588" algn="l" rtl="0" eaLnBrk="1" fontAlgn="base" hangingPunct="1">
              <a:spcBef>
                <a:spcPts val="169"/>
              </a:spcBef>
              <a:spcAft>
                <a:spcPct val="0"/>
              </a:spcAft>
              <a:buFont typeface="Palatino Linotype" panose="02040502050505030304" pitchFamily="18" charset="0"/>
              <a:buChar char="»"/>
              <a:defRPr sz="1350" kern="1200">
                <a:solidFill>
                  <a:srgbClr val="696969"/>
                </a:solidFill>
                <a:latin typeface="Adobe Garamond Pro" panose="02020502060506020403" pitchFamily="18" charset="0"/>
                <a:ea typeface="+mn-ea"/>
                <a:cs typeface="+mn-cs"/>
              </a:defRPr>
            </a:lvl3pPr>
            <a:lvl4pPr marL="900113" indent="-128588" algn="l" rtl="0" eaLnBrk="1" fontAlgn="base" hangingPunct="1">
              <a:spcBef>
                <a:spcPct val="20000"/>
              </a:spcBef>
              <a:spcAft>
                <a:spcPct val="0"/>
              </a:spcAft>
              <a:buFont typeface="Arial" panose="020B0604020202020204" pitchFamily="34" charset="0"/>
              <a:buChar char="–"/>
              <a:defRPr sz="1200" kern="1200">
                <a:solidFill>
                  <a:srgbClr val="696969"/>
                </a:solidFill>
                <a:latin typeface="Adobe Garamond Pro" panose="02020502060506020403" pitchFamily="18" charset="0"/>
                <a:ea typeface="+mn-ea"/>
                <a:cs typeface="+mn-cs"/>
              </a:defRPr>
            </a:lvl4pPr>
            <a:lvl5pPr marL="1157288" indent="-128588" algn="l" rtl="0" eaLnBrk="1" fontAlgn="base" hangingPunct="1">
              <a:spcBef>
                <a:spcPct val="20000"/>
              </a:spcBef>
              <a:spcAft>
                <a:spcPct val="0"/>
              </a:spcAft>
              <a:buFont typeface="Wingdings" panose="05000000000000000000" pitchFamily="2" charset="2"/>
              <a:buChar char="Ø"/>
              <a:defRPr sz="1050" kern="1200">
                <a:solidFill>
                  <a:srgbClr val="696969"/>
                </a:solidFill>
                <a:latin typeface="Adobe Garamond Pro" panose="02020502060506020403" pitchFamily="18" charset="0"/>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205740" marR="0" lvl="0" indent="-205740" algn="l" defTabSz="914400" rtl="0" eaLnBrk="1" fontAlgn="base" latinLnBrk="0" hangingPunct="1">
              <a:lnSpc>
                <a:spcPts val="2000"/>
              </a:lnSpc>
              <a:spcBef>
                <a:spcPts val="300"/>
              </a:spcBef>
              <a:spcAft>
                <a:spcPct val="0"/>
              </a:spcAft>
              <a:buClrTx/>
              <a:buSzTx/>
              <a:buFont typeface="Wingdings" panose="05000000000000000000" pitchFamily="2" charset="2"/>
              <a:buChar char="§"/>
              <a:tabLst/>
              <a:defRPr/>
            </a:pPr>
            <a:endParaRPr lang="en-US" sz="2000" dirty="0">
              <a:solidFill>
                <a:srgbClr val="00B050"/>
              </a:solidFill>
              <a:latin typeface="Cambria" panose="02040503050406030204" pitchFamily="18" charset="0"/>
            </a:endParaRPr>
          </a:p>
          <a:p>
            <a:pPr marL="205740" marR="0" lvl="0" indent="-205740" algn="l" defTabSz="914400" rtl="0" eaLnBrk="1" fontAlgn="base" latinLnBrk="0" hangingPunct="1">
              <a:spcBef>
                <a:spcPts val="300"/>
              </a:spcBef>
              <a:spcAft>
                <a:spcPct val="0"/>
              </a:spcAft>
              <a:buClrTx/>
              <a:buSzTx/>
              <a:buFont typeface="Wingdings" panose="05000000000000000000" pitchFamily="2" charset="2"/>
              <a:buChar char="§"/>
              <a:tabLst/>
              <a:defRPr/>
            </a:pPr>
            <a:r>
              <a:rPr lang="en-US" sz="1800" dirty="0" err="1">
                <a:solidFill>
                  <a:srgbClr val="2AA02B"/>
                </a:solidFill>
                <a:latin typeface="Cambria" panose="02040503050406030204" pitchFamily="18" charset="0"/>
              </a:rPr>
              <a:t>wl</a:t>
            </a:r>
            <a:r>
              <a:rPr lang="en-US" sz="1800" b="0" dirty="0">
                <a:solidFill>
                  <a:srgbClr val="2AA02B"/>
                </a:solidFill>
                <a:latin typeface="Cambria" panose="02040503050406030204" pitchFamily="18" charset="0"/>
              </a:rPr>
              <a:t> controls the access transistor that connects the cell capacitor to the </a:t>
            </a:r>
            <a:r>
              <a:rPr lang="en-US" sz="1800" b="0" dirty="0" err="1">
                <a:solidFill>
                  <a:srgbClr val="2AA02B"/>
                </a:solidFill>
                <a:latin typeface="Cambria" panose="02040503050406030204" pitchFamily="18" charset="0"/>
              </a:rPr>
              <a:t>bitline</a:t>
            </a:r>
            <a:endParaRPr lang="en-US" sz="1800" b="0" dirty="0">
              <a:solidFill>
                <a:srgbClr val="2AA02B"/>
              </a:solidFill>
              <a:latin typeface="Cambria" panose="02040503050406030204" pitchFamily="18" charset="0"/>
            </a:endParaRPr>
          </a:p>
          <a:p>
            <a:pPr marL="205740" marR="0" lvl="0" indent="-205740" algn="l" defTabSz="914400" rtl="0" eaLnBrk="1" fontAlgn="base" latinLnBrk="0" hangingPunct="1">
              <a:lnSpc>
                <a:spcPts val="2000"/>
              </a:lnSpc>
              <a:spcBef>
                <a:spcPts val="300"/>
              </a:spcBef>
              <a:spcAft>
                <a:spcPct val="0"/>
              </a:spcAft>
              <a:buClrTx/>
              <a:buSzTx/>
              <a:buFont typeface="Wingdings" panose="05000000000000000000" pitchFamily="2" charset="2"/>
              <a:buChar char="§"/>
              <a:tabLst/>
              <a:defRPr/>
            </a:pPr>
            <a:endParaRPr kumimoji="0" lang="en-US" sz="1600" b="0" i="0" strike="noStrike" kern="1200" cap="none" spc="0" normalizeH="0" baseline="0" noProof="0" dirty="0">
              <a:ln>
                <a:noFill/>
              </a:ln>
              <a:solidFill>
                <a:srgbClr val="00B050"/>
              </a:solidFill>
              <a:effectLst/>
              <a:uLnTx/>
              <a:uFillTx/>
              <a:latin typeface="Cambria" panose="02040503050406030204" pitchFamily="18" charset="0"/>
            </a:endParaRPr>
          </a:p>
          <a:p>
            <a:pPr marL="205740" marR="0" lvl="0" indent="-205740" algn="l" defTabSz="914400" rtl="0" eaLnBrk="1" fontAlgn="base" latinLnBrk="0" hangingPunct="1">
              <a:spcBef>
                <a:spcPts val="300"/>
              </a:spcBef>
              <a:spcAft>
                <a:spcPct val="0"/>
              </a:spcAft>
              <a:buClrTx/>
              <a:buSzTx/>
              <a:buFont typeface="Wingdings" panose="05000000000000000000" pitchFamily="2" charset="2"/>
              <a:buChar char="§"/>
              <a:tabLst/>
              <a:defRPr/>
            </a:pPr>
            <a:r>
              <a:rPr lang="en-US" sz="1800" dirty="0">
                <a:solidFill>
                  <a:srgbClr val="9466BD"/>
                </a:solidFill>
                <a:latin typeface="Cambria" panose="02040503050406030204" pitchFamily="18" charset="0"/>
              </a:rPr>
              <a:t>s</a:t>
            </a:r>
            <a:r>
              <a:rPr kumimoji="0" lang="en-US" sz="1800" b="1" i="0" strike="noStrike" kern="1200" cap="none" spc="0" normalizeH="0" baseline="0" noProof="0" dirty="0" err="1">
                <a:ln>
                  <a:noFill/>
                </a:ln>
                <a:solidFill>
                  <a:srgbClr val="9466BD"/>
                </a:solidFill>
                <a:effectLst/>
                <a:uLnTx/>
                <a:uFillTx/>
                <a:latin typeface="Cambria" panose="02040503050406030204" pitchFamily="18" charset="0"/>
              </a:rPr>
              <a:t>ense_p</a:t>
            </a:r>
            <a:r>
              <a:rPr lang="en-US" sz="1800" dirty="0">
                <a:solidFill>
                  <a:srgbClr val="9466BD"/>
                </a:solidFill>
                <a:latin typeface="Cambria" panose="02040503050406030204" pitchFamily="18" charset="0"/>
              </a:rPr>
              <a:t> </a:t>
            </a:r>
            <a:r>
              <a:rPr lang="en-US" sz="1800" b="0" dirty="0">
                <a:solidFill>
                  <a:srgbClr val="9466BD"/>
                </a:solidFill>
                <a:latin typeface="Cambria" panose="02040503050406030204" pitchFamily="18" charset="0"/>
              </a:rPr>
              <a:t>controls the PMOS amplifier in the SA</a:t>
            </a:r>
          </a:p>
          <a:p>
            <a:pPr marL="205740" marR="0" lvl="0" indent="-205740" algn="l" defTabSz="914400" rtl="0" eaLnBrk="1" fontAlgn="base" latinLnBrk="0" hangingPunct="1">
              <a:lnSpc>
                <a:spcPts val="2000"/>
              </a:lnSpc>
              <a:spcBef>
                <a:spcPts val="300"/>
              </a:spcBef>
              <a:spcAft>
                <a:spcPct val="0"/>
              </a:spcAft>
              <a:buClrTx/>
              <a:buSzTx/>
              <a:buFont typeface="Wingdings" panose="05000000000000000000" pitchFamily="2" charset="2"/>
              <a:buChar char="§"/>
              <a:tabLst/>
              <a:defRPr/>
            </a:pPr>
            <a:endParaRPr lang="en-US" sz="1800" b="0" dirty="0">
              <a:solidFill>
                <a:srgbClr val="00B0F0"/>
              </a:solidFill>
              <a:latin typeface="Cambria" panose="02040503050406030204" pitchFamily="18" charset="0"/>
            </a:endParaRPr>
          </a:p>
          <a:p>
            <a:pPr marL="205740" marR="0" lvl="0" indent="-205740" algn="l" defTabSz="914400" rtl="0" eaLnBrk="1" fontAlgn="base" latinLnBrk="0" hangingPunct="1">
              <a:spcBef>
                <a:spcPts val="300"/>
              </a:spcBef>
              <a:spcAft>
                <a:spcPct val="0"/>
              </a:spcAft>
              <a:buClrTx/>
              <a:buSzTx/>
              <a:buFont typeface="Wingdings" panose="05000000000000000000" pitchFamily="2" charset="2"/>
              <a:buChar char="§"/>
              <a:tabLst/>
              <a:defRPr/>
            </a:pPr>
            <a:r>
              <a:rPr lang="en-US" sz="1800" dirty="0">
                <a:solidFill>
                  <a:srgbClr val="8C564C"/>
                </a:solidFill>
                <a:latin typeface="Cambria" panose="02040503050406030204" pitchFamily="18" charset="0"/>
              </a:rPr>
              <a:t>s</a:t>
            </a:r>
            <a:r>
              <a:rPr kumimoji="0" lang="en-US" sz="1800" i="0" strike="noStrike" kern="1200" cap="none" spc="0" normalizeH="0" baseline="0" noProof="0" dirty="0" err="1">
                <a:ln>
                  <a:noFill/>
                </a:ln>
                <a:solidFill>
                  <a:srgbClr val="8C564C"/>
                </a:solidFill>
                <a:effectLst/>
                <a:uLnTx/>
                <a:uFillTx/>
                <a:latin typeface="Cambria" panose="02040503050406030204" pitchFamily="18" charset="0"/>
              </a:rPr>
              <a:t>ense_n</a:t>
            </a:r>
            <a:r>
              <a:rPr kumimoji="0" lang="en-US" sz="1800" i="0" strike="noStrike" kern="1200" cap="none" spc="0" normalizeH="0" baseline="0" noProof="0" dirty="0">
                <a:ln>
                  <a:noFill/>
                </a:ln>
                <a:solidFill>
                  <a:srgbClr val="8C564C"/>
                </a:solidFill>
                <a:effectLst/>
                <a:uLnTx/>
                <a:uFillTx/>
                <a:latin typeface="Cambria" panose="02040503050406030204" pitchFamily="18" charset="0"/>
              </a:rPr>
              <a:t> </a:t>
            </a:r>
            <a:r>
              <a:rPr kumimoji="0" lang="en-US" sz="1800" b="0" i="0" strike="noStrike" kern="1200" cap="none" spc="0" normalizeH="0" baseline="0" noProof="0" dirty="0">
                <a:ln>
                  <a:noFill/>
                </a:ln>
                <a:solidFill>
                  <a:srgbClr val="8C564C"/>
                </a:solidFill>
                <a:effectLst/>
                <a:uLnTx/>
                <a:uFillTx/>
                <a:latin typeface="Cambria" panose="02040503050406030204" pitchFamily="18" charset="0"/>
              </a:rPr>
              <a:t>controls the NMOS amplifier in the SA</a:t>
            </a:r>
          </a:p>
          <a:p>
            <a:pPr marL="205740" marR="0" lvl="0" indent="-205740" algn="l" defTabSz="914400" rtl="0" eaLnBrk="1" fontAlgn="base" latinLnBrk="0" hangingPunct="1">
              <a:lnSpc>
                <a:spcPts val="2000"/>
              </a:lnSpc>
              <a:spcBef>
                <a:spcPts val="300"/>
              </a:spcBef>
              <a:spcAft>
                <a:spcPct val="0"/>
              </a:spcAft>
              <a:buClrTx/>
              <a:buSzTx/>
              <a:buFont typeface="Wingdings" panose="05000000000000000000" pitchFamily="2" charset="2"/>
              <a:buChar char="§"/>
              <a:tabLst/>
              <a:defRPr/>
            </a:pPr>
            <a:endParaRPr kumimoji="0" lang="en-US" sz="1600" b="0" i="0" strike="noStrike" kern="1200" cap="none" spc="0" normalizeH="0" baseline="0" noProof="0" dirty="0">
              <a:ln>
                <a:noFill/>
              </a:ln>
              <a:solidFill>
                <a:srgbClr val="00B0F0"/>
              </a:solidFill>
              <a:effectLst/>
              <a:uLnTx/>
              <a:uFillTx/>
              <a:latin typeface="Cambria" panose="02040503050406030204" pitchFamily="18" charset="0"/>
            </a:endParaRPr>
          </a:p>
          <a:p>
            <a:pPr marL="136625" marR="0" lvl="0" indent="-205740" algn="l" defTabSz="914400" rtl="0" eaLnBrk="1" fontAlgn="base" latinLnBrk="0" hangingPunct="1">
              <a:spcBef>
                <a:spcPts val="300"/>
              </a:spcBef>
              <a:spcAft>
                <a:spcPct val="0"/>
              </a:spcAft>
              <a:buClrTx/>
              <a:buSzTx/>
              <a:buFont typeface="Wingdings" panose="05000000000000000000" pitchFamily="2" charset="2"/>
              <a:buChar char="§"/>
              <a:tabLst/>
              <a:defRPr/>
            </a:pPr>
            <a:r>
              <a:rPr kumimoji="0" lang="en-US" sz="1800" b="1" i="0" strike="noStrike" kern="1200" cap="none" spc="0" normalizeH="0" baseline="0" noProof="0" dirty="0">
                <a:ln>
                  <a:noFill/>
                </a:ln>
                <a:solidFill>
                  <a:srgbClr val="D62526"/>
                </a:solidFill>
                <a:effectLst/>
                <a:uLnTx/>
                <a:uFillTx/>
                <a:latin typeface="Cambria" panose="02040503050406030204" pitchFamily="18" charset="0"/>
              </a:rPr>
              <a:t>EQ </a:t>
            </a:r>
            <a:r>
              <a:rPr kumimoji="0" lang="en-US" sz="1800" b="0" i="0" strike="noStrike" kern="1200" cap="none" spc="0" normalizeH="0" baseline="0" noProof="0" dirty="0">
                <a:ln>
                  <a:noFill/>
                </a:ln>
                <a:solidFill>
                  <a:srgbClr val="D62526"/>
                </a:solidFill>
                <a:effectLst/>
                <a:uLnTx/>
                <a:uFillTx/>
                <a:latin typeface="Cambria" panose="02040503050406030204" pitchFamily="18" charset="0"/>
              </a:rPr>
              <a:t>controls the </a:t>
            </a:r>
            <a:r>
              <a:rPr kumimoji="0" lang="en-US" sz="1800" b="0" i="0" strike="noStrike" kern="1200" cap="none" spc="0" normalizeH="0" baseline="0" noProof="0" dirty="0" err="1">
                <a:ln>
                  <a:noFill/>
                </a:ln>
                <a:solidFill>
                  <a:srgbClr val="D62526"/>
                </a:solidFill>
                <a:effectLst/>
                <a:uLnTx/>
                <a:uFillTx/>
                <a:latin typeface="Cambria" panose="02040503050406030204" pitchFamily="18" charset="0"/>
              </a:rPr>
              <a:t>precharge</a:t>
            </a:r>
            <a:r>
              <a:rPr kumimoji="0" lang="en-US" sz="1800" b="0" i="0" strike="noStrike" kern="1200" cap="none" spc="0" normalizeH="0" baseline="0" noProof="0" dirty="0">
                <a:ln>
                  <a:noFill/>
                </a:ln>
                <a:solidFill>
                  <a:srgbClr val="D62526"/>
                </a:solidFill>
                <a:effectLst/>
                <a:uLnTx/>
                <a:uFillTx/>
                <a:latin typeface="Cambria" panose="02040503050406030204" pitchFamily="18" charset="0"/>
              </a:rPr>
              <a:t> unit that sets the </a:t>
            </a:r>
            <a:r>
              <a:rPr kumimoji="0" lang="en-US" sz="1800" b="0" i="0" strike="noStrike" kern="1200" cap="none" spc="0" normalizeH="0" baseline="0" noProof="0" dirty="0" err="1">
                <a:ln>
                  <a:noFill/>
                </a:ln>
                <a:solidFill>
                  <a:srgbClr val="D62526"/>
                </a:solidFill>
                <a:effectLst/>
                <a:uLnTx/>
                <a:uFillTx/>
                <a:latin typeface="Cambria" panose="02040503050406030204" pitchFamily="18" charset="0"/>
              </a:rPr>
              <a:t>bitline</a:t>
            </a:r>
            <a:r>
              <a:rPr kumimoji="0" lang="en-US" sz="1800" b="0" i="0" strike="noStrike" kern="1200" cap="none" spc="0" normalizeH="0" baseline="0" noProof="0" dirty="0">
                <a:ln>
                  <a:noFill/>
                </a:ln>
                <a:solidFill>
                  <a:srgbClr val="D62526"/>
                </a:solidFill>
                <a:effectLst/>
                <a:uLnTx/>
                <a:uFillTx/>
                <a:latin typeface="Cambria" panose="02040503050406030204" pitchFamily="18" charset="0"/>
              </a:rPr>
              <a:t> to </a:t>
            </a:r>
            <a:r>
              <a:rPr kumimoji="0" lang="en-US" sz="1800" b="0" i="0" strike="noStrike" kern="1200" cap="none" spc="0" normalizeH="0" baseline="0" noProof="0" dirty="0" err="1">
                <a:ln>
                  <a:noFill/>
                </a:ln>
                <a:solidFill>
                  <a:srgbClr val="D62526"/>
                </a:solidFill>
                <a:effectLst/>
                <a:uLnTx/>
                <a:uFillTx/>
                <a:latin typeface="Cambria" panose="02040503050406030204" pitchFamily="18" charset="0"/>
              </a:rPr>
              <a:t>V</a:t>
            </a:r>
            <a:r>
              <a:rPr kumimoji="0" lang="en-US" sz="1800" b="0" i="0" strike="noStrike" kern="1200" cap="none" spc="0" normalizeH="0" baseline="-25000" noProof="0" dirty="0" err="1">
                <a:ln>
                  <a:noFill/>
                </a:ln>
                <a:solidFill>
                  <a:srgbClr val="D62526"/>
                </a:solidFill>
                <a:effectLst/>
                <a:uLnTx/>
                <a:uFillTx/>
                <a:latin typeface="Cambria" panose="02040503050406030204" pitchFamily="18" charset="0"/>
              </a:rPr>
              <a:t>dd</a:t>
            </a:r>
            <a:r>
              <a:rPr kumimoji="0" lang="en-US" sz="1800" b="0" i="0" strike="noStrike" kern="1200" cap="none" spc="0" normalizeH="0" baseline="0" noProof="0" dirty="0">
                <a:ln>
                  <a:noFill/>
                </a:ln>
                <a:solidFill>
                  <a:srgbClr val="D62526"/>
                </a:solidFill>
                <a:effectLst/>
                <a:uLnTx/>
                <a:uFillTx/>
                <a:latin typeface="Cambria" panose="02040503050406030204" pitchFamily="18" charset="0"/>
              </a:rPr>
              <a:t>/2 </a:t>
            </a:r>
            <a:endParaRPr kumimoji="0" lang="en-US" sz="1600" b="0" i="0" strike="noStrike" kern="1200" cap="none" spc="0" normalizeH="0" baseline="0" noProof="0" dirty="0">
              <a:ln>
                <a:noFill/>
              </a:ln>
              <a:solidFill>
                <a:srgbClr val="D62526"/>
              </a:solidFill>
              <a:effectLst/>
              <a:uLnTx/>
              <a:uFillTx/>
              <a:latin typeface="Cambria" panose="02040503050406030204" pitchFamily="18" charset="0"/>
            </a:endParaRPr>
          </a:p>
        </p:txBody>
      </p:sp>
      <p:sp>
        <p:nvSpPr>
          <p:cNvPr id="12" name="灯片编号占位符 3">
            <a:extLst>
              <a:ext uri="{FF2B5EF4-FFF2-40B4-BE49-F238E27FC236}">
                <a16:creationId xmlns:a16="http://schemas.microsoft.com/office/drawing/2014/main" id="{084771F6-A6AF-DB45-9517-6A360403D583}"/>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fld id="{56E643E9-8232-44D4-8A76-E691A7C80D3B}" type="slidenum">
              <a:rPr lang="en-US" altLang="en-US" sz="1500">
                <a:solidFill>
                  <a:schemeClr val="bg1">
                    <a:lumMod val="75000"/>
                  </a:schemeClr>
                </a:solidFill>
              </a:rPr>
              <a:pPr algn="ctr"/>
              <a:t>6</a:t>
            </a:fld>
            <a:endParaRPr lang="en-US" altLang="en-US" sz="1500" dirty="0">
              <a:solidFill>
                <a:schemeClr val="bg1">
                  <a:lumMod val="75000"/>
                </a:schemeClr>
              </a:solidFill>
            </a:endParaRPr>
          </a:p>
        </p:txBody>
      </p:sp>
      <p:pic>
        <p:nvPicPr>
          <p:cNvPr id="8" name="Picture 7">
            <a:extLst>
              <a:ext uri="{FF2B5EF4-FFF2-40B4-BE49-F238E27FC236}">
                <a16:creationId xmlns:a16="http://schemas.microsoft.com/office/drawing/2014/main" id="{46CBBBF3-0CC5-DA45-853B-0D798D61E871}"/>
              </a:ext>
            </a:extLst>
          </p:cNvPr>
          <p:cNvPicPr>
            <a:picLocks noChangeAspect="1"/>
          </p:cNvPicPr>
          <p:nvPr/>
        </p:nvPicPr>
        <p:blipFill>
          <a:blip r:embed="rId3"/>
          <a:stretch>
            <a:fillRect/>
          </a:stretch>
        </p:blipFill>
        <p:spPr>
          <a:xfrm>
            <a:off x="145377" y="653472"/>
            <a:ext cx="1807033" cy="4032644"/>
          </a:xfrm>
          <a:prstGeom prst="rect">
            <a:avLst/>
          </a:prstGeom>
        </p:spPr>
      </p:pic>
      <p:pic>
        <p:nvPicPr>
          <p:cNvPr id="20" name="Picture 19">
            <a:extLst>
              <a:ext uri="{FF2B5EF4-FFF2-40B4-BE49-F238E27FC236}">
                <a16:creationId xmlns:a16="http://schemas.microsoft.com/office/drawing/2014/main" id="{690A2478-DE4A-D149-AAD6-42D216CD6340}"/>
              </a:ext>
            </a:extLst>
          </p:cNvPr>
          <p:cNvPicPr>
            <a:picLocks noChangeAspect="1"/>
          </p:cNvPicPr>
          <p:nvPr/>
        </p:nvPicPr>
        <p:blipFill>
          <a:blip r:embed="rId4"/>
          <a:stretch>
            <a:fillRect/>
          </a:stretch>
        </p:blipFill>
        <p:spPr>
          <a:xfrm>
            <a:off x="145377" y="657097"/>
            <a:ext cx="1807033" cy="4032644"/>
          </a:xfrm>
          <a:prstGeom prst="rect">
            <a:avLst/>
          </a:prstGeom>
        </p:spPr>
      </p:pic>
      <p:pic>
        <p:nvPicPr>
          <p:cNvPr id="16" name="Picture 15">
            <a:extLst>
              <a:ext uri="{FF2B5EF4-FFF2-40B4-BE49-F238E27FC236}">
                <a16:creationId xmlns:a16="http://schemas.microsoft.com/office/drawing/2014/main" id="{F598DBF4-6464-9F4D-BEDE-88BE64CEE5AB}"/>
              </a:ext>
            </a:extLst>
          </p:cNvPr>
          <p:cNvPicPr>
            <a:picLocks noChangeAspect="1"/>
          </p:cNvPicPr>
          <p:nvPr/>
        </p:nvPicPr>
        <p:blipFill>
          <a:blip r:embed="rId5"/>
          <a:stretch>
            <a:fillRect/>
          </a:stretch>
        </p:blipFill>
        <p:spPr>
          <a:xfrm>
            <a:off x="140356" y="653472"/>
            <a:ext cx="1807033" cy="4032644"/>
          </a:xfrm>
          <a:prstGeom prst="rect">
            <a:avLst/>
          </a:prstGeom>
        </p:spPr>
      </p:pic>
      <p:pic>
        <p:nvPicPr>
          <p:cNvPr id="14" name="Picture 13">
            <a:extLst>
              <a:ext uri="{FF2B5EF4-FFF2-40B4-BE49-F238E27FC236}">
                <a16:creationId xmlns:a16="http://schemas.microsoft.com/office/drawing/2014/main" id="{AACEF26A-9891-2A48-B86F-B4667828C668}"/>
              </a:ext>
            </a:extLst>
          </p:cNvPr>
          <p:cNvPicPr>
            <a:picLocks noChangeAspect="1"/>
          </p:cNvPicPr>
          <p:nvPr/>
        </p:nvPicPr>
        <p:blipFill>
          <a:blip r:embed="rId6"/>
          <a:stretch>
            <a:fillRect/>
          </a:stretch>
        </p:blipFill>
        <p:spPr>
          <a:xfrm>
            <a:off x="140356" y="657097"/>
            <a:ext cx="1807033" cy="4032644"/>
          </a:xfrm>
          <a:prstGeom prst="rect">
            <a:avLst/>
          </a:prstGeom>
        </p:spPr>
      </p:pic>
      <p:pic>
        <p:nvPicPr>
          <p:cNvPr id="10" name="Picture 9">
            <a:extLst>
              <a:ext uri="{FF2B5EF4-FFF2-40B4-BE49-F238E27FC236}">
                <a16:creationId xmlns:a16="http://schemas.microsoft.com/office/drawing/2014/main" id="{2A6F5600-8E8C-C641-A9E0-0DF10134F4D6}"/>
              </a:ext>
            </a:extLst>
          </p:cNvPr>
          <p:cNvPicPr>
            <a:picLocks noChangeAspect="1"/>
          </p:cNvPicPr>
          <p:nvPr/>
        </p:nvPicPr>
        <p:blipFill>
          <a:blip r:embed="rId7"/>
          <a:stretch>
            <a:fillRect/>
          </a:stretch>
        </p:blipFill>
        <p:spPr>
          <a:xfrm>
            <a:off x="140356" y="660722"/>
            <a:ext cx="1807033" cy="4032644"/>
          </a:xfrm>
          <a:prstGeom prst="rect">
            <a:avLst/>
          </a:prstGeom>
        </p:spPr>
      </p:pic>
    </p:spTree>
    <p:extLst>
      <p:ext uri="{BB962C8B-B14F-4D97-AF65-F5344CB8AC3E}">
        <p14:creationId xmlns:p14="http://schemas.microsoft.com/office/powerpoint/2010/main" val="37166047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8">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Google Shape;54;p13">
            <a:extLst>
              <a:ext uri="{FF2B5EF4-FFF2-40B4-BE49-F238E27FC236}">
                <a16:creationId xmlns:a16="http://schemas.microsoft.com/office/drawing/2014/main" id="{6314EEE7-90EA-A949-A5E8-A09DDCB68B86}"/>
              </a:ext>
            </a:extLst>
          </p:cNvPr>
          <p:cNvSpPr/>
          <p:nvPr/>
        </p:nvSpPr>
        <p:spPr>
          <a:xfrm>
            <a:off x="0" y="0"/>
            <a:ext cx="6858002" cy="503935"/>
          </a:xfrm>
          <a:prstGeom prst="rect">
            <a:avLst/>
          </a:prstGeom>
          <a:solidFill>
            <a:srgbClr val="5E973E"/>
          </a:solidFill>
          <a:ln>
            <a:noFill/>
          </a:ln>
        </p:spPr>
        <p:txBody>
          <a:bodyPr spcFirstLastPara="1" wrap="square" lIns="68569" tIns="68569" rIns="68569" bIns="68569" anchor="ctr" anchorCtr="0">
            <a:noAutofit/>
          </a:bodyPr>
          <a:lstStyle/>
          <a:p>
            <a:endParaRPr sz="1050">
              <a:solidFill>
                <a:srgbClr val="0070C0"/>
              </a:solidFill>
            </a:endParaRPr>
          </a:p>
        </p:txBody>
      </p:sp>
      <p:sp>
        <p:nvSpPr>
          <p:cNvPr id="2" name="标题 1">
            <a:extLst>
              <a:ext uri="{FF2B5EF4-FFF2-40B4-BE49-F238E27FC236}">
                <a16:creationId xmlns:a16="http://schemas.microsoft.com/office/drawing/2014/main" id="{4B346733-CA16-4670-B3A3-1016CE2CB69C}"/>
              </a:ext>
            </a:extLst>
          </p:cNvPr>
          <p:cNvSpPr>
            <a:spLocks noGrp="1"/>
          </p:cNvSpPr>
          <p:nvPr>
            <p:ph type="title"/>
          </p:nvPr>
        </p:nvSpPr>
        <p:spPr>
          <a:xfrm>
            <a:off x="85457" y="87529"/>
            <a:ext cx="5957888" cy="322042"/>
          </a:xfrm>
        </p:spPr>
        <p:txBody>
          <a:bodyPr/>
          <a:lstStyle/>
          <a:p>
            <a:r>
              <a:rPr lang="en-US" altLang="zh-CN" sz="3600" dirty="0">
                <a:solidFill>
                  <a:schemeClr val="bg1"/>
                </a:solidFill>
                <a:latin typeface="Cambria" panose="02040503050406030204" pitchFamily="18" charset="0"/>
              </a:rPr>
              <a:t>DRAM Operation - Activate</a:t>
            </a:r>
            <a:endParaRPr lang="zh-CN" altLang="en-US" sz="3600" dirty="0">
              <a:solidFill>
                <a:schemeClr val="bg1"/>
              </a:solidFill>
              <a:latin typeface="Cambria" panose="02040503050406030204" pitchFamily="18" charset="0"/>
            </a:endParaRPr>
          </a:p>
        </p:txBody>
      </p:sp>
      <p:sp>
        <p:nvSpPr>
          <p:cNvPr id="3" name="Rectangle 2">
            <a:extLst>
              <a:ext uri="{FF2B5EF4-FFF2-40B4-BE49-F238E27FC236}">
                <a16:creationId xmlns:a16="http://schemas.microsoft.com/office/drawing/2014/main" id="{73160A94-A16F-3648-94AB-ED0A2997AF18}"/>
              </a:ext>
            </a:extLst>
          </p:cNvPr>
          <p:cNvSpPr/>
          <p:nvPr/>
        </p:nvSpPr>
        <p:spPr>
          <a:xfrm>
            <a:off x="275017" y="755228"/>
            <a:ext cx="6460654" cy="3926716"/>
          </a:xfrm>
          <a:prstGeom prst="rect">
            <a:avLst/>
          </a:prstGeom>
        </p:spPr>
        <p:txBody>
          <a:bodyPr wrap="square">
            <a:spAutoFit/>
          </a:bodyPr>
          <a:lstStyle/>
          <a:p>
            <a:pPr defTabSz="685800" fontAlgn="base">
              <a:lnSpc>
                <a:spcPts val="1695"/>
              </a:lnSpc>
              <a:spcBef>
                <a:spcPct val="0"/>
              </a:spcBef>
              <a:buClrTx/>
            </a:pPr>
            <a:r>
              <a:rPr lang="en-US" sz="2000" kern="1200" dirty="0">
                <a:solidFill>
                  <a:prstClr val="black"/>
                </a:solidFill>
                <a:latin typeface="Cambria" panose="02040503050406030204" pitchFamily="18" charset="0"/>
                <a:ea typeface="+mn-ea"/>
                <a:cs typeface="+mn-cs"/>
              </a:rPr>
              <a:t>DRAM controller can issue </a:t>
            </a:r>
            <a:r>
              <a:rPr lang="en-US" sz="2000" b="1" kern="1200" dirty="0">
                <a:solidFill>
                  <a:prstClr val="black"/>
                </a:solidFill>
                <a:latin typeface="Cambria" panose="02040503050406030204" pitchFamily="18" charset="0"/>
                <a:ea typeface="+mn-ea"/>
                <a:cs typeface="+mn-cs"/>
              </a:rPr>
              <a:t>4</a:t>
            </a:r>
            <a:r>
              <a:rPr lang="en-US" sz="2000" kern="1200" dirty="0">
                <a:solidFill>
                  <a:prstClr val="black"/>
                </a:solidFill>
                <a:latin typeface="Cambria" panose="02040503050406030204" pitchFamily="18" charset="0"/>
                <a:ea typeface="+mn-ea"/>
                <a:cs typeface="+mn-cs"/>
              </a:rPr>
              <a:t> main </a:t>
            </a:r>
            <a:r>
              <a:rPr lang="en-US" sz="2000" b="1" kern="1200" dirty="0">
                <a:solidFill>
                  <a:prstClr val="black"/>
                </a:solidFill>
                <a:latin typeface="Cambria" panose="02040503050406030204" pitchFamily="18" charset="0"/>
                <a:ea typeface="+mn-ea"/>
                <a:cs typeface="+mn-cs"/>
              </a:rPr>
              <a:t>memory commands</a:t>
            </a:r>
          </a:p>
          <a:p>
            <a:pPr marL="214313" indent="-214313" defTabSz="685800" fontAlgn="base">
              <a:lnSpc>
                <a:spcPts val="1695"/>
              </a:lnSpc>
              <a:spcBef>
                <a:spcPct val="0"/>
              </a:spcBef>
              <a:buClrTx/>
              <a:buFont typeface="Arial" panose="020B0604020202020204" pitchFamily="34" charset="0"/>
              <a:buChar char="•"/>
            </a:pPr>
            <a:endParaRPr lang="en-US" sz="2000" kern="1200" dirty="0">
              <a:solidFill>
                <a:prstClr val="black"/>
              </a:solidFill>
              <a:latin typeface="Cambria" panose="02040503050406030204" pitchFamily="18" charset="0"/>
              <a:ea typeface="+mn-ea"/>
              <a:cs typeface="+mn-cs"/>
            </a:endParaRPr>
          </a:p>
          <a:p>
            <a:pPr marL="385763" indent="-385763" defTabSz="685800" fontAlgn="base">
              <a:lnSpc>
                <a:spcPts val="1695"/>
              </a:lnSpc>
              <a:spcBef>
                <a:spcPct val="0"/>
              </a:spcBef>
              <a:buClrTx/>
              <a:buFont typeface="+mj-lt"/>
              <a:buAutoNum type="arabicParenR"/>
            </a:pPr>
            <a:r>
              <a:rPr lang="en-US" sz="2000" b="1" kern="1200" dirty="0">
                <a:solidFill>
                  <a:srgbClr val="0070C0"/>
                </a:solidFill>
                <a:latin typeface="Cambria" panose="02040503050406030204" pitchFamily="18" charset="0"/>
                <a:ea typeface="+mn-ea"/>
                <a:cs typeface="+mn-cs"/>
              </a:rPr>
              <a:t>ACTIVATE</a:t>
            </a:r>
            <a:r>
              <a:rPr lang="en-US" sz="2000" kern="1200" dirty="0">
                <a:solidFill>
                  <a:prstClr val="black"/>
                </a:solidFill>
                <a:latin typeface="Cambria" panose="02040503050406030204" pitchFamily="18" charset="0"/>
                <a:ea typeface="+mn-ea"/>
                <a:cs typeface="+mn-cs"/>
              </a:rPr>
              <a:t>: </a:t>
            </a:r>
            <a:r>
              <a:rPr lang="en-US" sz="1600" kern="1200" dirty="0">
                <a:solidFill>
                  <a:prstClr val="black"/>
                </a:solidFill>
                <a:latin typeface="Cambria" panose="02040503050406030204" pitchFamily="18" charset="0"/>
                <a:ea typeface="+mn-ea"/>
                <a:cs typeface="+mn-cs"/>
              </a:rPr>
              <a:t>Activates the DRAM row containing the data</a:t>
            </a:r>
          </a:p>
          <a:p>
            <a:pPr marL="342900" lvl="1" defTabSz="685800" fontAlgn="base">
              <a:lnSpc>
                <a:spcPts val="1995"/>
              </a:lnSpc>
              <a:spcBef>
                <a:spcPct val="0"/>
              </a:spcBef>
              <a:buClrTx/>
            </a:pPr>
            <a:endParaRPr lang="en-US" sz="1600" kern="1200" dirty="0">
              <a:solidFill>
                <a:srgbClr val="2770C0"/>
              </a:solidFill>
              <a:latin typeface="Cambria" panose="02040503050406030204" pitchFamily="18" charset="0"/>
              <a:ea typeface="+mn-ea"/>
              <a:cs typeface="+mn-cs"/>
            </a:endParaRPr>
          </a:p>
          <a:p>
            <a:pPr marL="342900" lvl="1" defTabSz="685800" fontAlgn="base">
              <a:lnSpc>
                <a:spcPts val="1995"/>
              </a:lnSpc>
              <a:spcBef>
                <a:spcPct val="0"/>
              </a:spcBef>
              <a:buClrTx/>
            </a:pPr>
            <a:endParaRPr lang="en-US" sz="1600" kern="1200" dirty="0">
              <a:solidFill>
                <a:srgbClr val="2770C0"/>
              </a:solidFill>
              <a:latin typeface="Cambria" panose="02040503050406030204" pitchFamily="18" charset="0"/>
              <a:ea typeface="+mn-ea"/>
              <a:cs typeface="+mn-cs"/>
            </a:endParaRPr>
          </a:p>
          <a:p>
            <a:pPr marL="1733550" lvl="8" indent="-34925" defTabSz="685800" fontAlgn="base">
              <a:lnSpc>
                <a:spcPts val="1995"/>
              </a:lnSpc>
              <a:spcBef>
                <a:spcPct val="0"/>
              </a:spcBef>
              <a:buClrTx/>
              <a:buFont typeface="+mj-lt"/>
              <a:buAutoNum type="arabicPeriod"/>
            </a:pPr>
            <a:r>
              <a:rPr lang="en-US" sz="1600" kern="1200" dirty="0">
                <a:solidFill>
                  <a:schemeClr val="tx1"/>
                </a:solidFill>
                <a:latin typeface="Cambria" panose="02040503050406030204" pitchFamily="18" charset="0"/>
              </a:rPr>
              <a:t>                is raised to </a:t>
            </a:r>
            <a:r>
              <a:rPr lang="en-US" sz="1600" kern="1200" dirty="0">
                <a:solidFill>
                  <a:srgbClr val="F519E6"/>
                </a:solidFill>
                <a:latin typeface="Cambria" panose="02040503050406030204" pitchFamily="18" charset="0"/>
              </a:rPr>
              <a:t>share the charge </a:t>
            </a:r>
            <a:r>
              <a:rPr lang="en-US" sz="1600" kern="1200" dirty="0">
                <a:solidFill>
                  <a:schemeClr val="tx1"/>
                </a:solidFill>
                <a:latin typeface="Cambria" panose="02040503050406030204" pitchFamily="18" charset="0"/>
              </a:rPr>
              <a:t>between the cell and the </a:t>
            </a:r>
            <a:r>
              <a:rPr lang="en-US" sz="1600" kern="1200" dirty="0" err="1">
                <a:solidFill>
                  <a:schemeClr val="tx1"/>
                </a:solidFill>
                <a:latin typeface="Cambria" panose="02040503050406030204" pitchFamily="18" charset="0"/>
              </a:rPr>
              <a:t>bitline</a:t>
            </a:r>
            <a:endParaRPr lang="en-US" sz="1600" kern="1200" dirty="0">
              <a:solidFill>
                <a:schemeClr val="tx1"/>
              </a:solidFill>
              <a:latin typeface="Cambria" panose="02040503050406030204" pitchFamily="18" charset="0"/>
            </a:endParaRPr>
          </a:p>
          <a:p>
            <a:pPr marL="1733550" lvl="8" indent="-34925" defTabSz="685800" fontAlgn="base">
              <a:lnSpc>
                <a:spcPts val="1995"/>
              </a:lnSpc>
              <a:spcBef>
                <a:spcPct val="0"/>
              </a:spcBef>
              <a:buClrTx/>
              <a:buFont typeface="+mj-lt"/>
              <a:buAutoNum type="arabicPeriod"/>
            </a:pPr>
            <a:endParaRPr lang="en-US" sz="1600" kern="1200" dirty="0">
              <a:solidFill>
                <a:schemeClr val="tx1"/>
              </a:solidFill>
              <a:latin typeface="Cambria" panose="02040503050406030204" pitchFamily="18" charset="0"/>
            </a:endParaRPr>
          </a:p>
          <a:p>
            <a:pPr marL="1733550" lvl="8" indent="-34925" defTabSz="685800" fontAlgn="base">
              <a:lnSpc>
                <a:spcPts val="1995"/>
              </a:lnSpc>
              <a:spcBef>
                <a:spcPct val="0"/>
              </a:spcBef>
              <a:buClrTx/>
              <a:buFont typeface="+mj-lt"/>
              <a:buAutoNum type="arabicPeriod"/>
            </a:pPr>
            <a:r>
              <a:rPr lang="en-US" sz="1600" kern="1200" dirty="0">
                <a:solidFill>
                  <a:schemeClr val="tx1"/>
                </a:solidFill>
                <a:latin typeface="Cambria" panose="02040503050406030204" pitchFamily="18" charset="0"/>
                <a:ea typeface="+mn-ea"/>
                <a:cs typeface="+mn-cs"/>
              </a:rPr>
              <a:t>                 and                are raised to </a:t>
            </a:r>
            <a:r>
              <a:rPr lang="en-US" sz="1600" kern="1200" dirty="0">
                <a:solidFill>
                  <a:srgbClr val="F519E6"/>
                </a:solidFill>
                <a:latin typeface="Cambria" panose="02040503050406030204" pitchFamily="18" charset="0"/>
                <a:ea typeface="+mn-ea"/>
                <a:cs typeface="+mn-cs"/>
              </a:rPr>
              <a:t>sense and amplify</a:t>
            </a:r>
            <a:r>
              <a:rPr lang="en-US" sz="1600" kern="1200" dirty="0">
                <a:solidFill>
                  <a:schemeClr val="tx1"/>
                </a:solidFill>
                <a:latin typeface="Cambria" panose="02040503050406030204" pitchFamily="18" charset="0"/>
                <a:ea typeface="+mn-ea"/>
                <a:cs typeface="+mn-cs"/>
              </a:rPr>
              <a:t> the small charge in the cell</a:t>
            </a:r>
            <a:endParaRPr lang="en-US" sz="1600" kern="1200" dirty="0">
              <a:solidFill>
                <a:srgbClr val="2770C0"/>
              </a:solidFill>
              <a:latin typeface="Cambria" panose="02040503050406030204" pitchFamily="18" charset="0"/>
              <a:ea typeface="+mn-ea"/>
              <a:cs typeface="+mn-cs"/>
            </a:endParaRPr>
          </a:p>
          <a:p>
            <a:pPr marL="342900" lvl="1" defTabSz="685800" fontAlgn="base">
              <a:lnSpc>
                <a:spcPts val="1995"/>
              </a:lnSpc>
              <a:spcBef>
                <a:spcPct val="0"/>
              </a:spcBef>
              <a:buClrTx/>
            </a:pPr>
            <a:endParaRPr lang="en-US" sz="1600" kern="1200" dirty="0">
              <a:solidFill>
                <a:srgbClr val="2770C0"/>
              </a:solidFill>
              <a:latin typeface="Cambria" panose="02040503050406030204" pitchFamily="18" charset="0"/>
              <a:ea typeface="+mn-ea"/>
              <a:cs typeface="+mn-cs"/>
            </a:endParaRPr>
          </a:p>
          <a:p>
            <a:pPr marL="342900" lvl="1" defTabSz="685800" fontAlgn="base">
              <a:lnSpc>
                <a:spcPts val="1995"/>
              </a:lnSpc>
              <a:spcBef>
                <a:spcPct val="0"/>
              </a:spcBef>
              <a:buClrTx/>
            </a:pPr>
            <a:endParaRPr lang="en-US" sz="1600" kern="1200" dirty="0">
              <a:solidFill>
                <a:srgbClr val="2770C0"/>
              </a:solidFill>
              <a:latin typeface="Cambria" panose="02040503050406030204" pitchFamily="18" charset="0"/>
              <a:ea typeface="+mn-ea"/>
              <a:cs typeface="+mn-cs"/>
            </a:endParaRPr>
          </a:p>
          <a:p>
            <a:pPr marL="342900" lvl="1" defTabSz="685800" fontAlgn="base">
              <a:lnSpc>
                <a:spcPts val="1995"/>
              </a:lnSpc>
              <a:spcBef>
                <a:spcPct val="0"/>
              </a:spcBef>
              <a:buClrTx/>
            </a:pPr>
            <a:endParaRPr lang="en-US" sz="1600" kern="1200" dirty="0">
              <a:solidFill>
                <a:srgbClr val="2770C0"/>
              </a:solidFill>
              <a:latin typeface="Cambria" panose="02040503050406030204" pitchFamily="18" charset="0"/>
              <a:ea typeface="+mn-ea"/>
              <a:cs typeface="+mn-cs"/>
            </a:endParaRPr>
          </a:p>
          <a:p>
            <a:pPr marL="385763" indent="-385763" defTabSz="685800" fontAlgn="base">
              <a:spcBef>
                <a:spcPct val="0"/>
              </a:spcBef>
              <a:buClrTx/>
              <a:buFont typeface="+mj-lt"/>
              <a:buAutoNum type="arabicParenR"/>
            </a:pPr>
            <a:r>
              <a:rPr lang="en-US" sz="2000" b="1" kern="1200" dirty="0">
                <a:solidFill>
                  <a:srgbClr val="7030A0"/>
                </a:solidFill>
                <a:latin typeface="Cambria" panose="02040503050406030204" pitchFamily="18" charset="0"/>
              </a:rPr>
              <a:t>READ</a:t>
            </a:r>
            <a:r>
              <a:rPr lang="en-US" sz="2000" kern="1200" dirty="0">
                <a:solidFill>
                  <a:prstClr val="black"/>
                </a:solidFill>
                <a:latin typeface="Cambria" panose="02040503050406030204" pitchFamily="18" charset="0"/>
              </a:rPr>
              <a:t>:</a:t>
            </a:r>
            <a:r>
              <a:rPr lang="en-US" sz="2000" kern="1200" dirty="0">
                <a:solidFill>
                  <a:srgbClr val="7030A0"/>
                </a:solidFill>
                <a:latin typeface="Cambria" panose="02040503050406030204" pitchFamily="18" charset="0"/>
              </a:rPr>
              <a:t> </a:t>
            </a:r>
            <a:r>
              <a:rPr lang="en-US" sz="2000" kern="1200" dirty="0">
                <a:solidFill>
                  <a:prstClr val="black"/>
                </a:solidFill>
                <a:latin typeface="Cambria" panose="02040503050406030204" pitchFamily="18" charset="0"/>
              </a:rPr>
              <a:t>Reads a column of data from the RB</a:t>
            </a:r>
          </a:p>
          <a:p>
            <a:pPr marL="385763" indent="-385763" defTabSz="685800" fontAlgn="base">
              <a:spcBef>
                <a:spcPct val="0"/>
              </a:spcBef>
              <a:buClrTx/>
              <a:buFont typeface="+mj-lt"/>
              <a:buAutoNum type="arabicParenR"/>
            </a:pPr>
            <a:r>
              <a:rPr lang="en-US" sz="2000" b="1" kern="1200" dirty="0">
                <a:solidFill>
                  <a:srgbClr val="2B9D2A"/>
                </a:solidFill>
                <a:latin typeface="Cambria" panose="02040503050406030204" pitchFamily="18" charset="0"/>
              </a:rPr>
              <a:t>WRITE</a:t>
            </a:r>
            <a:r>
              <a:rPr lang="en-US" sz="2000" kern="1200" dirty="0">
                <a:solidFill>
                  <a:prstClr val="black"/>
                </a:solidFill>
                <a:latin typeface="Cambria" panose="02040503050406030204" pitchFamily="18" charset="0"/>
              </a:rPr>
              <a:t>:</a:t>
            </a:r>
            <a:r>
              <a:rPr lang="en-US" sz="2000" kern="1200" dirty="0">
                <a:solidFill>
                  <a:srgbClr val="FF00F5"/>
                </a:solidFill>
                <a:latin typeface="Cambria" panose="02040503050406030204" pitchFamily="18" charset="0"/>
              </a:rPr>
              <a:t> </a:t>
            </a:r>
            <a:r>
              <a:rPr lang="en-US" sz="2000" kern="1200" dirty="0">
                <a:solidFill>
                  <a:prstClr val="black"/>
                </a:solidFill>
                <a:latin typeface="Cambria" panose="02040503050406030204" pitchFamily="18" charset="0"/>
              </a:rPr>
              <a:t>Writes a column of data into DRAM</a:t>
            </a:r>
            <a:endParaRPr lang="en-US" sz="1600" kern="1200" dirty="0">
              <a:solidFill>
                <a:srgbClr val="2770C0"/>
              </a:solidFill>
              <a:latin typeface="Cambria" panose="02040503050406030204" pitchFamily="18" charset="0"/>
              <a:ea typeface="+mn-ea"/>
              <a:cs typeface="+mn-cs"/>
            </a:endParaRPr>
          </a:p>
        </p:txBody>
      </p:sp>
      <p:grpSp>
        <p:nvGrpSpPr>
          <p:cNvPr id="21" name="Group 20">
            <a:extLst>
              <a:ext uri="{FF2B5EF4-FFF2-40B4-BE49-F238E27FC236}">
                <a16:creationId xmlns:a16="http://schemas.microsoft.com/office/drawing/2014/main" id="{03D70225-688C-E340-98F6-C33E8DC2C45C}"/>
              </a:ext>
            </a:extLst>
          </p:cNvPr>
          <p:cNvGrpSpPr/>
          <p:nvPr/>
        </p:nvGrpSpPr>
        <p:grpSpPr>
          <a:xfrm>
            <a:off x="497827" y="1521602"/>
            <a:ext cx="1472140" cy="2455129"/>
            <a:chOff x="142211" y="1588826"/>
            <a:chExt cx="1472140" cy="2455129"/>
          </a:xfrm>
        </p:grpSpPr>
        <p:grpSp>
          <p:nvGrpSpPr>
            <p:cNvPr id="12" name="Group 11">
              <a:extLst>
                <a:ext uri="{FF2B5EF4-FFF2-40B4-BE49-F238E27FC236}">
                  <a16:creationId xmlns:a16="http://schemas.microsoft.com/office/drawing/2014/main" id="{C02F9810-456A-BB48-ADC3-E4FB6A94365A}"/>
                </a:ext>
              </a:extLst>
            </p:cNvPr>
            <p:cNvGrpSpPr/>
            <p:nvPr/>
          </p:nvGrpSpPr>
          <p:grpSpPr>
            <a:xfrm>
              <a:off x="263547" y="1623426"/>
              <a:ext cx="1350804" cy="2420529"/>
              <a:chOff x="309112" y="1642985"/>
              <a:chExt cx="1350804" cy="2420529"/>
            </a:xfrm>
          </p:grpSpPr>
          <p:pic>
            <p:nvPicPr>
              <p:cNvPr id="9" name="Picture 8">
                <a:extLst>
                  <a:ext uri="{FF2B5EF4-FFF2-40B4-BE49-F238E27FC236}">
                    <a16:creationId xmlns:a16="http://schemas.microsoft.com/office/drawing/2014/main" id="{E75BDDEE-B63D-AC49-B7B5-F1985C47326A}"/>
                  </a:ext>
                </a:extLst>
              </p:cNvPr>
              <p:cNvPicPr>
                <a:picLocks noChangeAspect="1"/>
              </p:cNvPicPr>
              <p:nvPr/>
            </p:nvPicPr>
            <p:blipFill>
              <a:blip r:embed="rId3"/>
              <a:stretch>
                <a:fillRect/>
              </a:stretch>
            </p:blipFill>
            <p:spPr>
              <a:xfrm>
                <a:off x="309112" y="1642985"/>
                <a:ext cx="1350804" cy="2199477"/>
              </a:xfrm>
              <a:prstGeom prst="rect">
                <a:avLst/>
              </a:prstGeom>
            </p:spPr>
          </p:pic>
          <p:pic>
            <p:nvPicPr>
              <p:cNvPr id="11" name="Picture 10">
                <a:extLst>
                  <a:ext uri="{FF2B5EF4-FFF2-40B4-BE49-F238E27FC236}">
                    <a16:creationId xmlns:a16="http://schemas.microsoft.com/office/drawing/2014/main" id="{B8A50E7D-3ADC-1C4B-9C26-60B3B4BA4D74}"/>
                  </a:ext>
                </a:extLst>
              </p:cNvPr>
              <p:cNvPicPr>
                <a:picLocks noChangeAspect="1"/>
              </p:cNvPicPr>
              <p:nvPr/>
            </p:nvPicPr>
            <p:blipFill>
              <a:blip r:embed="rId4"/>
              <a:stretch>
                <a:fillRect/>
              </a:stretch>
            </p:blipFill>
            <p:spPr>
              <a:xfrm>
                <a:off x="309112" y="3842462"/>
                <a:ext cx="805771" cy="221052"/>
              </a:xfrm>
              <a:prstGeom prst="rect">
                <a:avLst/>
              </a:prstGeom>
            </p:spPr>
          </p:pic>
        </p:grpSp>
        <p:pic>
          <p:nvPicPr>
            <p:cNvPr id="14" name="Picture 13">
              <a:extLst>
                <a:ext uri="{FF2B5EF4-FFF2-40B4-BE49-F238E27FC236}">
                  <a16:creationId xmlns:a16="http://schemas.microsoft.com/office/drawing/2014/main" id="{A9C6A70E-3753-D54F-BC78-89BCB6310B78}"/>
                </a:ext>
              </a:extLst>
            </p:cNvPr>
            <p:cNvPicPr>
              <a:picLocks noChangeAspect="1"/>
            </p:cNvPicPr>
            <p:nvPr/>
          </p:nvPicPr>
          <p:blipFill>
            <a:blip r:embed="rId5"/>
            <a:stretch>
              <a:fillRect/>
            </a:stretch>
          </p:blipFill>
          <p:spPr>
            <a:xfrm>
              <a:off x="142211" y="1588826"/>
              <a:ext cx="121336" cy="870763"/>
            </a:xfrm>
            <a:prstGeom prst="rect">
              <a:avLst/>
            </a:prstGeom>
          </p:spPr>
        </p:pic>
        <p:pic>
          <p:nvPicPr>
            <p:cNvPr id="16" name="Picture 15">
              <a:extLst>
                <a:ext uri="{FF2B5EF4-FFF2-40B4-BE49-F238E27FC236}">
                  <a16:creationId xmlns:a16="http://schemas.microsoft.com/office/drawing/2014/main" id="{21FE58A5-0E8D-974B-BB3A-F7BC29260620}"/>
                </a:ext>
              </a:extLst>
            </p:cNvPr>
            <p:cNvPicPr>
              <a:picLocks noChangeAspect="1"/>
            </p:cNvPicPr>
            <p:nvPr/>
          </p:nvPicPr>
          <p:blipFill>
            <a:blip r:embed="rId6"/>
            <a:stretch>
              <a:fillRect/>
            </a:stretch>
          </p:blipFill>
          <p:spPr>
            <a:xfrm>
              <a:off x="180420" y="2512900"/>
              <a:ext cx="64569" cy="416113"/>
            </a:xfrm>
            <a:prstGeom prst="rect">
              <a:avLst/>
            </a:prstGeom>
          </p:spPr>
        </p:pic>
        <p:pic>
          <p:nvPicPr>
            <p:cNvPr id="20" name="Picture 19">
              <a:extLst>
                <a:ext uri="{FF2B5EF4-FFF2-40B4-BE49-F238E27FC236}">
                  <a16:creationId xmlns:a16="http://schemas.microsoft.com/office/drawing/2014/main" id="{4B83B7AC-C3EF-8B4A-B0EA-3EE9AC12B9A5}"/>
                </a:ext>
              </a:extLst>
            </p:cNvPr>
            <p:cNvPicPr>
              <a:picLocks noChangeAspect="1"/>
            </p:cNvPicPr>
            <p:nvPr/>
          </p:nvPicPr>
          <p:blipFill>
            <a:blip r:embed="rId7"/>
            <a:stretch>
              <a:fillRect/>
            </a:stretch>
          </p:blipFill>
          <p:spPr>
            <a:xfrm>
              <a:off x="145833" y="2960105"/>
              <a:ext cx="120851" cy="824631"/>
            </a:xfrm>
            <a:prstGeom prst="rect">
              <a:avLst/>
            </a:prstGeom>
          </p:spPr>
        </p:pic>
      </p:grpSp>
      <p:pic>
        <p:nvPicPr>
          <p:cNvPr id="23" name="Picture 22">
            <a:extLst>
              <a:ext uri="{FF2B5EF4-FFF2-40B4-BE49-F238E27FC236}">
                <a16:creationId xmlns:a16="http://schemas.microsoft.com/office/drawing/2014/main" id="{BE757288-844F-A342-A8A6-865BE21F8412}"/>
              </a:ext>
            </a:extLst>
          </p:cNvPr>
          <p:cNvPicPr>
            <a:picLocks noChangeAspect="1"/>
          </p:cNvPicPr>
          <p:nvPr/>
        </p:nvPicPr>
        <p:blipFill>
          <a:blip r:embed="rId8"/>
          <a:stretch>
            <a:fillRect/>
          </a:stretch>
        </p:blipFill>
        <p:spPr>
          <a:xfrm>
            <a:off x="2288385" y="1980318"/>
            <a:ext cx="590075" cy="218374"/>
          </a:xfrm>
          <a:prstGeom prst="rect">
            <a:avLst/>
          </a:prstGeom>
        </p:spPr>
      </p:pic>
      <p:pic>
        <p:nvPicPr>
          <p:cNvPr id="24" name="Picture 23">
            <a:extLst>
              <a:ext uri="{FF2B5EF4-FFF2-40B4-BE49-F238E27FC236}">
                <a16:creationId xmlns:a16="http://schemas.microsoft.com/office/drawing/2014/main" id="{E787B020-A7EB-8647-ACB4-DF76EA9E1203}"/>
              </a:ext>
            </a:extLst>
          </p:cNvPr>
          <p:cNvPicPr>
            <a:picLocks noChangeAspect="1"/>
          </p:cNvPicPr>
          <p:nvPr/>
        </p:nvPicPr>
        <p:blipFill>
          <a:blip r:embed="rId9"/>
          <a:stretch>
            <a:fillRect/>
          </a:stretch>
        </p:blipFill>
        <p:spPr>
          <a:xfrm>
            <a:off x="3337411" y="2752559"/>
            <a:ext cx="608174" cy="222031"/>
          </a:xfrm>
          <a:prstGeom prst="rect">
            <a:avLst/>
          </a:prstGeom>
        </p:spPr>
      </p:pic>
      <p:pic>
        <p:nvPicPr>
          <p:cNvPr id="25" name="Picture 24">
            <a:extLst>
              <a:ext uri="{FF2B5EF4-FFF2-40B4-BE49-F238E27FC236}">
                <a16:creationId xmlns:a16="http://schemas.microsoft.com/office/drawing/2014/main" id="{30DB9882-2F03-C944-B659-E6BCE525A734}"/>
              </a:ext>
            </a:extLst>
          </p:cNvPr>
          <p:cNvPicPr>
            <a:picLocks noChangeAspect="1"/>
          </p:cNvPicPr>
          <p:nvPr/>
        </p:nvPicPr>
        <p:blipFill>
          <a:blip r:embed="rId10"/>
          <a:stretch>
            <a:fillRect/>
          </a:stretch>
        </p:blipFill>
        <p:spPr>
          <a:xfrm>
            <a:off x="2288385" y="2748988"/>
            <a:ext cx="617954" cy="225602"/>
          </a:xfrm>
          <a:prstGeom prst="rect">
            <a:avLst/>
          </a:prstGeom>
        </p:spPr>
      </p:pic>
      <p:sp>
        <p:nvSpPr>
          <p:cNvPr id="27" name="Rectangle 26">
            <a:extLst>
              <a:ext uri="{FF2B5EF4-FFF2-40B4-BE49-F238E27FC236}">
                <a16:creationId xmlns:a16="http://schemas.microsoft.com/office/drawing/2014/main" id="{BF08AED5-979F-5547-99D9-6788F8BC1A5D}"/>
              </a:ext>
            </a:extLst>
          </p:cNvPr>
          <p:cNvSpPr/>
          <p:nvPr/>
        </p:nvSpPr>
        <p:spPr>
          <a:xfrm>
            <a:off x="736878" y="1585355"/>
            <a:ext cx="122694" cy="37162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A66DE4A-B502-1846-8A67-CCACD0B7A5DF}"/>
              </a:ext>
            </a:extLst>
          </p:cNvPr>
          <p:cNvSpPr/>
          <p:nvPr/>
        </p:nvSpPr>
        <p:spPr>
          <a:xfrm>
            <a:off x="859571" y="1585355"/>
            <a:ext cx="557947" cy="37162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91066165-EC17-6049-AFD5-228FB206E12C}"/>
              </a:ext>
            </a:extLst>
          </p:cNvPr>
          <p:cNvSpPr/>
          <p:nvPr/>
        </p:nvSpPr>
        <p:spPr>
          <a:xfrm>
            <a:off x="736877" y="2024129"/>
            <a:ext cx="122694" cy="37162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2CF43C7-E279-DC48-A92C-9DD04DA43022}"/>
              </a:ext>
            </a:extLst>
          </p:cNvPr>
          <p:cNvSpPr/>
          <p:nvPr/>
        </p:nvSpPr>
        <p:spPr>
          <a:xfrm>
            <a:off x="859570" y="2024129"/>
            <a:ext cx="557947" cy="37162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9129298-0418-CC4E-86AC-91A6E8A9D2EC}"/>
              </a:ext>
            </a:extLst>
          </p:cNvPr>
          <p:cNvSpPr/>
          <p:nvPr/>
        </p:nvSpPr>
        <p:spPr>
          <a:xfrm>
            <a:off x="736877" y="2474830"/>
            <a:ext cx="122694" cy="37162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7F0120C-EE52-6E40-BF02-5A9C50C12731}"/>
              </a:ext>
            </a:extLst>
          </p:cNvPr>
          <p:cNvSpPr/>
          <p:nvPr/>
        </p:nvSpPr>
        <p:spPr>
          <a:xfrm>
            <a:off x="859570" y="2474830"/>
            <a:ext cx="557947" cy="37162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7470BC2F-3656-C348-A47D-BA16ECCD7CEC}"/>
              </a:ext>
            </a:extLst>
          </p:cNvPr>
          <p:cNvSpPr/>
          <p:nvPr/>
        </p:nvSpPr>
        <p:spPr>
          <a:xfrm>
            <a:off x="736877" y="2897008"/>
            <a:ext cx="122694" cy="37162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65053EE6-8660-954E-9F22-E4D80E95EAC3}"/>
              </a:ext>
            </a:extLst>
          </p:cNvPr>
          <p:cNvSpPr/>
          <p:nvPr/>
        </p:nvSpPr>
        <p:spPr>
          <a:xfrm>
            <a:off x="859570" y="2897008"/>
            <a:ext cx="557947" cy="37162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5101D3D-9551-8140-A977-420F410F3787}"/>
              </a:ext>
            </a:extLst>
          </p:cNvPr>
          <p:cNvSpPr/>
          <p:nvPr/>
        </p:nvSpPr>
        <p:spPr>
          <a:xfrm>
            <a:off x="737382" y="3333501"/>
            <a:ext cx="122694" cy="37162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2637939B-F509-AD4D-9745-BB143E4E17E3}"/>
              </a:ext>
            </a:extLst>
          </p:cNvPr>
          <p:cNvSpPr/>
          <p:nvPr/>
        </p:nvSpPr>
        <p:spPr>
          <a:xfrm>
            <a:off x="860075" y="3333501"/>
            <a:ext cx="557947" cy="37162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8064CDE6-D9FD-DC4C-9083-3502A3D3FD50}"/>
              </a:ext>
            </a:extLst>
          </p:cNvPr>
          <p:cNvSpPr/>
          <p:nvPr/>
        </p:nvSpPr>
        <p:spPr>
          <a:xfrm>
            <a:off x="2030192" y="1993068"/>
            <a:ext cx="216000" cy="216000"/>
          </a:xfrm>
          <a:prstGeom prst="ellipse">
            <a:avLst/>
          </a:prstGeom>
          <a:solidFill>
            <a:srgbClr val="27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47" name="Oval 46">
            <a:extLst>
              <a:ext uri="{FF2B5EF4-FFF2-40B4-BE49-F238E27FC236}">
                <a16:creationId xmlns:a16="http://schemas.microsoft.com/office/drawing/2014/main" id="{A76172C2-5B76-BC4A-80AF-B321128B7BDC}"/>
              </a:ext>
            </a:extLst>
          </p:cNvPr>
          <p:cNvSpPr/>
          <p:nvPr/>
        </p:nvSpPr>
        <p:spPr>
          <a:xfrm>
            <a:off x="2021176" y="2738458"/>
            <a:ext cx="216000" cy="216000"/>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
        <p:nvSpPr>
          <p:cNvPr id="48" name="Oval 47">
            <a:extLst>
              <a:ext uri="{FF2B5EF4-FFF2-40B4-BE49-F238E27FC236}">
                <a16:creationId xmlns:a16="http://schemas.microsoft.com/office/drawing/2014/main" id="{54060C98-269C-144D-8910-8ADA08DBB2F6}"/>
              </a:ext>
            </a:extLst>
          </p:cNvPr>
          <p:cNvSpPr/>
          <p:nvPr/>
        </p:nvSpPr>
        <p:spPr>
          <a:xfrm>
            <a:off x="582224" y="2533294"/>
            <a:ext cx="216000" cy="216000"/>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49" name="Oval 48">
            <a:extLst>
              <a:ext uri="{FF2B5EF4-FFF2-40B4-BE49-F238E27FC236}">
                <a16:creationId xmlns:a16="http://schemas.microsoft.com/office/drawing/2014/main" id="{86C16D2F-0317-D842-B474-491E2A91E051}"/>
              </a:ext>
            </a:extLst>
          </p:cNvPr>
          <p:cNvSpPr/>
          <p:nvPr/>
        </p:nvSpPr>
        <p:spPr>
          <a:xfrm>
            <a:off x="650027" y="3206769"/>
            <a:ext cx="216000" cy="216000"/>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
        <p:nvSpPr>
          <p:cNvPr id="29" name="灯片编号占位符 3">
            <a:extLst>
              <a:ext uri="{FF2B5EF4-FFF2-40B4-BE49-F238E27FC236}">
                <a16:creationId xmlns:a16="http://schemas.microsoft.com/office/drawing/2014/main" id="{EC20EF69-0B2D-CB46-AF7B-966FF22362E4}"/>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fld id="{56E643E9-8232-44D4-8A76-E691A7C80D3B}" type="slidenum">
              <a:rPr lang="en-US" altLang="en-US" sz="1500">
                <a:solidFill>
                  <a:schemeClr val="bg1">
                    <a:lumMod val="75000"/>
                  </a:schemeClr>
                </a:solidFill>
              </a:rPr>
              <a:pPr algn="ctr"/>
              <a:t>7</a:t>
            </a:fld>
            <a:endParaRPr lang="en-US" altLang="en-US" sz="1500" dirty="0">
              <a:solidFill>
                <a:schemeClr val="bg1">
                  <a:lumMod val="75000"/>
                </a:schemeClr>
              </a:solidFill>
            </a:endParaRPr>
          </a:p>
        </p:txBody>
      </p:sp>
    </p:spTree>
    <p:extLst>
      <p:ext uri="{BB962C8B-B14F-4D97-AF65-F5344CB8AC3E}">
        <p14:creationId xmlns:p14="http://schemas.microsoft.com/office/powerpoint/2010/main" val="22858537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0" presetClass="exit" presetSubtype="0" fill="hold" grpId="0" nodeType="withEffect">
                                  <p:stCondLst>
                                    <p:cond delay="0"/>
                                  </p:stCondLst>
                                  <p:childTnLst>
                                    <p:animEffect transition="out" filter="fade">
                                      <p:cBhvr>
                                        <p:cTn id="20" dur="500"/>
                                        <p:tgtEl>
                                          <p:spTgt spid="27"/>
                                        </p:tgtEl>
                                      </p:cBhvr>
                                    </p:animEffect>
                                    <p:set>
                                      <p:cBhvr>
                                        <p:cTn id="21" dur="1" fill="hold">
                                          <p:stCondLst>
                                            <p:cond delay="499"/>
                                          </p:stCondLst>
                                        </p:cTn>
                                        <p:tgtEl>
                                          <p:spTgt spid="27"/>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38"/>
                                        </p:tgtEl>
                                      </p:cBhvr>
                                    </p:animEffect>
                                    <p:set>
                                      <p:cBhvr>
                                        <p:cTn id="24" dur="1" fill="hold">
                                          <p:stCondLst>
                                            <p:cond delay="499"/>
                                          </p:stCondLst>
                                        </p:cTn>
                                        <p:tgtEl>
                                          <p:spTgt spid="38"/>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40"/>
                                        </p:tgtEl>
                                      </p:cBhvr>
                                    </p:animEffect>
                                    <p:set>
                                      <p:cBhvr>
                                        <p:cTn id="27" dur="1" fill="hold">
                                          <p:stCondLst>
                                            <p:cond delay="499"/>
                                          </p:stCondLst>
                                        </p:cTn>
                                        <p:tgtEl>
                                          <p:spTgt spid="40"/>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42"/>
                                        </p:tgtEl>
                                      </p:cBhvr>
                                    </p:animEffect>
                                    <p:set>
                                      <p:cBhvr>
                                        <p:cTn id="30" dur="1" fill="hold">
                                          <p:stCondLst>
                                            <p:cond delay="499"/>
                                          </p:stCondLst>
                                        </p:cTn>
                                        <p:tgtEl>
                                          <p:spTgt spid="42"/>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44"/>
                                        </p:tgtEl>
                                      </p:cBhvr>
                                    </p:animEffect>
                                    <p:set>
                                      <p:cBhvr>
                                        <p:cTn id="33" dur="1" fill="hold">
                                          <p:stCondLst>
                                            <p:cond delay="499"/>
                                          </p:stCondLst>
                                        </p:cTn>
                                        <p:tgtEl>
                                          <p:spTgt spid="44"/>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4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4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childTnLst>
                                </p:cTn>
                              </p:par>
                              <p:par>
                                <p:cTn id="44" presetID="10" presetClass="exit" presetSubtype="0" fill="hold" grpId="0" nodeType="withEffect">
                                  <p:stCondLst>
                                    <p:cond delay="0"/>
                                  </p:stCondLst>
                                  <p:childTnLst>
                                    <p:animEffect transition="out" filter="fade">
                                      <p:cBhvr>
                                        <p:cTn id="45" dur="500"/>
                                        <p:tgtEl>
                                          <p:spTgt spid="28"/>
                                        </p:tgtEl>
                                      </p:cBhvr>
                                    </p:animEffect>
                                    <p:set>
                                      <p:cBhvr>
                                        <p:cTn id="46" dur="1" fill="hold">
                                          <p:stCondLst>
                                            <p:cond delay="499"/>
                                          </p:stCondLst>
                                        </p:cTn>
                                        <p:tgtEl>
                                          <p:spTgt spid="28"/>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39"/>
                                        </p:tgtEl>
                                      </p:cBhvr>
                                    </p:animEffect>
                                    <p:set>
                                      <p:cBhvr>
                                        <p:cTn id="49" dur="1" fill="hold">
                                          <p:stCondLst>
                                            <p:cond delay="499"/>
                                          </p:stCondLst>
                                        </p:cTn>
                                        <p:tgtEl>
                                          <p:spTgt spid="39"/>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41"/>
                                        </p:tgtEl>
                                      </p:cBhvr>
                                    </p:animEffect>
                                    <p:set>
                                      <p:cBhvr>
                                        <p:cTn id="52" dur="1" fill="hold">
                                          <p:stCondLst>
                                            <p:cond delay="499"/>
                                          </p:stCondLst>
                                        </p:cTn>
                                        <p:tgtEl>
                                          <p:spTgt spid="41"/>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500"/>
                                        <p:tgtEl>
                                          <p:spTgt spid="43"/>
                                        </p:tgtEl>
                                      </p:cBhvr>
                                    </p:animEffect>
                                    <p:set>
                                      <p:cBhvr>
                                        <p:cTn id="55" dur="1" fill="hold">
                                          <p:stCondLst>
                                            <p:cond delay="499"/>
                                          </p:stCondLst>
                                        </p:cTn>
                                        <p:tgtEl>
                                          <p:spTgt spid="43"/>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45"/>
                                        </p:tgtEl>
                                      </p:cBhvr>
                                    </p:animEffect>
                                    <p:set>
                                      <p:cBhvr>
                                        <p:cTn id="58" dur="1" fill="hold">
                                          <p:stCondLst>
                                            <p:cond delay="499"/>
                                          </p:stCondLst>
                                        </p:cTn>
                                        <p:tgtEl>
                                          <p:spTgt spid="45"/>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54;p13">
            <a:extLst>
              <a:ext uri="{FF2B5EF4-FFF2-40B4-BE49-F238E27FC236}">
                <a16:creationId xmlns:a16="http://schemas.microsoft.com/office/drawing/2014/main" id="{21D1F71D-96A7-D547-BFC7-E2F2C9ED2420}"/>
              </a:ext>
            </a:extLst>
          </p:cNvPr>
          <p:cNvSpPr/>
          <p:nvPr/>
        </p:nvSpPr>
        <p:spPr>
          <a:xfrm>
            <a:off x="0" y="0"/>
            <a:ext cx="6858002" cy="503935"/>
          </a:xfrm>
          <a:prstGeom prst="rect">
            <a:avLst/>
          </a:prstGeom>
          <a:solidFill>
            <a:srgbClr val="5E973E"/>
          </a:solidFill>
          <a:ln>
            <a:noFill/>
          </a:ln>
        </p:spPr>
        <p:txBody>
          <a:bodyPr spcFirstLastPara="1" wrap="square" lIns="68569" tIns="68569" rIns="68569" bIns="68569" anchor="ctr" anchorCtr="0">
            <a:noAutofit/>
          </a:bodyPr>
          <a:lstStyle/>
          <a:p>
            <a:endParaRPr sz="1050">
              <a:solidFill>
                <a:srgbClr val="0070C0"/>
              </a:solidFill>
            </a:endParaRPr>
          </a:p>
        </p:txBody>
      </p:sp>
      <p:sp>
        <p:nvSpPr>
          <p:cNvPr id="2" name="标题 1">
            <a:extLst>
              <a:ext uri="{FF2B5EF4-FFF2-40B4-BE49-F238E27FC236}">
                <a16:creationId xmlns:a16="http://schemas.microsoft.com/office/drawing/2014/main" id="{4B346733-CA16-4670-B3A3-1016CE2CB69C}"/>
              </a:ext>
            </a:extLst>
          </p:cNvPr>
          <p:cNvSpPr>
            <a:spLocks noGrp="1"/>
          </p:cNvSpPr>
          <p:nvPr>
            <p:ph type="title"/>
          </p:nvPr>
        </p:nvSpPr>
        <p:spPr>
          <a:xfrm>
            <a:off x="71419" y="86560"/>
            <a:ext cx="5957888" cy="322042"/>
          </a:xfrm>
        </p:spPr>
        <p:txBody>
          <a:bodyPr/>
          <a:lstStyle/>
          <a:p>
            <a:r>
              <a:rPr lang="en-US" altLang="zh-CN" sz="3600" dirty="0">
                <a:solidFill>
                  <a:schemeClr val="bg1"/>
                </a:solidFill>
                <a:latin typeface="Cambria" panose="02040503050406030204" pitchFamily="18" charset="0"/>
              </a:rPr>
              <a:t>DRAM Operation - </a:t>
            </a:r>
            <a:r>
              <a:rPr lang="en-US" altLang="zh-CN" sz="3600" dirty="0" err="1">
                <a:solidFill>
                  <a:schemeClr val="bg1"/>
                </a:solidFill>
                <a:latin typeface="Cambria" panose="02040503050406030204" pitchFamily="18" charset="0"/>
              </a:rPr>
              <a:t>Precharge</a:t>
            </a:r>
            <a:endParaRPr lang="zh-CN" altLang="en-US" sz="3600" dirty="0">
              <a:solidFill>
                <a:schemeClr val="bg1"/>
              </a:solidFill>
              <a:latin typeface="Cambria" panose="02040503050406030204" pitchFamily="18" charset="0"/>
            </a:endParaRPr>
          </a:p>
        </p:txBody>
      </p:sp>
      <p:sp>
        <p:nvSpPr>
          <p:cNvPr id="3" name="Rectangle 2">
            <a:extLst>
              <a:ext uri="{FF2B5EF4-FFF2-40B4-BE49-F238E27FC236}">
                <a16:creationId xmlns:a16="http://schemas.microsoft.com/office/drawing/2014/main" id="{73160A94-A16F-3648-94AB-ED0A2997AF18}"/>
              </a:ext>
            </a:extLst>
          </p:cNvPr>
          <p:cNvSpPr/>
          <p:nvPr/>
        </p:nvSpPr>
        <p:spPr>
          <a:xfrm>
            <a:off x="315782" y="808031"/>
            <a:ext cx="6226435" cy="3939540"/>
          </a:xfrm>
          <a:prstGeom prst="rect">
            <a:avLst/>
          </a:prstGeom>
        </p:spPr>
        <p:txBody>
          <a:bodyPr wrap="square">
            <a:spAutoFit/>
          </a:bodyPr>
          <a:lstStyle/>
          <a:p>
            <a:pPr defTabSz="685800" fontAlgn="base">
              <a:lnSpc>
                <a:spcPts val="1995"/>
              </a:lnSpc>
              <a:spcBef>
                <a:spcPct val="0"/>
              </a:spcBef>
              <a:buClrTx/>
            </a:pPr>
            <a:r>
              <a:rPr lang="en-US" sz="2000" kern="1200" dirty="0">
                <a:solidFill>
                  <a:prstClr val="black"/>
                </a:solidFill>
                <a:latin typeface="Cambria" panose="02040503050406030204" pitchFamily="18" charset="0"/>
              </a:rPr>
              <a:t>DRAM controller can issue </a:t>
            </a:r>
            <a:r>
              <a:rPr lang="en-US" sz="2000" b="1" kern="1200" dirty="0">
                <a:solidFill>
                  <a:prstClr val="black"/>
                </a:solidFill>
                <a:latin typeface="Cambria" panose="02040503050406030204" pitchFamily="18" charset="0"/>
              </a:rPr>
              <a:t>4</a:t>
            </a:r>
            <a:r>
              <a:rPr lang="en-US" sz="2000" kern="1200" dirty="0">
                <a:solidFill>
                  <a:prstClr val="black"/>
                </a:solidFill>
                <a:latin typeface="Cambria" panose="02040503050406030204" pitchFamily="18" charset="0"/>
              </a:rPr>
              <a:t> main </a:t>
            </a:r>
            <a:r>
              <a:rPr lang="en-US" sz="2000" b="1" kern="1200" dirty="0">
                <a:solidFill>
                  <a:prstClr val="black"/>
                </a:solidFill>
                <a:latin typeface="Cambria" panose="02040503050406030204" pitchFamily="18" charset="0"/>
              </a:rPr>
              <a:t>memory commands</a:t>
            </a:r>
          </a:p>
          <a:p>
            <a:pPr marL="342900" lvl="1" defTabSz="685800" fontAlgn="base">
              <a:lnSpc>
                <a:spcPts val="1995"/>
              </a:lnSpc>
              <a:spcBef>
                <a:spcPct val="0"/>
              </a:spcBef>
              <a:buClrTx/>
            </a:pPr>
            <a:endParaRPr lang="en-US" sz="2000" kern="1200" dirty="0">
              <a:solidFill>
                <a:prstClr val="black"/>
              </a:solidFill>
              <a:latin typeface="Cambria" panose="02040503050406030204" pitchFamily="18" charset="0"/>
              <a:ea typeface="+mn-ea"/>
              <a:cs typeface="+mn-cs"/>
            </a:endParaRPr>
          </a:p>
          <a:p>
            <a:pPr marL="457200" indent="-457200" defTabSz="685800" fontAlgn="base">
              <a:lnSpc>
                <a:spcPts val="1995"/>
              </a:lnSpc>
              <a:spcBef>
                <a:spcPct val="0"/>
              </a:spcBef>
              <a:buClrTx/>
              <a:buFont typeface="+mj-lt"/>
              <a:buAutoNum type="arabicParenR" startAt="4"/>
            </a:pPr>
            <a:r>
              <a:rPr lang="en-US" sz="2000" b="1" kern="1200" dirty="0">
                <a:solidFill>
                  <a:srgbClr val="C63832"/>
                </a:solidFill>
                <a:latin typeface="Cambria" panose="02040503050406030204" pitchFamily="18" charset="0"/>
                <a:ea typeface="+mn-ea"/>
                <a:cs typeface="+mn-cs"/>
              </a:rPr>
              <a:t>PRECHARGE</a:t>
            </a:r>
            <a:r>
              <a:rPr lang="en-US" sz="2000" kern="1200" dirty="0">
                <a:solidFill>
                  <a:prstClr val="black"/>
                </a:solidFill>
                <a:latin typeface="Cambria" panose="02040503050406030204" pitchFamily="18" charset="0"/>
                <a:ea typeface="+mn-ea"/>
                <a:cs typeface="+mn-cs"/>
              </a:rPr>
              <a:t>:</a:t>
            </a:r>
            <a:r>
              <a:rPr lang="en-US" sz="2000" kern="1200" dirty="0">
                <a:solidFill>
                  <a:srgbClr val="00B050"/>
                </a:solidFill>
                <a:latin typeface="Cambria" panose="02040503050406030204" pitchFamily="18" charset="0"/>
                <a:ea typeface="+mn-ea"/>
                <a:cs typeface="+mn-cs"/>
              </a:rPr>
              <a:t> </a:t>
            </a:r>
            <a:r>
              <a:rPr lang="en-US" sz="1600" kern="1200" dirty="0">
                <a:solidFill>
                  <a:srgbClr val="C63832"/>
                </a:solidFill>
                <a:latin typeface="Cambria" panose="02040503050406030204" pitchFamily="18" charset="0"/>
                <a:ea typeface="+mn-ea"/>
                <a:cs typeface="+mn-cs"/>
              </a:rPr>
              <a:t>Prepares all </a:t>
            </a:r>
            <a:r>
              <a:rPr lang="en-US" sz="1600" kern="1200" dirty="0" err="1">
                <a:solidFill>
                  <a:srgbClr val="C63832"/>
                </a:solidFill>
                <a:latin typeface="Cambria" panose="02040503050406030204" pitchFamily="18" charset="0"/>
                <a:ea typeface="+mn-ea"/>
                <a:cs typeface="+mn-cs"/>
              </a:rPr>
              <a:t>bitlines</a:t>
            </a:r>
            <a:r>
              <a:rPr lang="en-US" sz="1600" kern="1200" dirty="0">
                <a:solidFill>
                  <a:srgbClr val="C63832"/>
                </a:solidFill>
                <a:latin typeface="Cambria" panose="02040503050406030204" pitchFamily="18" charset="0"/>
                <a:ea typeface="+mn-ea"/>
                <a:cs typeface="+mn-cs"/>
              </a:rPr>
              <a:t> </a:t>
            </a:r>
            <a:r>
              <a:rPr lang="en-US" sz="1600" kern="1200" dirty="0">
                <a:solidFill>
                  <a:prstClr val="black"/>
                </a:solidFill>
                <a:latin typeface="Cambria" panose="02040503050406030204" pitchFamily="18" charset="0"/>
                <a:ea typeface="+mn-ea"/>
                <a:cs typeface="+mn-cs"/>
              </a:rPr>
              <a:t>for a subsequent ACTIVATE command to a different row</a:t>
            </a:r>
          </a:p>
          <a:p>
            <a:pPr marL="2714625" indent="-312738" defTabSz="685800" fontAlgn="base">
              <a:lnSpc>
                <a:spcPts val="1995"/>
              </a:lnSpc>
              <a:spcBef>
                <a:spcPct val="0"/>
              </a:spcBef>
              <a:buClrTx/>
              <a:buFont typeface="+mj-lt"/>
              <a:buAutoNum type="arabicParenR" startAt="4"/>
            </a:pPr>
            <a:endParaRPr lang="en-US" sz="1600" kern="1200" dirty="0">
              <a:solidFill>
                <a:prstClr val="black"/>
              </a:solidFill>
              <a:latin typeface="Cambria" panose="02040503050406030204" pitchFamily="18" charset="0"/>
              <a:ea typeface="+mn-ea"/>
              <a:cs typeface="+mn-cs"/>
            </a:endParaRPr>
          </a:p>
          <a:p>
            <a:pPr marL="2714625" indent="-312738" defTabSz="685800" fontAlgn="base">
              <a:lnSpc>
                <a:spcPts val="1995"/>
              </a:lnSpc>
              <a:spcBef>
                <a:spcPct val="0"/>
              </a:spcBef>
              <a:buClrTx/>
              <a:buFont typeface="+mj-lt"/>
              <a:buAutoNum type="arabicParenR" startAt="4"/>
            </a:pPr>
            <a:endParaRPr lang="en-US" sz="1600" kern="1200" dirty="0">
              <a:solidFill>
                <a:prstClr val="black"/>
              </a:solidFill>
              <a:latin typeface="Cambria" panose="02040503050406030204" pitchFamily="18" charset="0"/>
              <a:ea typeface="+mn-ea"/>
              <a:cs typeface="+mn-cs"/>
            </a:endParaRPr>
          </a:p>
          <a:p>
            <a:pPr marL="2401887" lvl="8" defTabSz="685800" fontAlgn="base">
              <a:lnSpc>
                <a:spcPts val="1995"/>
              </a:lnSpc>
              <a:spcBef>
                <a:spcPct val="0"/>
              </a:spcBef>
              <a:buClrTx/>
            </a:pPr>
            <a:r>
              <a:rPr lang="en-US" sz="1600" kern="1200" dirty="0">
                <a:solidFill>
                  <a:schemeClr val="tx1"/>
                </a:solidFill>
                <a:latin typeface="Cambria" panose="02040503050406030204" pitchFamily="18" charset="0"/>
              </a:rPr>
              <a:t>    </a:t>
            </a:r>
          </a:p>
          <a:p>
            <a:pPr marL="2401887" lvl="8" defTabSz="685800" fontAlgn="base">
              <a:lnSpc>
                <a:spcPts val="1995"/>
              </a:lnSpc>
              <a:spcBef>
                <a:spcPct val="0"/>
              </a:spcBef>
              <a:buClrTx/>
            </a:pPr>
            <a:endParaRPr lang="en-US" sz="1600" kern="1200" dirty="0">
              <a:solidFill>
                <a:schemeClr val="tx1"/>
              </a:solidFill>
              <a:latin typeface="Cambria" panose="02040503050406030204" pitchFamily="18" charset="0"/>
            </a:endParaRPr>
          </a:p>
          <a:p>
            <a:pPr marL="2401887" lvl="8" defTabSz="685800" fontAlgn="base">
              <a:lnSpc>
                <a:spcPts val="1995"/>
              </a:lnSpc>
              <a:spcBef>
                <a:spcPct val="0"/>
              </a:spcBef>
              <a:buClrTx/>
            </a:pPr>
            <a:endParaRPr lang="en-US" sz="1600" kern="1200" dirty="0">
              <a:solidFill>
                <a:schemeClr val="tx1"/>
              </a:solidFill>
              <a:latin typeface="Cambria" panose="02040503050406030204" pitchFamily="18" charset="0"/>
            </a:endParaRPr>
          </a:p>
          <a:p>
            <a:pPr marL="2401887" lvl="8" defTabSz="685800" fontAlgn="base">
              <a:lnSpc>
                <a:spcPts val="1995"/>
              </a:lnSpc>
              <a:spcBef>
                <a:spcPct val="0"/>
              </a:spcBef>
              <a:buClrTx/>
            </a:pPr>
            <a:endParaRPr lang="en-US" sz="1600" kern="1200" dirty="0">
              <a:solidFill>
                <a:schemeClr val="tx1"/>
              </a:solidFill>
              <a:latin typeface="Cambria" panose="02040503050406030204" pitchFamily="18" charset="0"/>
            </a:endParaRPr>
          </a:p>
          <a:p>
            <a:pPr marL="2401887" lvl="8" defTabSz="685800" fontAlgn="base">
              <a:lnSpc>
                <a:spcPts val="1995"/>
              </a:lnSpc>
              <a:spcBef>
                <a:spcPct val="0"/>
              </a:spcBef>
              <a:buClrTx/>
            </a:pPr>
            <a:endParaRPr lang="en-US" sz="1600" kern="1200" dirty="0">
              <a:solidFill>
                <a:schemeClr val="tx1"/>
              </a:solidFill>
              <a:latin typeface="Cambria" panose="02040503050406030204" pitchFamily="18" charset="0"/>
            </a:endParaRPr>
          </a:p>
          <a:p>
            <a:pPr marL="2714625" lvl="8" indent="-309563" defTabSz="685800" fontAlgn="base">
              <a:lnSpc>
                <a:spcPts val="1995"/>
              </a:lnSpc>
              <a:spcBef>
                <a:spcPct val="0"/>
              </a:spcBef>
              <a:buClrTx/>
            </a:pPr>
            <a:r>
              <a:rPr lang="en-US" sz="1600" kern="1200" dirty="0">
                <a:solidFill>
                  <a:schemeClr val="tx1"/>
                </a:solidFill>
                <a:latin typeface="Cambria" panose="02040503050406030204" pitchFamily="18" charset="0"/>
              </a:rPr>
              <a:t>      is raised for setting the </a:t>
            </a:r>
            <a:r>
              <a:rPr lang="en-US" sz="1600" kern="1200" dirty="0" err="1">
                <a:solidFill>
                  <a:schemeClr val="tx1"/>
                </a:solidFill>
                <a:latin typeface="Cambria" panose="02040503050406030204" pitchFamily="18" charset="0"/>
              </a:rPr>
              <a:t>bitline</a:t>
            </a:r>
            <a:r>
              <a:rPr lang="en-US" sz="1600" kern="1200" dirty="0">
                <a:solidFill>
                  <a:schemeClr val="tx1"/>
                </a:solidFill>
                <a:latin typeface="Cambria" panose="02040503050406030204" pitchFamily="18" charset="0"/>
              </a:rPr>
              <a:t> to the </a:t>
            </a:r>
            <a:r>
              <a:rPr lang="en-US" sz="1600" kern="1200" dirty="0" err="1">
                <a:solidFill>
                  <a:schemeClr val="tx1"/>
                </a:solidFill>
                <a:latin typeface="Cambria" panose="02040503050406030204" pitchFamily="18" charset="0"/>
              </a:rPr>
              <a:t>precharge</a:t>
            </a:r>
            <a:r>
              <a:rPr lang="en-US" sz="1600" kern="1200" dirty="0">
                <a:solidFill>
                  <a:schemeClr val="tx1"/>
                </a:solidFill>
                <a:latin typeface="Cambria" panose="02040503050406030204" pitchFamily="18" charset="0"/>
              </a:rPr>
              <a:t> voltage level (V</a:t>
            </a:r>
            <a:r>
              <a:rPr lang="en-US" sz="1600" kern="1200" baseline="-25000" dirty="0">
                <a:solidFill>
                  <a:schemeClr val="tx1"/>
                </a:solidFill>
                <a:latin typeface="Cambria" panose="02040503050406030204" pitchFamily="18" charset="0"/>
              </a:rPr>
              <a:t>DD</a:t>
            </a:r>
            <a:r>
              <a:rPr lang="en-US" sz="1600" kern="1200" dirty="0">
                <a:solidFill>
                  <a:schemeClr val="tx1"/>
                </a:solidFill>
                <a:latin typeface="Cambria" panose="02040503050406030204" pitchFamily="18" charset="0"/>
              </a:rPr>
              <a:t>/2)</a:t>
            </a:r>
          </a:p>
          <a:p>
            <a:pPr marL="2714625" lvl="8" indent="-312738" defTabSz="685800" fontAlgn="base">
              <a:lnSpc>
                <a:spcPts val="1995"/>
              </a:lnSpc>
              <a:spcBef>
                <a:spcPct val="0"/>
              </a:spcBef>
              <a:buClrTx/>
              <a:buFont typeface="+mj-lt"/>
              <a:buAutoNum type="arabicPeriod"/>
            </a:pPr>
            <a:endParaRPr lang="en-US" sz="1800" kern="1200" dirty="0">
              <a:solidFill>
                <a:schemeClr val="tx1"/>
              </a:solidFill>
              <a:latin typeface="Cambria" panose="02040503050406030204" pitchFamily="18" charset="0"/>
            </a:endParaRPr>
          </a:p>
          <a:p>
            <a:pPr marL="385763" indent="-385763" defTabSz="685800" fontAlgn="base">
              <a:lnSpc>
                <a:spcPts val="1995"/>
              </a:lnSpc>
              <a:spcBef>
                <a:spcPct val="0"/>
              </a:spcBef>
              <a:buClrTx/>
              <a:buFont typeface="+mj-lt"/>
              <a:buAutoNum type="arabicParenR" startAt="4"/>
            </a:pPr>
            <a:endParaRPr lang="en-US" sz="2100" kern="1200" dirty="0">
              <a:solidFill>
                <a:prstClr val="black"/>
              </a:solidFill>
              <a:latin typeface="Cambria" panose="02040503050406030204" pitchFamily="18" charset="0"/>
              <a:ea typeface="+mn-ea"/>
              <a:cs typeface="+mn-cs"/>
            </a:endParaRPr>
          </a:p>
        </p:txBody>
      </p:sp>
      <p:grpSp>
        <p:nvGrpSpPr>
          <p:cNvPr id="15" name="Group 14">
            <a:extLst>
              <a:ext uri="{FF2B5EF4-FFF2-40B4-BE49-F238E27FC236}">
                <a16:creationId xmlns:a16="http://schemas.microsoft.com/office/drawing/2014/main" id="{FC747991-F566-E344-913B-CE506FED622C}"/>
              </a:ext>
            </a:extLst>
          </p:cNvPr>
          <p:cNvGrpSpPr/>
          <p:nvPr/>
        </p:nvGrpSpPr>
        <p:grpSpPr>
          <a:xfrm>
            <a:off x="749761" y="2223173"/>
            <a:ext cx="2038845" cy="2152554"/>
            <a:chOff x="292217" y="1843073"/>
            <a:chExt cx="2679700" cy="2705100"/>
          </a:xfrm>
        </p:grpSpPr>
        <p:pic>
          <p:nvPicPr>
            <p:cNvPr id="8" name="Picture 7">
              <a:extLst>
                <a:ext uri="{FF2B5EF4-FFF2-40B4-BE49-F238E27FC236}">
                  <a16:creationId xmlns:a16="http://schemas.microsoft.com/office/drawing/2014/main" id="{94268916-F844-2143-BC5D-0C996AFF5286}"/>
                </a:ext>
              </a:extLst>
            </p:cNvPr>
            <p:cNvPicPr>
              <a:picLocks noChangeAspect="1"/>
            </p:cNvPicPr>
            <p:nvPr/>
          </p:nvPicPr>
          <p:blipFill>
            <a:blip r:embed="rId3"/>
            <a:stretch>
              <a:fillRect/>
            </a:stretch>
          </p:blipFill>
          <p:spPr>
            <a:xfrm>
              <a:off x="292217" y="1843073"/>
              <a:ext cx="1677600" cy="1575927"/>
            </a:xfrm>
            <a:prstGeom prst="rect">
              <a:avLst/>
            </a:prstGeom>
          </p:spPr>
        </p:pic>
        <p:pic>
          <p:nvPicPr>
            <p:cNvPr id="10" name="Picture 9">
              <a:extLst>
                <a:ext uri="{FF2B5EF4-FFF2-40B4-BE49-F238E27FC236}">
                  <a16:creationId xmlns:a16="http://schemas.microsoft.com/office/drawing/2014/main" id="{181E5E45-A0EA-4645-8583-564D46985ADB}"/>
                </a:ext>
              </a:extLst>
            </p:cNvPr>
            <p:cNvPicPr>
              <a:picLocks noChangeAspect="1"/>
            </p:cNvPicPr>
            <p:nvPr/>
          </p:nvPicPr>
          <p:blipFill>
            <a:blip r:embed="rId4"/>
            <a:stretch>
              <a:fillRect/>
            </a:stretch>
          </p:blipFill>
          <p:spPr>
            <a:xfrm>
              <a:off x="292217" y="3417873"/>
              <a:ext cx="1689100" cy="1130300"/>
            </a:xfrm>
            <a:prstGeom prst="rect">
              <a:avLst/>
            </a:prstGeom>
          </p:spPr>
        </p:pic>
        <p:pic>
          <p:nvPicPr>
            <p:cNvPr id="12" name="Picture 11">
              <a:extLst>
                <a:ext uri="{FF2B5EF4-FFF2-40B4-BE49-F238E27FC236}">
                  <a16:creationId xmlns:a16="http://schemas.microsoft.com/office/drawing/2014/main" id="{085612A2-8B70-B849-8235-0705876A2921}"/>
                </a:ext>
              </a:extLst>
            </p:cNvPr>
            <p:cNvPicPr>
              <a:picLocks noChangeAspect="1"/>
            </p:cNvPicPr>
            <p:nvPr/>
          </p:nvPicPr>
          <p:blipFill>
            <a:blip r:embed="rId5"/>
            <a:stretch>
              <a:fillRect/>
            </a:stretch>
          </p:blipFill>
          <p:spPr>
            <a:xfrm>
              <a:off x="1981317" y="3643235"/>
              <a:ext cx="876300" cy="330200"/>
            </a:xfrm>
            <a:prstGeom prst="rect">
              <a:avLst/>
            </a:prstGeom>
          </p:spPr>
        </p:pic>
        <p:pic>
          <p:nvPicPr>
            <p:cNvPr id="14" name="Picture 13">
              <a:extLst>
                <a:ext uri="{FF2B5EF4-FFF2-40B4-BE49-F238E27FC236}">
                  <a16:creationId xmlns:a16="http://schemas.microsoft.com/office/drawing/2014/main" id="{85082434-5065-E545-85C5-58BFD6BB5B9C}"/>
                </a:ext>
              </a:extLst>
            </p:cNvPr>
            <p:cNvPicPr>
              <a:picLocks noChangeAspect="1"/>
            </p:cNvPicPr>
            <p:nvPr/>
          </p:nvPicPr>
          <p:blipFill>
            <a:blip r:embed="rId6"/>
            <a:stretch>
              <a:fillRect/>
            </a:stretch>
          </p:blipFill>
          <p:spPr>
            <a:xfrm>
              <a:off x="1981317" y="1868473"/>
              <a:ext cx="990600" cy="1524000"/>
            </a:xfrm>
            <a:prstGeom prst="rect">
              <a:avLst/>
            </a:prstGeom>
          </p:spPr>
        </p:pic>
      </p:grpSp>
      <p:sp>
        <p:nvSpPr>
          <p:cNvPr id="17" name="Rectangle 16">
            <a:extLst>
              <a:ext uri="{FF2B5EF4-FFF2-40B4-BE49-F238E27FC236}">
                <a16:creationId xmlns:a16="http://schemas.microsoft.com/office/drawing/2014/main" id="{EFF9A249-BBB7-8C42-A03B-55684DB9607E}"/>
              </a:ext>
            </a:extLst>
          </p:cNvPr>
          <p:cNvSpPr/>
          <p:nvPr/>
        </p:nvSpPr>
        <p:spPr>
          <a:xfrm>
            <a:off x="1120516" y="2290198"/>
            <a:ext cx="872796" cy="501640"/>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563862B-AAC7-C94F-99BB-3E5767CBCC36}"/>
              </a:ext>
            </a:extLst>
          </p:cNvPr>
          <p:cNvSpPr/>
          <p:nvPr/>
        </p:nvSpPr>
        <p:spPr>
          <a:xfrm>
            <a:off x="1120516" y="2917047"/>
            <a:ext cx="872796" cy="501640"/>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A864A81-33E4-1648-A7AD-B3047138E025}"/>
              </a:ext>
            </a:extLst>
          </p:cNvPr>
          <p:cNvSpPr/>
          <p:nvPr/>
        </p:nvSpPr>
        <p:spPr>
          <a:xfrm>
            <a:off x="1120516" y="3497412"/>
            <a:ext cx="872796" cy="501640"/>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E8839928-02DF-1143-8B08-3E9390F8E331}"/>
              </a:ext>
            </a:extLst>
          </p:cNvPr>
          <p:cNvCxnSpPr>
            <a:cxnSpLocks/>
          </p:cNvCxnSpPr>
          <p:nvPr/>
        </p:nvCxnSpPr>
        <p:spPr>
          <a:xfrm>
            <a:off x="2701641" y="3787008"/>
            <a:ext cx="31189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灯片编号占位符 3">
            <a:extLst>
              <a:ext uri="{FF2B5EF4-FFF2-40B4-BE49-F238E27FC236}">
                <a16:creationId xmlns:a16="http://schemas.microsoft.com/office/drawing/2014/main" id="{5AB968F7-CC0F-4449-BDF3-B2802428B72C}"/>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fld id="{56E643E9-8232-44D4-8A76-E691A7C80D3B}" type="slidenum">
              <a:rPr lang="en-US" altLang="en-US" sz="1500">
                <a:solidFill>
                  <a:schemeClr val="bg1">
                    <a:lumMod val="75000"/>
                  </a:schemeClr>
                </a:solidFill>
              </a:rPr>
              <a:pPr algn="ctr"/>
              <a:t>8</a:t>
            </a:fld>
            <a:endParaRPr lang="en-US" altLang="en-US" sz="1500" dirty="0">
              <a:solidFill>
                <a:schemeClr val="bg1">
                  <a:lumMod val="75000"/>
                </a:schemeClr>
              </a:solidFill>
            </a:endParaRPr>
          </a:p>
        </p:txBody>
      </p:sp>
    </p:spTree>
    <p:extLst>
      <p:ext uri="{BB962C8B-B14F-4D97-AF65-F5344CB8AC3E}">
        <p14:creationId xmlns:p14="http://schemas.microsoft.com/office/powerpoint/2010/main" val="5726324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0" presetClass="exit" presetSubtype="0" fill="hold" grpId="0" nodeType="withEffect">
                                  <p:stCondLst>
                                    <p:cond delay="0"/>
                                  </p:stCondLst>
                                  <p:childTnLst>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19"/>
                                        </p:tgtEl>
                                      </p:cBhvr>
                                    </p:animEffect>
                                    <p:set>
                                      <p:cBhvr>
                                        <p:cTn id="26" dur="1" fill="hold">
                                          <p:stCondLst>
                                            <p:cond delay="499"/>
                                          </p:stCondLst>
                                        </p:cTn>
                                        <p:tgtEl>
                                          <p:spTgt spid="19"/>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20"/>
                                        </p:tgtEl>
                                      </p:cBhvr>
                                    </p:animEffect>
                                    <p:set>
                                      <p:cBhvr>
                                        <p:cTn id="29" dur="1" fill="hold">
                                          <p:stCondLst>
                                            <p:cond delay="499"/>
                                          </p:stCondLst>
                                        </p:cTn>
                                        <p:tgtEl>
                                          <p:spTgt spid="20"/>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9" grpId="0" animBg="1"/>
      <p:bldP spid="19" grpId="1" animBg="1"/>
      <p:bldP spid="20" grpId="0" animBg="1"/>
      <p:bldP spid="2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54;p13">
            <a:extLst>
              <a:ext uri="{FF2B5EF4-FFF2-40B4-BE49-F238E27FC236}">
                <a16:creationId xmlns:a16="http://schemas.microsoft.com/office/drawing/2014/main" id="{1B0271E4-588C-5041-827E-344C0264CD1C}"/>
              </a:ext>
            </a:extLst>
          </p:cNvPr>
          <p:cNvSpPr/>
          <p:nvPr/>
        </p:nvSpPr>
        <p:spPr>
          <a:xfrm>
            <a:off x="0" y="0"/>
            <a:ext cx="6858002" cy="503935"/>
          </a:xfrm>
          <a:prstGeom prst="rect">
            <a:avLst/>
          </a:prstGeom>
          <a:solidFill>
            <a:srgbClr val="5E973E"/>
          </a:solidFill>
          <a:ln>
            <a:noFill/>
          </a:ln>
        </p:spPr>
        <p:txBody>
          <a:bodyPr spcFirstLastPara="1" wrap="square" lIns="68569" tIns="68569" rIns="68569" bIns="68569" anchor="ctr" anchorCtr="0">
            <a:noAutofit/>
          </a:bodyPr>
          <a:lstStyle/>
          <a:p>
            <a:endParaRPr sz="1050">
              <a:solidFill>
                <a:srgbClr val="0070C0"/>
              </a:solidFill>
            </a:endParaRPr>
          </a:p>
        </p:txBody>
      </p:sp>
      <p:sp>
        <p:nvSpPr>
          <p:cNvPr id="24" name="Rectangle 23">
            <a:extLst>
              <a:ext uri="{FF2B5EF4-FFF2-40B4-BE49-F238E27FC236}">
                <a16:creationId xmlns:a16="http://schemas.microsoft.com/office/drawing/2014/main" id="{30E74373-B320-2B4D-B0D3-4CE1CF71ED76}"/>
              </a:ext>
            </a:extLst>
          </p:cNvPr>
          <p:cNvSpPr/>
          <p:nvPr/>
        </p:nvSpPr>
        <p:spPr>
          <a:xfrm>
            <a:off x="134845" y="3886200"/>
            <a:ext cx="6599301" cy="4242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0" name="Rectangle 19">
            <a:extLst>
              <a:ext uri="{FF2B5EF4-FFF2-40B4-BE49-F238E27FC236}">
                <a16:creationId xmlns:a16="http://schemas.microsoft.com/office/drawing/2014/main" id="{7D0E8991-2526-C947-93F5-092098004A42}"/>
              </a:ext>
            </a:extLst>
          </p:cNvPr>
          <p:cNvSpPr/>
          <p:nvPr/>
        </p:nvSpPr>
        <p:spPr>
          <a:xfrm>
            <a:off x="134845" y="3397153"/>
            <a:ext cx="6599301" cy="4242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 name="Rectangle 16">
            <a:extLst>
              <a:ext uri="{FF2B5EF4-FFF2-40B4-BE49-F238E27FC236}">
                <a16:creationId xmlns:a16="http://schemas.microsoft.com/office/drawing/2014/main" id="{264C4A72-07F0-FE43-9881-6635F01D4D99}"/>
              </a:ext>
            </a:extLst>
          </p:cNvPr>
          <p:cNvSpPr/>
          <p:nvPr/>
        </p:nvSpPr>
        <p:spPr>
          <a:xfrm>
            <a:off x="134845" y="2908106"/>
            <a:ext cx="6599301" cy="4242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Rectangle 14">
            <a:extLst>
              <a:ext uri="{FF2B5EF4-FFF2-40B4-BE49-F238E27FC236}">
                <a16:creationId xmlns:a16="http://schemas.microsoft.com/office/drawing/2014/main" id="{BD9D4F59-6D15-F142-908A-6410856B856B}"/>
              </a:ext>
            </a:extLst>
          </p:cNvPr>
          <p:cNvSpPr/>
          <p:nvPr/>
        </p:nvSpPr>
        <p:spPr>
          <a:xfrm>
            <a:off x="134845" y="2414513"/>
            <a:ext cx="6599301" cy="4242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Rectangle 12">
            <a:extLst>
              <a:ext uri="{FF2B5EF4-FFF2-40B4-BE49-F238E27FC236}">
                <a16:creationId xmlns:a16="http://schemas.microsoft.com/office/drawing/2014/main" id="{E50C96A3-3C5E-5C45-AACF-2D9C4CA63681}"/>
              </a:ext>
            </a:extLst>
          </p:cNvPr>
          <p:cNvSpPr/>
          <p:nvPr/>
        </p:nvSpPr>
        <p:spPr>
          <a:xfrm>
            <a:off x="134845" y="1920920"/>
            <a:ext cx="6599301" cy="4242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Rectangle 13"/>
          <p:cNvSpPr/>
          <p:nvPr/>
        </p:nvSpPr>
        <p:spPr>
          <a:xfrm>
            <a:off x="134845" y="923343"/>
            <a:ext cx="6599301" cy="424219"/>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p:cNvSpPr>
            <a:spLocks noGrp="1"/>
          </p:cNvSpPr>
          <p:nvPr>
            <p:ph type="title"/>
          </p:nvPr>
        </p:nvSpPr>
        <p:spPr>
          <a:xfrm>
            <a:off x="0" y="-140378"/>
            <a:ext cx="2228850" cy="322042"/>
          </a:xfrm>
        </p:spPr>
        <p:txBody>
          <a:bodyPr/>
          <a:lstStyle/>
          <a:p>
            <a:r>
              <a:rPr lang="en-US" sz="3600" b="1" dirty="0">
                <a:solidFill>
                  <a:schemeClr val="bg1"/>
                </a:solidFill>
                <a:latin typeface="Cambria" panose="02040503050406030204" pitchFamily="18" charset="0"/>
              </a:rPr>
              <a:t>Outline</a:t>
            </a:r>
          </a:p>
        </p:txBody>
      </p:sp>
      <p:sp>
        <p:nvSpPr>
          <p:cNvPr id="12" name="Rectangle 11">
            <a:extLst>
              <a:ext uri="{FF2B5EF4-FFF2-40B4-BE49-F238E27FC236}">
                <a16:creationId xmlns:a16="http://schemas.microsoft.com/office/drawing/2014/main" id="{8B74C625-6C44-824B-ABB0-43BC56560EF5}"/>
              </a:ext>
            </a:extLst>
          </p:cNvPr>
          <p:cNvSpPr/>
          <p:nvPr/>
        </p:nvSpPr>
        <p:spPr>
          <a:xfrm>
            <a:off x="134845" y="1427327"/>
            <a:ext cx="6599301" cy="424219"/>
          </a:xfrm>
          <a:prstGeom prst="rect">
            <a:avLst/>
          </a:prstGeom>
          <a:solidFill>
            <a:srgbClr val="5E97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Content Placeholder 2"/>
          <p:cNvSpPr>
            <a:spLocks noGrp="1"/>
          </p:cNvSpPr>
          <p:nvPr>
            <p:ph idx="1"/>
          </p:nvPr>
        </p:nvSpPr>
        <p:spPr>
          <a:xfrm>
            <a:off x="134845" y="713461"/>
            <a:ext cx="6457951" cy="3989065"/>
          </a:xfrm>
        </p:spPr>
        <p:txBody>
          <a:bodyPr/>
          <a:lstStyle/>
          <a:p>
            <a:pPr marL="0" indent="0">
              <a:lnSpc>
                <a:spcPct val="100000"/>
              </a:lnSpc>
              <a:spcBef>
                <a:spcPts val="975"/>
              </a:spcBef>
              <a:buNone/>
            </a:pPr>
            <a:r>
              <a:rPr lang="en-US" sz="2400" dirty="0">
                <a:solidFill>
                  <a:schemeClr val="bg1"/>
                </a:solidFill>
                <a:latin typeface="Cambria" panose="02040503050406030204" pitchFamily="18" charset="0"/>
              </a:rPr>
              <a:t>Background</a:t>
            </a:r>
          </a:p>
          <a:p>
            <a:pPr marL="0" indent="0">
              <a:lnSpc>
                <a:spcPct val="100000"/>
              </a:lnSpc>
              <a:spcBef>
                <a:spcPts val="975"/>
              </a:spcBef>
              <a:buNone/>
            </a:pPr>
            <a:r>
              <a:rPr lang="en-US" sz="2400" dirty="0">
                <a:solidFill>
                  <a:schemeClr val="bg1"/>
                </a:solidFill>
                <a:latin typeface="Cambria" panose="02040503050406030204" pitchFamily="18" charset="0"/>
              </a:rPr>
              <a:t>Motivation and Goal</a:t>
            </a:r>
          </a:p>
          <a:p>
            <a:pPr marL="0" indent="0">
              <a:lnSpc>
                <a:spcPct val="100000"/>
              </a:lnSpc>
              <a:spcBef>
                <a:spcPts val="975"/>
              </a:spcBef>
              <a:buNone/>
            </a:pPr>
            <a:r>
              <a:rPr lang="en-US" sz="2400" dirty="0">
                <a:solidFill>
                  <a:schemeClr val="bg1"/>
                </a:solidFill>
                <a:latin typeface="Cambria" panose="02040503050406030204" pitchFamily="18" charset="0"/>
              </a:rPr>
              <a:t>CODIC Substrate</a:t>
            </a:r>
          </a:p>
          <a:p>
            <a:pPr marL="0" indent="0">
              <a:lnSpc>
                <a:spcPct val="100000"/>
              </a:lnSpc>
              <a:spcBef>
                <a:spcPts val="975"/>
              </a:spcBef>
              <a:buNone/>
            </a:pPr>
            <a:r>
              <a:rPr lang="en-US" sz="2400" dirty="0">
                <a:solidFill>
                  <a:schemeClr val="bg1"/>
                </a:solidFill>
                <a:latin typeface="Cambria" panose="02040503050406030204" pitchFamily="18" charset="0"/>
              </a:rPr>
              <a:t>Applications of CODIC</a:t>
            </a:r>
          </a:p>
          <a:p>
            <a:pPr marL="0" indent="0">
              <a:lnSpc>
                <a:spcPct val="100000"/>
              </a:lnSpc>
              <a:spcBef>
                <a:spcPts val="975"/>
              </a:spcBef>
              <a:buNone/>
            </a:pPr>
            <a:r>
              <a:rPr lang="en-US" sz="2400" dirty="0">
                <a:solidFill>
                  <a:schemeClr val="bg1"/>
                </a:solidFill>
                <a:latin typeface="Cambria" panose="02040503050406030204" pitchFamily="18" charset="0"/>
              </a:rPr>
              <a:t>Evaluation of CODIC PUF</a:t>
            </a:r>
          </a:p>
          <a:p>
            <a:pPr marL="0" indent="0">
              <a:lnSpc>
                <a:spcPct val="100000"/>
              </a:lnSpc>
              <a:spcBef>
                <a:spcPts val="975"/>
              </a:spcBef>
              <a:buNone/>
            </a:pPr>
            <a:r>
              <a:rPr lang="en-US" sz="2400" dirty="0">
                <a:solidFill>
                  <a:schemeClr val="bg1"/>
                </a:solidFill>
                <a:latin typeface="Cambria" panose="02040503050406030204" pitchFamily="18" charset="0"/>
              </a:rPr>
              <a:t>Evaluation of Cold Boot Attack Mechanism </a:t>
            </a:r>
          </a:p>
          <a:p>
            <a:pPr marL="0" indent="0">
              <a:lnSpc>
                <a:spcPct val="100000"/>
              </a:lnSpc>
              <a:spcBef>
                <a:spcPts val="975"/>
              </a:spcBef>
              <a:buNone/>
            </a:pPr>
            <a:r>
              <a:rPr lang="en-US" sz="2400" dirty="0">
                <a:solidFill>
                  <a:schemeClr val="bg1"/>
                </a:solidFill>
                <a:latin typeface="Cambria" panose="02040503050406030204" pitchFamily="18" charset="0"/>
              </a:rPr>
              <a:t>Conclusion</a:t>
            </a:r>
          </a:p>
        </p:txBody>
      </p:sp>
      <p:sp>
        <p:nvSpPr>
          <p:cNvPr id="16" name="灯片编号占位符 3">
            <a:extLst>
              <a:ext uri="{FF2B5EF4-FFF2-40B4-BE49-F238E27FC236}">
                <a16:creationId xmlns:a16="http://schemas.microsoft.com/office/drawing/2014/main" id="{2ACBE247-4441-5F41-97D3-D6872C6719BE}"/>
              </a:ext>
            </a:extLst>
          </p:cNvPr>
          <p:cNvSpPr txBox="1">
            <a:spLocks/>
          </p:cNvSpPr>
          <p:nvPr/>
        </p:nvSpPr>
        <p:spPr>
          <a:xfrm>
            <a:off x="6449921" y="4842904"/>
            <a:ext cx="285750" cy="205977"/>
          </a:xfrm>
          <a:prstGeom prst="rect">
            <a:avLst/>
          </a:prstGeom>
        </p:spPr>
        <p:txBody>
          <a:bodyPr vert="horz" wrap="square" lIns="34290" tIns="0" rIns="34290" bIns="0" numCol="1" anchor="ctr" anchorCtr="0" compatLnSpc="1">
            <a:prstTxWarp prst="textNoShape">
              <a:avLst/>
            </a:prstTxWarp>
          </a:bodyPr>
          <a:lstStyle>
            <a:defPPr>
              <a:defRPr lang="en-US"/>
            </a:defPPr>
            <a:lvl1pPr algn="r" rtl="0" fontAlgn="base">
              <a:spcBef>
                <a:spcPct val="0"/>
              </a:spcBef>
              <a:spcAft>
                <a:spcPct val="0"/>
              </a:spcAft>
              <a:defRPr sz="1600" b="1" kern="1200" baseline="0">
                <a:solidFill>
                  <a:schemeClr val="tx1">
                    <a:lumMod val="50000"/>
                    <a:lumOff val="50000"/>
                  </a:schemeClr>
                </a:solidFill>
                <a:latin typeface="Whitney-Medium" panose="02000603040000020004" pitchFamily="2" charset="0"/>
                <a:ea typeface="Whitney-Medium" panose="02000603040000020004" pitchFamily="2" charset="0"/>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fld id="{56E643E9-8232-44D4-8A76-E691A7C80D3B}" type="slidenum">
              <a:rPr lang="en-US" altLang="en-US" sz="1500">
                <a:solidFill>
                  <a:schemeClr val="bg1">
                    <a:lumMod val="75000"/>
                  </a:schemeClr>
                </a:solidFill>
              </a:rPr>
              <a:pPr algn="ctr"/>
              <a:t>9</a:t>
            </a:fld>
            <a:endParaRPr lang="en-US" altLang="en-US" sz="1500" dirty="0">
              <a:solidFill>
                <a:schemeClr val="bg1">
                  <a:lumMod val="75000"/>
                </a:schemeClr>
              </a:solidFill>
            </a:endParaRPr>
          </a:p>
        </p:txBody>
      </p:sp>
    </p:spTree>
    <p:extLst>
      <p:ext uri="{BB962C8B-B14F-4D97-AF65-F5344CB8AC3E}">
        <p14:creationId xmlns:p14="http://schemas.microsoft.com/office/powerpoint/2010/main" val="3331727861"/>
      </p:ext>
    </p:extLst>
  </p:cSld>
  <p:clrMapOvr>
    <a:masterClrMapping/>
  </p:clrMapOvr>
  <p:transition>
    <p:fade/>
  </p:transition>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MU-SAFARI">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U-SAFARI" id="{B15788EB-35F8-49D3-8BDF-2EB8D26A72D0}" vid="{7C2D58BB-235D-4341-930F-6DE16E8DC665}"/>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47480</TotalTime>
  <Words>7450</Words>
  <Application>Microsoft Macintosh PowerPoint</Application>
  <PresentationFormat>Custom</PresentationFormat>
  <Paragraphs>729</Paragraphs>
  <Slides>55</Slides>
  <Notes>55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55</vt:i4>
      </vt:variant>
    </vt:vector>
  </HeadingPairs>
  <TitlesOfParts>
    <vt:vector size="65" baseType="lpstr">
      <vt:lpstr>Adobe Garamond Pro</vt:lpstr>
      <vt:lpstr>Arial</vt:lpstr>
      <vt:lpstr>Calibri</vt:lpstr>
      <vt:lpstr>Cambria</vt:lpstr>
      <vt:lpstr>Palatino Linotype</vt:lpstr>
      <vt:lpstr>Whitney-Bold</vt:lpstr>
      <vt:lpstr>Whitney-Medium</vt:lpstr>
      <vt:lpstr>Wingdings</vt:lpstr>
      <vt:lpstr>Simple Light</vt:lpstr>
      <vt:lpstr>1_CMU-SAFARI</vt:lpstr>
      <vt:lpstr>CODIC  A Low-cost Substrate for Enabling  Custom in-DRAM Functionalities and Optimizations</vt:lpstr>
      <vt:lpstr>Executive Summary</vt:lpstr>
      <vt:lpstr>PowerPoint Presentation</vt:lpstr>
      <vt:lpstr>Outline</vt:lpstr>
      <vt:lpstr>DRAM Organization</vt:lpstr>
      <vt:lpstr>Internal DRAM Signals</vt:lpstr>
      <vt:lpstr>DRAM Operation - Activate</vt:lpstr>
      <vt:lpstr>DRAM Operation - Precharge</vt:lpstr>
      <vt:lpstr>Outline</vt:lpstr>
      <vt:lpstr>Limitations of Recent Works</vt:lpstr>
      <vt:lpstr>Controlling DRAM Circuits</vt:lpstr>
      <vt:lpstr>Goals</vt:lpstr>
      <vt:lpstr>Outline</vt:lpstr>
      <vt:lpstr>Overview</vt:lpstr>
      <vt:lpstr>CODIC Variants</vt:lpstr>
      <vt:lpstr>CODIC-sig</vt:lpstr>
      <vt:lpstr>CODIC-det</vt:lpstr>
      <vt:lpstr>Also in the Paper…</vt:lpstr>
      <vt:lpstr>Outline</vt:lpstr>
      <vt:lpstr>Applications of CODIC</vt:lpstr>
      <vt:lpstr>Application 1: PUF</vt:lpstr>
      <vt:lpstr>CODIC-sig PUF</vt:lpstr>
      <vt:lpstr>Application 2: Cold Boot Attacks</vt:lpstr>
      <vt:lpstr>CODIC Self-Destruction</vt:lpstr>
      <vt:lpstr>How Does It Work?</vt:lpstr>
      <vt:lpstr>Outline</vt:lpstr>
      <vt:lpstr>Experimental Setup</vt:lpstr>
      <vt:lpstr>Metrics</vt:lpstr>
      <vt:lpstr>Comparison Points</vt:lpstr>
      <vt:lpstr>Results - Jaccard Index</vt:lpstr>
      <vt:lpstr>Results - PUF Evaluation Time</vt:lpstr>
      <vt:lpstr>Also in the Paper...</vt:lpstr>
      <vt:lpstr>Outline</vt:lpstr>
      <vt:lpstr>Experimental Setup</vt:lpstr>
      <vt:lpstr>DRAM Destruction Time</vt:lpstr>
      <vt:lpstr>CODIC vs. Encryption</vt:lpstr>
      <vt:lpstr>Also in the Paper...</vt:lpstr>
      <vt:lpstr>Outline</vt:lpstr>
      <vt:lpstr>Executive Summary</vt:lpstr>
      <vt:lpstr>CODIC  A Low-cost Substrate for Enabling  Custom in-DRAM Functionalities and Optimizations</vt:lpstr>
      <vt:lpstr>PowerPoint Presentation</vt:lpstr>
      <vt:lpstr>Precharge &amp; Activate </vt:lpstr>
      <vt:lpstr>Optimization of CODIC-sig</vt:lpstr>
      <vt:lpstr>CODIC-sigsa</vt:lpstr>
      <vt:lpstr>Hardware Implementation</vt:lpstr>
      <vt:lpstr>Changes to DDRx Interface</vt:lpstr>
      <vt:lpstr>CODIC-sig PUF – DDR3 Jaccard</vt:lpstr>
      <vt:lpstr>CODIC-sig PUF – Temperature</vt:lpstr>
      <vt:lpstr>CODIC-sig PUF – Aging</vt:lpstr>
      <vt:lpstr>CODIC-sig PUF – NIST Tests</vt:lpstr>
      <vt:lpstr>Evaluated DDR3 DRAM Chips</vt:lpstr>
      <vt:lpstr>App. 3: Secure Deallocation</vt:lpstr>
      <vt:lpstr>Methodology (Sec. Deallocation)</vt:lpstr>
      <vt:lpstr>Benchmarks (Sec. Deallocation)</vt:lpstr>
      <vt:lpstr>Sec. Dealloc. Latency &amp; Energy 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EDEN</dc:title>
  <cp:lastModifiedBy>Microsoft Office User</cp:lastModifiedBy>
  <cp:revision>1253</cp:revision>
  <cp:lastPrinted>2021-06-05T19:16:14Z</cp:lastPrinted>
  <dcterms:modified xsi:type="dcterms:W3CDTF">2021-06-09T10:12:03Z</dcterms:modified>
</cp:coreProperties>
</file>