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5"/>
  </p:notesMasterIdLst>
  <p:handoutMasterIdLst>
    <p:handoutMasterId r:id="rId76"/>
  </p:handoutMasterIdLst>
  <p:sldIdLst>
    <p:sldId id="1203" r:id="rId2"/>
    <p:sldId id="262" r:id="rId3"/>
    <p:sldId id="1179" r:id="rId4"/>
    <p:sldId id="411" r:id="rId5"/>
    <p:sldId id="413" r:id="rId6"/>
    <p:sldId id="387" r:id="rId7"/>
    <p:sldId id="1160" r:id="rId8"/>
    <p:sldId id="333" r:id="rId9"/>
    <p:sldId id="380" r:id="rId10"/>
    <p:sldId id="418" r:id="rId11"/>
    <p:sldId id="373" r:id="rId12"/>
    <p:sldId id="410" r:id="rId13"/>
    <p:sldId id="1192" r:id="rId14"/>
    <p:sldId id="1282" r:id="rId15"/>
    <p:sldId id="1171" r:id="rId16"/>
    <p:sldId id="447" r:id="rId17"/>
    <p:sldId id="429" r:id="rId18"/>
    <p:sldId id="1173" r:id="rId19"/>
    <p:sldId id="449" r:id="rId20"/>
    <p:sldId id="1185" r:id="rId21"/>
    <p:sldId id="1188" r:id="rId22"/>
    <p:sldId id="445" r:id="rId23"/>
    <p:sldId id="1193" r:id="rId24"/>
    <p:sldId id="1161" r:id="rId25"/>
    <p:sldId id="1163" r:id="rId26"/>
    <p:sldId id="1164" r:id="rId27"/>
    <p:sldId id="1168" r:id="rId28"/>
    <p:sldId id="437" r:id="rId29"/>
    <p:sldId id="443" r:id="rId30"/>
    <p:sldId id="1172" r:id="rId31"/>
    <p:sldId id="1194" r:id="rId32"/>
    <p:sldId id="352" r:id="rId33"/>
    <p:sldId id="1187" r:id="rId34"/>
    <p:sldId id="1136" r:id="rId35"/>
    <p:sldId id="1226" r:id="rId36"/>
    <p:sldId id="1227" r:id="rId37"/>
    <p:sldId id="1204" r:id="rId38"/>
    <p:sldId id="1195" r:id="rId39"/>
    <p:sldId id="1285" r:id="rId40"/>
    <p:sldId id="1225" r:id="rId41"/>
    <p:sldId id="1209" r:id="rId42"/>
    <p:sldId id="1283" r:id="rId43"/>
    <p:sldId id="1274" r:id="rId44"/>
    <p:sldId id="1223" r:id="rId45"/>
    <p:sldId id="1278" r:id="rId46"/>
    <p:sldId id="1208" r:id="rId47"/>
    <p:sldId id="1279" r:id="rId48"/>
    <p:sldId id="1196" r:id="rId49"/>
    <p:sldId id="1228" r:id="rId50"/>
    <p:sldId id="1276" r:id="rId51"/>
    <p:sldId id="1265" r:id="rId52"/>
    <p:sldId id="1275" r:id="rId53"/>
    <p:sldId id="1186" r:id="rId54"/>
    <p:sldId id="1267" r:id="rId55"/>
    <p:sldId id="1272" r:id="rId56"/>
    <p:sldId id="1281" r:id="rId57"/>
    <p:sldId id="1268" r:id="rId58"/>
    <p:sldId id="1269" r:id="rId59"/>
    <p:sldId id="1271" r:id="rId60"/>
    <p:sldId id="1145" r:id="rId61"/>
    <p:sldId id="1270" r:id="rId62"/>
    <p:sldId id="1197" r:id="rId63"/>
    <p:sldId id="1210" r:id="rId64"/>
    <p:sldId id="1273" r:id="rId65"/>
    <p:sldId id="1211" r:id="rId66"/>
    <p:sldId id="1212" r:id="rId67"/>
    <p:sldId id="1280" r:id="rId68"/>
    <p:sldId id="1288" r:id="rId69"/>
    <p:sldId id="1289" r:id="rId70"/>
    <p:sldId id="1290" r:id="rId71"/>
    <p:sldId id="1287" r:id="rId72"/>
    <p:sldId id="434" r:id="rId73"/>
    <p:sldId id="446" r:id="rId7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A178"/>
    <a:srgbClr val="C55A11"/>
    <a:srgbClr val="F8CBAD"/>
    <a:srgbClr val="2F5597"/>
    <a:srgbClr val="965900"/>
    <a:srgbClr val="FFEBCD"/>
    <a:srgbClr val="385723"/>
    <a:srgbClr val="548235"/>
    <a:srgbClr val="E2F0D9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55" autoAdjust="0"/>
    <p:restoredTop sz="86661" autoAdjust="0"/>
  </p:normalViewPr>
  <p:slideViewPr>
    <p:cSldViewPr snapToGrid="0">
      <p:cViewPr varScale="1">
        <p:scale>
          <a:sx n="87" d="100"/>
          <a:sy n="87" d="100"/>
        </p:scale>
        <p:origin x="1976" y="2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AA832AD0-4930-4A38-9417-2B65CA063F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5B7EE4F-C375-412A-A2C2-5B3E3E3228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EE74D-3E80-4630-85C1-9DAA3B40707E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3C7215F-F397-40E9-8612-970E766789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AE5EB41-4C5E-4B7B-986F-D0317A93D1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505F3-A52E-44E1-BBC9-38B71473DE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2461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F0D30-3E46-4825-8588-D9B6072F0A29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5BF41-557F-464F-A572-936F8C7D12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2633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13509-C339-4367-EE17-773B41C80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BB82C7E6-DEE4-D578-B929-6E639D6E8C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37B693BD-D24B-F496-9DE5-0DF74A8D8C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192B70C-6A82-3C9D-DCD2-010139AE3E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5092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50204-F140-87F4-0ECD-114CFCFF9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5DE4F08B-8D74-B170-1458-806D3B8955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A2077F68-3E5A-EE24-DE1A-16720D30C8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C8162BD-BD9B-0E42-EF07-04C121218E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7333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0974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04E23-B845-9164-1CEE-9B8B59B0D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AAFEA0B6-2282-91F2-0639-4B64872AD9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640E8D76-C5D8-1E23-4B3F-F8AEDE0B7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059D42C-4ED0-B9E0-5D09-17031133E7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4985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9F466-22C1-B98A-0783-6F578C587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7C3F08-E787-766D-C8F3-9DC29A9D18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45B6EE-C46E-8B3E-E1FD-7532E4A10B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36A986-6558-E3FA-045D-8A77D8B996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3426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FB5FAA-FF9E-1C80-0B3E-24D4AA400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C900D3-80C2-9B16-003F-453A954ADA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44A2F2-2BCB-C291-4E72-B03E20109F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One problem is finding time to refresh</a:t>
            </a:r>
          </a:p>
          <a:p>
            <a:r>
              <a:rPr lang="en-US" b="0" dirty="0"/>
              <a:t>DRAM module CANNOT decide on its 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93D6DA-0874-6850-B39F-53DC51D62E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613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47121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Industry has two solutions that use PRFM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7909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counter PER DRAM bank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44027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36215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row has a corresponding counter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495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51629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clear on what JEDEC published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61757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list of all affected timing parameters</a:t>
            </a:r>
          </a:p>
          <a:p>
            <a:r>
              <a:rPr lang="en-US" dirty="0"/>
              <a:t>Importantly, </a:t>
            </a:r>
            <a:r>
              <a:rPr lang="en-US" dirty="0" err="1"/>
              <a:t>tRP</a:t>
            </a:r>
            <a:r>
              <a:rPr lang="en-US" dirty="0"/>
              <a:t> and </a:t>
            </a:r>
            <a:r>
              <a:rPr lang="en-US" dirty="0" err="1"/>
              <a:t>tRC</a:t>
            </a:r>
            <a:r>
              <a:rPr lang="en-US" dirty="0"/>
              <a:t> increase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73592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execution example</a:t>
            </a:r>
          </a:p>
          <a:p>
            <a:r>
              <a:rPr lang="en-US" dirty="0"/>
              <a:t>Recovery predefined #RFMs</a:t>
            </a:r>
          </a:p>
          <a:p>
            <a:r>
              <a:rPr lang="en-US" dirty="0"/>
              <a:t>mechanism named after the number of RFMs</a:t>
            </a:r>
          </a:p>
          <a:p>
            <a:r>
              <a:rPr lang="en-US" dirty="0"/>
              <a:t>Delay predefined #ACTs</a:t>
            </a:r>
          </a:p>
          <a:p>
            <a:r>
              <a:rPr lang="en-US" dirty="0"/>
              <a:t>Same number with RFMs in recovery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13302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F3BE7-0A4F-4EF7-3246-C26EA594D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8A8C9D-E334-BCC5-5E6F-1FAED5E0CB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2588F2-7420-2746-26B7-664B9756A9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C74216-4448-C3A6-FFA0-3727589D23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90429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4586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17612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check by drawing a line</a:t>
            </a:r>
          </a:p>
          <a:p>
            <a:r>
              <a:rPr lang="en-US" dirty="0"/>
              <a:t>A system is secure if all attacker params are under the line</a:t>
            </a:r>
          </a:p>
          <a:p>
            <a:r>
              <a:rPr lang="en-US" dirty="0"/>
              <a:t>RFM 256 *not* safe against RH 1024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32291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6028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10318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9644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63362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23761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9B226-416E-2EF8-F5B3-45B719E23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C7E8A0-61C9-866E-D164-4F848ED706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933E2C-768E-EBDA-BC96-241D5A5A5D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these secure configurations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F1D12-A6B8-A0CA-CDB7-462098FB1F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41234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73424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YOUR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73044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8253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79592-0E2B-6FA4-702B-94AC22117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ABDC9B-B107-EA57-8C95-7F53FCFBD0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B5CAEA-5F91-5607-3306-4B8FDAD799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AA963-712D-5BF8-849D-44220A83D0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95714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5AFA8-E46D-E995-BE1D-0432A5FAF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32F604-D0F3-72E6-378A-E6579BE3D7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318A2D-6813-15BF-DE31-3F150ECC1C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62A19-AD8F-D3B8-FECE-1C4441129D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41506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ABF37-152C-BC86-3A0E-F0488909B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C34D1C-E7B4-80EB-431E-AE2AC74AFB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75CFE7-00B6-7073-0FB8-F71F889921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E8925-9ABE-B19C-FCCE-0BFC51616C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27928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151AD-CFEC-0BC0-450B-25F23738F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EC73C8-6BAA-ABC0-22F8-7EC5A8A70C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6693E9-58F1-7950-D02B-ABFEDB64CE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9C48D2-3590-88D7-577F-34FD35F17F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4284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2A180-0684-EB60-2D7B-9148BA009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D69AD3-8820-C5C5-2B84-3E989D4D8D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6922B9-8B77-AE1B-B1E1-075B9E240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E8AE1-3695-5BFC-ED0E-0B703019AB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3843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Processor &lt;&gt; DRAM Module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854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7B8C0-5D00-DD36-159F-C3EB3F9A2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6705F5-D915-2D50-C2FF-389C3865E9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27B9B1-CC28-F393-7A5F-BCAD965B63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B8966-AD0A-E095-6C69-5B7D0188E7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00950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F25B4-1AAA-DB92-9EE1-16DCFD2B5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735140-6B19-FA7B-45E6-B34E695B48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CE0C03-14B6-623A-3FA6-764485B956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Chronus</a:t>
            </a:r>
            <a:r>
              <a:rPr lang="en-US" dirty="0"/>
              <a:t> concurrently updates counters with a small change to the bank</a:t>
            </a:r>
          </a:p>
          <a:p>
            <a:r>
              <a:rPr lang="en-US" dirty="0"/>
              <a:t>Alongside the regular DRAM subarrays that store data, </a:t>
            </a:r>
            <a:r>
              <a:rPr lang="en-US" dirty="0" err="1"/>
              <a:t>Chronus</a:t>
            </a:r>
            <a:r>
              <a:rPr lang="en-US" dirty="0"/>
              <a:t> adds an additional Counter subarray to store counters</a:t>
            </a:r>
          </a:p>
          <a:p>
            <a:r>
              <a:rPr lang="en-US" dirty="0"/>
              <a:t>DRAM -&gt; access, Counter -&gt; updates</a:t>
            </a:r>
          </a:p>
          <a:p>
            <a:r>
              <a:rPr lang="en-US" dirty="0"/>
              <a:t>SALP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B01698-A5ED-2DCB-8D56-63A262A2C8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63632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1E694-420E-0F4F-5716-F6AA01249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859640-0362-A938-7B13-5F113AB928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C59F75-E56E-0BE0-E246-B906B2B38F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BBB52-E6B9-1211-FFBD-2039510594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20287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95E67-1E07-21E2-DEF9-5BFEF43AD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6B16F2-098C-0872-99B5-A342F444D6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182122-E45E-9499-85F9-06CA1BB6F6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91B09-B979-446A-C2F2-0CCF23A36E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50092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CF928-3E9F-8308-B555-AD7614D98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F7B10D-EF00-1582-39D7-D20352C22A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DA77D7-D910-DD73-ECA9-EA7C463D29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258A5D-294D-563F-137E-04A6CC0B9E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95342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6C648-0D5C-A071-EB94-7D2D29ED2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D82E19-3F51-10B7-5F98-AB7EB435A8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484A3C-FC10-7137-1A49-0514CE0D12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21F75-B3F6-4B89-5279-AABF64BDFC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34222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55268-458A-B4F3-68E0-3B481C53B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28CFC7-98DB-E20E-8185-684913C8ED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363219-B248-065D-0074-887A493CE6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Hypothetical scenario</a:t>
            </a:r>
          </a:p>
          <a:p>
            <a:r>
              <a:rPr lang="en-US" dirty="0"/>
              <a:t>Aggressor tracks counters with most activations, helps to know which rows to mitigate in RFM</a:t>
            </a:r>
          </a:p>
          <a:p>
            <a:r>
              <a:rPr lang="en-US" dirty="0"/>
              <a:t>When critical, assert </a:t>
            </a:r>
            <a:r>
              <a:rPr lang="en-US" dirty="0" err="1"/>
              <a:t>alert_n</a:t>
            </a:r>
            <a:endParaRPr lang="en-US" dirty="0"/>
          </a:p>
          <a:p>
            <a:r>
              <a:rPr lang="en-US" dirty="0"/>
              <a:t>Memory controller sends RFMs as long as asserted</a:t>
            </a:r>
          </a:p>
          <a:p>
            <a:r>
              <a:rPr lang="en-US" dirty="0"/>
              <a:t>When done, </a:t>
            </a:r>
            <a:r>
              <a:rPr lang="en-US" dirty="0" err="1"/>
              <a:t>deassert</a:t>
            </a:r>
            <a:endParaRPr lang="en-US" dirty="0"/>
          </a:p>
          <a:p>
            <a:r>
              <a:rPr lang="en-US" dirty="0"/>
              <a:t>If a new counter becomes critical, reassert without a delay</a:t>
            </a:r>
          </a:p>
          <a:p>
            <a:r>
              <a:rPr lang="en-US" dirty="0"/>
              <a:t>Execution continues…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3651C-7B2D-861E-95A3-C39ED7D334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128376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AFA2D-95ED-6AA4-8312-AEAC70031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FAEEE4-88C3-49AD-B7D8-BDE8445BC0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9429A8-2ABA-779D-D549-FE2B780FFC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in the paper:</a:t>
            </a:r>
          </a:p>
          <a:p>
            <a:r>
              <a:rPr lang="en-US" dirty="0"/>
              <a:t>The tracking table</a:t>
            </a:r>
          </a:p>
          <a:p>
            <a:r>
              <a:rPr lang="en-US" dirty="0"/>
              <a:t>Configuring table size</a:t>
            </a:r>
          </a:p>
          <a:p>
            <a:r>
              <a:rPr lang="en-US" dirty="0"/>
              <a:t>Security proof of </a:t>
            </a:r>
            <a:r>
              <a:rPr lang="en-US" dirty="0" err="1"/>
              <a:t>Chronus</a:t>
            </a:r>
            <a:r>
              <a:rPr lang="en-US" dirty="0"/>
              <a:t> back-off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7F058F-87C2-8F4D-73A9-0DA9CA3DF8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95928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94DAB-ACE2-9F98-1BA2-C7A5C6DAD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93FBEA-15EA-0549-7A7F-415EA1F973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DFD63F-6EDE-A2F6-F3E0-B9DDDB5CEF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1AF69-A47A-1A40-D2CF-8AE510F654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9454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4BFCC-0B54-9752-B514-76AA4E1ED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6E5A81-E1D3-32C5-FBF7-0F52F82A6B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CBA44D-8382-1EA2-354D-9FF362B672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BDD46-32BC-63CB-BB28-B0ED6279B0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7099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Several banks</a:t>
            </a:r>
          </a:p>
          <a:p>
            <a:r>
              <a:rPr lang="en-US" dirty="0"/>
              <a:t>2d grid</a:t>
            </a:r>
          </a:p>
          <a:p>
            <a:r>
              <a:rPr lang="en-US" dirty="0"/>
              <a:t>Dram cell</a:t>
            </a:r>
          </a:p>
          <a:p>
            <a:r>
              <a:rPr lang="en-US" dirty="0"/>
              <a:t>Rows</a:t>
            </a:r>
          </a:p>
          <a:p>
            <a:r>
              <a:rPr lang="en-US" dirty="0"/>
              <a:t>Row buffer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357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CBA39-7894-7570-17F5-8A8327811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A00DC8-47D7-B756-4A61-8F7FB2D0EF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3FD628-B367-BE24-E4E0-A3CB155A24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only propose </a:t>
            </a:r>
            <a:r>
              <a:rPr lang="en-US" dirty="0" err="1"/>
              <a:t>Chronus</a:t>
            </a:r>
            <a:r>
              <a:rPr lang="en-US" dirty="0"/>
              <a:t> but evaluate </a:t>
            </a:r>
            <a:r>
              <a:rPr lang="en-US" dirty="0" err="1"/>
              <a:t>Chronus</a:t>
            </a:r>
            <a:r>
              <a:rPr lang="en-US" dirty="0"/>
              <a:t>-PB isolates the benefits of </a:t>
            </a:r>
            <a:r>
              <a:rPr lang="en-US" dirty="0" err="1"/>
              <a:t>Chronus</a:t>
            </a:r>
            <a:r>
              <a:rPr lang="en-US" dirty="0"/>
              <a:t> Back-Off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74B89-07A8-A430-0EBF-5C30A501A5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136850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F5345-A323-7C80-5E3A-D5908FBF5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46179A-76C5-60A7-EF8D-BB0DF9F967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829949-5C6C-CBF8-D305-104E17118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2A3251-C83E-CBDB-21E9-0AAFACC7D4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06639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7E21F-C0E5-DA6E-D9EF-0833153C7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1B9D73-5598-3181-CA25-D9112352E8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6BA8E1-2405-47B1-D3B5-EA4300C50B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0EAD1-93B2-16BE-2D04-119BD17F02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52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671926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53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3530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C7E3D-6844-63FC-A090-15E18D200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84DC08-AE37-A598-3FDD-B98EDEAAA6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03695E-E261-CE12-5092-1ADB09C577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5489B-CD80-E8A7-8DC5-78778F4211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54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273626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401FF-735C-49EE-347B-3203087B6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DE4FB3-4180-C5E6-474C-2E8FC1D2BC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02F584-E290-DC41-6D78-0FB62C47E7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4F3D6-5320-177B-E910-A29D135A40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55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596335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9A009-C814-1680-C2C8-7929B5C71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DDF8AD-3D0D-EE55-CB77-8ADF63915F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85BEC8-9190-5EA5-F2A3-FADB528C61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16EC8-CD99-4574-AD97-87EA82EE27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56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628708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7B748-E1DD-C1AD-FFC2-2E5DE06F2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FCE6AC-9580-1AD7-B30E-12D3FCD04D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EC2E4F-320E-0092-BFCB-B19FC1585B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33E2B0-869D-8598-1659-EEEC137C8A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57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199378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8FC31-AFCE-D4C4-005E-45BB455F0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3A841E-1999-BF61-A0D4-2B1452C909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AD03B9-4387-2FF8-8FE9-E3AE1E0108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8F7E79-0EF6-476C-0D52-4556D5E746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58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607581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E0DEC-CA6F-C4C3-CDBD-E63497D13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55C709-4F71-0783-14F6-3FB9C6669C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44FDC8-E1AC-4385-0A70-6A9DF7DAC4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33EBA-6BE9-63F8-C691-802A75E5E9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59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1861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3 stages</a:t>
            </a:r>
          </a:p>
          <a:p>
            <a:r>
              <a:rPr lang="en-US" baseline="0" dirty="0"/>
              <a:t>Act, </a:t>
            </a:r>
            <a:r>
              <a:rPr lang="en-US" baseline="0" dirty="0" err="1"/>
              <a:t>rd</a:t>
            </a:r>
            <a:r>
              <a:rPr lang="en-US" baseline="0" dirty="0"/>
              <a:t>/</a:t>
            </a:r>
            <a:r>
              <a:rPr lang="en-US" baseline="0" dirty="0" err="1"/>
              <a:t>wr</a:t>
            </a:r>
            <a:r>
              <a:rPr lang="en-US" baseline="0" dirty="0"/>
              <a:t>/pre</a:t>
            </a:r>
          </a:p>
          <a:p>
            <a:r>
              <a:rPr lang="en-US" baseline="0" dirty="0"/>
              <a:t>Time consuming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416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60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090140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978D6-B277-9109-8176-273F2ED85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5471ED63-7BA7-CE09-FB12-4F935EFE81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8931C175-1D5F-3401-43A5-B543FE2281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C6E19A5-D6A2-1B48-61AB-0A4198816D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61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675312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E6DA0-4FFE-516B-F897-5EB44958E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86A9BE-7191-C814-09AA-798C480965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52D2A7-E3BD-56FB-223F-3B71699D0F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E5443-BEEF-81B7-0BDD-D68A16C065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62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694973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C229F-B608-0879-1AB0-53D3F4DA3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07164B9B-AEE1-3957-1108-81A0CD7D15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F68A1301-DFDA-52DD-EF28-980D2AF098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EC224EC-804A-FA56-D662-EF53E87D8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63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24312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25293-EDFE-BEEA-57D2-0476D9B94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6A0A5FCA-3601-409E-C85E-45D83FAE19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8E78E07D-AE14-3584-70CC-5ABFF55984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5C1CD3A-66D8-DCC2-B4B5-785DD2201C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64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488535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A7A19-211C-86BE-CE52-ACE77481E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F76F1B67-D4F1-2741-1C2E-92E76A2F0B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11FE5374-C05E-5B34-7024-260AD7EDD2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90DE8ED-61D4-D809-99D6-1DC6F88F72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65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024766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FC496-BB37-ED7D-FE2F-8B14DF8F0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B0F77EF5-75C0-D953-88EE-C53F2C1C87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E4CAE68A-B4F3-BA01-4EFB-3383916C85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0E8F4FB-0E68-D1E9-EBDF-BBF20C1798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66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964720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19EA7-74E3-54D9-D6DE-E391B23E8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E87DCA-07F7-A5FC-2AFB-6FAAC15EE3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5B2164-6A9D-3654-317C-DF240B0928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8CABF-550E-E506-067D-BD7C796E86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67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876038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9E5EE-FC20-445C-98AF-7E5D32B6A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1B0BA3-CBA7-0FD9-1C94-E3A3718F2E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D2987C-CD2F-31B9-D074-FD34C627C6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EF934-3CE4-F0CA-588A-E3260F831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68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864869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35E92-67E8-294E-646B-A0D27661B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E070A8-193A-613C-A387-9FB5A246B2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08E9DC-F2CE-2639-812E-1454697481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BDE173-CF6C-F24C-DD28-B4C12775D6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69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1623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Predefined amount of time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To send a PRE after ACT we wait -&gt; </a:t>
            </a:r>
            <a:r>
              <a:rPr lang="en-US" b="0" baseline="0" dirty="0" err="1"/>
              <a:t>tRAS</a:t>
            </a:r>
            <a:endParaRPr lang="en-US" b="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To send an </a:t>
            </a:r>
            <a:r>
              <a:rPr lang="en-US" b="0" baseline="0"/>
              <a:t>ACT after PRE we wait </a:t>
            </a:r>
            <a:r>
              <a:rPr lang="en-US" b="0" baseline="0" dirty="0"/>
              <a:t>-&gt; </a:t>
            </a:r>
            <a:r>
              <a:rPr lang="en-US" b="0" baseline="0" dirty="0" err="1"/>
              <a:t>tRP</a:t>
            </a: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2654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96A45-8519-A8E4-85F4-490490421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F332A3-25CA-0AA6-C93D-C0253EA73E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F6F6ED-F729-E0C3-C28E-9827CA2798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D6839-8403-3155-7874-0A258A09BD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70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668831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DB5F9-4EDC-1DE9-1B2D-E18ECC44C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722661-CD2B-8F85-DB8C-E2814AA8C5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C822B4-D655-C32E-1A31-5683861D4E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4AD43-1610-44B2-F50F-60001A4F20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71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386700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72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988493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73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7432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victims EXPERIENCE bitflips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0990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665A4-DF0B-C7FD-3D5F-99CDB81F5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E3E61596-0C34-904E-AD33-23E790569D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F6A31705-605C-BFFF-9E7D-F234789900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25B7242-5D1D-1A76-97D9-3EBA288E5C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2233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8E83-158B-4B59-84E9-E280E6DBC3FC}" type="datetime1">
              <a:rPr lang="tr-TR" smtClean="0"/>
              <a:t>6.03.2025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036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333B-CC29-4525-88F0-A44EF15B0F10}" type="datetime1">
              <a:rPr lang="tr-TR" smtClean="0"/>
              <a:t>6.03.2025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9358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F644-7E65-48F8-93BF-10F482289F2D}" type="datetime1">
              <a:rPr lang="tr-TR" smtClean="0"/>
              <a:t>6.03.2025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3987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>
            <a:normAutofit/>
          </a:bodyPr>
          <a:lstStyle>
            <a:lvl1pPr algn="l">
              <a:defRPr sz="3800" b="1">
                <a:solidFill>
                  <a:schemeClr val="tx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334000"/>
          </a:xfrm>
        </p:spPr>
        <p:txBody>
          <a:bodyPr/>
          <a:lstStyle>
            <a:lvl1pPr>
              <a:defRPr sz="2800">
                <a:latin typeface="Gill Sans MT" panose="020B0502020104020203" pitchFamily="34" charset="0"/>
              </a:defRPr>
            </a:lvl1pPr>
            <a:lvl2pPr>
              <a:defRPr sz="2400">
                <a:latin typeface="Gill Sans MT" panose="020B0502020104020203" pitchFamily="34" charset="0"/>
              </a:defRPr>
            </a:lvl2pPr>
            <a:lvl3pPr>
              <a:defRPr sz="2000"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1066800"/>
            <a:ext cx="85344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safari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791" y="6538912"/>
            <a:ext cx="981199" cy="28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9286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67A03328-A26B-0D75-E944-B0D91AFD99F5}"/>
              </a:ext>
            </a:extLst>
          </p:cNvPr>
          <p:cNvSpPr/>
          <p:nvPr userDrawn="1"/>
        </p:nvSpPr>
        <p:spPr>
          <a:xfrm>
            <a:off x="0" y="0"/>
            <a:ext cx="9143998" cy="872836"/>
          </a:xfrm>
          <a:prstGeom prst="rect">
            <a:avLst/>
          </a:prstGeom>
          <a:solidFill>
            <a:srgbClr val="CFDE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04" y="0"/>
            <a:ext cx="8894618" cy="931025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2963E3"/>
                </a:solidFill>
              </a:defRPr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88967"/>
            <a:ext cx="9143999" cy="5087996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1078" y="6517178"/>
            <a:ext cx="1033897" cy="204298"/>
          </a:xfrm>
        </p:spPr>
        <p:txBody>
          <a:bodyPr/>
          <a:lstStyle/>
          <a:p>
            <a:fld id="{A332BEE0-9135-4AC6-885F-82FD1AE2535E}" type="datetime1">
              <a:rPr lang="tr-TR" smtClean="0"/>
              <a:t>6.03.2025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8299" y="6517178"/>
            <a:ext cx="4427556" cy="204298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5854" y="6517178"/>
            <a:ext cx="489065" cy="204298"/>
          </a:xfrm>
        </p:spPr>
        <p:txBody>
          <a:bodyPr/>
          <a:lstStyle>
            <a:lvl1pPr>
              <a:defRPr sz="1800"/>
            </a:lvl1pPr>
          </a:lstStyle>
          <a:p>
            <a:fld id="{CBE5B309-C2CE-4D90-B104-F7E98438FC65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9" name="Graphic 2">
            <a:extLst>
              <a:ext uri="{FF2B5EF4-FFF2-40B4-BE49-F238E27FC236}">
                <a16:creationId xmlns:a16="http://schemas.microsoft.com/office/drawing/2014/main" id="{2D315ADC-F693-4AFB-AC3B-1C4C4DCE7A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00" y="6514678"/>
            <a:ext cx="1315489" cy="2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69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D87A-3270-44B8-81B9-EE9946E7E5FC}" type="datetime1">
              <a:rPr lang="tr-TR" smtClean="0"/>
              <a:t>6.03.2025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0605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979C-F9C2-4CFE-B5A9-0C6B05A5D3EC}" type="datetime1">
              <a:rPr lang="tr-TR" smtClean="0"/>
              <a:t>6.03.2025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724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7655-2E18-480C-9064-E1B296A32B7A}" type="datetime1">
              <a:rPr lang="tr-TR" smtClean="0"/>
              <a:t>6.03.2025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460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DBE6C-826E-4CEC-84E2-E26B95886B92}" type="datetime1">
              <a:rPr lang="tr-TR" smtClean="0"/>
              <a:t>6.03.2025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264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6753-E1F1-41BE-961E-DEE85F5F88E3}" type="datetime1">
              <a:rPr lang="tr-TR" smtClean="0"/>
              <a:t>6.03.2025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6348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802B-CCFE-42A6-B3E1-C435C701A830}" type="datetime1">
              <a:rPr lang="tr-TR" smtClean="0"/>
              <a:t>6.03.2025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538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78DC-E34F-485C-BBC9-32750B73CCB6}" type="datetime1">
              <a:rPr lang="tr-TR" smtClean="0"/>
              <a:t>6.03.2025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8866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7F34D-9950-478C-A4B2-CD9A98A43558}" type="datetime1">
              <a:rPr lang="tr-TR" smtClean="0"/>
              <a:t>6.03.2025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68EA19BC-84E2-B20E-D9CA-F6EC07ACDA63}"/>
              </a:ext>
            </a:extLst>
          </p:cNvPr>
          <p:cNvSpPr/>
          <p:nvPr userDrawn="1"/>
        </p:nvSpPr>
        <p:spPr>
          <a:xfrm>
            <a:off x="-1089858" y="27727"/>
            <a:ext cx="849085" cy="466531"/>
          </a:xfrm>
          <a:prstGeom prst="rect">
            <a:avLst/>
          </a:prstGeom>
          <a:solidFill>
            <a:srgbClr val="6292F7"/>
          </a:solidFill>
          <a:ln>
            <a:solidFill>
              <a:srgbClr val="6292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6292F7"/>
              </a:solidFill>
            </a:endParaRP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1CA6EA86-CEF8-C463-FE7C-0B40F3AFCADF}"/>
              </a:ext>
            </a:extLst>
          </p:cNvPr>
          <p:cNvSpPr/>
          <p:nvPr userDrawn="1"/>
        </p:nvSpPr>
        <p:spPr>
          <a:xfrm>
            <a:off x="-1089859" y="565792"/>
            <a:ext cx="849085" cy="466531"/>
          </a:xfrm>
          <a:prstGeom prst="rect">
            <a:avLst/>
          </a:prstGeom>
          <a:solidFill>
            <a:srgbClr val="7A62E7"/>
          </a:solidFill>
          <a:ln>
            <a:solidFill>
              <a:srgbClr val="7A62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43F55123-6402-8B8A-CAD4-A9BD906B569D}"/>
              </a:ext>
            </a:extLst>
          </p:cNvPr>
          <p:cNvSpPr/>
          <p:nvPr userDrawn="1"/>
        </p:nvSpPr>
        <p:spPr>
          <a:xfrm>
            <a:off x="-1089859" y="1103857"/>
            <a:ext cx="849085" cy="466531"/>
          </a:xfrm>
          <a:prstGeom prst="rect">
            <a:avLst/>
          </a:prstGeom>
          <a:solidFill>
            <a:srgbClr val="E1257C"/>
          </a:solidFill>
          <a:ln>
            <a:solidFill>
              <a:srgbClr val="E125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A45B484E-4836-A2F4-9832-3B0D69CA46A4}"/>
              </a:ext>
            </a:extLst>
          </p:cNvPr>
          <p:cNvSpPr/>
          <p:nvPr userDrawn="1"/>
        </p:nvSpPr>
        <p:spPr>
          <a:xfrm>
            <a:off x="-1089860" y="1643319"/>
            <a:ext cx="849085" cy="466531"/>
          </a:xfrm>
          <a:prstGeom prst="rect">
            <a:avLst/>
          </a:prstGeom>
          <a:solidFill>
            <a:srgbClr val="FF5F25"/>
          </a:solidFill>
          <a:ln>
            <a:solidFill>
              <a:srgbClr val="FF5F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2F4B1A99-F06E-82E8-CD81-123648DC1EBE}"/>
              </a:ext>
            </a:extLst>
          </p:cNvPr>
          <p:cNvSpPr/>
          <p:nvPr userDrawn="1"/>
        </p:nvSpPr>
        <p:spPr>
          <a:xfrm>
            <a:off x="-1089861" y="2181384"/>
            <a:ext cx="849085" cy="466531"/>
          </a:xfrm>
          <a:prstGeom prst="rect">
            <a:avLst/>
          </a:prstGeom>
          <a:solidFill>
            <a:srgbClr val="FFAE3C"/>
          </a:solidFill>
          <a:ln>
            <a:solidFill>
              <a:srgbClr val="FFAE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7A4F6B98-E975-0A4F-B04B-5F3FD87BA154}"/>
              </a:ext>
            </a:extLst>
          </p:cNvPr>
          <p:cNvSpPr/>
          <p:nvPr userDrawn="1"/>
        </p:nvSpPr>
        <p:spPr>
          <a:xfrm>
            <a:off x="-2067758" y="27727"/>
            <a:ext cx="849085" cy="466531"/>
          </a:xfrm>
          <a:prstGeom prst="rect">
            <a:avLst/>
          </a:prstGeom>
          <a:solidFill>
            <a:srgbClr val="C4D7FC"/>
          </a:solidFill>
          <a:ln>
            <a:solidFill>
              <a:srgbClr val="6292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6292F7"/>
              </a:solidFill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3E3FD0C4-2418-8E58-968D-B3352EDC4962}"/>
              </a:ext>
            </a:extLst>
          </p:cNvPr>
          <p:cNvSpPr/>
          <p:nvPr userDrawn="1"/>
        </p:nvSpPr>
        <p:spPr>
          <a:xfrm>
            <a:off x="-2067759" y="565792"/>
            <a:ext cx="849085" cy="466531"/>
          </a:xfrm>
          <a:prstGeom prst="rect">
            <a:avLst/>
          </a:prstGeom>
          <a:solidFill>
            <a:srgbClr val="DAD3F9"/>
          </a:solidFill>
          <a:ln>
            <a:solidFill>
              <a:srgbClr val="7A62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F99CE5C-B9DD-70C9-7D13-418B7A165D7F}"/>
              </a:ext>
            </a:extLst>
          </p:cNvPr>
          <p:cNvSpPr/>
          <p:nvPr userDrawn="1"/>
        </p:nvSpPr>
        <p:spPr>
          <a:xfrm>
            <a:off x="-2067759" y="1103857"/>
            <a:ext cx="849085" cy="466531"/>
          </a:xfrm>
          <a:prstGeom prst="rect">
            <a:avLst/>
          </a:prstGeom>
          <a:solidFill>
            <a:srgbClr val="F9D3E4"/>
          </a:solidFill>
          <a:ln>
            <a:solidFill>
              <a:srgbClr val="E125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2188929A-C5F3-4188-7020-EB1FFA19992C}"/>
              </a:ext>
            </a:extLst>
          </p:cNvPr>
          <p:cNvSpPr/>
          <p:nvPr userDrawn="1"/>
        </p:nvSpPr>
        <p:spPr>
          <a:xfrm>
            <a:off x="-2067760" y="1643319"/>
            <a:ext cx="849085" cy="466531"/>
          </a:xfrm>
          <a:prstGeom prst="rect">
            <a:avLst/>
          </a:prstGeom>
          <a:solidFill>
            <a:srgbClr val="FFE0D5"/>
          </a:solidFill>
          <a:ln>
            <a:solidFill>
              <a:srgbClr val="FF5F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A6E8508F-0BC5-6B63-2377-26895A041F3E}"/>
              </a:ext>
            </a:extLst>
          </p:cNvPr>
          <p:cNvSpPr/>
          <p:nvPr userDrawn="1"/>
        </p:nvSpPr>
        <p:spPr>
          <a:xfrm>
            <a:off x="-2067761" y="2181384"/>
            <a:ext cx="849085" cy="466531"/>
          </a:xfrm>
          <a:prstGeom prst="rect">
            <a:avLst/>
          </a:prstGeom>
          <a:solidFill>
            <a:srgbClr val="FFEBCD"/>
          </a:solidFill>
          <a:ln>
            <a:solidFill>
              <a:srgbClr val="FFAE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EACC24E1-3D4E-7201-E434-FBF75F2CE77F}"/>
              </a:ext>
            </a:extLst>
          </p:cNvPr>
          <p:cNvSpPr/>
          <p:nvPr userDrawn="1"/>
        </p:nvSpPr>
        <p:spPr>
          <a:xfrm>
            <a:off x="-1089858" y="2827758"/>
            <a:ext cx="849085" cy="466531"/>
          </a:xfrm>
          <a:prstGeom prst="rect">
            <a:avLst/>
          </a:prstGeom>
          <a:solidFill>
            <a:srgbClr val="316CE3"/>
          </a:solidFill>
          <a:ln>
            <a:solidFill>
              <a:srgbClr val="6292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6292F7"/>
              </a:solidFill>
            </a:endParaRP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45B9A5FD-9A57-5F6B-EF78-3522196A3F17}"/>
              </a:ext>
            </a:extLst>
          </p:cNvPr>
          <p:cNvSpPr/>
          <p:nvPr userDrawn="1"/>
        </p:nvSpPr>
        <p:spPr>
          <a:xfrm>
            <a:off x="-1089859" y="3365823"/>
            <a:ext cx="849085" cy="466531"/>
          </a:xfrm>
          <a:prstGeom prst="rect">
            <a:avLst/>
          </a:prstGeom>
          <a:solidFill>
            <a:srgbClr val="6D40DC"/>
          </a:solidFill>
          <a:ln>
            <a:solidFill>
              <a:srgbClr val="7A62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757EAE82-DA6F-8200-93B7-2D9FECEAD20F}"/>
              </a:ext>
            </a:extLst>
          </p:cNvPr>
          <p:cNvSpPr/>
          <p:nvPr userDrawn="1"/>
        </p:nvSpPr>
        <p:spPr>
          <a:xfrm>
            <a:off x="-1089859" y="3903888"/>
            <a:ext cx="849085" cy="466531"/>
          </a:xfrm>
          <a:prstGeom prst="rect">
            <a:avLst/>
          </a:prstGeom>
          <a:solidFill>
            <a:srgbClr val="B3195F"/>
          </a:solidFill>
          <a:ln>
            <a:solidFill>
              <a:srgbClr val="E125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A0108268-F182-A605-81F2-7244B77BDE3C}"/>
              </a:ext>
            </a:extLst>
          </p:cNvPr>
          <p:cNvSpPr/>
          <p:nvPr userDrawn="1"/>
        </p:nvSpPr>
        <p:spPr>
          <a:xfrm>
            <a:off x="-1089860" y="4443350"/>
            <a:ext cx="849085" cy="466531"/>
          </a:xfrm>
          <a:prstGeom prst="rect">
            <a:avLst/>
          </a:prstGeom>
          <a:solidFill>
            <a:srgbClr val="F23F00"/>
          </a:solidFill>
          <a:ln>
            <a:solidFill>
              <a:srgbClr val="FF5F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4C75A030-42E4-77C7-5F87-BBC2F3410A37}"/>
              </a:ext>
            </a:extLst>
          </p:cNvPr>
          <p:cNvSpPr/>
          <p:nvPr userDrawn="1"/>
        </p:nvSpPr>
        <p:spPr>
          <a:xfrm>
            <a:off x="-1089861" y="4981415"/>
            <a:ext cx="849085" cy="466531"/>
          </a:xfrm>
          <a:prstGeom prst="rect">
            <a:avLst/>
          </a:prstGeom>
          <a:solidFill>
            <a:srgbClr val="E28700"/>
          </a:solidFill>
          <a:ln>
            <a:solidFill>
              <a:srgbClr val="FFAE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915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10" Type="http://schemas.openxmlformats.org/officeDocument/2006/relationships/hyperlink" Target="https://github.com/CMU-SAFARI/Chronus" TargetMode="External"/><Relationship Id="rId4" Type="http://schemas.openxmlformats.org/officeDocument/2006/relationships/image" Target="../media/image2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Chronusramulator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2502.12650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2502.12650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502.12650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s://arxiv.org/abs/2502.12650" TargetMode="Externa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Chronus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github.com/CMU-SAFARI/BreakHammer" TargetMode="External"/><Relationship Id="rId4" Type="http://schemas.openxmlformats.org/officeDocument/2006/relationships/hyperlink" Target="https://github.com/CMU-SAFARI/" TargetMode="External"/><Relationship Id="rId9" Type="http://schemas.openxmlformats.org/officeDocument/2006/relationships/image" Target="../media/image23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10" Type="http://schemas.openxmlformats.org/officeDocument/2006/relationships/hyperlink" Target="https://github.com/CMU-SAFARI/Chronus" TargetMode="External"/><Relationship Id="rId4" Type="http://schemas.openxmlformats.org/officeDocument/2006/relationships/image" Target="../media/image2.svg"/><Relationship Id="rId9" Type="http://schemas.openxmlformats.org/officeDocument/2006/relationships/image" Target="../media/image8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10" Type="http://schemas.openxmlformats.org/officeDocument/2006/relationships/hyperlink" Target="https://github.com/CMU-SAFARI/Chronus" TargetMode="External"/><Relationship Id="rId4" Type="http://schemas.openxmlformats.org/officeDocument/2006/relationships/image" Target="../media/image2.svg"/><Relationship Id="rId9" Type="http://schemas.openxmlformats.org/officeDocument/2006/relationships/image" Target="../media/image8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82003-C5D5-56EE-B17C-AEDBF805A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>
            <a:extLst>
              <a:ext uri="{FF2B5EF4-FFF2-40B4-BE49-F238E27FC236}">
                <a16:creationId xmlns:a16="http://schemas.microsoft.com/office/drawing/2014/main" id="{CE487BA7-4DE0-494A-5A48-2A637C16D0AB}"/>
              </a:ext>
            </a:extLst>
          </p:cNvPr>
          <p:cNvSpPr/>
          <p:nvPr/>
        </p:nvSpPr>
        <p:spPr>
          <a:xfrm>
            <a:off x="-1" y="-1"/>
            <a:ext cx="9144000" cy="3348952"/>
          </a:xfrm>
          <a:prstGeom prst="rect">
            <a:avLst/>
          </a:prstGeom>
          <a:solidFill>
            <a:srgbClr val="CFDEF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+mj-lt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62E63D0-1372-6405-11A2-C176C0AA46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282" y="3515974"/>
            <a:ext cx="8355434" cy="20327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z="2800" b="1" dirty="0">
                <a:latin typeface="+mj-lt"/>
                <a:ea typeface="Tahoma"/>
                <a:cs typeface="Arial"/>
              </a:rPr>
              <a:t>Oğuzhan Canpolat</a:t>
            </a:r>
            <a:endParaRPr lang="en-US" sz="2800" b="1" dirty="0">
              <a:latin typeface="+mj-lt"/>
              <a:ea typeface="Tahoma"/>
              <a:cs typeface="Arial"/>
            </a:endParaRPr>
          </a:p>
          <a:p>
            <a:r>
              <a:rPr lang="tr-TR" sz="2800" dirty="0">
                <a:latin typeface="+mj-lt"/>
                <a:ea typeface="Tahoma"/>
                <a:cs typeface="Arial"/>
              </a:rPr>
              <a:t>Giray Yağlıkçı   Geraldo Oliveira   Ataberk Olgun</a:t>
            </a:r>
            <a:endParaRPr lang="en-US" sz="2800" dirty="0">
              <a:latin typeface="+mj-lt"/>
              <a:ea typeface="Tahoma"/>
              <a:cs typeface="Arial"/>
            </a:endParaRPr>
          </a:p>
          <a:p>
            <a:r>
              <a:rPr lang="en-US" sz="2800" dirty="0">
                <a:latin typeface="+mj-lt"/>
                <a:ea typeface="Tahoma"/>
                <a:cs typeface="Arial"/>
              </a:rPr>
              <a:t>N</a:t>
            </a:r>
            <a:r>
              <a:rPr lang="tr-TR" sz="2800" dirty="0">
                <a:latin typeface="+mj-lt"/>
                <a:ea typeface="Tahoma"/>
                <a:cs typeface="Arial"/>
              </a:rPr>
              <a:t>isa Bostancı   İsmail Emir Yüksel   Haocong Luo</a:t>
            </a:r>
            <a:endParaRPr lang="en-US" sz="2800" dirty="0">
              <a:latin typeface="+mj-lt"/>
              <a:ea typeface="Tahoma"/>
              <a:cs typeface="Arial"/>
            </a:endParaRPr>
          </a:p>
          <a:p>
            <a:r>
              <a:rPr lang="tr-TR" sz="2800" dirty="0">
                <a:latin typeface="+mj-lt"/>
                <a:ea typeface="Tahoma"/>
                <a:cs typeface="Arial"/>
              </a:rPr>
              <a:t>Oğuz Ergin  Onur Mutlu</a:t>
            </a:r>
          </a:p>
        </p:txBody>
      </p:sp>
      <p:pic>
        <p:nvPicPr>
          <p:cNvPr id="13" name="Graphic 2">
            <a:extLst>
              <a:ext uri="{FF2B5EF4-FFF2-40B4-BE49-F238E27FC236}">
                <a16:creationId xmlns:a16="http://schemas.microsoft.com/office/drawing/2014/main" id="{794E083D-DFD6-F2DC-79C8-76A75F318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4703" y="6145990"/>
            <a:ext cx="2849849" cy="548257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7A4C519C-8D40-B5B7-A666-321ECD4278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20" t="33599" r="12247" b="30996"/>
          <a:stretch/>
        </p:blipFill>
        <p:spPr>
          <a:xfrm>
            <a:off x="3574577" y="6267298"/>
            <a:ext cx="2481619" cy="426947"/>
          </a:xfrm>
          <a:prstGeom prst="rect">
            <a:avLst/>
          </a:prstGeom>
        </p:spPr>
      </p:pic>
      <p:sp>
        <p:nvSpPr>
          <p:cNvPr id="6" name="Başlık 1">
            <a:extLst>
              <a:ext uri="{FF2B5EF4-FFF2-40B4-BE49-F238E27FC236}">
                <a16:creationId xmlns:a16="http://schemas.microsoft.com/office/drawing/2014/main" id="{B0295E7C-8E46-A436-491D-52C8E4016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9"/>
            <a:ext cx="9144000" cy="3348952"/>
          </a:xfrm>
          <a:ln>
            <a:noFill/>
          </a:ln>
        </p:spPr>
        <p:txBody>
          <a:bodyPr anchor="b">
            <a:noAutofit/>
          </a:bodyPr>
          <a:lstStyle/>
          <a:p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Chronus</a:t>
            </a:r>
            <a:br>
              <a:rPr lang="en-US" sz="4400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400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Understanding and Securing</a:t>
            </a:r>
            <a:br>
              <a:rPr lang="en-US" sz="4400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400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the Cutting-Edge Industry Solutions to DRAM Read Disturbance</a:t>
            </a:r>
            <a:br>
              <a:rPr lang="en-US" sz="4400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600" b="1" dirty="0">
              <a:solidFill>
                <a:schemeClr val="accent1">
                  <a:lumMod val="7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Kasırga | Official Page of Kasırga Microprocessors Research Lab.">
            <a:extLst>
              <a:ext uri="{FF2B5EF4-FFF2-40B4-BE49-F238E27FC236}">
                <a16:creationId xmlns:a16="http://schemas.microsoft.com/office/drawing/2014/main" id="{9F6184F1-A73A-FCC2-72EC-546EB3258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2" y="6188123"/>
            <a:ext cx="2363075" cy="58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7" descr="grafik, tasarı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C05A4FDE-B332-DF4B-18D2-7ACBC6D6F3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52" y="173434"/>
            <a:ext cx="687166" cy="556862"/>
          </a:xfrm>
          <a:prstGeom prst="rect">
            <a:avLst/>
          </a:prstGeom>
        </p:spPr>
      </p:pic>
      <p:pic>
        <p:nvPicPr>
          <p:cNvPr id="4" name="Resim 19" descr="daire, grafik, ekran görüntüsü, tasarım içeren bir resim&#10;&#10;Açıklama otomatik olarak oluşturuldu">
            <a:extLst>
              <a:ext uri="{FF2B5EF4-FFF2-40B4-BE49-F238E27FC236}">
                <a16:creationId xmlns:a16="http://schemas.microsoft.com/office/drawing/2014/main" id="{DEB2CB13-9F5F-7906-24E7-0637BA380E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933" y="305900"/>
            <a:ext cx="801760" cy="422424"/>
          </a:xfrm>
          <a:prstGeom prst="rect">
            <a:avLst/>
          </a:prstGeom>
        </p:spPr>
      </p:pic>
      <p:pic>
        <p:nvPicPr>
          <p:cNvPr id="5" name="Resim 21" descr="logo, grafik, kırpıntı çizim, simge, sembol içeren bir resim&#10;&#10;Açıklama otomatik olarak oluşturuldu">
            <a:extLst>
              <a:ext uri="{FF2B5EF4-FFF2-40B4-BE49-F238E27FC236}">
                <a16:creationId xmlns:a16="http://schemas.microsoft.com/office/drawing/2014/main" id="{9ED90B6E-5EAE-0993-27D7-F6B06B9CFC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841" y="126474"/>
            <a:ext cx="501752" cy="6045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F7B655-2FB9-BCDA-D4DC-C21225ABA9E8}"/>
              </a:ext>
            </a:extLst>
          </p:cNvPr>
          <p:cNvSpPr txBox="1"/>
          <p:nvPr/>
        </p:nvSpPr>
        <p:spPr>
          <a:xfrm>
            <a:off x="1938009" y="5559203"/>
            <a:ext cx="5267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563C1"/>
                </a:solidFill>
                <a:latin typeface="+mj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https://github.com/CMU-SAFARI/Chronus</a:t>
            </a:r>
            <a:endParaRPr lang="en-US" sz="2000" b="1" dirty="0">
              <a:solidFill>
                <a:srgbClr val="0563C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1700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074BA-1944-1202-7440-96C250CE2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3FB6DC-A44E-7192-6285-E948D100B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Read Disturbance Vulnerabilities (II)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088E16-E16D-3140-87E7-5E9E60458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DRAM chips are more vulnerable to read disturbance today</a:t>
            </a:r>
          </a:p>
          <a:p>
            <a:endParaRPr lang="en-US" sz="1800" dirty="0"/>
          </a:p>
          <a:p>
            <a:r>
              <a:rPr lang="en-US" sz="2400" dirty="0"/>
              <a:t>Read disturbance bitflips occur at much lower activation counts</a:t>
            </a:r>
          </a:p>
          <a:p>
            <a:pPr marL="0" indent="0">
              <a:buNone/>
            </a:pPr>
            <a:r>
              <a:rPr lang="en-US" sz="2400" spc="-20" dirty="0">
                <a:solidFill>
                  <a:srgbClr val="FF0000"/>
                </a:solidFill>
              </a:rPr>
              <a:t>   (more than two orders of magnitude decrease in less than a decade):</a:t>
            </a:r>
            <a:endParaRPr lang="en-US" sz="2400" spc="-20" dirty="0"/>
          </a:p>
          <a:p>
            <a:pPr>
              <a:buClr>
                <a:schemeClr val="tx1"/>
              </a:buClr>
            </a:pPr>
            <a:endParaRPr lang="en-US" sz="2000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812667A-0835-4CA9-11B8-8BA090C6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[</a:t>
            </a:r>
            <a:r>
              <a:rPr lang="en-US" dirty="0" err="1">
                <a:latin typeface="+mj-lt"/>
              </a:rPr>
              <a:t>Bostanci</a:t>
            </a:r>
            <a:r>
              <a:rPr lang="en-US" dirty="0">
                <a:latin typeface="+mj-lt"/>
              </a:rPr>
              <a:t>+, HPCA 2024]</a:t>
            </a:r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F15D6E1-21EA-9536-FD1B-24DA297BE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pPr/>
              <a:t>10</a:t>
            </a:fld>
            <a:endParaRPr lang="tr-TR" dirty="0">
              <a:latin typeface="+mj-lt"/>
            </a:endParaRP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72DAE45A-0BF1-0FD1-14B2-1CD2FF23B134}"/>
              </a:ext>
            </a:extLst>
          </p:cNvPr>
          <p:cNvSpPr/>
          <p:nvPr/>
        </p:nvSpPr>
        <p:spPr bwMode="auto">
          <a:xfrm>
            <a:off x="-98614" y="4917979"/>
            <a:ext cx="9341223" cy="1457229"/>
          </a:xfrm>
          <a:prstGeom prst="rect">
            <a:avLst/>
          </a:prstGeom>
          <a:solidFill>
            <a:srgbClr val="FFE0D5"/>
          </a:solidFill>
          <a:ln w="38100" cap="flat" cmpd="sng" algn="ctr">
            <a:solidFill>
              <a:srgbClr val="F23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+mj-lt"/>
              </a:rPr>
              <a:t>It is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critical</a:t>
            </a:r>
            <a:r>
              <a:rPr lang="en-US" sz="2400" dirty="0">
                <a:latin typeface="+mj-lt"/>
              </a:rPr>
              <a:t> to prevent read disturbance bitflips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316CE3"/>
                </a:solidFill>
                <a:effectLst/>
                <a:latin typeface="+mj-lt"/>
              </a:rPr>
              <a:t>effectively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and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316CE3"/>
                </a:solidFill>
                <a:effectLst/>
                <a:latin typeface="+mj-lt"/>
              </a:rPr>
              <a:t>efficiently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sz="2400" dirty="0">
                <a:latin typeface="+mj-lt"/>
              </a:rPr>
              <a:t>for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highly vulnerable systems</a:t>
            </a:r>
            <a:endParaRPr kumimoji="0" lang="tr-T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21635EF3-9E1C-1407-2641-7AD09A6D7534}"/>
              </a:ext>
            </a:extLst>
          </p:cNvPr>
          <p:cNvCxnSpPr>
            <a:cxnSpLocks/>
          </p:cNvCxnSpPr>
          <p:nvPr/>
        </p:nvCxnSpPr>
        <p:spPr>
          <a:xfrm>
            <a:off x="1984375" y="3491346"/>
            <a:ext cx="5565596" cy="0"/>
          </a:xfrm>
          <a:prstGeom prst="straightConnector1">
            <a:avLst/>
          </a:prstGeom>
          <a:ln w="76200">
            <a:gradFill flip="none" rotWithShape="1">
              <a:gsLst>
                <a:gs pos="0">
                  <a:srgbClr val="00B050"/>
                </a:gs>
                <a:gs pos="24000">
                  <a:srgbClr val="00B050"/>
                </a:gs>
                <a:gs pos="58000">
                  <a:srgbClr val="FF0000"/>
                </a:gs>
                <a:gs pos="100000">
                  <a:srgbClr val="FF0000"/>
                </a:gs>
              </a:gsLst>
              <a:lin ang="0" scaled="1"/>
              <a:tileRect/>
            </a:gra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up 32">
            <a:extLst>
              <a:ext uri="{FF2B5EF4-FFF2-40B4-BE49-F238E27FC236}">
                <a16:creationId xmlns:a16="http://schemas.microsoft.com/office/drawing/2014/main" id="{513B9142-03DD-D5D7-F6CD-48CCEAE3A368}"/>
              </a:ext>
            </a:extLst>
          </p:cNvPr>
          <p:cNvGrpSpPr/>
          <p:nvPr/>
        </p:nvGrpSpPr>
        <p:grpSpPr>
          <a:xfrm>
            <a:off x="1030642" y="3263096"/>
            <a:ext cx="1981200" cy="1237974"/>
            <a:chOff x="1322742" y="2823744"/>
            <a:chExt cx="1981200" cy="1237974"/>
          </a:xfrm>
        </p:grpSpPr>
        <p:sp>
          <p:nvSpPr>
            <p:cNvPr id="13" name="Metin kutusu 12">
              <a:extLst>
                <a:ext uri="{FF2B5EF4-FFF2-40B4-BE49-F238E27FC236}">
                  <a16:creationId xmlns:a16="http://schemas.microsoft.com/office/drawing/2014/main" id="{19125454-3723-7D19-C871-F05780D951F7}"/>
                </a:ext>
              </a:extLst>
            </p:cNvPr>
            <p:cNvSpPr txBox="1"/>
            <p:nvPr/>
          </p:nvSpPr>
          <p:spPr>
            <a:xfrm>
              <a:off x="1322742" y="3353832"/>
              <a:ext cx="1981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dirty="0">
                  <a:solidFill>
                    <a:srgbClr val="00B050"/>
                  </a:solidFill>
                  <a:latin typeface="+mj-lt"/>
                </a:rPr>
                <a:t>139K</a:t>
              </a:r>
            </a:p>
            <a:p>
              <a:pPr algn="ctr"/>
              <a:r>
                <a:rPr lang="tr-TR" sz="2000" dirty="0">
                  <a:solidFill>
                    <a:srgbClr val="00B050"/>
                  </a:solidFill>
                  <a:latin typeface="+mj-lt"/>
                </a:rPr>
                <a:t>[Kim+, ISCA’14]</a:t>
              </a:r>
            </a:p>
          </p:txBody>
        </p:sp>
        <p:cxnSp>
          <p:nvCxnSpPr>
            <p:cNvPr id="19" name="Düz Ok Bağlayıcısı 18">
              <a:extLst>
                <a:ext uri="{FF2B5EF4-FFF2-40B4-BE49-F238E27FC236}">
                  <a16:creationId xmlns:a16="http://schemas.microsoft.com/office/drawing/2014/main" id="{E7FAD737-05EF-2F38-B84A-3B8334AE8600}"/>
                </a:ext>
              </a:extLst>
            </p:cNvPr>
            <p:cNvCxnSpPr>
              <a:cxnSpLocks/>
            </p:cNvCxnSpPr>
            <p:nvPr/>
          </p:nvCxnSpPr>
          <p:spPr>
            <a:xfrm>
              <a:off x="2284767" y="2823744"/>
              <a:ext cx="0" cy="457200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 33">
            <a:extLst>
              <a:ext uri="{FF2B5EF4-FFF2-40B4-BE49-F238E27FC236}">
                <a16:creationId xmlns:a16="http://schemas.microsoft.com/office/drawing/2014/main" id="{9FA8E5D9-FCA5-24C0-ED1D-64A232C242DC}"/>
              </a:ext>
            </a:extLst>
          </p:cNvPr>
          <p:cNvGrpSpPr/>
          <p:nvPr/>
        </p:nvGrpSpPr>
        <p:grpSpPr>
          <a:xfrm>
            <a:off x="3390713" y="3263096"/>
            <a:ext cx="1981200" cy="1237974"/>
            <a:chOff x="3682813" y="2823744"/>
            <a:chExt cx="1981200" cy="1237974"/>
          </a:xfrm>
        </p:grpSpPr>
        <p:sp>
          <p:nvSpPr>
            <p:cNvPr id="14" name="Metin kutusu 13">
              <a:extLst>
                <a:ext uri="{FF2B5EF4-FFF2-40B4-BE49-F238E27FC236}">
                  <a16:creationId xmlns:a16="http://schemas.microsoft.com/office/drawing/2014/main" id="{D6164225-DACA-9D36-74D8-62467FEF2AD0}"/>
                </a:ext>
              </a:extLst>
            </p:cNvPr>
            <p:cNvSpPr txBox="1"/>
            <p:nvPr/>
          </p:nvSpPr>
          <p:spPr>
            <a:xfrm>
              <a:off x="3682813" y="3353832"/>
              <a:ext cx="1981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dirty="0">
                  <a:solidFill>
                    <a:srgbClr val="7C5A29"/>
                  </a:solidFill>
                  <a:latin typeface="+mj-lt"/>
                </a:rPr>
                <a:t>9</a:t>
              </a:r>
              <a:r>
                <a:rPr lang="en-US" sz="2000" dirty="0">
                  <a:solidFill>
                    <a:srgbClr val="7C5A29"/>
                  </a:solidFill>
                  <a:latin typeface="+mj-lt"/>
                </a:rPr>
                <a:t>.6</a:t>
              </a:r>
              <a:r>
                <a:rPr lang="tr-TR" sz="2000" dirty="0">
                  <a:solidFill>
                    <a:srgbClr val="7C5A29"/>
                  </a:solidFill>
                  <a:latin typeface="+mj-lt"/>
                </a:rPr>
                <a:t>K</a:t>
              </a:r>
            </a:p>
            <a:p>
              <a:pPr algn="ctr"/>
              <a:r>
                <a:rPr lang="tr-TR" sz="2000" dirty="0">
                  <a:solidFill>
                    <a:srgbClr val="7C5A29"/>
                  </a:solidFill>
                  <a:latin typeface="+mj-lt"/>
                </a:rPr>
                <a:t>[Kim+, ISCA’</a:t>
              </a:r>
              <a:r>
                <a:rPr lang="en-US" sz="2000" dirty="0">
                  <a:solidFill>
                    <a:srgbClr val="7C5A29"/>
                  </a:solidFill>
                  <a:latin typeface="+mj-lt"/>
                </a:rPr>
                <a:t>20</a:t>
              </a:r>
              <a:r>
                <a:rPr lang="tr-TR" sz="2000" dirty="0">
                  <a:solidFill>
                    <a:srgbClr val="7C5A29"/>
                  </a:solidFill>
                  <a:latin typeface="+mj-lt"/>
                </a:rPr>
                <a:t>]</a:t>
              </a:r>
            </a:p>
          </p:txBody>
        </p:sp>
        <p:cxnSp>
          <p:nvCxnSpPr>
            <p:cNvPr id="21" name="Düz Ok Bağlayıcısı 20">
              <a:extLst>
                <a:ext uri="{FF2B5EF4-FFF2-40B4-BE49-F238E27FC236}">
                  <a16:creationId xmlns:a16="http://schemas.microsoft.com/office/drawing/2014/main" id="{45806790-18C2-115E-BF6E-65E246487B22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13" y="2823744"/>
              <a:ext cx="0" cy="457200"/>
            </a:xfrm>
            <a:prstGeom prst="straightConnector1">
              <a:avLst/>
            </a:prstGeom>
            <a:ln w="76200">
              <a:solidFill>
                <a:srgbClr val="775E2B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up 34">
            <a:extLst>
              <a:ext uri="{FF2B5EF4-FFF2-40B4-BE49-F238E27FC236}">
                <a16:creationId xmlns:a16="http://schemas.microsoft.com/office/drawing/2014/main" id="{0A500F9B-C82C-D44F-B9BC-D2EC3B14CDDB}"/>
              </a:ext>
            </a:extLst>
          </p:cNvPr>
          <p:cNvGrpSpPr/>
          <p:nvPr/>
        </p:nvGrpSpPr>
        <p:grpSpPr>
          <a:xfrm>
            <a:off x="5345860" y="3263096"/>
            <a:ext cx="1981200" cy="1232527"/>
            <a:chOff x="5637960" y="2823744"/>
            <a:chExt cx="1981200" cy="1232527"/>
          </a:xfrm>
        </p:grpSpPr>
        <p:sp>
          <p:nvSpPr>
            <p:cNvPr id="15" name="Metin kutusu 14">
              <a:extLst>
                <a:ext uri="{FF2B5EF4-FFF2-40B4-BE49-F238E27FC236}">
                  <a16:creationId xmlns:a16="http://schemas.microsoft.com/office/drawing/2014/main" id="{15916405-5B4B-E3C4-85B9-218A5B3DD129}"/>
                </a:ext>
              </a:extLst>
            </p:cNvPr>
            <p:cNvSpPr txBox="1"/>
            <p:nvPr/>
          </p:nvSpPr>
          <p:spPr>
            <a:xfrm>
              <a:off x="5637960" y="3348385"/>
              <a:ext cx="1981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C0201"/>
                  </a:solidFill>
                  <a:latin typeface="+mj-lt"/>
                </a:rPr>
                <a:t>&lt;1</a:t>
              </a:r>
              <a:r>
                <a:rPr lang="tr-TR" sz="2000" dirty="0">
                  <a:solidFill>
                    <a:srgbClr val="FC0201"/>
                  </a:solidFill>
                  <a:latin typeface="+mj-lt"/>
                </a:rPr>
                <a:t>K</a:t>
              </a:r>
              <a:r>
                <a:rPr lang="en-US" sz="2000" dirty="0">
                  <a:solidFill>
                    <a:srgbClr val="FC0201"/>
                  </a:solidFill>
                  <a:latin typeface="+mj-lt"/>
                </a:rPr>
                <a:t> (</a:t>
              </a:r>
              <a:r>
                <a:rPr lang="en-US" sz="2000" dirty="0" err="1">
                  <a:solidFill>
                    <a:srgbClr val="FC0201"/>
                  </a:solidFill>
                  <a:latin typeface="+mj-lt"/>
                </a:rPr>
                <a:t>RowPress</a:t>
              </a:r>
              <a:r>
                <a:rPr lang="en-US" sz="2000" dirty="0">
                  <a:solidFill>
                    <a:srgbClr val="FC0201"/>
                  </a:solidFill>
                  <a:latin typeface="+mj-lt"/>
                </a:rPr>
                <a:t>)</a:t>
              </a:r>
              <a:endParaRPr lang="tr-TR" sz="2000" dirty="0">
                <a:solidFill>
                  <a:srgbClr val="FC0201"/>
                </a:solidFill>
                <a:latin typeface="+mj-lt"/>
              </a:endParaRPr>
            </a:p>
            <a:p>
              <a:pPr algn="ctr"/>
              <a:r>
                <a:rPr lang="tr-TR" sz="2000" dirty="0">
                  <a:solidFill>
                    <a:srgbClr val="FC0201"/>
                  </a:solidFill>
                  <a:latin typeface="+mj-lt"/>
                </a:rPr>
                <a:t>[</a:t>
              </a:r>
              <a:r>
                <a:rPr lang="en-US" sz="2000" dirty="0">
                  <a:solidFill>
                    <a:srgbClr val="FC0201"/>
                  </a:solidFill>
                  <a:latin typeface="+mj-lt"/>
                </a:rPr>
                <a:t>Luo</a:t>
              </a:r>
              <a:r>
                <a:rPr lang="tr-TR" sz="2000" dirty="0">
                  <a:solidFill>
                    <a:srgbClr val="FC0201"/>
                  </a:solidFill>
                  <a:latin typeface="+mj-lt"/>
                </a:rPr>
                <a:t>+, ISCA’</a:t>
              </a:r>
              <a:r>
                <a:rPr lang="en-US" sz="2000" dirty="0">
                  <a:solidFill>
                    <a:srgbClr val="FC0201"/>
                  </a:solidFill>
                  <a:latin typeface="+mj-lt"/>
                </a:rPr>
                <a:t>23</a:t>
              </a:r>
              <a:r>
                <a:rPr lang="tr-TR" sz="2000" dirty="0">
                  <a:solidFill>
                    <a:srgbClr val="FC0201"/>
                  </a:solidFill>
                  <a:latin typeface="+mj-lt"/>
                </a:rPr>
                <a:t>]</a:t>
              </a:r>
            </a:p>
          </p:txBody>
        </p:sp>
        <p:cxnSp>
          <p:nvCxnSpPr>
            <p:cNvPr id="27" name="Düz Ok Bağlayıcısı 26">
              <a:extLst>
                <a:ext uri="{FF2B5EF4-FFF2-40B4-BE49-F238E27FC236}">
                  <a16:creationId xmlns:a16="http://schemas.microsoft.com/office/drawing/2014/main" id="{74DEB042-DB5E-5F22-8521-D31D26032DA3}"/>
                </a:ext>
              </a:extLst>
            </p:cNvPr>
            <p:cNvCxnSpPr>
              <a:cxnSpLocks/>
            </p:cNvCxnSpPr>
            <p:nvPr/>
          </p:nvCxnSpPr>
          <p:spPr>
            <a:xfrm>
              <a:off x="6628560" y="2823744"/>
              <a:ext cx="0" cy="4572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020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944C7-C2A9-517B-5FB1-9AF154050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B7D038-08B5-1BE1-27F3-0899F3EA2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24384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Existing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RowHammer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Mitigations (I):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Preventive Refresh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14C7E27-BF29-01B9-68E1-363A42A78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1145" y="6517178"/>
            <a:ext cx="6558455" cy="204298"/>
          </a:xfrm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  <a:latin typeface="+mj-lt"/>
                <a:ea typeface="ＭＳ Ｐゴシック" charset="0"/>
                <a:cs typeface="ＭＳ Ｐゴシック" charset="0"/>
              </a:rPr>
              <a:t>[Kim+ ISCA’20]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408ED9F-B82F-4B5F-97F6-78D7B52C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11</a:t>
            </a:fld>
            <a:endParaRPr lang="tr-TR">
              <a:latin typeface="+mj-lt"/>
            </a:endParaRPr>
          </a:p>
        </p:txBody>
      </p:sp>
      <p:sp>
        <p:nvSpPr>
          <p:cNvPr id="28" name="Punchline">
            <a:extLst>
              <a:ext uri="{FF2B5EF4-FFF2-40B4-BE49-F238E27FC236}">
                <a16:creationId xmlns:a16="http://schemas.microsoft.com/office/drawing/2014/main" id="{6423C439-244E-9AB5-42D3-22D61C5780AE}"/>
              </a:ext>
            </a:extLst>
          </p:cNvPr>
          <p:cNvSpPr txBox="1"/>
          <p:nvPr/>
        </p:nvSpPr>
        <p:spPr>
          <a:xfrm>
            <a:off x="395288" y="4953000"/>
            <a:ext cx="8359775" cy="114300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42" name="Rounded Rectangle 4">
            <a:extLst>
              <a:ext uri="{FF2B5EF4-FFF2-40B4-BE49-F238E27FC236}">
                <a16:creationId xmlns:a16="http://schemas.microsoft.com/office/drawing/2014/main" id="{FD9E752C-B333-DA59-A0E1-0F252896BC00}"/>
              </a:ext>
            </a:extLst>
          </p:cNvPr>
          <p:cNvSpPr/>
          <p:nvPr/>
        </p:nvSpPr>
        <p:spPr>
          <a:xfrm>
            <a:off x="579892" y="1044305"/>
            <a:ext cx="7984215" cy="4217949"/>
          </a:xfrm>
          <a:prstGeom prst="roundRect">
            <a:avLst>
              <a:gd name="adj" fmla="val 9311"/>
            </a:avLst>
          </a:prstGeom>
          <a:solidFill>
            <a:srgbClr val="F3F6FB"/>
          </a:solidFill>
          <a:ln w="38100">
            <a:solidFill>
              <a:srgbClr val="316C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43" name="Straight Connector 14">
            <a:extLst>
              <a:ext uri="{FF2B5EF4-FFF2-40B4-BE49-F238E27FC236}">
                <a16:creationId xmlns:a16="http://schemas.microsoft.com/office/drawing/2014/main" id="{CD0DFF6C-A4D2-BEA3-46CE-63B24F5F39F2}"/>
              </a:ext>
            </a:extLst>
          </p:cNvPr>
          <p:cNvCxnSpPr>
            <a:cxnSpLocks/>
          </p:cNvCxnSpPr>
          <p:nvPr/>
        </p:nvCxnSpPr>
        <p:spPr>
          <a:xfrm>
            <a:off x="1024997" y="1972276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16">
            <a:extLst>
              <a:ext uri="{FF2B5EF4-FFF2-40B4-BE49-F238E27FC236}">
                <a16:creationId xmlns:a16="http://schemas.microsoft.com/office/drawing/2014/main" id="{D2811A76-60F5-E4D8-921D-9665990AD36D}"/>
              </a:ext>
            </a:extLst>
          </p:cNvPr>
          <p:cNvCxnSpPr>
            <a:cxnSpLocks/>
          </p:cNvCxnSpPr>
          <p:nvPr/>
        </p:nvCxnSpPr>
        <p:spPr>
          <a:xfrm>
            <a:off x="1024997" y="2658076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17">
            <a:extLst>
              <a:ext uri="{FF2B5EF4-FFF2-40B4-BE49-F238E27FC236}">
                <a16:creationId xmlns:a16="http://schemas.microsoft.com/office/drawing/2014/main" id="{FFF95D21-4785-798B-F5B9-44E96E099832}"/>
              </a:ext>
            </a:extLst>
          </p:cNvPr>
          <p:cNvCxnSpPr>
            <a:cxnSpLocks/>
          </p:cNvCxnSpPr>
          <p:nvPr/>
        </p:nvCxnSpPr>
        <p:spPr>
          <a:xfrm>
            <a:off x="1024997" y="3340084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18">
            <a:extLst>
              <a:ext uri="{FF2B5EF4-FFF2-40B4-BE49-F238E27FC236}">
                <a16:creationId xmlns:a16="http://schemas.microsoft.com/office/drawing/2014/main" id="{9549D0F3-34BB-0A6E-A6E6-AA7CEF67659C}"/>
              </a:ext>
            </a:extLst>
          </p:cNvPr>
          <p:cNvCxnSpPr>
            <a:cxnSpLocks/>
          </p:cNvCxnSpPr>
          <p:nvPr/>
        </p:nvCxnSpPr>
        <p:spPr>
          <a:xfrm>
            <a:off x="1024997" y="4014436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19">
            <a:extLst>
              <a:ext uri="{FF2B5EF4-FFF2-40B4-BE49-F238E27FC236}">
                <a16:creationId xmlns:a16="http://schemas.microsoft.com/office/drawing/2014/main" id="{6FFDD20D-154B-E61B-9F24-49FA623C64E9}"/>
              </a:ext>
            </a:extLst>
          </p:cNvPr>
          <p:cNvCxnSpPr>
            <a:cxnSpLocks/>
          </p:cNvCxnSpPr>
          <p:nvPr/>
        </p:nvCxnSpPr>
        <p:spPr>
          <a:xfrm>
            <a:off x="1024997" y="4654985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2">
            <a:extLst>
              <a:ext uri="{FF2B5EF4-FFF2-40B4-BE49-F238E27FC236}">
                <a16:creationId xmlns:a16="http://schemas.microsoft.com/office/drawing/2014/main" id="{B5A14210-8F7B-EC2A-91A3-CCB59D328DC4}"/>
              </a:ext>
            </a:extLst>
          </p:cNvPr>
          <p:cNvSpPr/>
          <p:nvPr/>
        </p:nvSpPr>
        <p:spPr>
          <a:xfrm>
            <a:off x="1436477" y="1638892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Row 0</a:t>
            </a:r>
          </a:p>
        </p:txBody>
      </p:sp>
      <p:sp>
        <p:nvSpPr>
          <p:cNvPr id="49" name="Rectangle 12">
            <a:extLst>
              <a:ext uri="{FF2B5EF4-FFF2-40B4-BE49-F238E27FC236}">
                <a16:creationId xmlns:a16="http://schemas.microsoft.com/office/drawing/2014/main" id="{3B8A600A-4C2E-6CE8-6F7E-1F30E400D55A}"/>
              </a:ext>
            </a:extLst>
          </p:cNvPr>
          <p:cNvSpPr/>
          <p:nvPr/>
        </p:nvSpPr>
        <p:spPr>
          <a:xfrm>
            <a:off x="1436477" y="4347243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0" name="Rectangle 20">
            <a:extLst>
              <a:ext uri="{FF2B5EF4-FFF2-40B4-BE49-F238E27FC236}">
                <a16:creationId xmlns:a16="http://schemas.microsoft.com/office/drawing/2014/main" id="{FF75C161-4F55-0602-02C0-DAC2F8A18C77}"/>
              </a:ext>
            </a:extLst>
          </p:cNvPr>
          <p:cNvSpPr/>
          <p:nvPr/>
        </p:nvSpPr>
        <p:spPr>
          <a:xfrm>
            <a:off x="1436477" y="2313204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Row 1</a:t>
            </a:r>
          </a:p>
        </p:txBody>
      </p:sp>
      <p:sp>
        <p:nvSpPr>
          <p:cNvPr id="51" name="Rectangle 21">
            <a:extLst>
              <a:ext uri="{FF2B5EF4-FFF2-40B4-BE49-F238E27FC236}">
                <a16:creationId xmlns:a16="http://schemas.microsoft.com/office/drawing/2014/main" id="{FE31D657-E992-5052-95D2-B8C9E7EAD730}"/>
              </a:ext>
            </a:extLst>
          </p:cNvPr>
          <p:cNvSpPr/>
          <p:nvPr/>
        </p:nvSpPr>
        <p:spPr>
          <a:xfrm>
            <a:off x="1436477" y="2978952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Row 2</a:t>
            </a:r>
          </a:p>
        </p:txBody>
      </p:sp>
      <p:sp>
        <p:nvSpPr>
          <p:cNvPr id="52" name="Rectangle 22">
            <a:extLst>
              <a:ext uri="{FF2B5EF4-FFF2-40B4-BE49-F238E27FC236}">
                <a16:creationId xmlns:a16="http://schemas.microsoft.com/office/drawing/2014/main" id="{6728CD3A-8BD0-55AD-1EAB-45E8B55AC078}"/>
              </a:ext>
            </a:extLst>
          </p:cNvPr>
          <p:cNvSpPr/>
          <p:nvPr/>
        </p:nvSpPr>
        <p:spPr>
          <a:xfrm>
            <a:off x="1436477" y="3652251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Row 3</a:t>
            </a:r>
          </a:p>
        </p:txBody>
      </p:sp>
      <p:sp>
        <p:nvSpPr>
          <p:cNvPr id="53" name="Rectangle 23">
            <a:extLst>
              <a:ext uri="{FF2B5EF4-FFF2-40B4-BE49-F238E27FC236}">
                <a16:creationId xmlns:a16="http://schemas.microsoft.com/office/drawing/2014/main" id="{B773B42A-9FF4-EB49-0DDD-555C80A47755}"/>
              </a:ext>
            </a:extLst>
          </p:cNvPr>
          <p:cNvSpPr/>
          <p:nvPr/>
        </p:nvSpPr>
        <p:spPr>
          <a:xfrm>
            <a:off x="1436477" y="4330169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Row 4</a:t>
            </a:r>
          </a:p>
        </p:txBody>
      </p:sp>
      <p:grpSp>
        <p:nvGrpSpPr>
          <p:cNvPr id="54" name="Group 3">
            <a:extLst>
              <a:ext uri="{FF2B5EF4-FFF2-40B4-BE49-F238E27FC236}">
                <a16:creationId xmlns:a16="http://schemas.microsoft.com/office/drawing/2014/main" id="{A835A1B2-4743-8581-AE0A-2AA9AC00F4B7}"/>
              </a:ext>
            </a:extLst>
          </p:cNvPr>
          <p:cNvGrpSpPr/>
          <p:nvPr/>
        </p:nvGrpSpPr>
        <p:grpSpPr>
          <a:xfrm>
            <a:off x="1428644" y="2311226"/>
            <a:ext cx="6286713" cy="1990657"/>
            <a:chOff x="1428644" y="1937227"/>
            <a:chExt cx="6286713" cy="1990657"/>
          </a:xfrm>
        </p:grpSpPr>
        <p:sp>
          <p:nvSpPr>
            <p:cNvPr id="55" name="Rectangle 57">
              <a:extLst>
                <a:ext uri="{FF2B5EF4-FFF2-40B4-BE49-F238E27FC236}">
                  <a16:creationId xmlns:a16="http://schemas.microsoft.com/office/drawing/2014/main" id="{EABE3221-BB0A-5BFA-9A3F-7E5DC3B4538A}"/>
                </a:ext>
              </a:extLst>
            </p:cNvPr>
            <p:cNvSpPr/>
            <p:nvPr/>
          </p:nvSpPr>
          <p:spPr>
            <a:xfrm>
              <a:off x="1436477" y="2604952"/>
              <a:ext cx="6278880" cy="6496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2</a:t>
              </a:r>
            </a:p>
          </p:txBody>
        </p:sp>
        <p:sp>
          <p:nvSpPr>
            <p:cNvPr id="56" name="Content Placeholder 2">
              <a:extLst>
                <a:ext uri="{FF2B5EF4-FFF2-40B4-BE49-F238E27FC236}">
                  <a16:creationId xmlns:a16="http://schemas.microsoft.com/office/drawing/2014/main" id="{1D19F1BD-B52E-49A2-68DA-407A0E51A6D0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37180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open</a:t>
              </a:r>
            </a:p>
          </p:txBody>
        </p:sp>
        <p:sp>
          <p:nvSpPr>
            <p:cNvPr id="57" name="Rectangle 58">
              <a:extLst>
                <a:ext uri="{FF2B5EF4-FFF2-40B4-BE49-F238E27FC236}">
                  <a16:creationId xmlns:a16="http://schemas.microsoft.com/office/drawing/2014/main" id="{78D8E557-DE5C-D2D9-B524-A9EC89647312}"/>
                </a:ext>
              </a:extLst>
            </p:cNvPr>
            <p:cNvSpPr/>
            <p:nvPr/>
          </p:nvSpPr>
          <p:spPr>
            <a:xfrm>
              <a:off x="1436477" y="1937227"/>
              <a:ext cx="6278880" cy="6496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1</a:t>
              </a:r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E8F127D6-C218-7814-002E-C8278B367CE2}"/>
                </a:ext>
              </a:extLst>
            </p:cNvPr>
            <p:cNvSpPr/>
            <p:nvPr/>
          </p:nvSpPr>
          <p:spPr>
            <a:xfrm>
              <a:off x="1436477" y="3278252"/>
              <a:ext cx="6278880" cy="6496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3</a:t>
              </a:r>
            </a:p>
          </p:txBody>
        </p:sp>
      </p:grpSp>
      <p:grpSp>
        <p:nvGrpSpPr>
          <p:cNvPr id="59" name="Group 8">
            <a:extLst>
              <a:ext uri="{FF2B5EF4-FFF2-40B4-BE49-F238E27FC236}">
                <a16:creationId xmlns:a16="http://schemas.microsoft.com/office/drawing/2014/main" id="{41903D26-5C02-28EE-03CB-B8E196569AA2}"/>
              </a:ext>
            </a:extLst>
          </p:cNvPr>
          <p:cNvGrpSpPr/>
          <p:nvPr/>
        </p:nvGrpSpPr>
        <p:grpSpPr>
          <a:xfrm>
            <a:off x="1428644" y="2977963"/>
            <a:ext cx="6286713" cy="649632"/>
            <a:chOff x="1428644" y="2603964"/>
            <a:chExt cx="6286713" cy="649632"/>
          </a:xfrm>
        </p:grpSpPr>
        <p:sp>
          <p:nvSpPr>
            <p:cNvPr id="60" name="Rectangle 60">
              <a:extLst>
                <a:ext uri="{FF2B5EF4-FFF2-40B4-BE49-F238E27FC236}">
                  <a16:creationId xmlns:a16="http://schemas.microsoft.com/office/drawing/2014/main" id="{C255E0CD-E875-9110-4129-18A662BBC48E}"/>
                </a:ext>
              </a:extLst>
            </p:cNvPr>
            <p:cNvSpPr/>
            <p:nvPr/>
          </p:nvSpPr>
          <p:spPr>
            <a:xfrm>
              <a:off x="1436477" y="2603964"/>
              <a:ext cx="6278880" cy="649632"/>
            </a:xfrm>
            <a:prstGeom prst="rect">
              <a:avLst/>
            </a:prstGeom>
            <a:solidFill>
              <a:srgbClr val="D8D9D8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2</a:t>
              </a:r>
            </a:p>
          </p:txBody>
        </p:sp>
        <p:sp>
          <p:nvSpPr>
            <p:cNvPr id="61" name="Content Placeholder 2">
              <a:extLst>
                <a:ext uri="{FF2B5EF4-FFF2-40B4-BE49-F238E27FC236}">
                  <a16:creationId xmlns:a16="http://schemas.microsoft.com/office/drawing/2014/main" id="{C8B90AF4-4403-9388-9093-9C45A766B435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45717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closed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EA39F8D4-6831-3D3C-9411-382BE89AC4C6}"/>
              </a:ext>
            </a:extLst>
          </p:cNvPr>
          <p:cNvGrpSpPr/>
          <p:nvPr/>
        </p:nvGrpSpPr>
        <p:grpSpPr>
          <a:xfrm>
            <a:off x="1425311" y="1638892"/>
            <a:ext cx="6286713" cy="3344517"/>
            <a:chOff x="1428644" y="1260576"/>
            <a:chExt cx="6286713" cy="3344517"/>
          </a:xfrm>
        </p:grpSpPr>
        <p:sp>
          <p:nvSpPr>
            <p:cNvPr id="63" name="Rectangle 63">
              <a:extLst>
                <a:ext uri="{FF2B5EF4-FFF2-40B4-BE49-F238E27FC236}">
                  <a16:creationId xmlns:a16="http://schemas.microsoft.com/office/drawing/2014/main" id="{666E21CE-57C9-817F-5BB5-AC98B5F3AF5C}"/>
                </a:ext>
              </a:extLst>
            </p:cNvPr>
            <p:cNvSpPr/>
            <p:nvPr/>
          </p:nvSpPr>
          <p:spPr>
            <a:xfrm>
              <a:off x="1436477" y="2604952"/>
              <a:ext cx="6278880" cy="6496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2</a:t>
              </a:r>
            </a:p>
          </p:txBody>
        </p:sp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id="{11AACEE0-2F65-14C3-C10C-3442004FB315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37180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open</a:t>
              </a:r>
            </a:p>
          </p:txBody>
        </p:sp>
        <p:sp>
          <p:nvSpPr>
            <p:cNvPr id="65" name="Rectangle 65">
              <a:extLst>
                <a:ext uri="{FF2B5EF4-FFF2-40B4-BE49-F238E27FC236}">
                  <a16:creationId xmlns:a16="http://schemas.microsoft.com/office/drawing/2014/main" id="{A58FB7E6-7861-5CFA-00DE-E0CDB78A4CF7}"/>
                </a:ext>
              </a:extLst>
            </p:cNvPr>
            <p:cNvSpPr/>
            <p:nvPr/>
          </p:nvSpPr>
          <p:spPr>
            <a:xfrm>
              <a:off x="1436477" y="1937227"/>
              <a:ext cx="6278880" cy="6496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1</a:t>
              </a:r>
            </a:p>
          </p:txBody>
        </p:sp>
        <p:sp>
          <p:nvSpPr>
            <p:cNvPr id="66" name="Rectangle 66">
              <a:extLst>
                <a:ext uri="{FF2B5EF4-FFF2-40B4-BE49-F238E27FC236}">
                  <a16:creationId xmlns:a16="http://schemas.microsoft.com/office/drawing/2014/main" id="{E79095C8-FF62-3B34-A374-76CE3D7B3D30}"/>
                </a:ext>
              </a:extLst>
            </p:cNvPr>
            <p:cNvSpPr/>
            <p:nvPr/>
          </p:nvSpPr>
          <p:spPr>
            <a:xfrm>
              <a:off x="1436477" y="3278252"/>
              <a:ext cx="6278880" cy="6496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3</a:t>
              </a:r>
            </a:p>
          </p:txBody>
        </p:sp>
        <p:sp>
          <p:nvSpPr>
            <p:cNvPr id="67" name="Rectangle 67">
              <a:extLst>
                <a:ext uri="{FF2B5EF4-FFF2-40B4-BE49-F238E27FC236}">
                  <a16:creationId xmlns:a16="http://schemas.microsoft.com/office/drawing/2014/main" id="{405CEE7E-03FF-959B-D60A-7DFE64128B49}"/>
                </a:ext>
              </a:extLst>
            </p:cNvPr>
            <p:cNvSpPr/>
            <p:nvPr/>
          </p:nvSpPr>
          <p:spPr>
            <a:xfrm>
              <a:off x="1436477" y="1260576"/>
              <a:ext cx="6278880" cy="6496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0</a:t>
              </a:r>
            </a:p>
          </p:txBody>
        </p:sp>
        <p:sp>
          <p:nvSpPr>
            <p:cNvPr id="68" name="Rectangle 68">
              <a:extLst>
                <a:ext uri="{FF2B5EF4-FFF2-40B4-BE49-F238E27FC236}">
                  <a16:creationId xmlns:a16="http://schemas.microsoft.com/office/drawing/2014/main" id="{89169E81-7992-7111-0EA9-C39C68176836}"/>
                </a:ext>
              </a:extLst>
            </p:cNvPr>
            <p:cNvSpPr/>
            <p:nvPr/>
          </p:nvSpPr>
          <p:spPr>
            <a:xfrm>
              <a:off x="1436477" y="3955461"/>
              <a:ext cx="6278880" cy="6496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4</a:t>
              </a:r>
            </a:p>
          </p:txBody>
        </p:sp>
      </p:grpSp>
      <p:grpSp>
        <p:nvGrpSpPr>
          <p:cNvPr id="23" name="Grup 22">
            <a:extLst>
              <a:ext uri="{FF2B5EF4-FFF2-40B4-BE49-F238E27FC236}">
                <a16:creationId xmlns:a16="http://schemas.microsoft.com/office/drawing/2014/main" id="{3F0E301E-A797-DC9C-BD96-E438B32089E9}"/>
              </a:ext>
            </a:extLst>
          </p:cNvPr>
          <p:cNvGrpSpPr/>
          <p:nvPr/>
        </p:nvGrpSpPr>
        <p:grpSpPr>
          <a:xfrm>
            <a:off x="1439258" y="1645460"/>
            <a:ext cx="6278880" cy="3330024"/>
            <a:chOff x="1439258" y="1645460"/>
            <a:chExt cx="6278880" cy="3330024"/>
          </a:xfrm>
        </p:grpSpPr>
        <p:sp>
          <p:nvSpPr>
            <p:cNvPr id="19" name="Rectangle 67">
              <a:extLst>
                <a:ext uri="{FF2B5EF4-FFF2-40B4-BE49-F238E27FC236}">
                  <a16:creationId xmlns:a16="http://schemas.microsoft.com/office/drawing/2014/main" id="{8434E82F-BDF7-194E-34E4-C345ADDD2EC1}"/>
                </a:ext>
              </a:extLst>
            </p:cNvPr>
            <p:cNvSpPr/>
            <p:nvPr/>
          </p:nvSpPr>
          <p:spPr>
            <a:xfrm>
              <a:off x="1439258" y="1645460"/>
              <a:ext cx="6278880" cy="6496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0</a:t>
              </a:r>
            </a:p>
          </p:txBody>
        </p:sp>
        <p:sp>
          <p:nvSpPr>
            <p:cNvPr id="20" name="Rectangle 67">
              <a:extLst>
                <a:ext uri="{FF2B5EF4-FFF2-40B4-BE49-F238E27FC236}">
                  <a16:creationId xmlns:a16="http://schemas.microsoft.com/office/drawing/2014/main" id="{75ECB2A2-F592-BBF7-DFFD-051095F26D57}"/>
                </a:ext>
              </a:extLst>
            </p:cNvPr>
            <p:cNvSpPr/>
            <p:nvPr/>
          </p:nvSpPr>
          <p:spPr>
            <a:xfrm>
              <a:off x="1439258" y="2318622"/>
              <a:ext cx="6278880" cy="6496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</a:t>
              </a:r>
              <a:r>
                <a:rPr kumimoji="0" lang="tr-T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1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1" name="Rectangle 67">
              <a:extLst>
                <a:ext uri="{FF2B5EF4-FFF2-40B4-BE49-F238E27FC236}">
                  <a16:creationId xmlns:a16="http://schemas.microsoft.com/office/drawing/2014/main" id="{BFBA1599-DFEC-42BA-10F1-544D4B1460AC}"/>
                </a:ext>
              </a:extLst>
            </p:cNvPr>
            <p:cNvSpPr/>
            <p:nvPr/>
          </p:nvSpPr>
          <p:spPr>
            <a:xfrm>
              <a:off x="1439258" y="3657649"/>
              <a:ext cx="6278880" cy="6496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</a:t>
              </a:r>
              <a:r>
                <a:rPr kumimoji="0" lang="tr-T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3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2" name="Rectangle 67">
              <a:extLst>
                <a:ext uri="{FF2B5EF4-FFF2-40B4-BE49-F238E27FC236}">
                  <a16:creationId xmlns:a16="http://schemas.microsoft.com/office/drawing/2014/main" id="{A397B196-455C-3A11-244C-18926A973F91}"/>
                </a:ext>
              </a:extLst>
            </p:cNvPr>
            <p:cNvSpPr/>
            <p:nvPr/>
          </p:nvSpPr>
          <p:spPr>
            <a:xfrm>
              <a:off x="1439258" y="4325852"/>
              <a:ext cx="6278880" cy="6496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</a:t>
              </a:r>
              <a:r>
                <a:rPr kumimoji="0" lang="tr-T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4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69" name="Group 11">
            <a:extLst>
              <a:ext uri="{FF2B5EF4-FFF2-40B4-BE49-F238E27FC236}">
                <a16:creationId xmlns:a16="http://schemas.microsoft.com/office/drawing/2014/main" id="{6E4608A6-A5A9-16A9-E7A5-2C9B45C63BF8}"/>
              </a:ext>
            </a:extLst>
          </p:cNvPr>
          <p:cNvGrpSpPr/>
          <p:nvPr/>
        </p:nvGrpSpPr>
        <p:grpSpPr>
          <a:xfrm>
            <a:off x="5458418" y="1698202"/>
            <a:ext cx="2285690" cy="3181114"/>
            <a:chOff x="5458418" y="1324203"/>
            <a:chExt cx="2285690" cy="3181114"/>
          </a:xfrm>
        </p:grpSpPr>
        <p:sp>
          <p:nvSpPr>
            <p:cNvPr id="70" name="Rectangle 92">
              <a:extLst>
                <a:ext uri="{FF2B5EF4-FFF2-40B4-BE49-F238E27FC236}">
                  <a16:creationId xmlns:a16="http://schemas.microsoft.com/office/drawing/2014/main" id="{A0125CD5-09AB-F1D7-5BB6-2D97D7DCCFDE}"/>
                </a:ext>
              </a:extLst>
            </p:cNvPr>
            <p:cNvSpPr/>
            <p:nvPr/>
          </p:nvSpPr>
          <p:spPr>
            <a:xfrm>
              <a:off x="6016776" y="1324203"/>
              <a:ext cx="17273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Victim Row</a:t>
              </a:r>
            </a:p>
          </p:txBody>
        </p:sp>
        <p:sp>
          <p:nvSpPr>
            <p:cNvPr id="71" name="Rectangle 101">
              <a:extLst>
                <a:ext uri="{FF2B5EF4-FFF2-40B4-BE49-F238E27FC236}">
                  <a16:creationId xmlns:a16="http://schemas.microsoft.com/office/drawing/2014/main" id="{DD6B8770-0CCD-E313-66D6-C46E5AD177A0}"/>
                </a:ext>
              </a:extLst>
            </p:cNvPr>
            <p:cNvSpPr/>
            <p:nvPr/>
          </p:nvSpPr>
          <p:spPr>
            <a:xfrm>
              <a:off x="6016776" y="2039174"/>
              <a:ext cx="17273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Victim Row</a:t>
              </a:r>
            </a:p>
          </p:txBody>
        </p:sp>
        <p:sp>
          <p:nvSpPr>
            <p:cNvPr id="72" name="Rectangle 102">
              <a:extLst>
                <a:ext uri="{FF2B5EF4-FFF2-40B4-BE49-F238E27FC236}">
                  <a16:creationId xmlns:a16="http://schemas.microsoft.com/office/drawing/2014/main" id="{7908C28E-0A5F-783E-83C9-3FF935F27B99}"/>
                </a:ext>
              </a:extLst>
            </p:cNvPr>
            <p:cNvSpPr/>
            <p:nvPr/>
          </p:nvSpPr>
          <p:spPr>
            <a:xfrm>
              <a:off x="6016776" y="3372315"/>
              <a:ext cx="17273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Victim Row</a:t>
              </a:r>
            </a:p>
          </p:txBody>
        </p:sp>
        <p:sp>
          <p:nvSpPr>
            <p:cNvPr id="73" name="Rectangle 103">
              <a:extLst>
                <a:ext uri="{FF2B5EF4-FFF2-40B4-BE49-F238E27FC236}">
                  <a16:creationId xmlns:a16="http://schemas.microsoft.com/office/drawing/2014/main" id="{B6DEDE92-EE63-3E65-D0BF-C0328C78D024}"/>
                </a:ext>
              </a:extLst>
            </p:cNvPr>
            <p:cNvSpPr/>
            <p:nvPr/>
          </p:nvSpPr>
          <p:spPr>
            <a:xfrm>
              <a:off x="6016776" y="4043652"/>
              <a:ext cx="17273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Victim Row</a:t>
              </a:r>
            </a:p>
          </p:txBody>
        </p:sp>
        <p:sp>
          <p:nvSpPr>
            <p:cNvPr id="74" name="Rectangle 90">
              <a:extLst>
                <a:ext uri="{FF2B5EF4-FFF2-40B4-BE49-F238E27FC236}">
                  <a16:creationId xmlns:a16="http://schemas.microsoft.com/office/drawing/2014/main" id="{E6C837A2-01D4-EBDE-A941-D8319DE64E5D}"/>
                </a:ext>
              </a:extLst>
            </p:cNvPr>
            <p:cNvSpPr/>
            <p:nvPr/>
          </p:nvSpPr>
          <p:spPr>
            <a:xfrm>
              <a:off x="5458418" y="2685155"/>
              <a:ext cx="228569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Aggressor Row</a:t>
              </a:r>
            </a:p>
          </p:txBody>
        </p:sp>
      </p:grpSp>
      <p:grpSp>
        <p:nvGrpSpPr>
          <p:cNvPr id="75" name="Group 47">
            <a:extLst>
              <a:ext uri="{FF2B5EF4-FFF2-40B4-BE49-F238E27FC236}">
                <a16:creationId xmlns:a16="http://schemas.microsoft.com/office/drawing/2014/main" id="{93177483-57CC-E238-4F11-DF76F0F80295}"/>
              </a:ext>
            </a:extLst>
          </p:cNvPr>
          <p:cNvGrpSpPr/>
          <p:nvPr/>
        </p:nvGrpSpPr>
        <p:grpSpPr>
          <a:xfrm>
            <a:off x="1436070" y="2982746"/>
            <a:ext cx="6271453" cy="649632"/>
            <a:chOff x="1428644" y="2604952"/>
            <a:chExt cx="6286713" cy="649632"/>
          </a:xfrm>
        </p:grpSpPr>
        <p:sp>
          <p:nvSpPr>
            <p:cNvPr id="76" name="Rectangle 48">
              <a:extLst>
                <a:ext uri="{FF2B5EF4-FFF2-40B4-BE49-F238E27FC236}">
                  <a16:creationId xmlns:a16="http://schemas.microsoft.com/office/drawing/2014/main" id="{8C10F4EB-1017-0CF9-B462-40D9DDA737C6}"/>
                </a:ext>
              </a:extLst>
            </p:cNvPr>
            <p:cNvSpPr/>
            <p:nvPr/>
          </p:nvSpPr>
          <p:spPr>
            <a:xfrm>
              <a:off x="1434175" y="2604952"/>
              <a:ext cx="6281182" cy="6496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2</a:t>
              </a:r>
            </a:p>
          </p:txBody>
        </p:sp>
        <p:sp>
          <p:nvSpPr>
            <p:cNvPr id="77" name="Content Placeholder 2">
              <a:extLst>
                <a:ext uri="{FF2B5EF4-FFF2-40B4-BE49-F238E27FC236}">
                  <a16:creationId xmlns:a16="http://schemas.microsoft.com/office/drawing/2014/main" id="{295AAA72-AF55-565A-3C86-0C13220E0C50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37180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open</a:t>
              </a:r>
            </a:p>
          </p:txBody>
        </p:sp>
      </p:grpSp>
      <p:sp>
        <p:nvSpPr>
          <p:cNvPr id="79" name="Rectangle 50">
            <a:extLst>
              <a:ext uri="{FF2B5EF4-FFF2-40B4-BE49-F238E27FC236}">
                <a16:creationId xmlns:a16="http://schemas.microsoft.com/office/drawing/2014/main" id="{20051217-AB62-D7DB-C07B-CB68B29859D1}"/>
              </a:ext>
            </a:extLst>
          </p:cNvPr>
          <p:cNvSpPr/>
          <p:nvPr/>
        </p:nvSpPr>
        <p:spPr>
          <a:xfrm>
            <a:off x="1441587" y="2987585"/>
            <a:ext cx="6266955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Row 2</a:t>
            </a:r>
          </a:p>
        </p:txBody>
      </p:sp>
      <p:sp>
        <p:nvSpPr>
          <p:cNvPr id="81" name="Rectangle 7">
            <a:extLst>
              <a:ext uri="{FF2B5EF4-FFF2-40B4-BE49-F238E27FC236}">
                <a16:creationId xmlns:a16="http://schemas.microsoft.com/office/drawing/2014/main" id="{74FD8070-ABC7-4541-50F7-E08E7F032CA9}"/>
              </a:ext>
            </a:extLst>
          </p:cNvPr>
          <p:cNvSpPr/>
          <p:nvPr/>
        </p:nvSpPr>
        <p:spPr>
          <a:xfrm>
            <a:off x="579893" y="1082617"/>
            <a:ext cx="79842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DRAM Subarray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EEB5DACA-CFBF-EA81-2E3D-B80B111103C3}"/>
              </a:ext>
            </a:extLst>
          </p:cNvPr>
          <p:cNvSpPr txBox="1">
            <a:spLocks/>
          </p:cNvSpPr>
          <p:nvPr/>
        </p:nvSpPr>
        <p:spPr>
          <a:xfrm>
            <a:off x="75991" y="5375594"/>
            <a:ext cx="8987622" cy="10585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latin typeface="+mj-lt"/>
              </a:rPr>
              <a:t>Refreshing</a:t>
            </a:r>
            <a:r>
              <a:rPr lang="en-US" sz="2800" dirty="0">
                <a:latin typeface="+mj-lt"/>
              </a:rPr>
              <a:t> potential victim rows </a:t>
            </a:r>
            <a:br>
              <a:rPr lang="en-US" sz="2800" dirty="0">
                <a:latin typeface="+mj-lt"/>
              </a:rPr>
            </a:b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mitigates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RowHammer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tr-TR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bitflips</a:t>
            </a:r>
            <a:endParaRPr lang="en-US" sz="2800" b="1" dirty="0">
              <a:latin typeface="+mj-lt"/>
            </a:endParaRPr>
          </a:p>
        </p:txBody>
      </p:sp>
      <p:sp>
        <p:nvSpPr>
          <p:cNvPr id="3" name="Rectangle 90">
            <a:extLst>
              <a:ext uri="{FF2B5EF4-FFF2-40B4-BE49-F238E27FC236}">
                <a16:creationId xmlns:a16="http://schemas.microsoft.com/office/drawing/2014/main" id="{59CC528A-EDE5-4261-35BA-587ACD0CFA6F}"/>
              </a:ext>
            </a:extLst>
          </p:cNvPr>
          <p:cNvSpPr/>
          <p:nvPr/>
        </p:nvSpPr>
        <p:spPr>
          <a:xfrm>
            <a:off x="5432448" y="3061312"/>
            <a:ext cx="2285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Aggressor Row</a:t>
            </a:r>
          </a:p>
        </p:txBody>
      </p:sp>
    </p:spTree>
    <p:extLst>
      <p:ext uri="{BB962C8B-B14F-4D97-AF65-F5344CB8AC3E}">
        <p14:creationId xmlns:p14="http://schemas.microsoft.com/office/powerpoint/2010/main" val="328567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C506A-5FEB-DE79-CFF3-1609A6AF7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EA2119-1C27-80C1-BFB6-A8C61BE5E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24384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Existing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RowHammer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Mitigations (II):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DRAM Aggressor Row Tracking or Estimation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D29C0F3-ED29-013D-3923-F0ED0F9FF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1145" y="6517178"/>
            <a:ext cx="6558455" cy="204298"/>
          </a:xfrm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  <a:latin typeface="+mj-lt"/>
                <a:ea typeface="ＭＳ Ｐゴシック" charset="0"/>
                <a:cs typeface="ＭＳ Ｐゴシック" charset="0"/>
              </a:rPr>
              <a:t>[Kim+ ISCA’20]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ED06297-8B58-A4DE-DDB2-C57F9DBEE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12</a:t>
            </a:fld>
            <a:endParaRPr lang="tr-TR"/>
          </a:p>
        </p:txBody>
      </p:sp>
      <p:sp>
        <p:nvSpPr>
          <p:cNvPr id="28" name="Punchline">
            <a:extLst>
              <a:ext uri="{FF2B5EF4-FFF2-40B4-BE49-F238E27FC236}">
                <a16:creationId xmlns:a16="http://schemas.microsoft.com/office/drawing/2014/main" id="{3A0D4B8F-9C82-2B6D-37DF-59A021407FA1}"/>
              </a:ext>
            </a:extLst>
          </p:cNvPr>
          <p:cNvSpPr txBox="1"/>
          <p:nvPr/>
        </p:nvSpPr>
        <p:spPr>
          <a:xfrm>
            <a:off x="395288" y="4953000"/>
            <a:ext cx="8359775" cy="114300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ＭＳ Ｐゴシック" charset="0"/>
              <a:cs typeface="ＭＳ Ｐゴシック" charset="0"/>
            </a:endParaRPr>
          </a:p>
        </p:txBody>
      </p:sp>
      <p:sp>
        <p:nvSpPr>
          <p:cNvPr id="42" name="Rounded Rectangle 4">
            <a:extLst>
              <a:ext uri="{FF2B5EF4-FFF2-40B4-BE49-F238E27FC236}">
                <a16:creationId xmlns:a16="http://schemas.microsoft.com/office/drawing/2014/main" id="{863BFBB1-514F-48F5-B65C-A2633D7613F5}"/>
              </a:ext>
            </a:extLst>
          </p:cNvPr>
          <p:cNvSpPr/>
          <p:nvPr/>
        </p:nvSpPr>
        <p:spPr>
          <a:xfrm>
            <a:off x="579892" y="1044305"/>
            <a:ext cx="7984215" cy="4217949"/>
          </a:xfrm>
          <a:prstGeom prst="roundRect">
            <a:avLst>
              <a:gd name="adj" fmla="val 9311"/>
            </a:avLst>
          </a:prstGeom>
          <a:solidFill>
            <a:srgbClr val="F3F6FB"/>
          </a:solidFill>
          <a:ln w="38100">
            <a:solidFill>
              <a:srgbClr val="316C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14">
            <a:extLst>
              <a:ext uri="{FF2B5EF4-FFF2-40B4-BE49-F238E27FC236}">
                <a16:creationId xmlns:a16="http://schemas.microsoft.com/office/drawing/2014/main" id="{C0FD1D35-BB6C-B6AD-649C-DCCDF6749B49}"/>
              </a:ext>
            </a:extLst>
          </p:cNvPr>
          <p:cNvCxnSpPr>
            <a:cxnSpLocks/>
          </p:cNvCxnSpPr>
          <p:nvPr/>
        </p:nvCxnSpPr>
        <p:spPr>
          <a:xfrm>
            <a:off x="1024997" y="1972276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16">
            <a:extLst>
              <a:ext uri="{FF2B5EF4-FFF2-40B4-BE49-F238E27FC236}">
                <a16:creationId xmlns:a16="http://schemas.microsoft.com/office/drawing/2014/main" id="{CEE9326D-307B-B176-05D7-5EC46783CC47}"/>
              </a:ext>
            </a:extLst>
          </p:cNvPr>
          <p:cNvCxnSpPr>
            <a:cxnSpLocks/>
          </p:cNvCxnSpPr>
          <p:nvPr/>
        </p:nvCxnSpPr>
        <p:spPr>
          <a:xfrm>
            <a:off x="1024997" y="2658076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17">
            <a:extLst>
              <a:ext uri="{FF2B5EF4-FFF2-40B4-BE49-F238E27FC236}">
                <a16:creationId xmlns:a16="http://schemas.microsoft.com/office/drawing/2014/main" id="{8D4F3746-D42A-D4CD-7B01-647D7FDAAF7D}"/>
              </a:ext>
            </a:extLst>
          </p:cNvPr>
          <p:cNvCxnSpPr>
            <a:cxnSpLocks/>
          </p:cNvCxnSpPr>
          <p:nvPr/>
        </p:nvCxnSpPr>
        <p:spPr>
          <a:xfrm>
            <a:off x="1024997" y="3340084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18">
            <a:extLst>
              <a:ext uri="{FF2B5EF4-FFF2-40B4-BE49-F238E27FC236}">
                <a16:creationId xmlns:a16="http://schemas.microsoft.com/office/drawing/2014/main" id="{ED580444-DAFD-780A-12B6-C188AFF9FB3F}"/>
              </a:ext>
            </a:extLst>
          </p:cNvPr>
          <p:cNvCxnSpPr>
            <a:cxnSpLocks/>
          </p:cNvCxnSpPr>
          <p:nvPr/>
        </p:nvCxnSpPr>
        <p:spPr>
          <a:xfrm>
            <a:off x="1024997" y="4014436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19">
            <a:extLst>
              <a:ext uri="{FF2B5EF4-FFF2-40B4-BE49-F238E27FC236}">
                <a16:creationId xmlns:a16="http://schemas.microsoft.com/office/drawing/2014/main" id="{53F536A7-A00F-0387-9423-AAE9F0813E66}"/>
              </a:ext>
            </a:extLst>
          </p:cNvPr>
          <p:cNvCxnSpPr>
            <a:cxnSpLocks/>
          </p:cNvCxnSpPr>
          <p:nvPr/>
        </p:nvCxnSpPr>
        <p:spPr>
          <a:xfrm>
            <a:off x="1024997" y="4654985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2">
            <a:extLst>
              <a:ext uri="{FF2B5EF4-FFF2-40B4-BE49-F238E27FC236}">
                <a16:creationId xmlns:a16="http://schemas.microsoft.com/office/drawing/2014/main" id="{93270180-FEDE-EADC-472E-D52853D4B26E}"/>
              </a:ext>
            </a:extLst>
          </p:cNvPr>
          <p:cNvSpPr/>
          <p:nvPr/>
        </p:nvSpPr>
        <p:spPr>
          <a:xfrm>
            <a:off x="1436477" y="1638892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Row 0</a:t>
            </a:r>
          </a:p>
        </p:txBody>
      </p:sp>
      <p:sp>
        <p:nvSpPr>
          <p:cNvPr id="49" name="Rectangle 12">
            <a:extLst>
              <a:ext uri="{FF2B5EF4-FFF2-40B4-BE49-F238E27FC236}">
                <a16:creationId xmlns:a16="http://schemas.microsoft.com/office/drawing/2014/main" id="{DCE6EE0B-554A-E373-084F-C57620C6E1EF}"/>
              </a:ext>
            </a:extLst>
          </p:cNvPr>
          <p:cNvSpPr/>
          <p:nvPr/>
        </p:nvSpPr>
        <p:spPr>
          <a:xfrm>
            <a:off x="1436477" y="4347243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50" name="Rectangle 20">
            <a:extLst>
              <a:ext uri="{FF2B5EF4-FFF2-40B4-BE49-F238E27FC236}">
                <a16:creationId xmlns:a16="http://schemas.microsoft.com/office/drawing/2014/main" id="{89DE3656-EF98-2669-B941-FFBB107CBA21}"/>
              </a:ext>
            </a:extLst>
          </p:cNvPr>
          <p:cNvSpPr/>
          <p:nvPr/>
        </p:nvSpPr>
        <p:spPr>
          <a:xfrm>
            <a:off x="1436477" y="2313204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Row 1</a:t>
            </a:r>
          </a:p>
        </p:txBody>
      </p:sp>
      <p:sp>
        <p:nvSpPr>
          <p:cNvPr id="51" name="Rectangle 21">
            <a:extLst>
              <a:ext uri="{FF2B5EF4-FFF2-40B4-BE49-F238E27FC236}">
                <a16:creationId xmlns:a16="http://schemas.microsoft.com/office/drawing/2014/main" id="{656E86A8-526C-C55C-4862-E50AEEDE99D2}"/>
              </a:ext>
            </a:extLst>
          </p:cNvPr>
          <p:cNvSpPr/>
          <p:nvPr/>
        </p:nvSpPr>
        <p:spPr>
          <a:xfrm>
            <a:off x="1436477" y="2978952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Row 2</a:t>
            </a:r>
          </a:p>
        </p:txBody>
      </p:sp>
      <p:sp>
        <p:nvSpPr>
          <p:cNvPr id="52" name="Rectangle 22">
            <a:extLst>
              <a:ext uri="{FF2B5EF4-FFF2-40B4-BE49-F238E27FC236}">
                <a16:creationId xmlns:a16="http://schemas.microsoft.com/office/drawing/2014/main" id="{1E9449A0-9F9D-3B57-6D31-E035AA457367}"/>
              </a:ext>
            </a:extLst>
          </p:cNvPr>
          <p:cNvSpPr/>
          <p:nvPr/>
        </p:nvSpPr>
        <p:spPr>
          <a:xfrm>
            <a:off x="1436477" y="3652251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Row 3</a:t>
            </a:r>
          </a:p>
        </p:txBody>
      </p:sp>
      <p:sp>
        <p:nvSpPr>
          <p:cNvPr id="53" name="Rectangle 23">
            <a:extLst>
              <a:ext uri="{FF2B5EF4-FFF2-40B4-BE49-F238E27FC236}">
                <a16:creationId xmlns:a16="http://schemas.microsoft.com/office/drawing/2014/main" id="{38D26867-722B-5593-78EE-4420C68B13D4}"/>
              </a:ext>
            </a:extLst>
          </p:cNvPr>
          <p:cNvSpPr/>
          <p:nvPr/>
        </p:nvSpPr>
        <p:spPr>
          <a:xfrm>
            <a:off x="1436477" y="4330169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Row 4</a:t>
            </a:r>
          </a:p>
        </p:txBody>
      </p:sp>
      <p:grpSp>
        <p:nvGrpSpPr>
          <p:cNvPr id="54" name="Group 3">
            <a:extLst>
              <a:ext uri="{FF2B5EF4-FFF2-40B4-BE49-F238E27FC236}">
                <a16:creationId xmlns:a16="http://schemas.microsoft.com/office/drawing/2014/main" id="{07391F98-0544-C083-2B69-7EA3F9DC614E}"/>
              </a:ext>
            </a:extLst>
          </p:cNvPr>
          <p:cNvGrpSpPr/>
          <p:nvPr/>
        </p:nvGrpSpPr>
        <p:grpSpPr>
          <a:xfrm>
            <a:off x="1428644" y="2311226"/>
            <a:ext cx="6286713" cy="1990657"/>
            <a:chOff x="1428644" y="1937227"/>
            <a:chExt cx="6286713" cy="1990657"/>
          </a:xfrm>
        </p:grpSpPr>
        <p:sp>
          <p:nvSpPr>
            <p:cNvPr id="55" name="Rectangle 57">
              <a:extLst>
                <a:ext uri="{FF2B5EF4-FFF2-40B4-BE49-F238E27FC236}">
                  <a16:creationId xmlns:a16="http://schemas.microsoft.com/office/drawing/2014/main" id="{C9922FAB-8BE2-380B-1C07-9431737BA578}"/>
                </a:ext>
              </a:extLst>
            </p:cNvPr>
            <p:cNvSpPr/>
            <p:nvPr/>
          </p:nvSpPr>
          <p:spPr>
            <a:xfrm>
              <a:off x="1436477" y="2604952"/>
              <a:ext cx="6278880" cy="6496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Row 2</a:t>
              </a:r>
            </a:p>
          </p:txBody>
        </p:sp>
        <p:sp>
          <p:nvSpPr>
            <p:cNvPr id="56" name="Content Placeholder 2">
              <a:extLst>
                <a:ext uri="{FF2B5EF4-FFF2-40B4-BE49-F238E27FC236}">
                  <a16:creationId xmlns:a16="http://schemas.microsoft.com/office/drawing/2014/main" id="{93898B5B-CAD2-B1E7-95BD-E54555C0325F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37180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open</a:t>
              </a:r>
            </a:p>
          </p:txBody>
        </p:sp>
        <p:sp>
          <p:nvSpPr>
            <p:cNvPr id="57" name="Rectangle 58">
              <a:extLst>
                <a:ext uri="{FF2B5EF4-FFF2-40B4-BE49-F238E27FC236}">
                  <a16:creationId xmlns:a16="http://schemas.microsoft.com/office/drawing/2014/main" id="{CEF7C66C-6E2F-337F-FC2E-6562ED3AD02C}"/>
                </a:ext>
              </a:extLst>
            </p:cNvPr>
            <p:cNvSpPr/>
            <p:nvPr/>
          </p:nvSpPr>
          <p:spPr>
            <a:xfrm>
              <a:off x="1436477" y="1937227"/>
              <a:ext cx="6278880" cy="6496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Row 1</a:t>
              </a:r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38688CFD-7D55-D4F7-2E90-1C2EA39D3669}"/>
                </a:ext>
              </a:extLst>
            </p:cNvPr>
            <p:cNvSpPr/>
            <p:nvPr/>
          </p:nvSpPr>
          <p:spPr>
            <a:xfrm>
              <a:off x="1436477" y="3278252"/>
              <a:ext cx="6278880" cy="6496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Row 3</a:t>
              </a:r>
            </a:p>
          </p:txBody>
        </p:sp>
      </p:grpSp>
      <p:grpSp>
        <p:nvGrpSpPr>
          <p:cNvPr id="59" name="Group 8">
            <a:extLst>
              <a:ext uri="{FF2B5EF4-FFF2-40B4-BE49-F238E27FC236}">
                <a16:creationId xmlns:a16="http://schemas.microsoft.com/office/drawing/2014/main" id="{1ADFB56C-F1B6-D914-56A1-9CD8F8C5531A}"/>
              </a:ext>
            </a:extLst>
          </p:cNvPr>
          <p:cNvGrpSpPr/>
          <p:nvPr/>
        </p:nvGrpSpPr>
        <p:grpSpPr>
          <a:xfrm>
            <a:off x="1428644" y="2977963"/>
            <a:ext cx="6286713" cy="649632"/>
            <a:chOff x="1428644" y="2603964"/>
            <a:chExt cx="6286713" cy="649632"/>
          </a:xfrm>
        </p:grpSpPr>
        <p:sp>
          <p:nvSpPr>
            <p:cNvPr id="60" name="Rectangle 60">
              <a:extLst>
                <a:ext uri="{FF2B5EF4-FFF2-40B4-BE49-F238E27FC236}">
                  <a16:creationId xmlns:a16="http://schemas.microsoft.com/office/drawing/2014/main" id="{683EC97A-2CF1-706D-24A2-79B255244C4F}"/>
                </a:ext>
              </a:extLst>
            </p:cNvPr>
            <p:cNvSpPr/>
            <p:nvPr/>
          </p:nvSpPr>
          <p:spPr>
            <a:xfrm>
              <a:off x="1436477" y="2603964"/>
              <a:ext cx="6278880" cy="649632"/>
            </a:xfrm>
            <a:prstGeom prst="rect">
              <a:avLst/>
            </a:prstGeom>
            <a:solidFill>
              <a:srgbClr val="D8D9D8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Row 2</a:t>
              </a:r>
            </a:p>
          </p:txBody>
        </p:sp>
        <p:sp>
          <p:nvSpPr>
            <p:cNvPr id="61" name="Content Placeholder 2">
              <a:extLst>
                <a:ext uri="{FF2B5EF4-FFF2-40B4-BE49-F238E27FC236}">
                  <a16:creationId xmlns:a16="http://schemas.microsoft.com/office/drawing/2014/main" id="{C7539CDA-C24E-4BD6-43B8-7BD6494551DE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45717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closed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91E6E384-E35A-174E-A2FA-58BC86D40F27}"/>
              </a:ext>
            </a:extLst>
          </p:cNvPr>
          <p:cNvGrpSpPr/>
          <p:nvPr/>
        </p:nvGrpSpPr>
        <p:grpSpPr>
          <a:xfrm>
            <a:off x="1425311" y="1638892"/>
            <a:ext cx="6286713" cy="3344517"/>
            <a:chOff x="1428644" y="1260576"/>
            <a:chExt cx="6286713" cy="3344517"/>
          </a:xfrm>
        </p:grpSpPr>
        <p:sp>
          <p:nvSpPr>
            <p:cNvPr id="63" name="Rectangle 63">
              <a:extLst>
                <a:ext uri="{FF2B5EF4-FFF2-40B4-BE49-F238E27FC236}">
                  <a16:creationId xmlns:a16="http://schemas.microsoft.com/office/drawing/2014/main" id="{B21B6DDF-4A76-C262-D826-52223621821D}"/>
                </a:ext>
              </a:extLst>
            </p:cNvPr>
            <p:cNvSpPr/>
            <p:nvPr/>
          </p:nvSpPr>
          <p:spPr>
            <a:xfrm>
              <a:off x="1436477" y="2604952"/>
              <a:ext cx="6278880" cy="6496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Row 2</a:t>
              </a:r>
            </a:p>
          </p:txBody>
        </p:sp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id="{2775433F-9852-113C-FFEE-C533AC64CEDC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37180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open</a:t>
              </a:r>
            </a:p>
          </p:txBody>
        </p:sp>
        <p:sp>
          <p:nvSpPr>
            <p:cNvPr id="65" name="Rectangle 65">
              <a:extLst>
                <a:ext uri="{FF2B5EF4-FFF2-40B4-BE49-F238E27FC236}">
                  <a16:creationId xmlns:a16="http://schemas.microsoft.com/office/drawing/2014/main" id="{05BECF18-B9E8-743C-29CD-CBC07B5F0D02}"/>
                </a:ext>
              </a:extLst>
            </p:cNvPr>
            <p:cNvSpPr/>
            <p:nvPr/>
          </p:nvSpPr>
          <p:spPr>
            <a:xfrm>
              <a:off x="1436477" y="1937227"/>
              <a:ext cx="6278880" cy="6496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Row 1</a:t>
              </a:r>
            </a:p>
          </p:txBody>
        </p:sp>
        <p:sp>
          <p:nvSpPr>
            <p:cNvPr id="66" name="Rectangle 66">
              <a:extLst>
                <a:ext uri="{FF2B5EF4-FFF2-40B4-BE49-F238E27FC236}">
                  <a16:creationId xmlns:a16="http://schemas.microsoft.com/office/drawing/2014/main" id="{4E8B926E-87F4-02E4-9460-1A1F97278CAB}"/>
                </a:ext>
              </a:extLst>
            </p:cNvPr>
            <p:cNvSpPr/>
            <p:nvPr/>
          </p:nvSpPr>
          <p:spPr>
            <a:xfrm>
              <a:off x="1436477" y="3278252"/>
              <a:ext cx="6278880" cy="6496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Row 3</a:t>
              </a:r>
            </a:p>
          </p:txBody>
        </p:sp>
        <p:sp>
          <p:nvSpPr>
            <p:cNvPr id="67" name="Rectangle 67">
              <a:extLst>
                <a:ext uri="{FF2B5EF4-FFF2-40B4-BE49-F238E27FC236}">
                  <a16:creationId xmlns:a16="http://schemas.microsoft.com/office/drawing/2014/main" id="{5C6C2AA4-3E96-1BCA-ECE9-23BE76DF5FB2}"/>
                </a:ext>
              </a:extLst>
            </p:cNvPr>
            <p:cNvSpPr/>
            <p:nvPr/>
          </p:nvSpPr>
          <p:spPr>
            <a:xfrm>
              <a:off x="1436477" y="1260576"/>
              <a:ext cx="6278880" cy="6496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Row 0</a:t>
              </a:r>
            </a:p>
          </p:txBody>
        </p:sp>
        <p:sp>
          <p:nvSpPr>
            <p:cNvPr id="68" name="Rectangle 68">
              <a:extLst>
                <a:ext uri="{FF2B5EF4-FFF2-40B4-BE49-F238E27FC236}">
                  <a16:creationId xmlns:a16="http://schemas.microsoft.com/office/drawing/2014/main" id="{AD3177A4-9072-1308-2E75-5D5581A19CC7}"/>
                </a:ext>
              </a:extLst>
            </p:cNvPr>
            <p:cNvSpPr/>
            <p:nvPr/>
          </p:nvSpPr>
          <p:spPr>
            <a:xfrm>
              <a:off x="1436477" y="3955461"/>
              <a:ext cx="6278880" cy="6496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Row 4</a:t>
              </a:r>
            </a:p>
          </p:txBody>
        </p:sp>
      </p:grpSp>
      <p:grpSp>
        <p:nvGrpSpPr>
          <p:cNvPr id="23" name="Grup 22">
            <a:extLst>
              <a:ext uri="{FF2B5EF4-FFF2-40B4-BE49-F238E27FC236}">
                <a16:creationId xmlns:a16="http://schemas.microsoft.com/office/drawing/2014/main" id="{A02D07E9-A305-5C20-DFE9-5974E99A66FF}"/>
              </a:ext>
            </a:extLst>
          </p:cNvPr>
          <p:cNvGrpSpPr/>
          <p:nvPr/>
        </p:nvGrpSpPr>
        <p:grpSpPr>
          <a:xfrm>
            <a:off x="1439258" y="1645460"/>
            <a:ext cx="6278880" cy="3330024"/>
            <a:chOff x="1439258" y="1645460"/>
            <a:chExt cx="6278880" cy="3330024"/>
          </a:xfrm>
        </p:grpSpPr>
        <p:sp>
          <p:nvSpPr>
            <p:cNvPr id="19" name="Rectangle 67">
              <a:extLst>
                <a:ext uri="{FF2B5EF4-FFF2-40B4-BE49-F238E27FC236}">
                  <a16:creationId xmlns:a16="http://schemas.microsoft.com/office/drawing/2014/main" id="{3F4DDC2A-1A4F-6D24-AABD-E79A45C4A377}"/>
                </a:ext>
              </a:extLst>
            </p:cNvPr>
            <p:cNvSpPr/>
            <p:nvPr/>
          </p:nvSpPr>
          <p:spPr>
            <a:xfrm>
              <a:off x="1439258" y="1645460"/>
              <a:ext cx="6278880" cy="6496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Row 0</a:t>
              </a:r>
            </a:p>
          </p:txBody>
        </p:sp>
        <p:sp>
          <p:nvSpPr>
            <p:cNvPr id="20" name="Rectangle 67">
              <a:extLst>
                <a:ext uri="{FF2B5EF4-FFF2-40B4-BE49-F238E27FC236}">
                  <a16:creationId xmlns:a16="http://schemas.microsoft.com/office/drawing/2014/main" id="{170DCA42-EF95-8684-14D7-9040522FDEB1}"/>
                </a:ext>
              </a:extLst>
            </p:cNvPr>
            <p:cNvSpPr/>
            <p:nvPr/>
          </p:nvSpPr>
          <p:spPr>
            <a:xfrm>
              <a:off x="1439258" y="2318622"/>
              <a:ext cx="6278880" cy="6496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Row </a:t>
              </a:r>
              <a:r>
                <a:rPr kumimoji="0" lang="tr-T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21" name="Rectangle 67">
              <a:extLst>
                <a:ext uri="{FF2B5EF4-FFF2-40B4-BE49-F238E27FC236}">
                  <a16:creationId xmlns:a16="http://schemas.microsoft.com/office/drawing/2014/main" id="{D08E3A04-9FB7-7877-D8DC-C1082E43268C}"/>
                </a:ext>
              </a:extLst>
            </p:cNvPr>
            <p:cNvSpPr/>
            <p:nvPr/>
          </p:nvSpPr>
          <p:spPr>
            <a:xfrm>
              <a:off x="1439258" y="3657649"/>
              <a:ext cx="6278880" cy="6496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Row </a:t>
              </a:r>
              <a:r>
                <a:rPr kumimoji="0" lang="tr-T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22" name="Rectangle 67">
              <a:extLst>
                <a:ext uri="{FF2B5EF4-FFF2-40B4-BE49-F238E27FC236}">
                  <a16:creationId xmlns:a16="http://schemas.microsoft.com/office/drawing/2014/main" id="{6A9C576F-D7F3-F9D3-D766-883B37B41A7F}"/>
                </a:ext>
              </a:extLst>
            </p:cNvPr>
            <p:cNvSpPr/>
            <p:nvPr/>
          </p:nvSpPr>
          <p:spPr>
            <a:xfrm>
              <a:off x="1439258" y="4325852"/>
              <a:ext cx="6278880" cy="6496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Row </a:t>
              </a:r>
              <a:r>
                <a:rPr kumimoji="0" lang="tr-T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69" name="Group 11">
            <a:extLst>
              <a:ext uri="{FF2B5EF4-FFF2-40B4-BE49-F238E27FC236}">
                <a16:creationId xmlns:a16="http://schemas.microsoft.com/office/drawing/2014/main" id="{5B045DE9-1DF0-2394-F699-7DBE50889152}"/>
              </a:ext>
            </a:extLst>
          </p:cNvPr>
          <p:cNvGrpSpPr/>
          <p:nvPr/>
        </p:nvGrpSpPr>
        <p:grpSpPr>
          <a:xfrm>
            <a:off x="5458418" y="1698202"/>
            <a:ext cx="2285690" cy="3181114"/>
            <a:chOff x="5458418" y="1324203"/>
            <a:chExt cx="2285690" cy="3181114"/>
          </a:xfrm>
        </p:grpSpPr>
        <p:sp>
          <p:nvSpPr>
            <p:cNvPr id="70" name="Rectangle 92">
              <a:extLst>
                <a:ext uri="{FF2B5EF4-FFF2-40B4-BE49-F238E27FC236}">
                  <a16:creationId xmlns:a16="http://schemas.microsoft.com/office/drawing/2014/main" id="{3E947F58-A112-DBF3-FED0-FD7B04A60B5B}"/>
                </a:ext>
              </a:extLst>
            </p:cNvPr>
            <p:cNvSpPr/>
            <p:nvPr/>
          </p:nvSpPr>
          <p:spPr>
            <a:xfrm>
              <a:off x="6016776" y="1324203"/>
              <a:ext cx="17273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Victim Row</a:t>
              </a:r>
            </a:p>
          </p:txBody>
        </p:sp>
        <p:sp>
          <p:nvSpPr>
            <p:cNvPr id="71" name="Rectangle 101">
              <a:extLst>
                <a:ext uri="{FF2B5EF4-FFF2-40B4-BE49-F238E27FC236}">
                  <a16:creationId xmlns:a16="http://schemas.microsoft.com/office/drawing/2014/main" id="{7199A7FB-5460-EBCC-8B35-2E86C36E0FD7}"/>
                </a:ext>
              </a:extLst>
            </p:cNvPr>
            <p:cNvSpPr/>
            <p:nvPr/>
          </p:nvSpPr>
          <p:spPr>
            <a:xfrm>
              <a:off x="6016776" y="2039174"/>
              <a:ext cx="17273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Victim Row</a:t>
              </a:r>
            </a:p>
          </p:txBody>
        </p:sp>
        <p:sp>
          <p:nvSpPr>
            <p:cNvPr id="72" name="Rectangle 102">
              <a:extLst>
                <a:ext uri="{FF2B5EF4-FFF2-40B4-BE49-F238E27FC236}">
                  <a16:creationId xmlns:a16="http://schemas.microsoft.com/office/drawing/2014/main" id="{80D1C235-3051-E629-EC94-5FA05D8DB9F6}"/>
                </a:ext>
              </a:extLst>
            </p:cNvPr>
            <p:cNvSpPr/>
            <p:nvPr/>
          </p:nvSpPr>
          <p:spPr>
            <a:xfrm>
              <a:off x="6016776" y="3372315"/>
              <a:ext cx="17273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Victim Row</a:t>
              </a:r>
            </a:p>
          </p:txBody>
        </p:sp>
        <p:sp>
          <p:nvSpPr>
            <p:cNvPr id="73" name="Rectangle 103">
              <a:extLst>
                <a:ext uri="{FF2B5EF4-FFF2-40B4-BE49-F238E27FC236}">
                  <a16:creationId xmlns:a16="http://schemas.microsoft.com/office/drawing/2014/main" id="{E09E69D3-D67A-29E9-7F0A-B152B954E602}"/>
                </a:ext>
              </a:extLst>
            </p:cNvPr>
            <p:cNvSpPr/>
            <p:nvPr/>
          </p:nvSpPr>
          <p:spPr>
            <a:xfrm>
              <a:off x="6016776" y="4043652"/>
              <a:ext cx="17273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Victim Row</a:t>
              </a:r>
            </a:p>
          </p:txBody>
        </p:sp>
        <p:sp>
          <p:nvSpPr>
            <p:cNvPr id="74" name="Rectangle 90">
              <a:extLst>
                <a:ext uri="{FF2B5EF4-FFF2-40B4-BE49-F238E27FC236}">
                  <a16:creationId xmlns:a16="http://schemas.microsoft.com/office/drawing/2014/main" id="{399902BE-E678-60B7-A662-C2C954324898}"/>
                </a:ext>
              </a:extLst>
            </p:cNvPr>
            <p:cNvSpPr/>
            <p:nvPr/>
          </p:nvSpPr>
          <p:spPr>
            <a:xfrm>
              <a:off x="5458418" y="2685155"/>
              <a:ext cx="228569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Aggressor Row</a:t>
              </a:r>
            </a:p>
          </p:txBody>
        </p:sp>
      </p:grpSp>
      <p:grpSp>
        <p:nvGrpSpPr>
          <p:cNvPr id="75" name="Group 47">
            <a:extLst>
              <a:ext uri="{FF2B5EF4-FFF2-40B4-BE49-F238E27FC236}">
                <a16:creationId xmlns:a16="http://schemas.microsoft.com/office/drawing/2014/main" id="{A04C2A52-2FAE-BF79-A9EC-82BC20650754}"/>
              </a:ext>
            </a:extLst>
          </p:cNvPr>
          <p:cNvGrpSpPr/>
          <p:nvPr/>
        </p:nvGrpSpPr>
        <p:grpSpPr>
          <a:xfrm>
            <a:off x="1436070" y="2982746"/>
            <a:ext cx="6271453" cy="649632"/>
            <a:chOff x="1428644" y="2604952"/>
            <a:chExt cx="6286713" cy="649632"/>
          </a:xfrm>
        </p:grpSpPr>
        <p:sp>
          <p:nvSpPr>
            <p:cNvPr id="76" name="Rectangle 48">
              <a:extLst>
                <a:ext uri="{FF2B5EF4-FFF2-40B4-BE49-F238E27FC236}">
                  <a16:creationId xmlns:a16="http://schemas.microsoft.com/office/drawing/2014/main" id="{3C65A7C1-A533-5D5F-60B1-9BAF59AB3ECE}"/>
                </a:ext>
              </a:extLst>
            </p:cNvPr>
            <p:cNvSpPr/>
            <p:nvPr/>
          </p:nvSpPr>
          <p:spPr>
            <a:xfrm>
              <a:off x="1434175" y="2604952"/>
              <a:ext cx="6281182" cy="6496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Row 2</a:t>
              </a:r>
            </a:p>
          </p:txBody>
        </p:sp>
        <p:sp>
          <p:nvSpPr>
            <p:cNvPr id="77" name="Content Placeholder 2">
              <a:extLst>
                <a:ext uri="{FF2B5EF4-FFF2-40B4-BE49-F238E27FC236}">
                  <a16:creationId xmlns:a16="http://schemas.microsoft.com/office/drawing/2014/main" id="{1AE58B42-4D6C-5652-1C04-BD8825CBE44F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37180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open</a:t>
              </a:r>
            </a:p>
          </p:txBody>
        </p:sp>
      </p:grpSp>
      <p:sp>
        <p:nvSpPr>
          <p:cNvPr id="79" name="Rectangle 50">
            <a:extLst>
              <a:ext uri="{FF2B5EF4-FFF2-40B4-BE49-F238E27FC236}">
                <a16:creationId xmlns:a16="http://schemas.microsoft.com/office/drawing/2014/main" id="{AD733A6C-1139-86C1-EF47-885DC276D2A2}"/>
              </a:ext>
            </a:extLst>
          </p:cNvPr>
          <p:cNvSpPr/>
          <p:nvPr/>
        </p:nvSpPr>
        <p:spPr>
          <a:xfrm>
            <a:off x="1441587" y="2987585"/>
            <a:ext cx="6266955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Row 2</a:t>
            </a:r>
          </a:p>
        </p:txBody>
      </p:sp>
      <p:sp>
        <p:nvSpPr>
          <p:cNvPr id="81" name="Rectangle 7">
            <a:extLst>
              <a:ext uri="{FF2B5EF4-FFF2-40B4-BE49-F238E27FC236}">
                <a16:creationId xmlns:a16="http://schemas.microsoft.com/office/drawing/2014/main" id="{5BC8DC28-4A3A-E7BF-F3FC-BDA81E38CE0A}"/>
              </a:ext>
            </a:extLst>
          </p:cNvPr>
          <p:cNvSpPr/>
          <p:nvPr/>
        </p:nvSpPr>
        <p:spPr>
          <a:xfrm>
            <a:off x="579893" y="1082617"/>
            <a:ext cx="79842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DRAM Subarray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4D821F8C-0C3E-C9C8-E0EB-4A0FA471E119}"/>
              </a:ext>
            </a:extLst>
          </p:cNvPr>
          <p:cNvSpPr txBox="1">
            <a:spLocks/>
          </p:cNvSpPr>
          <p:nvPr/>
        </p:nvSpPr>
        <p:spPr>
          <a:xfrm>
            <a:off x="75991" y="5375594"/>
            <a:ext cx="8987622" cy="10585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Necessary to accurately </a:t>
            </a:r>
            <a:r>
              <a:rPr lang="en-US" sz="2400" b="1" dirty="0">
                <a:solidFill>
                  <a:srgbClr val="F23F00"/>
                </a:solidFill>
              </a:rPr>
              <a:t>track</a:t>
            </a:r>
            <a:r>
              <a:rPr lang="en-US" sz="2400" dirty="0">
                <a:solidFill>
                  <a:srgbClr val="F23F00"/>
                </a:solidFill>
              </a:rPr>
              <a:t> or </a:t>
            </a:r>
            <a:r>
              <a:rPr lang="en-US" sz="2400" b="1" dirty="0">
                <a:solidFill>
                  <a:srgbClr val="F23F00"/>
                </a:solidFill>
              </a:rPr>
              <a:t>estimate</a:t>
            </a:r>
            <a:r>
              <a:rPr lang="en-US" sz="2400" dirty="0">
                <a:solidFill>
                  <a:srgbClr val="F23F00"/>
                </a:solidFill>
              </a:rPr>
              <a:t> aggressor DRAM row activation counts </a:t>
            </a:r>
            <a:r>
              <a:rPr lang="en-US" sz="2400" dirty="0"/>
              <a:t>to </a:t>
            </a:r>
            <a:r>
              <a:rPr lang="en-US" sz="2400" dirty="0">
                <a:solidFill>
                  <a:srgbClr val="316CE3"/>
                </a:solidFill>
              </a:rPr>
              <a:t>preventively refresh </a:t>
            </a:r>
            <a:r>
              <a:rPr lang="en-US" sz="2400" dirty="0"/>
              <a:t>potential victim rows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D1F43C33-6F74-C0DF-6C99-6F972F7BBFDF}"/>
              </a:ext>
            </a:extLst>
          </p:cNvPr>
          <p:cNvSpPr/>
          <p:nvPr/>
        </p:nvSpPr>
        <p:spPr>
          <a:xfrm>
            <a:off x="1352350" y="2884463"/>
            <a:ext cx="6444114" cy="8521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İçerik Yer Tutucusu 9" descr="Uyarı düz dolguyla">
            <a:extLst>
              <a:ext uri="{FF2B5EF4-FFF2-40B4-BE49-F238E27FC236}">
                <a16:creationId xmlns:a16="http://schemas.microsoft.com/office/drawing/2014/main" id="{881DFDB4-F920-6F33-A7FD-1BB515B6F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54617" y="2944867"/>
            <a:ext cx="731383" cy="731383"/>
          </a:xfrm>
        </p:spPr>
      </p:pic>
      <p:sp>
        <p:nvSpPr>
          <p:cNvPr id="3" name="Rectangle 90">
            <a:extLst>
              <a:ext uri="{FF2B5EF4-FFF2-40B4-BE49-F238E27FC236}">
                <a16:creationId xmlns:a16="http://schemas.microsoft.com/office/drawing/2014/main" id="{5E7C75CB-E4CC-A5A3-F63A-A109820FC112}"/>
              </a:ext>
            </a:extLst>
          </p:cNvPr>
          <p:cNvSpPr/>
          <p:nvPr/>
        </p:nvSpPr>
        <p:spPr>
          <a:xfrm>
            <a:off x="5432448" y="3061312"/>
            <a:ext cx="2285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Aggressor Row</a:t>
            </a:r>
          </a:p>
        </p:txBody>
      </p:sp>
    </p:spTree>
    <p:extLst>
      <p:ext uri="{BB962C8B-B14F-4D97-AF65-F5344CB8AC3E}">
        <p14:creationId xmlns:p14="http://schemas.microsoft.com/office/powerpoint/2010/main" val="2397554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3C8DA-0420-FF32-1ECF-3BC77B32D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1F3C05-F468-93FF-0B44-AABF20207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Outline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419AEB8-ECAE-4D56-46E9-4EE291A1D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BB18D29-09F4-B586-AFA0-2CB499CF2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13</a:t>
            </a:fld>
            <a:endParaRPr lang="tr-TR">
              <a:latin typeface="+mj-lt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A0A34BAA-D3C6-71BB-F3F3-08EEA9665C06}"/>
              </a:ext>
            </a:extLst>
          </p:cNvPr>
          <p:cNvSpPr/>
          <p:nvPr/>
        </p:nvSpPr>
        <p:spPr>
          <a:xfrm>
            <a:off x="240024" y="996271"/>
            <a:ext cx="8672264" cy="67603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solidFill>
                  <a:schemeClr val="bg1"/>
                </a:solidFill>
                <a:latin typeface="+mj-lt"/>
                <a:ea typeface="Cambria"/>
              </a:rPr>
              <a:t>Background</a:t>
            </a:r>
            <a:endParaRPr lang="tr-TR" dirty="0">
              <a:latin typeface="+mj-lt"/>
              <a:ea typeface="Cambria"/>
            </a:endParaRPr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3FD5987D-4DDD-7B32-A9DE-383934F766DF}"/>
              </a:ext>
            </a:extLst>
          </p:cNvPr>
          <p:cNvSpPr/>
          <p:nvPr/>
        </p:nvSpPr>
        <p:spPr>
          <a:xfrm>
            <a:off x="240024" y="1766788"/>
            <a:ext cx="8672264" cy="67603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latin typeface="+mj-lt"/>
                <a:ea typeface="+mn-lt"/>
                <a:cs typeface="+mn-lt"/>
              </a:rPr>
              <a:t>Industry Solutions to Read Disturbance</a:t>
            </a:r>
            <a:endParaRPr lang="tr-TR" dirty="0">
              <a:latin typeface="+mj-lt"/>
              <a:ea typeface="+mn-lt"/>
              <a:cs typeface="+mn-lt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D64047F-0F02-01C0-6E24-F42CA2E0FAD4}"/>
              </a:ext>
            </a:extLst>
          </p:cNvPr>
          <p:cNvSpPr/>
          <p:nvPr/>
        </p:nvSpPr>
        <p:spPr>
          <a:xfrm>
            <a:off x="240024" y="5619375"/>
            <a:ext cx="8672264" cy="67603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+mj-lt"/>
              </a:rPr>
              <a:t>Conclusion</a:t>
            </a:r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0438FAD5-D23E-A229-9AD9-73162B82781B}"/>
              </a:ext>
            </a:extLst>
          </p:cNvPr>
          <p:cNvSpPr/>
          <p:nvPr/>
        </p:nvSpPr>
        <p:spPr>
          <a:xfrm>
            <a:off x="240024" y="2537305"/>
            <a:ext cx="8672264" cy="6760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latin typeface="+mj-lt"/>
                <a:ea typeface="+mn-lt"/>
                <a:cs typeface="+mn-lt"/>
              </a:rPr>
              <a:t>Security Analysis of Industry Solutions</a:t>
            </a:r>
            <a:endParaRPr lang="tr-TR" dirty="0">
              <a:latin typeface="+mj-lt"/>
            </a:endParaRP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DB862135-21C5-E599-237D-D38C1E4FA617}"/>
              </a:ext>
            </a:extLst>
          </p:cNvPr>
          <p:cNvSpPr/>
          <p:nvPr/>
        </p:nvSpPr>
        <p:spPr>
          <a:xfrm>
            <a:off x="240024" y="3307822"/>
            <a:ext cx="8672264" cy="67603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latin typeface="+mj-lt"/>
                <a:ea typeface="+mn-lt"/>
                <a:cs typeface="+mn-lt"/>
              </a:rPr>
              <a:t>Overhead Analysis of Industry Solutions</a:t>
            </a:r>
            <a:endParaRPr lang="tr-TR" dirty="0">
              <a:latin typeface="+mj-lt"/>
              <a:ea typeface="+mn-lt"/>
              <a:cs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375CC5-37C2-B846-9A05-17E46E86255D}"/>
              </a:ext>
            </a:extLst>
          </p:cNvPr>
          <p:cNvSpPr/>
          <p:nvPr/>
        </p:nvSpPr>
        <p:spPr>
          <a:xfrm>
            <a:off x="240024" y="4078340"/>
            <a:ext cx="8672264" cy="67603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+mj-lt"/>
              </a:rPr>
              <a:t>Chronus</a:t>
            </a:r>
            <a:endParaRPr lang="en-US" sz="3200" dirty="0"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C45154-C41A-C7F5-A370-189E837A0BDD}"/>
              </a:ext>
            </a:extLst>
          </p:cNvPr>
          <p:cNvSpPr/>
          <p:nvPr/>
        </p:nvSpPr>
        <p:spPr>
          <a:xfrm>
            <a:off x="240024" y="4848858"/>
            <a:ext cx="8672264" cy="67603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+mj-lt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809829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D3753-12DB-0424-3F3D-C8F22606A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1CD058E6-1049-DAFD-82AA-0FACE4F2D97C}"/>
              </a:ext>
            </a:extLst>
          </p:cNvPr>
          <p:cNvSpPr/>
          <p:nvPr/>
        </p:nvSpPr>
        <p:spPr>
          <a:xfrm>
            <a:off x="2684838" y="2630213"/>
            <a:ext cx="1662326" cy="1547392"/>
          </a:xfrm>
          <a:prstGeom prst="mathMultiply">
            <a:avLst>
              <a:gd name="adj1" fmla="val 11576"/>
            </a:avLst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1BD14D44-C36B-38C4-6693-06A38FA2585B}"/>
              </a:ext>
            </a:extLst>
          </p:cNvPr>
          <p:cNvSpPr/>
          <p:nvPr/>
        </p:nvSpPr>
        <p:spPr>
          <a:xfrm>
            <a:off x="2733752" y="3072294"/>
            <a:ext cx="1740669" cy="650530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+mj-lt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114E2306-2318-CFCC-CDDB-CF3D3A72AA6B}"/>
              </a:ext>
            </a:extLst>
          </p:cNvPr>
          <p:cNvSpPr/>
          <p:nvPr/>
        </p:nvSpPr>
        <p:spPr>
          <a:xfrm>
            <a:off x="2733752" y="3078644"/>
            <a:ext cx="1740669" cy="65053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REF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2EF3CE6-BD85-97A6-8930-53BA19A74CDC}"/>
              </a:ext>
            </a:extLst>
          </p:cNvPr>
          <p:cNvSpPr/>
          <p:nvPr/>
        </p:nvSpPr>
        <p:spPr>
          <a:xfrm>
            <a:off x="2733752" y="3074525"/>
            <a:ext cx="1740669" cy="650530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ACT</a:t>
            </a: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015426E-76F0-ECA3-EADE-6D8DF1B0D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99" y="-24384"/>
            <a:ext cx="8894618" cy="931025"/>
          </a:xfrm>
        </p:spPr>
        <p:txBody>
          <a:bodyPr/>
          <a:lstStyle/>
          <a:p>
            <a:r>
              <a:rPr lang="tr-TR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Industry Solutions to Read Disturbance:</a:t>
            </a:r>
            <a:br>
              <a:rPr lang="tr-TR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When To Refresh? (I)</a:t>
            </a:r>
            <a:endParaRPr lang="tr-TR" dirty="0">
              <a:solidFill>
                <a:schemeClr val="accent1">
                  <a:lumMod val="75000"/>
                </a:schemeClr>
              </a:solidFill>
              <a:ea typeface="+mj-lt"/>
              <a:cs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9F03766-6B90-C187-DBAC-F85EA0F7D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pPr/>
              <a:t>14</a:t>
            </a:fld>
            <a:endParaRPr lang="tr-TR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22BF3E-FFD8-38F6-F13D-CAAB546489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t="21295" r="5001" b="22250"/>
          <a:stretch/>
        </p:blipFill>
        <p:spPr>
          <a:xfrm rot="10800000">
            <a:off x="4617880" y="2586803"/>
            <a:ext cx="4066929" cy="18675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4A6F3A-4A25-8772-34B2-75CF1677C3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8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89" t="4755" r="12351" b="2541"/>
          <a:stretch/>
        </p:blipFill>
        <p:spPr>
          <a:xfrm>
            <a:off x="457200" y="2480544"/>
            <a:ext cx="2209800" cy="2057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A6CAC4-9B2D-96B0-621E-C2DAD9953F5B}"/>
              </a:ext>
            </a:extLst>
          </p:cNvPr>
          <p:cNvSpPr txBox="1"/>
          <p:nvPr/>
        </p:nvSpPr>
        <p:spPr>
          <a:xfrm>
            <a:off x="2885084" y="3830038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DRAM </a:t>
            </a:r>
          </a:p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Channel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326EB3-B047-5CB2-87F5-BF5297D7C20C}"/>
              </a:ext>
            </a:extLst>
          </p:cNvPr>
          <p:cNvSpPr txBox="1"/>
          <p:nvPr/>
        </p:nvSpPr>
        <p:spPr>
          <a:xfrm>
            <a:off x="5376721" y="4443001"/>
            <a:ext cx="2866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DRAM Module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9" name="iso highlight">
            <a:extLst>
              <a:ext uri="{FF2B5EF4-FFF2-40B4-BE49-F238E27FC236}">
                <a16:creationId xmlns:a16="http://schemas.microsoft.com/office/drawing/2014/main" id="{1CF38A0B-83AB-DF70-E4EF-3EF74C5BC928}"/>
              </a:ext>
            </a:extLst>
          </p:cNvPr>
          <p:cNvSpPr/>
          <p:nvPr/>
        </p:nvSpPr>
        <p:spPr>
          <a:xfrm>
            <a:off x="5783126" y="3011599"/>
            <a:ext cx="581340" cy="88412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 highlight">
            <a:extLst>
              <a:ext uri="{FF2B5EF4-FFF2-40B4-BE49-F238E27FC236}">
                <a16:creationId xmlns:a16="http://schemas.microsoft.com/office/drawing/2014/main" id="{CDB5B92C-1903-3EB2-2992-F779936CB850}"/>
              </a:ext>
            </a:extLst>
          </p:cNvPr>
          <p:cNvSpPr/>
          <p:nvPr/>
        </p:nvSpPr>
        <p:spPr>
          <a:xfrm>
            <a:off x="4948908" y="3011599"/>
            <a:ext cx="581340" cy="88412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 highlight">
            <a:extLst>
              <a:ext uri="{FF2B5EF4-FFF2-40B4-BE49-F238E27FC236}">
                <a16:creationId xmlns:a16="http://schemas.microsoft.com/office/drawing/2014/main" id="{88AD816A-B82D-820D-63B7-87C65AEB90FC}"/>
              </a:ext>
            </a:extLst>
          </p:cNvPr>
          <p:cNvSpPr/>
          <p:nvPr/>
        </p:nvSpPr>
        <p:spPr>
          <a:xfrm>
            <a:off x="6942454" y="3011599"/>
            <a:ext cx="581340" cy="88412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 highlight">
            <a:extLst>
              <a:ext uri="{FF2B5EF4-FFF2-40B4-BE49-F238E27FC236}">
                <a16:creationId xmlns:a16="http://schemas.microsoft.com/office/drawing/2014/main" id="{A2B6E9C2-C3AC-015E-6A7F-A33585E61E17}"/>
              </a:ext>
            </a:extLst>
          </p:cNvPr>
          <p:cNvSpPr/>
          <p:nvPr/>
        </p:nvSpPr>
        <p:spPr>
          <a:xfrm>
            <a:off x="7734006" y="3014101"/>
            <a:ext cx="581340" cy="88412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unchline">
            <a:extLst>
              <a:ext uri="{FF2B5EF4-FFF2-40B4-BE49-F238E27FC236}">
                <a16:creationId xmlns:a16="http://schemas.microsoft.com/office/drawing/2014/main" id="{03C102AB-673A-67D4-8A9A-BA7B2BB17E17}"/>
              </a:ext>
            </a:extLst>
          </p:cNvPr>
          <p:cNvSpPr txBox="1"/>
          <p:nvPr/>
        </p:nvSpPr>
        <p:spPr>
          <a:xfrm>
            <a:off x="194117" y="992864"/>
            <a:ext cx="8753180" cy="114300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Preventive refresh operations </a:t>
            </a:r>
            <a:r>
              <a:rPr lang="en-US" sz="2600" dirty="0">
                <a:solidFill>
                  <a:prstClr val="black"/>
                </a:solidFill>
                <a:latin typeface="+mj-lt"/>
                <a:ea typeface="ＭＳ Ｐゴシック" charset="0"/>
                <a:cs typeface="ＭＳ Ｐゴシック" charset="0"/>
              </a:rPr>
              <a:t>are </a:t>
            </a:r>
            <a:br>
              <a:rPr lang="en-US" sz="2600" dirty="0">
                <a:solidFill>
                  <a:prstClr val="black"/>
                </a:solidFill>
                <a:latin typeface="+mj-lt"/>
                <a:ea typeface="ＭＳ Ｐゴシック" charset="0"/>
                <a:cs typeface="ＭＳ Ｐゴシック" charset="0"/>
              </a:rPr>
            </a:br>
            <a:r>
              <a:rPr lang="en-US" sz="2600" b="1" dirty="0">
                <a:solidFill>
                  <a:srgbClr val="C00000"/>
                </a:solidFill>
                <a:latin typeface="+mj-lt"/>
                <a:ea typeface="ＭＳ Ｐゴシック" charset="0"/>
                <a:cs typeface="ＭＳ Ｐゴシック" charset="0"/>
              </a:rPr>
              <a:t>blocking and time consuming</a:t>
            </a:r>
            <a:r>
              <a:rPr lang="en-US" sz="2600" dirty="0">
                <a:solidFill>
                  <a:prstClr val="black"/>
                </a:solidFill>
                <a:latin typeface="+mj-lt"/>
                <a:ea typeface="ＭＳ Ｐゴシック" charset="0"/>
                <a:cs typeface="ＭＳ Ｐゴシック" charset="0"/>
              </a:rPr>
              <a:t> operations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iso highlight">
            <a:extLst>
              <a:ext uri="{FF2B5EF4-FFF2-40B4-BE49-F238E27FC236}">
                <a16:creationId xmlns:a16="http://schemas.microsoft.com/office/drawing/2014/main" id="{F8B309FC-5372-E144-CE34-47AA6B2B9391}"/>
              </a:ext>
            </a:extLst>
          </p:cNvPr>
          <p:cNvSpPr/>
          <p:nvPr/>
        </p:nvSpPr>
        <p:spPr>
          <a:xfrm>
            <a:off x="5783471" y="3608255"/>
            <a:ext cx="581340" cy="28170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 highlight">
            <a:extLst>
              <a:ext uri="{FF2B5EF4-FFF2-40B4-BE49-F238E27FC236}">
                <a16:creationId xmlns:a16="http://schemas.microsoft.com/office/drawing/2014/main" id="{6AFDC069-24EE-8193-1DA6-A2336E281F4C}"/>
              </a:ext>
            </a:extLst>
          </p:cNvPr>
          <p:cNvSpPr/>
          <p:nvPr/>
        </p:nvSpPr>
        <p:spPr>
          <a:xfrm>
            <a:off x="4949253" y="3608255"/>
            <a:ext cx="581340" cy="28170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 highlight">
            <a:extLst>
              <a:ext uri="{FF2B5EF4-FFF2-40B4-BE49-F238E27FC236}">
                <a16:creationId xmlns:a16="http://schemas.microsoft.com/office/drawing/2014/main" id="{72A94919-DE1E-C6F4-B9AC-13376599D0FF}"/>
              </a:ext>
            </a:extLst>
          </p:cNvPr>
          <p:cNvSpPr/>
          <p:nvPr/>
        </p:nvSpPr>
        <p:spPr>
          <a:xfrm>
            <a:off x="6942799" y="3608255"/>
            <a:ext cx="581340" cy="28170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 highlight">
            <a:extLst>
              <a:ext uri="{FF2B5EF4-FFF2-40B4-BE49-F238E27FC236}">
                <a16:creationId xmlns:a16="http://schemas.microsoft.com/office/drawing/2014/main" id="{EF9C66B3-3318-45F7-D262-DBF915A9FC90}"/>
              </a:ext>
            </a:extLst>
          </p:cNvPr>
          <p:cNvSpPr/>
          <p:nvPr/>
        </p:nvSpPr>
        <p:spPr>
          <a:xfrm>
            <a:off x="7734351" y="3610757"/>
            <a:ext cx="581340" cy="28170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unchline">
            <a:extLst>
              <a:ext uri="{FF2B5EF4-FFF2-40B4-BE49-F238E27FC236}">
                <a16:creationId xmlns:a16="http://schemas.microsoft.com/office/drawing/2014/main" id="{4444DD16-0DA5-0A44-86AA-6A0224B231D2}"/>
              </a:ext>
            </a:extLst>
          </p:cNvPr>
          <p:cNvSpPr txBox="1"/>
          <p:nvPr/>
        </p:nvSpPr>
        <p:spPr>
          <a:xfrm>
            <a:off x="390820" y="4926136"/>
            <a:ext cx="8359775" cy="114300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Memory controller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cannot access</a:t>
            </a:r>
            <a:r>
              <a:rPr lang="en-US" sz="2600" b="1" noProof="0" dirty="0">
                <a:solidFill>
                  <a:srgbClr val="C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sz="2600" noProof="0" dirty="0">
                <a:latin typeface="+mj-lt"/>
                <a:ea typeface="ＭＳ Ｐゴシック" charset="0"/>
                <a:cs typeface="ＭＳ Ｐゴシック" charset="0"/>
              </a:rPr>
              <a:t>a memory bank</a:t>
            </a:r>
            <a:endParaRPr lang="en-US" sz="2600" b="1" dirty="0">
              <a:solidFill>
                <a:srgbClr val="C00000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solidFill>
                  <a:prstClr val="black"/>
                </a:solidFill>
                <a:latin typeface="+mj-lt"/>
                <a:ea typeface="ＭＳ Ｐゴシック" charset="0"/>
                <a:cs typeface="ＭＳ Ｐゴシック" charset="0"/>
              </a:rPr>
              <a:t>undergoing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a preventive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 refresh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ＭＳ Ｐゴシック" charset="0"/>
              <a:cs typeface="ＭＳ Ｐゴシック" charset="0"/>
            </a:endParaRPr>
          </a:p>
        </p:txBody>
      </p:sp>
      <p:pic>
        <p:nvPicPr>
          <p:cNvPr id="21" name="Picture 14" descr="gui refresh&quot; Icon - Download for free – Iconduck">
            <a:extLst>
              <a:ext uri="{FF2B5EF4-FFF2-40B4-BE49-F238E27FC236}">
                <a16:creationId xmlns:a16="http://schemas.microsoft.com/office/drawing/2014/main" id="{6A2981BB-AC57-8F41-AA36-B027614A7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863" y="3084316"/>
            <a:ext cx="458630" cy="4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gui refresh&quot; Icon - Download for free – Iconduck">
            <a:extLst>
              <a:ext uri="{FF2B5EF4-FFF2-40B4-BE49-F238E27FC236}">
                <a16:creationId xmlns:a16="http://schemas.microsoft.com/office/drawing/2014/main" id="{AED9D082-ECD7-1ED9-C480-8E9449F8A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603" y="3084316"/>
            <a:ext cx="458630" cy="4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gui refresh&quot; Icon - Download for free – Iconduck">
            <a:extLst>
              <a:ext uri="{FF2B5EF4-FFF2-40B4-BE49-F238E27FC236}">
                <a16:creationId xmlns:a16="http://schemas.microsoft.com/office/drawing/2014/main" id="{DED87C11-B51C-338C-912E-20DC7F85F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014" y="3084316"/>
            <a:ext cx="458630" cy="4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gui refresh&quot; Icon - Download for free – Iconduck">
            <a:extLst>
              <a:ext uri="{FF2B5EF4-FFF2-40B4-BE49-F238E27FC236}">
                <a16:creationId xmlns:a16="http://schemas.microsoft.com/office/drawing/2014/main" id="{11FC4341-AB06-3C7D-4324-EB2413688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93" y="3084316"/>
            <a:ext cx="458630" cy="4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28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6" grpId="0" animBg="1"/>
      <p:bldP spid="9" grpId="0" animBg="1"/>
      <p:bldP spid="13" grpId="0" animBg="1"/>
      <p:bldP spid="14" grpId="0" animBg="1"/>
      <p:bldP spid="16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Right 7">
            <a:extLst>
              <a:ext uri="{FF2B5EF4-FFF2-40B4-BE49-F238E27FC236}">
                <a16:creationId xmlns:a16="http://schemas.microsoft.com/office/drawing/2014/main" id="{E1B6D2A4-ACF9-9076-7249-E0AB687F51EE}"/>
              </a:ext>
            </a:extLst>
          </p:cNvPr>
          <p:cNvSpPr/>
          <p:nvPr/>
        </p:nvSpPr>
        <p:spPr>
          <a:xfrm>
            <a:off x="2732519" y="3089879"/>
            <a:ext cx="1740669" cy="650530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+mj-lt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B6819C9-E752-3EEB-A56D-A3F50ECAD68F}"/>
              </a:ext>
            </a:extLst>
          </p:cNvPr>
          <p:cNvSpPr/>
          <p:nvPr/>
        </p:nvSpPr>
        <p:spPr>
          <a:xfrm>
            <a:off x="2742334" y="3093344"/>
            <a:ext cx="1740669" cy="65053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RFM</a:t>
            </a: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EB1BA7A-CA25-5F27-90F0-8E34FBE3F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99" y="-24384"/>
            <a:ext cx="8894618" cy="931025"/>
          </a:xfrm>
        </p:spPr>
        <p:txBody>
          <a:bodyPr/>
          <a:lstStyle/>
          <a:p>
            <a:r>
              <a:rPr lang="tr-TR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Industry Solutions to Read Disturbance:</a:t>
            </a:r>
            <a:br>
              <a:rPr lang="tr-TR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When To Refresh? (II)</a:t>
            </a:r>
            <a:endParaRPr lang="tr-TR" dirty="0">
              <a:solidFill>
                <a:schemeClr val="accent1">
                  <a:lumMod val="75000"/>
                </a:schemeClr>
              </a:solidFill>
              <a:ea typeface="+mj-lt"/>
              <a:cs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0F42C20-B3ED-D308-F2CA-9E9547907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pPr/>
              <a:t>15</a:t>
            </a:fld>
            <a:endParaRPr lang="tr-TR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1E4D11-E46D-B378-D37D-C83A6D4AC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t="21295" r="5001" b="22250"/>
          <a:stretch/>
        </p:blipFill>
        <p:spPr>
          <a:xfrm rot="10800000">
            <a:off x="4617880" y="2596963"/>
            <a:ext cx="4066929" cy="18675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46570C-7301-4D49-27CD-2EDA16E492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8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89" t="4755" r="12351" b="2541"/>
          <a:stretch/>
        </p:blipFill>
        <p:spPr>
          <a:xfrm>
            <a:off x="457200" y="2490704"/>
            <a:ext cx="2209800" cy="2057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3A9D9E2-FD5B-4DBE-75E5-4C4547629CED}"/>
              </a:ext>
            </a:extLst>
          </p:cNvPr>
          <p:cNvSpPr txBox="1"/>
          <p:nvPr/>
        </p:nvSpPr>
        <p:spPr>
          <a:xfrm>
            <a:off x="2885084" y="3840198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DRAM </a:t>
            </a:r>
          </a:p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Channel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AABD0F-567A-51B3-0ABA-893BF716DDEE}"/>
              </a:ext>
            </a:extLst>
          </p:cNvPr>
          <p:cNvSpPr txBox="1"/>
          <p:nvPr/>
        </p:nvSpPr>
        <p:spPr>
          <a:xfrm>
            <a:off x="5376721" y="4453161"/>
            <a:ext cx="2866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DRAM Module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9" name="iso highlight">
            <a:extLst>
              <a:ext uri="{FF2B5EF4-FFF2-40B4-BE49-F238E27FC236}">
                <a16:creationId xmlns:a16="http://schemas.microsoft.com/office/drawing/2014/main" id="{DE556491-A644-814B-97B4-9B5731551B25}"/>
              </a:ext>
            </a:extLst>
          </p:cNvPr>
          <p:cNvSpPr/>
          <p:nvPr/>
        </p:nvSpPr>
        <p:spPr>
          <a:xfrm>
            <a:off x="5783126" y="3021759"/>
            <a:ext cx="581340" cy="88412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 highlight">
            <a:extLst>
              <a:ext uri="{FF2B5EF4-FFF2-40B4-BE49-F238E27FC236}">
                <a16:creationId xmlns:a16="http://schemas.microsoft.com/office/drawing/2014/main" id="{475851A4-3C69-7780-22F5-63F76B644873}"/>
              </a:ext>
            </a:extLst>
          </p:cNvPr>
          <p:cNvSpPr/>
          <p:nvPr/>
        </p:nvSpPr>
        <p:spPr>
          <a:xfrm>
            <a:off x="4948908" y="3021759"/>
            <a:ext cx="581340" cy="88412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 highlight">
            <a:extLst>
              <a:ext uri="{FF2B5EF4-FFF2-40B4-BE49-F238E27FC236}">
                <a16:creationId xmlns:a16="http://schemas.microsoft.com/office/drawing/2014/main" id="{C35858BB-0A4A-E01D-BE0B-EBDDA0557180}"/>
              </a:ext>
            </a:extLst>
          </p:cNvPr>
          <p:cNvSpPr/>
          <p:nvPr/>
        </p:nvSpPr>
        <p:spPr>
          <a:xfrm>
            <a:off x="6942454" y="3021759"/>
            <a:ext cx="581340" cy="88412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 highlight">
            <a:extLst>
              <a:ext uri="{FF2B5EF4-FFF2-40B4-BE49-F238E27FC236}">
                <a16:creationId xmlns:a16="http://schemas.microsoft.com/office/drawing/2014/main" id="{EA43892A-F3C8-7D19-1991-D8672787C143}"/>
              </a:ext>
            </a:extLst>
          </p:cNvPr>
          <p:cNvSpPr/>
          <p:nvPr/>
        </p:nvSpPr>
        <p:spPr>
          <a:xfrm>
            <a:off x="7734006" y="3024261"/>
            <a:ext cx="581340" cy="88412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unchline">
            <a:extLst>
              <a:ext uri="{FF2B5EF4-FFF2-40B4-BE49-F238E27FC236}">
                <a16:creationId xmlns:a16="http://schemas.microsoft.com/office/drawing/2014/main" id="{BDE442AC-CF16-886C-66A2-293DAFC7C6E2}"/>
              </a:ext>
            </a:extLst>
          </p:cNvPr>
          <p:cNvSpPr txBox="1"/>
          <p:nvPr/>
        </p:nvSpPr>
        <p:spPr>
          <a:xfrm>
            <a:off x="280611" y="1090907"/>
            <a:ext cx="8359775" cy="1143000"/>
          </a:xfrm>
          <a:prstGeom prst="rect">
            <a:avLst/>
          </a:prstGeom>
          <a:noFill/>
        </p:spPr>
        <p:txBody>
          <a:bodyPr anchor="ctr"/>
          <a:lstStyle/>
          <a:p>
            <a:pPr lvl="0" algn="ctr" defTabSz="914400"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Earlier JEDEC DDR5 specifications introduce</a:t>
            </a:r>
          </a:p>
          <a:p>
            <a:pPr lvl="0" algn="ctr" defTabSz="914400"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Refresh Management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 (RFM)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 commands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iso highlight">
            <a:extLst>
              <a:ext uri="{FF2B5EF4-FFF2-40B4-BE49-F238E27FC236}">
                <a16:creationId xmlns:a16="http://schemas.microsoft.com/office/drawing/2014/main" id="{EE241E9C-022B-ECEC-681D-12C0D7A00AB9}"/>
              </a:ext>
            </a:extLst>
          </p:cNvPr>
          <p:cNvSpPr/>
          <p:nvPr/>
        </p:nvSpPr>
        <p:spPr>
          <a:xfrm>
            <a:off x="5783471" y="3618415"/>
            <a:ext cx="581340" cy="28170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 highlight">
            <a:extLst>
              <a:ext uri="{FF2B5EF4-FFF2-40B4-BE49-F238E27FC236}">
                <a16:creationId xmlns:a16="http://schemas.microsoft.com/office/drawing/2014/main" id="{CB2E3281-B806-FD1E-2A25-319D127ED956}"/>
              </a:ext>
            </a:extLst>
          </p:cNvPr>
          <p:cNvSpPr/>
          <p:nvPr/>
        </p:nvSpPr>
        <p:spPr>
          <a:xfrm>
            <a:off x="4949253" y="3618415"/>
            <a:ext cx="581340" cy="28170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 highlight">
            <a:extLst>
              <a:ext uri="{FF2B5EF4-FFF2-40B4-BE49-F238E27FC236}">
                <a16:creationId xmlns:a16="http://schemas.microsoft.com/office/drawing/2014/main" id="{F4247743-7F0E-D907-1F1B-9FCACED5251E}"/>
              </a:ext>
            </a:extLst>
          </p:cNvPr>
          <p:cNvSpPr/>
          <p:nvPr/>
        </p:nvSpPr>
        <p:spPr>
          <a:xfrm>
            <a:off x="6942799" y="3618415"/>
            <a:ext cx="581340" cy="28170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 highlight">
            <a:extLst>
              <a:ext uri="{FF2B5EF4-FFF2-40B4-BE49-F238E27FC236}">
                <a16:creationId xmlns:a16="http://schemas.microsoft.com/office/drawing/2014/main" id="{93962E24-0782-0A69-0B32-1D51948F1A64}"/>
              </a:ext>
            </a:extLst>
          </p:cNvPr>
          <p:cNvSpPr/>
          <p:nvPr/>
        </p:nvSpPr>
        <p:spPr>
          <a:xfrm>
            <a:off x="7734351" y="3620917"/>
            <a:ext cx="581340" cy="28170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unchline">
            <a:extLst>
              <a:ext uri="{FF2B5EF4-FFF2-40B4-BE49-F238E27FC236}">
                <a16:creationId xmlns:a16="http://schemas.microsoft.com/office/drawing/2014/main" id="{72A01969-2E66-D0A5-965D-443AD8E74BF0}"/>
              </a:ext>
            </a:extLst>
          </p:cNvPr>
          <p:cNvSpPr txBox="1"/>
          <p:nvPr/>
        </p:nvSpPr>
        <p:spPr>
          <a:xfrm>
            <a:off x="537528" y="5095240"/>
            <a:ext cx="8359775" cy="1143000"/>
          </a:xfrm>
          <a:prstGeom prst="rect">
            <a:avLst/>
          </a:prstGeom>
          <a:noFill/>
        </p:spPr>
        <p:txBody>
          <a:bodyPr anchor="ctr"/>
          <a:lstStyle/>
          <a:p>
            <a:pPr lvl="0" algn="ctr" defTabSz="914400"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Memory controller</a:t>
            </a:r>
            <a:r>
              <a:rPr lang="en-US" sz="2600" dirty="0">
                <a:solidFill>
                  <a:prstClr val="black"/>
                </a:solidFill>
                <a:latin typeface="+mj-lt"/>
                <a:ea typeface="ＭＳ Ｐゴシック" charset="0"/>
                <a:cs typeface="ＭＳ Ｐゴシック" charset="0"/>
              </a:rPr>
              <a:t> sends an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RFM command</a:t>
            </a:r>
          </a:p>
          <a:p>
            <a:pPr lvl="0" algn="ctr" defTabSz="914400">
              <a:defRPr/>
            </a:pPr>
            <a:r>
              <a:rPr lang="en-US" sz="2600" dirty="0">
                <a:latin typeface="+mj-lt"/>
                <a:ea typeface="ＭＳ Ｐゴシック" charset="0"/>
                <a:cs typeface="ＭＳ Ｐゴシック" charset="0"/>
              </a:rPr>
              <a:t>to allow time for preventive refreshes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00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4" grpId="0" animBg="1"/>
      <p:bldP spid="16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EB1BA7A-CA25-5F27-90F0-8E34FBE3F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99" y="0"/>
            <a:ext cx="8894618" cy="931025"/>
          </a:xfrm>
        </p:spPr>
        <p:txBody>
          <a:bodyPr/>
          <a:lstStyle/>
          <a:p>
            <a:r>
              <a:rPr lang="tr-TR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Industry Solutions to Read Disturbance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5B5E992-77CD-702F-FF83-FEB5CD106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0F42C20-B3ED-D308-F2CA-9E9547907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pPr/>
              <a:t>16</a:t>
            </a:fld>
            <a:endParaRPr lang="tr-TR" dirty="0">
              <a:latin typeface="+mj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08DECF-048D-A039-ACD4-5D8810326961}"/>
              </a:ext>
            </a:extLst>
          </p:cNvPr>
          <p:cNvGrpSpPr/>
          <p:nvPr/>
        </p:nvGrpSpPr>
        <p:grpSpPr>
          <a:xfrm>
            <a:off x="-14776" y="1666236"/>
            <a:ext cx="9158776" cy="1350973"/>
            <a:chOff x="-14776" y="1666236"/>
            <a:chExt cx="9158776" cy="1350973"/>
          </a:xfrm>
        </p:grpSpPr>
        <p:sp>
          <p:nvSpPr>
            <p:cNvPr id="3" name="Rectangle 25">
              <a:extLst>
                <a:ext uri="{FF2B5EF4-FFF2-40B4-BE49-F238E27FC236}">
                  <a16:creationId xmlns:a16="http://schemas.microsoft.com/office/drawing/2014/main" id="{0573D3A2-93BB-4741-BD57-8BF5C9EA699F}"/>
                </a:ext>
              </a:extLst>
            </p:cNvPr>
            <p:cNvSpPr/>
            <p:nvPr/>
          </p:nvSpPr>
          <p:spPr>
            <a:xfrm>
              <a:off x="0" y="1666236"/>
              <a:ext cx="9144000" cy="135097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endParaRPr lang="en-US" sz="3200" dirty="0">
                <a:latin typeface="+mj-lt"/>
                <a:ea typeface="+mn-lt"/>
                <a:cs typeface="+mn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385FEA3-884E-D17A-9660-4B1422B7E731}"/>
                </a:ext>
              </a:extLst>
            </p:cNvPr>
            <p:cNvSpPr txBox="1"/>
            <p:nvPr/>
          </p:nvSpPr>
          <p:spPr>
            <a:xfrm>
              <a:off x="-14776" y="1841980"/>
              <a:ext cx="91427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00" dirty="0">
                  <a:latin typeface="+mj-lt"/>
                </a:rPr>
                <a:t>Periodic Refresh Management (PRFM)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6914A36-38DB-B072-6A55-F344350147E7}"/>
                </a:ext>
              </a:extLst>
            </p:cNvPr>
            <p:cNvSpPr txBox="1"/>
            <p:nvPr/>
          </p:nvSpPr>
          <p:spPr>
            <a:xfrm>
              <a:off x="-14776" y="2343509"/>
              <a:ext cx="91427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Memory controller 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periodically</a:t>
              </a:r>
              <a:r>
                <a:rPr lang="en-US" sz="2000" dirty="0">
                  <a:latin typeface="+mj-lt"/>
                </a:rPr>
                <a:t> issues RFM commands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34F5F3-71C5-6748-50E6-06D57DBFDF16}"/>
              </a:ext>
            </a:extLst>
          </p:cNvPr>
          <p:cNvGrpSpPr/>
          <p:nvPr/>
        </p:nvGrpSpPr>
        <p:grpSpPr>
          <a:xfrm>
            <a:off x="-14776" y="3840792"/>
            <a:ext cx="9157484" cy="1350973"/>
            <a:chOff x="-14776" y="3840792"/>
            <a:chExt cx="9157484" cy="1350973"/>
          </a:xfrm>
        </p:grpSpPr>
        <p:sp>
          <p:nvSpPr>
            <p:cNvPr id="9" name="Rectangle 25">
              <a:extLst>
                <a:ext uri="{FF2B5EF4-FFF2-40B4-BE49-F238E27FC236}">
                  <a16:creationId xmlns:a16="http://schemas.microsoft.com/office/drawing/2014/main" id="{668A13B5-F2AE-1E3E-667F-48BE6FCCA50C}"/>
                </a:ext>
              </a:extLst>
            </p:cNvPr>
            <p:cNvSpPr/>
            <p:nvPr/>
          </p:nvSpPr>
          <p:spPr>
            <a:xfrm>
              <a:off x="-1292" y="3840792"/>
              <a:ext cx="9144000" cy="135097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endParaRPr lang="en-US" sz="3200" dirty="0">
                <a:latin typeface="+mj-lt"/>
                <a:ea typeface="+mn-lt"/>
                <a:cs typeface="+mn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B9B629C-D74E-30AE-57B1-475128994319}"/>
                </a:ext>
              </a:extLst>
            </p:cNvPr>
            <p:cNvSpPr txBox="1"/>
            <p:nvPr/>
          </p:nvSpPr>
          <p:spPr>
            <a:xfrm>
              <a:off x="-14776" y="4021883"/>
              <a:ext cx="91427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00" dirty="0">
                  <a:latin typeface="+mj-lt"/>
                </a:rPr>
                <a:t>Per Row Activation Counting and Back-Off (PRAC)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950BA1C-7E39-BDA6-D36F-42F7E8568726}"/>
                </a:ext>
              </a:extLst>
            </p:cNvPr>
            <p:cNvSpPr txBox="1"/>
            <p:nvPr/>
          </p:nvSpPr>
          <p:spPr>
            <a:xfrm>
              <a:off x="0" y="4554944"/>
              <a:ext cx="91427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DRAM chip 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tracks</a:t>
              </a:r>
              <a:r>
                <a:rPr lang="en-US" sz="2000" dirty="0">
                  <a:latin typeface="+mj-lt"/>
                </a:rPr>
                <a:t> row activations and 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requests </a:t>
              </a:r>
              <a:r>
                <a:rPr lang="en-US" sz="2000" dirty="0">
                  <a:latin typeface="+mj-lt"/>
                </a:rPr>
                <a:t>RFMs by sending a 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back-off</a:t>
              </a:r>
              <a:endParaRPr lang="en-US" sz="2000" i="1" dirty="0">
                <a:latin typeface="+mj-lt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5B0EDC3-9C3B-DC60-301C-8ED0E216BEC3}"/>
              </a:ext>
            </a:extLst>
          </p:cNvPr>
          <p:cNvGrpSpPr/>
          <p:nvPr/>
        </p:nvGrpSpPr>
        <p:grpSpPr>
          <a:xfrm>
            <a:off x="-4616" y="1645915"/>
            <a:ext cx="9159516" cy="1350973"/>
            <a:chOff x="-4616" y="1645915"/>
            <a:chExt cx="9159516" cy="1350973"/>
          </a:xfrm>
          <a:solidFill>
            <a:srgbClr val="2F5597"/>
          </a:solidFill>
        </p:grpSpPr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0FB8EDB8-BF48-7681-831E-ABCCA7A01019}"/>
                </a:ext>
              </a:extLst>
            </p:cNvPr>
            <p:cNvSpPr/>
            <p:nvPr/>
          </p:nvSpPr>
          <p:spPr>
            <a:xfrm>
              <a:off x="-4616" y="1645915"/>
              <a:ext cx="9157466" cy="13509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endParaRPr lang="en-US" sz="3200" dirty="0">
                <a:latin typeface="+mj-lt"/>
                <a:ea typeface="+mn-lt"/>
                <a:cs typeface="+mn-lt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C3B9F1C-6B62-2237-5413-7A4D02DAA014}"/>
                </a:ext>
              </a:extLst>
            </p:cNvPr>
            <p:cNvSpPr txBox="1"/>
            <p:nvPr/>
          </p:nvSpPr>
          <p:spPr>
            <a:xfrm>
              <a:off x="-3322" y="1840962"/>
              <a:ext cx="9156172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100" dirty="0">
                  <a:solidFill>
                    <a:schemeClr val="bg1"/>
                  </a:solidFill>
                  <a:latin typeface="+mj-lt"/>
                </a:rPr>
                <a:t>Periodic Refresh Management (PRFM)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446C860-458A-B488-DDF0-7CE141823984}"/>
                </a:ext>
              </a:extLst>
            </p:cNvPr>
            <p:cNvSpPr txBox="1"/>
            <p:nvPr/>
          </p:nvSpPr>
          <p:spPr>
            <a:xfrm>
              <a:off x="-1272" y="2361009"/>
              <a:ext cx="9156172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Memory controller </a:t>
              </a:r>
              <a:r>
                <a:rPr lang="en-US" sz="2000" b="1" dirty="0">
                  <a:solidFill>
                    <a:schemeClr val="accent2"/>
                  </a:solidFill>
                  <a:latin typeface="+mj-lt"/>
                </a:rPr>
                <a:t>periodically</a:t>
              </a:r>
              <a:r>
                <a:rPr lang="en-US" sz="2000" dirty="0">
                  <a:latin typeface="+mj-lt"/>
                </a:rPr>
                <a:t> </a:t>
              </a:r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issues RFM commands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406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Dikdörtgen 16">
            <a:extLst>
              <a:ext uri="{FF2B5EF4-FFF2-40B4-BE49-F238E27FC236}">
                <a16:creationId xmlns:a16="http://schemas.microsoft.com/office/drawing/2014/main" id="{300B0C3B-80D2-8C22-47A2-020DC4AFD128}"/>
              </a:ext>
            </a:extLst>
          </p:cNvPr>
          <p:cNvSpPr/>
          <p:nvPr/>
        </p:nvSpPr>
        <p:spPr>
          <a:xfrm>
            <a:off x="481762" y="4028188"/>
            <a:ext cx="768402" cy="3938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mbria"/>
                <a:cs typeface="Calibri"/>
              </a:rPr>
              <a:t>0</a:t>
            </a:r>
            <a:endParaRPr lang="tr-TR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Cambria"/>
              <a:cs typeface="Calibri"/>
            </a:endParaRPr>
          </a:p>
        </p:txBody>
      </p:sp>
      <p:sp>
        <p:nvSpPr>
          <p:cNvPr id="49" name="Dikdörtgen 16">
            <a:extLst>
              <a:ext uri="{FF2B5EF4-FFF2-40B4-BE49-F238E27FC236}">
                <a16:creationId xmlns:a16="http://schemas.microsoft.com/office/drawing/2014/main" id="{84126796-A1DA-E029-0B01-44E1F17BF1D7}"/>
              </a:ext>
            </a:extLst>
          </p:cNvPr>
          <p:cNvSpPr/>
          <p:nvPr/>
        </p:nvSpPr>
        <p:spPr>
          <a:xfrm>
            <a:off x="480593" y="4029713"/>
            <a:ext cx="768402" cy="3938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mbria"/>
                <a:cs typeface="Calibri"/>
              </a:rPr>
              <a:t>0</a:t>
            </a:r>
            <a:endParaRPr lang="tr-TR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Cambria"/>
              <a:cs typeface="Calibri"/>
            </a:endParaRPr>
          </a:p>
        </p:txBody>
      </p:sp>
      <p:sp>
        <p:nvSpPr>
          <p:cNvPr id="57" name="Dikdörtgen 16">
            <a:extLst>
              <a:ext uri="{FF2B5EF4-FFF2-40B4-BE49-F238E27FC236}">
                <a16:creationId xmlns:a16="http://schemas.microsoft.com/office/drawing/2014/main" id="{3BC01A7A-7181-0AE8-96AF-3F67A83A3261}"/>
              </a:ext>
            </a:extLst>
          </p:cNvPr>
          <p:cNvSpPr/>
          <p:nvPr/>
        </p:nvSpPr>
        <p:spPr>
          <a:xfrm>
            <a:off x="480593" y="4029707"/>
            <a:ext cx="768402" cy="3938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mbria"/>
                <a:cs typeface="Calibri"/>
              </a:rPr>
              <a:t>0</a:t>
            </a:r>
            <a:endParaRPr lang="tr-TR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Cambria"/>
              <a:cs typeface="Calibri"/>
            </a:endParaRPr>
          </a:p>
        </p:txBody>
      </p:sp>
      <p:sp>
        <p:nvSpPr>
          <p:cNvPr id="58" name="Dikdörtgen 16">
            <a:extLst>
              <a:ext uri="{FF2B5EF4-FFF2-40B4-BE49-F238E27FC236}">
                <a16:creationId xmlns:a16="http://schemas.microsoft.com/office/drawing/2014/main" id="{D19E0F64-3825-79EF-FE62-09D57C4A4432}"/>
              </a:ext>
            </a:extLst>
          </p:cNvPr>
          <p:cNvSpPr/>
          <p:nvPr/>
        </p:nvSpPr>
        <p:spPr>
          <a:xfrm>
            <a:off x="480593" y="4029700"/>
            <a:ext cx="768402" cy="3938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mbria"/>
                <a:cs typeface="Calibri"/>
              </a:rPr>
              <a:t>1</a:t>
            </a:r>
            <a:endParaRPr lang="tr-TR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Cambria"/>
              <a:cs typeface="Calibri"/>
            </a:endParaRPr>
          </a:p>
        </p:txBody>
      </p:sp>
      <p:sp>
        <p:nvSpPr>
          <p:cNvPr id="59" name="Dikdörtgen 16">
            <a:extLst>
              <a:ext uri="{FF2B5EF4-FFF2-40B4-BE49-F238E27FC236}">
                <a16:creationId xmlns:a16="http://schemas.microsoft.com/office/drawing/2014/main" id="{BF8B3FED-2749-E545-B362-19B6A5C69957}"/>
              </a:ext>
            </a:extLst>
          </p:cNvPr>
          <p:cNvSpPr/>
          <p:nvPr/>
        </p:nvSpPr>
        <p:spPr>
          <a:xfrm>
            <a:off x="480593" y="4029693"/>
            <a:ext cx="768402" cy="3938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mbria"/>
                <a:cs typeface="Calibri"/>
              </a:rPr>
              <a:t>2</a:t>
            </a:r>
            <a:endParaRPr lang="tr-TR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Cambria"/>
              <a:cs typeface="Calibri"/>
            </a:endParaRPr>
          </a:p>
        </p:txBody>
      </p:sp>
      <p:sp>
        <p:nvSpPr>
          <p:cNvPr id="66" name="Dikdörtgen 16">
            <a:extLst>
              <a:ext uri="{FF2B5EF4-FFF2-40B4-BE49-F238E27FC236}">
                <a16:creationId xmlns:a16="http://schemas.microsoft.com/office/drawing/2014/main" id="{FB4131E0-48FF-CFB5-21CD-79A171E26ECA}"/>
              </a:ext>
            </a:extLst>
          </p:cNvPr>
          <p:cNvSpPr/>
          <p:nvPr/>
        </p:nvSpPr>
        <p:spPr>
          <a:xfrm>
            <a:off x="480593" y="4029686"/>
            <a:ext cx="768402" cy="3938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mbria"/>
                <a:cs typeface="Calibri"/>
              </a:rPr>
              <a:t>3</a:t>
            </a:r>
            <a:endParaRPr lang="tr-TR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Cambria"/>
              <a:cs typeface="Calibri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198BD1A-06A7-052C-AFEB-05C38774D2F2}"/>
              </a:ext>
            </a:extLst>
          </p:cNvPr>
          <p:cNvSpPr/>
          <p:nvPr/>
        </p:nvSpPr>
        <p:spPr>
          <a:xfrm>
            <a:off x="3134162" y="2382748"/>
            <a:ext cx="2016249" cy="548304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ACT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9FCBA13-C9BD-7DD7-959F-E434C5D352D6}"/>
              </a:ext>
            </a:extLst>
          </p:cNvPr>
          <p:cNvSpPr/>
          <p:nvPr/>
        </p:nvSpPr>
        <p:spPr>
          <a:xfrm>
            <a:off x="3134162" y="2382748"/>
            <a:ext cx="2016249" cy="54830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RFM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86DA1D6-8940-2196-EC3D-B853A4F145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89" t="4755" r="12351" b="2541"/>
          <a:stretch/>
        </p:blipFill>
        <p:spPr>
          <a:xfrm>
            <a:off x="1116081" y="1839740"/>
            <a:ext cx="1771315" cy="164915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EB1BA7A-CA25-5F27-90F0-8E34FBE3F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99" y="-24384"/>
            <a:ext cx="8894618" cy="931025"/>
          </a:xfrm>
        </p:spPr>
        <p:txBody>
          <a:bodyPr/>
          <a:lstStyle/>
          <a:p>
            <a:r>
              <a:rPr lang="tr-TR" dirty="0" err="1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Industry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 Solutions </a:t>
            </a:r>
            <a:r>
              <a:rPr lang="tr-TR" dirty="0" err="1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to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 Read </a:t>
            </a:r>
            <a:r>
              <a:rPr lang="tr-TR" dirty="0" err="1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Disturbance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:</a:t>
            </a:r>
            <a:br>
              <a:rPr lang="tr-TR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</a:br>
            <a:r>
              <a:rPr lang="tr-TR" dirty="0" err="1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Periodic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 </a:t>
            </a:r>
            <a:r>
              <a:rPr lang="tr-TR" dirty="0" err="1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Refresh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 Management (PRFM)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0F42C20-B3ED-D308-F2CA-9E9547907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pPr/>
              <a:t>17</a:t>
            </a:fld>
            <a:endParaRPr lang="tr-TR" dirty="0">
              <a:latin typeface="+mj-lt"/>
            </a:endParaRPr>
          </a:p>
        </p:txBody>
      </p:sp>
      <p:sp>
        <p:nvSpPr>
          <p:cNvPr id="50" name="Dikdörtgen 19">
            <a:extLst>
              <a:ext uri="{FF2B5EF4-FFF2-40B4-BE49-F238E27FC236}">
                <a16:creationId xmlns:a16="http://schemas.microsoft.com/office/drawing/2014/main" id="{05BB288F-08CD-BE02-7B34-1493B00550D9}"/>
              </a:ext>
            </a:extLst>
          </p:cNvPr>
          <p:cNvSpPr/>
          <p:nvPr/>
        </p:nvSpPr>
        <p:spPr>
          <a:xfrm>
            <a:off x="1248996" y="4029712"/>
            <a:ext cx="768402" cy="3938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tr-TR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mbria"/>
                <a:cs typeface="Calibri"/>
              </a:rPr>
              <a:t>0</a:t>
            </a:r>
          </a:p>
        </p:txBody>
      </p:sp>
      <p:sp>
        <p:nvSpPr>
          <p:cNvPr id="51" name="Dikdörtgen 21">
            <a:extLst>
              <a:ext uri="{FF2B5EF4-FFF2-40B4-BE49-F238E27FC236}">
                <a16:creationId xmlns:a16="http://schemas.microsoft.com/office/drawing/2014/main" id="{8186FE46-7A26-515A-CB02-67BE84C4BA5E}"/>
              </a:ext>
            </a:extLst>
          </p:cNvPr>
          <p:cNvSpPr/>
          <p:nvPr/>
        </p:nvSpPr>
        <p:spPr>
          <a:xfrm>
            <a:off x="2017399" y="4029711"/>
            <a:ext cx="768402" cy="3938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tr-TR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mbria"/>
                <a:cs typeface="Calibri"/>
              </a:rPr>
              <a:t>0</a:t>
            </a:r>
          </a:p>
        </p:txBody>
      </p:sp>
      <p:sp>
        <p:nvSpPr>
          <p:cNvPr id="52" name="Dikdörtgen 22">
            <a:extLst>
              <a:ext uri="{FF2B5EF4-FFF2-40B4-BE49-F238E27FC236}">
                <a16:creationId xmlns:a16="http://schemas.microsoft.com/office/drawing/2014/main" id="{683335E3-6BAE-DE6D-07E6-00CD8303E49D}"/>
              </a:ext>
            </a:extLst>
          </p:cNvPr>
          <p:cNvSpPr/>
          <p:nvPr/>
        </p:nvSpPr>
        <p:spPr>
          <a:xfrm>
            <a:off x="2785802" y="4029710"/>
            <a:ext cx="768402" cy="3938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tr-TR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mbria"/>
                <a:cs typeface="Calibri"/>
              </a:rPr>
              <a:t>0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DC5F776-9CA0-650A-2741-956A88AF60C3}"/>
              </a:ext>
            </a:extLst>
          </p:cNvPr>
          <p:cNvSpPr/>
          <p:nvPr/>
        </p:nvSpPr>
        <p:spPr>
          <a:xfrm>
            <a:off x="479876" y="3706550"/>
            <a:ext cx="3074328" cy="3230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Bank Activation Counters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BC7A9C4-9EC9-88F4-5228-7B2FA41A3062}"/>
              </a:ext>
            </a:extLst>
          </p:cNvPr>
          <p:cNvCxnSpPr>
            <a:cxnSpLocks/>
          </p:cNvCxnSpPr>
          <p:nvPr/>
        </p:nvCxnSpPr>
        <p:spPr>
          <a:xfrm>
            <a:off x="1419014" y="6100426"/>
            <a:ext cx="6305973" cy="0"/>
          </a:xfrm>
          <a:prstGeom prst="straightConnector1">
            <a:avLst/>
          </a:prstGeom>
          <a:ln w="381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A9489AC-F61C-E83C-BE82-E0B131D1ECC3}"/>
              </a:ext>
            </a:extLst>
          </p:cNvPr>
          <p:cNvSpPr/>
          <p:nvPr/>
        </p:nvSpPr>
        <p:spPr>
          <a:xfrm>
            <a:off x="2907721" y="5822579"/>
            <a:ext cx="645291" cy="53848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ACT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C99800-07C0-56B7-C8DA-3C2E79FA9382}"/>
              </a:ext>
            </a:extLst>
          </p:cNvPr>
          <p:cNvSpPr/>
          <p:nvPr/>
        </p:nvSpPr>
        <p:spPr>
          <a:xfrm>
            <a:off x="3794901" y="5822579"/>
            <a:ext cx="645291" cy="53848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ACT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274925-12D8-FE81-6D4A-3DF27A5B6BC8}"/>
              </a:ext>
            </a:extLst>
          </p:cNvPr>
          <p:cNvSpPr/>
          <p:nvPr/>
        </p:nvSpPr>
        <p:spPr>
          <a:xfrm>
            <a:off x="4682081" y="5822579"/>
            <a:ext cx="645291" cy="53848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ACT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822523-5002-CFA6-1BDF-470992E7D511}"/>
              </a:ext>
            </a:extLst>
          </p:cNvPr>
          <p:cNvSpPr/>
          <p:nvPr/>
        </p:nvSpPr>
        <p:spPr>
          <a:xfrm>
            <a:off x="5588025" y="5822352"/>
            <a:ext cx="645291" cy="5384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RFM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53678D-8C15-82A0-4204-3BA37D5E9B74}"/>
              </a:ext>
            </a:extLst>
          </p:cNvPr>
          <p:cNvSpPr txBox="1"/>
          <p:nvPr/>
        </p:nvSpPr>
        <p:spPr>
          <a:xfrm>
            <a:off x="3430296" y="6369439"/>
            <a:ext cx="228340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mbria" panose="02040503050406030204" pitchFamily="18" charset="0"/>
              </a:rPr>
              <a:t>DRAM Commands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17D1A36-5AEC-3C0B-9E4C-73C8F85D5EFD}"/>
              </a:ext>
            </a:extLst>
          </p:cNvPr>
          <p:cNvCxnSpPr>
            <a:cxnSpLocks/>
          </p:cNvCxnSpPr>
          <p:nvPr/>
        </p:nvCxnSpPr>
        <p:spPr>
          <a:xfrm flipH="1" flipV="1">
            <a:off x="1248994" y="4423417"/>
            <a:ext cx="334811" cy="34601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A925E2F-8DF5-ED2E-5CE8-27100DC98B73}"/>
              </a:ext>
            </a:extLst>
          </p:cNvPr>
          <p:cNvSpPr/>
          <p:nvPr/>
        </p:nvSpPr>
        <p:spPr>
          <a:xfrm>
            <a:off x="1573414" y="4759036"/>
            <a:ext cx="1970399" cy="34600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RFM Threshold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359C4C2-FBEF-D930-1176-87072A2DC6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t="21295" r="5001" b="22250"/>
          <a:stretch/>
        </p:blipFill>
        <p:spPr>
          <a:xfrm rot="10800000">
            <a:off x="5437817" y="2022119"/>
            <a:ext cx="2764641" cy="1269564"/>
          </a:xfrm>
          <a:prstGeom prst="rect">
            <a:avLst/>
          </a:prstGeom>
        </p:spPr>
      </p:pic>
      <p:sp>
        <p:nvSpPr>
          <p:cNvPr id="8" name="Dikdörtgen 14">
            <a:extLst>
              <a:ext uri="{FF2B5EF4-FFF2-40B4-BE49-F238E27FC236}">
                <a16:creationId xmlns:a16="http://schemas.microsoft.com/office/drawing/2014/main" id="{4FAD95D8-9B76-4C06-11D1-8C010A387D02}"/>
              </a:ext>
            </a:extLst>
          </p:cNvPr>
          <p:cNvSpPr/>
          <p:nvPr/>
        </p:nvSpPr>
        <p:spPr>
          <a:xfrm>
            <a:off x="-107578" y="4542026"/>
            <a:ext cx="9359153" cy="1152467"/>
          </a:xfrm>
          <a:prstGeom prst="rect">
            <a:avLst/>
          </a:prstGeom>
          <a:solidFill>
            <a:srgbClr val="FFEBCD"/>
          </a:solidFill>
          <a:ln w="38100">
            <a:solidFill>
              <a:srgbClr val="E28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6D40DC"/>
                </a:solidFill>
                <a:latin typeface="+mj-lt"/>
              </a:rPr>
              <a:t>PRFM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tracks activations with 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low accuracy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,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causing a 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high number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of preventive refreshes,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leading to 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large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performance and energy overheads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4DC56EF-EEA1-E3D7-013E-CC0105D0517F}"/>
              </a:ext>
            </a:extLst>
          </p:cNvPr>
          <p:cNvSpPr/>
          <p:nvPr/>
        </p:nvSpPr>
        <p:spPr>
          <a:xfrm>
            <a:off x="479876" y="4028188"/>
            <a:ext cx="768402" cy="39380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803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0CECE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0CECE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0CECE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A4FF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0CECE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5597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58" grpId="0" animBg="1"/>
      <p:bldP spid="59" grpId="0" animBg="1"/>
      <p:bldP spid="66" grpId="0" animBg="1"/>
      <p:bldP spid="4" grpId="0" animBg="1"/>
      <p:bldP spid="4" grpId="1" animBg="1"/>
      <p:bldP spid="4" grpId="2" animBg="1"/>
      <p:bldP spid="13" grpId="0" animBg="1"/>
      <p:bldP spid="6" grpId="0" animBg="1"/>
      <p:bldP spid="9" grpId="0" animBg="1"/>
      <p:bldP spid="10" grpId="0" animBg="1"/>
      <p:bldP spid="12" grpId="0" animBg="1"/>
      <p:bldP spid="14" grpId="0" animBg="1"/>
      <p:bldP spid="14" grpId="1" animBg="1"/>
      <p:bldP spid="8" grpId="0" animBg="1"/>
      <p:bldP spid="71" grpId="0" animBg="1"/>
      <p:bldP spid="7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034F5F3-71C5-6748-50E6-06D57DBFDF16}"/>
              </a:ext>
            </a:extLst>
          </p:cNvPr>
          <p:cNvGrpSpPr/>
          <p:nvPr/>
        </p:nvGrpSpPr>
        <p:grpSpPr>
          <a:xfrm>
            <a:off x="-14776" y="3840792"/>
            <a:ext cx="9157484" cy="1350973"/>
            <a:chOff x="-14776" y="3840792"/>
            <a:chExt cx="9157484" cy="1350973"/>
          </a:xfrm>
        </p:grpSpPr>
        <p:sp>
          <p:nvSpPr>
            <p:cNvPr id="9" name="Rectangle 25">
              <a:extLst>
                <a:ext uri="{FF2B5EF4-FFF2-40B4-BE49-F238E27FC236}">
                  <a16:creationId xmlns:a16="http://schemas.microsoft.com/office/drawing/2014/main" id="{668A13B5-F2AE-1E3E-667F-48BE6FCCA50C}"/>
                </a:ext>
              </a:extLst>
            </p:cNvPr>
            <p:cNvSpPr/>
            <p:nvPr/>
          </p:nvSpPr>
          <p:spPr>
            <a:xfrm>
              <a:off x="-1292" y="3840792"/>
              <a:ext cx="9144000" cy="135097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endParaRPr lang="en-US" sz="3200" dirty="0">
                <a:latin typeface="+mj-lt"/>
                <a:ea typeface="+mn-lt"/>
                <a:cs typeface="+mn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B9B629C-D74E-30AE-57B1-475128994319}"/>
                </a:ext>
              </a:extLst>
            </p:cNvPr>
            <p:cNvSpPr txBox="1"/>
            <p:nvPr/>
          </p:nvSpPr>
          <p:spPr>
            <a:xfrm>
              <a:off x="-14776" y="4021883"/>
              <a:ext cx="91427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00" dirty="0">
                  <a:latin typeface="+mj-lt"/>
                </a:rPr>
                <a:t>Per Row Activation Counting and Back-Off (PRAC)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950BA1C-7E39-BDA6-D36F-42F7E8568726}"/>
                </a:ext>
              </a:extLst>
            </p:cNvPr>
            <p:cNvSpPr txBox="1"/>
            <p:nvPr/>
          </p:nvSpPr>
          <p:spPr>
            <a:xfrm>
              <a:off x="0" y="4554944"/>
              <a:ext cx="91427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DRAM chip 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tracks</a:t>
              </a:r>
              <a:r>
                <a:rPr lang="en-US" sz="2000" dirty="0">
                  <a:latin typeface="+mj-lt"/>
                </a:rPr>
                <a:t> row activations and 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requests </a:t>
              </a:r>
              <a:r>
                <a:rPr lang="en-US" sz="2000" dirty="0">
                  <a:latin typeface="+mj-lt"/>
                </a:rPr>
                <a:t>RFMs by sending a 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back-off</a:t>
              </a:r>
              <a:endParaRPr lang="en-US" sz="2000" i="1" dirty="0">
                <a:latin typeface="+mj-lt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5B0EDC3-9C3B-DC60-301C-8ED0E216BEC3}"/>
              </a:ext>
            </a:extLst>
          </p:cNvPr>
          <p:cNvGrpSpPr/>
          <p:nvPr/>
        </p:nvGrpSpPr>
        <p:grpSpPr>
          <a:xfrm>
            <a:off x="-9050" y="3850951"/>
            <a:ext cx="9159516" cy="1350973"/>
            <a:chOff x="-4616" y="1645915"/>
            <a:chExt cx="9159516" cy="1350973"/>
          </a:xfrm>
          <a:solidFill>
            <a:srgbClr val="2F5597"/>
          </a:solidFill>
        </p:grpSpPr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0FB8EDB8-BF48-7681-831E-ABCCA7A01019}"/>
                </a:ext>
              </a:extLst>
            </p:cNvPr>
            <p:cNvSpPr/>
            <p:nvPr/>
          </p:nvSpPr>
          <p:spPr>
            <a:xfrm>
              <a:off x="-4616" y="1645915"/>
              <a:ext cx="9157466" cy="13509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endParaRPr lang="en-US" sz="3200" dirty="0">
                <a:latin typeface="+mj-lt"/>
                <a:ea typeface="+mn-lt"/>
                <a:cs typeface="+mn-lt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C3B9F1C-6B62-2237-5413-7A4D02DAA014}"/>
                </a:ext>
              </a:extLst>
            </p:cNvPr>
            <p:cNvSpPr txBox="1"/>
            <p:nvPr/>
          </p:nvSpPr>
          <p:spPr>
            <a:xfrm>
              <a:off x="-3322" y="1840962"/>
              <a:ext cx="9156172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100" dirty="0">
                  <a:solidFill>
                    <a:schemeClr val="bg1"/>
                  </a:solidFill>
                  <a:latin typeface="+mj-lt"/>
                </a:rPr>
                <a:t>Per Row Activation Counting and Back-Off (PRAC)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446C860-458A-B488-DDF0-7CE141823984}"/>
                </a:ext>
              </a:extLst>
            </p:cNvPr>
            <p:cNvSpPr txBox="1"/>
            <p:nvPr/>
          </p:nvSpPr>
          <p:spPr>
            <a:xfrm>
              <a:off x="-1272" y="2361009"/>
              <a:ext cx="9156172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DRAM chip </a:t>
              </a:r>
              <a:r>
                <a:rPr lang="en-US" sz="2000" b="1" dirty="0">
                  <a:solidFill>
                    <a:schemeClr val="accent2"/>
                  </a:solidFill>
                  <a:latin typeface="+mj-lt"/>
                </a:rPr>
                <a:t>tracks</a:t>
              </a:r>
              <a:r>
                <a:rPr lang="en-US" sz="2000" dirty="0">
                  <a:latin typeface="+mj-lt"/>
                </a:rPr>
                <a:t> </a:t>
              </a:r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row activations and </a:t>
              </a:r>
              <a:r>
                <a:rPr lang="en-US" sz="2000" b="1" dirty="0">
                  <a:solidFill>
                    <a:schemeClr val="accent2"/>
                  </a:solidFill>
                  <a:latin typeface="+mj-lt"/>
                </a:rPr>
                <a:t>requests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RFMs by sending a </a:t>
              </a:r>
              <a:r>
                <a:rPr lang="en-US" sz="2000" b="1" dirty="0">
                  <a:solidFill>
                    <a:schemeClr val="accent2"/>
                  </a:solidFill>
                  <a:latin typeface="+mj-lt"/>
                </a:rPr>
                <a:t>back-off</a:t>
              </a:r>
              <a:endParaRPr lang="en-US" sz="2000" i="1" dirty="0">
                <a:solidFill>
                  <a:schemeClr val="accent2"/>
                </a:solidFill>
                <a:latin typeface="+mj-lt"/>
              </a:endParaRPr>
            </a:p>
          </p:txBody>
        </p:sp>
      </p:grpSp>
      <p:sp>
        <p:nvSpPr>
          <p:cNvPr id="2" name="Başlık 1">
            <a:extLst>
              <a:ext uri="{FF2B5EF4-FFF2-40B4-BE49-F238E27FC236}">
                <a16:creationId xmlns:a16="http://schemas.microsoft.com/office/drawing/2014/main" id="{FEB1BA7A-CA25-5F27-90F0-8E34FBE3F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99" y="0"/>
            <a:ext cx="8894618" cy="931025"/>
          </a:xfrm>
        </p:spPr>
        <p:txBody>
          <a:bodyPr/>
          <a:lstStyle/>
          <a:p>
            <a:r>
              <a:rPr lang="tr-TR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Industry Solutions to Read Disturbance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5B5E992-77CD-702F-FF83-FEB5CD106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0F42C20-B3ED-D308-F2CA-9E9547907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pPr/>
              <a:t>18</a:t>
            </a:fld>
            <a:endParaRPr lang="tr-TR" dirty="0">
              <a:latin typeface="+mj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08DECF-048D-A039-ACD4-5D8810326961}"/>
              </a:ext>
            </a:extLst>
          </p:cNvPr>
          <p:cNvGrpSpPr/>
          <p:nvPr/>
        </p:nvGrpSpPr>
        <p:grpSpPr>
          <a:xfrm>
            <a:off x="-14776" y="1666236"/>
            <a:ext cx="9158776" cy="1350973"/>
            <a:chOff x="-14776" y="1666236"/>
            <a:chExt cx="9158776" cy="1350973"/>
          </a:xfrm>
        </p:grpSpPr>
        <p:sp>
          <p:nvSpPr>
            <p:cNvPr id="3" name="Rectangle 25">
              <a:extLst>
                <a:ext uri="{FF2B5EF4-FFF2-40B4-BE49-F238E27FC236}">
                  <a16:creationId xmlns:a16="http://schemas.microsoft.com/office/drawing/2014/main" id="{0573D3A2-93BB-4741-BD57-8BF5C9EA699F}"/>
                </a:ext>
              </a:extLst>
            </p:cNvPr>
            <p:cNvSpPr/>
            <p:nvPr/>
          </p:nvSpPr>
          <p:spPr>
            <a:xfrm>
              <a:off x="0" y="1666236"/>
              <a:ext cx="9144000" cy="135097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endParaRPr lang="en-US" sz="3200" dirty="0">
                <a:latin typeface="+mj-lt"/>
                <a:ea typeface="+mn-lt"/>
                <a:cs typeface="+mn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385FEA3-884E-D17A-9660-4B1422B7E731}"/>
                </a:ext>
              </a:extLst>
            </p:cNvPr>
            <p:cNvSpPr txBox="1"/>
            <p:nvPr/>
          </p:nvSpPr>
          <p:spPr>
            <a:xfrm>
              <a:off x="-14776" y="1841980"/>
              <a:ext cx="91427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00" dirty="0">
                  <a:latin typeface="+mj-lt"/>
                </a:rPr>
                <a:t>Periodic Refresh Management (PRFM)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6914A36-38DB-B072-6A55-F344350147E7}"/>
                </a:ext>
              </a:extLst>
            </p:cNvPr>
            <p:cNvSpPr txBox="1"/>
            <p:nvPr/>
          </p:nvSpPr>
          <p:spPr>
            <a:xfrm>
              <a:off x="-14776" y="2343509"/>
              <a:ext cx="91427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Memory controller 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periodically</a:t>
              </a:r>
              <a:r>
                <a:rPr lang="en-US" sz="2000" dirty="0">
                  <a:latin typeface="+mj-lt"/>
                </a:rPr>
                <a:t> issues RFM commands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806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EB1BA7A-CA25-5F27-90F0-8E34FBE3F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99" y="-21772"/>
            <a:ext cx="8894618" cy="931025"/>
          </a:xfrm>
        </p:spPr>
        <p:txBody>
          <a:bodyPr/>
          <a:lstStyle/>
          <a:p>
            <a:r>
              <a:rPr lang="tr-TR" dirty="0">
                <a:solidFill>
                  <a:srgbClr val="2F5597"/>
                </a:solidFill>
                <a:ea typeface="+mj-lt"/>
                <a:cs typeface="+mj-lt"/>
              </a:rPr>
              <a:t>Industry Solutions to Read Disturbance</a:t>
            </a:r>
            <a:r>
              <a:rPr lang="en-US" dirty="0">
                <a:solidFill>
                  <a:srgbClr val="2F5597"/>
                </a:solidFill>
                <a:ea typeface="+mj-lt"/>
                <a:cs typeface="+mj-lt"/>
              </a:rPr>
              <a:t>:</a:t>
            </a:r>
            <a:br>
              <a:rPr lang="en-US" dirty="0">
                <a:solidFill>
                  <a:srgbClr val="2F5597"/>
                </a:solidFill>
                <a:ea typeface="+mj-lt"/>
                <a:cs typeface="+mj-lt"/>
              </a:rPr>
            </a:br>
            <a:r>
              <a:rPr lang="en-US" dirty="0">
                <a:solidFill>
                  <a:srgbClr val="2F5597"/>
                </a:solidFill>
                <a:ea typeface="+mj-lt"/>
                <a:cs typeface="+mj-lt"/>
              </a:rPr>
              <a:t>Per Row Activation Counting</a:t>
            </a:r>
            <a:endParaRPr lang="tr-TR" dirty="0">
              <a:solidFill>
                <a:srgbClr val="2F5597"/>
              </a:solidFill>
              <a:ea typeface="+mj-lt"/>
              <a:cs typeface="+mj-lt"/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5B5E992-77CD-702F-FF83-FEB5CD106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0F42C20-B3ED-D308-F2CA-9E9547907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19</a:t>
            </a:fld>
            <a:endParaRPr lang="tr-TR" dirty="0"/>
          </a:p>
        </p:txBody>
      </p:sp>
      <p:sp>
        <p:nvSpPr>
          <p:cNvPr id="15" name="Dikdörtgen 5">
            <a:extLst>
              <a:ext uri="{FF2B5EF4-FFF2-40B4-BE49-F238E27FC236}">
                <a16:creationId xmlns:a16="http://schemas.microsoft.com/office/drawing/2014/main" id="{F6CC4887-D6E4-AF4C-2EBF-4D92F97DACCE}"/>
              </a:ext>
            </a:extLst>
          </p:cNvPr>
          <p:cNvSpPr/>
          <p:nvPr/>
        </p:nvSpPr>
        <p:spPr>
          <a:xfrm>
            <a:off x="3461366" y="2197808"/>
            <a:ext cx="3324412" cy="47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Cambria"/>
                <a:ea typeface="Cambria"/>
              </a:rPr>
              <a:t>101010101010101010101010</a:t>
            </a:r>
            <a:endParaRPr lang="tr-TR" dirty="0">
              <a:solidFill>
                <a:srgbClr val="000000"/>
              </a:solidFill>
              <a:latin typeface="Cambria"/>
              <a:ea typeface="Cambria"/>
            </a:endParaRPr>
          </a:p>
        </p:txBody>
      </p:sp>
      <p:sp>
        <p:nvSpPr>
          <p:cNvPr id="16" name="Dikdörtgen 5">
            <a:extLst>
              <a:ext uri="{FF2B5EF4-FFF2-40B4-BE49-F238E27FC236}">
                <a16:creationId xmlns:a16="http://schemas.microsoft.com/office/drawing/2014/main" id="{7E4B8359-353E-AA6C-4ED3-BD530FD7FB87}"/>
              </a:ext>
            </a:extLst>
          </p:cNvPr>
          <p:cNvSpPr/>
          <p:nvPr/>
        </p:nvSpPr>
        <p:spPr>
          <a:xfrm>
            <a:off x="2358222" y="2197808"/>
            <a:ext cx="1103144" cy="474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latin typeface="Cambria"/>
                <a:ea typeface="Cambria"/>
              </a:rPr>
              <a:t>0</a:t>
            </a:r>
            <a:endParaRPr lang="tr-TR" dirty="0">
              <a:solidFill>
                <a:srgbClr val="000000"/>
              </a:solidFill>
              <a:latin typeface="Cambria"/>
              <a:ea typeface="Cambria"/>
            </a:endParaRPr>
          </a:p>
        </p:txBody>
      </p:sp>
      <p:sp>
        <p:nvSpPr>
          <p:cNvPr id="17" name="Dikdörtgen 5">
            <a:extLst>
              <a:ext uri="{FF2B5EF4-FFF2-40B4-BE49-F238E27FC236}">
                <a16:creationId xmlns:a16="http://schemas.microsoft.com/office/drawing/2014/main" id="{DDE51A64-D1CA-099B-392A-AB448DD0E532}"/>
              </a:ext>
            </a:extLst>
          </p:cNvPr>
          <p:cNvSpPr/>
          <p:nvPr/>
        </p:nvSpPr>
        <p:spPr>
          <a:xfrm>
            <a:off x="2358222" y="2657915"/>
            <a:ext cx="1103144" cy="474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latin typeface="Cambria"/>
                <a:ea typeface="Cambria"/>
              </a:rPr>
              <a:t>0</a:t>
            </a:r>
            <a:endParaRPr lang="tr-TR" dirty="0">
              <a:solidFill>
                <a:srgbClr val="000000"/>
              </a:solidFill>
              <a:latin typeface="Cambria"/>
              <a:ea typeface="Cambria"/>
            </a:endParaRPr>
          </a:p>
        </p:txBody>
      </p:sp>
      <p:sp>
        <p:nvSpPr>
          <p:cNvPr id="22" name="Dikdörtgen 5">
            <a:extLst>
              <a:ext uri="{FF2B5EF4-FFF2-40B4-BE49-F238E27FC236}">
                <a16:creationId xmlns:a16="http://schemas.microsoft.com/office/drawing/2014/main" id="{851D6538-BB1A-C0C0-388A-5D2FEE75343A}"/>
              </a:ext>
            </a:extLst>
          </p:cNvPr>
          <p:cNvSpPr/>
          <p:nvPr/>
        </p:nvSpPr>
        <p:spPr>
          <a:xfrm>
            <a:off x="3461366" y="3132715"/>
            <a:ext cx="3324412" cy="47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>
              <a:solidFill>
                <a:srgbClr val="000000"/>
              </a:solidFill>
              <a:latin typeface="Cambria"/>
              <a:ea typeface="Cambria"/>
            </a:endParaRPr>
          </a:p>
        </p:txBody>
      </p:sp>
      <p:sp>
        <p:nvSpPr>
          <p:cNvPr id="23" name="Dikdörtgen 5">
            <a:extLst>
              <a:ext uri="{FF2B5EF4-FFF2-40B4-BE49-F238E27FC236}">
                <a16:creationId xmlns:a16="http://schemas.microsoft.com/office/drawing/2014/main" id="{87986F52-F225-A0D6-B2FE-5579870368B5}"/>
              </a:ext>
            </a:extLst>
          </p:cNvPr>
          <p:cNvSpPr/>
          <p:nvPr/>
        </p:nvSpPr>
        <p:spPr>
          <a:xfrm>
            <a:off x="2358222" y="3132715"/>
            <a:ext cx="1103144" cy="474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dirty="0">
              <a:solidFill>
                <a:srgbClr val="000000"/>
              </a:solidFill>
              <a:latin typeface="Cambria"/>
              <a:ea typeface="Cambria"/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0C6CC122-97CE-7A2E-3D2F-4D45845D721B}"/>
              </a:ext>
            </a:extLst>
          </p:cNvPr>
          <p:cNvSpPr/>
          <p:nvPr/>
        </p:nvSpPr>
        <p:spPr>
          <a:xfrm>
            <a:off x="1631549" y="2657915"/>
            <a:ext cx="647700" cy="474800"/>
          </a:xfrm>
          <a:prstGeom prst="rightArrow">
            <a:avLst/>
          </a:prstGeom>
          <a:solidFill>
            <a:srgbClr val="FE61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kdörtgen 5">
            <a:extLst>
              <a:ext uri="{FF2B5EF4-FFF2-40B4-BE49-F238E27FC236}">
                <a16:creationId xmlns:a16="http://schemas.microsoft.com/office/drawing/2014/main" id="{9AAEB936-ED6A-E8F6-AD65-AF3FC2112434}"/>
              </a:ext>
            </a:extLst>
          </p:cNvPr>
          <p:cNvSpPr/>
          <p:nvPr/>
        </p:nvSpPr>
        <p:spPr>
          <a:xfrm>
            <a:off x="2358222" y="2657915"/>
            <a:ext cx="1103144" cy="47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latin typeface="Cambria"/>
                <a:ea typeface="Cambria"/>
              </a:rPr>
              <a:t>1</a:t>
            </a:r>
            <a:endParaRPr lang="tr-TR" dirty="0">
              <a:solidFill>
                <a:srgbClr val="000000"/>
              </a:solidFill>
              <a:latin typeface="Cambria"/>
              <a:ea typeface="Cambria"/>
            </a:endParaRPr>
          </a:p>
        </p:txBody>
      </p:sp>
      <p:sp>
        <p:nvSpPr>
          <p:cNvPr id="28" name="Dikdörtgen 5">
            <a:extLst>
              <a:ext uri="{FF2B5EF4-FFF2-40B4-BE49-F238E27FC236}">
                <a16:creationId xmlns:a16="http://schemas.microsoft.com/office/drawing/2014/main" id="{834D4221-598D-0B96-DF23-F09D73A1D542}"/>
              </a:ext>
            </a:extLst>
          </p:cNvPr>
          <p:cNvSpPr/>
          <p:nvPr/>
        </p:nvSpPr>
        <p:spPr>
          <a:xfrm>
            <a:off x="2358222" y="2657915"/>
            <a:ext cx="1103144" cy="474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latin typeface="Cambria"/>
                <a:ea typeface="Cambria"/>
              </a:rPr>
              <a:t>2</a:t>
            </a:r>
            <a:endParaRPr lang="tr-TR" dirty="0">
              <a:solidFill>
                <a:srgbClr val="000000"/>
              </a:solidFill>
              <a:latin typeface="Cambria"/>
              <a:ea typeface="Cambria"/>
            </a:endParaRPr>
          </a:p>
        </p:txBody>
      </p:sp>
      <p:sp>
        <p:nvSpPr>
          <p:cNvPr id="29" name="Dikdörtgen 5">
            <a:extLst>
              <a:ext uri="{FF2B5EF4-FFF2-40B4-BE49-F238E27FC236}">
                <a16:creationId xmlns:a16="http://schemas.microsoft.com/office/drawing/2014/main" id="{15FE4EB5-1A53-D84F-828C-E3EBAC568619}"/>
              </a:ext>
            </a:extLst>
          </p:cNvPr>
          <p:cNvSpPr/>
          <p:nvPr/>
        </p:nvSpPr>
        <p:spPr>
          <a:xfrm>
            <a:off x="2362013" y="2657915"/>
            <a:ext cx="1103144" cy="474800"/>
          </a:xfrm>
          <a:prstGeom prst="rect">
            <a:avLst/>
          </a:prstGeom>
          <a:solidFill>
            <a:srgbClr val="F3997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latin typeface="Cambria"/>
                <a:ea typeface="Cambria"/>
              </a:rPr>
              <a:t>3</a:t>
            </a:r>
            <a:endParaRPr lang="tr-TR" dirty="0">
              <a:solidFill>
                <a:srgbClr val="000000"/>
              </a:solidFill>
              <a:latin typeface="Cambria"/>
              <a:ea typeface="Cambria"/>
            </a:endParaRPr>
          </a:p>
        </p:txBody>
      </p:sp>
      <p:sp>
        <p:nvSpPr>
          <p:cNvPr id="30" name="Dikdörtgen 5">
            <a:extLst>
              <a:ext uri="{FF2B5EF4-FFF2-40B4-BE49-F238E27FC236}">
                <a16:creationId xmlns:a16="http://schemas.microsoft.com/office/drawing/2014/main" id="{D94432B1-D099-9D65-183C-CCA94BAD4EE1}"/>
              </a:ext>
            </a:extLst>
          </p:cNvPr>
          <p:cNvSpPr/>
          <p:nvPr/>
        </p:nvSpPr>
        <p:spPr>
          <a:xfrm>
            <a:off x="2364787" y="2657915"/>
            <a:ext cx="1103144" cy="474800"/>
          </a:xfrm>
          <a:prstGeom prst="rect">
            <a:avLst/>
          </a:prstGeom>
          <a:solidFill>
            <a:srgbClr val="EB5A19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latin typeface="Cambria"/>
                <a:ea typeface="Cambria"/>
              </a:rPr>
              <a:t>4</a:t>
            </a:r>
            <a:endParaRPr lang="tr-TR" dirty="0">
              <a:solidFill>
                <a:srgbClr val="000000"/>
              </a:solidFill>
              <a:latin typeface="Cambria"/>
              <a:ea typeface="Cambria"/>
            </a:endParaRPr>
          </a:p>
        </p:txBody>
      </p:sp>
      <p:sp>
        <p:nvSpPr>
          <p:cNvPr id="37" name="Dikdörtgen 5">
            <a:extLst>
              <a:ext uri="{FF2B5EF4-FFF2-40B4-BE49-F238E27FC236}">
                <a16:creationId xmlns:a16="http://schemas.microsoft.com/office/drawing/2014/main" id="{20E3A4F6-1777-86AC-1181-B360D72D55E6}"/>
              </a:ext>
            </a:extLst>
          </p:cNvPr>
          <p:cNvSpPr/>
          <p:nvPr/>
        </p:nvSpPr>
        <p:spPr>
          <a:xfrm>
            <a:off x="3461366" y="2657915"/>
            <a:ext cx="3324412" cy="47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Cambria"/>
                <a:ea typeface="Cambria"/>
              </a:rPr>
              <a:t>101010101010101010101010</a:t>
            </a:r>
            <a:endParaRPr lang="tr-TR" dirty="0">
              <a:solidFill>
                <a:srgbClr val="000000"/>
              </a:solidFill>
              <a:latin typeface="Cambria"/>
              <a:ea typeface="Cambria"/>
            </a:endParaRPr>
          </a:p>
        </p:txBody>
      </p:sp>
      <p:sp>
        <p:nvSpPr>
          <p:cNvPr id="42" name="Dikdörtgen 7">
            <a:extLst>
              <a:ext uri="{FF2B5EF4-FFF2-40B4-BE49-F238E27FC236}">
                <a16:creationId xmlns:a16="http://schemas.microsoft.com/office/drawing/2014/main" id="{2543A7D6-A7E9-32D4-9865-289A1D1ED581}"/>
              </a:ext>
            </a:extLst>
          </p:cNvPr>
          <p:cNvSpPr/>
          <p:nvPr/>
        </p:nvSpPr>
        <p:spPr bwMode="auto">
          <a:xfrm>
            <a:off x="2843" y="4979311"/>
            <a:ext cx="9141157" cy="747323"/>
          </a:xfrm>
          <a:prstGeom prst="rect">
            <a:avLst/>
          </a:prstGeom>
          <a:solidFill>
            <a:srgbClr val="FFE0D5"/>
          </a:solidFill>
          <a:ln w="38100" cap="flat" cmpd="sng" algn="ctr">
            <a:solidFill>
              <a:srgbClr val="F23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j-lt"/>
              </a:rPr>
              <a:t>PRAC</a:t>
            </a:r>
            <a:r>
              <a:rPr kumimoji="0" lang="en-US" sz="240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j-lt"/>
              </a:rPr>
              <a:t> </a:t>
            </a:r>
            <a:r>
              <a:rPr kumimoji="0" lang="en-US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allows 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</a:rPr>
              <a:t>accurate tracking</a:t>
            </a:r>
            <a:r>
              <a:rPr kumimoji="0" lang="en-US" sz="240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+mj-lt"/>
              </a:rPr>
              <a:t> </a:t>
            </a:r>
            <a:r>
              <a:rPr kumimoji="0" lang="en-US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of aggressor row</a:t>
            </a:r>
            <a:r>
              <a:rPr kumimoji="0" lang="en-US" sz="240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activations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rgbClr val="316CE3"/>
              </a:solidFill>
              <a:effectLst/>
              <a:latin typeface="+mj-lt"/>
            </a:endParaRPr>
          </a:p>
        </p:txBody>
      </p:sp>
      <p:sp>
        <p:nvSpPr>
          <p:cNvPr id="43" name="Dikdörtgen 5">
            <a:extLst>
              <a:ext uri="{FF2B5EF4-FFF2-40B4-BE49-F238E27FC236}">
                <a16:creationId xmlns:a16="http://schemas.microsoft.com/office/drawing/2014/main" id="{5BA8FEB9-33C9-475A-2545-81236123777F}"/>
              </a:ext>
            </a:extLst>
          </p:cNvPr>
          <p:cNvSpPr/>
          <p:nvPr/>
        </p:nvSpPr>
        <p:spPr>
          <a:xfrm>
            <a:off x="2364787" y="1934730"/>
            <a:ext cx="1103144" cy="2657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latin typeface="Cambria"/>
                <a:ea typeface="Cambria"/>
              </a:rPr>
              <a:t>Counters</a:t>
            </a:r>
          </a:p>
        </p:txBody>
      </p:sp>
      <p:sp>
        <p:nvSpPr>
          <p:cNvPr id="44" name="Dikdörtgen 5">
            <a:extLst>
              <a:ext uri="{FF2B5EF4-FFF2-40B4-BE49-F238E27FC236}">
                <a16:creationId xmlns:a16="http://schemas.microsoft.com/office/drawing/2014/main" id="{41A1C154-29B2-370B-87AA-0FD756D35CAC}"/>
              </a:ext>
            </a:extLst>
          </p:cNvPr>
          <p:cNvSpPr/>
          <p:nvPr/>
        </p:nvSpPr>
        <p:spPr>
          <a:xfrm>
            <a:off x="3461366" y="1933292"/>
            <a:ext cx="3318726" cy="2657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latin typeface="Cambria"/>
                <a:ea typeface="Cambria"/>
              </a:rPr>
              <a:t>DRAM Rows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36DA8A-7C05-DEC8-EE0A-53466AB654B7}"/>
              </a:ext>
            </a:extLst>
          </p:cNvPr>
          <p:cNvSpPr/>
          <p:nvPr/>
        </p:nvSpPr>
        <p:spPr>
          <a:xfrm>
            <a:off x="2351656" y="1928212"/>
            <a:ext cx="1104023" cy="166480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9F2716-805C-2AFC-86F3-021EF74FBCF6}"/>
              </a:ext>
            </a:extLst>
          </p:cNvPr>
          <p:cNvSpPr txBox="1"/>
          <p:nvPr/>
        </p:nvSpPr>
        <p:spPr>
          <a:xfrm rot="16200000">
            <a:off x="2531772" y="3085907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404040"/>
                </a:solidFill>
                <a:latin typeface="+mj-lt"/>
              </a:rPr>
              <a:t>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8F485A-5A40-3511-4E17-CFBCEC9AE2EB}"/>
              </a:ext>
            </a:extLst>
          </p:cNvPr>
          <p:cNvSpPr txBox="1"/>
          <p:nvPr/>
        </p:nvSpPr>
        <p:spPr>
          <a:xfrm rot="16200000">
            <a:off x="4756812" y="3082808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404040"/>
                </a:solidFill>
                <a:latin typeface="+mj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1506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8" grpId="0" animBg="1"/>
      <p:bldP spid="29" grpId="0" animBg="1"/>
      <p:bldP spid="30" grpId="0" animBg="1"/>
      <p:bldP spid="42" grpId="0" animBg="1"/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3CF65CF0-EA7E-C86E-8532-5F2DA279025F}"/>
              </a:ext>
            </a:extLst>
          </p:cNvPr>
          <p:cNvSpPr/>
          <p:nvPr/>
        </p:nvSpPr>
        <p:spPr bwMode="auto">
          <a:xfrm>
            <a:off x="139354" y="2446728"/>
            <a:ext cx="8886249" cy="653722"/>
          </a:xfrm>
          <a:prstGeom prst="rect">
            <a:avLst/>
          </a:prstGeom>
          <a:solidFill>
            <a:srgbClr val="D5CDF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36000" rIns="91440" bIns="3600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latin typeface="+mj-lt"/>
                <a:ea typeface="Cambria" panose="02040503050406030204" pitchFamily="18" charset="0"/>
                <a:cs typeface="Tahoma"/>
              </a:rPr>
              <a:t>Goal: </a:t>
            </a:r>
            <a:r>
              <a:rPr lang="en-US" dirty="0">
                <a:latin typeface="+mj-lt"/>
                <a:ea typeface="Cambria" panose="02040503050406030204" pitchFamily="18" charset="0"/>
                <a:cs typeface="Tahoma"/>
              </a:rPr>
              <a:t>Rigorously analyze, characterize, and improve the </a:t>
            </a:r>
            <a:r>
              <a:rPr lang="en-US" b="1" dirty="0">
                <a:solidFill>
                  <a:srgbClr val="7030A0"/>
                </a:solidFill>
                <a:latin typeface="+mj-lt"/>
                <a:ea typeface="Cambria" panose="02040503050406030204" pitchFamily="18" charset="0"/>
                <a:cs typeface="Tahoma"/>
              </a:rPr>
              <a:t>security</a:t>
            </a:r>
            <a:r>
              <a:rPr lang="en-US" dirty="0">
                <a:solidFill>
                  <a:srgbClr val="6D40DC"/>
                </a:solidFill>
                <a:latin typeface="+mj-lt"/>
                <a:ea typeface="Cambria" panose="02040503050406030204" pitchFamily="18" charset="0"/>
                <a:cs typeface="Tahoma"/>
              </a:rPr>
              <a:t> </a:t>
            </a:r>
            <a:r>
              <a:rPr lang="en-US" dirty="0">
                <a:solidFill>
                  <a:srgbClr val="000000"/>
                </a:solidFill>
                <a:latin typeface="+mj-lt"/>
                <a:ea typeface="Cambria" panose="02040503050406030204" pitchFamily="18" charset="0"/>
                <a:cs typeface="Tahoma"/>
              </a:rPr>
              <a:t>and </a:t>
            </a:r>
            <a:r>
              <a:rPr lang="en-US" b="1" dirty="0">
                <a:solidFill>
                  <a:srgbClr val="7030A0"/>
                </a:solidFill>
                <a:latin typeface="+mj-lt"/>
                <a:ea typeface="Cambria" panose="02040503050406030204" pitchFamily="18" charset="0"/>
                <a:cs typeface="Tahoma"/>
              </a:rPr>
              <a:t>performance</a:t>
            </a:r>
            <a:r>
              <a:rPr lang="en-US" dirty="0">
                <a:solidFill>
                  <a:srgbClr val="6D40DC"/>
                </a:solidFill>
                <a:latin typeface="+mj-lt"/>
                <a:ea typeface="Cambria" panose="02040503050406030204" pitchFamily="18" charset="0"/>
                <a:cs typeface="Tahoma"/>
              </a:rPr>
              <a:t> </a:t>
            </a:r>
            <a:r>
              <a:rPr lang="en-US" dirty="0">
                <a:solidFill>
                  <a:srgbClr val="000000"/>
                </a:solidFill>
                <a:latin typeface="+mj-lt"/>
                <a:ea typeface="Cambria" panose="02040503050406030204" pitchFamily="18" charset="0"/>
                <a:cs typeface="Tahoma"/>
              </a:rPr>
              <a:t>of the DDR5 standard </a:t>
            </a:r>
            <a:r>
              <a:rPr lang="en-US" b="1" dirty="0">
                <a:solidFill>
                  <a:srgbClr val="7030A0"/>
                </a:solidFill>
                <a:latin typeface="+mj-lt"/>
                <a:ea typeface="Cambria" panose="02040503050406030204" pitchFamily="18" charset="0"/>
                <a:cs typeface="Tahoma"/>
              </a:rPr>
              <a:t>PRAC </a:t>
            </a:r>
            <a:r>
              <a:rPr lang="en-US" dirty="0">
                <a:latin typeface="+mj-lt"/>
                <a:ea typeface="Cambria" panose="02040503050406030204" pitchFamily="18" charset="0"/>
                <a:cs typeface="Tahoma"/>
              </a:rPr>
              <a:t>mechanism</a:t>
            </a:r>
            <a:endParaRPr lang="tr-TR" dirty="0">
              <a:latin typeface="+mj-lt"/>
              <a:ea typeface="Cambria" panose="02040503050406030204" pitchFamily="18" charset="0"/>
              <a:cs typeface="Tahoma"/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0C5013E1-369D-7256-F55D-13002CECF8FA}"/>
              </a:ext>
            </a:extLst>
          </p:cNvPr>
          <p:cNvSpPr/>
          <p:nvPr/>
        </p:nvSpPr>
        <p:spPr bwMode="auto">
          <a:xfrm>
            <a:off x="139354" y="905757"/>
            <a:ext cx="8886249" cy="1467387"/>
          </a:xfrm>
          <a:prstGeom prst="rect">
            <a:avLst/>
          </a:prstGeom>
          <a:solidFill>
            <a:srgbClr val="FFDACD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/>
            <a:r>
              <a:rPr lang="en-US" b="1" dirty="0">
                <a:latin typeface="+mj-lt"/>
                <a:ea typeface="Cambria"/>
                <a:cs typeface="Tahoma"/>
              </a:rPr>
              <a:t>Problem: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Cambria"/>
                <a:cs typeface="Tahoma"/>
              </a:rPr>
              <a:t>DRAM continues to become more vulnerable to read disturbance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Cambria"/>
                <a:cs typeface="Tahoma"/>
              </a:rPr>
              <a:t>Latest update (April 2024) to DDR5 standard introduces </a:t>
            </a:r>
            <a:r>
              <a:rPr lang="en-US" b="1" dirty="0">
                <a:solidFill>
                  <a:srgbClr val="7030A0"/>
                </a:solidFill>
                <a:latin typeface="+mj-lt"/>
                <a:ea typeface="Cambria"/>
                <a:cs typeface="Tahoma"/>
              </a:rPr>
              <a:t>Per Row Activation Counting (PRAC) </a:t>
            </a:r>
            <a:r>
              <a:rPr lang="en-US" dirty="0">
                <a:latin typeface="+mj-lt"/>
                <a:ea typeface="Cambria"/>
                <a:cs typeface="Tahoma"/>
              </a:rPr>
              <a:t>to mitigate read disturbance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Cambria"/>
                <a:cs typeface="Tahoma"/>
              </a:rPr>
              <a:t>No prior work investigates </a:t>
            </a:r>
            <a:r>
              <a:rPr lang="en-US" b="1" dirty="0">
                <a:solidFill>
                  <a:srgbClr val="7030A0"/>
                </a:solidFill>
                <a:latin typeface="+mj-lt"/>
                <a:ea typeface="Cambria"/>
                <a:cs typeface="Tahoma"/>
              </a:rPr>
              <a:t>PRAC’s</a:t>
            </a:r>
            <a:r>
              <a:rPr lang="en-US" dirty="0">
                <a:latin typeface="+mj-lt"/>
                <a:ea typeface="Cambria"/>
                <a:cs typeface="Tahoma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+mj-lt"/>
                <a:ea typeface="Cambria"/>
                <a:cs typeface="Tahoma"/>
              </a:rPr>
              <a:t>security</a:t>
            </a:r>
            <a:r>
              <a:rPr lang="en-US" b="1" dirty="0">
                <a:latin typeface="+mj-lt"/>
                <a:ea typeface="Cambria"/>
                <a:cs typeface="Tahoma"/>
              </a:rPr>
              <a:t> </a:t>
            </a:r>
            <a:r>
              <a:rPr lang="en-US" dirty="0">
                <a:latin typeface="+mj-lt"/>
                <a:ea typeface="Cambria"/>
                <a:cs typeface="Tahoma"/>
              </a:rPr>
              <a:t>and </a:t>
            </a:r>
            <a:r>
              <a:rPr lang="en-US" b="1" dirty="0">
                <a:solidFill>
                  <a:srgbClr val="C00000"/>
                </a:solidFill>
                <a:latin typeface="+mj-lt"/>
                <a:ea typeface="Cambria"/>
                <a:cs typeface="Tahoma"/>
              </a:rPr>
              <a:t>performance</a:t>
            </a:r>
            <a:endParaRPr lang="en-US" dirty="0">
              <a:latin typeface="+mj-lt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119CF95-12D4-BF9E-EDB2-90EDA572B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Executive Summary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8F4893A-A60C-6567-7534-29CCE5A53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33320-76E4-0249-8CA9-3902D97168FA}" type="slidenum">
              <a:rPr lang="en-US" altLang="en-US" smtClean="0">
                <a:latin typeface="+mj-lt"/>
              </a:rPr>
              <a:pPr>
                <a:defRPr/>
              </a:pPr>
              <a:t>2</a:t>
            </a:fld>
            <a:endParaRPr lang="en-US" altLang="en-US" dirty="0">
              <a:latin typeface="+mj-lt"/>
            </a:endParaRPr>
          </a:p>
        </p:txBody>
      </p:sp>
      <p:sp>
        <p:nvSpPr>
          <p:cNvPr id="6" name="Dikdörtgen 8">
            <a:extLst>
              <a:ext uri="{FF2B5EF4-FFF2-40B4-BE49-F238E27FC236}">
                <a16:creationId xmlns:a16="http://schemas.microsoft.com/office/drawing/2014/main" id="{115ECDD3-B1AE-AEEA-2EF5-91D29FB900E4}"/>
              </a:ext>
            </a:extLst>
          </p:cNvPr>
          <p:cNvSpPr/>
          <p:nvPr/>
        </p:nvSpPr>
        <p:spPr bwMode="auto">
          <a:xfrm>
            <a:off x="125319" y="3174034"/>
            <a:ext cx="8894618" cy="1467387"/>
          </a:xfrm>
          <a:prstGeom prst="rect">
            <a:avLst/>
          </a:prstGeom>
          <a:solidFill>
            <a:srgbClr val="F9CFE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latin typeface="Cambria" panose="02040503050406030204" pitchFamily="18" charset="0"/>
                <a:cs typeface="Tahoma" panose="020B0604030504040204" pitchFamily="34" charset="0"/>
              </a:rPr>
              <a:t>Mathematical analysis &amp; extensive simulations show that: </a:t>
            </a:r>
            <a:r>
              <a:rPr lang="en-US" b="1" dirty="0">
                <a:solidFill>
                  <a:srgbClr val="7030A0"/>
                </a:solidFill>
                <a:latin typeface="Cambria" panose="02040503050406030204" pitchFamily="18" charset="0"/>
                <a:cs typeface="Tahoma" panose="020B0604030504040204" pitchFamily="34" charset="0"/>
              </a:rPr>
              <a:t>PRAC</a:t>
            </a:r>
            <a:endParaRPr lang="en-US" b="1" dirty="0">
              <a:latin typeface="Cambria" panose="02040503050406030204" pitchFamily="18" charset="0"/>
              <a:cs typeface="Tahoma" panose="020B0604030504040204" pitchFamily="34" charset="0"/>
            </a:endParaRP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Cambria" panose="02040503050406030204" pitchFamily="18" charset="0"/>
                <a:cs typeface="Tahoma"/>
              </a:rPr>
              <a:t>Has significant (10%) performance overhead for modern DRAM chips</a:t>
            </a:r>
            <a:br>
              <a:rPr lang="en-US" dirty="0">
                <a:latin typeface="Cambria" panose="02040503050406030204" pitchFamily="18" charset="0"/>
                <a:cs typeface="Tahoma"/>
              </a:rPr>
            </a:br>
            <a:r>
              <a:rPr lang="en-US" dirty="0">
                <a:latin typeface="Cambria" panose="02040503050406030204" pitchFamily="18" charset="0"/>
                <a:cs typeface="Tahoma"/>
              </a:rPr>
              <a:t>because </a:t>
            </a:r>
            <a:r>
              <a:rPr lang="en-US" b="1" dirty="0">
                <a:solidFill>
                  <a:srgbClr val="7030A0"/>
                </a:solidFill>
                <a:latin typeface="Cambria" panose="02040503050406030204" pitchFamily="18" charset="0"/>
                <a:cs typeface="Tahoma"/>
              </a:rPr>
              <a:t>PRAC </a:t>
            </a:r>
            <a:r>
              <a:rPr lang="en-US" dirty="0">
                <a:latin typeface="Cambria" panose="02040503050406030204" pitchFamily="18" charset="0"/>
                <a:cs typeface="Tahoma"/>
              </a:rPr>
              <a:t>requires </a:t>
            </a:r>
            <a:r>
              <a:rPr lang="en-US" b="1" dirty="0">
                <a:solidFill>
                  <a:srgbClr val="E1257C"/>
                </a:solidFill>
                <a:latin typeface="Cambria" panose="02040503050406030204" pitchFamily="18" charset="0"/>
                <a:cs typeface="Tahoma"/>
              </a:rPr>
              <a:t>additional time to track read disturbance aggressors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en-US" b="1" dirty="0">
                <a:solidFill>
                  <a:srgbClr val="E1257C"/>
                </a:solidFill>
                <a:latin typeface="Cambria" panose="02040503050406030204" pitchFamily="18" charset="0"/>
                <a:ea typeface="Cambria"/>
                <a:cs typeface="Tahoma"/>
              </a:rPr>
              <a:t>Poorly scales </a:t>
            </a:r>
            <a:r>
              <a:rPr lang="en-US" dirty="0">
                <a:latin typeface="Cambria" panose="02040503050406030204" pitchFamily="18" charset="0"/>
                <a:ea typeface="Cambria"/>
                <a:cs typeface="Tahoma"/>
              </a:rPr>
              <a:t>to future DRAM chips that are more vulnerable to read disturbance because </a:t>
            </a:r>
            <a:r>
              <a:rPr lang="en-US" b="1" dirty="0">
                <a:solidFill>
                  <a:srgbClr val="7030A0"/>
                </a:solidFill>
                <a:latin typeface="Cambria" panose="02040503050406030204" pitchFamily="18" charset="0"/>
                <a:ea typeface="Cambria"/>
                <a:cs typeface="Tahoma"/>
              </a:rPr>
              <a:t>PRAC </a:t>
            </a:r>
            <a:r>
              <a:rPr lang="en-US" dirty="0">
                <a:latin typeface="Cambria" panose="02040503050406030204" pitchFamily="18" charset="0"/>
                <a:ea typeface="Cambria"/>
                <a:cs typeface="Tahoma"/>
              </a:rPr>
              <a:t>is vulnerable to an adversarial access pattern (i.e., the wave attack)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47F693-C9C6-1935-14D9-D890F4BDD3D4}"/>
              </a:ext>
            </a:extLst>
          </p:cNvPr>
          <p:cNvSpPr txBox="1"/>
          <p:nvPr/>
        </p:nvSpPr>
        <p:spPr>
          <a:xfrm>
            <a:off x="1997323" y="6415092"/>
            <a:ext cx="5149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+mj-lt"/>
                <a:hlinkClick r:id="rId3"/>
              </a:rPr>
              <a:t>https://github.com/CMU-SAFARI/Chronus</a:t>
            </a:r>
            <a:endParaRPr lang="en-US" sz="2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7883C8D4-205A-DC78-2998-4A6754FED9FD}"/>
              </a:ext>
            </a:extLst>
          </p:cNvPr>
          <p:cNvSpPr/>
          <p:nvPr/>
        </p:nvSpPr>
        <p:spPr bwMode="auto">
          <a:xfrm>
            <a:off x="125319" y="4715005"/>
            <a:ext cx="8894618" cy="931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1" dirty="0" err="1">
                <a:latin typeface="Cambria" panose="02040503050406030204" pitchFamily="18" charset="0"/>
                <a:cs typeface="Tahoma" panose="020B0604030504040204" pitchFamily="34" charset="0"/>
              </a:rPr>
              <a:t>Chronus</a:t>
            </a:r>
            <a:r>
              <a:rPr lang="en-US" b="1" dirty="0">
                <a:latin typeface="Cambria" panose="02040503050406030204" pitchFamily="18" charset="0"/>
                <a:cs typeface="Tahoma" panose="020B0604030504040204" pitchFamily="34" charset="0"/>
              </a:rPr>
              <a:t>: </a:t>
            </a:r>
            <a:r>
              <a:rPr lang="en-US" dirty="0">
                <a:latin typeface="Cambria" panose="02040503050406030204" pitchFamily="18" charset="0"/>
                <a:cs typeface="Tahoma" panose="020B0604030504040204" pitchFamily="34" charset="0"/>
              </a:rPr>
              <a:t>Solves </a:t>
            </a:r>
            <a:r>
              <a:rPr lang="en-US" b="1" dirty="0">
                <a:solidFill>
                  <a:srgbClr val="7030A0"/>
                </a:solidFill>
                <a:latin typeface="Cambria" panose="02040503050406030204" pitchFamily="18" charset="0"/>
                <a:cs typeface="Tahoma" panose="020B0604030504040204" pitchFamily="34" charset="0"/>
              </a:rPr>
              <a:t>PRAC’s</a:t>
            </a:r>
            <a:r>
              <a:rPr lang="en-US" dirty="0">
                <a:latin typeface="Cambria" panose="02040503050406030204" pitchFamily="18" charset="0"/>
                <a:cs typeface="Tahoma" panose="020B0604030504040204" pitchFamily="34" charset="0"/>
              </a:rPr>
              <a:t> two major weaknesses by</a:t>
            </a:r>
            <a:endParaRPr lang="en-US" b="1" dirty="0">
              <a:latin typeface="Cambria" panose="02040503050406030204" pitchFamily="18" charset="0"/>
              <a:cs typeface="Tahoma" panose="020B0604030504040204" pitchFamily="34" charset="0"/>
            </a:endParaRP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en-US" b="1" dirty="0">
                <a:solidFill>
                  <a:srgbClr val="2F5597"/>
                </a:solidFill>
                <a:latin typeface="Cambria" panose="02040503050406030204" pitchFamily="18" charset="0"/>
                <a:cs typeface="Tahoma"/>
              </a:rPr>
              <a:t>Concurrently tracking read disturbance aggressors</a:t>
            </a:r>
            <a:r>
              <a:rPr lang="en-US" dirty="0">
                <a:latin typeface="Cambria" panose="02040503050406030204" pitchFamily="18" charset="0"/>
                <a:cs typeface="Tahoma"/>
              </a:rPr>
              <a:t> while serving accesses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en-US" b="1" dirty="0">
                <a:solidFill>
                  <a:srgbClr val="2F5597"/>
                </a:solidFill>
                <a:latin typeface="Cambria" panose="02040503050406030204" pitchFamily="18" charset="0"/>
                <a:ea typeface="Cambria"/>
                <a:cs typeface="Tahoma"/>
              </a:rPr>
              <a:t>Securing PRAC </a:t>
            </a:r>
            <a:r>
              <a:rPr lang="en-US" dirty="0">
                <a:latin typeface="Cambria" panose="02040503050406030204" pitchFamily="18" charset="0"/>
                <a:ea typeface="Cambria"/>
                <a:cs typeface="Tahoma"/>
              </a:rPr>
              <a:t>against a potential wave attack</a:t>
            </a:r>
          </a:p>
        </p:txBody>
      </p:sp>
      <p:sp>
        <p:nvSpPr>
          <p:cNvPr id="10" name="Dikdörtgen 8">
            <a:extLst>
              <a:ext uri="{FF2B5EF4-FFF2-40B4-BE49-F238E27FC236}">
                <a16:creationId xmlns:a16="http://schemas.microsoft.com/office/drawing/2014/main" id="{220E5D79-94EB-9EE6-9F85-7F4E46E80092}"/>
              </a:ext>
            </a:extLst>
          </p:cNvPr>
          <p:cNvSpPr/>
          <p:nvPr/>
        </p:nvSpPr>
        <p:spPr bwMode="auto">
          <a:xfrm>
            <a:off x="125318" y="5719614"/>
            <a:ext cx="8902303" cy="6537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latin typeface="Cambria" panose="02040503050406030204" pitchFamily="18" charset="0"/>
                <a:cs typeface="Tahoma" panose="020B0604030504040204" pitchFamily="34" charset="0"/>
              </a:rPr>
              <a:t>Key Results: </a:t>
            </a:r>
            <a:r>
              <a:rPr lang="en-US" b="1" dirty="0" err="1">
                <a:solidFill>
                  <a:srgbClr val="2F5597"/>
                </a:solidFill>
                <a:latin typeface="Cambria" panose="02040503050406030204" pitchFamily="18" charset="0"/>
                <a:cs typeface="Tahoma" panose="020B0604030504040204" pitchFamily="34" charset="0"/>
              </a:rPr>
              <a:t>Chronus</a:t>
            </a:r>
            <a:r>
              <a:rPr lang="en-US" dirty="0">
                <a:latin typeface="Cambria" panose="02040503050406030204" pitchFamily="18" charset="0"/>
                <a:cs typeface="Tahoma" panose="020B0604030504040204" pitchFamily="34" charset="0"/>
              </a:rPr>
              <a:t> provides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Tahoma" panose="020B0604030504040204" pitchFamily="34" charset="0"/>
              </a:rPr>
              <a:t>high performance and low energy </a:t>
            </a:r>
            <a:r>
              <a:rPr lang="en-US" dirty="0">
                <a:latin typeface="Cambria" panose="02040503050406030204" pitchFamily="18" charset="0"/>
                <a:cs typeface="Tahoma" panose="020B0604030504040204" pitchFamily="34" charset="0"/>
              </a:rPr>
              <a:t>at low hardware complexity overhead and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Tahoma" panose="020B0604030504040204" pitchFamily="34" charset="0"/>
              </a:rPr>
              <a:t>outperforms</a:t>
            </a:r>
            <a:r>
              <a:rPr lang="en-US" dirty="0">
                <a:latin typeface="Cambria" panose="02040503050406030204" pitchFamily="18" charset="0"/>
                <a:cs typeface="Tahoma" panose="020B0604030504040204" pitchFamily="34" charset="0"/>
              </a:rPr>
              <a:t> five state-of-the-art solutions</a:t>
            </a:r>
            <a:endParaRPr lang="en-US" b="1" dirty="0">
              <a:latin typeface="Cambria" panose="020405030504060302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98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EB1BA7A-CA25-5F27-90F0-8E34FBE3F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99" y="-24384"/>
            <a:ext cx="8894618" cy="931025"/>
          </a:xfrm>
        </p:spPr>
        <p:txBody>
          <a:bodyPr/>
          <a:lstStyle/>
          <a:p>
            <a:r>
              <a:rPr lang="tr-TR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Industry Solutions to Read Disturbance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: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Per Row Activation Counting DRAM Timings</a:t>
            </a:r>
            <a:endParaRPr lang="tr-TR" dirty="0">
              <a:solidFill>
                <a:schemeClr val="accent1">
                  <a:lumMod val="75000"/>
                </a:schemeClr>
              </a:solidFill>
              <a:ea typeface="+mj-lt"/>
              <a:cs typeface="+mj-lt"/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5B5E992-77CD-702F-FF83-FEB5CD106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[JEDEC 2024]</a:t>
            </a:r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0F42C20-B3ED-D308-F2CA-9E9547907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pPr/>
              <a:t>20</a:t>
            </a:fld>
            <a:endParaRPr lang="tr-TR" dirty="0">
              <a:latin typeface="+mj-lt"/>
            </a:endParaRPr>
          </a:p>
        </p:txBody>
      </p:sp>
      <p:sp>
        <p:nvSpPr>
          <p:cNvPr id="15" name="Dikdörtgen 5">
            <a:extLst>
              <a:ext uri="{FF2B5EF4-FFF2-40B4-BE49-F238E27FC236}">
                <a16:creationId xmlns:a16="http://schemas.microsoft.com/office/drawing/2014/main" id="{F6CC4887-D6E4-AF4C-2EBF-4D92F97DACCE}"/>
              </a:ext>
            </a:extLst>
          </p:cNvPr>
          <p:cNvSpPr/>
          <p:nvPr/>
        </p:nvSpPr>
        <p:spPr>
          <a:xfrm>
            <a:off x="3461366" y="1607311"/>
            <a:ext cx="3324412" cy="47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+mj-lt"/>
                <a:ea typeface="Cambria"/>
              </a:rPr>
              <a:t>101010101010101010101010</a:t>
            </a:r>
            <a:endParaRPr lang="tr-TR" dirty="0">
              <a:solidFill>
                <a:srgbClr val="000000"/>
              </a:solidFill>
              <a:latin typeface="+mj-lt"/>
              <a:ea typeface="Cambria"/>
            </a:endParaRPr>
          </a:p>
        </p:txBody>
      </p:sp>
      <p:sp>
        <p:nvSpPr>
          <p:cNvPr id="16" name="Dikdörtgen 5">
            <a:extLst>
              <a:ext uri="{FF2B5EF4-FFF2-40B4-BE49-F238E27FC236}">
                <a16:creationId xmlns:a16="http://schemas.microsoft.com/office/drawing/2014/main" id="{7E4B8359-353E-AA6C-4ED3-BD530FD7FB87}"/>
              </a:ext>
            </a:extLst>
          </p:cNvPr>
          <p:cNvSpPr/>
          <p:nvPr/>
        </p:nvSpPr>
        <p:spPr>
          <a:xfrm>
            <a:off x="2358222" y="1607311"/>
            <a:ext cx="1103144" cy="474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latin typeface="+mj-lt"/>
                <a:ea typeface="Cambria"/>
              </a:rPr>
              <a:t>0</a:t>
            </a:r>
            <a:endParaRPr lang="tr-TR" dirty="0">
              <a:solidFill>
                <a:srgbClr val="000000"/>
              </a:solidFill>
              <a:latin typeface="+mj-lt"/>
              <a:ea typeface="Cambria"/>
            </a:endParaRPr>
          </a:p>
        </p:txBody>
      </p:sp>
      <p:sp>
        <p:nvSpPr>
          <p:cNvPr id="17" name="Dikdörtgen 5">
            <a:extLst>
              <a:ext uri="{FF2B5EF4-FFF2-40B4-BE49-F238E27FC236}">
                <a16:creationId xmlns:a16="http://schemas.microsoft.com/office/drawing/2014/main" id="{DDE51A64-D1CA-099B-392A-AB448DD0E532}"/>
              </a:ext>
            </a:extLst>
          </p:cNvPr>
          <p:cNvSpPr/>
          <p:nvPr/>
        </p:nvSpPr>
        <p:spPr>
          <a:xfrm>
            <a:off x="2358222" y="2067418"/>
            <a:ext cx="1103144" cy="474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latin typeface="+mj-lt"/>
                <a:ea typeface="Cambria"/>
              </a:rPr>
              <a:t>0</a:t>
            </a:r>
            <a:endParaRPr lang="tr-TR" dirty="0">
              <a:solidFill>
                <a:srgbClr val="000000"/>
              </a:solidFill>
              <a:latin typeface="+mj-lt"/>
              <a:ea typeface="Cambria"/>
            </a:endParaRPr>
          </a:p>
        </p:txBody>
      </p:sp>
      <p:sp>
        <p:nvSpPr>
          <p:cNvPr id="22" name="Dikdörtgen 5">
            <a:extLst>
              <a:ext uri="{FF2B5EF4-FFF2-40B4-BE49-F238E27FC236}">
                <a16:creationId xmlns:a16="http://schemas.microsoft.com/office/drawing/2014/main" id="{851D6538-BB1A-C0C0-388A-5D2FEE75343A}"/>
              </a:ext>
            </a:extLst>
          </p:cNvPr>
          <p:cNvSpPr/>
          <p:nvPr/>
        </p:nvSpPr>
        <p:spPr>
          <a:xfrm>
            <a:off x="3461366" y="2542218"/>
            <a:ext cx="3324412" cy="47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>
              <a:solidFill>
                <a:srgbClr val="000000"/>
              </a:solidFill>
              <a:latin typeface="+mj-lt"/>
              <a:ea typeface="Cambria"/>
            </a:endParaRPr>
          </a:p>
        </p:txBody>
      </p:sp>
      <p:sp>
        <p:nvSpPr>
          <p:cNvPr id="23" name="Dikdörtgen 5">
            <a:extLst>
              <a:ext uri="{FF2B5EF4-FFF2-40B4-BE49-F238E27FC236}">
                <a16:creationId xmlns:a16="http://schemas.microsoft.com/office/drawing/2014/main" id="{87986F52-F225-A0D6-B2FE-5579870368B5}"/>
              </a:ext>
            </a:extLst>
          </p:cNvPr>
          <p:cNvSpPr/>
          <p:nvPr/>
        </p:nvSpPr>
        <p:spPr>
          <a:xfrm>
            <a:off x="2358222" y="2542218"/>
            <a:ext cx="1103144" cy="474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dirty="0">
              <a:solidFill>
                <a:srgbClr val="000000"/>
              </a:solidFill>
              <a:latin typeface="+mj-lt"/>
              <a:ea typeface="Cambria"/>
            </a:endParaRPr>
          </a:p>
        </p:txBody>
      </p:sp>
      <p:sp>
        <p:nvSpPr>
          <p:cNvPr id="37" name="Dikdörtgen 5">
            <a:extLst>
              <a:ext uri="{FF2B5EF4-FFF2-40B4-BE49-F238E27FC236}">
                <a16:creationId xmlns:a16="http://schemas.microsoft.com/office/drawing/2014/main" id="{20E3A4F6-1777-86AC-1181-B360D72D55E6}"/>
              </a:ext>
            </a:extLst>
          </p:cNvPr>
          <p:cNvSpPr/>
          <p:nvPr/>
        </p:nvSpPr>
        <p:spPr>
          <a:xfrm>
            <a:off x="3461366" y="2067418"/>
            <a:ext cx="3324412" cy="47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+mj-lt"/>
                <a:ea typeface="Cambria"/>
              </a:rPr>
              <a:t>101010101010101010101010</a:t>
            </a:r>
            <a:endParaRPr lang="tr-TR" dirty="0">
              <a:solidFill>
                <a:srgbClr val="000000"/>
              </a:solidFill>
              <a:latin typeface="+mj-lt"/>
              <a:ea typeface="Cambria"/>
            </a:endParaRPr>
          </a:p>
        </p:txBody>
      </p:sp>
      <p:sp>
        <p:nvSpPr>
          <p:cNvPr id="43" name="Dikdörtgen 5">
            <a:extLst>
              <a:ext uri="{FF2B5EF4-FFF2-40B4-BE49-F238E27FC236}">
                <a16:creationId xmlns:a16="http://schemas.microsoft.com/office/drawing/2014/main" id="{5BA8FEB9-33C9-475A-2545-81236123777F}"/>
              </a:ext>
            </a:extLst>
          </p:cNvPr>
          <p:cNvSpPr/>
          <p:nvPr/>
        </p:nvSpPr>
        <p:spPr>
          <a:xfrm>
            <a:off x="2364787" y="1349313"/>
            <a:ext cx="1103144" cy="2657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latin typeface="+mj-lt"/>
                <a:ea typeface="Cambria"/>
              </a:rPr>
              <a:t>Counters</a:t>
            </a:r>
          </a:p>
        </p:txBody>
      </p:sp>
      <p:sp>
        <p:nvSpPr>
          <p:cNvPr id="44" name="Dikdörtgen 5">
            <a:extLst>
              <a:ext uri="{FF2B5EF4-FFF2-40B4-BE49-F238E27FC236}">
                <a16:creationId xmlns:a16="http://schemas.microsoft.com/office/drawing/2014/main" id="{41A1C154-29B2-370B-87AA-0FD756D35CAC}"/>
              </a:ext>
            </a:extLst>
          </p:cNvPr>
          <p:cNvSpPr/>
          <p:nvPr/>
        </p:nvSpPr>
        <p:spPr>
          <a:xfrm>
            <a:off x="3461366" y="1347875"/>
            <a:ext cx="3318726" cy="2657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latin typeface="+mj-lt"/>
                <a:ea typeface="Cambria"/>
              </a:rPr>
              <a:t>DRAM Rows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4FF087-8304-FDD5-D2AF-76A3C467D3A2}"/>
              </a:ext>
            </a:extLst>
          </p:cNvPr>
          <p:cNvSpPr/>
          <p:nvPr/>
        </p:nvSpPr>
        <p:spPr>
          <a:xfrm>
            <a:off x="2351656" y="1337715"/>
            <a:ext cx="1104023" cy="167930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EF1B19-2DA1-2EB3-0459-D336E5C4910C}"/>
              </a:ext>
            </a:extLst>
          </p:cNvPr>
          <p:cNvSpPr txBox="1"/>
          <p:nvPr/>
        </p:nvSpPr>
        <p:spPr>
          <a:xfrm>
            <a:off x="23091" y="3273724"/>
            <a:ext cx="90978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The activation counter of a row is updated</a:t>
            </a:r>
          </a:p>
          <a:p>
            <a:pPr algn="ctr"/>
            <a:r>
              <a:rPr lang="en-US" sz="2800" dirty="0">
                <a:latin typeface="+mj-lt"/>
              </a:rPr>
              <a:t>while the row is being closed</a:t>
            </a:r>
          </a:p>
        </p:txBody>
      </p:sp>
      <p:sp>
        <p:nvSpPr>
          <p:cNvPr id="7" name="Dikdörtgen 7">
            <a:extLst>
              <a:ext uri="{FF2B5EF4-FFF2-40B4-BE49-F238E27FC236}">
                <a16:creationId xmlns:a16="http://schemas.microsoft.com/office/drawing/2014/main" id="{95BF719D-C7DB-71F0-615B-CB5ACBBEA156}"/>
              </a:ext>
            </a:extLst>
          </p:cNvPr>
          <p:cNvSpPr/>
          <p:nvPr/>
        </p:nvSpPr>
        <p:spPr bwMode="auto">
          <a:xfrm>
            <a:off x="2843" y="4354806"/>
            <a:ext cx="9141157" cy="747323"/>
          </a:xfrm>
          <a:prstGeom prst="rect">
            <a:avLst/>
          </a:prstGeom>
          <a:solidFill>
            <a:srgbClr val="FFE0D5"/>
          </a:solidFill>
          <a:ln w="38100" cap="flat" cmpd="sng" algn="ctr">
            <a:solidFill>
              <a:srgbClr val="F23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j-lt"/>
              </a:rPr>
              <a:t>PRAC</a:t>
            </a:r>
            <a:r>
              <a:rPr kumimoji="0" lang="en-US" sz="320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j-lt"/>
              </a:rPr>
              <a:t> </a:t>
            </a:r>
            <a:r>
              <a:rPr kumimoji="0" lang="en-US" sz="32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increases</a:t>
            </a:r>
            <a:r>
              <a:rPr kumimoji="0" lang="en-US" sz="32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precharge</a:t>
            </a:r>
            <a:r>
              <a:rPr lang="en-US" sz="3200" dirty="0">
                <a:latin typeface="+mj-lt"/>
              </a:rPr>
              <a:t> duration (</a:t>
            </a:r>
            <a:r>
              <a:rPr lang="en-US" sz="3200" dirty="0" err="1">
                <a:latin typeface="+mj-lt"/>
              </a:rPr>
              <a:t>t</a:t>
            </a:r>
            <a:r>
              <a:rPr lang="en-US" sz="3200" baseline="-25000" dirty="0" err="1">
                <a:latin typeface="+mj-lt"/>
              </a:rPr>
              <a:t>RP</a:t>
            </a:r>
            <a:r>
              <a:rPr lang="en-US" sz="3200" dirty="0">
                <a:latin typeface="+mj-lt"/>
              </a:rPr>
              <a:t>) </a:t>
            </a:r>
            <a:r>
              <a:rPr kumimoji="0" lang="en-US" sz="32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by </a:t>
            </a:r>
            <a:r>
              <a:rPr kumimoji="0" lang="en-US" sz="32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140%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j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DB40B4B-E703-B6B3-E6AF-D16B9E85A7C4}"/>
              </a:ext>
            </a:extLst>
          </p:cNvPr>
          <p:cNvGrpSpPr/>
          <p:nvPr/>
        </p:nvGrpSpPr>
        <p:grpSpPr>
          <a:xfrm>
            <a:off x="1467654" y="5338457"/>
            <a:ext cx="6305973" cy="919481"/>
            <a:chOff x="1467654" y="5572137"/>
            <a:chExt cx="6305973" cy="919481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9CCAC45-1E84-BDD9-D9FE-21C0668BFABA}"/>
                </a:ext>
              </a:extLst>
            </p:cNvPr>
            <p:cNvCxnSpPr>
              <a:cxnSpLocks/>
            </p:cNvCxnSpPr>
            <p:nvPr/>
          </p:nvCxnSpPr>
          <p:spPr>
            <a:xfrm>
              <a:off x="1467654" y="6252826"/>
              <a:ext cx="6305973" cy="0"/>
            </a:xfrm>
            <a:prstGeom prst="straightConnector1">
              <a:avLst/>
            </a:pr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337C514-18F1-4A3A-D762-6A775DD8A210}"/>
                </a:ext>
              </a:extLst>
            </p:cNvPr>
            <p:cNvSpPr/>
            <p:nvPr/>
          </p:nvSpPr>
          <p:spPr>
            <a:xfrm>
              <a:off x="1939949" y="5952459"/>
              <a:ext cx="1340906" cy="53848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+mj-lt"/>
                </a:rPr>
                <a:t>PRE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D15AA3-A171-9E2C-04A0-F904E9A4E5DB}"/>
                </a:ext>
              </a:extLst>
            </p:cNvPr>
            <p:cNvSpPr/>
            <p:nvPr/>
          </p:nvSpPr>
          <p:spPr>
            <a:xfrm>
              <a:off x="6012797" y="5953138"/>
              <a:ext cx="1340906" cy="53848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+mj-lt"/>
                </a:rPr>
                <a:t>ACT</a:t>
              </a:r>
            </a:p>
          </p:txBody>
        </p:sp>
        <p:cxnSp>
          <p:nvCxnSpPr>
            <p:cNvPr id="12" name="ACT1">
              <a:extLst>
                <a:ext uri="{FF2B5EF4-FFF2-40B4-BE49-F238E27FC236}">
                  <a16:creationId xmlns:a16="http://schemas.microsoft.com/office/drawing/2014/main" id="{60DD3CFF-E1CC-36ED-FA6E-39195B64C8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10402" y="5572137"/>
              <a:ext cx="0" cy="3665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ACT01">
              <a:extLst>
                <a:ext uri="{FF2B5EF4-FFF2-40B4-BE49-F238E27FC236}">
                  <a16:creationId xmlns:a16="http://schemas.microsoft.com/office/drawing/2014/main" id="{FE13C343-9657-25BE-86C6-C927A1B11B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76144" y="5576582"/>
              <a:ext cx="0" cy="3665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!!tRCarrow">
              <a:extLst>
                <a:ext uri="{FF2B5EF4-FFF2-40B4-BE49-F238E27FC236}">
                  <a16:creationId xmlns:a16="http://schemas.microsoft.com/office/drawing/2014/main" id="{7E4B6C9A-13A4-A4F4-7498-F5588FD46D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10402" y="5736292"/>
              <a:ext cx="4065742" cy="555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!!tRCbox">
              <a:extLst>
                <a:ext uri="{FF2B5EF4-FFF2-40B4-BE49-F238E27FC236}">
                  <a16:creationId xmlns:a16="http://schemas.microsoft.com/office/drawing/2014/main" id="{3D7DB6AB-C3CB-87F3-CFC8-825CA506C986}"/>
                </a:ext>
              </a:extLst>
            </p:cNvPr>
            <p:cNvSpPr/>
            <p:nvPr/>
          </p:nvSpPr>
          <p:spPr>
            <a:xfrm>
              <a:off x="3227865" y="5572356"/>
              <a:ext cx="2802726" cy="3714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ysClr val="windowText" lastClr="000000"/>
                  </a:solidFill>
                  <a:latin typeface="+mj-lt"/>
                </a:rPr>
                <a:t>precharge</a:t>
              </a:r>
              <a:r>
                <a:rPr lang="en-US" b="1" dirty="0">
                  <a:solidFill>
                    <a:sysClr val="windowText" lastClr="000000"/>
                  </a:solidFill>
                  <a:latin typeface="+mj-lt"/>
                </a:rPr>
                <a:t> duration (</a:t>
              </a:r>
              <a:r>
                <a:rPr lang="en-US" b="1" dirty="0" err="1">
                  <a:solidFill>
                    <a:sysClr val="windowText" lastClr="000000"/>
                  </a:solidFill>
                  <a:latin typeface="+mj-lt"/>
                </a:rPr>
                <a:t>t</a:t>
              </a:r>
              <a:r>
                <a:rPr lang="en-US" b="1" baseline="-25000" dirty="0" err="1">
                  <a:solidFill>
                    <a:sysClr val="windowText" lastClr="000000"/>
                  </a:solidFill>
                  <a:latin typeface="+mj-lt"/>
                </a:rPr>
                <a:t>RP</a:t>
              </a:r>
              <a:r>
                <a:rPr lang="en-US" b="1" dirty="0">
                  <a:solidFill>
                    <a:sysClr val="windowText" lastClr="000000"/>
                  </a:solidFill>
                  <a:latin typeface="+mj-lt"/>
                </a:rPr>
                <a:t>)</a:t>
              </a:r>
              <a:endParaRPr lang="en-US" b="1" baseline="-25000" dirty="0">
                <a:solidFill>
                  <a:sysClr val="windowText" lastClr="000000"/>
                </a:solidFill>
                <a:latin typeface="+mj-lt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EF483E6-4AA8-C94F-BDE2-D7E5077B4639}"/>
              </a:ext>
            </a:extLst>
          </p:cNvPr>
          <p:cNvSpPr txBox="1"/>
          <p:nvPr/>
        </p:nvSpPr>
        <p:spPr>
          <a:xfrm rot="16200000">
            <a:off x="2531772" y="2505570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404040"/>
                </a:solidFill>
                <a:latin typeface="+mj-lt"/>
              </a:rPr>
              <a:t>…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A4EB0E-E306-182E-026D-CAEECED7A097}"/>
              </a:ext>
            </a:extLst>
          </p:cNvPr>
          <p:cNvSpPr txBox="1"/>
          <p:nvPr/>
        </p:nvSpPr>
        <p:spPr>
          <a:xfrm rot="16200000">
            <a:off x="4756812" y="2502471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404040"/>
                </a:solidFill>
                <a:latin typeface="+mj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3283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EB1BA7A-CA25-5F27-90F0-8E34FBE3F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99" y="-24384"/>
            <a:ext cx="8894618" cy="931025"/>
          </a:xfrm>
        </p:spPr>
        <p:txBody>
          <a:bodyPr/>
          <a:lstStyle/>
          <a:p>
            <a:r>
              <a:rPr lang="tr-TR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Industry Solutions to Read Disturbance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: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Per Row Activation Counting DRAM Timings</a:t>
            </a:r>
            <a:endParaRPr lang="tr-TR" dirty="0">
              <a:solidFill>
                <a:schemeClr val="accent1">
                  <a:lumMod val="75000"/>
                </a:schemeClr>
              </a:solidFill>
              <a:ea typeface="+mj-lt"/>
              <a:cs typeface="+mj-lt"/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5B5E992-77CD-702F-FF83-FEB5CD106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0F42C20-B3ED-D308-F2CA-9E9547907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pPr/>
              <a:t>21</a:t>
            </a:fld>
            <a:endParaRPr lang="tr-TR" dirty="0">
              <a:latin typeface="+mj-lt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1459284-D59B-C9EF-CCDA-EDEB8348ACEB}"/>
              </a:ext>
            </a:extLst>
          </p:cNvPr>
          <p:cNvGrpSpPr/>
          <p:nvPr/>
        </p:nvGrpSpPr>
        <p:grpSpPr>
          <a:xfrm>
            <a:off x="2783146" y="2105470"/>
            <a:ext cx="3575123" cy="3923806"/>
            <a:chOff x="2784439" y="1213375"/>
            <a:chExt cx="3575123" cy="392380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581E6D-E7CD-3755-6C09-156F375B96C9}"/>
                </a:ext>
              </a:extLst>
            </p:cNvPr>
            <p:cNvSpPr txBox="1"/>
            <p:nvPr/>
          </p:nvSpPr>
          <p:spPr>
            <a:xfrm>
              <a:off x="2784439" y="1213375"/>
              <a:ext cx="8754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accent1">
                      <a:lumMod val="75000"/>
                    </a:schemeClr>
                  </a:solidFill>
                </a:rPr>
                <a:t>t</a:t>
              </a:r>
              <a:r>
                <a:rPr lang="en-US" sz="4000" b="1" baseline="-25000" dirty="0" err="1">
                  <a:solidFill>
                    <a:schemeClr val="accent1">
                      <a:lumMod val="75000"/>
                    </a:schemeClr>
                  </a:solidFill>
                </a:rPr>
                <a:t>RP</a:t>
              </a:r>
              <a:endParaRPr lang="en-US" sz="4000" b="1" baseline="-25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CD6D7EC-8F82-E793-91DB-C8EB82C84BDB}"/>
                </a:ext>
              </a:extLst>
            </p:cNvPr>
            <p:cNvSpPr txBox="1"/>
            <p:nvPr/>
          </p:nvSpPr>
          <p:spPr>
            <a:xfrm>
              <a:off x="2784439" y="2032066"/>
              <a:ext cx="11584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accent1">
                      <a:lumMod val="75000"/>
                    </a:schemeClr>
                  </a:solidFill>
                </a:rPr>
                <a:t>t</a:t>
              </a:r>
              <a:r>
                <a:rPr lang="en-US" sz="4000" b="1" baseline="-25000" dirty="0" err="1">
                  <a:solidFill>
                    <a:schemeClr val="accent1">
                      <a:lumMod val="75000"/>
                    </a:schemeClr>
                  </a:solidFill>
                </a:rPr>
                <a:t>RAS</a:t>
              </a:r>
              <a:endParaRPr lang="en-US" sz="4000" b="1" baseline="-25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BD7C6D-1426-8CE2-528C-BF40D0238A10}"/>
                </a:ext>
              </a:extLst>
            </p:cNvPr>
            <p:cNvSpPr txBox="1"/>
            <p:nvPr/>
          </p:nvSpPr>
          <p:spPr>
            <a:xfrm>
              <a:off x="2784439" y="2850757"/>
              <a:ext cx="1158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accent1">
                      <a:lumMod val="75000"/>
                    </a:schemeClr>
                  </a:solidFill>
                </a:rPr>
                <a:t>t</a:t>
              </a:r>
              <a:r>
                <a:rPr lang="en-US" sz="4000" b="1" baseline="-25000" dirty="0" err="1">
                  <a:solidFill>
                    <a:schemeClr val="accent1">
                      <a:lumMod val="75000"/>
                    </a:schemeClr>
                  </a:solidFill>
                </a:rPr>
                <a:t>RTP</a:t>
              </a:r>
              <a:endParaRPr lang="en-US" sz="4000" b="1" baseline="-25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2DC9571-29CF-DF38-B896-2DFF8F8E49A4}"/>
                </a:ext>
              </a:extLst>
            </p:cNvPr>
            <p:cNvSpPr txBox="1"/>
            <p:nvPr/>
          </p:nvSpPr>
          <p:spPr>
            <a:xfrm>
              <a:off x="2784439" y="3669448"/>
              <a:ext cx="8754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accent1">
                      <a:lumMod val="75000"/>
                    </a:schemeClr>
                  </a:solidFill>
                </a:rPr>
                <a:t>t</a:t>
              </a:r>
              <a:r>
                <a:rPr lang="en-US" sz="4000" b="1" baseline="-25000" dirty="0" err="1">
                  <a:solidFill>
                    <a:schemeClr val="accent1">
                      <a:lumMod val="75000"/>
                    </a:schemeClr>
                  </a:solidFill>
                </a:rPr>
                <a:t>WR</a:t>
              </a:r>
              <a:endParaRPr lang="en-US" sz="4000" b="1" baseline="-25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2B6A2A7-C596-F195-C6E4-FCA7615FC976}"/>
                </a:ext>
              </a:extLst>
            </p:cNvPr>
            <p:cNvSpPr txBox="1"/>
            <p:nvPr/>
          </p:nvSpPr>
          <p:spPr>
            <a:xfrm>
              <a:off x="3659907" y="1235018"/>
              <a:ext cx="1349829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baseline="-25000" dirty="0"/>
                <a:t>: +21ns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62FDECD-FDA6-CAD9-0827-2993A60BAA4F}"/>
                </a:ext>
              </a:extLst>
            </p:cNvPr>
            <p:cNvSpPr txBox="1"/>
            <p:nvPr/>
          </p:nvSpPr>
          <p:spPr>
            <a:xfrm>
              <a:off x="3659907" y="2059235"/>
              <a:ext cx="1349829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baseline="-25000" dirty="0"/>
                <a:t>: -16ns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BF72BC7-90EC-7137-432C-75DE012E30F1}"/>
                </a:ext>
              </a:extLst>
            </p:cNvPr>
            <p:cNvSpPr txBox="1"/>
            <p:nvPr/>
          </p:nvSpPr>
          <p:spPr>
            <a:xfrm>
              <a:off x="3659906" y="2883452"/>
              <a:ext cx="1349829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baseline="-25000" dirty="0"/>
                <a:t>: -2.5ns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2B42887-B086-8EC9-D460-DF59F687248B}"/>
                </a:ext>
              </a:extLst>
            </p:cNvPr>
            <p:cNvSpPr txBox="1"/>
            <p:nvPr/>
          </p:nvSpPr>
          <p:spPr>
            <a:xfrm>
              <a:off x="3659905" y="3707669"/>
              <a:ext cx="1349829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baseline="-25000" dirty="0"/>
                <a:t>: -20ns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2B1AFA5-EEBC-94C1-E49F-2DF6147426EA}"/>
                </a:ext>
              </a:extLst>
            </p:cNvPr>
            <p:cNvSpPr txBox="1"/>
            <p:nvPr/>
          </p:nvSpPr>
          <p:spPr>
            <a:xfrm>
              <a:off x="2784439" y="4429295"/>
              <a:ext cx="8754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accent1">
                      <a:lumMod val="75000"/>
                    </a:schemeClr>
                  </a:solidFill>
                </a:rPr>
                <a:t>t</a:t>
              </a:r>
              <a:r>
                <a:rPr lang="en-US" sz="4000" b="1" baseline="-25000" dirty="0" err="1">
                  <a:solidFill>
                    <a:schemeClr val="accent1">
                      <a:lumMod val="75000"/>
                    </a:schemeClr>
                  </a:solidFill>
                </a:rPr>
                <a:t>RC</a:t>
              </a:r>
              <a:endParaRPr lang="en-US" sz="4000" b="1" baseline="-25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867F376-78F5-3626-7AED-93D917FBE3CF}"/>
                </a:ext>
              </a:extLst>
            </p:cNvPr>
            <p:cNvSpPr txBox="1"/>
            <p:nvPr/>
          </p:nvSpPr>
          <p:spPr>
            <a:xfrm>
              <a:off x="3659904" y="4531887"/>
              <a:ext cx="1349829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baseline="-25000" dirty="0"/>
                <a:t>: +5ns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1AE15EF-9933-2D8D-DD22-DE12780B0EA9}"/>
                </a:ext>
              </a:extLst>
            </p:cNvPr>
            <p:cNvSpPr txBox="1"/>
            <p:nvPr/>
          </p:nvSpPr>
          <p:spPr>
            <a:xfrm>
              <a:off x="5009733" y="1240282"/>
              <a:ext cx="1349829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baseline="-25000" dirty="0">
                  <a:solidFill>
                    <a:srgbClr val="C00000"/>
                  </a:solidFill>
                </a:rPr>
                <a:t>(+140%)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36FCFD3-4C1E-06E8-0ACB-1EAE1044919E}"/>
                </a:ext>
              </a:extLst>
            </p:cNvPr>
            <p:cNvSpPr txBox="1"/>
            <p:nvPr/>
          </p:nvSpPr>
          <p:spPr>
            <a:xfrm>
              <a:off x="5009733" y="2054908"/>
              <a:ext cx="1349829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baseline="-25000" dirty="0">
                  <a:solidFill>
                    <a:schemeClr val="accent6">
                      <a:lumMod val="50000"/>
                    </a:schemeClr>
                  </a:solidFill>
                </a:rPr>
                <a:t>(-50%)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F0E9252-5D38-4480-C606-5C9CF9DF072B}"/>
                </a:ext>
              </a:extLst>
            </p:cNvPr>
            <p:cNvSpPr txBox="1"/>
            <p:nvPr/>
          </p:nvSpPr>
          <p:spPr>
            <a:xfrm>
              <a:off x="5009732" y="2869534"/>
              <a:ext cx="1349829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baseline="-25000" dirty="0">
                  <a:solidFill>
                    <a:schemeClr val="accent6">
                      <a:lumMod val="50000"/>
                    </a:schemeClr>
                  </a:solidFill>
                </a:rPr>
                <a:t>(-33%)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CD4CF3B-520A-2462-02C3-BCCEB8524F29}"/>
                </a:ext>
              </a:extLst>
            </p:cNvPr>
            <p:cNvSpPr txBox="1"/>
            <p:nvPr/>
          </p:nvSpPr>
          <p:spPr>
            <a:xfrm>
              <a:off x="5009731" y="3684160"/>
              <a:ext cx="1349829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baseline="-25000" dirty="0">
                  <a:solidFill>
                    <a:schemeClr val="accent6">
                      <a:lumMod val="50000"/>
                    </a:schemeClr>
                  </a:solidFill>
                </a:rPr>
                <a:t>(-66%)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9C18B81-8FA7-69C4-E016-0BA5675F8EC8}"/>
                </a:ext>
              </a:extLst>
            </p:cNvPr>
            <p:cNvSpPr txBox="1"/>
            <p:nvPr/>
          </p:nvSpPr>
          <p:spPr>
            <a:xfrm>
              <a:off x="5005758" y="4498785"/>
              <a:ext cx="1349829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baseline="-25000" dirty="0">
                  <a:solidFill>
                    <a:srgbClr val="C00000"/>
                  </a:solidFill>
                </a:rPr>
                <a:t>(+10%)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DF903282-5808-3D98-4878-AE954F69F036}"/>
              </a:ext>
            </a:extLst>
          </p:cNvPr>
          <p:cNvSpPr txBox="1"/>
          <p:nvPr/>
        </p:nvSpPr>
        <p:spPr>
          <a:xfrm>
            <a:off x="-79801" y="1013728"/>
            <a:ext cx="90978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Timing parameter changes for DDR5-3200AN speed bin</a:t>
            </a:r>
          </a:p>
          <a:p>
            <a:pPr algn="ctr"/>
            <a:r>
              <a:rPr lang="en-US" sz="2800" dirty="0">
                <a:latin typeface="+mj-lt"/>
              </a:rPr>
              <a:t>[JEDEC JESD79-5C, April 2024]</a:t>
            </a:r>
          </a:p>
        </p:txBody>
      </p:sp>
    </p:spTree>
    <p:extLst>
      <p:ext uri="{BB962C8B-B14F-4D97-AF65-F5344CB8AC3E}">
        <p14:creationId xmlns:p14="http://schemas.microsoft.com/office/powerpoint/2010/main" val="19110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7C34FC4-9044-E8B7-45D9-7E1E156236CA}"/>
              </a:ext>
            </a:extLst>
          </p:cNvPr>
          <p:cNvGrpSpPr/>
          <p:nvPr/>
        </p:nvGrpSpPr>
        <p:grpSpPr>
          <a:xfrm>
            <a:off x="5981065" y="4914900"/>
            <a:ext cx="1543869" cy="477630"/>
            <a:chOff x="6905625" y="4914900"/>
            <a:chExt cx="1543869" cy="47763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E3AF852-2071-BE67-0671-0BCC0DE7ECAD}"/>
                </a:ext>
              </a:extLst>
            </p:cNvPr>
            <p:cNvSpPr/>
            <p:nvPr/>
          </p:nvSpPr>
          <p:spPr>
            <a:xfrm>
              <a:off x="7387937" y="4914900"/>
              <a:ext cx="1061557" cy="47763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PRAC-N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419A640-B877-6B7C-2B87-7D3F33CC49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05625" y="5143500"/>
              <a:ext cx="426897" cy="3026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B14B492-A56A-3AF2-2403-C2CAECCDEC25}"/>
              </a:ext>
            </a:extLst>
          </p:cNvPr>
          <p:cNvSpPr/>
          <p:nvPr/>
        </p:nvSpPr>
        <p:spPr>
          <a:xfrm flipH="1">
            <a:off x="3000783" y="2383003"/>
            <a:ext cx="2022668" cy="548304"/>
          </a:xfrm>
          <a:prstGeom prst="rightArrow">
            <a:avLst/>
          </a:prstGeom>
          <a:solidFill>
            <a:srgbClr val="C000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+mj-lt"/>
              </a:rPr>
              <a:t>Back-Off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1406CB7E-0A2A-9FDA-9D75-BFC1C3B78407}"/>
              </a:ext>
            </a:extLst>
          </p:cNvPr>
          <p:cNvSpPr/>
          <p:nvPr/>
        </p:nvSpPr>
        <p:spPr>
          <a:xfrm>
            <a:off x="3095965" y="2376619"/>
            <a:ext cx="2016249" cy="548304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ACT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FFFBF17-7E61-5E0E-194B-5BA76B867851}"/>
              </a:ext>
            </a:extLst>
          </p:cNvPr>
          <p:cNvSpPr/>
          <p:nvPr/>
        </p:nvSpPr>
        <p:spPr>
          <a:xfrm>
            <a:off x="3096288" y="2377728"/>
            <a:ext cx="2016249" cy="54830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RFM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096111E2-1613-536E-B1D2-44C035FCDF81}"/>
              </a:ext>
            </a:extLst>
          </p:cNvPr>
          <p:cNvSpPr/>
          <p:nvPr/>
        </p:nvSpPr>
        <p:spPr>
          <a:xfrm flipH="1">
            <a:off x="3000783" y="2383003"/>
            <a:ext cx="2022668" cy="548304"/>
          </a:xfrm>
          <a:prstGeom prst="rightArrow">
            <a:avLst/>
          </a:prstGeom>
          <a:solidFill>
            <a:srgbClr val="C0000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+mj-lt"/>
              </a:rPr>
              <a:t>No Back-Off</a:t>
            </a:r>
          </a:p>
        </p:txBody>
      </p:sp>
      <p:sp>
        <p:nvSpPr>
          <p:cNvPr id="37" name="Multiplication Sign 36">
            <a:extLst>
              <a:ext uri="{FF2B5EF4-FFF2-40B4-BE49-F238E27FC236}">
                <a16:creationId xmlns:a16="http://schemas.microsoft.com/office/drawing/2014/main" id="{2162F9D1-B957-555A-E41E-5F3084FB74EA}"/>
              </a:ext>
            </a:extLst>
          </p:cNvPr>
          <p:cNvSpPr/>
          <p:nvPr/>
        </p:nvSpPr>
        <p:spPr>
          <a:xfrm>
            <a:off x="3771628" y="1910410"/>
            <a:ext cx="664921" cy="618948"/>
          </a:xfrm>
          <a:prstGeom prst="mathMultiply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B258A03-B676-4330-D499-676E067F2A37}"/>
              </a:ext>
            </a:extLst>
          </p:cNvPr>
          <p:cNvGrpSpPr/>
          <p:nvPr/>
        </p:nvGrpSpPr>
        <p:grpSpPr>
          <a:xfrm>
            <a:off x="6156409" y="4835361"/>
            <a:ext cx="1417675" cy="939574"/>
            <a:chOff x="4644020" y="4858447"/>
            <a:chExt cx="1421294" cy="93957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020A14D-1369-5493-A3BF-CA87A9D89186}"/>
                </a:ext>
              </a:extLst>
            </p:cNvPr>
            <p:cNvSpPr txBox="1"/>
            <p:nvPr/>
          </p:nvSpPr>
          <p:spPr>
            <a:xfrm>
              <a:off x="4694059" y="4858447"/>
              <a:ext cx="13712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+mj-lt"/>
                </a:rPr>
                <a:t>delay</a:t>
              </a:r>
            </a:p>
            <a:p>
              <a:pPr algn="ctr"/>
              <a:r>
                <a:rPr lang="en-US" b="1" dirty="0">
                  <a:solidFill>
                    <a:srgbClr val="C00000"/>
                  </a:solidFill>
                  <a:latin typeface="+mj-lt"/>
                </a:rPr>
                <a:t>(N ACTs)</a:t>
              </a:r>
            </a:p>
          </p:txBody>
        </p:sp>
        <p:sp>
          <p:nvSpPr>
            <p:cNvPr id="29" name="Left Brace 28">
              <a:extLst>
                <a:ext uri="{FF2B5EF4-FFF2-40B4-BE49-F238E27FC236}">
                  <a16:creationId xmlns:a16="http://schemas.microsoft.com/office/drawing/2014/main" id="{B43DD6C7-C6F9-4145-5225-8E72088B0A39}"/>
                </a:ext>
              </a:extLst>
            </p:cNvPr>
            <p:cNvSpPr/>
            <p:nvPr/>
          </p:nvSpPr>
          <p:spPr>
            <a:xfrm rot="5400000">
              <a:off x="5197946" y="4930654"/>
              <a:ext cx="313441" cy="1421294"/>
            </a:xfrm>
            <a:prstGeom prst="leftBrace">
              <a:avLst>
                <a:gd name="adj1" fmla="val 49175"/>
                <a:gd name="adj2" fmla="val 5000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6" name="Dikdörtgen 25">
            <a:extLst>
              <a:ext uri="{FF2B5EF4-FFF2-40B4-BE49-F238E27FC236}">
                <a16:creationId xmlns:a16="http://schemas.microsoft.com/office/drawing/2014/main" id="{FA3C8674-0D7D-99B4-8C3F-9AE57C5A7552}"/>
              </a:ext>
            </a:extLst>
          </p:cNvPr>
          <p:cNvSpPr/>
          <p:nvPr/>
        </p:nvSpPr>
        <p:spPr>
          <a:xfrm>
            <a:off x="6004907" y="4116021"/>
            <a:ext cx="1629748" cy="323026"/>
          </a:xfrm>
          <a:prstGeom prst="rect">
            <a:avLst/>
          </a:prstGeom>
          <a:solidFill>
            <a:srgbClr val="64C37D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0</a:t>
            </a:r>
            <a:endParaRPr lang="tr-TR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2" name="Dikdörtgen 16">
            <a:extLst>
              <a:ext uri="{FF2B5EF4-FFF2-40B4-BE49-F238E27FC236}">
                <a16:creationId xmlns:a16="http://schemas.microsoft.com/office/drawing/2014/main" id="{832C0D47-4DF2-39ED-CA34-CE4E6511ED2C}"/>
              </a:ext>
            </a:extLst>
          </p:cNvPr>
          <p:cNvSpPr/>
          <p:nvPr/>
        </p:nvSpPr>
        <p:spPr>
          <a:xfrm>
            <a:off x="6004907" y="4116021"/>
            <a:ext cx="1629748" cy="323026"/>
          </a:xfrm>
          <a:prstGeom prst="rect">
            <a:avLst/>
          </a:prstGeom>
          <a:solidFill>
            <a:srgbClr val="64C37D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mbria"/>
                <a:cs typeface="Calibri"/>
              </a:rPr>
              <a:t>1</a:t>
            </a:r>
            <a:endParaRPr lang="tr-TR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Cambria"/>
              <a:cs typeface="Calibri"/>
            </a:endParaRPr>
          </a:p>
        </p:txBody>
      </p:sp>
      <p:sp>
        <p:nvSpPr>
          <p:cNvPr id="13" name="Dikdörtgen 16">
            <a:extLst>
              <a:ext uri="{FF2B5EF4-FFF2-40B4-BE49-F238E27FC236}">
                <a16:creationId xmlns:a16="http://schemas.microsoft.com/office/drawing/2014/main" id="{0F48104B-8727-E1CA-BCD0-E3ACDC97B5C2}"/>
              </a:ext>
            </a:extLst>
          </p:cNvPr>
          <p:cNvSpPr/>
          <p:nvPr/>
        </p:nvSpPr>
        <p:spPr>
          <a:xfrm>
            <a:off x="6004907" y="4116021"/>
            <a:ext cx="1629748" cy="323026"/>
          </a:xfrm>
          <a:prstGeom prst="rect">
            <a:avLst/>
          </a:prstGeom>
          <a:solidFill>
            <a:srgbClr val="64C37D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mbria"/>
                <a:cs typeface="Calibri"/>
              </a:rPr>
              <a:t>2</a:t>
            </a:r>
            <a:endParaRPr lang="tr-TR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Cambria"/>
              <a:cs typeface="Calibri"/>
            </a:endParaRPr>
          </a:p>
        </p:txBody>
      </p:sp>
      <p:sp>
        <p:nvSpPr>
          <p:cNvPr id="30" name="Dikdörtgen 16">
            <a:extLst>
              <a:ext uri="{FF2B5EF4-FFF2-40B4-BE49-F238E27FC236}">
                <a16:creationId xmlns:a16="http://schemas.microsoft.com/office/drawing/2014/main" id="{19A9D72E-7E41-2D19-260E-89092AD558A1}"/>
              </a:ext>
            </a:extLst>
          </p:cNvPr>
          <p:cNvSpPr/>
          <p:nvPr/>
        </p:nvSpPr>
        <p:spPr>
          <a:xfrm>
            <a:off x="6004907" y="4116021"/>
            <a:ext cx="1629748" cy="323026"/>
          </a:xfrm>
          <a:prstGeom prst="rect">
            <a:avLst/>
          </a:prstGeom>
          <a:solidFill>
            <a:srgbClr val="64C37D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mbria"/>
                <a:cs typeface="Calibri"/>
              </a:rPr>
              <a:t>3</a:t>
            </a:r>
            <a:endParaRPr lang="tr-TR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Cambria"/>
              <a:cs typeface="Calibri"/>
            </a:endParaRPr>
          </a:p>
        </p:txBody>
      </p:sp>
      <p:sp>
        <p:nvSpPr>
          <p:cNvPr id="25" name="Dikdörtgen 16">
            <a:extLst>
              <a:ext uri="{FF2B5EF4-FFF2-40B4-BE49-F238E27FC236}">
                <a16:creationId xmlns:a16="http://schemas.microsoft.com/office/drawing/2014/main" id="{4272F1D3-C525-5CC4-CC99-04C9C7571577}"/>
              </a:ext>
            </a:extLst>
          </p:cNvPr>
          <p:cNvSpPr/>
          <p:nvPr/>
        </p:nvSpPr>
        <p:spPr>
          <a:xfrm>
            <a:off x="6004907" y="4116021"/>
            <a:ext cx="1629748" cy="323026"/>
          </a:xfrm>
          <a:prstGeom prst="rect">
            <a:avLst/>
          </a:prstGeom>
          <a:solidFill>
            <a:srgbClr val="64C37D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mbria"/>
                <a:cs typeface="Calibri"/>
              </a:rPr>
              <a:t>4</a:t>
            </a:r>
            <a:endParaRPr lang="tr-TR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Cambria"/>
              <a:cs typeface="Calibri"/>
            </a:endParaRPr>
          </a:p>
        </p:txBody>
      </p:sp>
      <p:sp>
        <p:nvSpPr>
          <p:cNvPr id="11" name="Dikdörtgen 16">
            <a:extLst>
              <a:ext uri="{FF2B5EF4-FFF2-40B4-BE49-F238E27FC236}">
                <a16:creationId xmlns:a16="http://schemas.microsoft.com/office/drawing/2014/main" id="{E531628B-E36C-115B-41B8-CEC4D5EA4128}"/>
              </a:ext>
            </a:extLst>
          </p:cNvPr>
          <p:cNvSpPr/>
          <p:nvPr/>
        </p:nvSpPr>
        <p:spPr>
          <a:xfrm>
            <a:off x="6004907" y="4116021"/>
            <a:ext cx="1629748" cy="323026"/>
          </a:xfrm>
          <a:prstGeom prst="rect">
            <a:avLst/>
          </a:prstGeom>
          <a:solidFill>
            <a:srgbClr val="64C37D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mbria"/>
                <a:cs typeface="Calibri"/>
              </a:rPr>
              <a:t>0</a:t>
            </a:r>
            <a:endParaRPr lang="tr-TR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Cambria"/>
              <a:cs typeface="Calibri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E3EACE5-9A7F-BBAB-5F2C-E064E773A3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89" t="4755" r="12351" b="2541"/>
          <a:stretch/>
        </p:blipFill>
        <p:spPr>
          <a:xfrm>
            <a:off x="1075441" y="1839740"/>
            <a:ext cx="1771315" cy="164915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DF148D9-8022-6B39-A0E3-86E27D0EDC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t="21295" r="5001" b="22250"/>
          <a:stretch/>
        </p:blipFill>
        <p:spPr>
          <a:xfrm rot="10800000">
            <a:off x="5437817" y="2022119"/>
            <a:ext cx="2764641" cy="1269564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EB1BA7A-CA25-5F27-90F0-8E34FBE3F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99" y="-24384"/>
            <a:ext cx="8894618" cy="931025"/>
          </a:xfrm>
        </p:spPr>
        <p:txBody>
          <a:bodyPr/>
          <a:lstStyle/>
          <a:p>
            <a:r>
              <a:rPr lang="tr-TR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Industry Solutions to Read Disturbance:</a:t>
            </a:r>
            <a:br>
              <a:rPr lang="tr-TR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Per Row Activation Counting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PRAC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)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0F42C20-B3ED-D308-F2CA-9E9547907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pPr/>
              <a:t>22</a:t>
            </a:fld>
            <a:endParaRPr lang="tr-TR" dirty="0">
              <a:latin typeface="+mj-lt"/>
            </a:endParaRPr>
          </a:p>
        </p:txBody>
      </p:sp>
      <p:sp>
        <p:nvSpPr>
          <p:cNvPr id="10" name="Dikdörtgen 16">
            <a:extLst>
              <a:ext uri="{FF2B5EF4-FFF2-40B4-BE49-F238E27FC236}">
                <a16:creationId xmlns:a16="http://schemas.microsoft.com/office/drawing/2014/main" id="{3ED07728-1250-C413-CA0B-9B31B139E7C8}"/>
              </a:ext>
            </a:extLst>
          </p:cNvPr>
          <p:cNvSpPr/>
          <p:nvPr/>
        </p:nvSpPr>
        <p:spPr>
          <a:xfrm>
            <a:off x="6005264" y="3805034"/>
            <a:ext cx="1629748" cy="323026"/>
          </a:xfrm>
          <a:prstGeom prst="rect">
            <a:avLst/>
          </a:prstGeom>
          <a:solidFill>
            <a:srgbClr val="64C37D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mbria"/>
                <a:cs typeface="Calibri"/>
              </a:rPr>
              <a:t>0</a:t>
            </a:r>
            <a:endParaRPr lang="tr-TR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Cambria"/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75CAB3-46F2-2B7C-4361-A3E5A9BB7C28}"/>
              </a:ext>
            </a:extLst>
          </p:cNvPr>
          <p:cNvSpPr/>
          <p:nvPr/>
        </p:nvSpPr>
        <p:spPr>
          <a:xfrm>
            <a:off x="6005265" y="3478504"/>
            <a:ext cx="1629748" cy="323027"/>
          </a:xfrm>
          <a:prstGeom prst="rect">
            <a:avLst/>
          </a:prstGeom>
          <a:solidFill>
            <a:srgbClr val="64C37D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Row Counters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2CE67FC-6481-77D4-81CE-E0F51174E5A4}"/>
              </a:ext>
            </a:extLst>
          </p:cNvPr>
          <p:cNvCxnSpPr>
            <a:cxnSpLocks/>
          </p:cNvCxnSpPr>
          <p:nvPr/>
        </p:nvCxnSpPr>
        <p:spPr>
          <a:xfrm>
            <a:off x="566722" y="6108262"/>
            <a:ext cx="8007972" cy="0"/>
          </a:xfrm>
          <a:prstGeom prst="straightConnector1">
            <a:avLst/>
          </a:prstGeom>
          <a:ln w="381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Dikdörtgen 26">
            <a:extLst>
              <a:ext uri="{FF2B5EF4-FFF2-40B4-BE49-F238E27FC236}">
                <a16:creationId xmlns:a16="http://schemas.microsoft.com/office/drawing/2014/main" id="{D2FE17B5-B596-7BCB-6CF8-2023014CB3F4}"/>
              </a:ext>
            </a:extLst>
          </p:cNvPr>
          <p:cNvSpPr/>
          <p:nvPr/>
        </p:nvSpPr>
        <p:spPr>
          <a:xfrm>
            <a:off x="6005264" y="4440574"/>
            <a:ext cx="1629748" cy="323026"/>
          </a:xfrm>
          <a:prstGeom prst="rect">
            <a:avLst/>
          </a:prstGeom>
          <a:solidFill>
            <a:srgbClr val="64C37D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tr-TR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Cambria"/>
              <a:cs typeface="Calibri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D156AA7-58AF-8BCB-E852-11DCE07B8611}"/>
              </a:ext>
            </a:extLst>
          </p:cNvPr>
          <p:cNvSpPr/>
          <p:nvPr/>
        </p:nvSpPr>
        <p:spPr>
          <a:xfrm>
            <a:off x="1379447" y="5830959"/>
            <a:ext cx="645291" cy="53848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ACT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344FFA1-3F06-C5F6-01DA-15B07DDAEAB7}"/>
              </a:ext>
            </a:extLst>
          </p:cNvPr>
          <p:cNvSpPr/>
          <p:nvPr/>
        </p:nvSpPr>
        <p:spPr>
          <a:xfrm>
            <a:off x="2171405" y="5830959"/>
            <a:ext cx="645291" cy="53848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ACT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265038F-FC60-B905-74E3-DAE4ADD56631}"/>
              </a:ext>
            </a:extLst>
          </p:cNvPr>
          <p:cNvSpPr/>
          <p:nvPr/>
        </p:nvSpPr>
        <p:spPr>
          <a:xfrm>
            <a:off x="5339234" y="5830959"/>
            <a:ext cx="645291" cy="5384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RFM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43FDBCF-B594-8391-7030-109D61784849}"/>
              </a:ext>
            </a:extLst>
          </p:cNvPr>
          <p:cNvSpPr/>
          <p:nvPr/>
        </p:nvSpPr>
        <p:spPr>
          <a:xfrm>
            <a:off x="3755321" y="5830959"/>
            <a:ext cx="645291" cy="53848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ACT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6CC628A-3D3F-E4DC-F15F-D8BACF1D11D4}"/>
              </a:ext>
            </a:extLst>
          </p:cNvPr>
          <p:cNvSpPr/>
          <p:nvPr/>
        </p:nvSpPr>
        <p:spPr>
          <a:xfrm>
            <a:off x="2963363" y="5830959"/>
            <a:ext cx="645291" cy="53848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ACT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0109DCD-029B-03D9-2F6A-08940DC00C96}"/>
              </a:ext>
            </a:extLst>
          </p:cNvPr>
          <p:cNvSpPr/>
          <p:nvPr/>
        </p:nvSpPr>
        <p:spPr>
          <a:xfrm>
            <a:off x="4547279" y="5830959"/>
            <a:ext cx="645291" cy="5384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RFM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2EF29DE-7A38-4A89-8C66-BB5475C6EDF4}"/>
              </a:ext>
            </a:extLst>
          </p:cNvPr>
          <p:cNvSpPr txBox="1"/>
          <p:nvPr/>
        </p:nvSpPr>
        <p:spPr>
          <a:xfrm>
            <a:off x="3430296" y="6369439"/>
            <a:ext cx="228340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mbria" panose="02040503050406030204" pitchFamily="18" charset="0"/>
              </a:rPr>
              <a:t>DRAM Commands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8143F47-F8DC-DC63-AB29-8B6026854AAD}"/>
              </a:ext>
            </a:extLst>
          </p:cNvPr>
          <p:cNvGrpSpPr/>
          <p:nvPr/>
        </p:nvGrpSpPr>
        <p:grpSpPr>
          <a:xfrm>
            <a:off x="3404687" y="4106288"/>
            <a:ext cx="4229968" cy="346001"/>
            <a:chOff x="1004515" y="3690938"/>
            <a:chExt cx="4219165" cy="34600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6507651-9574-FB10-74DA-6EBC2452A8F5}"/>
                </a:ext>
              </a:extLst>
            </p:cNvPr>
            <p:cNvSpPr/>
            <p:nvPr/>
          </p:nvSpPr>
          <p:spPr>
            <a:xfrm>
              <a:off x="3599215" y="3707178"/>
              <a:ext cx="1624465" cy="323026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C61E25C-8899-5120-B980-C11B7D48A49F}"/>
                </a:ext>
              </a:extLst>
            </p:cNvPr>
            <p:cNvGrpSpPr/>
            <p:nvPr/>
          </p:nvGrpSpPr>
          <p:grpSpPr>
            <a:xfrm>
              <a:off x="1004515" y="3690938"/>
              <a:ext cx="2594700" cy="346001"/>
              <a:chOff x="3484287" y="3752402"/>
              <a:chExt cx="2594700" cy="346001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C47C338B-12E7-E425-B43F-B7B2382905EB}"/>
                  </a:ext>
                </a:extLst>
              </p:cNvPr>
              <p:cNvCxnSpPr>
                <a:cxnSpLocks/>
                <a:stCxn id="22" idx="3"/>
                <a:endCxn id="35" idx="1"/>
              </p:cNvCxnSpPr>
              <p:nvPr/>
            </p:nvCxnSpPr>
            <p:spPr>
              <a:xfrm>
                <a:off x="5747016" y="3925403"/>
                <a:ext cx="331971" cy="4752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DE52D9A-945B-ED79-30AC-C037D7785D69}"/>
                  </a:ext>
                </a:extLst>
              </p:cNvPr>
              <p:cNvSpPr/>
              <p:nvPr/>
            </p:nvSpPr>
            <p:spPr>
              <a:xfrm>
                <a:off x="3484287" y="3752402"/>
                <a:ext cx="2262729" cy="346001"/>
              </a:xfrm>
              <a:prstGeom prst="rect">
                <a:avLst/>
              </a:prstGeom>
              <a:solidFill>
                <a:srgbClr val="C00000"/>
              </a:solidFill>
              <a:ln w="381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+mj-lt"/>
                  </a:rPr>
                  <a:t>Back-Off</a:t>
                </a:r>
                <a:r>
                  <a:rPr lang="en-US" b="1" dirty="0"/>
                  <a:t> Threshold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90AF757-5FEB-178A-E69F-348B67F702C5}"/>
              </a:ext>
            </a:extLst>
          </p:cNvPr>
          <p:cNvGrpSpPr/>
          <p:nvPr/>
        </p:nvGrpSpPr>
        <p:grpSpPr>
          <a:xfrm>
            <a:off x="3243353" y="4832997"/>
            <a:ext cx="1669224" cy="969409"/>
            <a:chOff x="4167913" y="4832997"/>
            <a:chExt cx="1669224" cy="96940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30166FB-C670-4FF4-6F54-0CC5C0EDA7C1}"/>
                </a:ext>
              </a:extLst>
            </p:cNvPr>
            <p:cNvSpPr txBox="1"/>
            <p:nvPr/>
          </p:nvSpPr>
          <p:spPr>
            <a:xfrm>
              <a:off x="4167913" y="4832997"/>
              <a:ext cx="1669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+mj-lt"/>
                </a:rPr>
                <a:t>normal traffic</a:t>
              </a:r>
            </a:p>
            <a:p>
              <a:pPr algn="ctr"/>
              <a:r>
                <a:rPr lang="en-US" b="1" dirty="0">
                  <a:solidFill>
                    <a:srgbClr val="C00000"/>
                  </a:solidFill>
                  <a:latin typeface="+mj-lt"/>
                </a:rPr>
                <a:t>(180 ns)</a:t>
              </a:r>
            </a:p>
          </p:txBody>
        </p:sp>
        <p:sp>
          <p:nvSpPr>
            <p:cNvPr id="24" name="Left Brace 23">
              <a:extLst>
                <a:ext uri="{FF2B5EF4-FFF2-40B4-BE49-F238E27FC236}">
                  <a16:creationId xmlns:a16="http://schemas.microsoft.com/office/drawing/2014/main" id="{B17F2E88-2F60-C72E-767C-F87E8AC18F0D}"/>
                </a:ext>
              </a:extLst>
            </p:cNvPr>
            <p:cNvSpPr/>
            <p:nvPr/>
          </p:nvSpPr>
          <p:spPr>
            <a:xfrm rot="5400000">
              <a:off x="4845805" y="5323040"/>
              <a:ext cx="313441" cy="645292"/>
            </a:xfrm>
            <a:prstGeom prst="leftBrace">
              <a:avLst>
                <a:gd name="adj1" fmla="val 49175"/>
                <a:gd name="adj2" fmla="val 5000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71CD3A3-4F49-18EA-51D7-197205256D50}"/>
              </a:ext>
            </a:extLst>
          </p:cNvPr>
          <p:cNvGrpSpPr/>
          <p:nvPr/>
        </p:nvGrpSpPr>
        <p:grpSpPr>
          <a:xfrm>
            <a:off x="4556474" y="4823360"/>
            <a:ext cx="1568499" cy="969212"/>
            <a:chOff x="4644020" y="4828809"/>
            <a:chExt cx="1572498" cy="969212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6103BF1-5BA8-AE02-A38A-67E599C7681C}"/>
                </a:ext>
              </a:extLst>
            </p:cNvPr>
            <p:cNvSpPr txBox="1"/>
            <p:nvPr/>
          </p:nvSpPr>
          <p:spPr>
            <a:xfrm>
              <a:off x="4845265" y="4828809"/>
              <a:ext cx="13712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recovery</a:t>
              </a:r>
            </a:p>
            <a:p>
              <a:pPr algn="ctr"/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(N RFMs)</a:t>
              </a:r>
            </a:p>
          </p:txBody>
        </p:sp>
        <p:sp>
          <p:nvSpPr>
            <p:cNvPr id="58" name="Left Brace 57">
              <a:extLst>
                <a:ext uri="{FF2B5EF4-FFF2-40B4-BE49-F238E27FC236}">
                  <a16:creationId xmlns:a16="http://schemas.microsoft.com/office/drawing/2014/main" id="{27461474-61AE-B6FD-59D8-BBBE091F1F4F}"/>
                </a:ext>
              </a:extLst>
            </p:cNvPr>
            <p:cNvSpPr/>
            <p:nvPr/>
          </p:nvSpPr>
          <p:spPr>
            <a:xfrm rot="5400000">
              <a:off x="5197946" y="4930654"/>
              <a:ext cx="313441" cy="1421294"/>
            </a:xfrm>
            <a:prstGeom prst="leftBrace">
              <a:avLst>
                <a:gd name="adj1" fmla="val 49175"/>
                <a:gd name="adj2" fmla="val 37346"/>
              </a:avLst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A3D7C08-418C-1CCD-A3DA-584C9E5D0400}"/>
              </a:ext>
            </a:extLst>
          </p:cNvPr>
          <p:cNvSpPr/>
          <p:nvPr/>
        </p:nvSpPr>
        <p:spPr>
          <a:xfrm>
            <a:off x="6131189" y="5830959"/>
            <a:ext cx="645291" cy="53848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ACT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E67F1C-1D15-36C8-EF9C-99E55EEF0FC8}"/>
              </a:ext>
            </a:extLst>
          </p:cNvPr>
          <p:cNvSpPr/>
          <p:nvPr/>
        </p:nvSpPr>
        <p:spPr>
          <a:xfrm>
            <a:off x="6923144" y="5824008"/>
            <a:ext cx="645291" cy="53848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ACT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53164BE-956F-0E23-84AC-3C03C1110E7C}"/>
              </a:ext>
            </a:extLst>
          </p:cNvPr>
          <p:cNvSpPr txBox="1"/>
          <p:nvPr/>
        </p:nvSpPr>
        <p:spPr>
          <a:xfrm rot="16200000">
            <a:off x="6520512" y="4388799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5091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6" grpId="0" animBg="1"/>
      <p:bldP spid="6" grpId="1" animBg="1"/>
      <p:bldP spid="6" grpId="2" animBg="1"/>
      <p:bldP spid="6" grpId="3" animBg="1"/>
      <p:bldP spid="31" grpId="0" animBg="1"/>
      <p:bldP spid="37" grpId="0" animBg="1"/>
      <p:bldP spid="12" grpId="0" animBg="1"/>
      <p:bldP spid="13" grpId="0" animBg="1"/>
      <p:bldP spid="30" grpId="0" animBg="1"/>
      <p:bldP spid="25" grpId="0" animBg="1"/>
      <p:bldP spid="11" grpId="0" animBg="1"/>
      <p:bldP spid="47" grpId="0" animBg="1"/>
      <p:bldP spid="48" grpId="0" animBg="1"/>
      <p:bldP spid="49" grpId="0" animBg="1"/>
      <p:bldP spid="67" grpId="0" animBg="1"/>
      <p:bldP spid="68" grpId="0" animBg="1"/>
      <p:bldP spid="69" grpId="0" animBg="1"/>
      <p:bldP spid="3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277EB-0186-D898-971C-54842F2B6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094546-4355-D2D5-8B07-97AFACBE8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Outline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D9AAD19-2888-A491-389D-3100BE181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A87D86E-2214-73CF-FC98-710E9F51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23</a:t>
            </a:fld>
            <a:endParaRPr lang="tr-TR">
              <a:latin typeface="+mj-lt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17137990-5DC5-03D9-25B9-AF5D466A0E56}"/>
              </a:ext>
            </a:extLst>
          </p:cNvPr>
          <p:cNvSpPr/>
          <p:nvPr/>
        </p:nvSpPr>
        <p:spPr>
          <a:xfrm>
            <a:off x="240024" y="996271"/>
            <a:ext cx="8672264" cy="67603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solidFill>
                  <a:schemeClr val="bg1"/>
                </a:solidFill>
                <a:latin typeface="+mj-lt"/>
                <a:ea typeface="Cambria"/>
              </a:rPr>
              <a:t>Background</a:t>
            </a:r>
            <a:endParaRPr lang="tr-TR" dirty="0">
              <a:latin typeface="+mj-lt"/>
              <a:ea typeface="Cambria"/>
            </a:endParaRPr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52B033E3-890A-EA1F-249B-0AB5DCE7641C}"/>
              </a:ext>
            </a:extLst>
          </p:cNvPr>
          <p:cNvSpPr/>
          <p:nvPr/>
        </p:nvSpPr>
        <p:spPr>
          <a:xfrm>
            <a:off x="240024" y="1766788"/>
            <a:ext cx="8672264" cy="67603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latin typeface="+mj-lt"/>
                <a:ea typeface="+mn-lt"/>
                <a:cs typeface="+mn-lt"/>
              </a:rPr>
              <a:t>Industry Solutions to Read Disturbance</a:t>
            </a:r>
            <a:endParaRPr lang="tr-TR" dirty="0">
              <a:latin typeface="+mj-lt"/>
              <a:ea typeface="+mn-lt"/>
              <a:cs typeface="+mn-lt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C47291D-86A9-1E08-602A-74E25AD01409}"/>
              </a:ext>
            </a:extLst>
          </p:cNvPr>
          <p:cNvSpPr/>
          <p:nvPr/>
        </p:nvSpPr>
        <p:spPr>
          <a:xfrm>
            <a:off x="240024" y="5619375"/>
            <a:ext cx="8672264" cy="67603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+mj-lt"/>
              </a:rPr>
              <a:t>Conclusion</a:t>
            </a:r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9E5146B4-7D98-9706-E1F1-C5E7F125FD75}"/>
              </a:ext>
            </a:extLst>
          </p:cNvPr>
          <p:cNvSpPr/>
          <p:nvPr/>
        </p:nvSpPr>
        <p:spPr>
          <a:xfrm>
            <a:off x="240024" y="2537305"/>
            <a:ext cx="8672264" cy="67603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latin typeface="+mj-lt"/>
                <a:ea typeface="+mn-lt"/>
                <a:cs typeface="+mn-lt"/>
              </a:rPr>
              <a:t>Security Analysis of Industry Solutions</a:t>
            </a:r>
            <a:endParaRPr lang="tr-TR" dirty="0">
              <a:latin typeface="+mj-lt"/>
            </a:endParaRP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AAC6F8DC-9372-BD23-2CD8-A993E63F55E9}"/>
              </a:ext>
            </a:extLst>
          </p:cNvPr>
          <p:cNvSpPr/>
          <p:nvPr/>
        </p:nvSpPr>
        <p:spPr>
          <a:xfrm>
            <a:off x="240024" y="3307822"/>
            <a:ext cx="8672264" cy="67603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latin typeface="+mj-lt"/>
                <a:ea typeface="+mn-lt"/>
                <a:cs typeface="+mn-lt"/>
              </a:rPr>
              <a:t>Performance Analysis of Industry Solutions</a:t>
            </a:r>
            <a:endParaRPr lang="tr-TR" dirty="0">
              <a:latin typeface="+mj-lt"/>
              <a:ea typeface="+mn-lt"/>
              <a:cs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202C0B-4DD7-3B6D-76B0-F55875F1817A}"/>
              </a:ext>
            </a:extLst>
          </p:cNvPr>
          <p:cNvSpPr/>
          <p:nvPr/>
        </p:nvSpPr>
        <p:spPr>
          <a:xfrm>
            <a:off x="240024" y="4078340"/>
            <a:ext cx="8672264" cy="67603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+mj-lt"/>
              </a:rPr>
              <a:t>Chronus</a:t>
            </a:r>
            <a:endParaRPr lang="en-US" sz="3200" dirty="0"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CC20ED-D5BD-CE83-7352-F2360548C3B1}"/>
              </a:ext>
            </a:extLst>
          </p:cNvPr>
          <p:cNvSpPr/>
          <p:nvPr/>
        </p:nvSpPr>
        <p:spPr>
          <a:xfrm>
            <a:off x="240024" y="4848858"/>
            <a:ext cx="8672264" cy="67603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+mj-lt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4210309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34416-2382-D80A-2F30-63360C8E3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Security Analysis of Industry Solutions: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Mathematical Security Analysis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3868F-529E-6CCC-7F11-EE36B22BB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sz="3000" dirty="0"/>
              <a:t>Wave attack </a:t>
            </a:r>
            <a:r>
              <a:rPr lang="en-US" sz="2000" dirty="0"/>
              <a:t>[</a:t>
            </a:r>
            <a:r>
              <a:rPr lang="tr-TR" sz="2000" dirty="0"/>
              <a:t>Yağlıkçı</a:t>
            </a:r>
            <a:r>
              <a:rPr lang="en-US" sz="2000" dirty="0"/>
              <a:t>+, 2021]</a:t>
            </a:r>
            <a:r>
              <a:rPr lang="en-US" sz="3000" dirty="0"/>
              <a:t> :</a:t>
            </a:r>
            <a:r>
              <a:rPr lang="en-US" sz="1800" dirty="0"/>
              <a:t> </a:t>
            </a:r>
            <a:r>
              <a:rPr lang="en-US" sz="3000" b="1" dirty="0">
                <a:solidFill>
                  <a:srgbClr val="C00000"/>
                </a:solidFill>
              </a:rPr>
              <a:t>worst-case</a:t>
            </a:r>
            <a:r>
              <a:rPr lang="en-US" sz="3000" b="1" dirty="0"/>
              <a:t> </a:t>
            </a:r>
            <a:r>
              <a:rPr lang="en-US" sz="3000" dirty="0"/>
              <a:t>access pattern</a:t>
            </a:r>
          </a:p>
          <a:p>
            <a:pPr lvl="1">
              <a:buClr>
                <a:schemeClr val="tx1"/>
              </a:buClr>
            </a:pPr>
            <a:r>
              <a:rPr lang="en-US" sz="2600" dirty="0"/>
              <a:t>maximizes hammer count by using decoy rows</a:t>
            </a:r>
          </a:p>
          <a:p>
            <a:pPr lvl="1">
              <a:buClr>
                <a:schemeClr val="tx1"/>
              </a:buClr>
            </a:pPr>
            <a:r>
              <a:rPr lang="en-US" sz="2600" dirty="0"/>
              <a:t>on a system with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PRFM</a:t>
            </a:r>
          </a:p>
          <a:p>
            <a:pPr lvl="1">
              <a:buClr>
                <a:schemeClr val="tx1"/>
              </a:buClr>
            </a:pPr>
            <a:r>
              <a:rPr lang="en-US" sz="2600" dirty="0"/>
              <a:t>on a system with </a:t>
            </a:r>
            <a:r>
              <a:rPr lang="en-US" sz="2600" b="1" dirty="0">
                <a:solidFill>
                  <a:srgbClr val="7030A0"/>
                </a:solidFill>
              </a:rPr>
              <a:t>PRAC</a:t>
            </a:r>
          </a:p>
          <a:p>
            <a:pPr marL="0" indent="0">
              <a:buClr>
                <a:schemeClr val="tx1"/>
              </a:buClr>
              <a:buNone/>
            </a:pPr>
            <a:endParaRPr lang="en-US" sz="700" dirty="0"/>
          </a:p>
          <a:p>
            <a:pPr>
              <a:buClr>
                <a:schemeClr val="tx1"/>
              </a:buClr>
            </a:pP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</a:rPr>
              <a:t>Parameters:</a:t>
            </a:r>
          </a:p>
          <a:p>
            <a:pPr lvl="1">
              <a:buClr>
                <a:schemeClr val="tx1"/>
              </a:buClr>
            </a:pP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</a:rPr>
              <a:t>Starting row set size: </a:t>
            </a:r>
            <a:r>
              <a:rPr lang="en-US" sz="2600" b="1" dirty="0"/>
              <a:t># </a:t>
            </a:r>
            <a:r>
              <a:rPr lang="en-US" sz="2600" dirty="0"/>
              <a:t>of rows that the wave attack hammers </a:t>
            </a:r>
          </a:p>
          <a:p>
            <a:pPr lvl="1">
              <a:buClr>
                <a:schemeClr val="tx1"/>
              </a:buClr>
            </a:pP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</a:rPr>
              <a:t>RFM threshold </a:t>
            </a:r>
            <a:r>
              <a:rPr lang="en-US" sz="2600" dirty="0"/>
              <a:t>(PRFM)</a:t>
            </a:r>
          </a:p>
          <a:p>
            <a:pPr lvl="1">
              <a:buClr>
                <a:schemeClr val="tx1"/>
              </a:buClr>
            </a:pP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Back-Off threshold </a:t>
            </a:r>
            <a:r>
              <a:rPr lang="en-US" sz="2600" dirty="0"/>
              <a:t>(PRAC)</a:t>
            </a:r>
          </a:p>
          <a:p>
            <a:pPr>
              <a:buClr>
                <a:schemeClr val="tx1"/>
              </a:buClr>
            </a:pPr>
            <a:endParaRPr lang="en-US" sz="700" dirty="0"/>
          </a:p>
          <a:p>
            <a:pPr>
              <a:buClr>
                <a:schemeClr val="tx1"/>
              </a:buClr>
            </a:pPr>
            <a:r>
              <a:rPr lang="en-US" sz="3000" b="1" dirty="0">
                <a:solidFill>
                  <a:srgbClr val="B3195F"/>
                </a:solidFill>
              </a:rPr>
              <a:t>Result: </a:t>
            </a:r>
            <a:r>
              <a:rPr lang="en-US" sz="3000" b="1" dirty="0"/>
              <a:t>Worst possible</a:t>
            </a:r>
            <a:r>
              <a:rPr lang="en-US" sz="3000" dirty="0"/>
              <a:t> (highest) activation count </a:t>
            </a:r>
            <a:br>
              <a:rPr lang="en-US" sz="3000" dirty="0"/>
            </a:br>
            <a:r>
              <a:rPr lang="en-US" sz="3000" dirty="0"/>
              <a:t>	       that an attacker can achieve to a row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D8C392-C530-A202-E8F5-4C0AA3B25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B098D8-6B2A-4D06-9247-E0DFBD618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24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0172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EB1BA7A-CA25-5F27-90F0-8E34FBE3F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24384"/>
            <a:ext cx="8894618" cy="931025"/>
          </a:xfrm>
        </p:spPr>
        <p:txBody>
          <a:bodyPr/>
          <a:lstStyle/>
          <a:p>
            <a:r>
              <a:rPr lang="tr-TR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Security Analysis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 of Industry Solutions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:</a:t>
            </a:r>
            <a:br>
              <a:rPr lang="tr-TR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</a:br>
            <a:r>
              <a:rPr lang="tr-TR" dirty="0">
                <a:solidFill>
                  <a:schemeClr val="accent1">
                    <a:lumMod val="75000"/>
                  </a:schemeClr>
                </a:solidFill>
                <a:ea typeface="Cambria"/>
              </a:rPr>
              <a:t>Secure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Cambria"/>
              </a:rPr>
              <a:t> PRFM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  <a:ea typeface="Cambria"/>
              </a:rPr>
              <a:t> Configuration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Cambria"/>
              </a:rPr>
              <a:t>s</a:t>
            </a:r>
            <a:endParaRPr lang="tr-TR" dirty="0" err="1">
              <a:solidFill>
                <a:schemeClr val="accent1">
                  <a:lumMod val="75000"/>
                </a:schemeClr>
              </a:solidFill>
              <a:ea typeface="Cambria"/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5B5E992-77CD-702F-FF83-FEB5CD106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0F42C20-B3ED-D308-F2CA-9E9547907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pPr/>
              <a:t>25</a:t>
            </a:fld>
            <a:endParaRPr lang="tr-TR" dirty="0"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7749A8-667B-318A-7804-387F45F54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614" y="2023091"/>
            <a:ext cx="7244772" cy="25465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75A7F5-615C-AEFD-8484-9DAA0503AB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278" y="1173338"/>
            <a:ext cx="2575035" cy="83541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7F0F386-FC1E-D457-FB20-81104EBE17F8}"/>
              </a:ext>
            </a:extLst>
          </p:cNvPr>
          <p:cNvSpPr/>
          <p:nvPr/>
        </p:nvSpPr>
        <p:spPr>
          <a:xfrm>
            <a:off x="352451" y="1607678"/>
            <a:ext cx="1015665" cy="2895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A5A8DC-E379-9BCC-FC24-5983B35E4750}"/>
              </a:ext>
            </a:extLst>
          </p:cNvPr>
          <p:cNvSpPr/>
          <p:nvPr/>
        </p:nvSpPr>
        <p:spPr>
          <a:xfrm>
            <a:off x="2011374" y="2165350"/>
            <a:ext cx="6138978" cy="1643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92D3D1-36D8-56B0-DC40-8A3252669D30}"/>
              </a:ext>
            </a:extLst>
          </p:cNvPr>
          <p:cNvSpPr txBox="1"/>
          <p:nvPr/>
        </p:nvSpPr>
        <p:spPr>
          <a:xfrm>
            <a:off x="1916457" y="846066"/>
            <a:ext cx="28321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6D40DC"/>
                </a:solidFill>
                <a:latin typeface="+mj-lt"/>
              </a:rPr>
              <a:t>Wave Attack Parameter 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7E83C5-938B-C626-73AD-6E78848EBF37}"/>
              </a:ext>
            </a:extLst>
          </p:cNvPr>
          <p:cNvSpPr/>
          <p:nvPr/>
        </p:nvSpPr>
        <p:spPr>
          <a:xfrm>
            <a:off x="2005278" y="1229739"/>
            <a:ext cx="2575035" cy="77901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A41C1C-33E9-06B0-FBA0-EDB7C11B0A65}"/>
              </a:ext>
            </a:extLst>
          </p:cNvPr>
          <p:cNvSpPr txBox="1"/>
          <p:nvPr/>
        </p:nvSpPr>
        <p:spPr>
          <a:xfrm rot="16200000">
            <a:off x="-448688" y="2686364"/>
            <a:ext cx="298727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Highest activation count 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an attacker can achieve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DCE961-4362-9ECC-BA74-F81F6D5F956C}"/>
              </a:ext>
            </a:extLst>
          </p:cNvPr>
          <p:cNvSpPr/>
          <p:nvPr/>
        </p:nvSpPr>
        <p:spPr>
          <a:xfrm>
            <a:off x="3881120" y="4318000"/>
            <a:ext cx="314960" cy="251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B0CDA8A-2BEA-14DD-C089-062FE5D216F9}"/>
              </a:ext>
            </a:extLst>
          </p:cNvPr>
          <p:cNvCxnSpPr>
            <a:cxnSpLocks/>
          </p:cNvCxnSpPr>
          <p:nvPr/>
        </p:nvCxnSpPr>
        <p:spPr>
          <a:xfrm flipV="1">
            <a:off x="721784" y="1705982"/>
            <a:ext cx="0" cy="2440247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1180FBC-0BF0-D184-370E-98C96AACF659}"/>
              </a:ext>
            </a:extLst>
          </p:cNvPr>
          <p:cNvSpPr txBox="1"/>
          <p:nvPr/>
        </p:nvSpPr>
        <p:spPr>
          <a:xfrm rot="16200000">
            <a:off x="-351488" y="2785171"/>
            <a:ext cx="177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Lower is better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838D4F5-A928-FD8D-F7E7-3077525A8306}"/>
              </a:ext>
            </a:extLst>
          </p:cNvPr>
          <p:cNvGrpSpPr/>
          <p:nvPr/>
        </p:nvGrpSpPr>
        <p:grpSpPr>
          <a:xfrm>
            <a:off x="3454838" y="4666522"/>
            <a:ext cx="3363311" cy="409176"/>
            <a:chOff x="3289738" y="4573391"/>
            <a:chExt cx="3363311" cy="409176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BFA19EB-6836-1F7D-AA40-74DD0D89E219}"/>
                </a:ext>
              </a:extLst>
            </p:cNvPr>
            <p:cNvCxnSpPr/>
            <p:nvPr/>
          </p:nvCxnSpPr>
          <p:spPr>
            <a:xfrm>
              <a:off x="3289738" y="4573391"/>
              <a:ext cx="3363311" cy="0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4B7B5E8-1F2D-35C0-9CF4-FBD72547F4FB}"/>
                </a:ext>
              </a:extLst>
            </p:cNvPr>
            <p:cNvSpPr txBox="1"/>
            <p:nvPr/>
          </p:nvSpPr>
          <p:spPr>
            <a:xfrm>
              <a:off x="3296564" y="4613235"/>
              <a:ext cx="334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</a:rPr>
                <a:t>Less frequent RFM commands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131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EB1BA7A-CA25-5F27-90F0-8E34FBE3F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24384"/>
            <a:ext cx="8894618" cy="931025"/>
          </a:xfrm>
        </p:spPr>
        <p:txBody>
          <a:bodyPr/>
          <a:lstStyle/>
          <a:p>
            <a:r>
              <a:rPr lang="tr-TR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Security Analysis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 of Industry Solutions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:</a:t>
            </a:r>
            <a:br>
              <a:rPr lang="tr-TR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</a:br>
            <a:r>
              <a:rPr lang="tr-TR" dirty="0">
                <a:solidFill>
                  <a:schemeClr val="accent1">
                    <a:lumMod val="75000"/>
                  </a:schemeClr>
                </a:solidFill>
                <a:ea typeface="Cambria"/>
              </a:rPr>
              <a:t>Secure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Cambria"/>
              </a:rPr>
              <a:t> PRFM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  <a:ea typeface="Cambria"/>
              </a:rPr>
              <a:t> Configuration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Cambria"/>
              </a:rPr>
              <a:t>s</a:t>
            </a:r>
            <a:endParaRPr lang="tr-TR" dirty="0" err="1">
              <a:solidFill>
                <a:schemeClr val="accent1">
                  <a:lumMod val="75000"/>
                </a:schemeClr>
              </a:solidFill>
              <a:ea typeface="Cambria"/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5B5E992-77CD-702F-FF83-FEB5CD106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0F42C20-B3ED-D308-F2CA-9E9547907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pPr/>
              <a:t>26</a:t>
            </a:fld>
            <a:endParaRPr lang="tr-TR" dirty="0"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7749A8-667B-318A-7804-387F45F54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614" y="2023091"/>
            <a:ext cx="7244772" cy="25465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75A7F5-615C-AEFD-8484-9DAA0503AB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278" y="1173338"/>
            <a:ext cx="2575035" cy="8354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3A5A8DC-E379-9BCC-FC24-5983B35E4750}"/>
              </a:ext>
            </a:extLst>
          </p:cNvPr>
          <p:cNvSpPr/>
          <p:nvPr/>
        </p:nvSpPr>
        <p:spPr>
          <a:xfrm>
            <a:off x="2005278" y="2119684"/>
            <a:ext cx="5538522" cy="172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92D3D1-36D8-56B0-DC40-8A3252669D30}"/>
              </a:ext>
            </a:extLst>
          </p:cNvPr>
          <p:cNvSpPr txBox="1"/>
          <p:nvPr/>
        </p:nvSpPr>
        <p:spPr>
          <a:xfrm>
            <a:off x="1916457" y="846066"/>
            <a:ext cx="28321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6D40DC"/>
                </a:solidFill>
                <a:latin typeface="+mj-lt"/>
              </a:rPr>
              <a:t>Wave Attack Parameter 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7E83C5-938B-C626-73AD-6E78848EBF37}"/>
              </a:ext>
            </a:extLst>
          </p:cNvPr>
          <p:cNvSpPr/>
          <p:nvPr/>
        </p:nvSpPr>
        <p:spPr>
          <a:xfrm>
            <a:off x="2005278" y="1229739"/>
            <a:ext cx="2575035" cy="77901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A41C1C-33E9-06B0-FBA0-EDB7C11B0A65}"/>
              </a:ext>
            </a:extLst>
          </p:cNvPr>
          <p:cNvSpPr txBox="1"/>
          <p:nvPr/>
        </p:nvSpPr>
        <p:spPr>
          <a:xfrm rot="16200000">
            <a:off x="-448688" y="2686364"/>
            <a:ext cx="298727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Highest activation count 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an attacker can achieve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FBBFC3E-A176-23E4-56C4-707C9DF99073}"/>
              </a:ext>
            </a:extLst>
          </p:cNvPr>
          <p:cNvGrpSpPr/>
          <p:nvPr/>
        </p:nvGrpSpPr>
        <p:grpSpPr>
          <a:xfrm>
            <a:off x="1502180" y="1958016"/>
            <a:ext cx="6692206" cy="779011"/>
            <a:chOff x="1502180" y="1958016"/>
            <a:chExt cx="6692206" cy="77901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C305985-CE97-27E7-FB78-1D4041F7D10A}"/>
                </a:ext>
              </a:extLst>
            </p:cNvPr>
            <p:cNvSpPr/>
            <p:nvPr/>
          </p:nvSpPr>
          <p:spPr>
            <a:xfrm>
              <a:off x="1502180" y="1958016"/>
              <a:ext cx="4932238" cy="779011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RowHammer Threshold  = 1024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2C76811-4DC6-D635-44A9-89F5BA50C054}"/>
                </a:ext>
              </a:extLst>
            </p:cNvPr>
            <p:cNvCxnSpPr/>
            <p:nvPr/>
          </p:nvCxnSpPr>
          <p:spPr>
            <a:xfrm>
              <a:off x="2005278" y="2489017"/>
              <a:ext cx="6189108" cy="0"/>
            </a:xfrm>
            <a:prstGeom prst="line">
              <a:avLst/>
            </a:prstGeom>
            <a:ln w="38100">
              <a:solidFill>
                <a:srgbClr val="C55A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CFBA036-9586-0D2A-C479-D9291E2503F3}"/>
              </a:ext>
            </a:extLst>
          </p:cNvPr>
          <p:cNvSpPr/>
          <p:nvPr/>
        </p:nvSpPr>
        <p:spPr>
          <a:xfrm>
            <a:off x="2013592" y="3839216"/>
            <a:ext cx="5538522" cy="454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AA068F4-8285-C36A-DE2D-2A5EF4E5B55B}"/>
              </a:ext>
            </a:extLst>
          </p:cNvPr>
          <p:cNvGrpSpPr/>
          <p:nvPr/>
        </p:nvGrpSpPr>
        <p:grpSpPr>
          <a:xfrm>
            <a:off x="7557224" y="2489016"/>
            <a:ext cx="1160285" cy="1357557"/>
            <a:chOff x="7557224" y="2489016"/>
            <a:chExt cx="1160285" cy="135755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9F5A8B-993B-B9AB-C555-054ED09CC242}"/>
                </a:ext>
              </a:extLst>
            </p:cNvPr>
            <p:cNvSpPr/>
            <p:nvPr/>
          </p:nvSpPr>
          <p:spPr>
            <a:xfrm>
              <a:off x="7557224" y="2518575"/>
              <a:ext cx="637162" cy="1282573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1A93DA-C0CA-4389-8350-FDE3D785E2C6}"/>
                </a:ext>
              </a:extLst>
            </p:cNvPr>
            <p:cNvSpPr/>
            <p:nvPr/>
          </p:nvSpPr>
          <p:spPr>
            <a:xfrm rot="16200000">
              <a:off x="7649225" y="2778289"/>
              <a:ext cx="1357557" cy="779011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Safe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FFBB8A7-0699-F97B-10CF-ADA3FD43AB39}"/>
              </a:ext>
            </a:extLst>
          </p:cNvPr>
          <p:cNvGrpSpPr/>
          <p:nvPr/>
        </p:nvGrpSpPr>
        <p:grpSpPr>
          <a:xfrm>
            <a:off x="7543800" y="1668742"/>
            <a:ext cx="1173709" cy="1357557"/>
            <a:chOff x="7543800" y="1668742"/>
            <a:chExt cx="1173709" cy="135755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8850DE7-2E26-4500-C12B-6E384F1DFC43}"/>
                </a:ext>
              </a:extLst>
            </p:cNvPr>
            <p:cNvSpPr/>
            <p:nvPr/>
          </p:nvSpPr>
          <p:spPr>
            <a:xfrm>
              <a:off x="7543800" y="2119685"/>
              <a:ext cx="637162" cy="369332"/>
            </a:xfrm>
            <a:prstGeom prst="rect">
              <a:avLst/>
            </a:prstGeom>
            <a:solidFill>
              <a:srgbClr val="C00000">
                <a:alpha val="14937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FD37E1C-0D5D-0439-02CB-EEDF0413D94A}"/>
                </a:ext>
              </a:extLst>
            </p:cNvPr>
            <p:cNvSpPr/>
            <p:nvPr/>
          </p:nvSpPr>
          <p:spPr>
            <a:xfrm rot="16200000">
              <a:off x="7649225" y="1958015"/>
              <a:ext cx="1357557" cy="779011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+mj-lt"/>
                </a:rPr>
                <a:t>Unsafe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CE6EA1DB-ABAD-C680-595C-6E3AFED6267C}"/>
              </a:ext>
            </a:extLst>
          </p:cNvPr>
          <p:cNvSpPr/>
          <p:nvPr/>
        </p:nvSpPr>
        <p:spPr>
          <a:xfrm>
            <a:off x="3881120" y="4318000"/>
            <a:ext cx="314960" cy="251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945BDD4-6EDE-3212-47F6-7A290DE02BB9}"/>
              </a:ext>
            </a:extLst>
          </p:cNvPr>
          <p:cNvCxnSpPr>
            <a:cxnSpLocks/>
          </p:cNvCxnSpPr>
          <p:nvPr/>
        </p:nvCxnSpPr>
        <p:spPr>
          <a:xfrm flipV="1">
            <a:off x="721784" y="1705982"/>
            <a:ext cx="0" cy="2440247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30AA246-1E9B-D568-5253-4271EE4B9BF8}"/>
              </a:ext>
            </a:extLst>
          </p:cNvPr>
          <p:cNvSpPr txBox="1"/>
          <p:nvPr/>
        </p:nvSpPr>
        <p:spPr>
          <a:xfrm rot="16200000">
            <a:off x="-351488" y="2785171"/>
            <a:ext cx="177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Lower is better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FE693E5-5816-497F-10CF-E9BE24F11B2F}"/>
              </a:ext>
            </a:extLst>
          </p:cNvPr>
          <p:cNvGrpSpPr/>
          <p:nvPr/>
        </p:nvGrpSpPr>
        <p:grpSpPr>
          <a:xfrm>
            <a:off x="3454838" y="4666522"/>
            <a:ext cx="3363311" cy="409176"/>
            <a:chOff x="3289738" y="4573391"/>
            <a:chExt cx="3363311" cy="409176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3FEFC05-3069-CD56-0AB7-B6DBCBD429CF}"/>
                </a:ext>
              </a:extLst>
            </p:cNvPr>
            <p:cNvCxnSpPr/>
            <p:nvPr/>
          </p:nvCxnSpPr>
          <p:spPr>
            <a:xfrm>
              <a:off x="3289738" y="4573391"/>
              <a:ext cx="3363311" cy="0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AB77465-77F5-A7F1-8ECB-7EC190557147}"/>
                </a:ext>
              </a:extLst>
            </p:cNvPr>
            <p:cNvSpPr txBox="1"/>
            <p:nvPr/>
          </p:nvSpPr>
          <p:spPr>
            <a:xfrm>
              <a:off x="3296564" y="4613235"/>
              <a:ext cx="334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</a:rPr>
                <a:t>Less frequent RFM commands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673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EB1BA7A-CA25-5F27-90F0-8E34FBE3F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24384"/>
            <a:ext cx="8894618" cy="931025"/>
          </a:xfrm>
        </p:spPr>
        <p:txBody>
          <a:bodyPr/>
          <a:lstStyle/>
          <a:p>
            <a:r>
              <a:rPr lang="tr-TR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Security Analysis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 of Industry Solutions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:</a:t>
            </a:r>
            <a:br>
              <a:rPr lang="tr-TR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</a:br>
            <a:r>
              <a:rPr lang="tr-TR" dirty="0">
                <a:solidFill>
                  <a:schemeClr val="accent1">
                    <a:lumMod val="75000"/>
                  </a:schemeClr>
                </a:solidFill>
                <a:ea typeface="Cambria"/>
              </a:rPr>
              <a:t>Secure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Cambria"/>
              </a:rPr>
              <a:t> PRFM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  <a:ea typeface="Cambria"/>
              </a:rPr>
              <a:t> Configuration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Cambria"/>
              </a:rPr>
              <a:t>s</a:t>
            </a:r>
            <a:endParaRPr lang="tr-TR" dirty="0" err="1">
              <a:solidFill>
                <a:schemeClr val="accent1">
                  <a:lumMod val="75000"/>
                </a:schemeClr>
              </a:solidFill>
              <a:ea typeface="Cambria"/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5B5E992-77CD-702F-FF83-FEB5CD106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0F42C20-B3ED-D308-F2CA-9E9547907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pPr/>
              <a:t>27</a:t>
            </a:fld>
            <a:endParaRPr lang="tr-TR" dirty="0"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7749A8-667B-318A-7804-387F45F54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614" y="2023091"/>
            <a:ext cx="7244772" cy="25465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FEED18-D94A-2553-2D7C-E9E50C5EF55B}"/>
              </a:ext>
            </a:extLst>
          </p:cNvPr>
          <p:cNvSpPr txBox="1"/>
          <p:nvPr/>
        </p:nvSpPr>
        <p:spPr>
          <a:xfrm rot="16200000">
            <a:off x="-448688" y="2686364"/>
            <a:ext cx="298727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Highest activation count 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an attacker can achieve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4CEC46-1690-33C5-9133-B5BBD16B2252}"/>
              </a:ext>
            </a:extLst>
          </p:cNvPr>
          <p:cNvSpPr/>
          <p:nvPr/>
        </p:nvSpPr>
        <p:spPr>
          <a:xfrm>
            <a:off x="3881120" y="4318000"/>
            <a:ext cx="314960" cy="251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B037B4F-4B29-5158-901C-12EBA6A3F3B7}"/>
              </a:ext>
            </a:extLst>
          </p:cNvPr>
          <p:cNvCxnSpPr>
            <a:cxnSpLocks/>
          </p:cNvCxnSpPr>
          <p:nvPr/>
        </p:nvCxnSpPr>
        <p:spPr>
          <a:xfrm flipV="1">
            <a:off x="721784" y="1705982"/>
            <a:ext cx="0" cy="2440247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F49239D-71F9-FA52-4E7E-2CF7A33DA6A0}"/>
              </a:ext>
            </a:extLst>
          </p:cNvPr>
          <p:cNvSpPr txBox="1"/>
          <p:nvPr/>
        </p:nvSpPr>
        <p:spPr>
          <a:xfrm rot="16200000">
            <a:off x="-351488" y="2785171"/>
            <a:ext cx="177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Lower is better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3629297-0DD7-1B98-56AA-BF5FACB22ACC}"/>
              </a:ext>
            </a:extLst>
          </p:cNvPr>
          <p:cNvGrpSpPr/>
          <p:nvPr/>
        </p:nvGrpSpPr>
        <p:grpSpPr>
          <a:xfrm>
            <a:off x="3454838" y="4666522"/>
            <a:ext cx="3363311" cy="409176"/>
            <a:chOff x="3289738" y="4573391"/>
            <a:chExt cx="3363311" cy="409176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2958184-9DC2-A03B-B870-C47B693BDF97}"/>
                </a:ext>
              </a:extLst>
            </p:cNvPr>
            <p:cNvCxnSpPr/>
            <p:nvPr/>
          </p:nvCxnSpPr>
          <p:spPr>
            <a:xfrm>
              <a:off x="3289738" y="4573391"/>
              <a:ext cx="3363311" cy="0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C42B771-BA46-D14B-4CF6-0219C79C8F4B}"/>
                </a:ext>
              </a:extLst>
            </p:cNvPr>
            <p:cNvSpPr txBox="1"/>
            <p:nvPr/>
          </p:nvSpPr>
          <p:spPr>
            <a:xfrm>
              <a:off x="3296564" y="4613235"/>
              <a:ext cx="334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</a:rPr>
                <a:t>Less frequent RFM commands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9E183BE-59C8-CF9B-82E8-8A8C72AE59FC}"/>
              </a:ext>
            </a:extLst>
          </p:cNvPr>
          <p:cNvSpPr txBox="1"/>
          <p:nvPr/>
        </p:nvSpPr>
        <p:spPr>
          <a:xfrm>
            <a:off x="3529579" y="1647302"/>
            <a:ext cx="321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PRFM Security Analysis</a:t>
            </a:r>
          </a:p>
        </p:txBody>
      </p:sp>
    </p:spTree>
    <p:extLst>
      <p:ext uri="{BB962C8B-B14F-4D97-AF65-F5344CB8AC3E}">
        <p14:creationId xmlns:p14="http://schemas.microsoft.com/office/powerpoint/2010/main" val="3961191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EB1BA7A-CA25-5F27-90F0-8E34FBE3F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24384"/>
            <a:ext cx="8894618" cy="931025"/>
          </a:xfrm>
        </p:spPr>
        <p:txBody>
          <a:bodyPr/>
          <a:lstStyle/>
          <a:p>
            <a:r>
              <a:rPr lang="tr-TR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Security Analysis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 of Industry Solutions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:</a:t>
            </a:r>
            <a:br>
              <a:rPr lang="tr-TR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</a:br>
            <a:r>
              <a:rPr lang="tr-TR" dirty="0">
                <a:solidFill>
                  <a:schemeClr val="accent1">
                    <a:lumMod val="75000"/>
                  </a:schemeClr>
                </a:solidFill>
                <a:ea typeface="Cambria"/>
              </a:rPr>
              <a:t>Secure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Cambria"/>
              </a:rPr>
              <a:t> PRFM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  <a:ea typeface="Cambria"/>
              </a:rPr>
              <a:t> Configuration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Cambria"/>
              </a:rPr>
              <a:t>s</a:t>
            </a:r>
            <a:endParaRPr lang="tr-TR" dirty="0" err="1">
              <a:solidFill>
                <a:schemeClr val="accent1">
                  <a:lumMod val="75000"/>
                </a:schemeClr>
              </a:solidFill>
              <a:ea typeface="Cambria"/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5B5E992-77CD-702F-FF83-FEB5CD106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0F42C20-B3ED-D308-F2CA-9E9547907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pPr/>
              <a:t>28</a:t>
            </a:fld>
            <a:endParaRPr lang="tr-TR" dirty="0"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7749A8-667B-318A-7804-387F45F54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614" y="2023091"/>
            <a:ext cx="7244772" cy="2546507"/>
          </a:xfrm>
          <a:prstGeom prst="rect">
            <a:avLst/>
          </a:prstGeom>
        </p:spPr>
      </p:pic>
      <p:sp>
        <p:nvSpPr>
          <p:cNvPr id="10" name="Dikdörtgen 14">
            <a:extLst>
              <a:ext uri="{FF2B5EF4-FFF2-40B4-BE49-F238E27FC236}">
                <a16:creationId xmlns:a16="http://schemas.microsoft.com/office/drawing/2014/main" id="{CFBC5309-0EAE-BC91-AAB2-5C800298B5D5}"/>
              </a:ext>
            </a:extLst>
          </p:cNvPr>
          <p:cNvSpPr/>
          <p:nvPr/>
        </p:nvSpPr>
        <p:spPr>
          <a:xfrm>
            <a:off x="-107577" y="5353284"/>
            <a:ext cx="9359153" cy="760588"/>
          </a:xfrm>
          <a:prstGeom prst="rect">
            <a:avLst/>
          </a:prstGeom>
          <a:solidFill>
            <a:srgbClr val="FFEBCD"/>
          </a:solidFill>
          <a:ln w="38100">
            <a:solidFill>
              <a:srgbClr val="E28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6D40DC"/>
                </a:solidFill>
                <a:latin typeface="+mj-lt"/>
              </a:rPr>
              <a:t>PRFM</a:t>
            </a:r>
            <a:r>
              <a:rPr lang="en-US" sz="2400" dirty="0">
                <a:solidFill>
                  <a:srgbClr val="6D40DC"/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must send RFM commands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very frequently (every ~8 ACTs)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to prevent bitflips at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low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read disturbance thresholds (below 128)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FEED18-D94A-2553-2D7C-E9E50C5EF55B}"/>
              </a:ext>
            </a:extLst>
          </p:cNvPr>
          <p:cNvSpPr txBox="1"/>
          <p:nvPr/>
        </p:nvSpPr>
        <p:spPr>
          <a:xfrm rot="16200000">
            <a:off x="-448688" y="2686364"/>
            <a:ext cx="298727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Highest activation count 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an attacker can achieve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E85D70-099B-19D7-B1F4-25E78945E8EC}"/>
              </a:ext>
            </a:extLst>
          </p:cNvPr>
          <p:cNvSpPr/>
          <p:nvPr/>
        </p:nvSpPr>
        <p:spPr>
          <a:xfrm>
            <a:off x="4627941" y="2150026"/>
            <a:ext cx="3517430" cy="166174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EAA78E-37F6-F095-734B-EEFC1FC3685D}"/>
              </a:ext>
            </a:extLst>
          </p:cNvPr>
          <p:cNvSpPr/>
          <p:nvPr/>
        </p:nvSpPr>
        <p:spPr>
          <a:xfrm>
            <a:off x="2039622" y="2997900"/>
            <a:ext cx="2588006" cy="6789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7F45E6-B449-5D08-7CDD-6FBB8A26C45C}"/>
              </a:ext>
            </a:extLst>
          </p:cNvPr>
          <p:cNvSpPr/>
          <p:nvPr/>
        </p:nvSpPr>
        <p:spPr>
          <a:xfrm>
            <a:off x="4493514" y="3065269"/>
            <a:ext cx="134113" cy="7465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71D30E-A070-6D49-1022-1BBFB2946DDE}"/>
              </a:ext>
            </a:extLst>
          </p:cNvPr>
          <p:cNvSpPr/>
          <p:nvPr/>
        </p:nvSpPr>
        <p:spPr>
          <a:xfrm>
            <a:off x="3850640" y="4287520"/>
            <a:ext cx="345440" cy="2820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4956A8A-8C58-8F69-DDED-3F281CD6E763}"/>
              </a:ext>
            </a:extLst>
          </p:cNvPr>
          <p:cNvCxnSpPr>
            <a:cxnSpLocks/>
          </p:cNvCxnSpPr>
          <p:nvPr/>
        </p:nvCxnSpPr>
        <p:spPr>
          <a:xfrm flipV="1">
            <a:off x="721784" y="1705982"/>
            <a:ext cx="0" cy="2440247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51523AC-935D-CF5E-9E6C-B8E5F60A15A2}"/>
              </a:ext>
            </a:extLst>
          </p:cNvPr>
          <p:cNvSpPr txBox="1"/>
          <p:nvPr/>
        </p:nvSpPr>
        <p:spPr>
          <a:xfrm rot="16200000">
            <a:off x="-351488" y="2785171"/>
            <a:ext cx="177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Lower is better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43E34F-5D9D-8BE0-6AA5-FEF6DD359CEC}"/>
              </a:ext>
            </a:extLst>
          </p:cNvPr>
          <p:cNvSpPr/>
          <p:nvPr/>
        </p:nvSpPr>
        <p:spPr>
          <a:xfrm>
            <a:off x="2039622" y="3282951"/>
            <a:ext cx="1807560" cy="53093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6597D97-DB96-E863-7C58-FD6719B2D252}"/>
              </a:ext>
            </a:extLst>
          </p:cNvPr>
          <p:cNvGrpSpPr/>
          <p:nvPr/>
        </p:nvGrpSpPr>
        <p:grpSpPr>
          <a:xfrm>
            <a:off x="3454838" y="4666522"/>
            <a:ext cx="3363311" cy="409176"/>
            <a:chOff x="3289738" y="4573391"/>
            <a:chExt cx="3363311" cy="409176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B2087B7-E0B5-C7CD-4CD5-8044364359E0}"/>
                </a:ext>
              </a:extLst>
            </p:cNvPr>
            <p:cNvCxnSpPr/>
            <p:nvPr/>
          </p:nvCxnSpPr>
          <p:spPr>
            <a:xfrm>
              <a:off x="3289738" y="4573391"/>
              <a:ext cx="3363311" cy="0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05AC37D-9797-3DF6-2FCA-7B03C7340541}"/>
                </a:ext>
              </a:extLst>
            </p:cNvPr>
            <p:cNvSpPr txBox="1"/>
            <p:nvPr/>
          </p:nvSpPr>
          <p:spPr>
            <a:xfrm>
              <a:off x="3296564" y="4613235"/>
              <a:ext cx="334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</a:rPr>
                <a:t>Less frequent RFM commands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26883DB-AA45-42B3-D0AE-81D3EB6D18A6}"/>
              </a:ext>
            </a:extLst>
          </p:cNvPr>
          <p:cNvSpPr txBox="1"/>
          <p:nvPr/>
        </p:nvSpPr>
        <p:spPr>
          <a:xfrm>
            <a:off x="3529579" y="1647302"/>
            <a:ext cx="321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PRFM Security Analysis</a:t>
            </a:r>
          </a:p>
        </p:txBody>
      </p:sp>
    </p:spTree>
    <p:extLst>
      <p:ext uri="{BB962C8B-B14F-4D97-AF65-F5344CB8AC3E}">
        <p14:creationId xmlns:p14="http://schemas.microsoft.com/office/powerpoint/2010/main" val="160977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3029B49-CF71-6EDD-8E5D-4210DDCBFC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218"/>
          <a:stretch/>
        </p:blipFill>
        <p:spPr>
          <a:xfrm>
            <a:off x="1695450" y="2084710"/>
            <a:ext cx="6176184" cy="236382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EB1BA7A-CA25-5F27-90F0-8E34FBE3F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24384"/>
            <a:ext cx="8894618" cy="931025"/>
          </a:xfrm>
        </p:spPr>
        <p:txBody>
          <a:bodyPr/>
          <a:lstStyle/>
          <a:p>
            <a:r>
              <a:rPr lang="tr-TR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Security Analysis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 of Industry Solutions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:</a:t>
            </a:r>
            <a:br>
              <a:rPr lang="tr-TR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</a:br>
            <a:r>
              <a:rPr lang="tr-TR" dirty="0">
                <a:solidFill>
                  <a:schemeClr val="accent1">
                    <a:lumMod val="75000"/>
                  </a:schemeClr>
                </a:solidFill>
                <a:ea typeface="Cambria"/>
              </a:rPr>
              <a:t>Secure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Cambria"/>
              </a:rPr>
              <a:t>PRAC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  <a:ea typeface="Cambria"/>
              </a:rPr>
              <a:t>Configuration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Cambria"/>
              </a:rPr>
              <a:t>s</a:t>
            </a:r>
            <a:endParaRPr lang="tr-TR" dirty="0" err="1">
              <a:solidFill>
                <a:schemeClr val="accent1">
                  <a:lumMod val="75000"/>
                </a:schemeClr>
              </a:solidFill>
              <a:ea typeface="Cambria"/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5B5E992-77CD-702F-FF83-FEB5CD106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0F42C20-B3ED-D308-F2CA-9E9547907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pPr/>
              <a:t>29</a:t>
            </a:fld>
            <a:endParaRPr lang="tr-TR" dirty="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81C05C-542E-E844-3FCD-34EF20EBF56F}"/>
              </a:ext>
            </a:extLst>
          </p:cNvPr>
          <p:cNvSpPr/>
          <p:nvPr/>
        </p:nvSpPr>
        <p:spPr>
          <a:xfrm>
            <a:off x="2201916" y="2226510"/>
            <a:ext cx="3515711" cy="29322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54E5EB-C78F-4836-C20F-3D22DC8C150D}"/>
              </a:ext>
            </a:extLst>
          </p:cNvPr>
          <p:cNvSpPr/>
          <p:nvPr/>
        </p:nvSpPr>
        <p:spPr>
          <a:xfrm>
            <a:off x="708052" y="1515890"/>
            <a:ext cx="1015665" cy="3534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52044F-1FF6-F436-EF0A-796A1B07204F}"/>
              </a:ext>
            </a:extLst>
          </p:cNvPr>
          <p:cNvSpPr/>
          <p:nvPr/>
        </p:nvSpPr>
        <p:spPr>
          <a:xfrm>
            <a:off x="3749040" y="4185920"/>
            <a:ext cx="345440" cy="2820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0CA1B49-FFB7-87DB-73E2-779E72D941F7}"/>
              </a:ext>
            </a:extLst>
          </p:cNvPr>
          <p:cNvGrpSpPr/>
          <p:nvPr/>
        </p:nvGrpSpPr>
        <p:grpSpPr>
          <a:xfrm>
            <a:off x="708056" y="1515891"/>
            <a:ext cx="1015660" cy="2987277"/>
            <a:chOff x="708056" y="1515891"/>
            <a:chExt cx="1015660" cy="298727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CC509AC-EDA5-1528-71F7-3B76C43FBB47}"/>
                </a:ext>
              </a:extLst>
            </p:cNvPr>
            <p:cNvSpPr txBox="1"/>
            <p:nvPr/>
          </p:nvSpPr>
          <p:spPr>
            <a:xfrm rot="16200000">
              <a:off x="-93088" y="2686364"/>
              <a:ext cx="298727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Highest activation count </a:t>
              </a:r>
              <a:b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</a:b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an attacker can achieve</a:t>
              </a:r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B03C92D-4F8F-0B2B-1B98-0922868323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7385" y="1745673"/>
              <a:ext cx="0" cy="2440247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29B6E9-FF5A-84D3-0045-387755CD5BC4}"/>
                </a:ext>
              </a:extLst>
            </p:cNvPr>
            <p:cNvSpPr txBox="1"/>
            <p:nvPr/>
          </p:nvSpPr>
          <p:spPr>
            <a:xfrm rot="16200000">
              <a:off x="4113" y="2824862"/>
              <a:ext cx="1777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</a:rPr>
                <a:t>Lower is better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67DAA0E-5520-5D10-FF82-18A186131C97}"/>
              </a:ext>
            </a:extLst>
          </p:cNvPr>
          <p:cNvGrpSpPr/>
          <p:nvPr/>
        </p:nvGrpSpPr>
        <p:grpSpPr>
          <a:xfrm>
            <a:off x="3289738" y="4553874"/>
            <a:ext cx="3363311" cy="369332"/>
            <a:chOff x="3289738" y="4553874"/>
            <a:chExt cx="3363311" cy="369332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E81A6B3-2649-5646-F156-6BC130A05BBA}"/>
                </a:ext>
              </a:extLst>
            </p:cNvPr>
            <p:cNvCxnSpPr/>
            <p:nvPr/>
          </p:nvCxnSpPr>
          <p:spPr>
            <a:xfrm>
              <a:off x="3289738" y="4573391"/>
              <a:ext cx="3363311" cy="0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624BE3C-4D31-41F9-22A6-3BB1A63222D2}"/>
                </a:ext>
              </a:extLst>
            </p:cNvPr>
            <p:cNvSpPr txBox="1"/>
            <p:nvPr/>
          </p:nvSpPr>
          <p:spPr>
            <a:xfrm>
              <a:off x="3310618" y="4553874"/>
              <a:ext cx="33215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</a:rPr>
                <a:t>Less frequent back-off signals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57F701-A6BF-BBDA-44ED-803A3B02FFDE}"/>
              </a:ext>
            </a:extLst>
          </p:cNvPr>
          <p:cNvSpPr/>
          <p:nvPr/>
        </p:nvSpPr>
        <p:spPr>
          <a:xfrm>
            <a:off x="2178619" y="2559381"/>
            <a:ext cx="5641022" cy="118872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872B4D-F8E2-0D27-5BF9-D4D85C32EA46}"/>
              </a:ext>
            </a:extLst>
          </p:cNvPr>
          <p:cNvSpPr/>
          <p:nvPr/>
        </p:nvSpPr>
        <p:spPr>
          <a:xfrm>
            <a:off x="5760161" y="2292591"/>
            <a:ext cx="2059480" cy="26747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14B7C6-07DD-DFDA-761A-E2744BB3BA49}"/>
              </a:ext>
            </a:extLst>
          </p:cNvPr>
          <p:cNvSpPr txBox="1"/>
          <p:nvPr/>
        </p:nvSpPr>
        <p:spPr>
          <a:xfrm>
            <a:off x="3364843" y="1704350"/>
            <a:ext cx="321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PRAC Security Analysis</a:t>
            </a:r>
          </a:p>
        </p:txBody>
      </p:sp>
    </p:spTree>
    <p:extLst>
      <p:ext uri="{BB962C8B-B14F-4D97-AF65-F5344CB8AC3E}">
        <p14:creationId xmlns:p14="http://schemas.microsoft.com/office/powerpoint/2010/main" val="74103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AE154-CC15-0A28-FC33-3492F8406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793635-4EE7-7203-9949-AADAFD575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Outline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F54D550-B8EA-8B70-8580-1DAEF2F1C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0C0FE58-72CF-8EC0-C1D8-1D0D5638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3</a:t>
            </a:fld>
            <a:endParaRPr lang="tr-TR">
              <a:latin typeface="+mj-lt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84DA5216-D996-E0C9-AF44-B8576C7C46C0}"/>
              </a:ext>
            </a:extLst>
          </p:cNvPr>
          <p:cNvSpPr/>
          <p:nvPr/>
        </p:nvSpPr>
        <p:spPr>
          <a:xfrm>
            <a:off x="240024" y="996271"/>
            <a:ext cx="8672264" cy="6760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solidFill>
                  <a:schemeClr val="bg1"/>
                </a:solidFill>
                <a:latin typeface="+mj-lt"/>
                <a:ea typeface="Cambria"/>
              </a:rPr>
              <a:t>Background</a:t>
            </a:r>
            <a:endParaRPr lang="tr-TR" dirty="0">
              <a:latin typeface="+mj-lt"/>
              <a:ea typeface="Cambria"/>
            </a:endParaRPr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A89F7E1E-1B8E-8BD4-6EA8-97B5990B0A3A}"/>
              </a:ext>
            </a:extLst>
          </p:cNvPr>
          <p:cNvSpPr/>
          <p:nvPr/>
        </p:nvSpPr>
        <p:spPr>
          <a:xfrm>
            <a:off x="240024" y="1766788"/>
            <a:ext cx="8672264" cy="6760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latin typeface="+mj-lt"/>
                <a:ea typeface="+mn-lt"/>
                <a:cs typeface="+mn-lt"/>
              </a:rPr>
              <a:t>Industry Solutions to Read Disturbance</a:t>
            </a:r>
            <a:endParaRPr lang="tr-TR" dirty="0">
              <a:latin typeface="+mj-lt"/>
              <a:ea typeface="+mn-lt"/>
              <a:cs typeface="+mn-lt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D8C3795-B170-0E0A-3DB2-692C004BF4DE}"/>
              </a:ext>
            </a:extLst>
          </p:cNvPr>
          <p:cNvSpPr/>
          <p:nvPr/>
        </p:nvSpPr>
        <p:spPr>
          <a:xfrm>
            <a:off x="240024" y="5619375"/>
            <a:ext cx="8672264" cy="67603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+mj-lt"/>
              </a:rPr>
              <a:t>Conclusion</a:t>
            </a:r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B2F4DE34-1646-F5A6-2C2F-435B9BE29A4E}"/>
              </a:ext>
            </a:extLst>
          </p:cNvPr>
          <p:cNvSpPr/>
          <p:nvPr/>
        </p:nvSpPr>
        <p:spPr>
          <a:xfrm>
            <a:off x="240024" y="2537305"/>
            <a:ext cx="8672264" cy="6760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latin typeface="+mj-lt"/>
                <a:ea typeface="+mn-lt"/>
                <a:cs typeface="+mn-lt"/>
              </a:rPr>
              <a:t>Security Analysis of Industry Solutions</a:t>
            </a:r>
            <a:endParaRPr lang="tr-TR" dirty="0">
              <a:latin typeface="+mj-lt"/>
            </a:endParaRP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5AD8A99D-B32F-19AB-39CD-6346CA2F1E88}"/>
              </a:ext>
            </a:extLst>
          </p:cNvPr>
          <p:cNvSpPr/>
          <p:nvPr/>
        </p:nvSpPr>
        <p:spPr>
          <a:xfrm>
            <a:off x="240024" y="3307822"/>
            <a:ext cx="8672264" cy="67603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latin typeface="+mj-lt"/>
                <a:ea typeface="+mn-lt"/>
                <a:cs typeface="+mn-lt"/>
              </a:rPr>
              <a:t>Performance Analysis of Industry Solutions</a:t>
            </a:r>
            <a:endParaRPr lang="tr-TR" dirty="0">
              <a:latin typeface="+mj-lt"/>
              <a:ea typeface="+mn-lt"/>
              <a:cs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A98C77-B8F2-06E2-B6DB-959645D98EDA}"/>
              </a:ext>
            </a:extLst>
          </p:cNvPr>
          <p:cNvSpPr/>
          <p:nvPr/>
        </p:nvSpPr>
        <p:spPr>
          <a:xfrm>
            <a:off x="240024" y="4078340"/>
            <a:ext cx="8672264" cy="67603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+mj-lt"/>
              </a:rPr>
              <a:t>Chronus</a:t>
            </a:r>
            <a:endParaRPr lang="en-US" sz="3200" dirty="0"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E641BB-E172-367B-7CCB-8962F8FE0565}"/>
              </a:ext>
            </a:extLst>
          </p:cNvPr>
          <p:cNvSpPr/>
          <p:nvPr/>
        </p:nvSpPr>
        <p:spPr>
          <a:xfrm>
            <a:off x="240024" y="4848858"/>
            <a:ext cx="8672264" cy="67603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+mj-lt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3530713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1F9D9E-39AB-D922-7963-E213A1D2CE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218"/>
          <a:stretch/>
        </p:blipFill>
        <p:spPr>
          <a:xfrm>
            <a:off x="1695450" y="2084710"/>
            <a:ext cx="6176184" cy="236382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EB1BA7A-CA25-5F27-90F0-8E34FBE3F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24384"/>
            <a:ext cx="8894618" cy="931025"/>
          </a:xfrm>
        </p:spPr>
        <p:txBody>
          <a:bodyPr/>
          <a:lstStyle/>
          <a:p>
            <a:r>
              <a:rPr lang="tr-TR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Security Analysis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 of Industry Solutions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:</a:t>
            </a:r>
            <a:br>
              <a:rPr lang="tr-TR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</a:br>
            <a:r>
              <a:rPr lang="tr-TR" dirty="0">
                <a:solidFill>
                  <a:schemeClr val="accent1">
                    <a:lumMod val="75000"/>
                  </a:schemeClr>
                </a:solidFill>
                <a:ea typeface="Cambria"/>
              </a:rPr>
              <a:t>Secure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Cambria"/>
              </a:rPr>
              <a:t>PRAC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  <a:ea typeface="Cambria"/>
              </a:rPr>
              <a:t>Configuration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Cambria"/>
              </a:rPr>
              <a:t>s</a:t>
            </a:r>
            <a:endParaRPr lang="tr-TR" dirty="0" err="1">
              <a:solidFill>
                <a:schemeClr val="accent1">
                  <a:lumMod val="75000"/>
                </a:schemeClr>
              </a:solidFill>
              <a:ea typeface="Cambria"/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5B5E992-77CD-702F-FF83-FEB5CD106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0F42C20-B3ED-D308-F2CA-9E9547907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pPr/>
              <a:t>30</a:t>
            </a:fld>
            <a:endParaRPr lang="tr-TR" dirty="0">
              <a:latin typeface="+mj-lt"/>
            </a:endParaRPr>
          </a:p>
        </p:txBody>
      </p:sp>
      <p:sp>
        <p:nvSpPr>
          <p:cNvPr id="10" name="Dikdörtgen 14">
            <a:extLst>
              <a:ext uri="{FF2B5EF4-FFF2-40B4-BE49-F238E27FC236}">
                <a16:creationId xmlns:a16="http://schemas.microsoft.com/office/drawing/2014/main" id="{0CB93D9E-A23A-5B0A-284E-EEDC5E9E82F4}"/>
              </a:ext>
            </a:extLst>
          </p:cNvPr>
          <p:cNvSpPr/>
          <p:nvPr/>
        </p:nvSpPr>
        <p:spPr>
          <a:xfrm>
            <a:off x="-99264" y="5290541"/>
            <a:ext cx="9359153" cy="760588"/>
          </a:xfrm>
          <a:prstGeom prst="rect">
            <a:avLst/>
          </a:prstGeom>
          <a:solidFill>
            <a:srgbClr val="FFEBCD"/>
          </a:solidFill>
          <a:ln w="38100">
            <a:solidFill>
              <a:srgbClr val="E28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6D40DC"/>
                </a:solidFill>
                <a:latin typeface="+mj-lt"/>
              </a:rPr>
              <a:t>PRAC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can be configured for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secure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operation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against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RowHammer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thresholds 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as low as 20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1C7A51-D57C-FE94-0529-C86CD74CB846}"/>
              </a:ext>
            </a:extLst>
          </p:cNvPr>
          <p:cNvSpPr/>
          <p:nvPr/>
        </p:nvSpPr>
        <p:spPr>
          <a:xfrm>
            <a:off x="5724143" y="2264243"/>
            <a:ext cx="2086357" cy="148336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D2769E-24A9-B7FA-8121-7B9549EE908C}"/>
              </a:ext>
            </a:extLst>
          </p:cNvPr>
          <p:cNvSpPr/>
          <p:nvPr/>
        </p:nvSpPr>
        <p:spPr>
          <a:xfrm>
            <a:off x="2615184" y="2621876"/>
            <a:ext cx="3108960" cy="112572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6D3BC1-2607-74EE-6D7A-E1D7F4769B9C}"/>
              </a:ext>
            </a:extLst>
          </p:cNvPr>
          <p:cNvSpPr/>
          <p:nvPr/>
        </p:nvSpPr>
        <p:spPr>
          <a:xfrm>
            <a:off x="2169451" y="2623176"/>
            <a:ext cx="445733" cy="25813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7B0516-3554-789F-0483-9FFA51FE9D93}"/>
              </a:ext>
            </a:extLst>
          </p:cNvPr>
          <p:cNvSpPr/>
          <p:nvPr/>
        </p:nvSpPr>
        <p:spPr>
          <a:xfrm>
            <a:off x="3749040" y="4165600"/>
            <a:ext cx="345440" cy="2820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91DF98A-F482-B6A9-E872-C5B47894F445}"/>
              </a:ext>
            </a:extLst>
          </p:cNvPr>
          <p:cNvGrpSpPr/>
          <p:nvPr/>
        </p:nvGrpSpPr>
        <p:grpSpPr>
          <a:xfrm>
            <a:off x="3289738" y="4553565"/>
            <a:ext cx="3363311" cy="369332"/>
            <a:chOff x="3289738" y="4553565"/>
            <a:chExt cx="3363311" cy="369332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67DEFF3-6FD8-3430-D7C7-6B437A06C47C}"/>
                </a:ext>
              </a:extLst>
            </p:cNvPr>
            <p:cNvCxnSpPr/>
            <p:nvPr/>
          </p:nvCxnSpPr>
          <p:spPr>
            <a:xfrm>
              <a:off x="3289738" y="4573391"/>
              <a:ext cx="3363311" cy="0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846E04-127D-4B52-F13F-F38BCAC06EB5}"/>
                </a:ext>
              </a:extLst>
            </p:cNvPr>
            <p:cNvSpPr txBox="1"/>
            <p:nvPr/>
          </p:nvSpPr>
          <p:spPr>
            <a:xfrm>
              <a:off x="3310618" y="4553565"/>
              <a:ext cx="33215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</a:rPr>
                <a:t>Less frequent back-off signals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B97EA56-0FE5-1B2A-E7A7-CD8D9519A117}"/>
              </a:ext>
            </a:extLst>
          </p:cNvPr>
          <p:cNvGrpSpPr/>
          <p:nvPr/>
        </p:nvGrpSpPr>
        <p:grpSpPr>
          <a:xfrm>
            <a:off x="708056" y="1515891"/>
            <a:ext cx="1015660" cy="2987277"/>
            <a:chOff x="708056" y="1515891"/>
            <a:chExt cx="1015660" cy="298727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D883474-F228-94A7-7EA6-470F006C0DD7}"/>
                </a:ext>
              </a:extLst>
            </p:cNvPr>
            <p:cNvSpPr txBox="1"/>
            <p:nvPr/>
          </p:nvSpPr>
          <p:spPr>
            <a:xfrm rot="16200000">
              <a:off x="-93088" y="2686364"/>
              <a:ext cx="298727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Highest activation count </a:t>
              </a:r>
              <a:b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</a:b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an attacker can achieve</a:t>
              </a:r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9CDAEBD-F490-450B-DEF2-C56229CB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7385" y="1745673"/>
              <a:ext cx="0" cy="2440247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E35BFAF-6808-4A73-D610-6FB758BB67BB}"/>
                </a:ext>
              </a:extLst>
            </p:cNvPr>
            <p:cNvSpPr txBox="1"/>
            <p:nvPr/>
          </p:nvSpPr>
          <p:spPr>
            <a:xfrm rot="16200000">
              <a:off x="4113" y="2824862"/>
              <a:ext cx="1777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</a:rPr>
                <a:t>Lower is better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CDD3706-265B-A84D-C120-23C1E16E6C03}"/>
              </a:ext>
            </a:extLst>
          </p:cNvPr>
          <p:cNvSpPr txBox="1"/>
          <p:nvPr/>
        </p:nvSpPr>
        <p:spPr>
          <a:xfrm>
            <a:off x="3364843" y="1704350"/>
            <a:ext cx="321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PRAC Security Analysis</a:t>
            </a:r>
          </a:p>
        </p:txBody>
      </p:sp>
    </p:spTree>
    <p:extLst>
      <p:ext uri="{BB962C8B-B14F-4D97-AF65-F5344CB8AC3E}">
        <p14:creationId xmlns:p14="http://schemas.microsoft.com/office/powerpoint/2010/main" val="348815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9D232-D771-128C-C936-CE8F4B4E4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12DA2A-BC1C-484C-9F5F-23BEBEFCF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Outline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D969109-36C2-D833-A28B-6AB35DCF7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9071389-A2EC-6A01-E187-D71B4042B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31</a:t>
            </a:fld>
            <a:endParaRPr lang="tr-TR">
              <a:latin typeface="+mj-lt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882FF00B-1446-85D2-616D-0DFF30FE022D}"/>
              </a:ext>
            </a:extLst>
          </p:cNvPr>
          <p:cNvSpPr/>
          <p:nvPr/>
        </p:nvSpPr>
        <p:spPr>
          <a:xfrm>
            <a:off x="240024" y="996271"/>
            <a:ext cx="8672264" cy="67603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solidFill>
                  <a:schemeClr val="bg1"/>
                </a:solidFill>
                <a:latin typeface="+mj-lt"/>
                <a:ea typeface="Cambria"/>
              </a:rPr>
              <a:t>Background</a:t>
            </a:r>
            <a:endParaRPr lang="tr-TR" dirty="0">
              <a:latin typeface="+mj-lt"/>
              <a:ea typeface="Cambria"/>
            </a:endParaRPr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2D18A7E9-021A-56CD-8230-6BD1B3CEF5F8}"/>
              </a:ext>
            </a:extLst>
          </p:cNvPr>
          <p:cNvSpPr/>
          <p:nvPr/>
        </p:nvSpPr>
        <p:spPr>
          <a:xfrm>
            <a:off x="240024" y="1766788"/>
            <a:ext cx="8672264" cy="67603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latin typeface="+mj-lt"/>
                <a:ea typeface="+mn-lt"/>
                <a:cs typeface="+mn-lt"/>
              </a:rPr>
              <a:t>Industry Solutions to Read Disturbance</a:t>
            </a:r>
            <a:endParaRPr lang="tr-TR" dirty="0">
              <a:latin typeface="+mj-lt"/>
              <a:ea typeface="+mn-lt"/>
              <a:cs typeface="+mn-lt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928AA69-DB09-7869-2F90-6EEA34F9C0E7}"/>
              </a:ext>
            </a:extLst>
          </p:cNvPr>
          <p:cNvSpPr/>
          <p:nvPr/>
        </p:nvSpPr>
        <p:spPr>
          <a:xfrm>
            <a:off x="240024" y="5619375"/>
            <a:ext cx="8672264" cy="67603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+mj-lt"/>
              </a:rPr>
              <a:t>Conclusion</a:t>
            </a:r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CE79F554-7E11-CF6E-4F81-14E8DF4E3B94}"/>
              </a:ext>
            </a:extLst>
          </p:cNvPr>
          <p:cNvSpPr/>
          <p:nvPr/>
        </p:nvSpPr>
        <p:spPr>
          <a:xfrm>
            <a:off x="240024" y="2537305"/>
            <a:ext cx="8672264" cy="67603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latin typeface="+mj-lt"/>
                <a:ea typeface="+mn-lt"/>
                <a:cs typeface="+mn-lt"/>
              </a:rPr>
              <a:t>Security Analysis of Industry Solutions</a:t>
            </a:r>
            <a:endParaRPr lang="tr-TR" dirty="0">
              <a:latin typeface="+mj-lt"/>
            </a:endParaRP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223E963C-49FC-C67D-2895-2D74C397A401}"/>
              </a:ext>
            </a:extLst>
          </p:cNvPr>
          <p:cNvSpPr/>
          <p:nvPr/>
        </p:nvSpPr>
        <p:spPr>
          <a:xfrm>
            <a:off x="240024" y="3307822"/>
            <a:ext cx="8672264" cy="676036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latin typeface="+mj-lt"/>
                <a:ea typeface="+mn-lt"/>
                <a:cs typeface="+mn-lt"/>
              </a:rPr>
              <a:t>Performance Analysis of Industry Solutions</a:t>
            </a:r>
            <a:endParaRPr lang="tr-TR" dirty="0">
              <a:latin typeface="+mj-lt"/>
              <a:ea typeface="+mn-lt"/>
              <a:cs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BF5BC7-A04C-54C9-0E24-4289D3A8B6A8}"/>
              </a:ext>
            </a:extLst>
          </p:cNvPr>
          <p:cNvSpPr/>
          <p:nvPr/>
        </p:nvSpPr>
        <p:spPr>
          <a:xfrm>
            <a:off x="240024" y="4078340"/>
            <a:ext cx="8672264" cy="67603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+mj-lt"/>
              </a:rPr>
              <a:t>Chronus</a:t>
            </a:r>
            <a:endParaRPr lang="en-US" sz="3200" dirty="0"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84E78D-9989-1F64-0A87-689704D6619D}"/>
              </a:ext>
            </a:extLst>
          </p:cNvPr>
          <p:cNvSpPr/>
          <p:nvPr/>
        </p:nvSpPr>
        <p:spPr>
          <a:xfrm>
            <a:off x="240024" y="4848858"/>
            <a:ext cx="8672264" cy="67603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+mj-lt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13075142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5292D5-F8C1-AD30-C072-08A7640D0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Performance Analysis of Industry Solutions: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Evaluation Methodology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F2AF44-2599-F2B6-96FB-27FFBD96A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31025"/>
            <a:ext cx="9143999" cy="5790451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400" b="1" dirty="0">
                <a:solidFill>
                  <a:srgbClr val="E1257C"/>
                </a:solidFill>
              </a:rPr>
              <a:t>Performance evaluation: </a:t>
            </a:r>
            <a:br>
              <a:rPr lang="en-US" sz="2400" b="1" dirty="0">
                <a:solidFill>
                  <a:srgbClr val="E1257C"/>
                </a:solidFill>
              </a:rPr>
            </a:br>
            <a:r>
              <a:rPr lang="en-US" sz="2400" dirty="0"/>
              <a:t>cycle-level simulations using </a:t>
            </a:r>
            <a:r>
              <a:rPr lang="en-US" sz="2400" dirty="0" err="1">
                <a:solidFill>
                  <a:srgbClr val="316CE3"/>
                </a:solidFill>
              </a:rPr>
              <a:t>Ramulator</a:t>
            </a:r>
            <a:r>
              <a:rPr lang="en-US" sz="2400" dirty="0">
                <a:solidFill>
                  <a:srgbClr val="316CE3"/>
                </a:solidFill>
              </a:rPr>
              <a:t> 2.0</a:t>
            </a:r>
            <a:r>
              <a:rPr lang="en-US" sz="2400" dirty="0"/>
              <a:t> </a:t>
            </a:r>
            <a:r>
              <a:rPr lang="en-US" sz="1900" dirty="0"/>
              <a:t>[Luo+, CAL 2023]</a:t>
            </a:r>
            <a:r>
              <a:rPr lang="en-US" sz="2400" dirty="0"/>
              <a:t> </a:t>
            </a:r>
          </a:p>
          <a:p>
            <a:pPr marL="0" indent="0">
              <a:buClr>
                <a:schemeClr val="tx1"/>
              </a:buClr>
              <a:buNone/>
            </a:pPr>
            <a:br>
              <a:rPr lang="en-US" sz="2400" dirty="0"/>
            </a:br>
            <a:endParaRPr lang="en-US" sz="500" dirty="0"/>
          </a:p>
          <a:p>
            <a:pPr>
              <a:buClr>
                <a:schemeClr val="tx1"/>
              </a:buClr>
            </a:pPr>
            <a:r>
              <a:rPr lang="en-US" sz="2400" b="1" dirty="0">
                <a:solidFill>
                  <a:srgbClr val="6D40DC"/>
                </a:solidFill>
              </a:rPr>
              <a:t>System Configuration: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sz="1600" b="1" dirty="0"/>
              <a:t>Processor</a:t>
            </a:r>
            <a:r>
              <a:rPr lang="en-US" sz="1600" dirty="0"/>
              <a:t> 	4 cores, 4.2GHz clock frequency,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sz="1600" dirty="0"/>
              <a:t>		4-wide issue, 128-entry instruction window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sz="1600" b="1" dirty="0"/>
              <a:t>DRAM</a:t>
            </a:r>
            <a:r>
              <a:rPr lang="en-US" sz="1600" dirty="0"/>
              <a:t> 	DDR5, 1 channel, 2 rank/channel, 8 bank groups,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sz="1600" dirty="0"/>
              <a:t>		4 banks/bank group, 64K rows/bank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sz="1600" b="1" dirty="0"/>
              <a:t>Memory Ctrl.</a:t>
            </a:r>
            <a:r>
              <a:rPr lang="en-US" sz="1600" dirty="0"/>
              <a:t>	64-entry read and write requests queues,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sz="1600" dirty="0"/>
              <a:t>		Scheduling policy: FR-FCFS with a column cap of 4 					Last-Level Cache 8 MiB (4-core)</a:t>
            </a:r>
            <a:r>
              <a:rPr lang="en-US" sz="1900" dirty="0"/>
              <a:t> </a:t>
            </a:r>
            <a:br>
              <a:rPr lang="en-US" sz="1900" dirty="0"/>
            </a:br>
            <a:endParaRPr lang="en-US" sz="1900" dirty="0"/>
          </a:p>
          <a:p>
            <a:pPr marL="457200" lvl="1" indent="0">
              <a:buClr>
                <a:schemeClr val="tx1"/>
              </a:buClr>
              <a:buNone/>
            </a:pPr>
            <a:endParaRPr lang="en-US" sz="500" dirty="0"/>
          </a:p>
          <a:p>
            <a:pPr>
              <a:buClr>
                <a:schemeClr val="tx1"/>
              </a:buClr>
            </a:pPr>
            <a:r>
              <a:rPr lang="en-US" sz="2400" b="1" dirty="0">
                <a:solidFill>
                  <a:srgbClr val="316CE3"/>
                </a:solidFill>
              </a:rPr>
              <a:t>Workloads: </a:t>
            </a:r>
            <a:r>
              <a:rPr lang="en-US" sz="2400" dirty="0"/>
              <a:t>60 4-core workload mixes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SPEC CPU2006, SPEC CPU2017, TPC, </a:t>
            </a:r>
            <a:r>
              <a:rPr lang="en-US" dirty="0" err="1"/>
              <a:t>MediaBench</a:t>
            </a:r>
            <a:r>
              <a:rPr lang="en-US" dirty="0"/>
              <a:t>, YCSB</a:t>
            </a:r>
          </a:p>
          <a:p>
            <a:endParaRPr lang="en-US" sz="2400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06F337D-0B82-934B-BB1B-F0C668323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F35BAA8-F1E3-965B-9DAA-B551ED12D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32</a:t>
            </a:fld>
            <a:endParaRPr lang="tr-TR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655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A24A7B2-EF13-7CDC-917E-9D960C985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24384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Performance Analysis of Industry Solutions: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Industry Solution Variants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A9CD174-E48F-B4EA-F78A-9ABF24563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chemeClr val="bg1"/>
          </a:solidFill>
        </p:spPr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A868049-D90B-83E9-A350-C516E22B2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33</a:t>
            </a:fld>
            <a:endParaRPr lang="tr-TR">
              <a:latin typeface="+mj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39E4E1D-58BD-6F0B-0C98-F0C93851CED8}"/>
              </a:ext>
            </a:extLst>
          </p:cNvPr>
          <p:cNvGrpSpPr/>
          <p:nvPr/>
        </p:nvGrpSpPr>
        <p:grpSpPr>
          <a:xfrm>
            <a:off x="518733" y="1138986"/>
            <a:ext cx="8552353" cy="1051034"/>
            <a:chOff x="518733" y="1138986"/>
            <a:chExt cx="8552353" cy="105103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A6934A1-1EDF-6728-F427-FD27A823C3D5}"/>
                </a:ext>
              </a:extLst>
            </p:cNvPr>
            <p:cNvGrpSpPr/>
            <p:nvPr/>
          </p:nvGrpSpPr>
          <p:grpSpPr>
            <a:xfrm>
              <a:off x="1306286" y="1138986"/>
              <a:ext cx="7764800" cy="1051034"/>
              <a:chOff x="-105100" y="1282263"/>
              <a:chExt cx="9312164" cy="1051034"/>
            </a:xfrm>
            <a:solidFill>
              <a:schemeClr val="bg1"/>
            </a:solidFill>
          </p:grpSpPr>
          <p:sp>
            <p:nvSpPr>
              <p:cNvPr id="3" name="Rectangle 25">
                <a:extLst>
                  <a:ext uri="{FF2B5EF4-FFF2-40B4-BE49-F238E27FC236}">
                    <a16:creationId xmlns:a16="http://schemas.microsoft.com/office/drawing/2014/main" id="{DFCD9B19-D17D-AFAD-47AB-45B7E31F95AF}"/>
                  </a:ext>
                </a:extLst>
              </p:cNvPr>
              <p:cNvSpPr/>
              <p:nvPr/>
            </p:nvSpPr>
            <p:spPr>
              <a:xfrm>
                <a:off x="-105100" y="1282263"/>
                <a:ext cx="9312164" cy="10510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endParaRPr lang="en-US" sz="3200" dirty="0">
                  <a:latin typeface="+mj-lt"/>
                  <a:ea typeface="+mn-lt"/>
                  <a:cs typeface="+mn-lt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401336-1DC8-C7C3-B12C-E712B016496B}"/>
                  </a:ext>
                </a:extLst>
              </p:cNvPr>
              <p:cNvSpPr txBox="1"/>
              <p:nvPr/>
            </p:nvSpPr>
            <p:spPr>
              <a:xfrm>
                <a:off x="37171" y="1323210"/>
                <a:ext cx="2008709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2F5597"/>
                    </a:solidFill>
                    <a:latin typeface="+mj-lt"/>
                  </a:rPr>
                  <a:t>PRFM</a:t>
                </a:r>
                <a:endParaRPr lang="en-US" sz="3600" b="1" dirty="0">
                  <a:solidFill>
                    <a:srgbClr val="2F5597"/>
                  </a:solidFill>
                  <a:latin typeface="+mj-lt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F1A3EA-1E23-2CED-62EE-467A01B1FFFB}"/>
                  </a:ext>
                </a:extLst>
              </p:cNvPr>
              <p:cNvSpPr txBox="1"/>
              <p:nvPr/>
            </p:nvSpPr>
            <p:spPr>
              <a:xfrm>
                <a:off x="47680" y="1856941"/>
                <a:ext cx="7257009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j-lt"/>
                  </a:rPr>
                  <a:t>Memory controller </a:t>
                </a:r>
                <a:r>
                  <a:rPr lang="en-US" sz="2000" b="1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periodically</a:t>
                </a:r>
                <a:r>
                  <a:rPr lang="en-US" sz="2000" dirty="0">
                    <a:latin typeface="+mj-lt"/>
                  </a:rPr>
                  <a:t> issues RFM</a:t>
                </a:r>
              </a:p>
            </p:txBody>
          </p:sp>
        </p:grpSp>
        <p:sp>
          <p:nvSpPr>
            <p:cNvPr id="11" name="1">
              <a:extLst>
                <a:ext uri="{FF2B5EF4-FFF2-40B4-BE49-F238E27FC236}">
                  <a16:creationId xmlns:a16="http://schemas.microsoft.com/office/drawing/2014/main" id="{1781AE85-0D98-304E-FD99-9DC98C6BFC35}"/>
                </a:ext>
              </a:extLst>
            </p:cNvPr>
            <p:cNvSpPr txBox="1"/>
            <p:nvPr/>
          </p:nvSpPr>
          <p:spPr>
            <a:xfrm>
              <a:off x="518733" y="1249004"/>
              <a:ext cx="5950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3269854-C7D4-3E5E-EA3F-410AB02109FD}"/>
              </a:ext>
            </a:extLst>
          </p:cNvPr>
          <p:cNvGrpSpPr/>
          <p:nvPr/>
        </p:nvGrpSpPr>
        <p:grpSpPr>
          <a:xfrm>
            <a:off x="518733" y="2772412"/>
            <a:ext cx="8625267" cy="1051034"/>
            <a:chOff x="518733" y="2413637"/>
            <a:chExt cx="8625267" cy="105103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95129D7-0661-ED89-ACED-CC02DD0280EF}"/>
                </a:ext>
              </a:extLst>
            </p:cNvPr>
            <p:cNvGrpSpPr/>
            <p:nvPr/>
          </p:nvGrpSpPr>
          <p:grpSpPr>
            <a:xfrm>
              <a:off x="1306285" y="2413637"/>
              <a:ext cx="7837715" cy="1051034"/>
              <a:chOff x="-105100" y="2641841"/>
              <a:chExt cx="9312164" cy="1051034"/>
            </a:xfrm>
            <a:solidFill>
              <a:schemeClr val="bg1"/>
            </a:solidFill>
          </p:grpSpPr>
          <p:sp>
            <p:nvSpPr>
              <p:cNvPr id="14" name="Rectangle 25">
                <a:extLst>
                  <a:ext uri="{FF2B5EF4-FFF2-40B4-BE49-F238E27FC236}">
                    <a16:creationId xmlns:a16="http://schemas.microsoft.com/office/drawing/2014/main" id="{07D7C932-FB5B-919B-17D0-FE33CC794867}"/>
                  </a:ext>
                </a:extLst>
              </p:cNvPr>
              <p:cNvSpPr/>
              <p:nvPr/>
            </p:nvSpPr>
            <p:spPr>
              <a:xfrm>
                <a:off x="-105100" y="2641841"/>
                <a:ext cx="9312164" cy="10510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endParaRPr lang="en-US" sz="3200" dirty="0">
                  <a:latin typeface="+mj-lt"/>
                  <a:ea typeface="+mn-lt"/>
                  <a:cs typeface="+mn-lt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AFB76AB-E0C2-91B5-EA3A-21554D220793}"/>
                  </a:ext>
                </a:extLst>
              </p:cNvPr>
              <p:cNvSpPr txBox="1"/>
              <p:nvPr/>
            </p:nvSpPr>
            <p:spPr>
              <a:xfrm>
                <a:off x="37171" y="2682788"/>
                <a:ext cx="2200760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2F5597"/>
                    </a:solidFill>
                    <a:latin typeface="+mj-lt"/>
                  </a:rPr>
                  <a:t>PRAC-N</a:t>
                </a:r>
                <a:endParaRPr lang="en-US" sz="3600" b="1" dirty="0">
                  <a:solidFill>
                    <a:srgbClr val="2F5597"/>
                  </a:solidFill>
                  <a:latin typeface="+mj-lt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D14FAB-20F1-E3C8-3ED4-BB82173AB986}"/>
                  </a:ext>
                </a:extLst>
              </p:cNvPr>
              <p:cNvSpPr txBox="1"/>
              <p:nvPr/>
            </p:nvSpPr>
            <p:spPr>
              <a:xfrm>
                <a:off x="47680" y="3216519"/>
                <a:ext cx="8979942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j-lt"/>
                  </a:rPr>
                  <a:t>Memory controller issues </a:t>
                </a:r>
                <a:r>
                  <a:rPr lang="en-US" sz="2000" b="1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N</a:t>
                </a:r>
                <a:r>
                  <a:rPr lang="en-US" sz="2000" dirty="0">
                    <a:latin typeface="+mj-lt"/>
                  </a:rPr>
                  <a:t> RFMs each with </a:t>
                </a:r>
                <a:r>
                  <a:rPr lang="en-US" sz="2000" b="1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back-off</a:t>
                </a:r>
              </a:p>
            </p:txBody>
          </p:sp>
        </p:grpSp>
        <p:sp>
          <p:nvSpPr>
            <p:cNvPr id="12" name="2">
              <a:extLst>
                <a:ext uri="{FF2B5EF4-FFF2-40B4-BE49-F238E27FC236}">
                  <a16:creationId xmlns:a16="http://schemas.microsoft.com/office/drawing/2014/main" id="{AEAC24CD-9A44-B11D-1FFF-3DFD392A6139}"/>
                </a:ext>
              </a:extLst>
            </p:cNvPr>
            <p:cNvSpPr txBox="1"/>
            <p:nvPr/>
          </p:nvSpPr>
          <p:spPr>
            <a:xfrm>
              <a:off x="518733" y="2518212"/>
              <a:ext cx="5950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2C9CC0F-4390-D2CF-ED37-AD2684C5BF10}"/>
              </a:ext>
            </a:extLst>
          </p:cNvPr>
          <p:cNvGrpSpPr/>
          <p:nvPr/>
        </p:nvGrpSpPr>
        <p:grpSpPr>
          <a:xfrm>
            <a:off x="518733" y="4405838"/>
            <a:ext cx="8625267" cy="1051034"/>
            <a:chOff x="518733" y="4342338"/>
            <a:chExt cx="8625267" cy="105103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CB265CC-C409-9D79-23DE-111A2699FF01}"/>
                </a:ext>
              </a:extLst>
            </p:cNvPr>
            <p:cNvGrpSpPr/>
            <p:nvPr/>
          </p:nvGrpSpPr>
          <p:grpSpPr>
            <a:xfrm>
              <a:off x="1306285" y="4342338"/>
              <a:ext cx="7837715" cy="1051034"/>
              <a:chOff x="-105100" y="3999187"/>
              <a:chExt cx="9312164" cy="1051034"/>
            </a:xfrm>
            <a:solidFill>
              <a:schemeClr val="bg1"/>
            </a:solidFill>
          </p:grpSpPr>
          <p:sp>
            <p:nvSpPr>
              <p:cNvPr id="17" name="Rectangle 25">
                <a:extLst>
                  <a:ext uri="{FF2B5EF4-FFF2-40B4-BE49-F238E27FC236}">
                    <a16:creationId xmlns:a16="http://schemas.microsoft.com/office/drawing/2014/main" id="{D099E969-E6AA-9F70-FD44-E130A8ADFC0A}"/>
                  </a:ext>
                </a:extLst>
              </p:cNvPr>
              <p:cNvSpPr/>
              <p:nvPr/>
            </p:nvSpPr>
            <p:spPr>
              <a:xfrm>
                <a:off x="-105100" y="3999187"/>
                <a:ext cx="9312164" cy="10510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endParaRPr lang="en-US" sz="3200" dirty="0">
                  <a:latin typeface="+mj-lt"/>
                  <a:ea typeface="+mn-lt"/>
                  <a:cs typeface="+mn-lt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5F5C1CF-F135-A150-B75A-5C7854A38602}"/>
                  </a:ext>
                </a:extLst>
              </p:cNvPr>
              <p:cNvSpPr txBox="1"/>
              <p:nvPr/>
            </p:nvSpPr>
            <p:spPr>
              <a:xfrm>
                <a:off x="37171" y="4040134"/>
                <a:ext cx="3931128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2F5597"/>
                    </a:solidFill>
                    <a:latin typeface="+mj-lt"/>
                  </a:rPr>
                  <a:t>PRAC+PRFM</a:t>
                </a:r>
                <a:endParaRPr lang="en-US" sz="3600" b="1" dirty="0">
                  <a:solidFill>
                    <a:srgbClr val="2F5597"/>
                  </a:solidFill>
                  <a:latin typeface="+mj-lt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25145D7-519F-5845-5E3F-E5CB915BF13A}"/>
                  </a:ext>
                </a:extLst>
              </p:cNvPr>
              <p:cNvSpPr txBox="1"/>
              <p:nvPr/>
            </p:nvSpPr>
            <p:spPr>
              <a:xfrm>
                <a:off x="42039" y="4573865"/>
                <a:ext cx="9106829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j-lt"/>
                  </a:rPr>
                  <a:t>Memory controller issues RFM </a:t>
                </a:r>
                <a:r>
                  <a:rPr lang="en-US" sz="2000" b="1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periodically</a:t>
                </a:r>
                <a:r>
                  <a:rPr lang="en-US" sz="2000" dirty="0">
                    <a:latin typeface="+mj-lt"/>
                  </a:rPr>
                  <a:t> and with </a:t>
                </a:r>
                <a:r>
                  <a:rPr lang="en-US" sz="2000" b="1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back-offs</a:t>
                </a:r>
              </a:p>
            </p:txBody>
          </p:sp>
        </p:grpSp>
        <p:sp>
          <p:nvSpPr>
            <p:cNvPr id="27" name="3">
              <a:extLst>
                <a:ext uri="{FF2B5EF4-FFF2-40B4-BE49-F238E27FC236}">
                  <a16:creationId xmlns:a16="http://schemas.microsoft.com/office/drawing/2014/main" id="{E2F091BF-FFCA-F154-A9AD-5F99B7A66344}"/>
                </a:ext>
              </a:extLst>
            </p:cNvPr>
            <p:cNvSpPr txBox="1"/>
            <p:nvPr/>
          </p:nvSpPr>
          <p:spPr>
            <a:xfrm>
              <a:off x="518733" y="4452356"/>
              <a:ext cx="5950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18749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A24A7B2-EF13-7CDC-917E-9D960C985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24384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Experimental Results: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Performance Overhead and Its Scaling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A9CD174-E48F-B4EA-F78A-9ABF24563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A868049-D90B-83E9-A350-C516E22B2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34</a:t>
            </a:fld>
            <a:endParaRPr lang="tr-TR">
              <a:latin typeface="+mj-lt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BA4A858-4A91-50F7-34BA-53399B00B634}"/>
              </a:ext>
            </a:extLst>
          </p:cNvPr>
          <p:cNvGrpSpPr/>
          <p:nvPr/>
        </p:nvGrpSpPr>
        <p:grpSpPr>
          <a:xfrm>
            <a:off x="2547963" y="4373695"/>
            <a:ext cx="4283777" cy="945543"/>
            <a:chOff x="2604199" y="4373695"/>
            <a:chExt cx="4283777" cy="945543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C715C97-069F-82E1-0E00-F1AE8B3E19C2}"/>
                </a:ext>
              </a:extLst>
            </p:cNvPr>
            <p:cNvCxnSpPr/>
            <p:nvPr/>
          </p:nvCxnSpPr>
          <p:spPr>
            <a:xfrm>
              <a:off x="3064432" y="4373695"/>
              <a:ext cx="3363311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AA13B48-ACB2-FC9A-B7AC-A75B70279B73}"/>
                </a:ext>
              </a:extLst>
            </p:cNvPr>
            <p:cNvSpPr txBox="1"/>
            <p:nvPr/>
          </p:nvSpPr>
          <p:spPr>
            <a:xfrm>
              <a:off x="2604199" y="4395908"/>
              <a:ext cx="428377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+mj-lt"/>
                </a:rPr>
                <a:t>Increasing </a:t>
              </a:r>
              <a:r>
                <a:rPr lang="en-US" b="1" dirty="0" err="1">
                  <a:solidFill>
                    <a:srgbClr val="C00000"/>
                  </a:solidFill>
                  <a:latin typeface="+mj-lt"/>
                </a:rPr>
                <a:t>RowHammer</a:t>
              </a:r>
              <a:r>
                <a:rPr lang="en-US" b="1" dirty="0">
                  <a:solidFill>
                    <a:srgbClr val="C00000"/>
                  </a:solidFill>
                  <a:latin typeface="+mj-lt"/>
                </a:rPr>
                <a:t> vulnerability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0ED3E7B-FBF3-4D4E-A432-086FBC3CA248}"/>
              </a:ext>
            </a:extLst>
          </p:cNvPr>
          <p:cNvGrpSpPr/>
          <p:nvPr/>
        </p:nvGrpSpPr>
        <p:grpSpPr>
          <a:xfrm>
            <a:off x="565364" y="1607426"/>
            <a:ext cx="386080" cy="2418080"/>
            <a:chOff x="787614" y="1607426"/>
            <a:chExt cx="386080" cy="241808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5E23A33-BDC3-E15F-8C2F-87ADFAC78E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3694" y="1819915"/>
              <a:ext cx="0" cy="1993102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4AF7912-7B9B-BA01-8AA8-EFFAE6C87913}"/>
                </a:ext>
              </a:extLst>
            </p:cNvPr>
            <p:cNvSpPr txBox="1"/>
            <p:nvPr/>
          </p:nvSpPr>
          <p:spPr>
            <a:xfrm rot="16200000">
              <a:off x="-233466" y="2628506"/>
              <a:ext cx="2418080" cy="375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Higher is better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ECD7439-7D00-8B7D-0437-9B8AEE2F67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975" t="13317" r="1"/>
          <a:stretch/>
        </p:blipFill>
        <p:spPr>
          <a:xfrm>
            <a:off x="1022350" y="1891220"/>
            <a:ext cx="6650199" cy="232662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9BEDCA6-7645-D36D-387D-654604889B02}"/>
              </a:ext>
            </a:extLst>
          </p:cNvPr>
          <p:cNvSpPr/>
          <p:nvPr/>
        </p:nvSpPr>
        <p:spPr>
          <a:xfrm>
            <a:off x="1910080" y="2041524"/>
            <a:ext cx="5674995" cy="161779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4DF67A4-DA64-A484-CAE1-26DDD92CBFD4}"/>
              </a:ext>
            </a:extLst>
          </p:cNvPr>
          <p:cNvGrpSpPr/>
          <p:nvPr/>
        </p:nvGrpSpPr>
        <p:grpSpPr>
          <a:xfrm>
            <a:off x="1800236" y="1547809"/>
            <a:ext cx="5867546" cy="346074"/>
            <a:chOff x="1800236" y="1547809"/>
            <a:chExt cx="5867546" cy="346074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FBA8BE4-107B-3DD9-4B16-557667910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0909" t="346" b="86760"/>
            <a:stretch/>
          </p:blipFill>
          <p:spPr>
            <a:xfrm>
              <a:off x="1800236" y="1547809"/>
              <a:ext cx="5867546" cy="346074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6D62890-18AD-536F-4618-8B47EFE11693}"/>
                </a:ext>
              </a:extLst>
            </p:cNvPr>
            <p:cNvSpPr/>
            <p:nvPr/>
          </p:nvSpPr>
          <p:spPr>
            <a:xfrm>
              <a:off x="1830388" y="1564482"/>
              <a:ext cx="5819775" cy="304526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696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0920B8-1FDE-A7BB-C23C-9995BA025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879EE5-31DC-D2E3-9892-42462FC961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975" t="13317" r="1"/>
          <a:stretch/>
        </p:blipFill>
        <p:spPr>
          <a:xfrm>
            <a:off x="1022350" y="1891220"/>
            <a:ext cx="6650199" cy="23266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6F1664D-4E25-07E8-E2C0-EB793041FE23}"/>
              </a:ext>
            </a:extLst>
          </p:cNvPr>
          <p:cNvSpPr/>
          <p:nvPr/>
        </p:nvSpPr>
        <p:spPr>
          <a:xfrm>
            <a:off x="2387864" y="2041524"/>
            <a:ext cx="5198266" cy="161779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72D34C-715D-C3CD-98AF-5AEC3B1601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909" t="346" b="86760"/>
          <a:stretch/>
        </p:blipFill>
        <p:spPr>
          <a:xfrm>
            <a:off x="1800236" y="903429"/>
            <a:ext cx="5867546" cy="34607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D25ADD9-07FB-B18C-0A74-71035EAEE50C}"/>
              </a:ext>
            </a:extLst>
          </p:cNvPr>
          <p:cNvSpPr/>
          <p:nvPr/>
        </p:nvSpPr>
        <p:spPr>
          <a:xfrm>
            <a:off x="1895475" y="1000124"/>
            <a:ext cx="352425" cy="13335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A9226BD-CFFB-F1EE-C22C-F2AA14F4D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24384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Experimental Results: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Performance Overhead and Its Scaling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28AF3C0-4C1C-07A5-1219-61968A390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563F603-1D61-8E47-E086-BC33DD2E0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35</a:t>
            </a:fld>
            <a:endParaRPr lang="tr-TR">
              <a:latin typeface="+mj-lt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400D37D-B62A-26E8-04FB-43E8839F1262}"/>
              </a:ext>
            </a:extLst>
          </p:cNvPr>
          <p:cNvGrpSpPr/>
          <p:nvPr/>
        </p:nvGrpSpPr>
        <p:grpSpPr>
          <a:xfrm>
            <a:off x="2547963" y="4373695"/>
            <a:ext cx="4283777" cy="945543"/>
            <a:chOff x="2604199" y="4373695"/>
            <a:chExt cx="4283777" cy="945543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8B212AE-3A0A-27DB-50B6-CEE06F7855C2}"/>
                </a:ext>
              </a:extLst>
            </p:cNvPr>
            <p:cNvCxnSpPr/>
            <p:nvPr/>
          </p:nvCxnSpPr>
          <p:spPr>
            <a:xfrm>
              <a:off x="3064432" y="4373695"/>
              <a:ext cx="3363311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10DA9CF-961A-5C2B-2F24-C59637BD73F8}"/>
                </a:ext>
              </a:extLst>
            </p:cNvPr>
            <p:cNvSpPr txBox="1"/>
            <p:nvPr/>
          </p:nvSpPr>
          <p:spPr>
            <a:xfrm>
              <a:off x="2604199" y="4395908"/>
              <a:ext cx="428377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+mj-lt"/>
                </a:rPr>
                <a:t>Increasing </a:t>
              </a:r>
              <a:r>
                <a:rPr lang="en-US" b="1" dirty="0" err="1">
                  <a:solidFill>
                    <a:srgbClr val="C00000"/>
                  </a:solidFill>
                  <a:latin typeface="+mj-lt"/>
                </a:rPr>
                <a:t>RowHammer</a:t>
              </a:r>
              <a:r>
                <a:rPr lang="en-US" b="1" dirty="0">
                  <a:solidFill>
                    <a:srgbClr val="C00000"/>
                  </a:solidFill>
                  <a:latin typeface="+mj-lt"/>
                </a:rPr>
                <a:t> vulnerability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8ED8886-127F-0011-2336-EC4F8F74197E}"/>
              </a:ext>
            </a:extLst>
          </p:cNvPr>
          <p:cNvGrpSpPr/>
          <p:nvPr/>
        </p:nvGrpSpPr>
        <p:grpSpPr>
          <a:xfrm>
            <a:off x="565364" y="1607426"/>
            <a:ext cx="386080" cy="2418080"/>
            <a:chOff x="787614" y="1607426"/>
            <a:chExt cx="386080" cy="241808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8CDE1C2-967B-7D92-0326-C6D78274C0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3694" y="1819915"/>
              <a:ext cx="0" cy="1993102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AE58CD5-11F8-98AB-E4C9-F1D495FEED4E}"/>
                </a:ext>
              </a:extLst>
            </p:cNvPr>
            <p:cNvSpPr txBox="1"/>
            <p:nvPr/>
          </p:nvSpPr>
          <p:spPr>
            <a:xfrm rot="16200000">
              <a:off x="-233466" y="2628506"/>
              <a:ext cx="2418080" cy="375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Higher is better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2605BD1-A27B-B3DC-CE39-EE35AA5015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927" t="22150" r="80349" b="59317"/>
          <a:stretch/>
        </p:blipFill>
        <p:spPr>
          <a:xfrm>
            <a:off x="3151220" y="1480604"/>
            <a:ext cx="1634157" cy="183649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DC35DF9-EDCB-9414-57D8-45D06365ACDA}"/>
              </a:ext>
            </a:extLst>
          </p:cNvPr>
          <p:cNvSpPr/>
          <p:nvPr/>
        </p:nvSpPr>
        <p:spPr>
          <a:xfrm>
            <a:off x="2987707" y="1000124"/>
            <a:ext cx="352425" cy="13335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8DF297-41B0-7F34-8793-6229749B584F}"/>
              </a:ext>
            </a:extLst>
          </p:cNvPr>
          <p:cNvSpPr/>
          <p:nvPr/>
        </p:nvSpPr>
        <p:spPr>
          <a:xfrm>
            <a:off x="4083114" y="1000111"/>
            <a:ext cx="352425" cy="13335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654967E-C415-2162-1C08-17E838804B01}"/>
              </a:ext>
            </a:extLst>
          </p:cNvPr>
          <p:cNvSpPr/>
          <p:nvPr/>
        </p:nvSpPr>
        <p:spPr>
          <a:xfrm>
            <a:off x="1895778" y="2141427"/>
            <a:ext cx="522398" cy="52239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BBF6A4E-D448-5992-01C3-7B4F40B7E880}"/>
              </a:ext>
            </a:extLst>
          </p:cNvPr>
          <p:cNvCxnSpPr>
            <a:stCxn id="25" idx="0"/>
          </p:cNvCxnSpPr>
          <p:nvPr/>
        </p:nvCxnSpPr>
        <p:spPr>
          <a:xfrm flipV="1">
            <a:off x="2156977" y="1457325"/>
            <a:ext cx="970398" cy="684102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C1433DB-F047-16C8-7DF7-577A4193DE09}"/>
              </a:ext>
            </a:extLst>
          </p:cNvPr>
          <p:cNvCxnSpPr>
            <a:cxnSpLocks/>
            <a:stCxn id="25" idx="4"/>
          </p:cNvCxnSpPr>
          <p:nvPr/>
        </p:nvCxnSpPr>
        <p:spPr>
          <a:xfrm>
            <a:off x="2156977" y="2663825"/>
            <a:ext cx="970398" cy="653271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Dikdörtgen 14">
            <a:extLst>
              <a:ext uri="{FF2B5EF4-FFF2-40B4-BE49-F238E27FC236}">
                <a16:creationId xmlns:a16="http://schemas.microsoft.com/office/drawing/2014/main" id="{5C14C181-E06A-0ED1-692D-CC1D255814CE}"/>
              </a:ext>
            </a:extLst>
          </p:cNvPr>
          <p:cNvSpPr/>
          <p:nvPr/>
        </p:nvSpPr>
        <p:spPr>
          <a:xfrm>
            <a:off x="-107578" y="5102849"/>
            <a:ext cx="9359153" cy="904200"/>
          </a:xfrm>
          <a:prstGeom prst="rect">
            <a:avLst/>
          </a:prstGeom>
          <a:solidFill>
            <a:srgbClr val="FFEBCD"/>
          </a:solidFill>
          <a:ln w="38100">
            <a:solidFill>
              <a:srgbClr val="E28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At high N</a:t>
            </a:r>
            <a:r>
              <a:rPr lang="en-US" sz="2400" baseline="-25000" dirty="0">
                <a:solidFill>
                  <a:schemeClr val="tx1"/>
                </a:solidFill>
                <a:latin typeface="+mj-lt"/>
              </a:rPr>
              <a:t>RH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values,</a:t>
            </a:r>
            <a:r>
              <a:rPr lang="en-US" sz="2400" b="1" dirty="0">
                <a:solidFill>
                  <a:srgbClr val="6D40DC"/>
                </a:solidFill>
                <a:latin typeface="+mj-lt"/>
              </a:rPr>
              <a:t> PRAC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has</a:t>
            </a:r>
            <a:r>
              <a:rPr lang="en-US" sz="2400" dirty="0">
                <a:solidFill>
                  <a:srgbClr val="6D40DC"/>
                </a:solidFill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non-negligible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10%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) performance overhead due to 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increased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DRAM access latency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242DA55-08DE-6374-A1F2-6CD59F11521D}"/>
              </a:ext>
            </a:extLst>
          </p:cNvPr>
          <p:cNvCxnSpPr/>
          <p:nvPr/>
        </p:nvCxnSpPr>
        <p:spPr>
          <a:xfrm>
            <a:off x="3961949" y="1958975"/>
            <a:ext cx="0" cy="469900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BC1F12E-B152-C56E-480F-02BBFBE0F910}"/>
              </a:ext>
            </a:extLst>
          </p:cNvPr>
          <p:cNvSpPr txBox="1"/>
          <p:nvPr/>
        </p:nvSpPr>
        <p:spPr>
          <a:xfrm>
            <a:off x="3976975" y="2007894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+mj-lt"/>
              </a:rPr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351234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F55CA-0570-3166-4A5F-E83F89BB1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D053BE8-B123-188E-B287-0AC2C7592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24384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Experimental Results: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Performance Overhead and Its Scaling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07E022D-11CE-95A6-31F0-855CC3FF0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837AF0D-9C87-730A-604D-A0A9BFA7B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36</a:t>
            </a:fld>
            <a:endParaRPr lang="tr-TR">
              <a:latin typeface="+mj-lt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E21195D-7BAD-D57B-0683-8538D38DDF0E}"/>
              </a:ext>
            </a:extLst>
          </p:cNvPr>
          <p:cNvGrpSpPr/>
          <p:nvPr/>
        </p:nvGrpSpPr>
        <p:grpSpPr>
          <a:xfrm>
            <a:off x="3008196" y="4446845"/>
            <a:ext cx="3363311" cy="398133"/>
            <a:chOff x="3064432" y="4373695"/>
            <a:chExt cx="3363311" cy="398133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757231B-A278-A67D-7237-B12DE9209ED2}"/>
                </a:ext>
              </a:extLst>
            </p:cNvPr>
            <p:cNvCxnSpPr/>
            <p:nvPr/>
          </p:nvCxnSpPr>
          <p:spPr>
            <a:xfrm>
              <a:off x="3064432" y="4373695"/>
              <a:ext cx="3363311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8739820-9235-C357-3BFA-1C39B0EC62C7}"/>
                </a:ext>
              </a:extLst>
            </p:cNvPr>
            <p:cNvSpPr txBox="1"/>
            <p:nvPr/>
          </p:nvSpPr>
          <p:spPr>
            <a:xfrm>
              <a:off x="3537047" y="4395908"/>
              <a:ext cx="2418080" cy="375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+mj-lt"/>
                </a:rPr>
                <a:t>Lower is worse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480437B-5AC1-0AF1-6F60-22E9D682B310}"/>
              </a:ext>
            </a:extLst>
          </p:cNvPr>
          <p:cNvGrpSpPr/>
          <p:nvPr/>
        </p:nvGrpSpPr>
        <p:grpSpPr>
          <a:xfrm>
            <a:off x="565364" y="1607426"/>
            <a:ext cx="386080" cy="2418080"/>
            <a:chOff x="787614" y="1607426"/>
            <a:chExt cx="386080" cy="241808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AA8FC45-0B3D-D6D7-B509-244A08C29C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3694" y="1819915"/>
              <a:ext cx="0" cy="1993102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E970939-5DEE-CDAA-37E7-A48F9859C30B}"/>
                </a:ext>
              </a:extLst>
            </p:cNvPr>
            <p:cNvSpPr txBox="1"/>
            <p:nvPr/>
          </p:nvSpPr>
          <p:spPr>
            <a:xfrm rot="16200000">
              <a:off x="-233466" y="2628506"/>
              <a:ext cx="2418080" cy="375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Higher is better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072D079-D445-46C0-A2B3-51AA40E94F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975" t="13317" r="1"/>
          <a:stretch/>
        </p:blipFill>
        <p:spPr>
          <a:xfrm>
            <a:off x="1022350" y="1891220"/>
            <a:ext cx="6650199" cy="232662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0E6924F-8339-D479-3332-E0FD917DEC55}"/>
              </a:ext>
            </a:extLst>
          </p:cNvPr>
          <p:cNvSpPr/>
          <p:nvPr/>
        </p:nvSpPr>
        <p:spPr>
          <a:xfrm>
            <a:off x="2382837" y="2271713"/>
            <a:ext cx="357982" cy="139076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EEA78A3-4152-6A80-5145-EFF735C735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909" t="346" b="86760"/>
          <a:stretch/>
        </p:blipFill>
        <p:spPr>
          <a:xfrm>
            <a:off x="1800236" y="1547809"/>
            <a:ext cx="5867546" cy="34607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DFB960C-BEA2-1DC5-FBE6-B50698B23A19}"/>
              </a:ext>
            </a:extLst>
          </p:cNvPr>
          <p:cNvSpPr/>
          <p:nvPr/>
        </p:nvSpPr>
        <p:spPr>
          <a:xfrm>
            <a:off x="3199606" y="2270239"/>
            <a:ext cx="357982" cy="139076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8B36C0-972E-0BDB-E40F-4709048CCDB7}"/>
              </a:ext>
            </a:extLst>
          </p:cNvPr>
          <p:cNvSpPr/>
          <p:nvPr/>
        </p:nvSpPr>
        <p:spPr>
          <a:xfrm>
            <a:off x="4013199" y="2272619"/>
            <a:ext cx="357982" cy="139076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07620F-E8E2-0835-A79E-86D05C1C56D9}"/>
              </a:ext>
            </a:extLst>
          </p:cNvPr>
          <p:cNvSpPr/>
          <p:nvPr/>
        </p:nvSpPr>
        <p:spPr>
          <a:xfrm>
            <a:off x="4829966" y="2274622"/>
            <a:ext cx="357982" cy="139076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533C2-CCD4-4020-CFAC-69612AB11602}"/>
              </a:ext>
            </a:extLst>
          </p:cNvPr>
          <p:cNvSpPr/>
          <p:nvPr/>
        </p:nvSpPr>
        <p:spPr>
          <a:xfrm>
            <a:off x="5641971" y="2275001"/>
            <a:ext cx="357982" cy="139076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D74AE2-93EC-E123-B3D4-B203199746D3}"/>
              </a:ext>
            </a:extLst>
          </p:cNvPr>
          <p:cNvSpPr/>
          <p:nvPr/>
        </p:nvSpPr>
        <p:spPr>
          <a:xfrm>
            <a:off x="6461913" y="2555081"/>
            <a:ext cx="349568" cy="111307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2B0B8F-2BFA-B421-71B1-B5D5F1CC9AF2}"/>
              </a:ext>
            </a:extLst>
          </p:cNvPr>
          <p:cNvSpPr/>
          <p:nvPr/>
        </p:nvSpPr>
        <p:spPr>
          <a:xfrm>
            <a:off x="6416140" y="2559845"/>
            <a:ext cx="45719" cy="57388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D44407-0C06-3F89-54A5-7F4C5132A6F0}"/>
              </a:ext>
            </a:extLst>
          </p:cNvPr>
          <p:cNvSpPr/>
          <p:nvPr/>
        </p:nvSpPr>
        <p:spPr>
          <a:xfrm>
            <a:off x="7273916" y="2552701"/>
            <a:ext cx="307975" cy="111307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C835902-9D76-3863-9FBA-40A86D1345BB}"/>
              </a:ext>
            </a:extLst>
          </p:cNvPr>
          <p:cNvCxnSpPr>
            <a:cxnSpLocks/>
          </p:cNvCxnSpPr>
          <p:nvPr/>
        </p:nvCxnSpPr>
        <p:spPr>
          <a:xfrm>
            <a:off x="1971674" y="2360725"/>
            <a:ext cx="3654419" cy="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ikdörtgen 14">
            <a:extLst>
              <a:ext uri="{FF2B5EF4-FFF2-40B4-BE49-F238E27FC236}">
                <a16:creationId xmlns:a16="http://schemas.microsoft.com/office/drawing/2014/main" id="{C0A04BA3-1D4B-69B8-FC21-A316731A25D5}"/>
              </a:ext>
            </a:extLst>
          </p:cNvPr>
          <p:cNvSpPr/>
          <p:nvPr/>
        </p:nvSpPr>
        <p:spPr>
          <a:xfrm>
            <a:off x="-99264" y="4367660"/>
            <a:ext cx="9359153" cy="904200"/>
          </a:xfrm>
          <a:prstGeom prst="rect">
            <a:avLst/>
          </a:prstGeom>
          <a:solidFill>
            <a:srgbClr val="FFEBCD"/>
          </a:solidFill>
          <a:ln w="38100">
            <a:solidFill>
              <a:srgbClr val="E28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Above N</a:t>
            </a:r>
            <a:r>
              <a:rPr lang="en-US" sz="2400" baseline="-25000" dirty="0">
                <a:solidFill>
                  <a:schemeClr val="tx1"/>
                </a:solidFill>
                <a:latin typeface="+mj-lt"/>
              </a:rPr>
              <a:t>RH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of 64,</a:t>
            </a:r>
            <a:r>
              <a:rPr lang="en-US" sz="2400" b="1" dirty="0">
                <a:solidFill>
                  <a:srgbClr val="6D40DC"/>
                </a:solidFill>
                <a:latin typeface="+mj-lt"/>
              </a:rPr>
              <a:t> PRAC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overhead only </a:t>
            </a:r>
            <a:br>
              <a:rPr lang="en-US" sz="2400" dirty="0">
                <a:solidFill>
                  <a:schemeClr val="tx1"/>
                </a:solidFill>
                <a:latin typeface="+mj-lt"/>
              </a:rPr>
            </a:b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slightly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increases due to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timely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preventive refreshes</a:t>
            </a:r>
          </a:p>
        </p:txBody>
      </p:sp>
      <p:sp>
        <p:nvSpPr>
          <p:cNvPr id="27" name="Dikdörtgen 14">
            <a:extLst>
              <a:ext uri="{FF2B5EF4-FFF2-40B4-BE49-F238E27FC236}">
                <a16:creationId xmlns:a16="http://schemas.microsoft.com/office/drawing/2014/main" id="{9B1B7FFA-28FA-B510-71D3-736C14EB6FA7}"/>
              </a:ext>
            </a:extLst>
          </p:cNvPr>
          <p:cNvSpPr/>
          <p:nvPr/>
        </p:nvSpPr>
        <p:spPr>
          <a:xfrm>
            <a:off x="-99264" y="5406853"/>
            <a:ext cx="9359153" cy="904200"/>
          </a:xfrm>
          <a:prstGeom prst="rect">
            <a:avLst/>
          </a:prstGeom>
          <a:solidFill>
            <a:srgbClr val="FFEBCD"/>
          </a:solidFill>
          <a:ln w="38100">
            <a:solidFill>
              <a:srgbClr val="E28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Below N</a:t>
            </a:r>
            <a:r>
              <a:rPr lang="en-US" sz="2400" baseline="-25000" dirty="0">
                <a:solidFill>
                  <a:schemeClr val="tx1"/>
                </a:solidFill>
                <a:latin typeface="+mj-lt"/>
              </a:rPr>
              <a:t>RH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of 64, </a:t>
            </a:r>
            <a:r>
              <a:rPr lang="en-US" sz="2400" b="1" dirty="0">
                <a:solidFill>
                  <a:srgbClr val="6D40DC"/>
                </a:solidFill>
                <a:latin typeface="+mj-lt"/>
              </a:rPr>
              <a:t>PRAC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overhead 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significantly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increases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due to conservative configuration against a potential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wave attack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88FE33-CBD8-091F-35D8-A6D7F652DCD9}"/>
              </a:ext>
            </a:extLst>
          </p:cNvPr>
          <p:cNvSpPr/>
          <p:nvPr/>
        </p:nvSpPr>
        <p:spPr>
          <a:xfrm>
            <a:off x="1895475" y="1643075"/>
            <a:ext cx="352425" cy="13335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082E53-1D37-1AA3-13BC-2CA04FE44240}"/>
              </a:ext>
            </a:extLst>
          </p:cNvPr>
          <p:cNvSpPr/>
          <p:nvPr/>
        </p:nvSpPr>
        <p:spPr>
          <a:xfrm>
            <a:off x="2990850" y="1643075"/>
            <a:ext cx="352425" cy="13335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99F31F-7502-0CE4-9D42-84409285F9EE}"/>
              </a:ext>
            </a:extLst>
          </p:cNvPr>
          <p:cNvSpPr/>
          <p:nvPr/>
        </p:nvSpPr>
        <p:spPr>
          <a:xfrm>
            <a:off x="4086225" y="1643074"/>
            <a:ext cx="352425" cy="13335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4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75846-B940-7CA1-161B-AD755ED8C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6618A3-FC0A-EEA5-808C-2E26EE688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PRAC’s Two Major Outstanding Problems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247ACE7-2F85-5B0C-01EE-3BA33974E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7A80F3B-E161-07B8-E35A-1B9648045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37</a:t>
            </a:fld>
            <a:endParaRPr lang="tr-TR">
              <a:latin typeface="+mj-lt"/>
            </a:endParaRPr>
          </a:p>
        </p:txBody>
      </p:sp>
      <p:sp>
        <p:nvSpPr>
          <p:cNvPr id="13" name="Dikdörtgen 4">
            <a:extLst>
              <a:ext uri="{FF2B5EF4-FFF2-40B4-BE49-F238E27FC236}">
                <a16:creationId xmlns:a16="http://schemas.microsoft.com/office/drawing/2014/main" id="{1CB6575F-42CA-15E0-FF84-7A8914960BDD}"/>
              </a:ext>
            </a:extLst>
          </p:cNvPr>
          <p:cNvSpPr/>
          <p:nvPr/>
        </p:nvSpPr>
        <p:spPr bwMode="auto">
          <a:xfrm>
            <a:off x="427590" y="2139041"/>
            <a:ext cx="3830869" cy="1549400"/>
          </a:xfrm>
          <a:prstGeom prst="rect">
            <a:avLst/>
          </a:prstGeom>
          <a:solidFill>
            <a:srgbClr val="FFEBCD"/>
          </a:solidFill>
          <a:ln w="57150" cap="flat" cmpd="sng" algn="ctr">
            <a:solidFill>
              <a:srgbClr val="965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965900"/>
                </a:solidFill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Increased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965900"/>
                </a:solidFill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critical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>
                <a:solidFill>
                  <a:srgbClr val="9659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DRAM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965900"/>
                </a:solidFill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timing parameters</a:t>
            </a:r>
            <a:endParaRPr kumimoji="0" lang="tr-T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Dikdörtgen 4">
            <a:extLst>
              <a:ext uri="{FF2B5EF4-FFF2-40B4-BE49-F238E27FC236}">
                <a16:creationId xmlns:a16="http://schemas.microsoft.com/office/drawing/2014/main" id="{B6AC80DB-7DB5-F412-CDD8-152A33D5E4C8}"/>
              </a:ext>
            </a:extLst>
          </p:cNvPr>
          <p:cNvSpPr/>
          <p:nvPr/>
        </p:nvSpPr>
        <p:spPr bwMode="auto">
          <a:xfrm>
            <a:off x="4977850" y="2139041"/>
            <a:ext cx="3830869" cy="1549400"/>
          </a:xfrm>
          <a:prstGeom prst="rect">
            <a:avLst/>
          </a:prstGeom>
          <a:solidFill>
            <a:srgbClr val="FFEBCD"/>
          </a:solidFill>
          <a:ln w="57150" cap="flat" cmpd="sng" algn="ctr">
            <a:solidFill>
              <a:srgbClr val="965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965900"/>
                </a:solidFill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Wave attack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965900"/>
                </a:solidFill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vulnerability requires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965900"/>
                </a:solidFill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aggressive configuration</a:t>
            </a:r>
            <a:endParaRPr kumimoji="0" lang="tr-T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2082897-0C60-D3E7-1B39-7AE6B24FC02D}"/>
              </a:ext>
            </a:extLst>
          </p:cNvPr>
          <p:cNvSpPr/>
          <p:nvPr/>
        </p:nvSpPr>
        <p:spPr>
          <a:xfrm rot="5400000">
            <a:off x="1933449" y="3930726"/>
            <a:ext cx="819150" cy="565150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Dikdörtgen 4">
            <a:extLst>
              <a:ext uri="{FF2B5EF4-FFF2-40B4-BE49-F238E27FC236}">
                <a16:creationId xmlns:a16="http://schemas.microsoft.com/office/drawing/2014/main" id="{E3D560A9-9000-DD1C-78A2-FD4AEF657149}"/>
              </a:ext>
            </a:extLst>
          </p:cNvPr>
          <p:cNvSpPr/>
          <p:nvPr/>
        </p:nvSpPr>
        <p:spPr bwMode="auto">
          <a:xfrm>
            <a:off x="411006" y="4737103"/>
            <a:ext cx="3864037" cy="1549400"/>
          </a:xfrm>
          <a:prstGeom prst="rect">
            <a:avLst/>
          </a:prstGeom>
          <a:solidFill>
            <a:srgbClr val="FFE1E1"/>
          </a:solidFill>
          <a:ln w="57150" cap="flat" cmpd="sng" algn="ctr">
            <a:solidFill>
              <a:srgbClr val="8E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rgbClr val="8E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Large performance overhead</a:t>
            </a:r>
            <a:r>
              <a:rPr lang="en-US" sz="2400" b="0" dirty="0">
                <a:solidFill>
                  <a:srgbClr val="8E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even at high read disturbance thresholds</a:t>
            </a:r>
            <a:endParaRPr kumimoji="0" lang="tr-TR" sz="2400" b="0" i="0" u="none" strike="noStrike" cap="none" normalizeH="0" baseline="0" dirty="0">
              <a:ln>
                <a:noFill/>
              </a:ln>
              <a:solidFill>
                <a:srgbClr val="8E0000"/>
              </a:solidFill>
              <a:effectLst/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09E4687A-1245-7653-E2A6-FCA5D98894A6}"/>
              </a:ext>
            </a:extLst>
          </p:cNvPr>
          <p:cNvSpPr/>
          <p:nvPr/>
        </p:nvSpPr>
        <p:spPr>
          <a:xfrm rot="5400000">
            <a:off x="6483709" y="3930726"/>
            <a:ext cx="819150" cy="565150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kdörtgen 4">
            <a:extLst>
              <a:ext uri="{FF2B5EF4-FFF2-40B4-BE49-F238E27FC236}">
                <a16:creationId xmlns:a16="http://schemas.microsoft.com/office/drawing/2014/main" id="{D2C8B051-07B2-DE4C-8CBC-F7FBC053DC65}"/>
              </a:ext>
            </a:extLst>
          </p:cNvPr>
          <p:cNvSpPr/>
          <p:nvPr/>
        </p:nvSpPr>
        <p:spPr bwMode="auto">
          <a:xfrm>
            <a:off x="4977850" y="4737103"/>
            <a:ext cx="3830868" cy="1549400"/>
          </a:xfrm>
          <a:prstGeom prst="rect">
            <a:avLst/>
          </a:prstGeom>
          <a:solidFill>
            <a:srgbClr val="FFE1E1"/>
          </a:solidFill>
          <a:ln w="57150" cap="flat" cmpd="sng" algn="ctr">
            <a:solidFill>
              <a:srgbClr val="8E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8E0000"/>
                </a:solidFill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Poor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8E0000"/>
                </a:solidFill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8E0000"/>
                </a:solidFill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scaling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8E0000"/>
                </a:solidFill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8E0000"/>
                </a:solidFill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low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8E0000"/>
                </a:solidFill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read disturbance thresholds </a:t>
            </a:r>
            <a:endParaRPr kumimoji="0" lang="tr-TR" sz="2400" b="0" i="0" u="none" strike="noStrike" cap="none" normalizeH="0" baseline="0" dirty="0">
              <a:ln>
                <a:noFill/>
              </a:ln>
              <a:solidFill>
                <a:srgbClr val="8E0000"/>
              </a:solidFill>
              <a:effectLst/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166B025-6475-B43F-B9B6-C0B89F658933}"/>
              </a:ext>
            </a:extLst>
          </p:cNvPr>
          <p:cNvSpPr/>
          <p:nvPr/>
        </p:nvSpPr>
        <p:spPr>
          <a:xfrm>
            <a:off x="1885824" y="1035762"/>
            <a:ext cx="914400" cy="914400"/>
          </a:xfrm>
          <a:prstGeom prst="ellipse">
            <a:avLst/>
          </a:prstGeom>
          <a:solidFill>
            <a:srgbClr val="D0CECE"/>
          </a:solidFill>
          <a:ln w="57150"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404040"/>
                </a:solidFill>
                <a:latin typeface="+mj-lt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C7A6EA9-37CE-098C-E437-8ABBDECFA34B}"/>
              </a:ext>
            </a:extLst>
          </p:cNvPr>
          <p:cNvSpPr/>
          <p:nvPr/>
        </p:nvSpPr>
        <p:spPr>
          <a:xfrm>
            <a:off x="6436084" y="1007227"/>
            <a:ext cx="914400" cy="914400"/>
          </a:xfrm>
          <a:prstGeom prst="ellipse">
            <a:avLst/>
          </a:prstGeom>
          <a:solidFill>
            <a:srgbClr val="D0CECE"/>
          </a:solidFill>
          <a:ln w="57150"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404040"/>
                </a:solidFill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4662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1D109-F4AA-2F10-3B29-202E49676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EE6809F-A6CE-364C-6E52-E48DE1351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Outline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89647A7-875C-B098-054A-5EC9D32FA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93A7D28-A7EF-DAC1-1CE9-0EA1FF661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38</a:t>
            </a:fld>
            <a:endParaRPr lang="tr-TR">
              <a:latin typeface="+mj-lt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81D930A4-2DA7-27EE-F570-A438F6B53DFF}"/>
              </a:ext>
            </a:extLst>
          </p:cNvPr>
          <p:cNvSpPr/>
          <p:nvPr/>
        </p:nvSpPr>
        <p:spPr>
          <a:xfrm>
            <a:off x="240024" y="996271"/>
            <a:ext cx="8672264" cy="67603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solidFill>
                  <a:schemeClr val="bg1"/>
                </a:solidFill>
                <a:latin typeface="+mj-lt"/>
                <a:ea typeface="Cambria"/>
              </a:rPr>
              <a:t>Background</a:t>
            </a:r>
            <a:endParaRPr lang="tr-TR" dirty="0">
              <a:latin typeface="+mj-lt"/>
              <a:ea typeface="Cambria"/>
            </a:endParaRPr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C16127A5-68ED-C59C-76C5-5EE31D3D5C65}"/>
              </a:ext>
            </a:extLst>
          </p:cNvPr>
          <p:cNvSpPr/>
          <p:nvPr/>
        </p:nvSpPr>
        <p:spPr>
          <a:xfrm>
            <a:off x="240024" y="1766788"/>
            <a:ext cx="8672264" cy="67603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latin typeface="+mj-lt"/>
                <a:ea typeface="+mn-lt"/>
                <a:cs typeface="+mn-lt"/>
              </a:rPr>
              <a:t>Industry Solutions to Read Disturbance</a:t>
            </a:r>
            <a:endParaRPr lang="tr-TR" dirty="0">
              <a:latin typeface="+mj-lt"/>
              <a:ea typeface="+mn-lt"/>
              <a:cs typeface="+mn-lt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CF12222-1D63-C5CB-86CC-290394ED8FAE}"/>
              </a:ext>
            </a:extLst>
          </p:cNvPr>
          <p:cNvSpPr/>
          <p:nvPr/>
        </p:nvSpPr>
        <p:spPr>
          <a:xfrm>
            <a:off x="240024" y="5619375"/>
            <a:ext cx="8672264" cy="67603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+mj-lt"/>
              </a:rPr>
              <a:t>Conclusion</a:t>
            </a:r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4D6E5BA8-F6D1-2F33-3938-F7E8B2F850B3}"/>
              </a:ext>
            </a:extLst>
          </p:cNvPr>
          <p:cNvSpPr/>
          <p:nvPr/>
        </p:nvSpPr>
        <p:spPr>
          <a:xfrm>
            <a:off x="240024" y="2537305"/>
            <a:ext cx="8672264" cy="67603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latin typeface="+mj-lt"/>
                <a:ea typeface="+mn-lt"/>
                <a:cs typeface="+mn-lt"/>
              </a:rPr>
              <a:t>Security Analysis of Industry Solutions</a:t>
            </a:r>
            <a:endParaRPr lang="tr-TR" dirty="0">
              <a:latin typeface="+mj-lt"/>
            </a:endParaRP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B7892B3A-882E-AFED-D31B-B37D528345BE}"/>
              </a:ext>
            </a:extLst>
          </p:cNvPr>
          <p:cNvSpPr/>
          <p:nvPr/>
        </p:nvSpPr>
        <p:spPr>
          <a:xfrm>
            <a:off x="240024" y="3307822"/>
            <a:ext cx="8672264" cy="67603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latin typeface="+mj-lt"/>
                <a:ea typeface="+mn-lt"/>
                <a:cs typeface="+mn-lt"/>
              </a:rPr>
              <a:t>Performance Analysis of Industry Solutions</a:t>
            </a:r>
            <a:endParaRPr lang="tr-TR" dirty="0">
              <a:latin typeface="+mj-lt"/>
              <a:ea typeface="+mn-lt"/>
              <a:cs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A992AF-EB7F-4B29-FD1E-8BE118E6A1D2}"/>
              </a:ext>
            </a:extLst>
          </p:cNvPr>
          <p:cNvSpPr/>
          <p:nvPr/>
        </p:nvSpPr>
        <p:spPr>
          <a:xfrm>
            <a:off x="240024" y="4078340"/>
            <a:ext cx="8672264" cy="676036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+mj-lt"/>
              </a:rPr>
              <a:t>Chronus</a:t>
            </a:r>
            <a:endParaRPr lang="en-US" sz="3200" dirty="0"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6942E9-B229-E595-258D-A468ACE99460}"/>
              </a:ext>
            </a:extLst>
          </p:cNvPr>
          <p:cNvSpPr/>
          <p:nvPr/>
        </p:nvSpPr>
        <p:spPr>
          <a:xfrm>
            <a:off x="240024" y="4848858"/>
            <a:ext cx="8672264" cy="67603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+mj-lt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6991987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87EBC-7E07-5DEC-E102-8FE99DD29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7391247-027B-9DB1-FB47-FB05AF60E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Chronus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Key Ideas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B71BF58-DD4B-F226-CBAD-D728A7194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C446A0F-A2DC-D56E-C19C-BE8A66FA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39</a:t>
            </a:fld>
            <a:endParaRPr lang="tr-TR">
              <a:latin typeface="+mj-lt"/>
            </a:endParaRPr>
          </a:p>
        </p:txBody>
      </p:sp>
      <p:sp>
        <p:nvSpPr>
          <p:cNvPr id="13" name="Dikdörtgen 4">
            <a:extLst>
              <a:ext uri="{FF2B5EF4-FFF2-40B4-BE49-F238E27FC236}">
                <a16:creationId xmlns:a16="http://schemas.microsoft.com/office/drawing/2014/main" id="{2FE2C87F-4ECB-0EA8-701C-BAEEFBD14181}"/>
              </a:ext>
            </a:extLst>
          </p:cNvPr>
          <p:cNvSpPr/>
          <p:nvPr/>
        </p:nvSpPr>
        <p:spPr bwMode="auto">
          <a:xfrm>
            <a:off x="187514" y="2113641"/>
            <a:ext cx="4213956" cy="1549400"/>
          </a:xfrm>
          <a:prstGeom prst="rect">
            <a:avLst/>
          </a:prstGeom>
          <a:solidFill>
            <a:srgbClr val="E2F0D9"/>
          </a:solidFill>
          <a:ln w="57150" cap="flat" cmpd="sng" algn="ctr">
            <a:solidFill>
              <a:srgbClr val="54823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9144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8572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Concurrently update counters </a:t>
            </a:r>
            <a:r>
              <a:rPr lang="en-US" sz="2400" dirty="0">
                <a:solidFill>
                  <a:srgbClr val="38572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while serving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38572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DRAM accesses</a:t>
            </a:r>
          </a:p>
        </p:txBody>
      </p:sp>
      <p:sp>
        <p:nvSpPr>
          <p:cNvPr id="14" name="Dikdörtgen 4">
            <a:extLst>
              <a:ext uri="{FF2B5EF4-FFF2-40B4-BE49-F238E27FC236}">
                <a16:creationId xmlns:a16="http://schemas.microsoft.com/office/drawing/2014/main" id="{D3457785-019C-6726-5A3A-B7AA83EACABE}"/>
              </a:ext>
            </a:extLst>
          </p:cNvPr>
          <p:cNvSpPr/>
          <p:nvPr/>
        </p:nvSpPr>
        <p:spPr bwMode="auto">
          <a:xfrm>
            <a:off x="4737774" y="2113641"/>
            <a:ext cx="4213956" cy="1549400"/>
          </a:xfrm>
          <a:prstGeom prst="rect">
            <a:avLst/>
          </a:prstGeom>
          <a:solidFill>
            <a:srgbClr val="E2F0D9"/>
          </a:solidFill>
          <a:ln w="57150" cap="flat" cmpd="sng" algn="ctr">
            <a:solidFill>
              <a:srgbClr val="54823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9144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8572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Prevent wave attacks </a:t>
            </a:r>
            <a:r>
              <a:rPr lang="en-US" sz="2400" dirty="0">
                <a:solidFill>
                  <a:srgbClr val="38572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by</a:t>
            </a:r>
            <a:r>
              <a:rPr lang="en-US" sz="2400" b="1" dirty="0">
                <a:solidFill>
                  <a:srgbClr val="38572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>
                <a:solidFill>
                  <a:srgbClr val="38572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providing DRAM chip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38572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more control over back-offs and preventive refreshes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26F7C774-BA86-8C16-E408-1C4AA8C39275}"/>
              </a:ext>
            </a:extLst>
          </p:cNvPr>
          <p:cNvSpPr/>
          <p:nvPr/>
        </p:nvSpPr>
        <p:spPr>
          <a:xfrm rot="5400000">
            <a:off x="1884917" y="3905326"/>
            <a:ext cx="819150" cy="565150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Dikdörtgen 4">
            <a:extLst>
              <a:ext uri="{FF2B5EF4-FFF2-40B4-BE49-F238E27FC236}">
                <a16:creationId xmlns:a16="http://schemas.microsoft.com/office/drawing/2014/main" id="{BED73078-B11F-47DF-E2D1-39BBBC614746}"/>
              </a:ext>
            </a:extLst>
          </p:cNvPr>
          <p:cNvSpPr/>
          <p:nvPr/>
        </p:nvSpPr>
        <p:spPr bwMode="auto">
          <a:xfrm>
            <a:off x="169272" y="4711703"/>
            <a:ext cx="4250441" cy="1549400"/>
          </a:xfrm>
          <a:prstGeom prst="rect">
            <a:avLst/>
          </a:prstGeom>
          <a:solidFill>
            <a:srgbClr val="FFEBCD"/>
          </a:solidFill>
          <a:ln w="57150" cap="flat" cmpd="sng" algn="ctr">
            <a:solidFill>
              <a:srgbClr val="965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9144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9659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No</a:t>
            </a:r>
            <a:r>
              <a:rPr lang="en-US" sz="2400" dirty="0">
                <a:solidFill>
                  <a:srgbClr val="9659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>
                <a:solidFill>
                  <a:srgbClr val="9659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increase </a:t>
            </a:r>
            <a:r>
              <a:rPr lang="en-US" sz="2400" dirty="0">
                <a:solidFill>
                  <a:srgbClr val="9659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in critical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9659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DRAM timing parameters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3558E0DD-1515-E46E-BA8E-C9C35E7B1B38}"/>
              </a:ext>
            </a:extLst>
          </p:cNvPr>
          <p:cNvSpPr/>
          <p:nvPr/>
        </p:nvSpPr>
        <p:spPr>
          <a:xfrm rot="5400000">
            <a:off x="6435177" y="3905326"/>
            <a:ext cx="819150" cy="565150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kdörtgen 4">
            <a:extLst>
              <a:ext uri="{FF2B5EF4-FFF2-40B4-BE49-F238E27FC236}">
                <a16:creationId xmlns:a16="http://schemas.microsoft.com/office/drawing/2014/main" id="{4C28E807-C1AD-0554-B032-9529EA0CC753}"/>
              </a:ext>
            </a:extLst>
          </p:cNvPr>
          <p:cNvSpPr/>
          <p:nvPr/>
        </p:nvSpPr>
        <p:spPr bwMode="auto">
          <a:xfrm>
            <a:off x="4737775" y="4711703"/>
            <a:ext cx="4213955" cy="1549400"/>
          </a:xfrm>
          <a:prstGeom prst="rect">
            <a:avLst/>
          </a:prstGeom>
          <a:solidFill>
            <a:srgbClr val="FFEBCD"/>
          </a:solidFill>
          <a:ln w="57150" cap="flat" cmpd="sng" algn="ctr">
            <a:solidFill>
              <a:srgbClr val="965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965900"/>
                </a:solidFill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Better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965900"/>
                </a:solidFill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scaling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965900"/>
                </a:solidFill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to low </a:t>
            </a:r>
            <a:r>
              <a:rPr lang="en-US" sz="2400" baseline="0" dirty="0">
                <a:solidFill>
                  <a:srgbClr val="9659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read</a:t>
            </a:r>
            <a:r>
              <a:rPr lang="en-US" sz="2400" dirty="0">
                <a:solidFill>
                  <a:srgbClr val="9659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disturbance thresholds</a:t>
            </a:r>
            <a:endParaRPr kumimoji="0" lang="tr-TR" sz="2400" b="0" i="0" u="none" strike="noStrike" cap="none" normalizeH="0" baseline="0" dirty="0">
              <a:ln>
                <a:noFill/>
              </a:ln>
              <a:solidFill>
                <a:srgbClr val="965900"/>
              </a:solidFill>
              <a:effectLst/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8EF2BD6-FDEB-18B2-93E9-796DED8DC162}"/>
              </a:ext>
            </a:extLst>
          </p:cNvPr>
          <p:cNvSpPr/>
          <p:nvPr/>
        </p:nvSpPr>
        <p:spPr>
          <a:xfrm>
            <a:off x="1837292" y="1010362"/>
            <a:ext cx="914400" cy="914400"/>
          </a:xfrm>
          <a:prstGeom prst="ellipse">
            <a:avLst/>
          </a:prstGeom>
          <a:solidFill>
            <a:srgbClr val="D0CECE"/>
          </a:solidFill>
          <a:ln w="57150"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404040"/>
                </a:solidFill>
                <a:latin typeface="+mj-lt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E8DA542-2756-9B6D-BCDF-5C4A52EB30BE}"/>
              </a:ext>
            </a:extLst>
          </p:cNvPr>
          <p:cNvSpPr/>
          <p:nvPr/>
        </p:nvSpPr>
        <p:spPr>
          <a:xfrm>
            <a:off x="6387552" y="981827"/>
            <a:ext cx="914400" cy="914400"/>
          </a:xfrm>
          <a:prstGeom prst="ellipse">
            <a:avLst/>
          </a:prstGeom>
          <a:solidFill>
            <a:srgbClr val="D0CECE"/>
          </a:solidFill>
          <a:ln w="57150"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404040"/>
                </a:solidFill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2010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t="21295" r="5001" b="22250"/>
          <a:stretch/>
        </p:blipFill>
        <p:spPr>
          <a:xfrm rot="10800000">
            <a:off x="4617880" y="2596963"/>
            <a:ext cx="4066929" cy="18675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DRAM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>
                <a:latin typeface="+mj-lt"/>
              </a:rPr>
              <a:pPr/>
              <a:t>4</a:t>
            </a:fld>
            <a:endParaRPr lang="en-US" dirty="0">
              <a:latin typeface="+mj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8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89" t="4755" r="12351" b="2541"/>
          <a:stretch/>
        </p:blipFill>
        <p:spPr>
          <a:xfrm>
            <a:off x="457200" y="2490704"/>
            <a:ext cx="2209800" cy="20574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885084" y="3840198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DRAM </a:t>
            </a:r>
          </a:p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Channel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76721" y="4453161"/>
            <a:ext cx="2866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DRAM Module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2750820" y="3154398"/>
            <a:ext cx="1524000" cy="685800"/>
          </a:xfrm>
          <a:prstGeom prst="left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948908" y="2490704"/>
            <a:ext cx="3366438" cy="1417679"/>
            <a:chOff x="4948908" y="2490704"/>
            <a:chExt cx="3366438" cy="1417679"/>
          </a:xfrm>
        </p:grpSpPr>
        <p:grpSp>
          <p:nvGrpSpPr>
            <p:cNvPr id="5" name="Group 4"/>
            <p:cNvGrpSpPr/>
            <p:nvPr/>
          </p:nvGrpSpPr>
          <p:grpSpPr>
            <a:xfrm>
              <a:off x="5495775" y="2490704"/>
              <a:ext cx="2580078" cy="1415177"/>
              <a:chOff x="5495775" y="2490704"/>
              <a:chExt cx="2580078" cy="1415177"/>
            </a:xfrm>
          </p:grpSpPr>
          <p:sp>
            <p:nvSpPr>
              <p:cNvPr id="13" name="iso highlight"/>
              <p:cNvSpPr/>
              <p:nvPr/>
            </p:nvSpPr>
            <p:spPr>
              <a:xfrm>
                <a:off x="5783126" y="3021759"/>
                <a:ext cx="581340" cy="884122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495775" y="2490704"/>
                <a:ext cx="25800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>
                        <a:lumMod val="95000"/>
                      </a:schemeClr>
                    </a:solidFill>
                    <a:latin typeface="+mj-lt"/>
                  </a:rPr>
                  <a:t>DRAM Chips</a:t>
                </a:r>
              </a:p>
            </p:txBody>
          </p:sp>
        </p:grpSp>
        <p:sp>
          <p:nvSpPr>
            <p:cNvPr id="17" name="iso highlight"/>
            <p:cNvSpPr/>
            <p:nvPr/>
          </p:nvSpPr>
          <p:spPr>
            <a:xfrm>
              <a:off x="4948908" y="3021759"/>
              <a:ext cx="581340" cy="88412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9" name="iso highlight"/>
            <p:cNvSpPr/>
            <p:nvPr/>
          </p:nvSpPr>
          <p:spPr>
            <a:xfrm>
              <a:off x="6942454" y="3021759"/>
              <a:ext cx="581340" cy="88412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0" name="iso highlight"/>
            <p:cNvSpPr/>
            <p:nvPr/>
          </p:nvSpPr>
          <p:spPr>
            <a:xfrm>
              <a:off x="7734006" y="3024261"/>
              <a:ext cx="581340" cy="88412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C01CEF3-F156-86FC-F7E3-2B9BFEFAFD4E}"/>
              </a:ext>
            </a:extLst>
          </p:cNvPr>
          <p:cNvSpPr txBox="1"/>
          <p:nvPr/>
        </p:nvSpPr>
        <p:spPr>
          <a:xfrm>
            <a:off x="544399" y="4453160"/>
            <a:ext cx="2062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0A178"/>
                </a:solidFill>
                <a:latin typeface="+mj-lt"/>
              </a:rPr>
              <a:t>Processor</a:t>
            </a:r>
            <a:endParaRPr lang="en-US" sz="3200" dirty="0">
              <a:solidFill>
                <a:srgbClr val="20A17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71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10034-67C5-8205-4A9C-9E2005BE8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BF1AF8B-A71D-54C1-0714-C0D89565250C}"/>
              </a:ext>
            </a:extLst>
          </p:cNvPr>
          <p:cNvGrpSpPr/>
          <p:nvPr/>
        </p:nvGrpSpPr>
        <p:grpSpPr>
          <a:xfrm>
            <a:off x="-9050" y="3850951"/>
            <a:ext cx="9159516" cy="1350973"/>
            <a:chOff x="-4616" y="1645915"/>
            <a:chExt cx="9159516" cy="1350973"/>
          </a:xfrm>
          <a:solidFill>
            <a:srgbClr val="D6DCE5"/>
          </a:solidFill>
        </p:grpSpPr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7922DAFD-EBD1-EB8F-A9B0-5E19BE6519CB}"/>
                </a:ext>
              </a:extLst>
            </p:cNvPr>
            <p:cNvSpPr/>
            <p:nvPr/>
          </p:nvSpPr>
          <p:spPr>
            <a:xfrm>
              <a:off x="-4616" y="1645915"/>
              <a:ext cx="9157466" cy="13509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endParaRPr lang="en-US" sz="3200" dirty="0">
                <a:solidFill>
                  <a:schemeClr val="tx1"/>
                </a:solidFill>
                <a:latin typeface="+mj-lt"/>
                <a:ea typeface="+mn-lt"/>
                <a:cs typeface="+mn-l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5A2ECBC-E372-4C49-2405-92544B0F253A}"/>
                </a:ext>
              </a:extLst>
            </p:cNvPr>
            <p:cNvSpPr txBox="1"/>
            <p:nvPr/>
          </p:nvSpPr>
          <p:spPr>
            <a:xfrm>
              <a:off x="-3322" y="1840962"/>
              <a:ext cx="9156172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100" b="1" dirty="0" err="1">
                  <a:latin typeface="+mj-lt"/>
                </a:rPr>
                <a:t>Chronus</a:t>
              </a:r>
              <a:r>
                <a:rPr lang="en-US" sz="3100" b="1" dirty="0">
                  <a:latin typeface="+mj-lt"/>
                </a:rPr>
                <a:t> Back-Off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FB4FB05-6D60-4A58-3376-57E0AE88F7F9}"/>
                </a:ext>
              </a:extLst>
            </p:cNvPr>
            <p:cNvSpPr txBox="1"/>
            <p:nvPr/>
          </p:nvSpPr>
          <p:spPr>
            <a:xfrm>
              <a:off x="-1272" y="2361009"/>
              <a:ext cx="9156172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Dynamically control the number of refreshes as needed</a:t>
              </a:r>
              <a:endParaRPr lang="en-US" sz="2000" i="1" dirty="0">
                <a:latin typeface="+mj-lt"/>
              </a:endParaRPr>
            </a:p>
          </p:txBody>
        </p:sp>
      </p:grpSp>
      <p:sp>
        <p:nvSpPr>
          <p:cNvPr id="2" name="Başlık 1">
            <a:extLst>
              <a:ext uri="{FF2B5EF4-FFF2-40B4-BE49-F238E27FC236}">
                <a16:creationId xmlns:a16="http://schemas.microsoft.com/office/drawing/2014/main" id="{C2C102A8-1B6F-265B-E215-F553C9AC2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Chronus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Overview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0C8DDA4-BCEF-A819-5AC4-A2A03C87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1EBD0EF-EC47-878C-5D47-652F1E8C5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40</a:t>
            </a:fld>
            <a:endParaRPr lang="tr-TR"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5BFE27-2D41-B05D-1A14-D4FAB64A130C}"/>
              </a:ext>
            </a:extLst>
          </p:cNvPr>
          <p:cNvGrpSpPr/>
          <p:nvPr/>
        </p:nvGrpSpPr>
        <p:grpSpPr>
          <a:xfrm>
            <a:off x="-14776" y="1666236"/>
            <a:ext cx="9158776" cy="1350973"/>
            <a:chOff x="-14776" y="1666236"/>
            <a:chExt cx="9158776" cy="1350973"/>
          </a:xfrm>
          <a:solidFill>
            <a:srgbClr val="2F5597"/>
          </a:solidFill>
        </p:grpSpPr>
        <p:sp>
          <p:nvSpPr>
            <p:cNvPr id="7" name="Rectangle 25">
              <a:extLst>
                <a:ext uri="{FF2B5EF4-FFF2-40B4-BE49-F238E27FC236}">
                  <a16:creationId xmlns:a16="http://schemas.microsoft.com/office/drawing/2014/main" id="{47D11016-750E-819F-1FEC-B9666B99DE79}"/>
                </a:ext>
              </a:extLst>
            </p:cNvPr>
            <p:cNvSpPr/>
            <p:nvPr/>
          </p:nvSpPr>
          <p:spPr>
            <a:xfrm>
              <a:off x="0" y="1666236"/>
              <a:ext cx="9144000" cy="13509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endParaRPr lang="en-US" sz="3200" dirty="0">
                <a:solidFill>
                  <a:schemeClr val="bg1"/>
                </a:solidFill>
                <a:latin typeface="+mj-lt"/>
                <a:ea typeface="+mn-lt"/>
                <a:cs typeface="+mn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3786C52-DF5F-B5AD-695F-59425320DD2A}"/>
                </a:ext>
              </a:extLst>
            </p:cNvPr>
            <p:cNvSpPr txBox="1"/>
            <p:nvPr/>
          </p:nvSpPr>
          <p:spPr>
            <a:xfrm>
              <a:off x="-14776" y="1841980"/>
              <a:ext cx="9142708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100" b="1" dirty="0">
                  <a:solidFill>
                    <a:schemeClr val="bg1"/>
                  </a:solidFill>
                  <a:latin typeface="+mj-lt"/>
                </a:rPr>
                <a:t>Concurrent Counter Update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0B4418-2154-7143-4ECA-A26A3B9C4335}"/>
                </a:ext>
              </a:extLst>
            </p:cNvPr>
            <p:cNvSpPr txBox="1"/>
            <p:nvPr/>
          </p:nvSpPr>
          <p:spPr>
            <a:xfrm>
              <a:off x="-14776" y="2343509"/>
              <a:ext cx="9142708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Concurrently</a:t>
              </a:r>
              <a:r>
                <a:rPr lang="en-US" sz="2000" b="1" dirty="0">
                  <a:solidFill>
                    <a:schemeClr val="accent6"/>
                  </a:solidFill>
                  <a:latin typeface="+mj-lt"/>
                </a:rPr>
                <a:t> </a:t>
              </a:r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update counters while serving DRAM accesses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68878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AC528-5AB1-B4AF-FF93-33A3A830E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F278135-FE37-0FF8-FAF7-138913F4C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Chronus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Concurrent Counter Update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1A9F904-1564-E81D-9013-B5C624F5D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SALP [Kim+, ISCA 2012]</a:t>
            </a:r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105D961-A775-69ED-CE34-BAC92CCE2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41</a:t>
            </a:fld>
            <a:endParaRPr lang="tr-TR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65920E-BA59-FD7D-A990-C4511B11F55A}"/>
              </a:ext>
            </a:extLst>
          </p:cNvPr>
          <p:cNvSpPr txBox="1"/>
          <p:nvPr/>
        </p:nvSpPr>
        <p:spPr>
          <a:xfrm>
            <a:off x="124694" y="889462"/>
            <a:ext cx="8894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+mj-lt"/>
              </a:rPr>
              <a:t>Chronus</a:t>
            </a:r>
            <a:r>
              <a:rPr lang="en-US" sz="2400" dirty="0">
                <a:latin typeface="+mj-lt"/>
              </a:rPr>
              <a:t> concurrently updates counters while serving accesses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04A641-027E-C8E5-0573-C5826C76AA7C}"/>
              </a:ext>
            </a:extLst>
          </p:cNvPr>
          <p:cNvSpPr/>
          <p:nvPr/>
        </p:nvSpPr>
        <p:spPr>
          <a:xfrm>
            <a:off x="4238246" y="1868851"/>
            <a:ext cx="1140137" cy="768097"/>
          </a:xfrm>
          <a:prstGeom prst="rect">
            <a:avLst/>
          </a:prstGeom>
          <a:solidFill>
            <a:srgbClr val="D0CECE"/>
          </a:solidFill>
          <a:ln w="57150"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 dirty="0">
              <a:latin typeface="+mj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2DF015F-A00C-57DE-0E77-5D37166F9D57}"/>
              </a:ext>
            </a:extLst>
          </p:cNvPr>
          <p:cNvSpPr/>
          <p:nvPr/>
        </p:nvSpPr>
        <p:spPr>
          <a:xfrm>
            <a:off x="2860990" y="1877483"/>
            <a:ext cx="1377254" cy="390092"/>
          </a:xfrm>
          <a:prstGeom prst="rect">
            <a:avLst/>
          </a:prstGeom>
          <a:solidFill>
            <a:srgbClr val="DAE3F3"/>
          </a:solidFill>
          <a:ln w="57150"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+mj-lt"/>
              </a:rPr>
              <a:t>Counter</a:t>
            </a:r>
            <a:r>
              <a:rPr lang="tr-TR" sz="1400" b="1" dirty="0">
                <a:solidFill>
                  <a:schemeClr val="tx1"/>
                </a:solidFill>
                <a:latin typeface="+mj-lt"/>
              </a:rPr>
              <a:t> 0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033E4E-1590-7C3E-8446-E20C82FDD9C7}"/>
              </a:ext>
            </a:extLst>
          </p:cNvPr>
          <p:cNvSpPr/>
          <p:nvPr/>
        </p:nvSpPr>
        <p:spPr>
          <a:xfrm>
            <a:off x="5379471" y="2257328"/>
            <a:ext cx="1377254" cy="3900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+mj-lt"/>
              </a:rPr>
              <a:t>Counter 2N-1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9D4316-EFBD-8B4F-4C6D-D098EA792ED9}"/>
              </a:ext>
            </a:extLst>
          </p:cNvPr>
          <p:cNvSpPr/>
          <p:nvPr/>
        </p:nvSpPr>
        <p:spPr>
          <a:xfrm>
            <a:off x="2861535" y="2257327"/>
            <a:ext cx="1377254" cy="3900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+mj-lt"/>
              </a:rPr>
              <a:t>Counter N+1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065D69-C867-619C-00FD-9673C1E0D673}"/>
              </a:ext>
            </a:extLst>
          </p:cNvPr>
          <p:cNvSpPr/>
          <p:nvPr/>
        </p:nvSpPr>
        <p:spPr>
          <a:xfrm>
            <a:off x="5378926" y="1867008"/>
            <a:ext cx="1377254" cy="390092"/>
          </a:xfrm>
          <a:prstGeom prst="rect">
            <a:avLst/>
          </a:prstGeom>
          <a:solidFill>
            <a:srgbClr val="DAE3F3"/>
          </a:solidFill>
          <a:ln w="57150"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+mj-lt"/>
              </a:rPr>
              <a:t>Counter</a:t>
            </a:r>
            <a:r>
              <a:rPr lang="tr-TR" sz="1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N-1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B86AEB-7522-846F-6FC2-AB19FB568C9A}"/>
              </a:ext>
            </a:extLst>
          </p:cNvPr>
          <p:cNvSpPr/>
          <p:nvPr/>
        </p:nvSpPr>
        <p:spPr>
          <a:xfrm>
            <a:off x="2861634" y="1866895"/>
            <a:ext cx="3903088" cy="780409"/>
          </a:xfrm>
          <a:prstGeom prst="rect">
            <a:avLst/>
          </a:prstGeom>
          <a:noFill/>
          <a:ln w="38100">
            <a:solidFill>
              <a:srgbClr val="2F5597"/>
            </a:solidFill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B87DF0A-58C9-90C6-B1F4-530F0FD3DD79}"/>
              </a:ext>
            </a:extLst>
          </p:cNvPr>
          <p:cNvGrpSpPr/>
          <p:nvPr/>
        </p:nvGrpSpPr>
        <p:grpSpPr>
          <a:xfrm rot="5400000">
            <a:off x="4799846" y="2148231"/>
            <a:ext cx="39281" cy="213107"/>
            <a:chOff x="3618601" y="3315548"/>
            <a:chExt cx="45720" cy="24803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D938A21-2CCB-97BD-7E2C-BA21A782F6D4}"/>
                </a:ext>
              </a:extLst>
            </p:cNvPr>
            <p:cNvSpPr/>
            <p:nvPr/>
          </p:nvSpPr>
          <p:spPr>
            <a:xfrm>
              <a:off x="3618602" y="331554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39166BF-8DF9-85C1-3FDD-6061CCB89626}"/>
                </a:ext>
              </a:extLst>
            </p:cNvPr>
            <p:cNvSpPr/>
            <p:nvPr/>
          </p:nvSpPr>
          <p:spPr>
            <a:xfrm>
              <a:off x="3618601" y="341827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16CCB78-EA15-19C6-432F-06E30D986C7D}"/>
                </a:ext>
              </a:extLst>
            </p:cNvPr>
            <p:cNvSpPr/>
            <p:nvPr/>
          </p:nvSpPr>
          <p:spPr>
            <a:xfrm>
              <a:off x="3618601" y="351786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5DAB6695-ECC3-124E-BB37-F3EB992AEFDA}"/>
              </a:ext>
            </a:extLst>
          </p:cNvPr>
          <p:cNvSpPr txBox="1"/>
          <p:nvPr/>
        </p:nvSpPr>
        <p:spPr>
          <a:xfrm rot="16200000">
            <a:off x="6577014" y="1973035"/>
            <a:ext cx="934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>
                <a:solidFill>
                  <a:srgbClr val="2F5597"/>
                </a:solidFill>
                <a:latin typeface="+mj-lt"/>
              </a:rPr>
              <a:t>Counter</a:t>
            </a:r>
          </a:p>
          <a:p>
            <a:pPr algn="ctr"/>
            <a:r>
              <a:rPr lang="tr-TR" sz="1400" b="1" dirty="0">
                <a:solidFill>
                  <a:srgbClr val="2F5597"/>
                </a:solidFill>
                <a:latin typeface="+mj-lt"/>
              </a:rPr>
              <a:t>Subarray</a:t>
            </a:r>
            <a:endParaRPr lang="en-US" sz="1400" b="1" dirty="0">
              <a:solidFill>
                <a:srgbClr val="2F5597"/>
              </a:solidFill>
              <a:latin typeface="+mj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61D0588-4AB5-518E-10FD-4110E3982BD7}"/>
              </a:ext>
            </a:extLst>
          </p:cNvPr>
          <p:cNvSpPr/>
          <p:nvPr/>
        </p:nvSpPr>
        <p:spPr>
          <a:xfrm>
            <a:off x="1755488" y="1864886"/>
            <a:ext cx="1008240" cy="780409"/>
          </a:xfrm>
          <a:prstGeom prst="rect">
            <a:avLst/>
          </a:prstGeom>
          <a:solidFill>
            <a:srgbClr val="D0CECE"/>
          </a:solidFill>
          <a:ln w="3810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Row Decoder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028681D-6A5F-F4C4-FB5A-704DE82CB8E3}"/>
              </a:ext>
            </a:extLst>
          </p:cNvPr>
          <p:cNvSpPr txBox="1"/>
          <p:nvPr/>
        </p:nvSpPr>
        <p:spPr>
          <a:xfrm rot="16200000">
            <a:off x="6578010" y="5044206"/>
            <a:ext cx="934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+mj-lt"/>
              </a:rPr>
              <a:t>Regular</a:t>
            </a:r>
            <a:endParaRPr lang="tr-TR" sz="1400" b="1" dirty="0">
              <a:latin typeface="+mj-lt"/>
            </a:endParaRPr>
          </a:p>
          <a:p>
            <a:pPr algn="ctr"/>
            <a:r>
              <a:rPr lang="tr-TR" sz="1400" b="1" dirty="0">
                <a:latin typeface="+mj-lt"/>
              </a:rPr>
              <a:t>Subarray</a:t>
            </a:r>
            <a:endParaRPr lang="en-US" sz="1400" b="1" dirty="0">
              <a:latin typeface="+mj-lt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8AC4630-3517-7171-6EE7-5F5AE22FC0CE}"/>
              </a:ext>
            </a:extLst>
          </p:cNvPr>
          <p:cNvSpPr/>
          <p:nvPr/>
        </p:nvSpPr>
        <p:spPr>
          <a:xfrm>
            <a:off x="2862814" y="5058323"/>
            <a:ext cx="3900086" cy="390092"/>
          </a:xfrm>
          <a:prstGeom prst="rect">
            <a:avLst/>
          </a:prstGeom>
          <a:solidFill>
            <a:srgbClr val="D0CECE"/>
          </a:solidFill>
          <a:ln w="57150"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 dirty="0">
              <a:latin typeface="+mj-lt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29FE600-BA6B-1DD0-5ED5-B0D1834FC4B2}"/>
              </a:ext>
            </a:extLst>
          </p:cNvPr>
          <p:cNvSpPr/>
          <p:nvPr/>
        </p:nvSpPr>
        <p:spPr>
          <a:xfrm>
            <a:off x="2862814" y="5441067"/>
            <a:ext cx="3900086" cy="3900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+mj-lt"/>
              </a:rPr>
              <a:t>Row </a:t>
            </a:r>
            <a:r>
              <a:rPr lang="tr-TR" sz="1400" b="1" dirty="0">
                <a:solidFill>
                  <a:schemeClr val="tx1"/>
                </a:solidFill>
                <a:latin typeface="+mj-lt"/>
              </a:rPr>
              <a:t>2N-1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C3521A5-7647-F4DB-4940-9E13800888FE}"/>
              </a:ext>
            </a:extLst>
          </p:cNvPr>
          <p:cNvSpPr/>
          <p:nvPr/>
        </p:nvSpPr>
        <p:spPr>
          <a:xfrm>
            <a:off x="2862814" y="4666492"/>
            <a:ext cx="3900086" cy="3900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+mj-lt"/>
              </a:rPr>
              <a:t>Row </a:t>
            </a:r>
            <a:r>
              <a:rPr lang="tr-TR" sz="1400" b="1" dirty="0">
                <a:solidFill>
                  <a:schemeClr val="tx1"/>
                </a:solidFill>
                <a:latin typeface="+mj-lt"/>
              </a:rPr>
              <a:t>N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6BB5E10-1C63-342D-078C-30E962B36AD7}"/>
              </a:ext>
            </a:extLst>
          </p:cNvPr>
          <p:cNvSpPr/>
          <p:nvPr/>
        </p:nvSpPr>
        <p:spPr>
          <a:xfrm>
            <a:off x="2859812" y="4666492"/>
            <a:ext cx="3906088" cy="1164666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75B0D7C-3473-7082-B5F6-E09476F55C4D}"/>
              </a:ext>
            </a:extLst>
          </p:cNvPr>
          <p:cNvGrpSpPr/>
          <p:nvPr/>
        </p:nvGrpSpPr>
        <p:grpSpPr>
          <a:xfrm>
            <a:off x="4792030" y="5147363"/>
            <a:ext cx="39863" cy="207248"/>
            <a:chOff x="4570521" y="4922138"/>
            <a:chExt cx="46397" cy="29113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78E8A87-B619-8BBD-8B39-BF814543C4C1}"/>
                </a:ext>
              </a:extLst>
            </p:cNvPr>
            <p:cNvSpPr/>
            <p:nvPr/>
          </p:nvSpPr>
          <p:spPr>
            <a:xfrm>
              <a:off x="4570522" y="4922138"/>
              <a:ext cx="46396" cy="536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360183A-149C-8490-EACF-ABF27FBDBE9B}"/>
                </a:ext>
              </a:extLst>
            </p:cNvPr>
            <p:cNvSpPr/>
            <p:nvPr/>
          </p:nvSpPr>
          <p:spPr>
            <a:xfrm>
              <a:off x="4570521" y="5042718"/>
              <a:ext cx="46396" cy="536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AFD9AAC-F03B-F96B-CFFF-D8C6E8AAE362}"/>
                </a:ext>
              </a:extLst>
            </p:cNvPr>
            <p:cNvSpPr/>
            <p:nvPr/>
          </p:nvSpPr>
          <p:spPr>
            <a:xfrm>
              <a:off x="4570521" y="5159605"/>
              <a:ext cx="46396" cy="536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F0598EF0-623E-280F-FD40-90DF215D2EFC}"/>
              </a:ext>
            </a:extLst>
          </p:cNvPr>
          <p:cNvSpPr/>
          <p:nvPr/>
        </p:nvSpPr>
        <p:spPr>
          <a:xfrm>
            <a:off x="1755488" y="4666491"/>
            <a:ext cx="1008240" cy="1164660"/>
          </a:xfrm>
          <a:prstGeom prst="rect">
            <a:avLst/>
          </a:prstGeom>
          <a:solidFill>
            <a:srgbClr val="D0CECE"/>
          </a:solidFill>
          <a:ln w="38100"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Row Decoder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6DE7C35-0EDA-EE93-24CE-291310FC3AEA}"/>
              </a:ext>
            </a:extLst>
          </p:cNvPr>
          <p:cNvSpPr txBox="1"/>
          <p:nvPr/>
        </p:nvSpPr>
        <p:spPr>
          <a:xfrm rot="16200000">
            <a:off x="6577014" y="3380108"/>
            <a:ext cx="934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+mj-lt"/>
              </a:rPr>
              <a:t>Regular</a:t>
            </a:r>
            <a:endParaRPr lang="tr-TR" sz="1400" b="1" dirty="0">
              <a:latin typeface="+mj-lt"/>
            </a:endParaRPr>
          </a:p>
          <a:p>
            <a:pPr algn="ctr"/>
            <a:r>
              <a:rPr lang="tr-TR" sz="1400" b="1" dirty="0">
                <a:latin typeface="+mj-lt"/>
              </a:rPr>
              <a:t>Subarray</a:t>
            </a:r>
            <a:endParaRPr lang="en-US" sz="1400" b="1" dirty="0">
              <a:latin typeface="+mj-l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0AC5000-7C1C-6AD2-70B7-DD1A4597DCC0}"/>
              </a:ext>
            </a:extLst>
          </p:cNvPr>
          <p:cNvSpPr/>
          <p:nvPr/>
        </p:nvSpPr>
        <p:spPr>
          <a:xfrm>
            <a:off x="2869445" y="3443688"/>
            <a:ext cx="3900086" cy="390092"/>
          </a:xfrm>
          <a:prstGeom prst="rect">
            <a:avLst/>
          </a:prstGeom>
          <a:solidFill>
            <a:srgbClr val="D0CECE"/>
          </a:solidFill>
          <a:ln w="57150"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 dirty="0">
              <a:latin typeface="+mj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5AD7F9-E1D0-6203-62A8-617D20D4C84C}"/>
              </a:ext>
            </a:extLst>
          </p:cNvPr>
          <p:cNvSpPr/>
          <p:nvPr/>
        </p:nvSpPr>
        <p:spPr>
          <a:xfrm>
            <a:off x="2862814" y="3823180"/>
            <a:ext cx="3900086" cy="390092"/>
          </a:xfrm>
          <a:prstGeom prst="rect">
            <a:avLst/>
          </a:prstGeom>
          <a:solidFill>
            <a:srgbClr val="DAE3F3"/>
          </a:solidFill>
          <a:ln w="57150"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+mj-lt"/>
              </a:rPr>
              <a:t>Row N-1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16FA9A-6474-626F-F880-E8BAD24952F8}"/>
              </a:ext>
            </a:extLst>
          </p:cNvPr>
          <p:cNvSpPr/>
          <p:nvPr/>
        </p:nvSpPr>
        <p:spPr>
          <a:xfrm>
            <a:off x="2862814" y="3070881"/>
            <a:ext cx="3900086" cy="390092"/>
          </a:xfrm>
          <a:prstGeom prst="rect">
            <a:avLst/>
          </a:prstGeom>
          <a:solidFill>
            <a:srgbClr val="DAE3F3"/>
          </a:solidFill>
          <a:ln w="57150"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+mj-lt"/>
              </a:rPr>
              <a:t>Row 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E5950D-A391-F329-0C78-732D0D3959E8}"/>
              </a:ext>
            </a:extLst>
          </p:cNvPr>
          <p:cNvSpPr/>
          <p:nvPr/>
        </p:nvSpPr>
        <p:spPr>
          <a:xfrm>
            <a:off x="2859812" y="3070881"/>
            <a:ext cx="3906088" cy="1156214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C39EC3E-B6CB-9503-EA54-7DBDC2286CFA}"/>
              </a:ext>
            </a:extLst>
          </p:cNvPr>
          <p:cNvSpPr/>
          <p:nvPr/>
        </p:nvSpPr>
        <p:spPr>
          <a:xfrm>
            <a:off x="1755488" y="3070881"/>
            <a:ext cx="1008240" cy="1151351"/>
          </a:xfrm>
          <a:prstGeom prst="rect">
            <a:avLst/>
          </a:prstGeom>
          <a:solidFill>
            <a:srgbClr val="D0CECE"/>
          </a:solidFill>
          <a:ln w="38100"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Row Decoder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E8D6010-601F-73DC-8787-70FAF2611E9D}"/>
              </a:ext>
            </a:extLst>
          </p:cNvPr>
          <p:cNvGrpSpPr/>
          <p:nvPr/>
        </p:nvGrpSpPr>
        <p:grpSpPr>
          <a:xfrm>
            <a:off x="4787049" y="3552780"/>
            <a:ext cx="39863" cy="207248"/>
            <a:chOff x="4570521" y="4922138"/>
            <a:chExt cx="46397" cy="29113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132D476-7DA1-B619-10E3-24C61B9E29C5}"/>
                </a:ext>
              </a:extLst>
            </p:cNvPr>
            <p:cNvSpPr/>
            <p:nvPr/>
          </p:nvSpPr>
          <p:spPr>
            <a:xfrm>
              <a:off x="4570522" y="4922138"/>
              <a:ext cx="46396" cy="536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3B738209-4A6B-6511-2586-2B49152E5286}"/>
                </a:ext>
              </a:extLst>
            </p:cNvPr>
            <p:cNvSpPr/>
            <p:nvPr/>
          </p:nvSpPr>
          <p:spPr>
            <a:xfrm>
              <a:off x="4570521" y="5042718"/>
              <a:ext cx="46396" cy="536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379D3B5-BD85-EF43-3664-B5973B2CC56E}"/>
                </a:ext>
              </a:extLst>
            </p:cNvPr>
            <p:cNvSpPr/>
            <p:nvPr/>
          </p:nvSpPr>
          <p:spPr>
            <a:xfrm>
              <a:off x="4570521" y="5159605"/>
              <a:ext cx="46396" cy="536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8DAC8497-1624-AF9F-EB42-27CE31C0FA62}"/>
              </a:ext>
            </a:extLst>
          </p:cNvPr>
          <p:cNvSpPr/>
          <p:nvPr/>
        </p:nvSpPr>
        <p:spPr>
          <a:xfrm>
            <a:off x="2869445" y="2743790"/>
            <a:ext cx="3886735" cy="235361"/>
          </a:xfrm>
          <a:prstGeom prst="rect">
            <a:avLst/>
          </a:prstGeom>
          <a:solidFill>
            <a:srgbClr val="D0CECE"/>
          </a:solidFill>
          <a:ln w="3810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Row Buffer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AF59976-473A-5B50-D7BA-A40F691C39ED}"/>
              </a:ext>
            </a:extLst>
          </p:cNvPr>
          <p:cNvSpPr/>
          <p:nvPr/>
        </p:nvSpPr>
        <p:spPr>
          <a:xfrm>
            <a:off x="2859812" y="4332838"/>
            <a:ext cx="3909719" cy="235361"/>
          </a:xfrm>
          <a:prstGeom prst="rect">
            <a:avLst/>
          </a:prstGeom>
          <a:solidFill>
            <a:srgbClr val="D0CECE"/>
          </a:solidFill>
          <a:ln w="38100"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Row Buffer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1A9F6FA-630B-3B97-686D-C07C31DC5BB9}"/>
              </a:ext>
            </a:extLst>
          </p:cNvPr>
          <p:cNvSpPr/>
          <p:nvPr/>
        </p:nvSpPr>
        <p:spPr>
          <a:xfrm>
            <a:off x="2859812" y="5933234"/>
            <a:ext cx="3909719" cy="235361"/>
          </a:xfrm>
          <a:prstGeom prst="rect">
            <a:avLst/>
          </a:prstGeom>
          <a:solidFill>
            <a:srgbClr val="D0CECE"/>
          </a:solidFill>
          <a:ln w="38100"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Row Buffer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A7342F1-FB06-8AA1-F610-6EA17A49A0B6}"/>
              </a:ext>
            </a:extLst>
          </p:cNvPr>
          <p:cNvSpPr/>
          <p:nvPr/>
        </p:nvSpPr>
        <p:spPr>
          <a:xfrm>
            <a:off x="1755488" y="2743703"/>
            <a:ext cx="1008240" cy="235361"/>
          </a:xfrm>
          <a:prstGeom prst="rect">
            <a:avLst/>
          </a:prstGeom>
          <a:solidFill>
            <a:srgbClr val="D0CECE"/>
          </a:solidFill>
          <a:ln w="3810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Increment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96FCD1-F0B3-07E9-E23F-D461BF56209B}"/>
              </a:ext>
            </a:extLst>
          </p:cNvPr>
          <p:cNvGrpSpPr/>
          <p:nvPr/>
        </p:nvGrpSpPr>
        <p:grpSpPr>
          <a:xfrm>
            <a:off x="2859812" y="1864886"/>
            <a:ext cx="3902701" cy="2363947"/>
            <a:chOff x="3147680" y="1705565"/>
            <a:chExt cx="3902701" cy="236394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F965724-ABA4-36A0-5977-3FF34423FDFB}"/>
                </a:ext>
              </a:extLst>
            </p:cNvPr>
            <p:cNvSpPr/>
            <p:nvPr/>
          </p:nvSpPr>
          <p:spPr>
            <a:xfrm>
              <a:off x="3147680" y="1705565"/>
              <a:ext cx="3896368" cy="378618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486FF5E-2E0D-E05D-A7C7-D45BBBCABFBC}"/>
                </a:ext>
              </a:extLst>
            </p:cNvPr>
            <p:cNvSpPr/>
            <p:nvPr/>
          </p:nvSpPr>
          <p:spPr>
            <a:xfrm>
              <a:off x="3154013" y="2920615"/>
              <a:ext cx="3896368" cy="1148897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2AE58DD-8DE8-0F9C-D103-F87CB1A8D0F9}"/>
              </a:ext>
            </a:extLst>
          </p:cNvPr>
          <p:cNvSpPr/>
          <p:nvPr/>
        </p:nvSpPr>
        <p:spPr>
          <a:xfrm>
            <a:off x="1496482" y="1413164"/>
            <a:ext cx="6019800" cy="4904505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3E6262-E8DC-0F8B-078C-3D94543E6E03}"/>
              </a:ext>
            </a:extLst>
          </p:cNvPr>
          <p:cNvSpPr txBox="1"/>
          <p:nvPr/>
        </p:nvSpPr>
        <p:spPr>
          <a:xfrm>
            <a:off x="3573273" y="1404226"/>
            <a:ext cx="186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DRAM Bank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AFAFDA3-1AF6-DA3F-B4D5-A8D88E8ED82C}"/>
              </a:ext>
            </a:extLst>
          </p:cNvPr>
          <p:cNvGrpSpPr/>
          <p:nvPr/>
        </p:nvGrpSpPr>
        <p:grpSpPr>
          <a:xfrm>
            <a:off x="7527438" y="3079936"/>
            <a:ext cx="1490343" cy="3088660"/>
            <a:chOff x="7527438" y="3079936"/>
            <a:chExt cx="1490343" cy="3088660"/>
          </a:xfrm>
        </p:grpSpPr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88830E04-037C-F092-7D1E-6D14CCEE0258}"/>
                </a:ext>
              </a:extLst>
            </p:cNvPr>
            <p:cNvSpPr/>
            <p:nvPr/>
          </p:nvSpPr>
          <p:spPr>
            <a:xfrm flipH="1">
              <a:off x="7527438" y="3079936"/>
              <a:ext cx="325391" cy="3088660"/>
            </a:xfrm>
            <a:prstGeom prst="leftBrace">
              <a:avLst>
                <a:gd name="adj1" fmla="val 158947"/>
                <a:gd name="adj2" fmla="val 50000"/>
              </a:avLst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AA6B7A2-496A-19D5-7408-473C7F9E9134}"/>
                </a:ext>
              </a:extLst>
            </p:cNvPr>
            <p:cNvSpPr txBox="1"/>
            <p:nvPr/>
          </p:nvSpPr>
          <p:spPr>
            <a:xfrm>
              <a:off x="7909272" y="4245033"/>
              <a:ext cx="11085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+mj-lt"/>
                </a:rPr>
                <a:t>Regular</a:t>
              </a:r>
            </a:p>
            <a:p>
              <a:pPr algn="ctr"/>
              <a:r>
                <a:rPr lang="en-US" b="1" dirty="0">
                  <a:solidFill>
                    <a:srgbClr val="C00000"/>
                  </a:solidFill>
                  <a:latin typeface="+mj-lt"/>
                </a:rPr>
                <a:t>Accesses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71DC387-9BD3-B3CD-BF00-50C51904D16B}"/>
              </a:ext>
            </a:extLst>
          </p:cNvPr>
          <p:cNvGrpSpPr/>
          <p:nvPr/>
        </p:nvGrpSpPr>
        <p:grpSpPr>
          <a:xfrm>
            <a:off x="7527668" y="1820487"/>
            <a:ext cx="1460233" cy="1250394"/>
            <a:chOff x="7527668" y="1820487"/>
            <a:chExt cx="1460233" cy="1250394"/>
          </a:xfrm>
        </p:grpSpPr>
        <p:sp>
          <p:nvSpPr>
            <p:cNvPr id="17" name="Left Brace 16">
              <a:extLst>
                <a:ext uri="{FF2B5EF4-FFF2-40B4-BE49-F238E27FC236}">
                  <a16:creationId xmlns:a16="http://schemas.microsoft.com/office/drawing/2014/main" id="{C2F8C30D-1BA1-F713-DDFE-EC269B1F635A}"/>
                </a:ext>
              </a:extLst>
            </p:cNvPr>
            <p:cNvSpPr/>
            <p:nvPr/>
          </p:nvSpPr>
          <p:spPr>
            <a:xfrm flipH="1">
              <a:off x="7527668" y="1820487"/>
              <a:ext cx="325391" cy="1250394"/>
            </a:xfrm>
            <a:prstGeom prst="leftBrace">
              <a:avLst>
                <a:gd name="adj1" fmla="val 158947"/>
                <a:gd name="adj2" fmla="val 50000"/>
              </a:avLst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44F3AD8-7749-E1CD-DA8C-4DB042EA03CB}"/>
                </a:ext>
              </a:extLst>
            </p:cNvPr>
            <p:cNvSpPr txBox="1"/>
            <p:nvPr/>
          </p:nvSpPr>
          <p:spPr>
            <a:xfrm>
              <a:off x="7939152" y="2135472"/>
              <a:ext cx="10487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+mj-lt"/>
                </a:rPr>
                <a:t>Counter</a:t>
              </a:r>
            </a:p>
            <a:p>
              <a:pPr algn="ctr"/>
              <a:r>
                <a:rPr lang="en-US" b="1" dirty="0">
                  <a:solidFill>
                    <a:srgbClr val="C00000"/>
                  </a:solidFill>
                  <a:latin typeface="+mj-lt"/>
                </a:rPr>
                <a:t>Updates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C782DC6-262A-0184-51E0-FF3DCA178880}"/>
              </a:ext>
            </a:extLst>
          </p:cNvPr>
          <p:cNvGrpSpPr/>
          <p:nvPr/>
        </p:nvGrpSpPr>
        <p:grpSpPr>
          <a:xfrm>
            <a:off x="7770282" y="2781803"/>
            <a:ext cx="1384299" cy="1463230"/>
            <a:chOff x="7770282" y="2781803"/>
            <a:chExt cx="1384299" cy="1463230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E530165-725D-17FB-5047-E7D05B8EBB71}"/>
                </a:ext>
              </a:extLst>
            </p:cNvPr>
            <p:cNvCxnSpPr>
              <a:stCxn id="19" idx="2"/>
              <a:endCxn id="18" idx="0"/>
            </p:cNvCxnSpPr>
            <p:nvPr/>
          </p:nvCxnSpPr>
          <p:spPr>
            <a:xfrm>
              <a:off x="8463527" y="2781803"/>
              <a:ext cx="0" cy="1463230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105A590-CED8-1B73-4C9C-0AAFCB00149B}"/>
                </a:ext>
              </a:extLst>
            </p:cNvPr>
            <p:cNvSpPr/>
            <p:nvPr/>
          </p:nvSpPr>
          <p:spPr>
            <a:xfrm>
              <a:off x="7770282" y="3070881"/>
              <a:ext cx="1384299" cy="762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Subarray</a:t>
              </a:r>
            </a:p>
            <a:p>
              <a:pPr algn="ctr"/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Level</a:t>
              </a:r>
            </a:p>
            <a:p>
              <a:pPr algn="ctr"/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Parallelism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17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9" grpId="0" animBg="1"/>
      <p:bldP spid="14" grpId="0" animBg="1"/>
      <p:bldP spid="16" grpId="0" animBg="1"/>
      <p:bldP spid="13" grpId="0" animBg="1"/>
      <p:bldP spid="6" grpId="0" animBg="1"/>
      <p:bldP spid="61" grpId="0"/>
      <p:bldP spid="46" grpId="0" animBg="1"/>
      <p:bldP spid="75" grpId="0" animBg="1"/>
      <p:bldP spid="8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E334A-BEDB-4165-4259-4A0ECBA8D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B957CF-438C-F460-C588-F2AFC6449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Chronus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Concurrent Counter Update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C002FA5-FA2B-D90D-F5AF-B14B3C1ED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3161DFC-6B3D-FA09-101C-F2750C10E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42</a:t>
            </a:fld>
            <a:endParaRPr lang="tr-TR">
              <a:latin typeface="+mj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DAB6C7-8A62-28A5-6F17-9AC8548C9E23}"/>
              </a:ext>
            </a:extLst>
          </p:cNvPr>
          <p:cNvGrpSpPr/>
          <p:nvPr/>
        </p:nvGrpSpPr>
        <p:grpSpPr>
          <a:xfrm>
            <a:off x="2636700" y="6128762"/>
            <a:ext cx="5048951" cy="299986"/>
            <a:chOff x="2636700" y="6128762"/>
            <a:chExt cx="5048951" cy="299986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33ADF11-400B-8021-B950-8B1E4281AF96}"/>
                </a:ext>
              </a:extLst>
            </p:cNvPr>
            <p:cNvCxnSpPr>
              <a:cxnSpLocks/>
            </p:cNvCxnSpPr>
            <p:nvPr/>
          </p:nvCxnSpPr>
          <p:spPr>
            <a:xfrm>
              <a:off x="2636700" y="6298142"/>
              <a:ext cx="4441036" cy="0"/>
            </a:xfrm>
            <a:prstGeom prst="straightConnector1">
              <a:avLst/>
            </a:prstGeom>
            <a:ln w="57150">
              <a:solidFill>
                <a:srgbClr val="4040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9F6E7DC-0289-825D-C753-E9F6DA6DA5C5}"/>
                </a:ext>
              </a:extLst>
            </p:cNvPr>
            <p:cNvSpPr txBox="1"/>
            <p:nvPr/>
          </p:nvSpPr>
          <p:spPr>
            <a:xfrm>
              <a:off x="7090054" y="6128762"/>
              <a:ext cx="595597" cy="2999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404040"/>
                  </a:solidFill>
                  <a:latin typeface="+mj-lt"/>
                </a:rPr>
                <a:t>Time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5D4C28F-E7A9-1973-CD3F-8CA1F521266D}"/>
              </a:ext>
            </a:extLst>
          </p:cNvPr>
          <p:cNvSpPr/>
          <p:nvPr/>
        </p:nvSpPr>
        <p:spPr>
          <a:xfrm>
            <a:off x="2868818" y="6140430"/>
            <a:ext cx="893710" cy="282834"/>
          </a:xfrm>
          <a:prstGeom prst="roundRect">
            <a:avLst/>
          </a:prstGeom>
          <a:solidFill>
            <a:srgbClr val="DAE3F3"/>
          </a:solidFill>
          <a:ln w="38100"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04040"/>
                </a:solidFill>
                <a:latin typeface="+mj-lt"/>
              </a:rPr>
              <a:t>ACT 0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FB18E5F-4701-6416-CBF7-6D5D36A6A985}"/>
              </a:ext>
            </a:extLst>
          </p:cNvPr>
          <p:cNvSpPr/>
          <p:nvPr/>
        </p:nvSpPr>
        <p:spPr>
          <a:xfrm>
            <a:off x="4380116" y="6140430"/>
            <a:ext cx="893710" cy="282834"/>
          </a:xfrm>
          <a:prstGeom prst="roundRect">
            <a:avLst/>
          </a:prstGeom>
          <a:solidFill>
            <a:srgbClr val="DAE3F3"/>
          </a:solidFill>
          <a:ln w="38100"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04040"/>
                </a:solidFill>
                <a:latin typeface="+mj-lt"/>
              </a:rPr>
              <a:t>PRE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ECAFAB0-3FA5-C76C-96FA-24CB9AA98F5E}"/>
              </a:ext>
            </a:extLst>
          </p:cNvPr>
          <p:cNvSpPr/>
          <p:nvPr/>
        </p:nvSpPr>
        <p:spPr>
          <a:xfrm>
            <a:off x="5902861" y="6140430"/>
            <a:ext cx="893710" cy="28283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04040"/>
                </a:solidFill>
                <a:latin typeface="+mj-lt"/>
              </a:rPr>
              <a:t>ACT N</a:t>
            </a:r>
          </a:p>
        </p:txBody>
      </p:sp>
      <p:sp>
        <p:nvSpPr>
          <p:cNvPr id="78" name="Arrow: Right 77">
            <a:extLst>
              <a:ext uri="{FF2B5EF4-FFF2-40B4-BE49-F238E27FC236}">
                <a16:creationId xmlns:a16="http://schemas.microsoft.com/office/drawing/2014/main" id="{18F883BF-43DD-18B3-3814-E1A19F603A75}"/>
              </a:ext>
            </a:extLst>
          </p:cNvPr>
          <p:cNvSpPr/>
          <p:nvPr/>
        </p:nvSpPr>
        <p:spPr>
          <a:xfrm>
            <a:off x="1156856" y="1849553"/>
            <a:ext cx="827304" cy="488050"/>
          </a:xfrm>
          <a:prstGeom prst="rightArrow">
            <a:avLst/>
          </a:prstGeom>
          <a:solidFill>
            <a:srgbClr val="DAE3F3"/>
          </a:solidFill>
          <a:ln w="38100"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Row 0</a:t>
            </a:r>
          </a:p>
        </p:txBody>
      </p:sp>
      <p:sp>
        <p:nvSpPr>
          <p:cNvPr id="79" name="Arrow: Right 78">
            <a:extLst>
              <a:ext uri="{FF2B5EF4-FFF2-40B4-BE49-F238E27FC236}">
                <a16:creationId xmlns:a16="http://schemas.microsoft.com/office/drawing/2014/main" id="{A7A9B999-17A6-4F9C-42B6-49FF6CD1B96E}"/>
              </a:ext>
            </a:extLst>
          </p:cNvPr>
          <p:cNvSpPr/>
          <p:nvPr/>
        </p:nvSpPr>
        <p:spPr>
          <a:xfrm>
            <a:off x="1156856" y="4845479"/>
            <a:ext cx="827304" cy="488050"/>
          </a:xfrm>
          <a:prstGeom prst="rightArrow">
            <a:avLst/>
          </a:prstGeom>
          <a:solidFill>
            <a:srgbClr val="FBE5D6"/>
          </a:solidFill>
          <a:ln w="38100"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Row N</a:t>
            </a:r>
          </a:p>
        </p:txBody>
      </p:sp>
      <p:sp>
        <p:nvSpPr>
          <p:cNvPr id="80" name="Arrow: Right 79">
            <a:extLst>
              <a:ext uri="{FF2B5EF4-FFF2-40B4-BE49-F238E27FC236}">
                <a16:creationId xmlns:a16="http://schemas.microsoft.com/office/drawing/2014/main" id="{B0E839DB-0769-4B04-05AA-A3AD013CF3B9}"/>
              </a:ext>
            </a:extLst>
          </p:cNvPr>
          <p:cNvSpPr/>
          <p:nvPr/>
        </p:nvSpPr>
        <p:spPr>
          <a:xfrm>
            <a:off x="1156855" y="3231839"/>
            <a:ext cx="827304" cy="488050"/>
          </a:xfrm>
          <a:prstGeom prst="rightArrow">
            <a:avLst/>
          </a:prstGeom>
          <a:solidFill>
            <a:srgbClr val="DAE3F3"/>
          </a:solidFill>
          <a:ln w="38100"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Row 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A41B73C-B7A1-0DF5-A8A7-ACEF65D8342D}"/>
              </a:ext>
            </a:extLst>
          </p:cNvPr>
          <p:cNvSpPr/>
          <p:nvPr/>
        </p:nvSpPr>
        <p:spPr>
          <a:xfrm>
            <a:off x="4526114" y="1709530"/>
            <a:ext cx="1140137" cy="768097"/>
          </a:xfrm>
          <a:prstGeom prst="rect">
            <a:avLst/>
          </a:prstGeom>
          <a:solidFill>
            <a:srgbClr val="D0CECE"/>
          </a:solidFill>
          <a:ln w="57150"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 dirty="0">
              <a:latin typeface="+mj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2E0799B-0B27-29B7-2204-C63623BF8814}"/>
              </a:ext>
            </a:extLst>
          </p:cNvPr>
          <p:cNvSpPr/>
          <p:nvPr/>
        </p:nvSpPr>
        <p:spPr>
          <a:xfrm>
            <a:off x="3148858" y="1718162"/>
            <a:ext cx="1377254" cy="390092"/>
          </a:xfrm>
          <a:prstGeom prst="rect">
            <a:avLst/>
          </a:prstGeom>
          <a:solidFill>
            <a:srgbClr val="DAE3F3"/>
          </a:solidFill>
          <a:ln w="57150"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+mj-lt"/>
              </a:rPr>
              <a:t>Counter</a:t>
            </a:r>
            <a:r>
              <a:rPr lang="tr-TR" sz="1400" b="1" dirty="0">
                <a:solidFill>
                  <a:schemeClr val="tx1"/>
                </a:solidFill>
                <a:latin typeface="+mj-lt"/>
              </a:rPr>
              <a:t> 0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C43CBE-8346-9003-4E16-E8C6925A105A}"/>
              </a:ext>
            </a:extLst>
          </p:cNvPr>
          <p:cNvSpPr/>
          <p:nvPr/>
        </p:nvSpPr>
        <p:spPr>
          <a:xfrm>
            <a:off x="5667339" y="2098007"/>
            <a:ext cx="1377254" cy="3900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+mj-lt"/>
              </a:rPr>
              <a:t>Counter 2N-1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705140-9AEE-6447-7B6F-92AADDD3FDF5}"/>
              </a:ext>
            </a:extLst>
          </p:cNvPr>
          <p:cNvSpPr/>
          <p:nvPr/>
        </p:nvSpPr>
        <p:spPr>
          <a:xfrm>
            <a:off x="3149403" y="2098006"/>
            <a:ext cx="1377254" cy="3900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+mj-lt"/>
              </a:rPr>
              <a:t>Counter N+1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8911E7-9DF7-63EC-47C5-6F95EACDC1E5}"/>
              </a:ext>
            </a:extLst>
          </p:cNvPr>
          <p:cNvSpPr/>
          <p:nvPr/>
        </p:nvSpPr>
        <p:spPr>
          <a:xfrm>
            <a:off x="5666794" y="1707687"/>
            <a:ext cx="1377254" cy="390092"/>
          </a:xfrm>
          <a:prstGeom prst="rect">
            <a:avLst/>
          </a:prstGeom>
          <a:solidFill>
            <a:srgbClr val="DAE3F3"/>
          </a:solidFill>
          <a:ln w="57150"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+mj-lt"/>
              </a:rPr>
              <a:t>Counter</a:t>
            </a:r>
            <a:r>
              <a:rPr lang="tr-TR" sz="1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N-1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621411-E3C3-4CDF-2AD0-D0F19C577EAF}"/>
              </a:ext>
            </a:extLst>
          </p:cNvPr>
          <p:cNvSpPr/>
          <p:nvPr/>
        </p:nvSpPr>
        <p:spPr>
          <a:xfrm>
            <a:off x="3149502" y="1707574"/>
            <a:ext cx="3903088" cy="780409"/>
          </a:xfrm>
          <a:prstGeom prst="rect">
            <a:avLst/>
          </a:prstGeom>
          <a:noFill/>
          <a:ln w="38100">
            <a:solidFill>
              <a:srgbClr val="2F5597"/>
            </a:solidFill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06EF08A-DF75-AB36-B964-5021F61B021B}"/>
              </a:ext>
            </a:extLst>
          </p:cNvPr>
          <p:cNvGrpSpPr/>
          <p:nvPr/>
        </p:nvGrpSpPr>
        <p:grpSpPr>
          <a:xfrm rot="5400000">
            <a:off x="5087714" y="1988910"/>
            <a:ext cx="39281" cy="213107"/>
            <a:chOff x="3618601" y="3315548"/>
            <a:chExt cx="45720" cy="24803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3FD3D8C-3286-E744-ECCD-4F4C7519D39C}"/>
                </a:ext>
              </a:extLst>
            </p:cNvPr>
            <p:cNvSpPr/>
            <p:nvPr/>
          </p:nvSpPr>
          <p:spPr>
            <a:xfrm>
              <a:off x="3618602" y="331554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2C28829-79AE-B834-5728-7F4AF1A96BD6}"/>
                </a:ext>
              </a:extLst>
            </p:cNvPr>
            <p:cNvSpPr/>
            <p:nvPr/>
          </p:nvSpPr>
          <p:spPr>
            <a:xfrm>
              <a:off x="3618601" y="341827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C441F8D-F3A8-B4DF-C47B-0E361E3EC201}"/>
                </a:ext>
              </a:extLst>
            </p:cNvPr>
            <p:cNvSpPr/>
            <p:nvPr/>
          </p:nvSpPr>
          <p:spPr>
            <a:xfrm>
              <a:off x="3618601" y="351786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65F6AB64-1448-1D5F-21C6-B4E2E123F3A0}"/>
              </a:ext>
            </a:extLst>
          </p:cNvPr>
          <p:cNvSpPr txBox="1"/>
          <p:nvPr/>
        </p:nvSpPr>
        <p:spPr>
          <a:xfrm rot="16200000">
            <a:off x="6864882" y="1813714"/>
            <a:ext cx="934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>
                <a:solidFill>
                  <a:srgbClr val="2F5597"/>
                </a:solidFill>
                <a:latin typeface="+mj-lt"/>
              </a:rPr>
              <a:t>Counter</a:t>
            </a:r>
          </a:p>
          <a:p>
            <a:pPr algn="ctr"/>
            <a:r>
              <a:rPr lang="tr-TR" sz="1400" b="1" dirty="0">
                <a:solidFill>
                  <a:srgbClr val="2F5597"/>
                </a:solidFill>
                <a:latin typeface="+mj-lt"/>
              </a:rPr>
              <a:t>Subarray</a:t>
            </a:r>
            <a:endParaRPr lang="en-US" sz="1400" b="1" dirty="0">
              <a:solidFill>
                <a:srgbClr val="2F5597"/>
              </a:solidFill>
              <a:latin typeface="+mj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F3B8D39-1DD1-C02B-BCF8-F1CE475E703B}"/>
              </a:ext>
            </a:extLst>
          </p:cNvPr>
          <p:cNvSpPr/>
          <p:nvPr/>
        </p:nvSpPr>
        <p:spPr>
          <a:xfrm>
            <a:off x="2043356" y="1705565"/>
            <a:ext cx="1008240" cy="780409"/>
          </a:xfrm>
          <a:prstGeom prst="rect">
            <a:avLst/>
          </a:prstGeom>
          <a:solidFill>
            <a:srgbClr val="D0CECE"/>
          </a:solidFill>
          <a:ln w="3810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Row Decoder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D3ADD8A-71F9-72FB-237B-0367B6E1934E}"/>
              </a:ext>
            </a:extLst>
          </p:cNvPr>
          <p:cNvSpPr txBox="1"/>
          <p:nvPr/>
        </p:nvSpPr>
        <p:spPr>
          <a:xfrm rot="16200000">
            <a:off x="6865878" y="4884885"/>
            <a:ext cx="934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>
                <a:latin typeface="+mj-lt"/>
              </a:rPr>
              <a:t>Regular</a:t>
            </a:r>
            <a:endParaRPr lang="tr-TR" sz="1400" b="1" dirty="0">
              <a:latin typeface="+mj-lt"/>
            </a:endParaRPr>
          </a:p>
          <a:p>
            <a:pPr algn="ctr"/>
            <a:r>
              <a:rPr lang="tr-TR" sz="1400" b="1" dirty="0">
                <a:latin typeface="+mj-lt"/>
              </a:rPr>
              <a:t>Subarray</a:t>
            </a:r>
            <a:endParaRPr lang="en-US" sz="1400" b="1" dirty="0">
              <a:latin typeface="+mj-lt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A99364B-2CEF-4507-3334-671FC2851926}"/>
              </a:ext>
            </a:extLst>
          </p:cNvPr>
          <p:cNvSpPr/>
          <p:nvPr/>
        </p:nvSpPr>
        <p:spPr>
          <a:xfrm>
            <a:off x="3150682" y="4899002"/>
            <a:ext cx="3900086" cy="390092"/>
          </a:xfrm>
          <a:prstGeom prst="rect">
            <a:avLst/>
          </a:prstGeom>
          <a:solidFill>
            <a:srgbClr val="D0CECE"/>
          </a:solidFill>
          <a:ln w="57150"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 dirty="0">
              <a:latin typeface="+mj-lt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981E1D5-6BDD-6E55-7183-2D8995193346}"/>
              </a:ext>
            </a:extLst>
          </p:cNvPr>
          <p:cNvSpPr/>
          <p:nvPr/>
        </p:nvSpPr>
        <p:spPr>
          <a:xfrm>
            <a:off x="3150682" y="5281746"/>
            <a:ext cx="3900086" cy="3900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+mj-lt"/>
              </a:rPr>
              <a:t>Row </a:t>
            </a:r>
            <a:r>
              <a:rPr lang="tr-TR" sz="1400" b="1" dirty="0">
                <a:solidFill>
                  <a:schemeClr val="tx1"/>
                </a:solidFill>
                <a:latin typeface="+mj-lt"/>
              </a:rPr>
              <a:t>2N-1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EC3C35D-D164-9C93-DFE8-67AE35AD5764}"/>
              </a:ext>
            </a:extLst>
          </p:cNvPr>
          <p:cNvSpPr/>
          <p:nvPr/>
        </p:nvSpPr>
        <p:spPr>
          <a:xfrm>
            <a:off x="3150682" y="4507171"/>
            <a:ext cx="3900086" cy="3900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+mj-lt"/>
              </a:rPr>
              <a:t>Row </a:t>
            </a:r>
            <a:r>
              <a:rPr lang="tr-TR" sz="1400" b="1" dirty="0">
                <a:solidFill>
                  <a:schemeClr val="tx1"/>
                </a:solidFill>
                <a:latin typeface="+mj-lt"/>
              </a:rPr>
              <a:t>N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D5221F5-09CC-A930-F63E-55F54ED363B4}"/>
              </a:ext>
            </a:extLst>
          </p:cNvPr>
          <p:cNvSpPr/>
          <p:nvPr/>
        </p:nvSpPr>
        <p:spPr>
          <a:xfrm>
            <a:off x="3147680" y="4507171"/>
            <a:ext cx="3906088" cy="1164666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F2BFFDB-5361-69A6-B191-C93F49B2CBDC}"/>
              </a:ext>
            </a:extLst>
          </p:cNvPr>
          <p:cNvGrpSpPr/>
          <p:nvPr/>
        </p:nvGrpSpPr>
        <p:grpSpPr>
          <a:xfrm>
            <a:off x="5079898" y="4988042"/>
            <a:ext cx="39863" cy="207248"/>
            <a:chOff x="4570521" y="4922138"/>
            <a:chExt cx="46397" cy="29113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0F53D96-691A-ADA0-91C4-1DA5994ECD5B}"/>
                </a:ext>
              </a:extLst>
            </p:cNvPr>
            <p:cNvSpPr/>
            <p:nvPr/>
          </p:nvSpPr>
          <p:spPr>
            <a:xfrm>
              <a:off x="4570522" y="4922138"/>
              <a:ext cx="46396" cy="536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F163117-F5F7-465E-8160-F988F36AE612}"/>
                </a:ext>
              </a:extLst>
            </p:cNvPr>
            <p:cNvSpPr/>
            <p:nvPr/>
          </p:nvSpPr>
          <p:spPr>
            <a:xfrm>
              <a:off x="4570521" y="5042718"/>
              <a:ext cx="46396" cy="536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701C90C-741D-BD61-60F0-D3D6932BB3AE}"/>
                </a:ext>
              </a:extLst>
            </p:cNvPr>
            <p:cNvSpPr/>
            <p:nvPr/>
          </p:nvSpPr>
          <p:spPr>
            <a:xfrm>
              <a:off x="4570521" y="5159605"/>
              <a:ext cx="46396" cy="536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A68A4589-92CE-8257-D2F9-61A70A983360}"/>
              </a:ext>
            </a:extLst>
          </p:cNvPr>
          <p:cNvSpPr/>
          <p:nvPr/>
        </p:nvSpPr>
        <p:spPr>
          <a:xfrm>
            <a:off x="2043356" y="4507170"/>
            <a:ext cx="1008240" cy="1164660"/>
          </a:xfrm>
          <a:prstGeom prst="rect">
            <a:avLst/>
          </a:prstGeom>
          <a:solidFill>
            <a:srgbClr val="D0CECE"/>
          </a:solidFill>
          <a:ln w="38100"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Row Decoder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34E8475-BE0B-198E-49A4-DE429183E179}"/>
              </a:ext>
            </a:extLst>
          </p:cNvPr>
          <p:cNvSpPr txBox="1"/>
          <p:nvPr/>
        </p:nvSpPr>
        <p:spPr>
          <a:xfrm rot="16200000">
            <a:off x="6864882" y="3220787"/>
            <a:ext cx="934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+mj-lt"/>
              </a:rPr>
              <a:t>Regular</a:t>
            </a:r>
            <a:endParaRPr lang="tr-TR" sz="1400" b="1" dirty="0">
              <a:latin typeface="+mj-lt"/>
            </a:endParaRPr>
          </a:p>
          <a:p>
            <a:pPr algn="ctr"/>
            <a:r>
              <a:rPr lang="tr-TR" sz="1400" b="1" dirty="0">
                <a:latin typeface="+mj-lt"/>
              </a:rPr>
              <a:t>Subarray</a:t>
            </a:r>
            <a:endParaRPr lang="en-US" sz="1400" b="1" dirty="0">
              <a:latin typeface="+mj-l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572CAE1-876C-3BA6-7648-464613028F66}"/>
              </a:ext>
            </a:extLst>
          </p:cNvPr>
          <p:cNvSpPr/>
          <p:nvPr/>
        </p:nvSpPr>
        <p:spPr>
          <a:xfrm>
            <a:off x="3157313" y="3284367"/>
            <a:ext cx="3900086" cy="390092"/>
          </a:xfrm>
          <a:prstGeom prst="rect">
            <a:avLst/>
          </a:prstGeom>
          <a:solidFill>
            <a:srgbClr val="D0CECE"/>
          </a:solidFill>
          <a:ln w="57150"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 dirty="0">
              <a:latin typeface="+mj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3D5CD60-3646-1EC7-9D9D-B4DACED18D29}"/>
              </a:ext>
            </a:extLst>
          </p:cNvPr>
          <p:cNvSpPr/>
          <p:nvPr/>
        </p:nvSpPr>
        <p:spPr>
          <a:xfrm>
            <a:off x="3150682" y="3663859"/>
            <a:ext cx="3900086" cy="390092"/>
          </a:xfrm>
          <a:prstGeom prst="rect">
            <a:avLst/>
          </a:prstGeom>
          <a:solidFill>
            <a:srgbClr val="DAE3F3"/>
          </a:solidFill>
          <a:ln w="57150"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+mj-lt"/>
              </a:rPr>
              <a:t>Row N-1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28B77A-2BAF-555C-06E3-76D4F1426AA6}"/>
              </a:ext>
            </a:extLst>
          </p:cNvPr>
          <p:cNvSpPr/>
          <p:nvPr/>
        </p:nvSpPr>
        <p:spPr>
          <a:xfrm>
            <a:off x="3150682" y="2911560"/>
            <a:ext cx="3900086" cy="390092"/>
          </a:xfrm>
          <a:prstGeom prst="rect">
            <a:avLst/>
          </a:prstGeom>
          <a:solidFill>
            <a:srgbClr val="DAE3F3"/>
          </a:solidFill>
          <a:ln w="57150"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+mj-lt"/>
              </a:rPr>
              <a:t>Row 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8E5DA2-F105-60D0-EE92-153D108E1E11}"/>
              </a:ext>
            </a:extLst>
          </p:cNvPr>
          <p:cNvSpPr/>
          <p:nvPr/>
        </p:nvSpPr>
        <p:spPr>
          <a:xfrm>
            <a:off x="3147680" y="2911560"/>
            <a:ext cx="3906088" cy="1156214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D15B27D-4FCD-0A6F-81BE-E9D887D634A4}"/>
              </a:ext>
            </a:extLst>
          </p:cNvPr>
          <p:cNvSpPr/>
          <p:nvPr/>
        </p:nvSpPr>
        <p:spPr>
          <a:xfrm>
            <a:off x="2043356" y="2911560"/>
            <a:ext cx="1008240" cy="1151351"/>
          </a:xfrm>
          <a:prstGeom prst="rect">
            <a:avLst/>
          </a:prstGeom>
          <a:solidFill>
            <a:srgbClr val="D0CECE"/>
          </a:solidFill>
          <a:ln w="38100"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Row Decoder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D6E27C6-CF05-4CB0-EB85-95D4821C07D0}"/>
              </a:ext>
            </a:extLst>
          </p:cNvPr>
          <p:cNvGrpSpPr/>
          <p:nvPr/>
        </p:nvGrpSpPr>
        <p:grpSpPr>
          <a:xfrm>
            <a:off x="5074917" y="3393459"/>
            <a:ext cx="39863" cy="207248"/>
            <a:chOff x="4570521" y="4922138"/>
            <a:chExt cx="46397" cy="29113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78DFDDD-EB85-30EC-6AC9-38EF79DDEDFB}"/>
                </a:ext>
              </a:extLst>
            </p:cNvPr>
            <p:cNvSpPr/>
            <p:nvPr/>
          </p:nvSpPr>
          <p:spPr>
            <a:xfrm>
              <a:off x="4570522" y="4922138"/>
              <a:ext cx="46396" cy="536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F1FCBB0-2E7D-49EA-89EE-9E4159A9624F}"/>
                </a:ext>
              </a:extLst>
            </p:cNvPr>
            <p:cNvSpPr/>
            <p:nvPr/>
          </p:nvSpPr>
          <p:spPr>
            <a:xfrm>
              <a:off x="4570521" y="5042718"/>
              <a:ext cx="46396" cy="536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151F47D-C4D1-CD95-D2B3-2E2D67D08ACF}"/>
                </a:ext>
              </a:extLst>
            </p:cNvPr>
            <p:cNvSpPr/>
            <p:nvPr/>
          </p:nvSpPr>
          <p:spPr>
            <a:xfrm>
              <a:off x="4570521" y="5159605"/>
              <a:ext cx="46396" cy="536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0F7566E7-7F14-AE28-E605-5E4702657159}"/>
              </a:ext>
            </a:extLst>
          </p:cNvPr>
          <p:cNvSpPr/>
          <p:nvPr/>
        </p:nvSpPr>
        <p:spPr>
          <a:xfrm>
            <a:off x="3157313" y="2584469"/>
            <a:ext cx="3886735" cy="235361"/>
          </a:xfrm>
          <a:prstGeom prst="rect">
            <a:avLst/>
          </a:prstGeom>
          <a:solidFill>
            <a:srgbClr val="D0CECE"/>
          </a:solidFill>
          <a:ln w="38100"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Row Buffer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89444B6-5A92-D9C3-5114-559B40F255ED}"/>
              </a:ext>
            </a:extLst>
          </p:cNvPr>
          <p:cNvSpPr/>
          <p:nvPr/>
        </p:nvSpPr>
        <p:spPr>
          <a:xfrm>
            <a:off x="3147680" y="4173517"/>
            <a:ext cx="3909719" cy="235361"/>
          </a:xfrm>
          <a:prstGeom prst="rect">
            <a:avLst/>
          </a:prstGeom>
          <a:solidFill>
            <a:srgbClr val="D0CECE"/>
          </a:solidFill>
          <a:ln w="38100"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Row Buffer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4A103FE-B426-96DD-A183-295EB26253B1}"/>
              </a:ext>
            </a:extLst>
          </p:cNvPr>
          <p:cNvSpPr/>
          <p:nvPr/>
        </p:nvSpPr>
        <p:spPr>
          <a:xfrm>
            <a:off x="3147680" y="5773913"/>
            <a:ext cx="3909719" cy="235361"/>
          </a:xfrm>
          <a:prstGeom prst="rect">
            <a:avLst/>
          </a:prstGeom>
          <a:solidFill>
            <a:srgbClr val="D0CECE"/>
          </a:solidFill>
          <a:ln w="38100"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Row Buffer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3E81816-9454-F6E9-AEF2-BAFF2C88EFE9}"/>
              </a:ext>
            </a:extLst>
          </p:cNvPr>
          <p:cNvSpPr/>
          <p:nvPr/>
        </p:nvSpPr>
        <p:spPr>
          <a:xfrm>
            <a:off x="2043356" y="2584382"/>
            <a:ext cx="1008240" cy="235361"/>
          </a:xfrm>
          <a:prstGeom prst="rect">
            <a:avLst/>
          </a:prstGeom>
          <a:solidFill>
            <a:srgbClr val="D0CECE"/>
          </a:solidFill>
          <a:ln w="3810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Increment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E43BB3-E690-4D9F-10B9-CF515A4633A1}"/>
              </a:ext>
            </a:extLst>
          </p:cNvPr>
          <p:cNvSpPr txBox="1"/>
          <p:nvPr/>
        </p:nvSpPr>
        <p:spPr>
          <a:xfrm>
            <a:off x="124694" y="889456"/>
            <a:ext cx="8894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+mj-lt"/>
              </a:rPr>
              <a:t>Chronus</a:t>
            </a:r>
            <a:r>
              <a:rPr lang="en-US" sz="2400" dirty="0">
                <a:latin typeface="+mj-lt"/>
              </a:rPr>
              <a:t> concurrently updates counters while serving accesses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B7A073D-64C1-29BF-E458-CCA22875B14D}"/>
              </a:ext>
            </a:extLst>
          </p:cNvPr>
          <p:cNvGrpSpPr/>
          <p:nvPr/>
        </p:nvGrpSpPr>
        <p:grpSpPr>
          <a:xfrm>
            <a:off x="3145472" y="2586486"/>
            <a:ext cx="3895190" cy="220292"/>
            <a:chOff x="3153938" y="2586486"/>
            <a:chExt cx="3895190" cy="22029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AC43504-B63B-6F93-1E5D-44DFC0C1CA86}"/>
                </a:ext>
              </a:extLst>
            </p:cNvPr>
            <p:cNvGrpSpPr/>
            <p:nvPr/>
          </p:nvGrpSpPr>
          <p:grpSpPr>
            <a:xfrm>
              <a:off x="3153938" y="2597673"/>
              <a:ext cx="3895190" cy="205555"/>
              <a:chOff x="3301258" y="1860087"/>
              <a:chExt cx="3895190" cy="400567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E3F8DA8-1844-FAB4-D790-A0685FD8C7D7}"/>
                  </a:ext>
                </a:extLst>
              </p:cNvPr>
              <p:cNvSpPr/>
              <p:nvPr/>
            </p:nvSpPr>
            <p:spPr>
              <a:xfrm>
                <a:off x="3301258" y="1870562"/>
                <a:ext cx="1377254" cy="390092"/>
              </a:xfrm>
              <a:prstGeom prst="rect">
                <a:avLst/>
              </a:prstGeom>
              <a:solidFill>
                <a:srgbClr val="DAE3F3"/>
              </a:solidFill>
              <a:ln w="57150"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+mj-lt"/>
                  </a:rPr>
                  <a:t>Counter</a:t>
                </a:r>
                <a:r>
                  <a:rPr lang="tr-TR" sz="1400" b="1" dirty="0">
                    <a:solidFill>
                      <a:schemeClr val="tx1"/>
                    </a:solidFill>
                    <a:latin typeface="+mj-lt"/>
                  </a:rPr>
                  <a:t> 0</a:t>
                </a:r>
                <a:endParaRPr lang="en-US" sz="14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F1454E3-DFD3-E043-310D-7A56DB30B75D}"/>
                  </a:ext>
                </a:extLst>
              </p:cNvPr>
              <p:cNvSpPr/>
              <p:nvPr/>
            </p:nvSpPr>
            <p:spPr>
              <a:xfrm>
                <a:off x="5819194" y="1860087"/>
                <a:ext cx="1377254" cy="390092"/>
              </a:xfrm>
              <a:prstGeom prst="rect">
                <a:avLst/>
              </a:prstGeom>
              <a:solidFill>
                <a:srgbClr val="DAE3F3"/>
              </a:solidFill>
              <a:ln w="57150"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+mj-lt"/>
                  </a:rPr>
                  <a:t>Counter</a:t>
                </a:r>
                <a:r>
                  <a:rPr lang="tr-TR" sz="1400" b="1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1400" b="1" dirty="0">
                    <a:solidFill>
                      <a:schemeClr val="tx1"/>
                    </a:solidFill>
                    <a:latin typeface="+mj-lt"/>
                  </a:rPr>
                  <a:t>N-1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43309CB-644B-76AB-869E-3EEB24199858}"/>
                </a:ext>
              </a:extLst>
            </p:cNvPr>
            <p:cNvGrpSpPr/>
            <p:nvPr/>
          </p:nvGrpSpPr>
          <p:grpSpPr>
            <a:xfrm>
              <a:off x="4534567" y="2586486"/>
              <a:ext cx="1140137" cy="220292"/>
              <a:chOff x="4534567" y="2586486"/>
              <a:chExt cx="1140137" cy="220292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F99155A-4070-4B8C-BCC8-2E6973B455B2}"/>
                  </a:ext>
                </a:extLst>
              </p:cNvPr>
              <p:cNvSpPr/>
              <p:nvPr/>
            </p:nvSpPr>
            <p:spPr>
              <a:xfrm>
                <a:off x="4534567" y="2586486"/>
                <a:ext cx="1140137" cy="220292"/>
              </a:xfrm>
              <a:prstGeom prst="rect">
                <a:avLst/>
              </a:prstGeom>
              <a:solidFill>
                <a:srgbClr val="D0CECE"/>
              </a:solidFill>
              <a:ln w="57150"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" dirty="0">
                  <a:latin typeface="+mj-lt"/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9A3DCAAF-C9FF-7E34-26FE-DCF2CB851467}"/>
                  </a:ext>
                </a:extLst>
              </p:cNvPr>
              <p:cNvGrpSpPr/>
              <p:nvPr/>
            </p:nvGrpSpPr>
            <p:grpSpPr>
              <a:xfrm rot="5400000">
                <a:off x="5089669" y="2593218"/>
                <a:ext cx="39281" cy="213107"/>
                <a:chOff x="3618601" y="3315548"/>
                <a:chExt cx="45720" cy="248034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98D7AB15-85F6-A1CB-DD4A-BAAB59684581}"/>
                    </a:ext>
                  </a:extLst>
                </p:cNvPr>
                <p:cNvSpPr/>
                <p:nvPr/>
              </p:nvSpPr>
              <p:spPr>
                <a:xfrm>
                  <a:off x="3618602" y="3315548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CC0AD9DE-3024-71F9-3F47-3BF10FE060FC}"/>
                    </a:ext>
                  </a:extLst>
                </p:cNvPr>
                <p:cNvSpPr/>
                <p:nvPr/>
              </p:nvSpPr>
              <p:spPr>
                <a:xfrm>
                  <a:off x="3618601" y="3418278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13225F4B-35F5-0DF5-BF46-09BCFD8928A1}"/>
                    </a:ext>
                  </a:extLst>
                </p:cNvPr>
                <p:cNvSpPr/>
                <p:nvPr/>
              </p:nvSpPr>
              <p:spPr>
                <a:xfrm>
                  <a:off x="3618601" y="351786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889BFDD6-B9DB-B166-1A5E-D094434CA38E}"/>
              </a:ext>
            </a:extLst>
          </p:cNvPr>
          <p:cNvSpPr/>
          <p:nvPr/>
        </p:nvSpPr>
        <p:spPr>
          <a:xfrm>
            <a:off x="3157313" y="2583221"/>
            <a:ext cx="3886735" cy="235361"/>
          </a:xfrm>
          <a:prstGeom prst="rect">
            <a:avLst/>
          </a:prstGeom>
          <a:noFill/>
          <a:ln w="3810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92ED9A9-3958-6B2C-17A4-77ECE62B6A9F}"/>
              </a:ext>
            </a:extLst>
          </p:cNvPr>
          <p:cNvSpPr/>
          <p:nvPr/>
        </p:nvSpPr>
        <p:spPr>
          <a:xfrm>
            <a:off x="3145883" y="4184897"/>
            <a:ext cx="3898165" cy="220198"/>
          </a:xfrm>
          <a:prstGeom prst="rect">
            <a:avLst/>
          </a:prstGeom>
          <a:solidFill>
            <a:srgbClr val="DAE3F3"/>
          </a:solidFill>
          <a:ln w="57150"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+mj-lt"/>
              </a:rPr>
              <a:t>Row 0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4D23F35-52F5-10DB-68B7-A8307ACDF277}"/>
              </a:ext>
            </a:extLst>
          </p:cNvPr>
          <p:cNvSpPr/>
          <p:nvPr/>
        </p:nvSpPr>
        <p:spPr>
          <a:xfrm>
            <a:off x="3145883" y="4175801"/>
            <a:ext cx="3911516" cy="235361"/>
          </a:xfrm>
          <a:prstGeom prst="rect">
            <a:avLst/>
          </a:prstGeom>
          <a:noFill/>
          <a:ln w="38100"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8596EC6-5AAA-70CD-B198-62A6B7E628C9}"/>
              </a:ext>
            </a:extLst>
          </p:cNvPr>
          <p:cNvGrpSpPr/>
          <p:nvPr/>
        </p:nvGrpSpPr>
        <p:grpSpPr>
          <a:xfrm>
            <a:off x="3152233" y="1702922"/>
            <a:ext cx="3893455" cy="880299"/>
            <a:chOff x="3152233" y="1702922"/>
            <a:chExt cx="3893455" cy="880299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C8AE0D54-BF89-15C1-B61B-9B33F2FD7351}"/>
                </a:ext>
              </a:extLst>
            </p:cNvPr>
            <p:cNvSpPr/>
            <p:nvPr/>
          </p:nvSpPr>
          <p:spPr>
            <a:xfrm>
              <a:off x="3152233" y="1702922"/>
              <a:ext cx="3893455" cy="38045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Open Row</a:t>
              </a: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EB39F4E1-7A34-B6BE-78D5-F721E421BFD3}"/>
                </a:ext>
              </a:extLst>
            </p:cNvPr>
            <p:cNvCxnSpPr>
              <a:cxnSpLocks/>
              <a:stCxn id="85" idx="2"/>
              <a:endCxn id="17" idx="0"/>
            </p:cNvCxnSpPr>
            <p:nvPr/>
          </p:nvCxnSpPr>
          <p:spPr>
            <a:xfrm>
              <a:off x="5098961" y="2083375"/>
              <a:ext cx="1720" cy="499846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6DBF118A-C123-73E7-45FA-1A95D672A2E3}"/>
                </a:ext>
              </a:extLst>
            </p:cNvPr>
            <p:cNvCxnSpPr>
              <a:cxnSpLocks/>
            </p:cNvCxnSpPr>
            <p:nvPr/>
          </p:nvCxnSpPr>
          <p:spPr>
            <a:xfrm>
              <a:off x="6370738" y="2082981"/>
              <a:ext cx="1720" cy="499846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94D157E1-DE71-3E50-73E6-3EA4B15A4380}"/>
                </a:ext>
              </a:extLst>
            </p:cNvPr>
            <p:cNvCxnSpPr>
              <a:cxnSpLocks/>
            </p:cNvCxnSpPr>
            <p:nvPr/>
          </p:nvCxnSpPr>
          <p:spPr>
            <a:xfrm>
              <a:off x="3836948" y="2074710"/>
              <a:ext cx="1720" cy="499846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A247B07-D069-F629-0D67-DA2AB9051608}"/>
              </a:ext>
            </a:extLst>
          </p:cNvPr>
          <p:cNvGrpSpPr/>
          <p:nvPr/>
        </p:nvGrpSpPr>
        <p:grpSpPr>
          <a:xfrm>
            <a:off x="3157313" y="2907319"/>
            <a:ext cx="3893455" cy="1268987"/>
            <a:chOff x="3157313" y="2907319"/>
            <a:chExt cx="3893455" cy="1268987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7EE1A003-E9AD-BEBF-DC7D-E57FB80BB082}"/>
                </a:ext>
              </a:extLst>
            </p:cNvPr>
            <p:cNvSpPr/>
            <p:nvPr/>
          </p:nvSpPr>
          <p:spPr>
            <a:xfrm>
              <a:off x="3157313" y="2907319"/>
              <a:ext cx="3893455" cy="38045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Open Row</a:t>
              </a:r>
            </a:p>
          </p:txBody>
        </p: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D65926BD-0BA3-4A36-5B18-A6AA82DE0328}"/>
                </a:ext>
              </a:extLst>
            </p:cNvPr>
            <p:cNvCxnSpPr>
              <a:cxnSpLocks/>
            </p:cNvCxnSpPr>
            <p:nvPr/>
          </p:nvCxnSpPr>
          <p:spPr>
            <a:xfrm>
              <a:off x="5095254" y="3297289"/>
              <a:ext cx="4270" cy="878512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537238C8-57C4-2D98-501C-FD85C53E5AC2}"/>
                </a:ext>
              </a:extLst>
            </p:cNvPr>
            <p:cNvCxnSpPr>
              <a:cxnSpLocks/>
            </p:cNvCxnSpPr>
            <p:nvPr/>
          </p:nvCxnSpPr>
          <p:spPr>
            <a:xfrm>
              <a:off x="6368603" y="3295936"/>
              <a:ext cx="4270" cy="878512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BCB49D77-2301-2088-432E-782F53602645}"/>
                </a:ext>
              </a:extLst>
            </p:cNvPr>
            <p:cNvCxnSpPr>
              <a:cxnSpLocks/>
            </p:cNvCxnSpPr>
            <p:nvPr/>
          </p:nvCxnSpPr>
          <p:spPr>
            <a:xfrm>
              <a:off x="3834099" y="3297794"/>
              <a:ext cx="4270" cy="878512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08A2855-B57B-F5D1-65B9-9AA42C921A03}"/>
              </a:ext>
            </a:extLst>
          </p:cNvPr>
          <p:cNvGrpSpPr/>
          <p:nvPr/>
        </p:nvGrpSpPr>
        <p:grpSpPr>
          <a:xfrm>
            <a:off x="2043356" y="2582827"/>
            <a:ext cx="2479370" cy="237406"/>
            <a:chOff x="2043356" y="2582827"/>
            <a:chExt cx="2479370" cy="23740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EBE0665-EF06-6620-F854-88AD77317C1D}"/>
                </a:ext>
              </a:extLst>
            </p:cNvPr>
            <p:cNvSpPr/>
            <p:nvPr/>
          </p:nvSpPr>
          <p:spPr>
            <a:xfrm>
              <a:off x="2043356" y="2582827"/>
              <a:ext cx="1005846" cy="235178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281C985-B977-B046-2A4D-6CA710C60CB0}"/>
                </a:ext>
              </a:extLst>
            </p:cNvPr>
            <p:cNvSpPr/>
            <p:nvPr/>
          </p:nvSpPr>
          <p:spPr>
            <a:xfrm>
              <a:off x="3154138" y="2585055"/>
              <a:ext cx="1368588" cy="235178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AD6BC169-DEF8-CDAC-7B00-F155669AACE1}"/>
              </a:ext>
            </a:extLst>
          </p:cNvPr>
          <p:cNvSpPr/>
          <p:nvPr/>
        </p:nvSpPr>
        <p:spPr>
          <a:xfrm>
            <a:off x="1156855" y="1849553"/>
            <a:ext cx="827304" cy="488050"/>
          </a:xfrm>
          <a:prstGeom prst="rightArrow">
            <a:avLst/>
          </a:prstGeom>
          <a:solidFill>
            <a:srgbClr val="FBE5D6"/>
          </a:solidFill>
          <a:ln w="38100"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Row N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C6B74E0-8838-AE37-3F47-41F2F739232E}"/>
              </a:ext>
            </a:extLst>
          </p:cNvPr>
          <p:cNvGrpSpPr/>
          <p:nvPr/>
        </p:nvGrpSpPr>
        <p:grpSpPr>
          <a:xfrm>
            <a:off x="7528964" y="2920614"/>
            <a:ext cx="1490343" cy="1484481"/>
            <a:chOff x="7527438" y="3079936"/>
            <a:chExt cx="1490343" cy="3088660"/>
          </a:xfrm>
        </p:grpSpPr>
        <p:sp>
          <p:nvSpPr>
            <p:cNvPr id="34" name="Left Brace 33">
              <a:extLst>
                <a:ext uri="{FF2B5EF4-FFF2-40B4-BE49-F238E27FC236}">
                  <a16:creationId xmlns:a16="http://schemas.microsoft.com/office/drawing/2014/main" id="{113CE21D-8D76-7A5E-D67A-3CC564272BF6}"/>
                </a:ext>
              </a:extLst>
            </p:cNvPr>
            <p:cNvSpPr/>
            <p:nvPr/>
          </p:nvSpPr>
          <p:spPr>
            <a:xfrm flipH="1">
              <a:off x="7527438" y="3079936"/>
              <a:ext cx="325391" cy="3088660"/>
            </a:xfrm>
            <a:prstGeom prst="leftBrace">
              <a:avLst>
                <a:gd name="adj1" fmla="val 158947"/>
                <a:gd name="adj2" fmla="val 50000"/>
              </a:avLst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446BF6A-CC57-F613-B3A6-AB4D0C8A56BE}"/>
                </a:ext>
              </a:extLst>
            </p:cNvPr>
            <p:cNvSpPr txBox="1"/>
            <p:nvPr/>
          </p:nvSpPr>
          <p:spPr>
            <a:xfrm>
              <a:off x="7909272" y="3688120"/>
              <a:ext cx="1108509" cy="923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+mj-lt"/>
                </a:rPr>
                <a:t>Serves</a:t>
              </a:r>
            </a:p>
            <a:p>
              <a:pPr algn="ctr"/>
              <a:r>
                <a:rPr lang="en-US" b="1" dirty="0">
                  <a:solidFill>
                    <a:srgbClr val="C00000"/>
                  </a:solidFill>
                  <a:latin typeface="+mj-lt"/>
                </a:rPr>
                <a:t>Regular</a:t>
              </a:r>
            </a:p>
            <a:p>
              <a:pPr algn="ctr"/>
              <a:r>
                <a:rPr lang="en-US" b="1" dirty="0">
                  <a:solidFill>
                    <a:srgbClr val="C00000"/>
                  </a:solidFill>
                  <a:latin typeface="+mj-lt"/>
                </a:rPr>
                <a:t>Accesses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FFC162F-16C9-905F-C3B2-94488F5AD6B6}"/>
              </a:ext>
            </a:extLst>
          </p:cNvPr>
          <p:cNvGrpSpPr/>
          <p:nvPr/>
        </p:nvGrpSpPr>
        <p:grpSpPr>
          <a:xfrm>
            <a:off x="7528964" y="1693494"/>
            <a:ext cx="1460464" cy="1213826"/>
            <a:chOff x="7527438" y="3079936"/>
            <a:chExt cx="1460464" cy="3088660"/>
          </a:xfrm>
        </p:grpSpPr>
        <p:sp>
          <p:nvSpPr>
            <p:cNvPr id="45" name="Left Brace 44">
              <a:extLst>
                <a:ext uri="{FF2B5EF4-FFF2-40B4-BE49-F238E27FC236}">
                  <a16:creationId xmlns:a16="http://schemas.microsoft.com/office/drawing/2014/main" id="{FA6FD037-2191-BF34-1AE4-65EC3E6222BC}"/>
                </a:ext>
              </a:extLst>
            </p:cNvPr>
            <p:cNvSpPr/>
            <p:nvPr/>
          </p:nvSpPr>
          <p:spPr>
            <a:xfrm flipH="1">
              <a:off x="7527438" y="3079936"/>
              <a:ext cx="325391" cy="3088660"/>
            </a:xfrm>
            <a:prstGeom prst="leftBrace">
              <a:avLst>
                <a:gd name="adj1" fmla="val 158947"/>
                <a:gd name="adj2" fmla="val 50000"/>
              </a:avLst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C02E4DF-CE9B-C1F2-8AB5-B9CF8D1C73C8}"/>
                </a:ext>
              </a:extLst>
            </p:cNvPr>
            <p:cNvSpPr txBox="1"/>
            <p:nvPr/>
          </p:nvSpPr>
          <p:spPr>
            <a:xfrm>
              <a:off x="7939153" y="3804458"/>
              <a:ext cx="1048749" cy="1644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+mj-lt"/>
                </a:rPr>
                <a:t>Updates</a:t>
              </a:r>
            </a:p>
            <a:p>
              <a:pPr algn="ctr"/>
              <a:r>
                <a:rPr lang="en-US" b="1" dirty="0">
                  <a:solidFill>
                    <a:srgbClr val="C00000"/>
                  </a:solidFill>
                  <a:latin typeface="+mj-lt"/>
                </a:rPr>
                <a:t>Counter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50249FA-61D2-D941-006D-BA45713BC2E2}"/>
              </a:ext>
            </a:extLst>
          </p:cNvPr>
          <p:cNvGrpSpPr/>
          <p:nvPr/>
        </p:nvGrpSpPr>
        <p:grpSpPr>
          <a:xfrm>
            <a:off x="3145472" y="2584940"/>
            <a:ext cx="3911927" cy="1820155"/>
            <a:chOff x="3145472" y="2584940"/>
            <a:chExt cx="3911927" cy="182015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9E4AB2-5E24-55C3-2D8D-C36A8AE0899A}"/>
                </a:ext>
              </a:extLst>
            </p:cNvPr>
            <p:cNvSpPr/>
            <p:nvPr/>
          </p:nvSpPr>
          <p:spPr>
            <a:xfrm>
              <a:off x="3145472" y="4173517"/>
              <a:ext cx="3911927" cy="231578"/>
            </a:xfrm>
            <a:prstGeom prst="rect">
              <a:avLst/>
            </a:prstGeom>
            <a:noFill/>
            <a:ln w="38100">
              <a:solidFill>
                <a:srgbClr val="C55A1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D386545-4E4F-7595-4220-ABF3158A2604}"/>
                </a:ext>
              </a:extLst>
            </p:cNvPr>
            <p:cNvSpPr/>
            <p:nvPr/>
          </p:nvSpPr>
          <p:spPr>
            <a:xfrm>
              <a:off x="3156533" y="2584940"/>
              <a:ext cx="1366194" cy="231578"/>
            </a:xfrm>
            <a:prstGeom prst="rect">
              <a:avLst/>
            </a:prstGeom>
            <a:noFill/>
            <a:ln w="38100">
              <a:solidFill>
                <a:srgbClr val="C55A1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310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8" grpId="0" animBg="1"/>
      <p:bldP spid="78" grpId="0" animBg="1"/>
      <p:bldP spid="78" grpId="1" animBg="1"/>
      <p:bldP spid="79" grpId="0" animBg="1"/>
      <p:bldP spid="80" grpId="0" animBg="1"/>
      <p:bldP spid="80" grpId="1" animBg="1"/>
      <p:bldP spid="48" grpId="0" animBg="1"/>
      <p:bldP spid="48" grpId="1" animBg="1"/>
      <p:bldP spid="2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88043-F318-024B-9439-238A68AE4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0699BC-7694-8B6E-D4CE-815AA0C18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Chronus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Concurrent Counter Update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(More in the paper)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AC65868-7656-A10A-D4A3-520BD3A70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DF9C814-30EA-075B-DA25-C2118337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43</a:t>
            </a:fld>
            <a:endParaRPr lang="tr-TR">
              <a:latin typeface="+mj-lt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08BA29B9-E794-B64D-22A8-A4106BB03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0841"/>
            <a:ext cx="9144000" cy="3124605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BF8FBE0E-C81C-E474-929E-BE8ECFAA2376}"/>
              </a:ext>
            </a:extLst>
          </p:cNvPr>
          <p:cNvGrpSpPr/>
          <p:nvPr/>
        </p:nvGrpSpPr>
        <p:grpSpPr>
          <a:xfrm>
            <a:off x="245934" y="5026065"/>
            <a:ext cx="8652133" cy="1121711"/>
            <a:chOff x="232778" y="5026065"/>
            <a:chExt cx="8652133" cy="1121711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4EBECE5-3922-6BAE-6CB6-0E194B3B7253}"/>
                </a:ext>
              </a:extLst>
            </p:cNvPr>
            <p:cNvSpPr/>
            <p:nvPr/>
          </p:nvSpPr>
          <p:spPr>
            <a:xfrm>
              <a:off x="232778" y="5026065"/>
              <a:ext cx="4176681" cy="1121711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2F5597"/>
                  </a:solidFill>
                  <a:latin typeface="+mj-lt"/>
                </a:rPr>
                <a:t>Counter Subarray</a:t>
              </a:r>
            </a:p>
            <a:p>
              <a:pPr algn="ctr"/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incurs 0.5% area overhead</a:t>
              </a:r>
            </a:p>
            <a:p>
              <a:pPr algn="ctr"/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per bank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D1EAC29-89E2-307A-18F9-63C751711622}"/>
                </a:ext>
              </a:extLst>
            </p:cNvPr>
            <p:cNvSpPr/>
            <p:nvPr/>
          </p:nvSpPr>
          <p:spPr>
            <a:xfrm>
              <a:off x="4708230" y="5026065"/>
              <a:ext cx="4176681" cy="1121711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2F5597"/>
                  </a:solidFill>
                  <a:latin typeface="+mj-lt"/>
                </a:rPr>
                <a:t>Counter Subarray</a:t>
              </a:r>
            </a:p>
            <a:p>
              <a:pPr algn="ctr"/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induces 19% energy overhead</a:t>
              </a:r>
            </a:p>
            <a:p>
              <a:pPr algn="ctr"/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to opening and closing a row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C7BD8DFF-BFA0-FEA0-3907-8F6499C5DD06}"/>
              </a:ext>
            </a:extLst>
          </p:cNvPr>
          <p:cNvSpPr txBox="1"/>
          <p:nvPr/>
        </p:nvSpPr>
        <p:spPr>
          <a:xfrm>
            <a:off x="2416929" y="1358627"/>
            <a:ext cx="4254498" cy="4401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563C1"/>
                </a:solidFill>
                <a:latin typeface="+mj-lt"/>
                <a:hlinkClick r:id="rId4"/>
              </a:rPr>
              <a:t>https://arxiv.org/abs/2502.12650</a:t>
            </a:r>
            <a:endParaRPr lang="en-US" sz="2000" b="1" dirty="0">
              <a:solidFill>
                <a:srgbClr val="0563C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20825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EE042-67BC-1C02-5572-55A5DBC33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56BA606-CAD8-4BFC-E33E-9FB0AC8799A5}"/>
              </a:ext>
            </a:extLst>
          </p:cNvPr>
          <p:cNvGrpSpPr/>
          <p:nvPr/>
        </p:nvGrpSpPr>
        <p:grpSpPr>
          <a:xfrm>
            <a:off x="-9050" y="3850951"/>
            <a:ext cx="9159516" cy="1350973"/>
            <a:chOff x="-4616" y="1645915"/>
            <a:chExt cx="9159516" cy="1350973"/>
          </a:xfrm>
          <a:solidFill>
            <a:srgbClr val="2F5597"/>
          </a:solidFill>
        </p:grpSpPr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B5CBC01B-EBB7-FEF8-DA07-524CF0886F87}"/>
                </a:ext>
              </a:extLst>
            </p:cNvPr>
            <p:cNvSpPr/>
            <p:nvPr/>
          </p:nvSpPr>
          <p:spPr>
            <a:xfrm>
              <a:off x="-4616" y="1645915"/>
              <a:ext cx="9157466" cy="13509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endParaRPr lang="en-US" sz="3200" dirty="0">
                <a:latin typeface="+mj-lt"/>
                <a:ea typeface="+mn-lt"/>
                <a:cs typeface="+mn-l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2FCD27F-DA32-8B66-0866-EE13DDFEFC35}"/>
                </a:ext>
              </a:extLst>
            </p:cNvPr>
            <p:cNvSpPr txBox="1"/>
            <p:nvPr/>
          </p:nvSpPr>
          <p:spPr>
            <a:xfrm>
              <a:off x="-3322" y="1840962"/>
              <a:ext cx="9156172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100" b="1" dirty="0" err="1">
                  <a:solidFill>
                    <a:schemeClr val="bg1"/>
                  </a:solidFill>
                  <a:latin typeface="+mj-lt"/>
                </a:rPr>
                <a:t>Chronus</a:t>
              </a:r>
              <a:r>
                <a:rPr lang="en-US" sz="3100" b="1" dirty="0">
                  <a:solidFill>
                    <a:schemeClr val="bg1"/>
                  </a:solidFill>
                  <a:latin typeface="+mj-lt"/>
                </a:rPr>
                <a:t> Back-Off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3516A3B-2DF5-A34E-6E97-E51F5B128864}"/>
                </a:ext>
              </a:extLst>
            </p:cNvPr>
            <p:cNvSpPr txBox="1"/>
            <p:nvPr/>
          </p:nvSpPr>
          <p:spPr>
            <a:xfrm>
              <a:off x="-1272" y="2361009"/>
              <a:ext cx="9156172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Dynamically</a:t>
              </a:r>
              <a:r>
                <a:rPr lang="en-US" sz="2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 </a:t>
              </a:r>
              <a:r>
                <a:rPr lang="en-US" sz="20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control</a:t>
              </a:r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 the number of </a:t>
              </a:r>
              <a:r>
                <a:rPr lang="en-US" sz="20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refreshes as needed</a:t>
              </a:r>
              <a:endParaRPr lang="en-US" sz="20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</p:grpSp>
      <p:sp>
        <p:nvSpPr>
          <p:cNvPr id="2" name="Başlık 1">
            <a:extLst>
              <a:ext uri="{FF2B5EF4-FFF2-40B4-BE49-F238E27FC236}">
                <a16:creationId xmlns:a16="http://schemas.microsoft.com/office/drawing/2014/main" id="{3F5AAFA6-22D0-685A-AC32-13E19B88C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Chronus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Overview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2D80523-B5A1-0BC7-0094-B6788091E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07BA20A-ECBA-527D-E245-51C071179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44</a:t>
            </a:fld>
            <a:endParaRPr lang="tr-TR"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F30BBD-7C92-3E62-A98B-B50A563719C5}"/>
              </a:ext>
            </a:extLst>
          </p:cNvPr>
          <p:cNvGrpSpPr/>
          <p:nvPr/>
        </p:nvGrpSpPr>
        <p:grpSpPr>
          <a:xfrm>
            <a:off x="-14776" y="1666236"/>
            <a:ext cx="9158776" cy="1350973"/>
            <a:chOff x="-14776" y="1666236"/>
            <a:chExt cx="9158776" cy="1350973"/>
          </a:xfrm>
        </p:grpSpPr>
        <p:sp>
          <p:nvSpPr>
            <p:cNvPr id="7" name="Rectangle 25">
              <a:extLst>
                <a:ext uri="{FF2B5EF4-FFF2-40B4-BE49-F238E27FC236}">
                  <a16:creationId xmlns:a16="http://schemas.microsoft.com/office/drawing/2014/main" id="{BDA53036-5459-1581-07D6-FA543C62DFEB}"/>
                </a:ext>
              </a:extLst>
            </p:cNvPr>
            <p:cNvSpPr/>
            <p:nvPr/>
          </p:nvSpPr>
          <p:spPr>
            <a:xfrm>
              <a:off x="0" y="1666236"/>
              <a:ext cx="9144000" cy="135097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endParaRPr lang="en-US" sz="3200" dirty="0">
                <a:latin typeface="+mj-lt"/>
                <a:ea typeface="+mn-lt"/>
                <a:cs typeface="+mn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F1CF92F-871F-7842-DE8F-EB0B8B32AF4B}"/>
                </a:ext>
              </a:extLst>
            </p:cNvPr>
            <p:cNvSpPr txBox="1"/>
            <p:nvPr/>
          </p:nvSpPr>
          <p:spPr>
            <a:xfrm>
              <a:off x="-14776" y="1841980"/>
              <a:ext cx="91427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00" b="1" dirty="0">
                  <a:latin typeface="+mj-lt"/>
                </a:rPr>
                <a:t>Concurrent Counter Update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FB867C4-9557-B4EC-7C29-E07EB4F0DF3F}"/>
                </a:ext>
              </a:extLst>
            </p:cNvPr>
            <p:cNvSpPr txBox="1"/>
            <p:nvPr/>
          </p:nvSpPr>
          <p:spPr>
            <a:xfrm>
              <a:off x="-14776" y="2343509"/>
              <a:ext cx="91427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Concurrently update counters while serving DRAM accesses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08516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65E6B-83BF-5D8E-A5B3-F248B5437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93786D-160D-CC0E-B830-B44860F67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Chronus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Chronus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Back-Off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3AC1152-7EB3-2E30-5AD7-4362D83EF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45</a:t>
            </a:fld>
            <a:endParaRPr lang="tr-TR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4205DD-DF11-516A-5C7F-40306D9EAC7A}"/>
              </a:ext>
            </a:extLst>
          </p:cNvPr>
          <p:cNvSpPr txBox="1"/>
          <p:nvPr/>
        </p:nvSpPr>
        <p:spPr>
          <a:xfrm>
            <a:off x="-125260" y="1345518"/>
            <a:ext cx="9394520" cy="17603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b="1" dirty="0" err="1">
                <a:solidFill>
                  <a:srgbClr val="7030A0"/>
                </a:solidFill>
                <a:latin typeface="+mj-lt"/>
              </a:rPr>
              <a:t>Chronus</a:t>
            </a:r>
            <a:r>
              <a:rPr lang="en-US" sz="2600" b="1" dirty="0">
                <a:solidFill>
                  <a:srgbClr val="7030A0"/>
                </a:solidFill>
                <a:latin typeface="+mj-lt"/>
              </a:rPr>
              <a:t> Back-Off </a:t>
            </a:r>
            <a:r>
              <a:rPr lang="en-US" sz="2600" dirty="0">
                <a:latin typeface="+mj-lt"/>
              </a:rPr>
              <a:t>prevents a potential 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wave attack</a:t>
            </a:r>
            <a:endParaRPr lang="en-US" sz="2600" dirty="0">
              <a:latin typeface="+mj-lt"/>
            </a:endParaRPr>
          </a:p>
          <a:p>
            <a:pPr algn="ctr"/>
            <a:r>
              <a:rPr lang="en-US" sz="2600" dirty="0">
                <a:latin typeface="+mj-lt"/>
              </a:rPr>
              <a:t>with two simple changes to PRAC Back-Off</a:t>
            </a:r>
            <a:endParaRPr lang="en-US" sz="2600" b="1" dirty="0"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903433-84A8-5F21-9DA2-C5F2C5CF21E6}"/>
              </a:ext>
            </a:extLst>
          </p:cNvPr>
          <p:cNvGrpSpPr/>
          <p:nvPr/>
        </p:nvGrpSpPr>
        <p:grpSpPr>
          <a:xfrm>
            <a:off x="380514" y="3675565"/>
            <a:ext cx="6797795" cy="892552"/>
            <a:chOff x="380514" y="3919407"/>
            <a:chExt cx="6797795" cy="89255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1018D75-C669-F604-7960-D002B55F0CDE}"/>
                </a:ext>
              </a:extLst>
            </p:cNvPr>
            <p:cNvSpPr txBox="1"/>
            <p:nvPr/>
          </p:nvSpPr>
          <p:spPr>
            <a:xfrm>
              <a:off x="1064712" y="3919407"/>
              <a:ext cx="6113597" cy="89255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600" b="1" dirty="0" err="1">
                  <a:solidFill>
                    <a:srgbClr val="7030A0"/>
                  </a:solidFill>
                  <a:latin typeface="+mj-lt"/>
                </a:rPr>
                <a:t>Chronus</a:t>
              </a:r>
              <a:r>
                <a:rPr lang="en-US" sz="2600" b="1" dirty="0">
                  <a:solidFill>
                    <a:srgbClr val="7030A0"/>
                  </a:solidFill>
                  <a:latin typeface="+mj-lt"/>
                </a:rPr>
                <a:t> Back-Off</a:t>
              </a:r>
              <a:r>
                <a:rPr lang="en-US" sz="2600" b="1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 dynamically controls</a:t>
              </a:r>
            </a:p>
            <a:p>
              <a:r>
                <a:rPr lang="en-US" sz="2600" dirty="0">
                  <a:latin typeface="+mj-lt"/>
                </a:rPr>
                <a:t>the </a:t>
              </a: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number of refreshes as needed</a:t>
              </a:r>
              <a:endParaRPr lang="en-US" sz="2600" b="1" dirty="0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5B334EE-86A8-8666-88A4-6FA462DEF97E}"/>
                </a:ext>
              </a:extLst>
            </p:cNvPr>
            <p:cNvSpPr txBox="1"/>
            <p:nvPr/>
          </p:nvSpPr>
          <p:spPr>
            <a:xfrm>
              <a:off x="380514" y="4022196"/>
              <a:ext cx="68419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600" dirty="0">
                  <a:latin typeface="+mj-lt"/>
                </a:rPr>
                <a:t>1)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A1CF0B-BD31-1AB1-6F25-A7806864C3A9}"/>
              </a:ext>
            </a:extLst>
          </p:cNvPr>
          <p:cNvGrpSpPr/>
          <p:nvPr/>
        </p:nvGrpSpPr>
        <p:grpSpPr>
          <a:xfrm>
            <a:off x="380514" y="5132080"/>
            <a:ext cx="8382972" cy="646331"/>
            <a:chOff x="380514" y="4900843"/>
            <a:chExt cx="8382972" cy="6463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F1CD605-23BA-AB71-F92B-CB4D93DD731B}"/>
                </a:ext>
              </a:extLst>
            </p:cNvPr>
            <p:cNvSpPr txBox="1"/>
            <p:nvPr/>
          </p:nvSpPr>
          <p:spPr>
            <a:xfrm>
              <a:off x="1064712" y="5009362"/>
              <a:ext cx="7698774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600" b="1" dirty="0" err="1">
                  <a:solidFill>
                    <a:srgbClr val="7030A0"/>
                  </a:solidFill>
                  <a:latin typeface="+mj-lt"/>
                </a:rPr>
                <a:t>Chronus</a:t>
              </a:r>
              <a:r>
                <a:rPr lang="en-US" sz="2600" b="1" dirty="0">
                  <a:solidFill>
                    <a:srgbClr val="7030A0"/>
                  </a:solidFill>
                  <a:latin typeface="+mj-lt"/>
                </a:rPr>
                <a:t> Back-Off</a:t>
              </a:r>
              <a:r>
                <a:rPr lang="en-US" sz="2600" dirty="0">
                  <a:latin typeface="+mj-lt"/>
                </a:rPr>
                <a:t> does </a:t>
              </a:r>
              <a:r>
                <a:rPr lang="en-US" sz="2600" b="1" dirty="0">
                  <a:latin typeface="+mj-lt"/>
                </a:rPr>
                <a:t>not</a:t>
              </a:r>
              <a:r>
                <a:rPr lang="en-US" sz="2600" dirty="0">
                  <a:latin typeface="+mj-lt"/>
                </a:rPr>
                <a:t> have a delay period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96FA099-C81C-4666-80C1-7EEE05864AB8}"/>
                </a:ext>
              </a:extLst>
            </p:cNvPr>
            <p:cNvSpPr txBox="1"/>
            <p:nvPr/>
          </p:nvSpPr>
          <p:spPr>
            <a:xfrm>
              <a:off x="380514" y="4900843"/>
              <a:ext cx="68419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600" dirty="0">
                  <a:latin typeface="+mj-lt"/>
                </a:rPr>
                <a:t>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954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04435-0DC1-ED89-410E-045D5127D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E44D3F-34E0-A73C-52B7-1E9747114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Chronus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Chronus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Back-Off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E145F58-C7E7-996C-6342-50B84424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C7FC2FC-3C9D-EB9C-59D6-EA402DB5D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46</a:t>
            </a:fld>
            <a:endParaRPr lang="tr-TR">
              <a:latin typeface="+mj-lt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9D719F5-003F-DDBD-0340-E7BC8D5BE62E}"/>
              </a:ext>
            </a:extLst>
          </p:cNvPr>
          <p:cNvCxnSpPr>
            <a:cxnSpLocks/>
          </p:cNvCxnSpPr>
          <p:nvPr/>
        </p:nvCxnSpPr>
        <p:spPr>
          <a:xfrm>
            <a:off x="755073" y="6045744"/>
            <a:ext cx="7322127" cy="0"/>
          </a:xfrm>
          <a:prstGeom prst="straightConnector1">
            <a:avLst/>
          </a:prstGeom>
          <a:ln w="57150">
            <a:solidFill>
              <a:srgbClr val="4040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72F3D00-E46C-40AC-1568-B7F5991E7780}"/>
              </a:ext>
            </a:extLst>
          </p:cNvPr>
          <p:cNvSpPr txBox="1"/>
          <p:nvPr/>
        </p:nvSpPr>
        <p:spPr>
          <a:xfrm>
            <a:off x="8182568" y="5861078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04040"/>
                </a:solidFill>
                <a:latin typeface="+mj-lt"/>
              </a:rPr>
              <a:t>Time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B264022-0D8E-79AC-F9AF-857D33FE5DD7}"/>
              </a:ext>
            </a:extLst>
          </p:cNvPr>
          <p:cNvSpPr/>
          <p:nvPr/>
        </p:nvSpPr>
        <p:spPr>
          <a:xfrm>
            <a:off x="1417337" y="5735189"/>
            <a:ext cx="1144198" cy="58317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200" b="1" dirty="0">
                <a:solidFill>
                  <a:srgbClr val="404040"/>
                </a:solidFill>
                <a:latin typeface="+mj-lt"/>
              </a:rPr>
              <a:t>RFM</a:t>
            </a:r>
            <a:endParaRPr lang="en-US" sz="2200" b="1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14E2C75-1DDB-23AE-915D-ADC4216BF4E1}"/>
              </a:ext>
            </a:extLst>
          </p:cNvPr>
          <p:cNvSpPr/>
          <p:nvPr/>
        </p:nvSpPr>
        <p:spPr>
          <a:xfrm>
            <a:off x="2698339" y="5735189"/>
            <a:ext cx="1144198" cy="58317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200" b="1" dirty="0">
                <a:solidFill>
                  <a:srgbClr val="404040"/>
                </a:solidFill>
                <a:latin typeface="+mj-lt"/>
              </a:rPr>
              <a:t>RFM</a:t>
            </a:r>
            <a:endParaRPr lang="en-US" sz="2200" b="1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226CE50-CAA7-CA9E-912A-B3C7F196A91C}"/>
              </a:ext>
            </a:extLst>
          </p:cNvPr>
          <p:cNvSpPr/>
          <p:nvPr/>
        </p:nvSpPr>
        <p:spPr>
          <a:xfrm>
            <a:off x="3978811" y="5735189"/>
            <a:ext cx="1144198" cy="58317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200" b="1" dirty="0">
                <a:solidFill>
                  <a:srgbClr val="404040"/>
                </a:solidFill>
                <a:latin typeface="+mj-lt"/>
              </a:rPr>
              <a:t>RFM</a:t>
            </a:r>
            <a:endParaRPr lang="en-US" sz="2200" b="1" dirty="0">
              <a:solidFill>
                <a:srgbClr val="404040"/>
              </a:solidFill>
              <a:latin typeface="+mj-lt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53848B0-9F28-26CC-5FE6-EA83675EC8E3}"/>
              </a:ext>
            </a:extLst>
          </p:cNvPr>
          <p:cNvCxnSpPr/>
          <p:nvPr/>
        </p:nvCxnSpPr>
        <p:spPr>
          <a:xfrm flipV="1">
            <a:off x="755073" y="4759036"/>
            <a:ext cx="325582" cy="665018"/>
          </a:xfrm>
          <a:prstGeom prst="line">
            <a:avLst/>
          </a:prstGeom>
          <a:ln w="5715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CD2CFC-401E-ABB2-71CF-D4EEE4F31754}"/>
              </a:ext>
            </a:extLst>
          </p:cNvPr>
          <p:cNvCxnSpPr>
            <a:cxnSpLocks/>
          </p:cNvCxnSpPr>
          <p:nvPr/>
        </p:nvCxnSpPr>
        <p:spPr>
          <a:xfrm>
            <a:off x="1056841" y="4778503"/>
            <a:ext cx="678826" cy="0"/>
          </a:xfrm>
          <a:prstGeom prst="line">
            <a:avLst/>
          </a:prstGeom>
          <a:ln w="5715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D6FA5F-151A-F667-1C2E-9B9E0F2E1607}"/>
              </a:ext>
            </a:extLst>
          </p:cNvPr>
          <p:cNvCxnSpPr>
            <a:cxnSpLocks/>
          </p:cNvCxnSpPr>
          <p:nvPr/>
        </p:nvCxnSpPr>
        <p:spPr>
          <a:xfrm flipH="1" flipV="1">
            <a:off x="4131830" y="4759036"/>
            <a:ext cx="268720" cy="600442"/>
          </a:xfrm>
          <a:prstGeom prst="line">
            <a:avLst/>
          </a:prstGeom>
          <a:ln w="5715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97636F8-707D-FB9F-1859-7FBC7FE7EAC1}"/>
              </a:ext>
            </a:extLst>
          </p:cNvPr>
          <p:cNvCxnSpPr>
            <a:cxnSpLocks/>
          </p:cNvCxnSpPr>
          <p:nvPr/>
        </p:nvCxnSpPr>
        <p:spPr>
          <a:xfrm flipH="1">
            <a:off x="4373563" y="5343094"/>
            <a:ext cx="1780778" cy="0"/>
          </a:xfrm>
          <a:prstGeom prst="line">
            <a:avLst/>
          </a:prstGeom>
          <a:ln w="5715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A0BB262-3A10-A0E5-AFB5-66F5F699FCA8}"/>
              </a:ext>
            </a:extLst>
          </p:cNvPr>
          <p:cNvSpPr txBox="1"/>
          <p:nvPr/>
        </p:nvSpPr>
        <p:spPr>
          <a:xfrm>
            <a:off x="8182568" y="4810124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404040"/>
                </a:solidFill>
                <a:latin typeface="+mj-lt"/>
              </a:rPr>
              <a:t>alert_n</a:t>
            </a:r>
            <a:endParaRPr lang="en-US" b="1" dirty="0">
              <a:solidFill>
                <a:srgbClr val="404040"/>
              </a:solidFill>
              <a:latin typeface="+mj-l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A44A9E3-EEB1-7C37-9468-6FF2D5F3DC77}"/>
              </a:ext>
            </a:extLst>
          </p:cNvPr>
          <p:cNvCxnSpPr>
            <a:cxnSpLocks/>
          </p:cNvCxnSpPr>
          <p:nvPr/>
        </p:nvCxnSpPr>
        <p:spPr>
          <a:xfrm flipV="1">
            <a:off x="894774" y="4345477"/>
            <a:ext cx="0" cy="100280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8C61E9-3313-01FC-1DF5-733603F7DB75}"/>
              </a:ext>
            </a:extLst>
          </p:cNvPr>
          <p:cNvCxnSpPr>
            <a:cxnSpLocks/>
          </p:cNvCxnSpPr>
          <p:nvPr/>
        </p:nvCxnSpPr>
        <p:spPr>
          <a:xfrm flipV="1">
            <a:off x="4266436" y="4337011"/>
            <a:ext cx="0" cy="100280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F324747-99C4-BD82-02C8-A3758F52DFF4}"/>
              </a:ext>
            </a:extLst>
          </p:cNvPr>
          <p:cNvCxnSpPr>
            <a:cxnSpLocks/>
          </p:cNvCxnSpPr>
          <p:nvPr/>
        </p:nvCxnSpPr>
        <p:spPr>
          <a:xfrm flipV="1">
            <a:off x="6287666" y="4337011"/>
            <a:ext cx="0" cy="100280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6B48C786-86FE-19DF-39FD-9B1E913837F1}"/>
              </a:ext>
            </a:extLst>
          </p:cNvPr>
          <p:cNvSpPr/>
          <p:nvPr/>
        </p:nvSpPr>
        <p:spPr>
          <a:xfrm>
            <a:off x="894774" y="4201544"/>
            <a:ext cx="3366821" cy="241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refresh needed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E7CEFAF-2C28-E1B7-94CF-F583AF5476DE}"/>
              </a:ext>
            </a:extLst>
          </p:cNvPr>
          <p:cNvSpPr/>
          <p:nvPr/>
        </p:nvSpPr>
        <p:spPr>
          <a:xfrm>
            <a:off x="4261595" y="4186630"/>
            <a:ext cx="2021225" cy="266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no critical rows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58253A-85EA-45DD-8F56-313F821F4A20}"/>
              </a:ext>
            </a:extLst>
          </p:cNvPr>
          <p:cNvSpPr txBox="1"/>
          <p:nvPr/>
        </p:nvSpPr>
        <p:spPr>
          <a:xfrm>
            <a:off x="124694" y="1041857"/>
            <a:ext cx="8894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+mj-lt"/>
              </a:rPr>
              <a:t>Chronus</a:t>
            </a:r>
            <a:r>
              <a:rPr lang="en-US" sz="2400" dirty="0">
                <a:latin typeface="+mj-lt"/>
              </a:rPr>
              <a:t> refreshes all rows that exceed the back-off threshold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48126CA-78C1-6E1B-D2F4-80E9BAA33797}"/>
              </a:ext>
            </a:extLst>
          </p:cNvPr>
          <p:cNvGrpSpPr/>
          <p:nvPr/>
        </p:nvGrpSpPr>
        <p:grpSpPr>
          <a:xfrm>
            <a:off x="3218259" y="1954104"/>
            <a:ext cx="2711487" cy="310514"/>
            <a:chOff x="257320" y="2864155"/>
            <a:chExt cx="2711487" cy="31051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CD9FBC0-9F5B-9263-3C59-224909BF9ABF}"/>
                </a:ext>
              </a:extLst>
            </p:cNvPr>
            <p:cNvSpPr/>
            <p:nvPr/>
          </p:nvSpPr>
          <p:spPr>
            <a:xfrm>
              <a:off x="257320" y="2864155"/>
              <a:ext cx="1329924" cy="310514"/>
            </a:xfrm>
            <a:prstGeom prst="rect">
              <a:avLst/>
            </a:prstGeom>
            <a:solidFill>
              <a:srgbClr val="D9D9D9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Row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F88AE96-793A-613A-80E8-44E18ED90E7B}"/>
                </a:ext>
              </a:extLst>
            </p:cNvPr>
            <p:cNvSpPr/>
            <p:nvPr/>
          </p:nvSpPr>
          <p:spPr>
            <a:xfrm>
              <a:off x="1638883" y="2864155"/>
              <a:ext cx="1329924" cy="310514"/>
            </a:xfrm>
            <a:prstGeom prst="rect">
              <a:avLst/>
            </a:prstGeom>
            <a:solidFill>
              <a:srgbClr val="D9D9D9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Counter</a:t>
              </a: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23AE06A4-0F00-6AE1-678F-E43CA6B27A6B}"/>
              </a:ext>
            </a:extLst>
          </p:cNvPr>
          <p:cNvSpPr/>
          <p:nvPr/>
        </p:nvSpPr>
        <p:spPr>
          <a:xfrm>
            <a:off x="3218259" y="2343844"/>
            <a:ext cx="1329924" cy="310514"/>
          </a:xfrm>
          <a:prstGeom prst="rect">
            <a:avLst/>
          </a:prstGeom>
          <a:solidFill>
            <a:srgbClr val="FFE1E1"/>
          </a:solidFill>
          <a:ln w="38100">
            <a:solidFill>
              <a:srgbClr val="8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8E0000"/>
                </a:solidFill>
                <a:latin typeface="+mj-lt"/>
              </a:rPr>
              <a:t>R50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5494EDF-F53A-19F1-FBB7-956698B0B965}"/>
              </a:ext>
            </a:extLst>
          </p:cNvPr>
          <p:cNvSpPr/>
          <p:nvPr/>
        </p:nvSpPr>
        <p:spPr>
          <a:xfrm>
            <a:off x="4599822" y="2343844"/>
            <a:ext cx="1329924" cy="310514"/>
          </a:xfrm>
          <a:prstGeom prst="rect">
            <a:avLst/>
          </a:prstGeom>
          <a:solidFill>
            <a:srgbClr val="FFE1E1"/>
          </a:solidFill>
          <a:ln w="38100">
            <a:solidFill>
              <a:srgbClr val="8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8E0000"/>
                </a:solidFill>
                <a:latin typeface="+mj-lt"/>
              </a:rPr>
              <a:t>100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A269956-D4EB-7725-D867-6D25A473AF05}"/>
              </a:ext>
            </a:extLst>
          </p:cNvPr>
          <p:cNvSpPr/>
          <p:nvPr/>
        </p:nvSpPr>
        <p:spPr>
          <a:xfrm>
            <a:off x="3218259" y="2733585"/>
            <a:ext cx="1329924" cy="310514"/>
          </a:xfrm>
          <a:prstGeom prst="rect">
            <a:avLst/>
          </a:prstGeom>
          <a:solidFill>
            <a:srgbClr val="FFE1E1"/>
          </a:solidFill>
          <a:ln w="38100">
            <a:solidFill>
              <a:srgbClr val="8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8E0000"/>
                </a:solidFill>
                <a:latin typeface="+mj-lt"/>
              </a:rPr>
              <a:t>R0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B27A923-08A7-71D3-6B45-E6AE78833E6E}"/>
              </a:ext>
            </a:extLst>
          </p:cNvPr>
          <p:cNvSpPr/>
          <p:nvPr/>
        </p:nvSpPr>
        <p:spPr>
          <a:xfrm>
            <a:off x="4599822" y="2733585"/>
            <a:ext cx="1329924" cy="310514"/>
          </a:xfrm>
          <a:prstGeom prst="rect">
            <a:avLst/>
          </a:prstGeom>
          <a:solidFill>
            <a:srgbClr val="FFE1E1"/>
          </a:solidFill>
          <a:ln w="38100">
            <a:solidFill>
              <a:srgbClr val="8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8E0000"/>
                </a:solidFill>
                <a:latin typeface="+mj-lt"/>
              </a:rPr>
              <a:t>100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DFEC7CD-EAE9-6EFB-289C-3CC851ED4C79}"/>
              </a:ext>
            </a:extLst>
          </p:cNvPr>
          <p:cNvSpPr/>
          <p:nvPr/>
        </p:nvSpPr>
        <p:spPr>
          <a:xfrm>
            <a:off x="3218259" y="3123326"/>
            <a:ext cx="1329924" cy="310514"/>
          </a:xfrm>
          <a:prstGeom prst="rect">
            <a:avLst/>
          </a:prstGeom>
          <a:solidFill>
            <a:srgbClr val="FFE1E1"/>
          </a:solidFill>
          <a:ln w="38100">
            <a:solidFill>
              <a:srgbClr val="8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8E0000"/>
                </a:solidFill>
                <a:latin typeface="+mj-lt"/>
              </a:rPr>
              <a:t>R35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85BC208-CCB8-69AE-D092-9B776BFD120F}"/>
              </a:ext>
            </a:extLst>
          </p:cNvPr>
          <p:cNvSpPr/>
          <p:nvPr/>
        </p:nvSpPr>
        <p:spPr>
          <a:xfrm>
            <a:off x="4599822" y="3123326"/>
            <a:ext cx="1329924" cy="310514"/>
          </a:xfrm>
          <a:prstGeom prst="rect">
            <a:avLst/>
          </a:prstGeom>
          <a:solidFill>
            <a:srgbClr val="FFE1E1"/>
          </a:solidFill>
          <a:ln w="38100">
            <a:solidFill>
              <a:srgbClr val="8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8E0000"/>
                </a:solidFill>
                <a:latin typeface="+mj-lt"/>
              </a:rPr>
              <a:t>100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7771020-BE46-6C27-880B-D08050F8A9BA}"/>
              </a:ext>
            </a:extLst>
          </p:cNvPr>
          <p:cNvSpPr/>
          <p:nvPr/>
        </p:nvSpPr>
        <p:spPr>
          <a:xfrm>
            <a:off x="3214254" y="3513066"/>
            <a:ext cx="1329924" cy="310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R60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5000A8B-18EF-50AD-0977-C930C38E8BE3}"/>
              </a:ext>
            </a:extLst>
          </p:cNvPr>
          <p:cNvSpPr/>
          <p:nvPr/>
        </p:nvSpPr>
        <p:spPr>
          <a:xfrm>
            <a:off x="4595817" y="3513066"/>
            <a:ext cx="1329924" cy="310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99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C2A6ECF-7375-4957-0019-93E98CD1AFC7}"/>
              </a:ext>
            </a:extLst>
          </p:cNvPr>
          <p:cNvSpPr/>
          <p:nvPr/>
        </p:nvSpPr>
        <p:spPr>
          <a:xfrm>
            <a:off x="6022057" y="2338567"/>
            <a:ext cx="329528" cy="3295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!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92B95C8-6338-869E-939F-FB6C52B0C630}"/>
              </a:ext>
            </a:extLst>
          </p:cNvPr>
          <p:cNvSpPr/>
          <p:nvPr/>
        </p:nvSpPr>
        <p:spPr>
          <a:xfrm>
            <a:off x="6022057" y="2727271"/>
            <a:ext cx="329528" cy="3295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!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24C23A5-F2C2-1F76-2846-BC1880EE6276}"/>
              </a:ext>
            </a:extLst>
          </p:cNvPr>
          <p:cNvSpPr/>
          <p:nvPr/>
        </p:nvSpPr>
        <p:spPr>
          <a:xfrm>
            <a:off x="6022057" y="3121139"/>
            <a:ext cx="329528" cy="3295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186754-A1F2-E9EF-2091-282FB08F7E01}"/>
              </a:ext>
            </a:extLst>
          </p:cNvPr>
          <p:cNvSpPr txBox="1"/>
          <p:nvPr/>
        </p:nvSpPr>
        <p:spPr>
          <a:xfrm>
            <a:off x="4413902" y="4937311"/>
            <a:ext cx="1726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no delay period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BF4EFA9-CEA8-9092-D824-C4DE81590186}"/>
              </a:ext>
            </a:extLst>
          </p:cNvPr>
          <p:cNvSpPr/>
          <p:nvPr/>
        </p:nvSpPr>
        <p:spPr>
          <a:xfrm>
            <a:off x="5259283" y="5735189"/>
            <a:ext cx="1144198" cy="583178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ACT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21A0F70-5763-D404-8E64-549CA0D8D07F}"/>
              </a:ext>
            </a:extLst>
          </p:cNvPr>
          <p:cNvCxnSpPr/>
          <p:nvPr/>
        </p:nvCxnSpPr>
        <p:spPr>
          <a:xfrm flipV="1">
            <a:off x="6128506" y="4697202"/>
            <a:ext cx="325582" cy="665018"/>
          </a:xfrm>
          <a:prstGeom prst="line">
            <a:avLst/>
          </a:prstGeom>
          <a:ln w="5715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D70BF991-DC82-FE13-1D73-61A08A5EAF8D}"/>
              </a:ext>
            </a:extLst>
          </p:cNvPr>
          <p:cNvSpPr/>
          <p:nvPr/>
        </p:nvSpPr>
        <p:spPr>
          <a:xfrm>
            <a:off x="6539755" y="5731442"/>
            <a:ext cx="1144198" cy="58317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200" b="1" dirty="0">
                <a:solidFill>
                  <a:srgbClr val="404040"/>
                </a:solidFill>
                <a:latin typeface="+mj-lt"/>
              </a:rPr>
              <a:t>RFM</a:t>
            </a:r>
            <a:endParaRPr lang="en-US" sz="2200" b="1" dirty="0">
              <a:solidFill>
                <a:srgbClr val="404040"/>
              </a:solidFill>
              <a:latin typeface="+mj-lt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0E5067B-1CA7-E35D-DF73-CDAB253E57DD}"/>
              </a:ext>
            </a:extLst>
          </p:cNvPr>
          <p:cNvCxnSpPr>
            <a:cxnSpLocks/>
          </p:cNvCxnSpPr>
          <p:nvPr/>
        </p:nvCxnSpPr>
        <p:spPr>
          <a:xfrm flipH="1">
            <a:off x="6458925" y="4697202"/>
            <a:ext cx="683093" cy="0"/>
          </a:xfrm>
          <a:prstGeom prst="line">
            <a:avLst/>
          </a:prstGeom>
          <a:ln w="57150">
            <a:solidFill>
              <a:srgbClr val="40404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72F4F5DF-3362-8F49-3CD9-020A8002B4D5}"/>
              </a:ext>
            </a:extLst>
          </p:cNvPr>
          <p:cNvSpPr txBox="1"/>
          <p:nvPr/>
        </p:nvSpPr>
        <p:spPr>
          <a:xfrm>
            <a:off x="917866" y="4945475"/>
            <a:ext cx="3343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dynamic control of refreshes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55C394D-02DD-2286-7648-92A38275860D}"/>
              </a:ext>
            </a:extLst>
          </p:cNvPr>
          <p:cNvCxnSpPr>
            <a:cxnSpLocks/>
          </p:cNvCxnSpPr>
          <p:nvPr/>
        </p:nvCxnSpPr>
        <p:spPr>
          <a:xfrm>
            <a:off x="1712216" y="4778503"/>
            <a:ext cx="1196084" cy="0"/>
          </a:xfrm>
          <a:prstGeom prst="line">
            <a:avLst/>
          </a:prstGeom>
          <a:ln w="5715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A66DB35-41D6-5E73-7D52-89FF533E4938}"/>
              </a:ext>
            </a:extLst>
          </p:cNvPr>
          <p:cNvGrpSpPr/>
          <p:nvPr/>
        </p:nvGrpSpPr>
        <p:grpSpPr>
          <a:xfrm>
            <a:off x="3219806" y="2345936"/>
            <a:ext cx="2711487" cy="310514"/>
            <a:chOff x="257320" y="2864155"/>
            <a:chExt cx="2711487" cy="310514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90DDD96-6626-47E8-E9D0-ECAE32D67249}"/>
                </a:ext>
              </a:extLst>
            </p:cNvPr>
            <p:cNvSpPr/>
            <p:nvPr/>
          </p:nvSpPr>
          <p:spPr>
            <a:xfrm>
              <a:off x="257320" y="2864155"/>
              <a:ext cx="1329924" cy="310514"/>
            </a:xfrm>
            <a:prstGeom prst="rect">
              <a:avLst/>
            </a:prstGeom>
            <a:solidFill>
              <a:srgbClr val="D9D9D9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-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00350C53-4E9B-A9AC-0CAA-1F7D8D61E606}"/>
                </a:ext>
              </a:extLst>
            </p:cNvPr>
            <p:cNvSpPr/>
            <p:nvPr/>
          </p:nvSpPr>
          <p:spPr>
            <a:xfrm>
              <a:off x="1638883" y="2864155"/>
              <a:ext cx="1329924" cy="310514"/>
            </a:xfrm>
            <a:prstGeom prst="rect">
              <a:avLst/>
            </a:prstGeom>
            <a:solidFill>
              <a:srgbClr val="D9D9D9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-</a:t>
              </a:r>
            </a:p>
          </p:txBody>
        </p:sp>
      </p:grp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4212E606-406D-4C41-AFCD-F2F9C9943F06}"/>
              </a:ext>
            </a:extLst>
          </p:cNvPr>
          <p:cNvCxnSpPr>
            <a:cxnSpLocks/>
          </p:cNvCxnSpPr>
          <p:nvPr/>
        </p:nvCxnSpPr>
        <p:spPr>
          <a:xfrm>
            <a:off x="2908300" y="4778503"/>
            <a:ext cx="1253067" cy="0"/>
          </a:xfrm>
          <a:prstGeom prst="line">
            <a:avLst/>
          </a:prstGeom>
          <a:ln w="5715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A5D25AF-DF7F-3BFE-0534-045C5C16DD7B}"/>
              </a:ext>
            </a:extLst>
          </p:cNvPr>
          <p:cNvGrpSpPr/>
          <p:nvPr/>
        </p:nvGrpSpPr>
        <p:grpSpPr>
          <a:xfrm>
            <a:off x="3221382" y="2733288"/>
            <a:ext cx="2711487" cy="310514"/>
            <a:chOff x="257320" y="2864155"/>
            <a:chExt cx="2711487" cy="310514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8DE3244D-179D-FC9B-5009-D707D33CEA7A}"/>
                </a:ext>
              </a:extLst>
            </p:cNvPr>
            <p:cNvSpPr/>
            <p:nvPr/>
          </p:nvSpPr>
          <p:spPr>
            <a:xfrm>
              <a:off x="257320" y="2864155"/>
              <a:ext cx="1329924" cy="310514"/>
            </a:xfrm>
            <a:prstGeom prst="rect">
              <a:avLst/>
            </a:prstGeom>
            <a:solidFill>
              <a:srgbClr val="D9D9D9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-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583D1F8-BB43-828E-D1EA-072453822961}"/>
                </a:ext>
              </a:extLst>
            </p:cNvPr>
            <p:cNvSpPr/>
            <p:nvPr/>
          </p:nvSpPr>
          <p:spPr>
            <a:xfrm>
              <a:off x="1638883" y="2864155"/>
              <a:ext cx="1329924" cy="310514"/>
            </a:xfrm>
            <a:prstGeom prst="rect">
              <a:avLst/>
            </a:prstGeom>
            <a:solidFill>
              <a:srgbClr val="D9D9D9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-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91E5DA6-3E18-D14C-55D2-A849DF51C7AA}"/>
              </a:ext>
            </a:extLst>
          </p:cNvPr>
          <p:cNvGrpSpPr/>
          <p:nvPr/>
        </p:nvGrpSpPr>
        <p:grpSpPr>
          <a:xfrm>
            <a:off x="3221382" y="3122752"/>
            <a:ext cx="2711487" cy="310514"/>
            <a:chOff x="257320" y="2864155"/>
            <a:chExt cx="2711487" cy="310514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947660F7-F436-1003-C5AF-588F614E5FDA}"/>
                </a:ext>
              </a:extLst>
            </p:cNvPr>
            <p:cNvSpPr/>
            <p:nvPr/>
          </p:nvSpPr>
          <p:spPr>
            <a:xfrm>
              <a:off x="257320" y="2864155"/>
              <a:ext cx="1329924" cy="310514"/>
            </a:xfrm>
            <a:prstGeom prst="rect">
              <a:avLst/>
            </a:prstGeom>
            <a:solidFill>
              <a:srgbClr val="D9D9D9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-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64B8B35-F3BF-B180-DECF-3ABD8EF3149B}"/>
                </a:ext>
              </a:extLst>
            </p:cNvPr>
            <p:cNvSpPr/>
            <p:nvPr/>
          </p:nvSpPr>
          <p:spPr>
            <a:xfrm>
              <a:off x="1638883" y="2864155"/>
              <a:ext cx="1329924" cy="310514"/>
            </a:xfrm>
            <a:prstGeom prst="rect">
              <a:avLst/>
            </a:prstGeom>
            <a:solidFill>
              <a:srgbClr val="D9D9D9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-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AC87560E-3A77-7831-1275-7E2A5C3C58A1}"/>
              </a:ext>
            </a:extLst>
          </p:cNvPr>
          <p:cNvGrpSpPr/>
          <p:nvPr/>
        </p:nvGrpSpPr>
        <p:grpSpPr>
          <a:xfrm>
            <a:off x="3214255" y="3513069"/>
            <a:ext cx="2711487" cy="310514"/>
            <a:chOff x="3362421" y="3555739"/>
            <a:chExt cx="2711487" cy="310514"/>
          </a:xfrm>
          <a:solidFill>
            <a:srgbClr val="FFE1E1"/>
          </a:solidFill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FBB181C-AC6D-3E63-4A2F-7BCAC1A117EC}"/>
                </a:ext>
              </a:extLst>
            </p:cNvPr>
            <p:cNvSpPr/>
            <p:nvPr/>
          </p:nvSpPr>
          <p:spPr>
            <a:xfrm>
              <a:off x="3362421" y="3555739"/>
              <a:ext cx="1329924" cy="310514"/>
            </a:xfrm>
            <a:prstGeom prst="rect">
              <a:avLst/>
            </a:prstGeom>
            <a:grpFill/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rgbClr val="8E0000"/>
                  </a:solidFill>
                  <a:latin typeface="+mj-lt"/>
                </a:rPr>
                <a:t>R60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4BFB1E5B-6909-39C8-EA83-0110C4B3929C}"/>
                </a:ext>
              </a:extLst>
            </p:cNvPr>
            <p:cNvSpPr/>
            <p:nvPr/>
          </p:nvSpPr>
          <p:spPr>
            <a:xfrm>
              <a:off x="4743984" y="3555739"/>
              <a:ext cx="1329924" cy="310514"/>
            </a:xfrm>
            <a:prstGeom prst="rect">
              <a:avLst/>
            </a:prstGeom>
            <a:grpFill/>
            <a:ln w="38100">
              <a:solidFill>
                <a:srgbClr val="8E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rgbClr val="8E0000"/>
                  </a:solidFill>
                  <a:latin typeface="+mj-lt"/>
                </a:rPr>
                <a:t>100</a:t>
              </a:r>
            </a:p>
          </p:txBody>
        </p:sp>
      </p:grpSp>
      <p:sp>
        <p:nvSpPr>
          <p:cNvPr id="105" name="Oval 104">
            <a:extLst>
              <a:ext uri="{FF2B5EF4-FFF2-40B4-BE49-F238E27FC236}">
                <a16:creationId xmlns:a16="http://schemas.microsoft.com/office/drawing/2014/main" id="{73113191-EA9F-CA34-D7E9-3FBEC91C04EE}"/>
              </a:ext>
            </a:extLst>
          </p:cNvPr>
          <p:cNvSpPr/>
          <p:nvPr/>
        </p:nvSpPr>
        <p:spPr>
          <a:xfrm>
            <a:off x="6017313" y="3499402"/>
            <a:ext cx="329528" cy="3295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!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F4BF206-FE49-D020-C9F5-7589F0C31B01}"/>
              </a:ext>
            </a:extLst>
          </p:cNvPr>
          <p:cNvSpPr txBox="1"/>
          <p:nvPr/>
        </p:nvSpPr>
        <p:spPr>
          <a:xfrm>
            <a:off x="6539755" y="4004295"/>
            <a:ext cx="2633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window of normal traffic</a:t>
            </a:r>
          </a:p>
          <a:p>
            <a:r>
              <a:rPr lang="en-US" dirty="0">
                <a:latin typeface="+mj-lt"/>
              </a:rPr>
              <a:t>and refreshes continue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178928-6D7A-BF69-880B-79F75690B1A8}"/>
              </a:ext>
            </a:extLst>
          </p:cNvPr>
          <p:cNvSpPr txBox="1"/>
          <p:nvPr/>
        </p:nvSpPr>
        <p:spPr>
          <a:xfrm>
            <a:off x="3145536" y="1602029"/>
            <a:ext cx="288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Aggressor Tracking Table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104D24C-84BB-C139-68BB-E5A76017AA93}"/>
              </a:ext>
            </a:extLst>
          </p:cNvPr>
          <p:cNvGrpSpPr/>
          <p:nvPr/>
        </p:nvGrpSpPr>
        <p:grpSpPr>
          <a:xfrm>
            <a:off x="6027720" y="1479297"/>
            <a:ext cx="3017503" cy="646331"/>
            <a:chOff x="6027720" y="1479297"/>
            <a:chExt cx="3017503" cy="646331"/>
          </a:xfrm>
        </p:grpSpPr>
        <p:sp>
          <p:nvSpPr>
            <p:cNvPr id="24" name="Arrow: Left 23">
              <a:extLst>
                <a:ext uri="{FF2B5EF4-FFF2-40B4-BE49-F238E27FC236}">
                  <a16:creationId xmlns:a16="http://schemas.microsoft.com/office/drawing/2014/main" id="{1BB93AC8-07FE-94D7-4F69-490B055D0BA0}"/>
                </a:ext>
              </a:extLst>
            </p:cNvPr>
            <p:cNvSpPr/>
            <p:nvPr/>
          </p:nvSpPr>
          <p:spPr>
            <a:xfrm>
              <a:off x="6027720" y="1673225"/>
              <a:ext cx="512035" cy="237447"/>
            </a:xfrm>
            <a:prstGeom prst="leftArrow">
              <a:avLst/>
            </a:prstGeom>
            <a:solidFill>
              <a:srgbClr val="C00000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E9EBA1B-6A3C-CAE7-F95A-60DBB5B0A918}"/>
                </a:ext>
              </a:extLst>
            </p:cNvPr>
            <p:cNvSpPr txBox="1"/>
            <p:nvPr/>
          </p:nvSpPr>
          <p:spPr>
            <a:xfrm>
              <a:off x="6556848" y="1479297"/>
              <a:ext cx="24883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+mj-lt"/>
                </a:rPr>
                <a:t>Tracks row counters</a:t>
              </a:r>
            </a:p>
            <a:p>
              <a:r>
                <a:rPr lang="en-US" b="1" dirty="0">
                  <a:solidFill>
                    <a:srgbClr val="C00000"/>
                  </a:solidFill>
                  <a:latin typeface="+mj-lt"/>
                </a:rPr>
                <a:t>with most activations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533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30" grpId="0" animBg="1"/>
      <p:bldP spid="31" grpId="0"/>
      <p:bldP spid="13" grpId="0" animBg="1"/>
      <p:bldP spid="17" grpId="0" animBg="1"/>
      <p:bldP spid="23" grpId="0" animBg="1"/>
      <p:bldP spid="12" grpId="0"/>
      <p:bldP spid="44" grpId="0" animBg="1"/>
      <p:bldP spid="58" grpId="0" animBg="1"/>
      <p:bldP spid="75" grpId="0"/>
      <p:bldP spid="105" grpId="0" animBg="1"/>
      <p:bldP spid="10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EE27E-AE7A-0E2E-0E06-CBDF45D94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54A1C9D-6481-B36F-692F-8CAB697BB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Chronus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Chronus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Back-Off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(More in the paper)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780ECEB-1239-F1F3-142D-5A927FA76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A1E5C55-1BD8-B8EF-DA3B-5CBD1345D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47</a:t>
            </a:fld>
            <a:endParaRPr lang="tr-TR">
              <a:latin typeface="+mj-lt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ED0A321-7114-BCBB-217C-83359A024F33}"/>
              </a:ext>
            </a:extLst>
          </p:cNvPr>
          <p:cNvGrpSpPr/>
          <p:nvPr/>
        </p:nvGrpSpPr>
        <p:grpSpPr>
          <a:xfrm>
            <a:off x="245934" y="5026065"/>
            <a:ext cx="8652133" cy="1121711"/>
            <a:chOff x="232778" y="5026065"/>
            <a:chExt cx="8652133" cy="112171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2E49B8D-E938-2BC5-3D98-376A8271E6CD}"/>
                </a:ext>
              </a:extLst>
            </p:cNvPr>
            <p:cNvSpPr/>
            <p:nvPr/>
          </p:nvSpPr>
          <p:spPr>
            <a:xfrm>
              <a:off x="232778" y="5026065"/>
              <a:ext cx="4176681" cy="1121711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2F5597"/>
                  </a:solidFill>
                  <a:latin typeface="+mj-lt"/>
                </a:rPr>
                <a:t>Aggressor Tracking Table</a:t>
              </a:r>
            </a:p>
            <a:p>
              <a:pPr algn="ctr"/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requires only 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4</a:t>
              </a: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 entries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A3B4445-9190-9E46-F8ED-427A64E3CE2F}"/>
                </a:ext>
              </a:extLst>
            </p:cNvPr>
            <p:cNvSpPr/>
            <p:nvPr/>
          </p:nvSpPr>
          <p:spPr>
            <a:xfrm>
              <a:off x="4708230" y="5026065"/>
              <a:ext cx="4176681" cy="1121711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rgbClr val="2F5597"/>
                  </a:solidFill>
                  <a:latin typeface="+mj-lt"/>
                </a:rPr>
                <a:t>Chronus</a:t>
              </a: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 </a:t>
              </a:r>
              <a:r>
                <a:rPr lang="en-US" sz="2000" b="1" dirty="0">
                  <a:solidFill>
                    <a:srgbClr val="2F5597"/>
                  </a:solidFill>
                  <a:latin typeface="+mj-lt"/>
                </a:rPr>
                <a:t>Back-Off</a:t>
              </a: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+mj-lt"/>
                </a:rPr>
                <a:t>security analysis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72E7D47F-9F6C-AB95-B52E-4D9BA44DC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0841"/>
            <a:ext cx="9144000" cy="312460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D976B824-BF64-DBDC-0957-A8C0E71786AF}"/>
              </a:ext>
            </a:extLst>
          </p:cNvPr>
          <p:cNvSpPr txBox="1"/>
          <p:nvPr/>
        </p:nvSpPr>
        <p:spPr>
          <a:xfrm>
            <a:off x="2416929" y="1358627"/>
            <a:ext cx="4254498" cy="4401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563C1"/>
                </a:solidFill>
                <a:latin typeface="+mj-lt"/>
                <a:hlinkClick r:id="rId4"/>
              </a:rPr>
              <a:t>https://arxiv.org/abs/2502.12650</a:t>
            </a:r>
            <a:endParaRPr lang="en-US" sz="2000" b="1" dirty="0">
              <a:solidFill>
                <a:srgbClr val="0563C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79768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63ADE-F88D-9CBC-A047-CC704F76C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35228A0-EFDC-D77C-6A94-969B461C8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Outline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F272B75-7FAA-FB08-ACAE-0D115808E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F35643F-25BD-2F04-75A9-DE240801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48</a:t>
            </a:fld>
            <a:endParaRPr lang="tr-TR">
              <a:latin typeface="+mj-lt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F1AE9FCD-C937-0EF3-E1D6-F5C67868CFAC}"/>
              </a:ext>
            </a:extLst>
          </p:cNvPr>
          <p:cNvSpPr/>
          <p:nvPr/>
        </p:nvSpPr>
        <p:spPr>
          <a:xfrm>
            <a:off x="240024" y="996271"/>
            <a:ext cx="8672264" cy="67603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solidFill>
                  <a:schemeClr val="bg1"/>
                </a:solidFill>
                <a:latin typeface="+mj-lt"/>
                <a:ea typeface="Cambria"/>
              </a:rPr>
              <a:t>Background</a:t>
            </a:r>
            <a:endParaRPr lang="tr-TR" dirty="0">
              <a:latin typeface="+mj-lt"/>
              <a:ea typeface="Cambria"/>
            </a:endParaRPr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8C45E224-B7BC-088A-A716-212433BD08E4}"/>
              </a:ext>
            </a:extLst>
          </p:cNvPr>
          <p:cNvSpPr/>
          <p:nvPr/>
        </p:nvSpPr>
        <p:spPr>
          <a:xfrm>
            <a:off x="240024" y="1766788"/>
            <a:ext cx="8672264" cy="67603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latin typeface="+mj-lt"/>
                <a:ea typeface="+mn-lt"/>
                <a:cs typeface="+mn-lt"/>
              </a:rPr>
              <a:t>Industry Solutions to Read Disturbance</a:t>
            </a:r>
            <a:endParaRPr lang="tr-TR" dirty="0">
              <a:latin typeface="+mj-lt"/>
              <a:ea typeface="+mn-lt"/>
              <a:cs typeface="+mn-lt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B012B94-2C7F-9B65-1326-E1009D69FDAF}"/>
              </a:ext>
            </a:extLst>
          </p:cNvPr>
          <p:cNvSpPr/>
          <p:nvPr/>
        </p:nvSpPr>
        <p:spPr>
          <a:xfrm>
            <a:off x="240024" y="5619375"/>
            <a:ext cx="8672264" cy="67603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+mj-lt"/>
              </a:rPr>
              <a:t>Conclusion</a:t>
            </a:r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02A43807-51D5-D090-0193-B45440C089FD}"/>
              </a:ext>
            </a:extLst>
          </p:cNvPr>
          <p:cNvSpPr/>
          <p:nvPr/>
        </p:nvSpPr>
        <p:spPr>
          <a:xfrm>
            <a:off x="240024" y="2537305"/>
            <a:ext cx="8672264" cy="67603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latin typeface="+mj-lt"/>
                <a:ea typeface="+mn-lt"/>
                <a:cs typeface="+mn-lt"/>
              </a:rPr>
              <a:t>Security Analysis of Industry Solutions</a:t>
            </a:r>
            <a:endParaRPr lang="tr-TR" dirty="0">
              <a:latin typeface="+mj-lt"/>
            </a:endParaRP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CE8445C0-5258-58C2-8D91-669740209833}"/>
              </a:ext>
            </a:extLst>
          </p:cNvPr>
          <p:cNvSpPr/>
          <p:nvPr/>
        </p:nvSpPr>
        <p:spPr>
          <a:xfrm>
            <a:off x="240024" y="3307822"/>
            <a:ext cx="8672264" cy="67603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latin typeface="+mj-lt"/>
                <a:ea typeface="+mn-lt"/>
                <a:cs typeface="+mn-lt"/>
              </a:rPr>
              <a:t>Performance Analysis of Industry Solutions</a:t>
            </a:r>
            <a:endParaRPr lang="tr-TR" dirty="0">
              <a:latin typeface="+mj-lt"/>
              <a:ea typeface="+mn-lt"/>
              <a:cs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6BAD3D-B93F-EA1E-CFB3-17BF9BC2EBAC}"/>
              </a:ext>
            </a:extLst>
          </p:cNvPr>
          <p:cNvSpPr/>
          <p:nvPr/>
        </p:nvSpPr>
        <p:spPr>
          <a:xfrm>
            <a:off x="240024" y="4078340"/>
            <a:ext cx="8672264" cy="67603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+mj-lt"/>
              </a:rPr>
              <a:t>Chronus</a:t>
            </a:r>
            <a:endParaRPr lang="en-US" sz="3200" dirty="0"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33CDBF-16BB-1532-5B33-866E8A5E0E26}"/>
              </a:ext>
            </a:extLst>
          </p:cNvPr>
          <p:cNvSpPr/>
          <p:nvPr/>
        </p:nvSpPr>
        <p:spPr>
          <a:xfrm>
            <a:off x="240024" y="4848858"/>
            <a:ext cx="8672264" cy="676036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+mj-lt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20109706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0EBA2-B952-9490-89A9-965CDA871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E08DD1-4688-C336-0CA9-0BF943150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Evaluation Methodology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E1909AF-D512-C65B-6701-E5E0D21EC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31025"/>
            <a:ext cx="9143999" cy="5790451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400" b="1" dirty="0">
                <a:solidFill>
                  <a:srgbClr val="E1257C"/>
                </a:solidFill>
              </a:rPr>
              <a:t>Performance and energy consumption evaluation: </a:t>
            </a:r>
            <a:br>
              <a:rPr lang="en-US" sz="2400" b="1" dirty="0">
                <a:solidFill>
                  <a:srgbClr val="E1257C"/>
                </a:solidFill>
              </a:rPr>
            </a:br>
            <a:r>
              <a:rPr lang="en-US" sz="2400" dirty="0"/>
              <a:t>cycle-level simulations using </a:t>
            </a:r>
            <a:r>
              <a:rPr lang="en-US" sz="2400" dirty="0" err="1">
                <a:solidFill>
                  <a:srgbClr val="316CE3"/>
                </a:solidFill>
              </a:rPr>
              <a:t>Ramulator</a:t>
            </a:r>
            <a:r>
              <a:rPr lang="en-US" sz="2400" dirty="0">
                <a:solidFill>
                  <a:srgbClr val="316CE3"/>
                </a:solidFill>
              </a:rPr>
              <a:t> 2.0</a:t>
            </a:r>
            <a:r>
              <a:rPr lang="en-US" sz="2400" dirty="0"/>
              <a:t> </a:t>
            </a:r>
            <a:r>
              <a:rPr lang="en-US" sz="1900" dirty="0"/>
              <a:t>[Luo+, CAL 2023]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and </a:t>
            </a:r>
            <a:r>
              <a:rPr lang="en-US" sz="2400" dirty="0" err="1">
                <a:solidFill>
                  <a:srgbClr val="316CE3"/>
                </a:solidFill>
              </a:rPr>
              <a:t>DRAMPower</a:t>
            </a:r>
            <a:r>
              <a:rPr lang="en-US" sz="2400" dirty="0"/>
              <a:t> </a:t>
            </a:r>
            <a:r>
              <a:rPr lang="en-US" sz="1900" dirty="0"/>
              <a:t>[Chandrasekar+, DATE 2013]</a:t>
            </a:r>
          </a:p>
          <a:p>
            <a:pPr marL="0" indent="0">
              <a:buClr>
                <a:schemeClr val="tx1"/>
              </a:buClr>
              <a:buNone/>
            </a:pPr>
            <a:br>
              <a:rPr lang="en-US" sz="800" dirty="0"/>
            </a:br>
            <a:endParaRPr lang="en-US" sz="800" dirty="0"/>
          </a:p>
          <a:p>
            <a:pPr>
              <a:buClr>
                <a:schemeClr val="tx1"/>
              </a:buClr>
            </a:pPr>
            <a:r>
              <a:rPr lang="en-US" sz="2400" b="1" dirty="0">
                <a:solidFill>
                  <a:srgbClr val="6D40DC"/>
                </a:solidFill>
              </a:rPr>
              <a:t>System Configuration: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sz="1600" b="1" dirty="0"/>
              <a:t>Processor</a:t>
            </a:r>
            <a:r>
              <a:rPr lang="en-US" sz="1600" dirty="0"/>
              <a:t> 	4 cores, 4.2GHz clock frequency,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sz="1600" dirty="0"/>
              <a:t>		4-wide issue, 128-entry instruction window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sz="1600" b="1" dirty="0"/>
              <a:t>DRAM</a:t>
            </a:r>
            <a:r>
              <a:rPr lang="en-US" sz="1600" dirty="0"/>
              <a:t> 	DDR5, 1 channel, 2 rank/channel, 8 bank groups,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sz="1600" dirty="0"/>
              <a:t>		4 banks/bank group, 64K rows/bank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sz="1600" b="1" dirty="0"/>
              <a:t>Memory Ctrl.</a:t>
            </a:r>
            <a:r>
              <a:rPr lang="en-US" sz="1600" dirty="0"/>
              <a:t>	64-entry read and write requests queues,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sz="1600" dirty="0"/>
              <a:t>		Scheduling policy: FR-FCFS with a column cap of 4 					Last-Level Cache 8 MiB (4-core)</a:t>
            </a:r>
            <a:r>
              <a:rPr lang="en-US" sz="1900" dirty="0"/>
              <a:t> </a:t>
            </a:r>
          </a:p>
          <a:p>
            <a:pPr marL="457200" lvl="1" indent="0">
              <a:buClr>
                <a:schemeClr val="tx1"/>
              </a:buClr>
              <a:buNone/>
            </a:pPr>
            <a:endParaRPr lang="en-US" sz="500" dirty="0"/>
          </a:p>
          <a:p>
            <a:pPr marL="457200" lvl="1" indent="0">
              <a:buClr>
                <a:schemeClr val="tx1"/>
              </a:buClr>
              <a:buNone/>
            </a:pPr>
            <a:endParaRPr lang="en-US" sz="500" dirty="0"/>
          </a:p>
          <a:p>
            <a:pPr>
              <a:buClr>
                <a:schemeClr val="tx1"/>
              </a:buClr>
            </a:pPr>
            <a:r>
              <a:rPr lang="en-US" sz="2400" b="1" dirty="0">
                <a:solidFill>
                  <a:srgbClr val="316CE3"/>
                </a:solidFill>
              </a:rPr>
              <a:t>Workloads: </a:t>
            </a:r>
            <a:r>
              <a:rPr lang="en-US" sz="2400" dirty="0"/>
              <a:t>60 4-core workload mixes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SPEC CPU2006, SPEC CPU2017, TPC, </a:t>
            </a:r>
            <a:r>
              <a:rPr lang="en-US" dirty="0" err="1"/>
              <a:t>MediaBench</a:t>
            </a:r>
            <a:r>
              <a:rPr lang="en-US" dirty="0"/>
              <a:t>, YCSB</a:t>
            </a:r>
          </a:p>
          <a:p>
            <a:endParaRPr lang="en-US" sz="2400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025D880-87AF-E2E5-C16A-3128C29CB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C4FFE1B-5521-4A93-3DE8-7B1DFE3A4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49</a:t>
            </a:fld>
            <a:endParaRPr lang="tr-TR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0740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t="21295" r="5001" b="22250"/>
          <a:stretch/>
        </p:blipFill>
        <p:spPr>
          <a:xfrm rot="10800000">
            <a:off x="304799" y="1203588"/>
            <a:ext cx="2070875" cy="950976"/>
          </a:xfrm>
          <a:prstGeom prst="rect">
            <a:avLst/>
          </a:prstGeom>
        </p:spPr>
      </p:pic>
      <p:grpSp>
        <p:nvGrpSpPr>
          <p:cNvPr id="10" name="chip boundary"/>
          <p:cNvGrpSpPr/>
          <p:nvPr/>
        </p:nvGrpSpPr>
        <p:grpSpPr>
          <a:xfrm>
            <a:off x="204934" y="1751571"/>
            <a:ext cx="2338801" cy="4028645"/>
            <a:chOff x="249594" y="1908858"/>
            <a:chExt cx="2338801" cy="4028645"/>
          </a:xfrm>
        </p:grpSpPr>
        <p:sp>
          <p:nvSpPr>
            <p:cNvPr id="207" name="Rounded Rectangle 206"/>
            <p:cNvSpPr/>
            <p:nvPr/>
          </p:nvSpPr>
          <p:spPr>
            <a:xfrm>
              <a:off x="249594" y="3032340"/>
              <a:ext cx="2338801" cy="2905163"/>
            </a:xfrm>
            <a:prstGeom prst="roundRect">
              <a:avLst>
                <a:gd name="adj" fmla="val 3605"/>
              </a:avLst>
            </a:prstGeom>
            <a:solidFill>
              <a:srgbClr val="EBEBE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20" name="Straight Arrow Connector 219"/>
            <p:cNvCxnSpPr>
              <a:cxnSpLocks/>
              <a:stCxn id="25" idx="2"/>
            </p:cNvCxnSpPr>
            <p:nvPr/>
          </p:nvCxnSpPr>
          <p:spPr>
            <a:xfrm>
              <a:off x="1029253" y="1908858"/>
              <a:ext cx="486240" cy="1087831"/>
            </a:xfrm>
            <a:prstGeom prst="straightConnector1">
              <a:avLst/>
            </a:prstGeom>
            <a:ln w="34925" cap="rnd">
              <a:solidFill>
                <a:schemeClr val="tx1">
                  <a:lumMod val="50000"/>
                  <a:lumOff val="50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DRAM Organization</a:t>
            </a:r>
          </a:p>
        </p:txBody>
      </p:sp>
      <p:sp>
        <p:nvSpPr>
          <p:cNvPr id="25" name="chip_highlight"/>
          <p:cNvSpPr/>
          <p:nvPr/>
        </p:nvSpPr>
        <p:spPr>
          <a:xfrm>
            <a:off x="833166" y="1356815"/>
            <a:ext cx="392174" cy="55204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129" name="bitlines"/>
          <p:cNvGrpSpPr/>
          <p:nvPr/>
        </p:nvGrpSpPr>
        <p:grpSpPr>
          <a:xfrm>
            <a:off x="4870417" y="2396039"/>
            <a:ext cx="2226118" cy="2601233"/>
            <a:chOff x="1227093" y="1405824"/>
            <a:chExt cx="2226118" cy="2601233"/>
          </a:xfrm>
        </p:grpSpPr>
        <p:cxnSp>
          <p:nvCxnSpPr>
            <p:cNvPr id="130" name="Straight Connector 129"/>
            <p:cNvCxnSpPr/>
            <p:nvPr/>
          </p:nvCxnSpPr>
          <p:spPr>
            <a:xfrm flipH="1">
              <a:off x="1227093" y="1799197"/>
              <a:ext cx="1" cy="220786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/>
            <p:cNvCxnSpPr/>
            <p:nvPr/>
          </p:nvCxnSpPr>
          <p:spPr>
            <a:xfrm flipH="1">
              <a:off x="1969132" y="1799197"/>
              <a:ext cx="1" cy="220786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>
            <a:xfrm flipH="1">
              <a:off x="2711171" y="1799197"/>
              <a:ext cx="1" cy="220786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Straight Connector 132"/>
            <p:cNvCxnSpPr/>
            <p:nvPr/>
          </p:nvCxnSpPr>
          <p:spPr>
            <a:xfrm flipH="1">
              <a:off x="3453210" y="1799197"/>
              <a:ext cx="1" cy="220786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34" name="TextBox 133"/>
            <p:cNvSpPr txBox="1"/>
            <p:nvPr/>
          </p:nvSpPr>
          <p:spPr>
            <a:xfrm>
              <a:off x="2305028" y="1405824"/>
              <a:ext cx="8867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Bitline</a:t>
              </a:r>
            </a:p>
          </p:txBody>
        </p:sp>
      </p:grpSp>
      <p:grpSp>
        <p:nvGrpSpPr>
          <p:cNvPr id="135" name="rowbuffer"/>
          <p:cNvGrpSpPr/>
          <p:nvPr/>
        </p:nvGrpSpPr>
        <p:grpSpPr>
          <a:xfrm>
            <a:off x="4687538" y="4801092"/>
            <a:ext cx="2711274" cy="1587600"/>
            <a:chOff x="1044214" y="3810877"/>
            <a:chExt cx="2711274" cy="1587600"/>
          </a:xfrm>
        </p:grpSpPr>
        <p:sp>
          <p:nvSpPr>
            <p:cNvPr id="136" name="Rounded Rectangle 135"/>
            <p:cNvSpPr/>
            <p:nvPr/>
          </p:nvSpPr>
          <p:spPr>
            <a:xfrm>
              <a:off x="1044214" y="3810877"/>
              <a:ext cx="365760" cy="689898"/>
            </a:xfrm>
            <a:prstGeom prst="roundRect">
              <a:avLst/>
            </a:prstGeom>
            <a:solidFill>
              <a:srgbClr val="1F4E79"/>
            </a:solidFill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rPr>
                <a:t>S</a:t>
              </a:r>
            </a:p>
          </p:txBody>
        </p:sp>
        <p:sp>
          <p:nvSpPr>
            <p:cNvPr id="137" name="Rounded Rectangle 136"/>
            <p:cNvSpPr/>
            <p:nvPr/>
          </p:nvSpPr>
          <p:spPr>
            <a:xfrm>
              <a:off x="1786253" y="3810877"/>
              <a:ext cx="365760" cy="689898"/>
            </a:xfrm>
            <a:prstGeom prst="roundRect">
              <a:avLst/>
            </a:prstGeom>
            <a:solidFill>
              <a:srgbClr val="1F4E79"/>
            </a:solidFill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rPr>
                <a:t>S</a:t>
              </a:r>
            </a:p>
          </p:txBody>
        </p:sp>
        <p:sp>
          <p:nvSpPr>
            <p:cNvPr id="138" name="Rounded Rectangle 137"/>
            <p:cNvSpPr/>
            <p:nvPr/>
          </p:nvSpPr>
          <p:spPr>
            <a:xfrm>
              <a:off x="2528292" y="3810877"/>
              <a:ext cx="365760" cy="689898"/>
            </a:xfrm>
            <a:prstGeom prst="roundRect">
              <a:avLst/>
            </a:prstGeom>
            <a:solidFill>
              <a:srgbClr val="1F4E79"/>
            </a:solidFill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rPr>
                <a:t>S</a:t>
              </a:r>
            </a:p>
          </p:txBody>
        </p:sp>
        <p:sp>
          <p:nvSpPr>
            <p:cNvPr id="139" name="Rounded Rectangle 138"/>
            <p:cNvSpPr/>
            <p:nvPr/>
          </p:nvSpPr>
          <p:spPr>
            <a:xfrm>
              <a:off x="3270331" y="3810877"/>
              <a:ext cx="365760" cy="689898"/>
            </a:xfrm>
            <a:prstGeom prst="roundRect">
              <a:avLst/>
            </a:prstGeom>
            <a:solidFill>
              <a:srgbClr val="1F4E79"/>
            </a:solidFill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rPr>
                <a:t>S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409974" y="4567480"/>
              <a:ext cx="234551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Sense amplifiers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kern="0" dirty="0">
                  <a:solidFill>
                    <a:prstClr val="black"/>
                  </a:solidFill>
                  <a:latin typeface="+mj-lt"/>
                </a:rPr>
                <a:t>(row buffer)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143" name="wordlines"/>
          <p:cNvGrpSpPr/>
          <p:nvPr/>
        </p:nvGrpSpPr>
        <p:grpSpPr>
          <a:xfrm>
            <a:off x="4503235" y="3170513"/>
            <a:ext cx="4149615" cy="1332810"/>
            <a:chOff x="859911" y="2180298"/>
            <a:chExt cx="4149615" cy="1332810"/>
          </a:xfrm>
        </p:grpSpPr>
        <p:cxnSp>
          <p:nvCxnSpPr>
            <p:cNvPr id="145" name="Straight Connector 144"/>
            <p:cNvCxnSpPr/>
            <p:nvPr/>
          </p:nvCxnSpPr>
          <p:spPr>
            <a:xfrm>
              <a:off x="859911" y="2180298"/>
              <a:ext cx="3018943" cy="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6" name="Straight Connector 145"/>
            <p:cNvCxnSpPr/>
            <p:nvPr/>
          </p:nvCxnSpPr>
          <p:spPr>
            <a:xfrm>
              <a:off x="861334" y="2624568"/>
              <a:ext cx="3017520" cy="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Connector 146"/>
            <p:cNvCxnSpPr/>
            <p:nvPr/>
          </p:nvCxnSpPr>
          <p:spPr>
            <a:xfrm>
              <a:off x="861335" y="3068838"/>
              <a:ext cx="3017520" cy="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Straight Connector 147"/>
            <p:cNvCxnSpPr/>
            <p:nvPr/>
          </p:nvCxnSpPr>
          <p:spPr>
            <a:xfrm>
              <a:off x="861335" y="3513108"/>
              <a:ext cx="3016102" cy="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49" name="TextBox 148"/>
            <p:cNvSpPr txBox="1"/>
            <p:nvPr/>
          </p:nvSpPr>
          <p:spPr>
            <a:xfrm>
              <a:off x="3834204" y="2370994"/>
              <a:ext cx="11753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Wordline</a:t>
              </a:r>
            </a:p>
          </p:txBody>
        </p:sp>
      </p:grpSp>
      <p:grpSp>
        <p:nvGrpSpPr>
          <p:cNvPr id="150" name="subarray cells"/>
          <p:cNvGrpSpPr/>
          <p:nvPr/>
        </p:nvGrpSpPr>
        <p:grpSpPr>
          <a:xfrm>
            <a:off x="4687538" y="2980005"/>
            <a:ext cx="2591877" cy="1698570"/>
            <a:chOff x="1044214" y="1989790"/>
            <a:chExt cx="2591877" cy="1698570"/>
          </a:xfrm>
        </p:grpSpPr>
        <p:sp>
          <p:nvSpPr>
            <p:cNvPr id="151" name="Oval 150"/>
            <p:cNvSpPr/>
            <p:nvPr/>
          </p:nvSpPr>
          <p:spPr>
            <a:xfrm>
              <a:off x="1044214" y="198979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1044214" y="243406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1044214" y="287833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1044214" y="332260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1786253" y="198979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1786253" y="243406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1786253" y="287833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1786253" y="332260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2528292" y="198979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2528292" y="243406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2528292" y="287833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2528292" y="332260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3270331" y="198979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3270331" y="243406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3270331" y="287833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3270331" y="332260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168" name="dram cell"/>
          <p:cNvGrpSpPr/>
          <p:nvPr/>
        </p:nvGrpSpPr>
        <p:grpSpPr>
          <a:xfrm>
            <a:off x="6847486" y="1136899"/>
            <a:ext cx="1868856" cy="2033614"/>
            <a:chOff x="243760" y="793549"/>
            <a:chExt cx="1868856" cy="2033614"/>
          </a:xfrm>
        </p:grpSpPr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302176" y="1130973"/>
              <a:ext cx="1004603" cy="1004603"/>
            </a:xfrm>
            <a:prstGeom prst="ellipse">
              <a:avLst/>
            </a:prstGeom>
            <a:solidFill>
              <a:schemeClr val="bg1">
                <a:lumMod val="95000"/>
                <a:alpha val="89000"/>
              </a:schemeClr>
            </a:solidFill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grpSp>
          <p:nvGrpSpPr>
            <p:cNvPr id="170" name="Group 169"/>
            <p:cNvGrpSpPr/>
            <p:nvPr/>
          </p:nvGrpSpPr>
          <p:grpSpPr>
            <a:xfrm>
              <a:off x="338174" y="793549"/>
              <a:ext cx="1774442" cy="2033614"/>
              <a:chOff x="338174" y="793549"/>
              <a:chExt cx="1774442" cy="2033614"/>
            </a:xfrm>
          </p:grpSpPr>
          <p:sp>
            <p:nvSpPr>
              <p:cNvPr id="190" name="Subarray-text"/>
              <p:cNvSpPr txBox="1"/>
              <p:nvPr/>
            </p:nvSpPr>
            <p:spPr>
              <a:xfrm>
                <a:off x="338174" y="793549"/>
                <a:ext cx="17744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000" kern="0" dirty="0">
                    <a:solidFill>
                      <a:prstClr val="black"/>
                    </a:solidFill>
                    <a:latin typeface="+mj-lt"/>
                  </a:rPr>
                  <a:t>DRAM Cell</a:t>
                </a:r>
              </a:p>
            </p:txBody>
          </p:sp>
          <p:cxnSp>
            <p:nvCxnSpPr>
              <p:cNvPr id="191" name="Straight Arrow Connector 190"/>
              <p:cNvCxnSpPr/>
              <p:nvPr/>
            </p:nvCxnSpPr>
            <p:spPr>
              <a:xfrm flipH="1">
                <a:off x="487650" y="1984036"/>
                <a:ext cx="372261" cy="843127"/>
              </a:xfrm>
              <a:prstGeom prst="straightConnector1">
                <a:avLst/>
              </a:prstGeom>
              <a:ln w="19050" cap="flat">
                <a:solidFill>
                  <a:schemeClr val="tx1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Group 170"/>
            <p:cNvGrpSpPr/>
            <p:nvPr/>
          </p:nvGrpSpPr>
          <p:grpSpPr>
            <a:xfrm>
              <a:off x="243760" y="1019779"/>
              <a:ext cx="1030837" cy="1047755"/>
              <a:chOff x="6794502" y="899797"/>
              <a:chExt cx="1663698" cy="1691003"/>
            </a:xfrm>
          </p:grpSpPr>
          <p:cxnSp>
            <p:nvCxnSpPr>
              <p:cNvPr id="172" name="Straight Arrow Connector 171"/>
              <p:cNvCxnSpPr/>
              <p:nvPr/>
            </p:nvCxnSpPr>
            <p:spPr>
              <a:xfrm flipH="1">
                <a:off x="6794502" y="1287153"/>
                <a:ext cx="1663698" cy="0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3" name="Group 172"/>
              <p:cNvGrpSpPr/>
              <p:nvPr/>
            </p:nvGrpSpPr>
            <p:grpSpPr>
              <a:xfrm>
                <a:off x="6988345" y="1301115"/>
                <a:ext cx="1241256" cy="1289685"/>
                <a:chOff x="3145581" y="1582420"/>
                <a:chExt cx="1482167" cy="1615192"/>
              </a:xfrm>
            </p:grpSpPr>
            <p:cxnSp>
              <p:nvCxnSpPr>
                <p:cNvPr id="175" name="Straight Arrow Connector 174"/>
                <p:cNvCxnSpPr/>
                <p:nvPr/>
              </p:nvCxnSpPr>
              <p:spPr>
                <a:xfrm>
                  <a:off x="4399148" y="2917386"/>
                  <a:ext cx="0" cy="28022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none" w="lg" len="med"/>
                  <a:tailEnd type="triangl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Arrow Connector 175"/>
                <p:cNvCxnSpPr/>
                <p:nvPr/>
              </p:nvCxnSpPr>
              <p:spPr>
                <a:xfrm flipH="1">
                  <a:off x="4170550" y="2802737"/>
                  <a:ext cx="457198" cy="0"/>
                </a:xfrm>
                <a:prstGeom prst="straightConnector1">
                  <a:avLst/>
                </a:prstGeom>
                <a:ln w="508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Arrow Connector 176"/>
                <p:cNvCxnSpPr/>
                <p:nvPr/>
              </p:nvCxnSpPr>
              <p:spPr>
                <a:xfrm flipV="1">
                  <a:off x="4399148" y="2802738"/>
                  <a:ext cx="0" cy="114648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Arrow Connector 177"/>
                <p:cNvCxnSpPr/>
                <p:nvPr/>
              </p:nvCxnSpPr>
              <p:spPr>
                <a:xfrm flipV="1">
                  <a:off x="3689709" y="1737098"/>
                  <a:ext cx="0" cy="137012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Arrow Connector 178"/>
                <p:cNvCxnSpPr/>
                <p:nvPr/>
              </p:nvCxnSpPr>
              <p:spPr>
                <a:xfrm flipH="1">
                  <a:off x="3469196" y="1880461"/>
                  <a:ext cx="439480" cy="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Arrow Connector 179"/>
                <p:cNvCxnSpPr/>
                <p:nvPr/>
              </p:nvCxnSpPr>
              <p:spPr>
                <a:xfrm flipH="1" flipV="1">
                  <a:off x="3908674" y="1978413"/>
                  <a:ext cx="1" cy="22860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Arrow Connector 180"/>
                <p:cNvCxnSpPr/>
                <p:nvPr/>
              </p:nvCxnSpPr>
              <p:spPr>
                <a:xfrm flipH="1">
                  <a:off x="3469196" y="1978413"/>
                  <a:ext cx="439480" cy="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Arrow Connector 181"/>
                <p:cNvCxnSpPr/>
                <p:nvPr/>
              </p:nvCxnSpPr>
              <p:spPr>
                <a:xfrm>
                  <a:off x="3908674" y="2207013"/>
                  <a:ext cx="170121" cy="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Arrow Connector 182"/>
                <p:cNvCxnSpPr/>
                <p:nvPr/>
              </p:nvCxnSpPr>
              <p:spPr>
                <a:xfrm>
                  <a:off x="3299074" y="2207013"/>
                  <a:ext cx="170122" cy="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Arrow Connector 183"/>
                <p:cNvCxnSpPr/>
                <p:nvPr/>
              </p:nvCxnSpPr>
              <p:spPr>
                <a:xfrm flipH="1" flipV="1">
                  <a:off x="3469195" y="1978413"/>
                  <a:ext cx="1" cy="22860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Arrow Connector 184"/>
                <p:cNvCxnSpPr/>
                <p:nvPr/>
              </p:nvCxnSpPr>
              <p:spPr>
                <a:xfrm>
                  <a:off x="3689709" y="1582420"/>
                  <a:ext cx="1" cy="176039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Arrow Connector 185"/>
                <p:cNvCxnSpPr/>
                <p:nvPr/>
              </p:nvCxnSpPr>
              <p:spPr>
                <a:xfrm flipH="1" flipV="1">
                  <a:off x="3145581" y="2207013"/>
                  <a:ext cx="153494" cy="1293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Arrow Connector 186"/>
                <p:cNvCxnSpPr/>
                <p:nvPr/>
              </p:nvCxnSpPr>
              <p:spPr>
                <a:xfrm flipV="1">
                  <a:off x="4399148" y="2319211"/>
                  <a:ext cx="0" cy="13360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Arrow Connector 187"/>
                <p:cNvCxnSpPr/>
                <p:nvPr/>
              </p:nvCxnSpPr>
              <p:spPr>
                <a:xfrm flipH="1">
                  <a:off x="4170550" y="2452811"/>
                  <a:ext cx="457198" cy="0"/>
                </a:xfrm>
                <a:prstGeom prst="straightConnector1">
                  <a:avLst/>
                </a:prstGeom>
                <a:ln w="508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Elbow Connector 188"/>
                <p:cNvCxnSpPr/>
                <p:nvPr/>
              </p:nvCxnSpPr>
              <p:spPr>
                <a:xfrm rot="10800000">
                  <a:off x="3995269" y="2207015"/>
                  <a:ext cx="403880" cy="228599"/>
                </a:xfrm>
                <a:prstGeom prst="bentConnector3">
                  <a:avLst>
                    <a:gd name="adj1" fmla="val -825"/>
                  </a:avLst>
                </a:prstGeom>
                <a:ln w="254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4" name="Straight Arrow Connector 173"/>
              <p:cNvCxnSpPr/>
              <p:nvPr/>
            </p:nvCxnSpPr>
            <p:spPr>
              <a:xfrm flipV="1">
                <a:off x="6988659" y="899797"/>
                <a:ext cx="0" cy="1691003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DRAM array"/>
          <p:cNvGrpSpPr/>
          <p:nvPr/>
        </p:nvGrpSpPr>
        <p:grpSpPr>
          <a:xfrm>
            <a:off x="467914" y="2995335"/>
            <a:ext cx="1764870" cy="2551252"/>
            <a:chOff x="2013360" y="3032805"/>
            <a:chExt cx="1764870" cy="2551252"/>
          </a:xfrm>
        </p:grpSpPr>
        <p:grpSp>
          <p:nvGrpSpPr>
            <p:cNvPr id="3" name="Group 2"/>
            <p:cNvGrpSpPr/>
            <p:nvPr/>
          </p:nvGrpSpPr>
          <p:grpSpPr>
            <a:xfrm>
              <a:off x="2013360" y="3968188"/>
              <a:ext cx="1764870" cy="1615869"/>
              <a:chOff x="1994891" y="3913443"/>
              <a:chExt cx="1764870" cy="1615869"/>
            </a:xfrm>
          </p:grpSpPr>
          <p:sp>
            <p:nvSpPr>
              <p:cNvPr id="194" name="bank3"/>
              <p:cNvSpPr/>
              <p:nvPr/>
            </p:nvSpPr>
            <p:spPr>
              <a:xfrm>
                <a:off x="2333410" y="3913443"/>
                <a:ext cx="1426351" cy="1256685"/>
              </a:xfrm>
              <a:prstGeom prst="roundRect">
                <a:avLst>
                  <a:gd name="adj" fmla="val 7485"/>
                </a:avLst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95" name="bank2"/>
              <p:cNvSpPr/>
              <p:nvPr/>
            </p:nvSpPr>
            <p:spPr>
              <a:xfrm>
                <a:off x="2162063" y="4055071"/>
                <a:ext cx="1412965" cy="1269931"/>
              </a:xfrm>
              <a:prstGeom prst="roundRect">
                <a:avLst>
                  <a:gd name="adj" fmla="val 7485"/>
                </a:avLst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grpSp>
            <p:nvGrpSpPr>
              <p:cNvPr id="196" name="bank"/>
              <p:cNvGrpSpPr/>
              <p:nvPr/>
            </p:nvGrpSpPr>
            <p:grpSpPr>
              <a:xfrm>
                <a:off x="1994891" y="4233664"/>
                <a:ext cx="1414818" cy="1295648"/>
                <a:chOff x="5076854" y="1142999"/>
                <a:chExt cx="3424330" cy="4898283"/>
              </a:xfrm>
            </p:grpSpPr>
            <p:sp>
              <p:nvSpPr>
                <p:cNvPr id="197" name="Rounded Rectangle 196"/>
                <p:cNvSpPr/>
                <p:nvPr/>
              </p:nvSpPr>
              <p:spPr>
                <a:xfrm>
                  <a:off x="5076854" y="1142999"/>
                  <a:ext cx="3379524" cy="4898283"/>
                </a:xfrm>
                <a:prstGeom prst="roundRect">
                  <a:avLst>
                    <a:gd name="adj" fmla="val 7485"/>
                  </a:avLst>
                </a:prstGeom>
                <a:solidFill>
                  <a:schemeClr val="bg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98" name="TextBox 197"/>
                <p:cNvSpPr txBox="1"/>
                <p:nvPr/>
              </p:nvSpPr>
              <p:spPr>
                <a:xfrm>
                  <a:off x="5713334" y="2593447"/>
                  <a:ext cx="2787850" cy="17453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i="1" dirty="0">
                      <a:latin typeface="+mj-lt"/>
                    </a:rPr>
                    <a:t>Bank</a:t>
                  </a:r>
                  <a:endParaRPr lang="en-US" sz="2400" i="1" dirty="0">
                    <a:latin typeface="+mj-lt"/>
                  </a:endParaRPr>
                </a:p>
              </p:txBody>
            </p:sp>
          </p:grpSp>
        </p:grpSp>
        <p:sp>
          <p:nvSpPr>
            <p:cNvPr id="201" name="TextBox 200"/>
            <p:cNvSpPr txBox="1"/>
            <p:nvPr/>
          </p:nvSpPr>
          <p:spPr>
            <a:xfrm>
              <a:off x="2337825" y="3032805"/>
              <a:ext cx="102784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>
                  <a:latin typeface="+mj-lt"/>
                </a:rPr>
                <a:t>DRAM</a:t>
              </a:r>
              <a:br>
                <a:rPr lang="en-US" sz="2400" b="1" i="1" dirty="0">
                  <a:latin typeface="+mj-lt"/>
                </a:rPr>
              </a:br>
              <a:r>
                <a:rPr lang="en-US" sz="2400" b="1" i="1" dirty="0">
                  <a:latin typeface="+mj-lt"/>
                </a:rPr>
                <a:t>Array</a:t>
              </a:r>
            </a:p>
          </p:txBody>
        </p:sp>
      </p:grpSp>
      <p:grpSp>
        <p:nvGrpSpPr>
          <p:cNvPr id="9" name="wires_IO"/>
          <p:cNvGrpSpPr/>
          <p:nvPr/>
        </p:nvGrpSpPr>
        <p:grpSpPr>
          <a:xfrm>
            <a:off x="434886" y="5728349"/>
            <a:ext cx="1795684" cy="772356"/>
            <a:chOff x="169081" y="5461737"/>
            <a:chExt cx="1795684" cy="772356"/>
          </a:xfrm>
        </p:grpSpPr>
        <p:cxnSp>
          <p:nvCxnSpPr>
            <p:cNvPr id="210" name="Straight Connector 209"/>
            <p:cNvCxnSpPr>
              <a:cxnSpLocks/>
            </p:cNvCxnSpPr>
            <p:nvPr/>
          </p:nvCxnSpPr>
          <p:spPr>
            <a:xfrm>
              <a:off x="1029253" y="5461737"/>
              <a:ext cx="0" cy="513425"/>
            </a:xfrm>
            <a:prstGeom prst="line">
              <a:avLst/>
            </a:prstGeom>
            <a:ln w="41275" cap="rnd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TextBox 212"/>
            <p:cNvSpPr txBox="1"/>
            <p:nvPr/>
          </p:nvSpPr>
          <p:spPr>
            <a:xfrm>
              <a:off x="169081" y="5864761"/>
              <a:ext cx="17956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Off-chip channel</a:t>
              </a:r>
            </a:p>
          </p:txBody>
        </p:sp>
      </p:grpSp>
      <p:grpSp>
        <p:nvGrpSpPr>
          <p:cNvPr id="229" name="dash"/>
          <p:cNvGrpSpPr/>
          <p:nvPr/>
        </p:nvGrpSpPr>
        <p:grpSpPr>
          <a:xfrm rot="16439242">
            <a:off x="2144178" y="2822710"/>
            <a:ext cx="2707934" cy="2651573"/>
            <a:chOff x="4413274" y="602339"/>
            <a:chExt cx="2455890" cy="2585007"/>
          </a:xfrm>
        </p:grpSpPr>
        <p:cxnSp>
          <p:nvCxnSpPr>
            <p:cNvPr id="230" name="Straight Connector 229"/>
            <p:cNvCxnSpPr>
              <a:cxnSpLocks/>
            </p:cNvCxnSpPr>
            <p:nvPr/>
          </p:nvCxnSpPr>
          <p:spPr>
            <a:xfrm rot="5160758" flipV="1">
              <a:off x="5060521" y="1371091"/>
              <a:ext cx="2577395" cy="103989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31" name="Straight Connector 230"/>
            <p:cNvCxnSpPr>
              <a:cxnSpLocks/>
            </p:cNvCxnSpPr>
            <p:nvPr/>
          </p:nvCxnSpPr>
          <p:spPr>
            <a:xfrm rot="5160758">
              <a:off x="3347291" y="1789646"/>
              <a:ext cx="2463683" cy="33171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456819E-C1A0-9422-8EA9-8B2AB865F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5854" y="6517178"/>
            <a:ext cx="489065" cy="204298"/>
          </a:xfrm>
        </p:spPr>
        <p:txBody>
          <a:bodyPr/>
          <a:lstStyle/>
          <a:p>
            <a:fld id="{13F32364-6BA0-48AA-B029-3ED2192016FC}" type="slidenum">
              <a:rPr lang="en-US" smtClean="0">
                <a:latin typeface="+mj-lt"/>
              </a:rPr>
              <a:pPr/>
              <a:t>5</a:t>
            </a:fld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009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7CE98-4779-630D-B6DE-DACFF5B4B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26C791-049C-B3DE-0579-D0BF4A120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24384"/>
            <a:ext cx="8894618" cy="9310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Evaluation Methodology: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Chronus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Variants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B8DEB10-B653-724A-7C5C-358BDD542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chemeClr val="bg1"/>
          </a:solidFill>
        </p:spPr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F5A3CD1-9F78-224B-A845-2A2C129D0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50</a:t>
            </a:fld>
            <a:endParaRPr lang="tr-TR">
              <a:latin typeface="+mj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2AF25DC-45E1-133E-C4FE-209340F668E5}"/>
              </a:ext>
            </a:extLst>
          </p:cNvPr>
          <p:cNvGrpSpPr/>
          <p:nvPr/>
        </p:nvGrpSpPr>
        <p:grpSpPr>
          <a:xfrm>
            <a:off x="518733" y="1672386"/>
            <a:ext cx="8552353" cy="1282564"/>
            <a:chOff x="518733" y="1138986"/>
            <a:chExt cx="8552353" cy="128256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8158E24-0A70-7E51-F353-AD258ADE5D48}"/>
                </a:ext>
              </a:extLst>
            </p:cNvPr>
            <p:cNvGrpSpPr/>
            <p:nvPr/>
          </p:nvGrpSpPr>
          <p:grpSpPr>
            <a:xfrm>
              <a:off x="1306286" y="1138986"/>
              <a:ext cx="7764800" cy="1282564"/>
              <a:chOff x="-105100" y="1282263"/>
              <a:chExt cx="9312164" cy="1282564"/>
            </a:xfrm>
            <a:solidFill>
              <a:schemeClr val="bg1"/>
            </a:solidFill>
          </p:grpSpPr>
          <p:sp>
            <p:nvSpPr>
              <p:cNvPr id="3" name="Rectangle 25">
                <a:extLst>
                  <a:ext uri="{FF2B5EF4-FFF2-40B4-BE49-F238E27FC236}">
                    <a16:creationId xmlns:a16="http://schemas.microsoft.com/office/drawing/2014/main" id="{2B0443E9-D849-3DDD-2B44-45F80889C539}"/>
                  </a:ext>
                </a:extLst>
              </p:cNvPr>
              <p:cNvSpPr/>
              <p:nvPr/>
            </p:nvSpPr>
            <p:spPr>
              <a:xfrm>
                <a:off x="-105100" y="1282263"/>
                <a:ext cx="9312164" cy="10510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endParaRPr lang="en-US" sz="3200" dirty="0">
                  <a:latin typeface="+mj-lt"/>
                  <a:ea typeface="+mn-lt"/>
                  <a:cs typeface="+mn-lt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60CF6A-DC41-5827-9174-68D166EBFF4B}"/>
                  </a:ext>
                </a:extLst>
              </p:cNvPr>
              <p:cNvSpPr txBox="1"/>
              <p:nvPr/>
            </p:nvSpPr>
            <p:spPr>
              <a:xfrm>
                <a:off x="37171" y="1323210"/>
                <a:ext cx="2334918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solidFill>
                      <a:srgbClr val="2F5597"/>
                    </a:solidFill>
                    <a:latin typeface="+mj-lt"/>
                  </a:rPr>
                  <a:t>Chronus</a:t>
                </a:r>
                <a:endParaRPr lang="en-US" sz="3600" b="1" dirty="0">
                  <a:solidFill>
                    <a:srgbClr val="2F5597"/>
                  </a:solidFill>
                  <a:latin typeface="+mj-lt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19F0FE0-ADD4-88B2-4CE1-3FEE7E07EEE5}"/>
                  </a:ext>
                </a:extLst>
              </p:cNvPr>
              <p:cNvSpPr txBox="1"/>
              <p:nvPr/>
            </p:nvSpPr>
            <p:spPr>
              <a:xfrm>
                <a:off x="47679" y="1856941"/>
                <a:ext cx="8736595" cy="70788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j-lt"/>
                  </a:rPr>
                  <a:t>Concurrently updates counters while serving accesses</a:t>
                </a:r>
              </a:p>
              <a:p>
                <a:r>
                  <a:rPr lang="en-US" sz="2000" b="1" dirty="0">
                    <a:solidFill>
                      <a:srgbClr val="C00000"/>
                    </a:solidFill>
                    <a:latin typeface="+mj-lt"/>
                  </a:rPr>
                  <a:t>and</a:t>
                </a:r>
                <a:r>
                  <a:rPr lang="en-US" sz="2000" dirty="0">
                    <a:latin typeface="+mj-lt"/>
                  </a:rPr>
                  <a:t> uses </a:t>
                </a:r>
                <a:r>
                  <a:rPr lang="en-US" sz="2000" dirty="0" err="1">
                    <a:latin typeface="+mj-lt"/>
                  </a:rPr>
                  <a:t>Chronus</a:t>
                </a:r>
                <a:r>
                  <a:rPr lang="en-US" sz="2000" dirty="0">
                    <a:latin typeface="+mj-lt"/>
                  </a:rPr>
                  <a:t> Back-Off</a:t>
                </a:r>
              </a:p>
            </p:txBody>
          </p:sp>
        </p:grpSp>
        <p:sp>
          <p:nvSpPr>
            <p:cNvPr id="11" name="1">
              <a:extLst>
                <a:ext uri="{FF2B5EF4-FFF2-40B4-BE49-F238E27FC236}">
                  <a16:creationId xmlns:a16="http://schemas.microsoft.com/office/drawing/2014/main" id="{2E087753-4A1D-394D-667E-D460DBFC5962}"/>
                </a:ext>
              </a:extLst>
            </p:cNvPr>
            <p:cNvSpPr txBox="1"/>
            <p:nvPr/>
          </p:nvSpPr>
          <p:spPr>
            <a:xfrm>
              <a:off x="518733" y="1249004"/>
              <a:ext cx="5950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D6935E2-F5DE-1723-BADE-3D88B5A17B14}"/>
              </a:ext>
            </a:extLst>
          </p:cNvPr>
          <p:cNvGrpSpPr/>
          <p:nvPr/>
        </p:nvGrpSpPr>
        <p:grpSpPr>
          <a:xfrm>
            <a:off x="518733" y="3972562"/>
            <a:ext cx="8625267" cy="1282564"/>
            <a:chOff x="518733" y="2413637"/>
            <a:chExt cx="8625267" cy="128256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36765DE-AFB1-664E-21AE-B43D459CD506}"/>
                </a:ext>
              </a:extLst>
            </p:cNvPr>
            <p:cNvGrpSpPr/>
            <p:nvPr/>
          </p:nvGrpSpPr>
          <p:grpSpPr>
            <a:xfrm>
              <a:off x="1306285" y="2413637"/>
              <a:ext cx="7837715" cy="1282564"/>
              <a:chOff x="-105100" y="2641841"/>
              <a:chExt cx="9312164" cy="1282564"/>
            </a:xfrm>
            <a:solidFill>
              <a:schemeClr val="bg1"/>
            </a:solidFill>
          </p:grpSpPr>
          <p:sp>
            <p:nvSpPr>
              <p:cNvPr id="14" name="Rectangle 25">
                <a:extLst>
                  <a:ext uri="{FF2B5EF4-FFF2-40B4-BE49-F238E27FC236}">
                    <a16:creationId xmlns:a16="http://schemas.microsoft.com/office/drawing/2014/main" id="{F9BD2A97-57BE-773E-6F2E-3482362816A5}"/>
                  </a:ext>
                </a:extLst>
              </p:cNvPr>
              <p:cNvSpPr/>
              <p:nvPr/>
            </p:nvSpPr>
            <p:spPr>
              <a:xfrm>
                <a:off x="-105100" y="2641841"/>
                <a:ext cx="9312164" cy="10510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endParaRPr lang="en-US" sz="3200" dirty="0">
                  <a:latin typeface="+mj-lt"/>
                  <a:ea typeface="+mn-lt"/>
                  <a:cs typeface="+mn-lt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A400C60-17BC-8F35-40E3-0A8A0DB1FD85}"/>
                  </a:ext>
                </a:extLst>
              </p:cNvPr>
              <p:cNvSpPr txBox="1"/>
              <p:nvPr/>
            </p:nvSpPr>
            <p:spPr>
              <a:xfrm>
                <a:off x="37171" y="2682788"/>
                <a:ext cx="3194589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Chronus</a:t>
                </a:r>
                <a:r>
                  <a:rPr lang="en-US" sz="3200" b="1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-PB</a:t>
                </a:r>
                <a:endParaRPr lang="en-US" sz="36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72F0007-A2AC-1C93-8620-6432827200AD}"/>
                  </a:ext>
                </a:extLst>
              </p:cNvPr>
              <p:cNvSpPr txBox="1"/>
              <p:nvPr/>
            </p:nvSpPr>
            <p:spPr>
              <a:xfrm>
                <a:off x="47679" y="3216519"/>
                <a:ext cx="8979942" cy="70788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j-lt"/>
                  </a:rPr>
                  <a:t>Concurrently updates counters while serving accesses</a:t>
                </a:r>
                <a:endParaRPr lang="en-US" sz="20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endParaRPr>
              </a:p>
              <a:p>
                <a:r>
                  <a:rPr lang="en-US" sz="2000" b="1" dirty="0">
                    <a:solidFill>
                      <a:srgbClr val="C00000"/>
                    </a:solidFill>
                    <a:latin typeface="+mj-lt"/>
                  </a:rPr>
                  <a:t>but</a:t>
                </a:r>
                <a:r>
                  <a:rPr lang="en-US" sz="2000" b="1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 </a:t>
                </a:r>
                <a:r>
                  <a:rPr lang="en-US" sz="2000" dirty="0">
                    <a:latin typeface="+mj-lt"/>
                  </a:rPr>
                  <a:t>uses PRAC Back-Off</a:t>
                </a:r>
                <a:r>
                  <a:rPr lang="en-US" sz="2000" b="1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 </a:t>
                </a:r>
                <a:endParaRPr lang="en-US" sz="2000" dirty="0">
                  <a:latin typeface="+mj-lt"/>
                </a:endParaRPr>
              </a:p>
            </p:txBody>
          </p:sp>
        </p:grpSp>
        <p:sp>
          <p:nvSpPr>
            <p:cNvPr id="12" name="2">
              <a:extLst>
                <a:ext uri="{FF2B5EF4-FFF2-40B4-BE49-F238E27FC236}">
                  <a16:creationId xmlns:a16="http://schemas.microsoft.com/office/drawing/2014/main" id="{C9481E22-484D-AC48-248D-42193657458D}"/>
                </a:ext>
              </a:extLst>
            </p:cNvPr>
            <p:cNvSpPr txBox="1"/>
            <p:nvPr/>
          </p:nvSpPr>
          <p:spPr>
            <a:xfrm>
              <a:off x="518733" y="2518212"/>
              <a:ext cx="5950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38701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74B12-0CCB-32F1-DAA8-37BA4BD9D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0068250-10D0-0478-93E4-25F1A43EE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Evaluation Methodology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A81E520-B61A-138C-E0FF-93BCC5AC6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02297"/>
            <a:ext cx="9143999" cy="882609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tr-TR" sz="2400" b="1" dirty="0">
                <a:solidFill>
                  <a:srgbClr val="E28700"/>
                </a:solidFill>
              </a:rPr>
              <a:t>Comparison Points</a:t>
            </a:r>
            <a:r>
              <a:rPr lang="en-US" sz="2400" b="1" dirty="0">
                <a:solidFill>
                  <a:srgbClr val="E28700"/>
                </a:solidFill>
              </a:rPr>
              <a:t>: </a:t>
            </a:r>
            <a:r>
              <a:rPr lang="en-US" sz="2400" dirty="0"/>
              <a:t>Two </a:t>
            </a:r>
            <a:r>
              <a:rPr lang="en-US" sz="2400" dirty="0" err="1"/>
              <a:t>Chronus</a:t>
            </a:r>
            <a:r>
              <a:rPr lang="en-US" sz="2400" dirty="0"/>
              <a:t> variants are compared against 5 state-of-the-art DRAM read disturbance mitigation mechanisms:</a:t>
            </a:r>
          </a:p>
          <a:p>
            <a:pPr lvl="1">
              <a:buClr>
                <a:schemeClr val="tx1"/>
              </a:buClr>
            </a:pPr>
            <a:endParaRPr lang="en-US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E00D04B-4817-EDE4-BD70-275758A7B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006EE53-AC9C-581A-49A5-E5B2EFE01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51</a:t>
            </a:fld>
            <a:endParaRPr lang="tr-TR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EF05A8-816B-1855-AABE-50D0CA946836}"/>
              </a:ext>
            </a:extLst>
          </p:cNvPr>
          <p:cNvSpPr txBox="1"/>
          <p:nvPr/>
        </p:nvSpPr>
        <p:spPr>
          <a:xfrm>
            <a:off x="259081" y="2187370"/>
            <a:ext cx="43129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PARA </a:t>
            </a:r>
            <a:r>
              <a:rPr lang="en-US" dirty="0">
                <a:solidFill>
                  <a:srgbClr val="7F7F7F"/>
                </a:solidFill>
                <a:latin typeface="+mj-lt"/>
              </a:rPr>
              <a:t>[Kim+, ISCA 2014]</a:t>
            </a:r>
            <a:endParaRPr lang="en-US" sz="2000" dirty="0">
              <a:solidFill>
                <a:srgbClr val="7F7F7F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Graphene </a:t>
            </a:r>
            <a:r>
              <a:rPr lang="en-US" dirty="0">
                <a:solidFill>
                  <a:srgbClr val="7F7F7F"/>
                </a:solidFill>
                <a:latin typeface="+mj-lt"/>
              </a:rPr>
              <a:t>[Park+, MICRO 2020]</a:t>
            </a:r>
            <a:endParaRPr lang="en-US" sz="2000" dirty="0">
              <a:solidFill>
                <a:srgbClr val="7F7F7F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Hydra</a:t>
            </a:r>
            <a:r>
              <a:rPr lang="en-US" sz="2000" dirty="0">
                <a:latin typeface="+mj-lt"/>
              </a:rPr>
              <a:t> </a:t>
            </a:r>
            <a:r>
              <a:rPr lang="en-US" dirty="0">
                <a:solidFill>
                  <a:srgbClr val="7F7F7F"/>
                </a:solidFill>
                <a:latin typeface="+mj-lt"/>
              </a:rPr>
              <a:t>[Qureshi+, ISCA 2022]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PRAC </a:t>
            </a:r>
            <a:r>
              <a:rPr lang="en-US" dirty="0">
                <a:solidFill>
                  <a:srgbClr val="7F7F7F"/>
                </a:solidFill>
                <a:latin typeface="+mj-lt"/>
              </a:rPr>
              <a:t>[JEDEC 2024]</a:t>
            </a:r>
            <a:endParaRPr lang="en-US" sz="2000" dirty="0">
              <a:solidFill>
                <a:srgbClr val="7F7F7F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PRFM </a:t>
            </a:r>
            <a:r>
              <a:rPr lang="en-US" dirty="0">
                <a:solidFill>
                  <a:srgbClr val="7F7F7F"/>
                </a:solidFill>
                <a:latin typeface="+mj-lt"/>
              </a:rPr>
              <a:t>[JEDEC 2020]</a:t>
            </a:r>
            <a:endParaRPr lang="en-US" sz="2000" dirty="0">
              <a:solidFill>
                <a:srgbClr val="7F7F7F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61654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D07C4-7FED-64F8-2380-57175DC3C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75D80F-5690-2861-C3B5-B9B86F251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22" y="1238249"/>
            <a:ext cx="7373956" cy="3378201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529129C8-E632-28E7-73A3-B1B1D5037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Evaluation: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System Performance and Its Scaling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1F9CEB0-64D9-6854-0CFC-D8C4F58A4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52</a:t>
            </a:fld>
            <a:endParaRPr lang="tr-TR"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FF2B64-036F-44F1-1ABE-43CAB42AE88F}"/>
              </a:ext>
            </a:extLst>
          </p:cNvPr>
          <p:cNvGrpSpPr/>
          <p:nvPr/>
        </p:nvGrpSpPr>
        <p:grpSpPr>
          <a:xfrm>
            <a:off x="2776563" y="4724607"/>
            <a:ext cx="4283777" cy="945543"/>
            <a:chOff x="2604199" y="4373695"/>
            <a:chExt cx="4283777" cy="945543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8618D5A3-339E-4D90-1747-883683A6C527}"/>
                </a:ext>
              </a:extLst>
            </p:cNvPr>
            <p:cNvCxnSpPr/>
            <p:nvPr/>
          </p:nvCxnSpPr>
          <p:spPr>
            <a:xfrm>
              <a:off x="3064432" y="4373695"/>
              <a:ext cx="3363311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8880104-1612-788F-1F37-AD6D36A2DE94}"/>
                </a:ext>
              </a:extLst>
            </p:cNvPr>
            <p:cNvSpPr txBox="1"/>
            <p:nvPr/>
          </p:nvSpPr>
          <p:spPr>
            <a:xfrm>
              <a:off x="2604199" y="4395908"/>
              <a:ext cx="428377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+mj-lt"/>
                </a:rPr>
                <a:t>Increasing </a:t>
              </a:r>
              <a:r>
                <a:rPr lang="en-US" b="1" dirty="0" err="1">
                  <a:solidFill>
                    <a:srgbClr val="C00000"/>
                  </a:solidFill>
                  <a:latin typeface="+mj-lt"/>
                </a:rPr>
                <a:t>RowHammer</a:t>
              </a:r>
              <a:r>
                <a:rPr lang="en-US" b="1" dirty="0">
                  <a:solidFill>
                    <a:srgbClr val="C00000"/>
                  </a:solidFill>
                  <a:latin typeface="+mj-lt"/>
                </a:rPr>
                <a:t> vulnerability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C37008F-439B-BECB-1160-A2F9EEC96398}"/>
              </a:ext>
            </a:extLst>
          </p:cNvPr>
          <p:cNvGrpSpPr/>
          <p:nvPr/>
        </p:nvGrpSpPr>
        <p:grpSpPr>
          <a:xfrm>
            <a:off x="315471" y="1791576"/>
            <a:ext cx="386080" cy="2418080"/>
            <a:chOff x="787614" y="1607426"/>
            <a:chExt cx="386080" cy="2418080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43D2E52-7CC7-F6F7-FB32-25A979E55B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3694" y="1819915"/>
              <a:ext cx="0" cy="1993102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3D72377-FB4A-9FFC-F186-C9F56A6BC1B0}"/>
                </a:ext>
              </a:extLst>
            </p:cNvPr>
            <p:cNvSpPr txBox="1"/>
            <p:nvPr/>
          </p:nvSpPr>
          <p:spPr>
            <a:xfrm rot="16200000">
              <a:off x="-233466" y="2628506"/>
              <a:ext cx="2418080" cy="375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Higher is better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63695504-3C50-8033-3187-2FF8DC64F293}"/>
              </a:ext>
            </a:extLst>
          </p:cNvPr>
          <p:cNvSpPr/>
          <p:nvPr/>
        </p:nvSpPr>
        <p:spPr>
          <a:xfrm>
            <a:off x="2155985" y="1284602"/>
            <a:ext cx="5726482" cy="5949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BEB8B7-FFAB-087D-B8F9-88D539A5E717}"/>
              </a:ext>
            </a:extLst>
          </p:cNvPr>
          <p:cNvSpPr/>
          <p:nvPr/>
        </p:nvSpPr>
        <p:spPr>
          <a:xfrm>
            <a:off x="1828800" y="2087880"/>
            <a:ext cx="6370320" cy="187452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3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F895E3A-240E-5446-0D05-446CE6C3A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22" y="1238249"/>
            <a:ext cx="7373956" cy="3378201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A24A7B2-EF13-7CDC-917E-9D960C985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Evaluation: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System Performance and Its Scaling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A868049-D90B-83E9-A350-C516E22B2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53</a:t>
            </a:fld>
            <a:endParaRPr lang="tr-TR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4F36CB-05CE-9FB8-7993-27C562D0825E}"/>
              </a:ext>
            </a:extLst>
          </p:cNvPr>
          <p:cNvSpPr/>
          <p:nvPr/>
        </p:nvSpPr>
        <p:spPr>
          <a:xfrm>
            <a:off x="2208213" y="2395534"/>
            <a:ext cx="5986461" cy="164592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9A86CD4-D4AF-A97A-A8E1-920F6BB89601}"/>
              </a:ext>
            </a:extLst>
          </p:cNvPr>
          <p:cNvSpPr/>
          <p:nvPr/>
        </p:nvSpPr>
        <p:spPr>
          <a:xfrm>
            <a:off x="1771953" y="2192227"/>
            <a:ext cx="522398" cy="52239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E53BEE-ABC1-8CE0-C9F4-EC718B138675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2033152" y="1488017"/>
            <a:ext cx="947115" cy="704210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6C8785-740E-C752-7568-11A5B5B77697}"/>
              </a:ext>
            </a:extLst>
          </p:cNvPr>
          <p:cNvCxnSpPr>
            <a:cxnSpLocks/>
            <a:stCxn id="7" idx="4"/>
          </p:cNvCxnSpPr>
          <p:nvPr/>
        </p:nvCxnSpPr>
        <p:spPr>
          <a:xfrm>
            <a:off x="2033152" y="2714625"/>
            <a:ext cx="947115" cy="663702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D5BAA8C-882F-9842-A0E8-B60114EFDB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106" t="29913" r="82114" b="58620"/>
          <a:stretch/>
        </p:blipFill>
        <p:spPr>
          <a:xfrm>
            <a:off x="3003550" y="1508124"/>
            <a:ext cx="1701800" cy="187020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54D6E7-5C0A-D240-FA75-49B15D4E3732}"/>
              </a:ext>
            </a:extLst>
          </p:cNvPr>
          <p:cNvSpPr txBox="1"/>
          <p:nvPr/>
        </p:nvSpPr>
        <p:spPr>
          <a:xfrm>
            <a:off x="3159125" y="1760021"/>
            <a:ext cx="87075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+mj-lt"/>
              </a:rPr>
              <a:t>&lt;0.1%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CC303E-F55D-9376-8570-A4AFAB14CD00}"/>
              </a:ext>
            </a:extLst>
          </p:cNvPr>
          <p:cNvSpPr txBox="1"/>
          <p:nvPr/>
        </p:nvSpPr>
        <p:spPr>
          <a:xfrm>
            <a:off x="4101410" y="1772173"/>
            <a:ext cx="68159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+mj-lt"/>
              </a:rPr>
              <a:t>10%</a:t>
            </a:r>
          </a:p>
        </p:txBody>
      </p:sp>
      <p:sp>
        <p:nvSpPr>
          <p:cNvPr id="18" name="Dikdörtgen 14">
            <a:extLst>
              <a:ext uri="{FF2B5EF4-FFF2-40B4-BE49-F238E27FC236}">
                <a16:creationId xmlns:a16="http://schemas.microsoft.com/office/drawing/2014/main" id="{2E9AA19C-1BB5-26A6-7E2F-29FAF316B706}"/>
              </a:ext>
            </a:extLst>
          </p:cNvPr>
          <p:cNvSpPr/>
          <p:nvPr/>
        </p:nvSpPr>
        <p:spPr>
          <a:xfrm>
            <a:off x="-107578" y="5066274"/>
            <a:ext cx="9359153" cy="904200"/>
          </a:xfrm>
          <a:prstGeom prst="rect">
            <a:avLst/>
          </a:prstGeom>
          <a:solidFill>
            <a:srgbClr val="FFEBCD"/>
          </a:solidFill>
          <a:ln w="38100">
            <a:solidFill>
              <a:srgbClr val="E28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At high N</a:t>
            </a:r>
            <a:r>
              <a:rPr lang="en-US" sz="2400" baseline="-25000" dirty="0">
                <a:solidFill>
                  <a:schemeClr val="tx1"/>
                </a:solidFill>
                <a:latin typeface="+mj-lt"/>
              </a:rPr>
              <a:t>RH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values, </a:t>
            </a:r>
            <a:r>
              <a:rPr lang="en-US" sz="2400" b="1" dirty="0" err="1">
                <a:solidFill>
                  <a:srgbClr val="2F5597"/>
                </a:solidFill>
                <a:latin typeface="+mj-lt"/>
              </a:rPr>
              <a:t>Chronus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and </a:t>
            </a:r>
            <a:r>
              <a:rPr lang="en-US" sz="2400" b="1" dirty="0" err="1">
                <a:solidFill>
                  <a:srgbClr val="2F5597"/>
                </a:solidFill>
                <a:latin typeface="+mj-lt"/>
              </a:rPr>
              <a:t>Chronus</a:t>
            </a:r>
            <a:r>
              <a:rPr lang="en-US" sz="2400" b="1" dirty="0">
                <a:solidFill>
                  <a:srgbClr val="2F5597"/>
                </a:solidFill>
                <a:latin typeface="+mj-lt"/>
              </a:rPr>
              <a:t>-PB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’s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concurrent counter update mechanism prevents the high performance overhead of 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PRAC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A9D05D-CB5F-BBCC-0872-B41275B7CF3F}"/>
              </a:ext>
            </a:extLst>
          </p:cNvPr>
          <p:cNvCxnSpPr/>
          <p:nvPr/>
        </p:nvCxnSpPr>
        <p:spPr>
          <a:xfrm>
            <a:off x="4442208" y="2152650"/>
            <a:ext cx="0" cy="731838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9150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EB609-53AD-D917-1182-F734A0B22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37DFBA7-0476-AFE2-266F-C6CD79AE0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22" y="1238249"/>
            <a:ext cx="7373956" cy="3378201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A324C4B9-A231-017B-AA96-C71407408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Evaluation: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System Performance and Its Scaling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555B771-FD15-B791-6E10-674ADECE3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54</a:t>
            </a:fld>
            <a:endParaRPr lang="tr-TR">
              <a:latin typeface="+mj-lt"/>
            </a:endParaRPr>
          </a:p>
        </p:txBody>
      </p:sp>
      <p:sp>
        <p:nvSpPr>
          <p:cNvPr id="8" name="Dikdörtgen 14">
            <a:extLst>
              <a:ext uri="{FF2B5EF4-FFF2-40B4-BE49-F238E27FC236}">
                <a16:creationId xmlns:a16="http://schemas.microsoft.com/office/drawing/2014/main" id="{789D1C46-5AD3-5316-2CF1-22F920AB5D32}"/>
              </a:ext>
            </a:extLst>
          </p:cNvPr>
          <p:cNvSpPr/>
          <p:nvPr/>
        </p:nvSpPr>
        <p:spPr>
          <a:xfrm>
            <a:off x="-107578" y="5066274"/>
            <a:ext cx="9359153" cy="904200"/>
          </a:xfrm>
          <a:prstGeom prst="rect">
            <a:avLst/>
          </a:prstGeom>
          <a:solidFill>
            <a:srgbClr val="FFEBCD"/>
          </a:solidFill>
          <a:ln w="38100">
            <a:solidFill>
              <a:srgbClr val="E28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At low N</a:t>
            </a:r>
            <a:r>
              <a:rPr lang="en-US" sz="2400" baseline="-25000" dirty="0">
                <a:solidFill>
                  <a:schemeClr val="tx1"/>
                </a:solidFill>
                <a:latin typeface="+mj-lt"/>
              </a:rPr>
              <a:t>RH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values,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2F5597"/>
                </a:solidFill>
                <a:latin typeface="+mj-lt"/>
              </a:rPr>
              <a:t>Chronus</a:t>
            </a:r>
            <a:r>
              <a:rPr lang="en-US" sz="2400" b="1" dirty="0">
                <a:solidFill>
                  <a:srgbClr val="2F5597"/>
                </a:solidFill>
                <a:latin typeface="+mj-lt"/>
              </a:rPr>
              <a:t> Back-Off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prevents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the high performance overhead due to aggressive 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PRAC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configuration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6E3AE9-4875-9C12-E7DD-7E4FD667FAA0}"/>
              </a:ext>
            </a:extLst>
          </p:cNvPr>
          <p:cNvSpPr/>
          <p:nvPr/>
        </p:nvSpPr>
        <p:spPr>
          <a:xfrm>
            <a:off x="1828801" y="2400300"/>
            <a:ext cx="5448300" cy="15621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D249BB-BFA3-57DC-038C-B178A9B8787C}"/>
              </a:ext>
            </a:extLst>
          </p:cNvPr>
          <p:cNvSpPr/>
          <p:nvPr/>
        </p:nvSpPr>
        <p:spPr>
          <a:xfrm>
            <a:off x="7708900" y="2400300"/>
            <a:ext cx="479425" cy="15621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F33FEA-B0D4-CA86-0AFB-FF95A5D5BE89}"/>
              </a:ext>
            </a:extLst>
          </p:cNvPr>
          <p:cNvSpPr/>
          <p:nvPr/>
        </p:nvSpPr>
        <p:spPr>
          <a:xfrm flipH="1">
            <a:off x="7664973" y="2432057"/>
            <a:ext cx="45719" cy="122713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053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FD202-90E3-A1F8-B82B-2050F5593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4810E3-08CF-7933-A43B-6A36B6719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22" y="1238249"/>
            <a:ext cx="7373956" cy="3378201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EF861FBD-3B17-A2D0-B479-B905AD5B5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Evaluation: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System Performance and Its Scaling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42B1187-CA40-D7ED-721A-9441E1F79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55</a:t>
            </a:fld>
            <a:endParaRPr lang="tr-TR">
              <a:latin typeface="+mj-lt"/>
            </a:endParaRPr>
          </a:p>
        </p:txBody>
      </p:sp>
      <p:sp>
        <p:nvSpPr>
          <p:cNvPr id="8" name="Dikdörtgen 14">
            <a:extLst>
              <a:ext uri="{FF2B5EF4-FFF2-40B4-BE49-F238E27FC236}">
                <a16:creationId xmlns:a16="http://schemas.microsoft.com/office/drawing/2014/main" id="{61DFF3FA-F8BA-52CE-6850-CEA567FEFE11}"/>
              </a:ext>
            </a:extLst>
          </p:cNvPr>
          <p:cNvSpPr/>
          <p:nvPr/>
        </p:nvSpPr>
        <p:spPr>
          <a:xfrm>
            <a:off x="-107578" y="5066274"/>
            <a:ext cx="9359153" cy="904200"/>
          </a:xfrm>
          <a:prstGeom prst="rect">
            <a:avLst/>
          </a:prstGeom>
          <a:solidFill>
            <a:srgbClr val="FFEBCD"/>
          </a:solidFill>
          <a:ln w="38100">
            <a:solidFill>
              <a:srgbClr val="E28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2F5597"/>
                </a:solidFill>
                <a:latin typeface="+mj-lt"/>
              </a:rPr>
              <a:t>Chronus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outperforms all evaluated mitigation mechanisms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at all evaluated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RowHammer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thresholds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5531E2-02C1-3BC0-F4D8-687FA5DEE02E}"/>
              </a:ext>
            </a:extLst>
          </p:cNvPr>
          <p:cNvSpPr/>
          <p:nvPr/>
        </p:nvSpPr>
        <p:spPr>
          <a:xfrm>
            <a:off x="1979613" y="2395540"/>
            <a:ext cx="704850" cy="15684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F89AE1-06D1-CF5A-5A13-6FBCF825CA2A}"/>
              </a:ext>
            </a:extLst>
          </p:cNvPr>
          <p:cNvSpPr/>
          <p:nvPr/>
        </p:nvSpPr>
        <p:spPr>
          <a:xfrm>
            <a:off x="2894015" y="2395728"/>
            <a:ext cx="704850" cy="15684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0D610C-98CC-D00C-B6F3-BB9E2984F650}"/>
              </a:ext>
            </a:extLst>
          </p:cNvPr>
          <p:cNvSpPr/>
          <p:nvPr/>
        </p:nvSpPr>
        <p:spPr>
          <a:xfrm>
            <a:off x="3812648" y="2395728"/>
            <a:ext cx="704850" cy="15684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60F5C2-2019-7B3B-66E2-A03E8A865E1A}"/>
              </a:ext>
            </a:extLst>
          </p:cNvPr>
          <p:cNvSpPr/>
          <p:nvPr/>
        </p:nvSpPr>
        <p:spPr>
          <a:xfrm>
            <a:off x="4727045" y="2395728"/>
            <a:ext cx="704850" cy="15684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596460-B67D-D904-DAD5-B133D774723E}"/>
              </a:ext>
            </a:extLst>
          </p:cNvPr>
          <p:cNvSpPr/>
          <p:nvPr/>
        </p:nvSpPr>
        <p:spPr>
          <a:xfrm>
            <a:off x="5641445" y="2395728"/>
            <a:ext cx="704850" cy="15684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9F798E-1C00-CA7C-C5A1-F1A508ED8519}"/>
              </a:ext>
            </a:extLst>
          </p:cNvPr>
          <p:cNvSpPr/>
          <p:nvPr/>
        </p:nvSpPr>
        <p:spPr>
          <a:xfrm>
            <a:off x="6560078" y="2395728"/>
            <a:ext cx="704850" cy="15684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8C0368-3A3B-5D77-CFBA-E1BB5A78B136}"/>
              </a:ext>
            </a:extLst>
          </p:cNvPr>
          <p:cNvSpPr/>
          <p:nvPr/>
        </p:nvSpPr>
        <p:spPr>
          <a:xfrm>
            <a:off x="7478706" y="2395728"/>
            <a:ext cx="704850" cy="15684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184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DC607-16C3-A480-28FE-43A042527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28F161-BE24-3738-1536-7DC942470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Evaluation: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DRAM Energy and Its Scaling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886E26C-0993-8DCA-7D82-52E10FA96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56</a:t>
            </a:fld>
            <a:endParaRPr lang="tr-TR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58B5D6-E2F5-EC09-A569-99D7C51CE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198" y="1250948"/>
            <a:ext cx="7025980" cy="321945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5068497-44D3-AD26-F4DF-6F37EBEF034E}"/>
              </a:ext>
            </a:extLst>
          </p:cNvPr>
          <p:cNvGrpSpPr/>
          <p:nvPr/>
        </p:nvGrpSpPr>
        <p:grpSpPr>
          <a:xfrm>
            <a:off x="2776563" y="4724607"/>
            <a:ext cx="4283777" cy="945543"/>
            <a:chOff x="2604199" y="4373695"/>
            <a:chExt cx="4283777" cy="94554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9D8FD02-5189-AF7E-9BFD-1893B7A21231}"/>
                </a:ext>
              </a:extLst>
            </p:cNvPr>
            <p:cNvCxnSpPr/>
            <p:nvPr/>
          </p:nvCxnSpPr>
          <p:spPr>
            <a:xfrm>
              <a:off x="3064432" y="4373695"/>
              <a:ext cx="3363311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5CAB3E9-291C-1EEB-5D30-DC84C5F16862}"/>
                </a:ext>
              </a:extLst>
            </p:cNvPr>
            <p:cNvSpPr txBox="1"/>
            <p:nvPr/>
          </p:nvSpPr>
          <p:spPr>
            <a:xfrm>
              <a:off x="2604199" y="4395908"/>
              <a:ext cx="428377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+mj-lt"/>
                </a:rPr>
                <a:t>Increasing </a:t>
              </a:r>
              <a:r>
                <a:rPr lang="en-US" b="1" dirty="0" err="1">
                  <a:solidFill>
                    <a:srgbClr val="C00000"/>
                  </a:solidFill>
                  <a:latin typeface="+mj-lt"/>
                </a:rPr>
                <a:t>RowHammer</a:t>
              </a:r>
              <a:r>
                <a:rPr lang="en-US" b="1" dirty="0">
                  <a:solidFill>
                    <a:srgbClr val="C00000"/>
                  </a:solidFill>
                  <a:latin typeface="+mj-lt"/>
                </a:rPr>
                <a:t> vulnerability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1F3E8AD-02C3-417C-7D2D-BA49791046C1}"/>
              </a:ext>
            </a:extLst>
          </p:cNvPr>
          <p:cNvGrpSpPr/>
          <p:nvPr/>
        </p:nvGrpSpPr>
        <p:grpSpPr>
          <a:xfrm>
            <a:off x="590638" y="1791576"/>
            <a:ext cx="386080" cy="2418080"/>
            <a:chOff x="787614" y="1607426"/>
            <a:chExt cx="386080" cy="241808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3516956-2670-4C4D-8067-B062720565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3694" y="1819915"/>
              <a:ext cx="0" cy="1993102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7620F7-8A3D-CAB8-15D9-D6F2C127F1AD}"/>
                </a:ext>
              </a:extLst>
            </p:cNvPr>
            <p:cNvSpPr txBox="1"/>
            <p:nvPr/>
          </p:nvSpPr>
          <p:spPr>
            <a:xfrm rot="16200000">
              <a:off x="-233466" y="2628506"/>
              <a:ext cx="2418080" cy="375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Lower is better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9B64675-0C5F-83BA-B23D-2134083D9482}"/>
              </a:ext>
            </a:extLst>
          </p:cNvPr>
          <p:cNvSpPr/>
          <p:nvPr/>
        </p:nvSpPr>
        <p:spPr>
          <a:xfrm>
            <a:off x="2155985" y="1284602"/>
            <a:ext cx="5726482" cy="5949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EF5329-6E15-1AB7-E63F-3CAE9813813F}"/>
              </a:ext>
            </a:extLst>
          </p:cNvPr>
          <p:cNvSpPr/>
          <p:nvPr/>
        </p:nvSpPr>
        <p:spPr>
          <a:xfrm>
            <a:off x="2015067" y="2074435"/>
            <a:ext cx="6035366" cy="176296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8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1D953-4261-957A-27CB-2E3F8F8DD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A2A0F83-0F59-912D-CE15-86D95B664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Evaluation: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DRAM Energy and Its Scaling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201FA2E-9271-1C95-2BE4-A8DA5D9BE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57</a:t>
            </a:fld>
            <a:endParaRPr lang="tr-TR">
              <a:latin typeface="+mj-lt"/>
            </a:endParaRPr>
          </a:p>
        </p:txBody>
      </p:sp>
      <p:sp>
        <p:nvSpPr>
          <p:cNvPr id="8" name="Dikdörtgen 14">
            <a:extLst>
              <a:ext uri="{FF2B5EF4-FFF2-40B4-BE49-F238E27FC236}">
                <a16:creationId xmlns:a16="http://schemas.microsoft.com/office/drawing/2014/main" id="{C55C8B20-F50D-379C-4F71-FFDF6857F624}"/>
              </a:ext>
            </a:extLst>
          </p:cNvPr>
          <p:cNvSpPr/>
          <p:nvPr/>
        </p:nvSpPr>
        <p:spPr>
          <a:xfrm>
            <a:off x="-107578" y="5066274"/>
            <a:ext cx="9359153" cy="904200"/>
          </a:xfrm>
          <a:prstGeom prst="rect">
            <a:avLst/>
          </a:prstGeom>
          <a:solidFill>
            <a:srgbClr val="FFEBCD"/>
          </a:solidFill>
          <a:ln w="38100">
            <a:solidFill>
              <a:srgbClr val="E28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At high N</a:t>
            </a:r>
            <a:r>
              <a:rPr lang="en-US" sz="2400" baseline="-25000" dirty="0">
                <a:solidFill>
                  <a:schemeClr val="tx1"/>
                </a:solidFill>
                <a:latin typeface="+mj-lt"/>
              </a:rPr>
              <a:t>RH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values, </a:t>
            </a:r>
            <a:r>
              <a:rPr lang="en-US" sz="2400" b="1" dirty="0" err="1">
                <a:solidFill>
                  <a:srgbClr val="2F5597"/>
                </a:solidFill>
                <a:latin typeface="+mj-lt"/>
              </a:rPr>
              <a:t>Chronus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reduces 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PRAC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>
                <a:solidFill>
                  <a:schemeClr val="tx1"/>
                </a:solidFill>
                <a:latin typeface="+mj-lt"/>
              </a:rPr>
              <a:t>energy overhead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by 44%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9C0A9D-C29A-B2AC-0517-680E6A5C0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198" y="1250948"/>
            <a:ext cx="7025980" cy="321945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BEA1D7F-8BCE-39B7-A291-66446BADF54E}"/>
              </a:ext>
            </a:extLst>
          </p:cNvPr>
          <p:cNvSpPr/>
          <p:nvPr/>
        </p:nvSpPr>
        <p:spPr>
          <a:xfrm>
            <a:off x="2361139" y="2063750"/>
            <a:ext cx="5706536" cy="178941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6451678-1B83-F4FF-DDCB-AB909CD001D4}"/>
              </a:ext>
            </a:extLst>
          </p:cNvPr>
          <p:cNvSpPr/>
          <p:nvPr/>
        </p:nvSpPr>
        <p:spPr>
          <a:xfrm>
            <a:off x="1998445" y="3465414"/>
            <a:ext cx="372222" cy="37222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1901E8A-A970-16F7-25C2-F5B4D94233D3}"/>
              </a:ext>
            </a:extLst>
          </p:cNvPr>
          <p:cNvCxnSpPr>
            <a:cxnSpLocks/>
            <a:stCxn id="3" idx="0"/>
          </p:cNvCxnSpPr>
          <p:nvPr/>
        </p:nvCxnSpPr>
        <p:spPr>
          <a:xfrm flipV="1">
            <a:off x="2184556" y="2046817"/>
            <a:ext cx="916361" cy="1418597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5F94A6-B024-7CCD-5AC5-CF649E660C5C}"/>
              </a:ext>
            </a:extLst>
          </p:cNvPr>
          <p:cNvCxnSpPr>
            <a:cxnSpLocks/>
            <a:stCxn id="3" idx="4"/>
          </p:cNvCxnSpPr>
          <p:nvPr/>
        </p:nvCxnSpPr>
        <p:spPr>
          <a:xfrm flipV="1">
            <a:off x="2184556" y="3550081"/>
            <a:ext cx="916361" cy="287555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C4A6764-324D-0129-5432-9578C5FAFD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619" t="70315" r="82409" b="21006"/>
          <a:stretch/>
        </p:blipFill>
        <p:spPr>
          <a:xfrm>
            <a:off x="3119975" y="2063750"/>
            <a:ext cx="1842070" cy="147372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A25C0C4-B4C5-79D4-8AB9-5E3E357A366D}"/>
              </a:ext>
            </a:extLst>
          </p:cNvPr>
          <p:cNvSpPr txBox="1"/>
          <p:nvPr/>
        </p:nvSpPr>
        <p:spPr>
          <a:xfrm>
            <a:off x="4288913" y="2346867"/>
            <a:ext cx="68159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+mj-lt"/>
              </a:rPr>
              <a:t>18%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9CFC77-8948-9FA3-06EC-3FDD4C3E851A}"/>
              </a:ext>
            </a:extLst>
          </p:cNvPr>
          <p:cNvSpPr txBox="1"/>
          <p:nvPr/>
        </p:nvSpPr>
        <p:spPr>
          <a:xfrm>
            <a:off x="3398370" y="2443977"/>
            <a:ext cx="68159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+mj-lt"/>
              </a:rPr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11256396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872EA-99E0-1775-99DF-E0D5C68B3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4C43E18-7806-1205-35EB-08C64145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Evaluation: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DRAM Energy and Its Scaling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14F44D5-19E1-A278-60FA-AA7479088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58</a:t>
            </a:fld>
            <a:endParaRPr lang="tr-TR">
              <a:latin typeface="+mj-lt"/>
            </a:endParaRPr>
          </a:p>
        </p:txBody>
      </p:sp>
      <p:sp>
        <p:nvSpPr>
          <p:cNvPr id="8" name="Dikdörtgen 14">
            <a:extLst>
              <a:ext uri="{FF2B5EF4-FFF2-40B4-BE49-F238E27FC236}">
                <a16:creationId xmlns:a16="http://schemas.microsoft.com/office/drawing/2014/main" id="{1B7460B2-6746-6A10-DC64-D0699774114C}"/>
              </a:ext>
            </a:extLst>
          </p:cNvPr>
          <p:cNvSpPr/>
          <p:nvPr/>
        </p:nvSpPr>
        <p:spPr>
          <a:xfrm>
            <a:off x="-107578" y="5066274"/>
            <a:ext cx="9359153" cy="904200"/>
          </a:xfrm>
          <a:prstGeom prst="rect">
            <a:avLst/>
          </a:prstGeom>
          <a:solidFill>
            <a:srgbClr val="FFEBCD"/>
          </a:solidFill>
          <a:ln w="38100">
            <a:solidFill>
              <a:srgbClr val="E28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At low N</a:t>
            </a:r>
            <a:r>
              <a:rPr lang="en-US" sz="2400" baseline="-25000" dirty="0">
                <a:solidFill>
                  <a:schemeClr val="tx1"/>
                </a:solidFill>
                <a:latin typeface="+mj-lt"/>
              </a:rPr>
              <a:t>RH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values,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2F5597"/>
                </a:solidFill>
                <a:latin typeface="+mj-lt"/>
              </a:rPr>
              <a:t>Chronus</a:t>
            </a:r>
            <a:r>
              <a:rPr lang="en-US" sz="2400" b="1" dirty="0">
                <a:solidFill>
                  <a:srgbClr val="2F5597"/>
                </a:solidFill>
                <a:latin typeface="+mj-lt"/>
              </a:rPr>
              <a:t> Back-Off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prevents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the high energy overhead due to aggressive 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PRAC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configuration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852250-79F2-D58A-A2CE-125F483B5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198" y="1250948"/>
            <a:ext cx="7025980" cy="32194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5989D3C-037B-9C3E-6517-A11786357FD2}"/>
              </a:ext>
            </a:extLst>
          </p:cNvPr>
          <p:cNvSpPr/>
          <p:nvPr/>
        </p:nvSpPr>
        <p:spPr>
          <a:xfrm>
            <a:off x="1984586" y="2284308"/>
            <a:ext cx="5235364" cy="15621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13A00C-15D5-AC35-1AC4-23EB53D95B93}"/>
              </a:ext>
            </a:extLst>
          </p:cNvPr>
          <p:cNvSpPr/>
          <p:nvPr/>
        </p:nvSpPr>
        <p:spPr>
          <a:xfrm>
            <a:off x="7599675" y="2284308"/>
            <a:ext cx="463237" cy="15621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932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79368-FA14-94C1-F567-A772B3FEC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ADB93E0-31E9-18B5-DA97-46CD08A93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Evaluation Summary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5D9CA32-1E51-8DA1-AB85-2B89E9EB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59</a:t>
            </a:fld>
            <a:endParaRPr lang="tr-TR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F25E0E-F963-3473-1BE0-0C758A589B92}"/>
              </a:ext>
            </a:extLst>
          </p:cNvPr>
          <p:cNvSpPr txBox="1"/>
          <p:nvPr/>
        </p:nvSpPr>
        <p:spPr>
          <a:xfrm>
            <a:off x="-125260" y="1345518"/>
            <a:ext cx="9394520" cy="17603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b="1" dirty="0" err="1">
                <a:solidFill>
                  <a:srgbClr val="2F5597"/>
                </a:solidFill>
                <a:latin typeface="+mj-lt"/>
              </a:rPr>
              <a:t>Chronus</a:t>
            </a:r>
            <a:r>
              <a:rPr lang="en-US" sz="26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600" dirty="0">
                <a:latin typeface="+mj-lt"/>
              </a:rPr>
              <a:t>significantly 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reduces</a:t>
            </a:r>
            <a:endParaRPr lang="en-US" sz="2600" dirty="0">
              <a:latin typeface="+mj-lt"/>
            </a:endParaRPr>
          </a:p>
          <a:p>
            <a:pPr algn="ctr"/>
            <a:r>
              <a:rPr lang="en-US" sz="2600" dirty="0"/>
              <a:t>the </a:t>
            </a:r>
            <a:r>
              <a:rPr lang="en-US" sz="2600" b="1" dirty="0">
                <a:solidFill>
                  <a:srgbClr val="C00000"/>
                </a:solidFill>
                <a:latin typeface="+mj-lt"/>
              </a:rPr>
              <a:t>negative performance and energy overheads</a:t>
            </a:r>
            <a:r>
              <a:rPr lang="en-US" sz="2600" dirty="0">
                <a:latin typeface="+mj-lt"/>
              </a:rPr>
              <a:t> of </a:t>
            </a:r>
            <a:r>
              <a:rPr lang="en-US" sz="2600" b="1" dirty="0">
                <a:solidFill>
                  <a:srgbClr val="7030A0"/>
                </a:solidFill>
                <a:latin typeface="+mj-lt"/>
              </a:rPr>
              <a:t>PRAC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77EBAC7-BB3F-8678-9D21-38F0DA5F1736}"/>
              </a:ext>
            </a:extLst>
          </p:cNvPr>
          <p:cNvGrpSpPr/>
          <p:nvPr/>
        </p:nvGrpSpPr>
        <p:grpSpPr>
          <a:xfrm>
            <a:off x="380514" y="3573152"/>
            <a:ext cx="6910774" cy="892552"/>
            <a:chOff x="380514" y="3919406"/>
            <a:chExt cx="6910774" cy="89255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9981734-DC13-12CE-5376-DAA1319C7E8F}"/>
                </a:ext>
              </a:extLst>
            </p:cNvPr>
            <p:cNvSpPr txBox="1"/>
            <p:nvPr/>
          </p:nvSpPr>
          <p:spPr>
            <a:xfrm>
              <a:off x="1064712" y="3919406"/>
              <a:ext cx="6226576" cy="89255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600" b="1" dirty="0" err="1">
                  <a:solidFill>
                    <a:srgbClr val="2F5597"/>
                  </a:solidFill>
                  <a:latin typeface="+mj-lt"/>
                </a:rPr>
                <a:t>Chronus</a:t>
              </a:r>
              <a:r>
                <a:rPr lang="en-US" sz="2600" b="1" dirty="0"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 </a:t>
              </a:r>
              <a:r>
                <a:rPr lang="en-US" sz="2600" b="1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concurrently updates counters</a:t>
              </a:r>
            </a:p>
            <a:p>
              <a:r>
                <a:rPr lang="en-US" sz="2600" dirty="0">
                  <a:latin typeface="+mj-lt"/>
                </a:rPr>
                <a:t>while serving DRAM accesses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A36E586-7FF4-148C-1FF6-E4C4C107451C}"/>
                </a:ext>
              </a:extLst>
            </p:cNvPr>
            <p:cNvSpPr txBox="1"/>
            <p:nvPr/>
          </p:nvSpPr>
          <p:spPr>
            <a:xfrm>
              <a:off x="380514" y="4022196"/>
              <a:ext cx="68419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600" dirty="0">
                  <a:latin typeface="+mj-lt"/>
                </a:rPr>
                <a:t>1)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6DD0904-037A-8BF3-91FC-E490CA932711}"/>
              </a:ext>
            </a:extLst>
          </p:cNvPr>
          <p:cNvGrpSpPr/>
          <p:nvPr/>
        </p:nvGrpSpPr>
        <p:grpSpPr>
          <a:xfrm>
            <a:off x="380514" y="4950863"/>
            <a:ext cx="8382972" cy="892552"/>
            <a:chOff x="380514" y="4837682"/>
            <a:chExt cx="8382972" cy="89255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8072B96-B586-CCBB-8153-413348078ACB}"/>
                </a:ext>
              </a:extLst>
            </p:cNvPr>
            <p:cNvSpPr txBox="1"/>
            <p:nvPr/>
          </p:nvSpPr>
          <p:spPr>
            <a:xfrm>
              <a:off x="1064712" y="4837682"/>
              <a:ext cx="7698774" cy="8925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600" b="1" dirty="0" err="1">
                  <a:solidFill>
                    <a:srgbClr val="2F5597"/>
                  </a:solidFill>
                  <a:latin typeface="+mj-lt"/>
                </a:rPr>
                <a:t>Chronus</a:t>
              </a:r>
              <a:r>
                <a:rPr lang="en-US" sz="2600" b="1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 dynamically controls</a:t>
              </a:r>
            </a:p>
            <a:p>
              <a:r>
                <a:rPr lang="en-US" sz="2600" dirty="0">
                  <a:latin typeface="+mj-lt"/>
                </a:rPr>
                <a:t>the </a:t>
              </a: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number of refreshes as needed</a:t>
              </a:r>
              <a:endParaRPr lang="en-US" sz="2600" dirty="0">
                <a:latin typeface="+mj-lt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322340-6B4A-89BD-09DC-044A632C3D41}"/>
                </a:ext>
              </a:extLst>
            </p:cNvPr>
            <p:cNvSpPr txBox="1"/>
            <p:nvPr/>
          </p:nvSpPr>
          <p:spPr>
            <a:xfrm>
              <a:off x="380514" y="4900843"/>
              <a:ext cx="68419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600" dirty="0">
                  <a:latin typeface="+mj-lt"/>
                </a:rPr>
                <a:t>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303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DRAM Operations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>
                <a:latin typeface="+mj-lt"/>
              </a:rPr>
              <a:pPr/>
              <a:t>6</a:t>
            </a:fld>
            <a:endParaRPr lang="en-US" dirty="0">
              <a:latin typeface="+mj-lt"/>
            </a:endParaRPr>
          </a:p>
        </p:txBody>
      </p:sp>
      <p:sp>
        <p:nvSpPr>
          <p:cNvPr id="105" name="Act Text"/>
          <p:cNvSpPr txBox="1"/>
          <p:nvPr/>
        </p:nvSpPr>
        <p:spPr>
          <a:xfrm>
            <a:off x="4498939" y="1194952"/>
            <a:ext cx="41491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ACTIVATE</a:t>
            </a:r>
            <a:r>
              <a:rPr lang="en-US" sz="2800" dirty="0">
                <a:latin typeface="+mj-lt"/>
              </a:rPr>
              <a:t>: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Fetch the row </a:t>
            </a:r>
            <a:b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</a:b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into the </a:t>
            </a: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row buffer</a:t>
            </a:r>
          </a:p>
        </p:txBody>
      </p:sp>
      <p:sp>
        <p:nvSpPr>
          <p:cNvPr id="106" name="Read Text"/>
          <p:cNvSpPr txBox="1"/>
          <p:nvPr/>
        </p:nvSpPr>
        <p:spPr>
          <a:xfrm>
            <a:off x="4495800" y="2535401"/>
            <a:ext cx="43104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+mj-lt"/>
              </a:rPr>
              <a:t>READ/WRITE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: </a:t>
            </a:r>
            <a:r>
              <a:rPr lang="en-US" sz="2800" dirty="0">
                <a:solidFill>
                  <a:srgbClr val="404040"/>
                </a:solidFill>
                <a:latin typeface="+mj-lt"/>
              </a:rPr>
              <a:t>Retrieve or</a:t>
            </a:r>
          </a:p>
          <a:p>
            <a:r>
              <a:rPr lang="en-US" sz="2800" dirty="0">
                <a:solidFill>
                  <a:srgbClr val="404040"/>
                </a:solidFill>
                <a:latin typeface="+mj-lt"/>
              </a:rPr>
              <a:t>update data</a:t>
            </a:r>
          </a:p>
        </p:txBody>
      </p:sp>
      <p:sp>
        <p:nvSpPr>
          <p:cNvPr id="107" name="Pre Text"/>
          <p:cNvSpPr txBox="1"/>
          <p:nvPr/>
        </p:nvSpPr>
        <p:spPr>
          <a:xfrm>
            <a:off x="4500562" y="3908836"/>
            <a:ext cx="4780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PRECHARGE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: Prepare the bank for a new ACTIVATE</a:t>
            </a:r>
          </a:p>
        </p:txBody>
      </p:sp>
      <p:grpSp>
        <p:nvGrpSpPr>
          <p:cNvPr id="210" name="subarray"/>
          <p:cNvGrpSpPr/>
          <p:nvPr/>
        </p:nvGrpSpPr>
        <p:grpSpPr>
          <a:xfrm>
            <a:off x="537400" y="1416967"/>
            <a:ext cx="3018944" cy="2701578"/>
            <a:chOff x="5676802" y="1054058"/>
            <a:chExt cx="3018944" cy="2701578"/>
          </a:xfrm>
        </p:grpSpPr>
        <p:cxnSp>
          <p:nvCxnSpPr>
            <p:cNvPr id="212" name="Straight Connector 211"/>
            <p:cNvCxnSpPr>
              <a:endCxn id="222" idx="6"/>
            </p:cNvCxnSpPr>
            <p:nvPr/>
          </p:nvCxnSpPr>
          <p:spPr>
            <a:xfrm flipV="1">
              <a:off x="5676802" y="1427531"/>
              <a:ext cx="3017520" cy="7628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3" name="Straight Connector 212"/>
            <p:cNvCxnSpPr/>
            <p:nvPr/>
          </p:nvCxnSpPr>
          <p:spPr>
            <a:xfrm>
              <a:off x="5678225" y="1879429"/>
              <a:ext cx="3017520" cy="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4" name="Straight Connector 213"/>
            <p:cNvCxnSpPr/>
            <p:nvPr/>
          </p:nvCxnSpPr>
          <p:spPr>
            <a:xfrm>
              <a:off x="5678226" y="2323699"/>
              <a:ext cx="3017520" cy="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5" name="Straight Connector 214"/>
            <p:cNvCxnSpPr>
              <a:endCxn id="225" idx="6"/>
            </p:cNvCxnSpPr>
            <p:nvPr/>
          </p:nvCxnSpPr>
          <p:spPr>
            <a:xfrm flipV="1">
              <a:off x="5678226" y="2760341"/>
              <a:ext cx="3017520" cy="7628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216" name="Group 215"/>
            <p:cNvGrpSpPr/>
            <p:nvPr/>
          </p:nvGrpSpPr>
          <p:grpSpPr>
            <a:xfrm>
              <a:off x="5861105" y="1054058"/>
              <a:ext cx="365760" cy="2701578"/>
              <a:chOff x="5861105" y="1054058"/>
              <a:chExt cx="365760" cy="2701578"/>
            </a:xfrm>
          </p:grpSpPr>
          <p:sp>
            <p:nvSpPr>
              <p:cNvPr id="256" name="Rounded Rectangle 255"/>
              <p:cNvSpPr/>
              <p:nvPr/>
            </p:nvSpPr>
            <p:spPr>
              <a:xfrm>
                <a:off x="5861105" y="3065738"/>
                <a:ext cx="365760" cy="689898"/>
              </a:xfrm>
              <a:prstGeom prst="roundRect">
                <a:avLst/>
              </a:prstGeom>
              <a:solidFill>
                <a:srgbClr val="1F4E79"/>
              </a:solidFill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cxnSp>
            <p:nvCxnSpPr>
              <p:cNvPr id="251" name="Straight Connector 250"/>
              <p:cNvCxnSpPr/>
              <p:nvPr/>
            </p:nvCxnSpPr>
            <p:spPr>
              <a:xfrm>
                <a:off x="6043985" y="1054058"/>
                <a:ext cx="0" cy="2011680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8575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52" name="Oval 251"/>
              <p:cNvSpPr/>
              <p:nvPr/>
            </p:nvSpPr>
            <p:spPr>
              <a:xfrm>
                <a:off x="5861105" y="124465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5861105" y="168892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5861105" y="213319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55" name="Oval 254"/>
              <p:cNvSpPr/>
              <p:nvPr/>
            </p:nvSpPr>
            <p:spPr>
              <a:xfrm>
                <a:off x="5861105" y="257746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grpSp>
          <p:nvGrpSpPr>
            <p:cNvPr id="217" name="Group 216"/>
            <p:cNvGrpSpPr/>
            <p:nvPr/>
          </p:nvGrpSpPr>
          <p:grpSpPr>
            <a:xfrm>
              <a:off x="6603144" y="1054058"/>
              <a:ext cx="365760" cy="2701578"/>
              <a:chOff x="5861105" y="1054058"/>
              <a:chExt cx="365760" cy="2701578"/>
            </a:xfrm>
          </p:grpSpPr>
          <p:sp>
            <p:nvSpPr>
              <p:cNvPr id="246" name="Rounded Rectangle 245"/>
              <p:cNvSpPr/>
              <p:nvPr/>
            </p:nvSpPr>
            <p:spPr>
              <a:xfrm>
                <a:off x="5861105" y="3065738"/>
                <a:ext cx="365760" cy="689898"/>
              </a:xfrm>
              <a:prstGeom prst="roundRect">
                <a:avLst/>
              </a:prstGeom>
              <a:solidFill>
                <a:srgbClr val="1F4E79"/>
              </a:solidFill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cxnSp>
            <p:nvCxnSpPr>
              <p:cNvPr id="241" name="Straight Connector 240"/>
              <p:cNvCxnSpPr/>
              <p:nvPr/>
            </p:nvCxnSpPr>
            <p:spPr>
              <a:xfrm>
                <a:off x="6043985" y="1054058"/>
                <a:ext cx="0" cy="2011680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8575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42" name="Oval 241"/>
              <p:cNvSpPr/>
              <p:nvPr/>
            </p:nvSpPr>
            <p:spPr>
              <a:xfrm>
                <a:off x="5861105" y="124465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5861105" y="168892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5861105" y="213319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5861105" y="257746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grpSp>
          <p:nvGrpSpPr>
            <p:cNvPr id="218" name="Group 217"/>
            <p:cNvGrpSpPr/>
            <p:nvPr/>
          </p:nvGrpSpPr>
          <p:grpSpPr>
            <a:xfrm>
              <a:off x="7345183" y="1054058"/>
              <a:ext cx="365760" cy="2701578"/>
              <a:chOff x="5861105" y="1054058"/>
              <a:chExt cx="365760" cy="2701578"/>
            </a:xfrm>
          </p:grpSpPr>
          <p:sp>
            <p:nvSpPr>
              <p:cNvPr id="236" name="Rounded Rectangle 235"/>
              <p:cNvSpPr/>
              <p:nvPr/>
            </p:nvSpPr>
            <p:spPr>
              <a:xfrm>
                <a:off x="5861105" y="3065738"/>
                <a:ext cx="365760" cy="689898"/>
              </a:xfrm>
              <a:prstGeom prst="roundRect">
                <a:avLst/>
              </a:prstGeom>
              <a:solidFill>
                <a:srgbClr val="1F4E79"/>
              </a:solidFill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cxnSp>
            <p:nvCxnSpPr>
              <p:cNvPr id="231" name="Straight Connector 230"/>
              <p:cNvCxnSpPr/>
              <p:nvPr/>
            </p:nvCxnSpPr>
            <p:spPr>
              <a:xfrm>
                <a:off x="6043985" y="1054058"/>
                <a:ext cx="0" cy="2011680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8575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32" name="Oval 231"/>
              <p:cNvSpPr/>
              <p:nvPr/>
            </p:nvSpPr>
            <p:spPr>
              <a:xfrm>
                <a:off x="5861105" y="124465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33" name="Oval 232"/>
              <p:cNvSpPr/>
              <p:nvPr/>
            </p:nvSpPr>
            <p:spPr>
              <a:xfrm>
                <a:off x="5861105" y="168892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5861105" y="213319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5861105" y="257746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grpSp>
          <p:nvGrpSpPr>
            <p:cNvPr id="219" name="Group 218"/>
            <p:cNvGrpSpPr/>
            <p:nvPr/>
          </p:nvGrpSpPr>
          <p:grpSpPr>
            <a:xfrm>
              <a:off x="8087222" y="1054058"/>
              <a:ext cx="365760" cy="2701578"/>
              <a:chOff x="5861105" y="1054058"/>
              <a:chExt cx="365760" cy="2701578"/>
            </a:xfrm>
          </p:grpSpPr>
          <p:sp>
            <p:nvSpPr>
              <p:cNvPr id="226" name="Rounded Rectangle 225"/>
              <p:cNvSpPr/>
              <p:nvPr/>
            </p:nvSpPr>
            <p:spPr>
              <a:xfrm>
                <a:off x="5861105" y="3065738"/>
                <a:ext cx="365760" cy="689898"/>
              </a:xfrm>
              <a:prstGeom prst="roundRect">
                <a:avLst/>
              </a:prstGeom>
              <a:solidFill>
                <a:srgbClr val="1F4E79"/>
              </a:solidFill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cxnSp>
            <p:nvCxnSpPr>
              <p:cNvPr id="221" name="Straight Connector 220"/>
              <p:cNvCxnSpPr/>
              <p:nvPr/>
            </p:nvCxnSpPr>
            <p:spPr>
              <a:xfrm>
                <a:off x="6043985" y="1054058"/>
                <a:ext cx="0" cy="2011680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8575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22" name="Oval 221"/>
              <p:cNvSpPr/>
              <p:nvPr/>
            </p:nvSpPr>
            <p:spPr>
              <a:xfrm>
                <a:off x="5861105" y="124465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23" name="Oval 222"/>
              <p:cNvSpPr/>
              <p:nvPr/>
            </p:nvSpPr>
            <p:spPr>
              <a:xfrm>
                <a:off x="5861105" y="168892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5861105" y="213319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25" name="Oval 224"/>
              <p:cNvSpPr/>
              <p:nvPr/>
            </p:nvSpPr>
            <p:spPr>
              <a:xfrm>
                <a:off x="5861105" y="257746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</p:grpSp>
      <p:grpSp>
        <p:nvGrpSpPr>
          <p:cNvPr id="5" name="bit_value"/>
          <p:cNvGrpSpPr/>
          <p:nvPr/>
        </p:nvGrpSpPr>
        <p:grpSpPr>
          <a:xfrm>
            <a:off x="704037" y="2008093"/>
            <a:ext cx="2619259" cy="470357"/>
            <a:chOff x="704037" y="2226026"/>
            <a:chExt cx="2619259" cy="470357"/>
          </a:xfrm>
        </p:grpSpPr>
        <p:sp>
          <p:nvSpPr>
            <p:cNvPr id="114" name="1"/>
            <p:cNvSpPr txBox="1"/>
            <p:nvPr/>
          </p:nvSpPr>
          <p:spPr>
            <a:xfrm>
              <a:off x="2933446" y="2226026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115" name="1"/>
            <p:cNvSpPr txBox="1"/>
            <p:nvPr/>
          </p:nvSpPr>
          <p:spPr>
            <a:xfrm>
              <a:off x="2193733" y="223031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116" name="1"/>
            <p:cNvSpPr txBox="1"/>
            <p:nvPr/>
          </p:nvSpPr>
          <p:spPr>
            <a:xfrm>
              <a:off x="1454024" y="223471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117" name="1"/>
            <p:cNvSpPr txBox="1"/>
            <p:nvPr/>
          </p:nvSpPr>
          <p:spPr>
            <a:xfrm>
              <a:off x="704037" y="2228723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 Black" panose="020B0A04020102020204" pitchFamily="34" charset="0"/>
                </a:rPr>
                <a:t>1</a:t>
              </a:r>
            </a:p>
          </p:txBody>
        </p:sp>
      </p:grpSp>
      <p:cxnSp>
        <p:nvCxnSpPr>
          <p:cNvPr id="267" name="ACT_WL"/>
          <p:cNvCxnSpPr/>
          <p:nvPr/>
        </p:nvCxnSpPr>
        <p:spPr>
          <a:xfrm>
            <a:off x="533400" y="2244922"/>
            <a:ext cx="3124200" cy="0"/>
          </a:xfrm>
          <a:prstGeom prst="line">
            <a:avLst/>
          </a:prstGeom>
          <a:solidFill>
            <a:sysClr val="window" lastClr="FFFFFF">
              <a:lumMod val="85000"/>
            </a:sys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272" name="ACT_BL"/>
          <p:cNvGrpSpPr/>
          <p:nvPr/>
        </p:nvGrpSpPr>
        <p:grpSpPr>
          <a:xfrm>
            <a:off x="904583" y="1417705"/>
            <a:ext cx="2226117" cy="2011680"/>
            <a:chOff x="904583" y="1273846"/>
            <a:chExt cx="2226117" cy="2011680"/>
          </a:xfrm>
        </p:grpSpPr>
        <p:cxnSp>
          <p:nvCxnSpPr>
            <p:cNvPr id="268" name="Straight Connector 267"/>
            <p:cNvCxnSpPr/>
            <p:nvPr/>
          </p:nvCxnSpPr>
          <p:spPr>
            <a:xfrm>
              <a:off x="904583" y="1273846"/>
              <a:ext cx="0" cy="201168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rgbClr val="C55A1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69" name="Straight Connector 268"/>
            <p:cNvCxnSpPr/>
            <p:nvPr/>
          </p:nvCxnSpPr>
          <p:spPr>
            <a:xfrm>
              <a:off x="1646622" y="1273846"/>
              <a:ext cx="0" cy="201168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rgbClr val="C55A1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70" name="Straight Connector 269"/>
            <p:cNvCxnSpPr/>
            <p:nvPr/>
          </p:nvCxnSpPr>
          <p:spPr>
            <a:xfrm>
              <a:off x="2388661" y="1273846"/>
              <a:ext cx="0" cy="201168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rgbClr val="C55A1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71" name="Straight Connector 270"/>
            <p:cNvCxnSpPr/>
            <p:nvPr/>
          </p:nvCxnSpPr>
          <p:spPr>
            <a:xfrm>
              <a:off x="3130700" y="1273846"/>
              <a:ext cx="0" cy="201168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rgbClr val="C55A1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0" name="act row buffer"/>
          <p:cNvGrpSpPr/>
          <p:nvPr/>
        </p:nvGrpSpPr>
        <p:grpSpPr>
          <a:xfrm>
            <a:off x="670879" y="3426399"/>
            <a:ext cx="2682603" cy="689900"/>
            <a:chOff x="7419799" y="5316086"/>
            <a:chExt cx="2682602" cy="689899"/>
          </a:xfrm>
        </p:grpSpPr>
        <p:sp>
          <p:nvSpPr>
            <p:cNvPr id="191" name="Rectangle 190"/>
            <p:cNvSpPr/>
            <p:nvPr/>
          </p:nvSpPr>
          <p:spPr>
            <a:xfrm>
              <a:off x="7419799" y="5318334"/>
              <a:ext cx="457200" cy="687082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1270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8159098" y="5316086"/>
              <a:ext cx="457200" cy="687082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1270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8897524" y="5318903"/>
              <a:ext cx="457200" cy="687082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1270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9645201" y="5316086"/>
              <a:ext cx="457200" cy="687082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1270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sp>
        <p:nvSpPr>
          <p:cNvPr id="111" name="1"/>
          <p:cNvSpPr txBox="1"/>
          <p:nvPr/>
        </p:nvSpPr>
        <p:spPr>
          <a:xfrm>
            <a:off x="3965585" y="1197995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12" name="2"/>
          <p:cNvSpPr txBox="1"/>
          <p:nvPr/>
        </p:nvSpPr>
        <p:spPr>
          <a:xfrm>
            <a:off x="3967008" y="2559454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13" name="3"/>
          <p:cNvSpPr txBox="1"/>
          <p:nvPr/>
        </p:nvSpPr>
        <p:spPr>
          <a:xfrm>
            <a:off x="3962400" y="3892204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3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282080" y="3428648"/>
            <a:ext cx="1101040" cy="1885585"/>
            <a:chOff x="1282080" y="4291096"/>
            <a:chExt cx="1101040" cy="1885585"/>
          </a:xfrm>
        </p:grpSpPr>
        <p:sp>
          <p:nvSpPr>
            <p:cNvPr id="124" name="to cpu"/>
            <p:cNvSpPr txBox="1"/>
            <p:nvPr/>
          </p:nvSpPr>
          <p:spPr>
            <a:xfrm>
              <a:off x="1282080" y="5776571"/>
              <a:ext cx="1101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t</a:t>
              </a:r>
              <a:r>
                <a:rPr lang="en-US" sz="2000" kern="0" noProof="0" dirty="0">
                  <a:solidFill>
                    <a:prstClr val="black"/>
                  </a:solidFill>
                  <a:latin typeface="Cambria" panose="02040503050406030204" pitchFamily="18" charset="0"/>
                </a:rPr>
                <a:t>o </a:t>
              </a:r>
              <a:r>
                <a:rPr lang="en-US" sz="2000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I/O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8" name="Right Arrow Callout 7"/>
            <p:cNvSpPr/>
            <p:nvPr/>
          </p:nvSpPr>
          <p:spPr>
            <a:xfrm rot="5400000">
              <a:off x="896040" y="4805234"/>
              <a:ext cx="1485476" cy="457200"/>
            </a:xfrm>
            <a:prstGeom prst="rightArrowCallout">
              <a:avLst>
                <a:gd name="adj1" fmla="val 34836"/>
                <a:gd name="adj2" fmla="val 31558"/>
                <a:gd name="adj3" fmla="val 39754"/>
                <a:gd name="adj4" fmla="val 46813"/>
              </a:avLst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</a:endParaRPr>
            </a:p>
          </p:txBody>
        </p:sp>
      </p:grpSp>
      <p:sp>
        <p:nvSpPr>
          <p:cNvPr id="3" name="Dikdörtgen 14">
            <a:extLst>
              <a:ext uri="{FF2B5EF4-FFF2-40B4-BE49-F238E27FC236}">
                <a16:creationId xmlns:a16="http://schemas.microsoft.com/office/drawing/2014/main" id="{A506E7FC-F030-9639-2F71-DED7FAB8ED19}"/>
              </a:ext>
            </a:extLst>
          </p:cNvPr>
          <p:cNvSpPr/>
          <p:nvPr/>
        </p:nvSpPr>
        <p:spPr>
          <a:xfrm>
            <a:off x="-99264" y="5320888"/>
            <a:ext cx="9359153" cy="760588"/>
          </a:xfrm>
          <a:prstGeom prst="rect">
            <a:avLst/>
          </a:prstGeom>
          <a:solidFill>
            <a:srgbClr val="FFEBCD"/>
          </a:solidFill>
          <a:ln w="38100">
            <a:solidFill>
              <a:srgbClr val="C55A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ACTIVATION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and </a:t>
            </a:r>
            <a:r>
              <a:rPr lang="en-US" sz="2400" b="1" dirty="0">
                <a:solidFill>
                  <a:srgbClr val="000000"/>
                </a:solidFill>
                <a:latin typeface="+mj-lt"/>
              </a:rPr>
              <a:t>PRECHARGE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are time-consuming operations</a:t>
            </a:r>
          </a:p>
        </p:txBody>
      </p:sp>
    </p:spTree>
    <p:extLst>
      <p:ext uri="{BB962C8B-B14F-4D97-AF65-F5344CB8AC3E}">
        <p14:creationId xmlns:p14="http://schemas.microsoft.com/office/powerpoint/2010/main" val="210456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107" grpId="0"/>
      <p:bldP spid="111" grpId="0"/>
      <p:bldP spid="112" grpId="0"/>
      <p:bldP spid="113" grpId="0"/>
      <p:bldP spid="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A24A7B2-EF13-7CDC-917E-9D960C985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More in the Paper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0BE2A14-5A23-E775-243F-E67620236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088966"/>
            <a:ext cx="9143999" cy="542821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a typeface="Cambria" panose="02040503050406030204" pitchFamily="18" charset="0"/>
              </a:rPr>
              <a:t>Detailed Background on PRAC</a:t>
            </a:r>
          </a:p>
          <a:p>
            <a:pPr lvl="1"/>
            <a:r>
              <a:rPr lang="en-US" dirty="0">
                <a:ea typeface="Cambria" panose="02040503050406030204" pitchFamily="18" charset="0"/>
              </a:rPr>
              <a:t>More information on PRAC and RFM</a:t>
            </a:r>
          </a:p>
          <a:p>
            <a:pPr lvl="1"/>
            <a:r>
              <a:rPr lang="en-US" dirty="0">
                <a:ea typeface="Cambria" panose="02040503050406030204" pitchFamily="18" charset="0"/>
              </a:rPr>
              <a:t>Determining which rows to refresh during a back-off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a typeface="Cambria" panose="02040503050406030204" pitchFamily="18" charset="0"/>
              </a:rPr>
              <a:t>Security Analysis of PRAC</a:t>
            </a:r>
          </a:p>
          <a:p>
            <a:pPr lvl="1"/>
            <a:r>
              <a:rPr lang="en-US" dirty="0">
                <a:ea typeface="Cambria" panose="02040503050406030204" pitchFamily="18" charset="0"/>
              </a:rPr>
              <a:t>Threat Model </a:t>
            </a:r>
          </a:p>
          <a:p>
            <a:pPr lvl="1"/>
            <a:r>
              <a:rPr lang="en-US" dirty="0">
                <a:ea typeface="Cambria" panose="02040503050406030204" pitchFamily="18" charset="0"/>
              </a:rPr>
              <a:t>Secure Configurations</a:t>
            </a:r>
          </a:p>
          <a:p>
            <a:r>
              <a:rPr lang="en-US" b="1" dirty="0">
                <a:solidFill>
                  <a:srgbClr val="2F5597"/>
                </a:solidFill>
                <a:ea typeface="Cambria" panose="02040503050406030204" pitchFamily="18" charset="0"/>
              </a:rPr>
              <a:t>Details on </a:t>
            </a:r>
            <a:r>
              <a:rPr lang="en-US" b="1" dirty="0" err="1">
                <a:solidFill>
                  <a:srgbClr val="2F5597"/>
                </a:solidFill>
                <a:ea typeface="Cambria" panose="02040503050406030204" pitchFamily="18" charset="0"/>
              </a:rPr>
              <a:t>Chronus</a:t>
            </a:r>
            <a:endParaRPr lang="en-US" b="1" dirty="0">
              <a:solidFill>
                <a:srgbClr val="2F5597"/>
              </a:solidFill>
              <a:ea typeface="Cambria" panose="02040503050406030204" pitchFamily="18" charset="0"/>
            </a:endParaRPr>
          </a:p>
          <a:p>
            <a:pPr lvl="1"/>
            <a:r>
              <a:rPr lang="en-US" dirty="0">
                <a:ea typeface="Cambria" panose="02040503050406030204" pitchFamily="18" charset="0"/>
              </a:rPr>
              <a:t>Preventing bitflips in the counter subarray</a:t>
            </a:r>
          </a:p>
          <a:p>
            <a:pPr lvl="1"/>
            <a:r>
              <a:rPr lang="en-US" dirty="0">
                <a:ea typeface="Cambria" panose="02040503050406030204" pitchFamily="18" charset="0"/>
              </a:rPr>
              <a:t>Security proof</a:t>
            </a:r>
          </a:p>
          <a:p>
            <a:pPr lvl="1"/>
            <a:r>
              <a:rPr lang="en-US" dirty="0">
                <a:ea typeface="Cambria" panose="02040503050406030204" pitchFamily="18" charset="0"/>
              </a:rPr>
              <a:t>Hardware complexity</a:t>
            </a:r>
          </a:p>
          <a:p>
            <a:r>
              <a:rPr lang="en-US" b="1" dirty="0">
                <a:solidFill>
                  <a:srgbClr val="7030A0"/>
                </a:solidFill>
                <a:ea typeface="Cambria" panose="02040503050406030204" pitchFamily="18" charset="0"/>
              </a:rPr>
              <a:t>Evaluation</a:t>
            </a:r>
            <a:endParaRPr lang="en-US" dirty="0">
              <a:ea typeface="Cambria" panose="02040503050406030204" pitchFamily="18" charset="0"/>
            </a:endParaRPr>
          </a:p>
          <a:p>
            <a:pPr lvl="1"/>
            <a:r>
              <a:rPr lang="en-US" dirty="0" err="1">
                <a:ea typeface="Cambria" panose="02040503050406030204" pitchFamily="18" charset="0"/>
              </a:rPr>
              <a:t>Chronus</a:t>
            </a:r>
            <a:r>
              <a:rPr lang="en-US" dirty="0">
                <a:ea typeface="Cambria" panose="02040503050406030204" pitchFamily="18" charset="0"/>
              </a:rPr>
              <a:t> outperforms all mechanisms in single-core workloads </a:t>
            </a:r>
          </a:p>
          <a:p>
            <a:pPr lvl="1"/>
            <a:r>
              <a:rPr lang="en-US" dirty="0">
                <a:ea typeface="Cambria" panose="02040503050406030204" pitchFamily="18" charset="0"/>
              </a:rPr>
              <a:t>Effect of workload memory intensity on system performance</a:t>
            </a:r>
          </a:p>
          <a:p>
            <a:r>
              <a:rPr lang="en-US" b="1" dirty="0">
                <a:solidFill>
                  <a:srgbClr val="C00000"/>
                </a:solidFill>
                <a:ea typeface="Cambria" panose="02040503050406030204" pitchFamily="18" charset="0"/>
              </a:rPr>
              <a:t>System Performance Adversarial Workloads</a:t>
            </a:r>
            <a:endParaRPr lang="en-US" dirty="0">
              <a:ea typeface="Cambria" panose="02040503050406030204" pitchFamily="18" charset="0"/>
            </a:endParaRPr>
          </a:p>
          <a:p>
            <a:pPr lvl="1"/>
            <a:r>
              <a:rPr lang="en-US" dirty="0" err="1">
                <a:ea typeface="Cambria" panose="02040503050406030204" pitchFamily="18" charset="0"/>
              </a:rPr>
              <a:t>Chronus</a:t>
            </a:r>
            <a:r>
              <a:rPr lang="en-US" dirty="0">
                <a:ea typeface="Cambria" panose="02040503050406030204" pitchFamily="18" charset="0"/>
              </a:rPr>
              <a:t> reduces PRAC’s system performance overhead under a system performance adversarial workload by 66%</a:t>
            </a:r>
            <a:endParaRPr lang="en-US" baseline="-25000" dirty="0">
              <a:ea typeface="Cambria" panose="02040503050406030204" pitchFamily="18" charset="0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A868049-D90B-83E9-A350-C516E22B2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60</a:t>
            </a:fld>
            <a:endParaRPr lang="tr-TR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1E0C73-B3EE-C8C1-610D-DB63436CCC6D}"/>
              </a:ext>
            </a:extLst>
          </p:cNvPr>
          <p:cNvSpPr txBox="1"/>
          <p:nvPr/>
        </p:nvSpPr>
        <p:spPr>
          <a:xfrm>
            <a:off x="2444753" y="6470096"/>
            <a:ext cx="4254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563C1"/>
                </a:solidFill>
                <a:latin typeface="+mj-lt"/>
                <a:hlinkClick r:id="rId3"/>
              </a:rPr>
              <a:t>https://arxiv.org/abs/2502.12650</a:t>
            </a:r>
            <a:endParaRPr lang="en-US" sz="2000" b="1" dirty="0">
              <a:solidFill>
                <a:srgbClr val="0563C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31354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528E6-0291-8470-18E5-B2718A759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2B3370-ACF7-B197-811A-353F5E7C2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Paper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D8CFFE4-81D6-38FE-44D6-A67E2020A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33320-76E4-0249-8CA9-3902D97168FA}" type="slidenum">
              <a:rPr lang="en-US" altLang="en-US" smtClean="0">
                <a:latin typeface="+mj-lt"/>
              </a:rPr>
              <a:pPr>
                <a:defRPr/>
              </a:pPr>
              <a:t>61</a:t>
            </a:fld>
            <a:endParaRPr lang="en-US" altLang="en-US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74B929-0639-AFD5-3484-26E0B315B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0734"/>
            <a:ext cx="9144000" cy="31246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83277E-7F97-17AD-2354-9D32461193E5}"/>
              </a:ext>
            </a:extLst>
          </p:cNvPr>
          <p:cNvSpPr txBox="1"/>
          <p:nvPr/>
        </p:nvSpPr>
        <p:spPr>
          <a:xfrm>
            <a:off x="2444750" y="5925363"/>
            <a:ext cx="4254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563C1"/>
                </a:solidFill>
                <a:latin typeface="+mj-lt"/>
                <a:hlinkClick r:id="rId4"/>
              </a:rPr>
              <a:t>https://arxiv.org/abs/2502.12650</a:t>
            </a:r>
            <a:endParaRPr lang="en-US" sz="2000" b="1" dirty="0">
              <a:solidFill>
                <a:srgbClr val="0563C1"/>
              </a:solidFill>
              <a:latin typeface="+mj-lt"/>
            </a:endParaRPr>
          </a:p>
        </p:txBody>
      </p:sp>
      <p:pic>
        <p:nvPicPr>
          <p:cNvPr id="6" name="Picture 5" descr="A qr code with a few black squares">
            <a:extLst>
              <a:ext uri="{FF2B5EF4-FFF2-40B4-BE49-F238E27FC236}">
                <a16:creationId xmlns:a16="http://schemas.microsoft.com/office/drawing/2014/main" id="{44769EEA-16E5-55DE-E0D0-4F362D7614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606" y="4140479"/>
            <a:ext cx="1806787" cy="180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091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0A590-CC52-764A-9DDA-FCC5AECD1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DEE5D8-2525-F499-BF0E-B185F6CA0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Outline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137EC12-E997-3FE5-0C20-7C6D580B8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8078E55-ACAE-2293-DB91-12EEE056D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62</a:t>
            </a:fld>
            <a:endParaRPr lang="tr-TR">
              <a:latin typeface="+mj-lt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8174F093-D8FA-6530-B732-6C286C5AC907}"/>
              </a:ext>
            </a:extLst>
          </p:cNvPr>
          <p:cNvSpPr/>
          <p:nvPr/>
        </p:nvSpPr>
        <p:spPr>
          <a:xfrm>
            <a:off x="240024" y="996271"/>
            <a:ext cx="8672264" cy="67603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solidFill>
                  <a:schemeClr val="bg1"/>
                </a:solidFill>
                <a:latin typeface="+mj-lt"/>
                <a:ea typeface="Cambria"/>
              </a:rPr>
              <a:t>Background</a:t>
            </a:r>
            <a:endParaRPr lang="tr-TR" dirty="0">
              <a:latin typeface="+mj-lt"/>
              <a:ea typeface="Cambria"/>
            </a:endParaRPr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1F7F73CD-10B3-79A6-C786-2A1AF4D5828D}"/>
              </a:ext>
            </a:extLst>
          </p:cNvPr>
          <p:cNvSpPr/>
          <p:nvPr/>
        </p:nvSpPr>
        <p:spPr>
          <a:xfrm>
            <a:off x="240024" y="1766788"/>
            <a:ext cx="8672264" cy="67603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latin typeface="+mj-lt"/>
                <a:ea typeface="+mn-lt"/>
                <a:cs typeface="+mn-lt"/>
              </a:rPr>
              <a:t>Industry Solutions to Read Disturbance</a:t>
            </a:r>
            <a:endParaRPr lang="tr-TR" dirty="0">
              <a:latin typeface="+mj-lt"/>
              <a:ea typeface="+mn-lt"/>
              <a:cs typeface="+mn-lt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812D701-E5C2-95CD-C955-CAB2C6044106}"/>
              </a:ext>
            </a:extLst>
          </p:cNvPr>
          <p:cNvSpPr/>
          <p:nvPr/>
        </p:nvSpPr>
        <p:spPr>
          <a:xfrm>
            <a:off x="240024" y="5619375"/>
            <a:ext cx="8672264" cy="676036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+mj-lt"/>
              </a:rPr>
              <a:t>Conclusion</a:t>
            </a:r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99EABC54-69C5-EC21-D24D-3C2DEC924090}"/>
              </a:ext>
            </a:extLst>
          </p:cNvPr>
          <p:cNvSpPr/>
          <p:nvPr/>
        </p:nvSpPr>
        <p:spPr>
          <a:xfrm>
            <a:off x="240024" y="2537305"/>
            <a:ext cx="8672264" cy="67603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latin typeface="+mj-lt"/>
                <a:ea typeface="+mn-lt"/>
                <a:cs typeface="+mn-lt"/>
              </a:rPr>
              <a:t>Security Analysis of Industry Solutions</a:t>
            </a:r>
            <a:endParaRPr lang="tr-TR" dirty="0">
              <a:latin typeface="+mj-lt"/>
            </a:endParaRP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FDA7A6FF-820C-22E6-4E50-6181977DC13C}"/>
              </a:ext>
            </a:extLst>
          </p:cNvPr>
          <p:cNvSpPr/>
          <p:nvPr/>
        </p:nvSpPr>
        <p:spPr>
          <a:xfrm>
            <a:off x="240024" y="3307822"/>
            <a:ext cx="8672264" cy="67603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latin typeface="+mj-lt"/>
                <a:ea typeface="+mn-lt"/>
                <a:cs typeface="+mn-lt"/>
              </a:rPr>
              <a:t>Performance Analysis of Industry Solutions</a:t>
            </a:r>
            <a:endParaRPr lang="tr-TR" dirty="0">
              <a:latin typeface="+mj-lt"/>
              <a:ea typeface="+mn-lt"/>
              <a:cs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290E24-D594-2DEC-F9E7-7AA3BAADD287}"/>
              </a:ext>
            </a:extLst>
          </p:cNvPr>
          <p:cNvSpPr/>
          <p:nvPr/>
        </p:nvSpPr>
        <p:spPr>
          <a:xfrm>
            <a:off x="240024" y="4078340"/>
            <a:ext cx="8672264" cy="67603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+mj-lt"/>
              </a:rPr>
              <a:t>Chronus</a:t>
            </a:r>
            <a:endParaRPr lang="en-US" sz="3200" dirty="0"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FF475C-82F9-BCF6-FB83-842CE6FBEB68}"/>
              </a:ext>
            </a:extLst>
          </p:cNvPr>
          <p:cNvSpPr/>
          <p:nvPr/>
        </p:nvSpPr>
        <p:spPr>
          <a:xfrm>
            <a:off x="240024" y="4848858"/>
            <a:ext cx="8672264" cy="67603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+mj-lt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11689284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E3AB9-A401-76E4-1E26-EB3E759DF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A7CDF958-829A-58E6-61EE-E8B77E91E4FD}"/>
              </a:ext>
            </a:extLst>
          </p:cNvPr>
          <p:cNvSpPr/>
          <p:nvPr/>
        </p:nvSpPr>
        <p:spPr bwMode="auto">
          <a:xfrm>
            <a:off x="121765" y="1102169"/>
            <a:ext cx="8921426" cy="653722"/>
          </a:xfrm>
          <a:prstGeom prst="rect">
            <a:avLst/>
          </a:prstGeom>
          <a:solidFill>
            <a:srgbClr val="D5CDF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36000" rIns="91440" bIns="3600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+mj-lt"/>
              </a:rPr>
              <a:t>We rigorously analyzed and characterized the security and performance implications of recently introduced industry solutions to DRAM read disturbance</a:t>
            </a:r>
            <a:endParaRPr lang="tr-TR" dirty="0">
              <a:latin typeface="+mj-lt"/>
              <a:ea typeface="Cambria" panose="02040503050406030204" pitchFamily="18" charset="0"/>
              <a:cs typeface="Tahoma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259AA97-47BC-8E9E-9DCB-417707F9D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Conclusion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738CF58-5F66-D4E9-F0F5-714FDE3E0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33320-76E4-0249-8CA9-3902D97168FA}" type="slidenum">
              <a:rPr lang="en-US" altLang="en-US" smtClean="0">
                <a:latin typeface="+mj-lt"/>
              </a:rPr>
              <a:pPr>
                <a:defRPr/>
              </a:pPr>
              <a:t>63</a:t>
            </a:fld>
            <a:endParaRPr lang="en-US" altLang="en-US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A50ED6-40C7-5F5C-245C-DE81229335FB}"/>
              </a:ext>
            </a:extLst>
          </p:cNvPr>
          <p:cNvSpPr txBox="1"/>
          <p:nvPr/>
        </p:nvSpPr>
        <p:spPr>
          <a:xfrm>
            <a:off x="1997323" y="6415092"/>
            <a:ext cx="5149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+mj-lt"/>
                <a:hlinkClick r:id="rId3"/>
              </a:rPr>
              <a:t>https://github.com/CMU-SAFARI/Chronus</a:t>
            </a:r>
            <a:endParaRPr lang="en-US" sz="2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0" name="Dikdörtgen 8">
            <a:extLst>
              <a:ext uri="{FF2B5EF4-FFF2-40B4-BE49-F238E27FC236}">
                <a16:creationId xmlns:a16="http://schemas.microsoft.com/office/drawing/2014/main" id="{87D8594C-CBE4-1B8B-A22E-E1C3AD67F364}"/>
              </a:ext>
            </a:extLst>
          </p:cNvPr>
          <p:cNvSpPr/>
          <p:nvPr/>
        </p:nvSpPr>
        <p:spPr bwMode="auto">
          <a:xfrm>
            <a:off x="133003" y="4781969"/>
            <a:ext cx="8894619" cy="14637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latin typeface="Cambria" panose="02040503050406030204" pitchFamily="18" charset="0"/>
                <a:cs typeface="Tahoma" panose="020B0604030504040204" pitchFamily="34" charset="0"/>
              </a:rPr>
              <a:t>Key Results: </a:t>
            </a:r>
            <a:r>
              <a:rPr lang="en-US" b="1" dirty="0" err="1">
                <a:solidFill>
                  <a:srgbClr val="2F5597"/>
                </a:solidFill>
                <a:latin typeface="Cambria" panose="02040503050406030204" pitchFamily="18" charset="0"/>
                <a:cs typeface="Tahoma" panose="020B0604030504040204" pitchFamily="34" charset="0"/>
              </a:rPr>
              <a:t>Chronus</a:t>
            </a:r>
            <a:endParaRPr lang="en-US" b="1" dirty="0">
              <a:solidFill>
                <a:srgbClr val="2F5597"/>
              </a:solidFill>
              <a:latin typeface="Cambria" panose="02040503050406030204" pitchFamily="18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cs typeface="Tahoma" panose="020B0604030504040204" pitchFamily="34" charset="0"/>
              </a:rPr>
              <a:t>Significantly reduces the negative performance and energy overheads of </a:t>
            </a:r>
            <a:r>
              <a:rPr lang="en-US" b="1" dirty="0">
                <a:solidFill>
                  <a:srgbClr val="7030A0"/>
                </a:solidFill>
                <a:latin typeface="Cambria" panose="02040503050406030204" pitchFamily="18" charset="0"/>
                <a:cs typeface="Tahoma" panose="020B0604030504040204" pitchFamily="34" charset="0"/>
              </a:rPr>
              <a:t>PRAC</a:t>
            </a:r>
            <a:br>
              <a:rPr lang="en-US" dirty="0">
                <a:latin typeface="Cambria" panose="02040503050406030204" pitchFamily="18" charset="0"/>
                <a:cs typeface="Tahoma" panose="020B0604030504040204" pitchFamily="34" charset="0"/>
              </a:rPr>
            </a:br>
            <a:r>
              <a:rPr lang="en-US" dirty="0">
                <a:latin typeface="Cambria" panose="02040503050406030204" pitchFamily="18" charset="0"/>
                <a:cs typeface="Tahoma" panose="020B0604030504040204" pitchFamily="34" charset="0"/>
              </a:rPr>
              <a:t>for both modern and future DRAM chips that are more vulnerable to read disturbance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cs typeface="Tahoma" panose="020B0604030504040204" pitchFamily="34" charset="0"/>
              </a:rPr>
              <a:t>Outperforms five state-of-the-art academic and industry solutions</a:t>
            </a:r>
            <a:br>
              <a:rPr lang="en-US" dirty="0">
                <a:latin typeface="Cambria" panose="02040503050406030204" pitchFamily="18" charset="0"/>
                <a:cs typeface="Tahoma" panose="020B0604030504040204" pitchFamily="34" charset="0"/>
              </a:rPr>
            </a:br>
            <a:r>
              <a:rPr lang="en-US" dirty="0">
                <a:latin typeface="Cambria" panose="02040503050406030204" pitchFamily="18" charset="0"/>
                <a:cs typeface="Tahoma" panose="020B0604030504040204" pitchFamily="34" charset="0"/>
              </a:rPr>
              <a:t>in terms of system performance and energy</a:t>
            </a:r>
          </a:p>
        </p:txBody>
      </p:sp>
      <p:sp>
        <p:nvSpPr>
          <p:cNvPr id="3" name="Dikdörtgen 8">
            <a:extLst>
              <a:ext uri="{FF2B5EF4-FFF2-40B4-BE49-F238E27FC236}">
                <a16:creationId xmlns:a16="http://schemas.microsoft.com/office/drawing/2014/main" id="{081915A3-2109-9542-B0C1-F98AF3E31858}"/>
              </a:ext>
            </a:extLst>
          </p:cNvPr>
          <p:cNvSpPr/>
          <p:nvPr/>
        </p:nvSpPr>
        <p:spPr bwMode="auto">
          <a:xfrm>
            <a:off x="125319" y="1965113"/>
            <a:ext cx="8914318" cy="1467387"/>
          </a:xfrm>
          <a:prstGeom prst="rect">
            <a:avLst/>
          </a:prstGeom>
          <a:solidFill>
            <a:srgbClr val="F9CFE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latin typeface="Cambria" panose="02040503050406030204" pitchFamily="18" charset="0"/>
                <a:cs typeface="Tahoma" panose="020B0604030504040204" pitchFamily="34" charset="0"/>
              </a:rPr>
              <a:t>Mathematical analysis &amp; extensive simulations show that: </a:t>
            </a:r>
            <a:r>
              <a:rPr lang="en-US" b="1" dirty="0">
                <a:solidFill>
                  <a:srgbClr val="7030A0"/>
                </a:solidFill>
                <a:latin typeface="Cambria" panose="02040503050406030204" pitchFamily="18" charset="0"/>
                <a:cs typeface="Tahoma" panose="020B0604030504040204" pitchFamily="34" charset="0"/>
              </a:rPr>
              <a:t>PRAC</a:t>
            </a:r>
            <a:endParaRPr lang="en-US" b="1" dirty="0">
              <a:latin typeface="Cambria" panose="02040503050406030204" pitchFamily="18" charset="0"/>
              <a:cs typeface="Tahoma" panose="020B0604030504040204" pitchFamily="34" charset="0"/>
            </a:endParaRP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Cambria" panose="02040503050406030204" pitchFamily="18" charset="0"/>
                <a:cs typeface="Tahoma"/>
              </a:rPr>
              <a:t>Has significant (10%) performance overhead for modern DRAM chips</a:t>
            </a:r>
            <a:br>
              <a:rPr lang="en-US" dirty="0">
                <a:latin typeface="Cambria" panose="02040503050406030204" pitchFamily="18" charset="0"/>
                <a:cs typeface="Tahoma"/>
              </a:rPr>
            </a:br>
            <a:r>
              <a:rPr lang="en-US" dirty="0">
                <a:latin typeface="Cambria" panose="02040503050406030204" pitchFamily="18" charset="0"/>
                <a:cs typeface="Tahoma"/>
              </a:rPr>
              <a:t>because </a:t>
            </a:r>
            <a:r>
              <a:rPr lang="en-US" b="1" dirty="0">
                <a:solidFill>
                  <a:srgbClr val="7030A0"/>
                </a:solidFill>
                <a:latin typeface="Cambria" panose="02040503050406030204" pitchFamily="18" charset="0"/>
                <a:cs typeface="Tahoma"/>
              </a:rPr>
              <a:t>PRAC </a:t>
            </a:r>
            <a:r>
              <a:rPr lang="en-US" dirty="0">
                <a:latin typeface="Cambria" panose="02040503050406030204" pitchFamily="18" charset="0"/>
                <a:cs typeface="Tahoma"/>
              </a:rPr>
              <a:t>requires </a:t>
            </a:r>
            <a:r>
              <a:rPr lang="en-US" b="1" dirty="0">
                <a:solidFill>
                  <a:srgbClr val="E1257C"/>
                </a:solidFill>
                <a:latin typeface="Cambria" panose="02040503050406030204" pitchFamily="18" charset="0"/>
                <a:cs typeface="Tahoma"/>
              </a:rPr>
              <a:t>additional time to update row activation counters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en-US" b="1" dirty="0">
                <a:solidFill>
                  <a:srgbClr val="E1257C"/>
                </a:solidFill>
                <a:latin typeface="Cambria" panose="02040503050406030204" pitchFamily="18" charset="0"/>
                <a:ea typeface="Cambria"/>
                <a:cs typeface="Tahoma"/>
              </a:rPr>
              <a:t>Poorly scales </a:t>
            </a:r>
            <a:r>
              <a:rPr lang="en-US" dirty="0">
                <a:latin typeface="Cambria" panose="02040503050406030204" pitchFamily="18" charset="0"/>
                <a:ea typeface="Cambria"/>
                <a:cs typeface="Tahoma"/>
              </a:rPr>
              <a:t>to future DRAM chips that are more vulnerable to read disturbance</a:t>
            </a:r>
            <a:br>
              <a:rPr lang="en-US" dirty="0">
                <a:latin typeface="Cambria" panose="02040503050406030204" pitchFamily="18" charset="0"/>
                <a:ea typeface="Cambria"/>
                <a:cs typeface="Tahoma"/>
              </a:rPr>
            </a:br>
            <a:r>
              <a:rPr lang="en-US" dirty="0">
                <a:latin typeface="Cambria" panose="02040503050406030204" pitchFamily="18" charset="0"/>
                <a:ea typeface="Cambria"/>
                <a:cs typeface="Tahoma"/>
              </a:rPr>
              <a:t>because </a:t>
            </a:r>
            <a:r>
              <a:rPr lang="en-US" b="1" dirty="0">
                <a:solidFill>
                  <a:srgbClr val="7030A0"/>
                </a:solidFill>
                <a:latin typeface="Cambria" panose="02040503050406030204" pitchFamily="18" charset="0"/>
                <a:ea typeface="Cambria"/>
                <a:cs typeface="Tahoma"/>
              </a:rPr>
              <a:t>PRAC </a:t>
            </a:r>
            <a:r>
              <a:rPr lang="en-US" dirty="0">
                <a:latin typeface="Cambria" panose="02040503050406030204" pitchFamily="18" charset="0"/>
                <a:ea typeface="Cambria"/>
                <a:cs typeface="Tahoma"/>
              </a:rPr>
              <a:t>is vulnerable to an adversarial access pattern (i.e., the wave attack)</a:t>
            </a:r>
          </a:p>
        </p:txBody>
      </p:sp>
      <p:sp>
        <p:nvSpPr>
          <p:cNvPr id="5" name="Dikdörtgen 8">
            <a:extLst>
              <a:ext uri="{FF2B5EF4-FFF2-40B4-BE49-F238E27FC236}">
                <a16:creationId xmlns:a16="http://schemas.microsoft.com/office/drawing/2014/main" id="{C6DE9FCA-C381-DEBE-7A94-AC4722A7975E}"/>
              </a:ext>
            </a:extLst>
          </p:cNvPr>
          <p:cNvSpPr/>
          <p:nvPr/>
        </p:nvSpPr>
        <p:spPr bwMode="auto">
          <a:xfrm>
            <a:off x="133004" y="3641722"/>
            <a:ext cx="8906633" cy="931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1" dirty="0" err="1">
                <a:solidFill>
                  <a:srgbClr val="2F5597"/>
                </a:solidFill>
                <a:latin typeface="Cambria" panose="02040503050406030204" pitchFamily="18" charset="0"/>
                <a:cs typeface="Tahoma" panose="020B0604030504040204" pitchFamily="34" charset="0"/>
              </a:rPr>
              <a:t>Chronus</a:t>
            </a:r>
            <a:r>
              <a:rPr lang="en-US" b="1" dirty="0">
                <a:latin typeface="Cambria" panose="02040503050406030204" pitchFamily="18" charset="0"/>
                <a:cs typeface="Tahoma" panose="020B0604030504040204" pitchFamily="34" charset="0"/>
              </a:rPr>
              <a:t>: </a:t>
            </a:r>
            <a:r>
              <a:rPr lang="en-US" dirty="0">
                <a:latin typeface="Cambria" panose="02040503050406030204" pitchFamily="18" charset="0"/>
                <a:cs typeface="Tahoma" panose="020B0604030504040204" pitchFamily="34" charset="0"/>
              </a:rPr>
              <a:t>Solves </a:t>
            </a:r>
            <a:r>
              <a:rPr lang="en-US" b="1" dirty="0">
                <a:solidFill>
                  <a:srgbClr val="7030A0"/>
                </a:solidFill>
                <a:latin typeface="Cambria" panose="02040503050406030204" pitchFamily="18" charset="0"/>
                <a:cs typeface="Tahoma" panose="020B0604030504040204" pitchFamily="34" charset="0"/>
              </a:rPr>
              <a:t>PRAC’s</a:t>
            </a:r>
            <a:r>
              <a:rPr lang="en-US" dirty="0">
                <a:latin typeface="Cambria" panose="02040503050406030204" pitchFamily="18" charset="0"/>
                <a:cs typeface="Tahoma" panose="020B0604030504040204" pitchFamily="34" charset="0"/>
              </a:rPr>
              <a:t> two major weaknesses by</a:t>
            </a:r>
            <a:endParaRPr lang="en-US" b="1" dirty="0">
              <a:latin typeface="Cambria" panose="02040503050406030204" pitchFamily="18" charset="0"/>
              <a:cs typeface="Tahoma" panose="020B0604030504040204" pitchFamily="34" charset="0"/>
            </a:endParaRP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en-US" b="1" dirty="0">
                <a:solidFill>
                  <a:srgbClr val="2F5597"/>
                </a:solidFill>
                <a:latin typeface="Cambria" panose="02040503050406030204" pitchFamily="18" charset="0"/>
                <a:cs typeface="Tahoma"/>
              </a:rPr>
              <a:t>Concurrently updating counters</a:t>
            </a:r>
            <a:r>
              <a:rPr lang="en-US" dirty="0">
                <a:latin typeface="Cambria" panose="02040503050406030204" pitchFamily="18" charset="0"/>
                <a:cs typeface="Tahoma"/>
              </a:rPr>
              <a:t> while serving accesses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en-US" b="1" dirty="0">
                <a:solidFill>
                  <a:srgbClr val="2F5597"/>
                </a:solidFill>
                <a:latin typeface="Cambria" panose="02040503050406030204" pitchFamily="18" charset="0"/>
                <a:ea typeface="Cambria"/>
                <a:cs typeface="Tahoma"/>
              </a:rPr>
              <a:t>Securing PRAC </a:t>
            </a:r>
            <a:r>
              <a:rPr lang="en-US" dirty="0">
                <a:latin typeface="Cambria" panose="02040503050406030204" pitchFamily="18" charset="0"/>
                <a:ea typeface="Cambria"/>
                <a:cs typeface="Tahoma"/>
              </a:rPr>
              <a:t>against a potential wave attack</a:t>
            </a:r>
          </a:p>
        </p:txBody>
      </p:sp>
    </p:spTree>
    <p:extLst>
      <p:ext uri="{BB962C8B-B14F-4D97-AF65-F5344CB8AC3E}">
        <p14:creationId xmlns:p14="http://schemas.microsoft.com/office/powerpoint/2010/main" val="32585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3" grpId="0" animBg="1"/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96D9D-7B4C-6E10-0F65-6BCEF0704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552D61-CD89-4331-A011-7C31BA87E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Open Source and Artifact Evaluated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B8F6863-527B-A1CF-B871-8788BB604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33320-76E4-0249-8CA9-3902D97168FA}" type="slidenum">
              <a:rPr lang="en-US" altLang="en-US" smtClean="0">
                <a:latin typeface="+mj-lt"/>
              </a:rPr>
              <a:pPr>
                <a:defRPr/>
              </a:pPr>
              <a:t>64</a:t>
            </a:fld>
            <a:endParaRPr lang="en-US" altLang="en-US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AC0D0B-E1B9-A52F-3C26-4D2ED0F3E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16705"/>
            <a:ext cx="9144000" cy="38359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DD50E9-3710-EBF9-17F0-9CA345D6BCBA}"/>
              </a:ext>
            </a:extLst>
          </p:cNvPr>
          <p:cNvSpPr txBox="1"/>
          <p:nvPr/>
        </p:nvSpPr>
        <p:spPr>
          <a:xfrm>
            <a:off x="1938011" y="6470096"/>
            <a:ext cx="5267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563C1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https://github.com/CMU-SAFARI/</a:t>
            </a:r>
            <a:r>
              <a:rPr lang="en-US" sz="2000" b="1" dirty="0">
                <a:solidFill>
                  <a:srgbClr val="0563C1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Chronus</a:t>
            </a:r>
            <a:endParaRPr lang="en-US" sz="2000" b="1" dirty="0">
              <a:solidFill>
                <a:srgbClr val="0563C1"/>
              </a:solidFill>
              <a:latin typeface="+mj-lt"/>
            </a:endParaRPr>
          </a:p>
        </p:txBody>
      </p:sp>
      <p:pic>
        <p:nvPicPr>
          <p:cNvPr id="11" name="Resim 17" descr="grafik, tasarı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CFDA6309-31B4-B636-9415-1D695EC0BA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023" y="1056906"/>
            <a:ext cx="931922" cy="755206"/>
          </a:xfrm>
          <a:prstGeom prst="rect">
            <a:avLst/>
          </a:prstGeom>
        </p:spPr>
      </p:pic>
      <p:pic>
        <p:nvPicPr>
          <p:cNvPr id="12" name="Resim 19" descr="daire, grafik, ekran görüntüsü, tasarım içeren bir resim&#10;&#10;Açıklama otomatik olarak oluşturuldu">
            <a:extLst>
              <a:ext uri="{FF2B5EF4-FFF2-40B4-BE49-F238E27FC236}">
                <a16:creationId xmlns:a16="http://schemas.microsoft.com/office/drawing/2014/main" id="{4ECE04EA-987F-DBC1-EDCA-3AABEC5792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647" y="1231057"/>
            <a:ext cx="1087332" cy="572884"/>
          </a:xfrm>
          <a:prstGeom prst="rect">
            <a:avLst/>
          </a:prstGeom>
        </p:spPr>
      </p:pic>
      <p:pic>
        <p:nvPicPr>
          <p:cNvPr id="13" name="Resim 21" descr="logo, grafik, kırpıntı çizim, simge, sembol içeren bir resim&#10;&#10;Açıklama otomatik olarak oluşturuldu">
            <a:extLst>
              <a:ext uri="{FF2B5EF4-FFF2-40B4-BE49-F238E27FC236}">
                <a16:creationId xmlns:a16="http://schemas.microsoft.com/office/drawing/2014/main" id="{DB12C111-4806-73A2-55CD-AEF0B0356C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681" y="989367"/>
            <a:ext cx="680467" cy="819839"/>
          </a:xfrm>
          <a:prstGeom prst="rect">
            <a:avLst/>
          </a:prstGeom>
        </p:spPr>
      </p:pic>
      <p:pic>
        <p:nvPicPr>
          <p:cNvPr id="5" name="Picture 4" descr="A qr code with black squares">
            <a:extLst>
              <a:ext uri="{FF2B5EF4-FFF2-40B4-BE49-F238E27FC236}">
                <a16:creationId xmlns:a16="http://schemas.microsoft.com/office/drawing/2014/main" id="{5CD700BC-7712-088D-4CF3-26D9646BA2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2" y="894080"/>
            <a:ext cx="1116369" cy="111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624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E442B-C577-9646-7CDE-F843E808C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>
            <a:extLst>
              <a:ext uri="{FF2B5EF4-FFF2-40B4-BE49-F238E27FC236}">
                <a16:creationId xmlns:a16="http://schemas.microsoft.com/office/drawing/2014/main" id="{456997D3-E4F2-BBA8-4151-F913F0730B52}"/>
              </a:ext>
            </a:extLst>
          </p:cNvPr>
          <p:cNvSpPr/>
          <p:nvPr/>
        </p:nvSpPr>
        <p:spPr>
          <a:xfrm>
            <a:off x="-1" y="-1"/>
            <a:ext cx="9144000" cy="3348952"/>
          </a:xfrm>
          <a:prstGeom prst="rect">
            <a:avLst/>
          </a:prstGeom>
          <a:solidFill>
            <a:srgbClr val="CFDEF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+mj-lt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A410896-889B-B258-0704-4359B11CAB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282" y="3515974"/>
            <a:ext cx="8355434" cy="20327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z="2800" b="1" dirty="0">
                <a:latin typeface="+mj-lt"/>
                <a:ea typeface="Tahoma"/>
                <a:cs typeface="Arial"/>
              </a:rPr>
              <a:t>Oğuzhan Canpolat</a:t>
            </a:r>
            <a:endParaRPr lang="en-US" sz="2800" b="1" dirty="0">
              <a:latin typeface="+mj-lt"/>
              <a:ea typeface="Tahoma"/>
              <a:cs typeface="Arial"/>
            </a:endParaRPr>
          </a:p>
          <a:p>
            <a:r>
              <a:rPr lang="tr-TR" sz="2800" dirty="0">
                <a:latin typeface="+mj-lt"/>
                <a:ea typeface="Tahoma"/>
                <a:cs typeface="Arial"/>
              </a:rPr>
              <a:t>Giray Yağlıkçı   Geraldo Oliveira   Ataberk Olgun</a:t>
            </a:r>
            <a:endParaRPr lang="en-US" sz="2800" dirty="0">
              <a:latin typeface="+mj-lt"/>
              <a:ea typeface="Tahoma"/>
              <a:cs typeface="Arial"/>
            </a:endParaRPr>
          </a:p>
          <a:p>
            <a:r>
              <a:rPr lang="en-US" sz="2800" dirty="0">
                <a:latin typeface="+mj-lt"/>
                <a:ea typeface="Tahoma"/>
                <a:cs typeface="Arial"/>
              </a:rPr>
              <a:t>N</a:t>
            </a:r>
            <a:r>
              <a:rPr lang="tr-TR" sz="2800" dirty="0">
                <a:latin typeface="+mj-lt"/>
                <a:ea typeface="Tahoma"/>
                <a:cs typeface="Arial"/>
              </a:rPr>
              <a:t>isa Bostancı   İsmail Emir Yüksel   Haocong Luo</a:t>
            </a:r>
            <a:endParaRPr lang="en-US" sz="2800" dirty="0">
              <a:latin typeface="+mj-lt"/>
              <a:ea typeface="Tahoma"/>
              <a:cs typeface="Arial"/>
            </a:endParaRPr>
          </a:p>
          <a:p>
            <a:r>
              <a:rPr lang="tr-TR" sz="2800" dirty="0">
                <a:latin typeface="+mj-lt"/>
                <a:ea typeface="Tahoma"/>
                <a:cs typeface="Arial"/>
              </a:rPr>
              <a:t>Oğuz Ergin  Onur Mutlu</a:t>
            </a:r>
          </a:p>
        </p:txBody>
      </p:sp>
      <p:pic>
        <p:nvPicPr>
          <p:cNvPr id="13" name="Graphic 2">
            <a:extLst>
              <a:ext uri="{FF2B5EF4-FFF2-40B4-BE49-F238E27FC236}">
                <a16:creationId xmlns:a16="http://schemas.microsoft.com/office/drawing/2014/main" id="{F65766B4-3991-FE05-DDCF-6B76FE206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4703" y="6145990"/>
            <a:ext cx="2849849" cy="548257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920B3CA0-B0DC-124C-8AB5-DCB5F0DBF2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20" t="33599" r="12247" b="30996"/>
          <a:stretch/>
        </p:blipFill>
        <p:spPr>
          <a:xfrm>
            <a:off x="3574577" y="6267298"/>
            <a:ext cx="2481619" cy="426947"/>
          </a:xfrm>
          <a:prstGeom prst="rect">
            <a:avLst/>
          </a:prstGeom>
        </p:spPr>
      </p:pic>
      <p:sp>
        <p:nvSpPr>
          <p:cNvPr id="6" name="Başlık 1">
            <a:extLst>
              <a:ext uri="{FF2B5EF4-FFF2-40B4-BE49-F238E27FC236}">
                <a16:creationId xmlns:a16="http://schemas.microsoft.com/office/drawing/2014/main" id="{8563B62D-1E37-FE7E-81C0-4C7C3794A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9"/>
            <a:ext cx="9144000" cy="3348952"/>
          </a:xfrm>
          <a:ln>
            <a:noFill/>
          </a:ln>
        </p:spPr>
        <p:txBody>
          <a:bodyPr anchor="b">
            <a:noAutofit/>
          </a:bodyPr>
          <a:lstStyle/>
          <a:p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Chronus</a:t>
            </a:r>
            <a:br>
              <a:rPr lang="en-US" sz="4400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400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Understanding and Securing</a:t>
            </a:r>
            <a:br>
              <a:rPr lang="en-US" sz="4400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400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the Cutting-Edge Industry Solutions to DRAM Read Disturbance</a:t>
            </a:r>
            <a:br>
              <a:rPr lang="en-US" sz="4400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600" b="1" dirty="0">
              <a:solidFill>
                <a:schemeClr val="accent1">
                  <a:lumMod val="7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Kasırga | Official Page of Kasırga Microprocessors Research Lab.">
            <a:extLst>
              <a:ext uri="{FF2B5EF4-FFF2-40B4-BE49-F238E27FC236}">
                <a16:creationId xmlns:a16="http://schemas.microsoft.com/office/drawing/2014/main" id="{C5F713E5-AD17-93B9-47E7-0B77F9365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2" y="6188123"/>
            <a:ext cx="2363075" cy="58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7" descr="grafik, tasarı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D81BFA1C-8615-7264-20CC-7FF937CDEB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52" y="173434"/>
            <a:ext cx="687166" cy="556862"/>
          </a:xfrm>
          <a:prstGeom prst="rect">
            <a:avLst/>
          </a:prstGeom>
        </p:spPr>
      </p:pic>
      <p:pic>
        <p:nvPicPr>
          <p:cNvPr id="4" name="Resim 19" descr="daire, grafik, ekran görüntüsü, tasarım içeren bir resim&#10;&#10;Açıklama otomatik olarak oluşturuldu">
            <a:extLst>
              <a:ext uri="{FF2B5EF4-FFF2-40B4-BE49-F238E27FC236}">
                <a16:creationId xmlns:a16="http://schemas.microsoft.com/office/drawing/2014/main" id="{5A076489-A1DD-2C90-C151-10B642D70F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933" y="305900"/>
            <a:ext cx="801760" cy="422424"/>
          </a:xfrm>
          <a:prstGeom prst="rect">
            <a:avLst/>
          </a:prstGeom>
        </p:spPr>
      </p:pic>
      <p:pic>
        <p:nvPicPr>
          <p:cNvPr id="5" name="Resim 21" descr="logo, grafik, kırpıntı çizim, simge, sembol içeren bir resim&#10;&#10;Açıklama otomatik olarak oluşturuldu">
            <a:extLst>
              <a:ext uri="{FF2B5EF4-FFF2-40B4-BE49-F238E27FC236}">
                <a16:creationId xmlns:a16="http://schemas.microsoft.com/office/drawing/2014/main" id="{81291C51-6B3D-3668-3EA7-55BFD2BAC1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841" y="126474"/>
            <a:ext cx="501752" cy="6045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BBE60C-5FE0-6EB3-FF7C-B0B3AE032BC7}"/>
              </a:ext>
            </a:extLst>
          </p:cNvPr>
          <p:cNvSpPr txBox="1"/>
          <p:nvPr/>
        </p:nvSpPr>
        <p:spPr>
          <a:xfrm>
            <a:off x="1938009" y="5559203"/>
            <a:ext cx="5267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563C1"/>
                </a:solidFill>
                <a:latin typeface="+mj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https://github.com/CMU-SAFARI/Chronus</a:t>
            </a:r>
            <a:endParaRPr lang="en-US" sz="2000" b="1" dirty="0">
              <a:solidFill>
                <a:srgbClr val="0563C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10223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ADA20-3ECD-4385-E59B-743F57E6D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>
            <a:extLst>
              <a:ext uri="{FF2B5EF4-FFF2-40B4-BE49-F238E27FC236}">
                <a16:creationId xmlns:a16="http://schemas.microsoft.com/office/drawing/2014/main" id="{48B0DE32-75E4-F3E6-7FF1-F5A945E0F3FD}"/>
              </a:ext>
            </a:extLst>
          </p:cNvPr>
          <p:cNvSpPr/>
          <p:nvPr/>
        </p:nvSpPr>
        <p:spPr>
          <a:xfrm>
            <a:off x="-1" y="-1"/>
            <a:ext cx="9144000" cy="3348952"/>
          </a:xfrm>
          <a:prstGeom prst="rect">
            <a:avLst/>
          </a:prstGeom>
          <a:solidFill>
            <a:srgbClr val="CFDEF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+mj-lt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D5AD89D-291E-D0C7-2978-CE9351C6A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282" y="3515974"/>
            <a:ext cx="8355434" cy="20327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z="2800" b="1" dirty="0">
                <a:latin typeface="+mj-lt"/>
                <a:ea typeface="Tahoma"/>
                <a:cs typeface="Arial"/>
              </a:rPr>
              <a:t>Oğuzhan Canpolat</a:t>
            </a:r>
            <a:endParaRPr lang="en-US" sz="2800" b="1" dirty="0">
              <a:latin typeface="+mj-lt"/>
              <a:ea typeface="Tahoma"/>
              <a:cs typeface="Arial"/>
            </a:endParaRPr>
          </a:p>
          <a:p>
            <a:r>
              <a:rPr lang="tr-TR" sz="2800" dirty="0">
                <a:latin typeface="+mj-lt"/>
                <a:ea typeface="Tahoma"/>
                <a:cs typeface="Arial"/>
              </a:rPr>
              <a:t>Giray Yağlıkçı   Geraldo Oliveira   Ataberk Olgun</a:t>
            </a:r>
            <a:endParaRPr lang="en-US" sz="2800" dirty="0">
              <a:latin typeface="+mj-lt"/>
              <a:ea typeface="Tahoma"/>
              <a:cs typeface="Arial"/>
            </a:endParaRPr>
          </a:p>
          <a:p>
            <a:r>
              <a:rPr lang="en-US" sz="2800" dirty="0">
                <a:latin typeface="+mj-lt"/>
                <a:ea typeface="Tahoma"/>
                <a:cs typeface="Arial"/>
              </a:rPr>
              <a:t>N</a:t>
            </a:r>
            <a:r>
              <a:rPr lang="tr-TR" sz="2800" dirty="0">
                <a:latin typeface="+mj-lt"/>
                <a:ea typeface="Tahoma"/>
                <a:cs typeface="Arial"/>
              </a:rPr>
              <a:t>isa Bostancı   İsmail Emir Yüksel   Haocong Luo</a:t>
            </a:r>
            <a:endParaRPr lang="en-US" sz="2800" dirty="0">
              <a:latin typeface="+mj-lt"/>
              <a:ea typeface="Tahoma"/>
              <a:cs typeface="Arial"/>
            </a:endParaRPr>
          </a:p>
          <a:p>
            <a:r>
              <a:rPr lang="tr-TR" sz="2800" dirty="0">
                <a:latin typeface="+mj-lt"/>
                <a:ea typeface="Tahoma"/>
                <a:cs typeface="Arial"/>
              </a:rPr>
              <a:t>Oğuz Ergin  Onur Mutlu</a:t>
            </a:r>
          </a:p>
        </p:txBody>
      </p:sp>
      <p:pic>
        <p:nvPicPr>
          <p:cNvPr id="13" name="Graphic 2">
            <a:extLst>
              <a:ext uri="{FF2B5EF4-FFF2-40B4-BE49-F238E27FC236}">
                <a16:creationId xmlns:a16="http://schemas.microsoft.com/office/drawing/2014/main" id="{2D527FB2-72DC-B454-901D-7C902FBCB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4703" y="6145990"/>
            <a:ext cx="2849849" cy="548257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71BB4F84-BC5F-B685-831F-AFDC140E49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20" t="33599" r="12247" b="30996"/>
          <a:stretch/>
        </p:blipFill>
        <p:spPr>
          <a:xfrm>
            <a:off x="3574577" y="6267298"/>
            <a:ext cx="2481619" cy="426947"/>
          </a:xfrm>
          <a:prstGeom prst="rect">
            <a:avLst/>
          </a:prstGeom>
        </p:spPr>
      </p:pic>
      <p:sp>
        <p:nvSpPr>
          <p:cNvPr id="6" name="Başlık 1">
            <a:extLst>
              <a:ext uri="{FF2B5EF4-FFF2-40B4-BE49-F238E27FC236}">
                <a16:creationId xmlns:a16="http://schemas.microsoft.com/office/drawing/2014/main" id="{4200E81D-BAB5-DD04-035A-207438919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9"/>
            <a:ext cx="9144000" cy="3348952"/>
          </a:xfrm>
          <a:ln>
            <a:noFill/>
          </a:ln>
        </p:spPr>
        <p:txBody>
          <a:bodyPr anchor="b">
            <a:noAutofit/>
          </a:bodyPr>
          <a:lstStyle/>
          <a:p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Chronus</a:t>
            </a:r>
            <a:br>
              <a:rPr lang="en-US" sz="4400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400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Understanding and Securing</a:t>
            </a:r>
            <a:br>
              <a:rPr lang="en-US" sz="4400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400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the Cutting-Edge Industry Solutions to DRAM Read Disturbance</a:t>
            </a:r>
            <a:br>
              <a:rPr lang="en-US" sz="4400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600" b="1" dirty="0">
              <a:solidFill>
                <a:schemeClr val="accent1">
                  <a:lumMod val="7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Kasırga | Official Page of Kasırga Microprocessors Research Lab.">
            <a:extLst>
              <a:ext uri="{FF2B5EF4-FFF2-40B4-BE49-F238E27FC236}">
                <a16:creationId xmlns:a16="http://schemas.microsoft.com/office/drawing/2014/main" id="{5B91BAEC-1B61-DD74-8E80-A12878952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2" y="6188123"/>
            <a:ext cx="2363075" cy="58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7" descr="grafik, tasarı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51E014E0-94AF-598D-DD31-7476412F59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52" y="173434"/>
            <a:ext cx="687166" cy="556862"/>
          </a:xfrm>
          <a:prstGeom prst="rect">
            <a:avLst/>
          </a:prstGeom>
        </p:spPr>
      </p:pic>
      <p:pic>
        <p:nvPicPr>
          <p:cNvPr id="4" name="Resim 19" descr="daire, grafik, ekran görüntüsü, tasarım içeren bir resim&#10;&#10;Açıklama otomatik olarak oluşturuldu">
            <a:extLst>
              <a:ext uri="{FF2B5EF4-FFF2-40B4-BE49-F238E27FC236}">
                <a16:creationId xmlns:a16="http://schemas.microsoft.com/office/drawing/2014/main" id="{E5757E23-1CC0-96F8-1D8C-D676AE222A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933" y="305900"/>
            <a:ext cx="801760" cy="422424"/>
          </a:xfrm>
          <a:prstGeom prst="rect">
            <a:avLst/>
          </a:prstGeom>
        </p:spPr>
      </p:pic>
      <p:pic>
        <p:nvPicPr>
          <p:cNvPr id="5" name="Resim 21" descr="logo, grafik, kırpıntı çizim, simge, sembol içeren bir resim&#10;&#10;Açıklama otomatik olarak oluşturuldu">
            <a:extLst>
              <a:ext uri="{FF2B5EF4-FFF2-40B4-BE49-F238E27FC236}">
                <a16:creationId xmlns:a16="http://schemas.microsoft.com/office/drawing/2014/main" id="{EA530209-57F0-6D3C-337F-96F5E4AC38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841" y="126474"/>
            <a:ext cx="501752" cy="6045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05F654-FA5D-9445-DD69-CD49F879BE54}"/>
              </a:ext>
            </a:extLst>
          </p:cNvPr>
          <p:cNvSpPr txBox="1"/>
          <p:nvPr/>
        </p:nvSpPr>
        <p:spPr>
          <a:xfrm>
            <a:off x="1938009" y="5559203"/>
            <a:ext cx="5267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563C1"/>
                </a:solidFill>
                <a:latin typeface="+mj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https://github.com/CMU-SAFARI/Chronus</a:t>
            </a:r>
            <a:endParaRPr lang="en-US" sz="2000" b="1" dirty="0">
              <a:solidFill>
                <a:srgbClr val="0563C1"/>
              </a:solidFill>
              <a:latin typeface="+mj-lt"/>
            </a:endParaRPr>
          </a:p>
        </p:txBody>
      </p:sp>
      <p:sp>
        <p:nvSpPr>
          <p:cNvPr id="8" name="Dikdörtgen 4">
            <a:extLst>
              <a:ext uri="{FF2B5EF4-FFF2-40B4-BE49-F238E27FC236}">
                <a16:creationId xmlns:a16="http://schemas.microsoft.com/office/drawing/2014/main" id="{855CB362-3476-07C4-29CD-C3A404446FC9}"/>
              </a:ext>
            </a:extLst>
          </p:cNvPr>
          <p:cNvSpPr/>
          <p:nvPr/>
        </p:nvSpPr>
        <p:spPr>
          <a:xfrm>
            <a:off x="-2" y="3037670"/>
            <a:ext cx="9144001" cy="53637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BACKUP SLIDES</a:t>
            </a:r>
            <a:endParaRPr lang="tr-TR" sz="28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7245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3E7C5-0EC2-6D64-4626-475064D2D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00C490-FFD2-778E-93BE-D93CBD03C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PRAC Counter Update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B10DF07-6B9E-BB2B-44E8-7ECA7BD99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67</a:t>
            </a:fld>
            <a:endParaRPr lang="tr-TR">
              <a:latin typeface="+mj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E09CA24-5840-2271-B4C3-743B1A0CCBDA}"/>
              </a:ext>
            </a:extLst>
          </p:cNvPr>
          <p:cNvGrpSpPr/>
          <p:nvPr/>
        </p:nvGrpSpPr>
        <p:grpSpPr>
          <a:xfrm>
            <a:off x="1114532" y="3195372"/>
            <a:ext cx="8131386" cy="299986"/>
            <a:chOff x="2636700" y="6128762"/>
            <a:chExt cx="5048951" cy="299986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5CBE2F1-1DC8-E4F0-8A27-18CCBD0C1D0B}"/>
                </a:ext>
              </a:extLst>
            </p:cNvPr>
            <p:cNvCxnSpPr>
              <a:cxnSpLocks/>
            </p:cNvCxnSpPr>
            <p:nvPr/>
          </p:nvCxnSpPr>
          <p:spPr>
            <a:xfrm>
              <a:off x="2636700" y="6298142"/>
              <a:ext cx="4441036" cy="0"/>
            </a:xfrm>
            <a:prstGeom prst="straightConnector1">
              <a:avLst/>
            </a:prstGeom>
            <a:ln w="57150">
              <a:solidFill>
                <a:srgbClr val="4040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68DB412-BC43-19A4-48C8-F712F9B4D3CA}"/>
                </a:ext>
              </a:extLst>
            </p:cNvPr>
            <p:cNvSpPr txBox="1"/>
            <p:nvPr/>
          </p:nvSpPr>
          <p:spPr>
            <a:xfrm>
              <a:off x="7090054" y="6128762"/>
              <a:ext cx="595597" cy="2999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404040"/>
                  </a:solidFill>
                  <a:latin typeface="+mj-lt"/>
                </a:rPr>
                <a:t>Time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1EDF4F2-FA75-F2AB-942C-B46FE1A8BF87}"/>
              </a:ext>
            </a:extLst>
          </p:cNvPr>
          <p:cNvSpPr/>
          <p:nvPr/>
        </p:nvSpPr>
        <p:spPr>
          <a:xfrm>
            <a:off x="2341768" y="3207040"/>
            <a:ext cx="893710" cy="282834"/>
          </a:xfrm>
          <a:prstGeom prst="roundRect">
            <a:avLst/>
          </a:prstGeom>
          <a:solidFill>
            <a:srgbClr val="DAE3F3"/>
          </a:solidFill>
          <a:ln w="38100"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04040"/>
                </a:solidFill>
                <a:latin typeface="+mj-lt"/>
              </a:rPr>
              <a:t>ACT 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472654C-6C08-F1A7-F896-7AD7E877BFEF}"/>
              </a:ext>
            </a:extLst>
          </p:cNvPr>
          <p:cNvSpPr/>
          <p:nvPr/>
        </p:nvSpPr>
        <p:spPr>
          <a:xfrm>
            <a:off x="3599066" y="3207040"/>
            <a:ext cx="893710" cy="282834"/>
          </a:xfrm>
          <a:prstGeom prst="roundRect">
            <a:avLst/>
          </a:prstGeom>
          <a:solidFill>
            <a:srgbClr val="DAE3F3"/>
          </a:solidFill>
          <a:ln w="38100"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04040"/>
                </a:solidFill>
                <a:latin typeface="+mj-lt"/>
              </a:rPr>
              <a:t>PRE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3B2065AC-A0BE-03B2-362B-0B1F6ED5C7E8}"/>
              </a:ext>
            </a:extLst>
          </p:cNvPr>
          <p:cNvSpPr/>
          <p:nvPr/>
        </p:nvSpPr>
        <p:spPr>
          <a:xfrm>
            <a:off x="1156855" y="1790743"/>
            <a:ext cx="827304" cy="488050"/>
          </a:xfrm>
          <a:prstGeom prst="rightArrow">
            <a:avLst/>
          </a:prstGeom>
          <a:solidFill>
            <a:srgbClr val="DAE3F3"/>
          </a:solidFill>
          <a:ln w="38100"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Row 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FF1F40A-46B2-C245-B1FD-BE6B2A8C6F2A}"/>
              </a:ext>
            </a:extLst>
          </p:cNvPr>
          <p:cNvSpPr/>
          <p:nvPr/>
        </p:nvSpPr>
        <p:spPr>
          <a:xfrm>
            <a:off x="3157313" y="1843271"/>
            <a:ext cx="3900086" cy="390092"/>
          </a:xfrm>
          <a:prstGeom prst="rect">
            <a:avLst/>
          </a:prstGeom>
          <a:solidFill>
            <a:srgbClr val="D0CECE"/>
          </a:solidFill>
          <a:ln w="57150"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 dirty="0">
              <a:latin typeface="+mj-l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16B213A-D5BC-A3D2-9495-4FDA361279DC}"/>
              </a:ext>
            </a:extLst>
          </p:cNvPr>
          <p:cNvSpPr/>
          <p:nvPr/>
        </p:nvSpPr>
        <p:spPr>
          <a:xfrm>
            <a:off x="3150682" y="2222763"/>
            <a:ext cx="3900086" cy="390092"/>
          </a:xfrm>
          <a:prstGeom prst="rect">
            <a:avLst/>
          </a:prstGeom>
          <a:solidFill>
            <a:srgbClr val="DAE3F3"/>
          </a:solidFill>
          <a:ln w="57150"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+mj-lt"/>
              </a:rPr>
              <a:t>Row N-1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CF962E3-E18E-4B49-13BA-00DBC6A2C450}"/>
              </a:ext>
            </a:extLst>
          </p:cNvPr>
          <p:cNvSpPr/>
          <p:nvPr/>
        </p:nvSpPr>
        <p:spPr>
          <a:xfrm>
            <a:off x="3150682" y="1470464"/>
            <a:ext cx="3900086" cy="390092"/>
          </a:xfrm>
          <a:prstGeom prst="rect">
            <a:avLst/>
          </a:prstGeom>
          <a:solidFill>
            <a:srgbClr val="DAE3F3"/>
          </a:solidFill>
          <a:ln w="57150"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+mj-lt"/>
              </a:rPr>
              <a:t>Row 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D3CC01F-7957-6162-F11B-E4B7C87D3028}"/>
              </a:ext>
            </a:extLst>
          </p:cNvPr>
          <p:cNvSpPr/>
          <p:nvPr/>
        </p:nvSpPr>
        <p:spPr>
          <a:xfrm>
            <a:off x="3147680" y="1470464"/>
            <a:ext cx="3906088" cy="1156214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E241D1A-FF82-CBBC-2E1A-11EBD540233F}"/>
              </a:ext>
            </a:extLst>
          </p:cNvPr>
          <p:cNvSpPr/>
          <p:nvPr/>
        </p:nvSpPr>
        <p:spPr>
          <a:xfrm>
            <a:off x="2043356" y="1470464"/>
            <a:ext cx="1008240" cy="1151351"/>
          </a:xfrm>
          <a:prstGeom prst="rect">
            <a:avLst/>
          </a:prstGeom>
          <a:solidFill>
            <a:srgbClr val="D0CECE"/>
          </a:solidFill>
          <a:ln w="38100"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Row Decoder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9BBF25A-84E2-63C7-23A5-9AC6D3D60958}"/>
              </a:ext>
            </a:extLst>
          </p:cNvPr>
          <p:cNvGrpSpPr/>
          <p:nvPr/>
        </p:nvGrpSpPr>
        <p:grpSpPr>
          <a:xfrm>
            <a:off x="5074917" y="1952363"/>
            <a:ext cx="39863" cy="207248"/>
            <a:chOff x="4570521" y="4922138"/>
            <a:chExt cx="46397" cy="29113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B68779A-B9B6-A1F7-9424-160CF03900EB}"/>
                </a:ext>
              </a:extLst>
            </p:cNvPr>
            <p:cNvSpPr/>
            <p:nvPr/>
          </p:nvSpPr>
          <p:spPr>
            <a:xfrm>
              <a:off x="4570522" y="4922138"/>
              <a:ext cx="46396" cy="536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1406CE9-9332-FA55-48AB-E59DB2B0EF37}"/>
                </a:ext>
              </a:extLst>
            </p:cNvPr>
            <p:cNvSpPr/>
            <p:nvPr/>
          </p:nvSpPr>
          <p:spPr>
            <a:xfrm>
              <a:off x="4570521" y="5042718"/>
              <a:ext cx="46396" cy="536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BD1A5F1-7393-CF29-46E7-B161DC654611}"/>
                </a:ext>
              </a:extLst>
            </p:cNvPr>
            <p:cNvSpPr/>
            <p:nvPr/>
          </p:nvSpPr>
          <p:spPr>
            <a:xfrm>
              <a:off x="4570521" y="5159605"/>
              <a:ext cx="46396" cy="536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3BBE320D-869D-3286-15C8-EC00320F7518}"/>
              </a:ext>
            </a:extLst>
          </p:cNvPr>
          <p:cNvSpPr/>
          <p:nvPr/>
        </p:nvSpPr>
        <p:spPr>
          <a:xfrm>
            <a:off x="3147680" y="2732421"/>
            <a:ext cx="3909719" cy="235361"/>
          </a:xfrm>
          <a:prstGeom prst="rect">
            <a:avLst/>
          </a:prstGeom>
          <a:solidFill>
            <a:srgbClr val="D0CECE"/>
          </a:solidFill>
          <a:ln w="38100"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Row Buffer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BEF49B5-7158-9492-93F1-CE480A0EF8D0}"/>
              </a:ext>
            </a:extLst>
          </p:cNvPr>
          <p:cNvSpPr/>
          <p:nvPr/>
        </p:nvSpPr>
        <p:spPr>
          <a:xfrm>
            <a:off x="3145883" y="2743801"/>
            <a:ext cx="3898165" cy="220198"/>
          </a:xfrm>
          <a:prstGeom prst="rect">
            <a:avLst/>
          </a:prstGeom>
          <a:solidFill>
            <a:srgbClr val="DAE3F3"/>
          </a:solidFill>
          <a:ln w="57150"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+mj-lt"/>
              </a:rPr>
              <a:t>Row 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B9172D0-BBF3-097B-65CF-745B0D762F04}"/>
              </a:ext>
            </a:extLst>
          </p:cNvPr>
          <p:cNvSpPr/>
          <p:nvPr/>
        </p:nvSpPr>
        <p:spPr>
          <a:xfrm>
            <a:off x="3145883" y="2734705"/>
            <a:ext cx="3911516" cy="235361"/>
          </a:xfrm>
          <a:prstGeom prst="rect">
            <a:avLst/>
          </a:prstGeom>
          <a:noFill/>
          <a:ln w="38100"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2597A65-6E6E-B805-781A-902AADF1FE78}"/>
              </a:ext>
            </a:extLst>
          </p:cNvPr>
          <p:cNvGrpSpPr/>
          <p:nvPr/>
        </p:nvGrpSpPr>
        <p:grpSpPr>
          <a:xfrm>
            <a:off x="3163944" y="1470878"/>
            <a:ext cx="3893455" cy="1268987"/>
            <a:chOff x="3157313" y="2907319"/>
            <a:chExt cx="3893455" cy="1268987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2A2A96E-BCDB-5AAC-EDA1-50EE977F6CF9}"/>
                </a:ext>
              </a:extLst>
            </p:cNvPr>
            <p:cNvSpPr/>
            <p:nvPr/>
          </p:nvSpPr>
          <p:spPr>
            <a:xfrm>
              <a:off x="3157313" y="2907319"/>
              <a:ext cx="3893455" cy="38045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Open Row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C6060EA1-E3A0-2809-9327-D5CA9B5834B0}"/>
                </a:ext>
              </a:extLst>
            </p:cNvPr>
            <p:cNvCxnSpPr>
              <a:cxnSpLocks/>
            </p:cNvCxnSpPr>
            <p:nvPr/>
          </p:nvCxnSpPr>
          <p:spPr>
            <a:xfrm>
              <a:off x="5095254" y="3297289"/>
              <a:ext cx="4270" cy="878512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5B6A54A3-650F-9BB9-8B3B-3C605C737087}"/>
                </a:ext>
              </a:extLst>
            </p:cNvPr>
            <p:cNvCxnSpPr>
              <a:cxnSpLocks/>
            </p:cNvCxnSpPr>
            <p:nvPr/>
          </p:nvCxnSpPr>
          <p:spPr>
            <a:xfrm>
              <a:off x="6368603" y="3295936"/>
              <a:ext cx="4270" cy="878512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1FD4F23C-1D13-B80F-6EBA-FED94B4EF965}"/>
                </a:ext>
              </a:extLst>
            </p:cNvPr>
            <p:cNvCxnSpPr>
              <a:cxnSpLocks/>
            </p:cNvCxnSpPr>
            <p:nvPr/>
          </p:nvCxnSpPr>
          <p:spPr>
            <a:xfrm>
              <a:off x="3834099" y="3297794"/>
              <a:ext cx="4270" cy="878512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4646D81-0544-9955-C3C9-957DABD25A24}"/>
              </a:ext>
            </a:extLst>
          </p:cNvPr>
          <p:cNvGrpSpPr/>
          <p:nvPr/>
        </p:nvGrpSpPr>
        <p:grpSpPr>
          <a:xfrm>
            <a:off x="1119664" y="5761787"/>
            <a:ext cx="8131386" cy="299986"/>
            <a:chOff x="2636700" y="6128762"/>
            <a:chExt cx="5048951" cy="299986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0A6BA6F8-A8E2-9DBF-932F-9309AEFBB567}"/>
                </a:ext>
              </a:extLst>
            </p:cNvPr>
            <p:cNvCxnSpPr>
              <a:cxnSpLocks/>
            </p:cNvCxnSpPr>
            <p:nvPr/>
          </p:nvCxnSpPr>
          <p:spPr>
            <a:xfrm>
              <a:off x="2636700" y="6298142"/>
              <a:ext cx="4441036" cy="0"/>
            </a:xfrm>
            <a:prstGeom prst="straightConnector1">
              <a:avLst/>
            </a:prstGeom>
            <a:ln w="57150">
              <a:solidFill>
                <a:srgbClr val="4040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7CDAF2C-C9E9-D400-95AC-BAB906C13A84}"/>
                </a:ext>
              </a:extLst>
            </p:cNvPr>
            <p:cNvSpPr txBox="1"/>
            <p:nvPr/>
          </p:nvSpPr>
          <p:spPr>
            <a:xfrm>
              <a:off x="7090054" y="6128762"/>
              <a:ext cx="595597" cy="2999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404040"/>
                  </a:solidFill>
                  <a:latin typeface="+mj-lt"/>
                </a:rPr>
                <a:t>Time</a:t>
              </a:r>
            </a:p>
          </p:txBody>
        </p:sp>
      </p:grp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984AD9D6-CF50-2D50-0F3E-74B1113DBF2A}"/>
              </a:ext>
            </a:extLst>
          </p:cNvPr>
          <p:cNvSpPr/>
          <p:nvPr/>
        </p:nvSpPr>
        <p:spPr>
          <a:xfrm>
            <a:off x="1845250" y="5779762"/>
            <a:ext cx="893710" cy="282834"/>
          </a:xfrm>
          <a:prstGeom prst="roundRect">
            <a:avLst/>
          </a:prstGeom>
          <a:solidFill>
            <a:srgbClr val="DAE3F3"/>
          </a:solidFill>
          <a:ln w="38100"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04040"/>
                </a:solidFill>
                <a:latin typeface="+mj-lt"/>
              </a:rPr>
              <a:t>ACT 0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FA87F8EE-8F0D-723F-5BA5-315EBBFD8CD2}"/>
              </a:ext>
            </a:extLst>
          </p:cNvPr>
          <p:cNvSpPr/>
          <p:nvPr/>
        </p:nvSpPr>
        <p:spPr>
          <a:xfrm>
            <a:off x="3088235" y="5779762"/>
            <a:ext cx="893710" cy="282834"/>
          </a:xfrm>
          <a:prstGeom prst="roundRect">
            <a:avLst/>
          </a:prstGeom>
          <a:solidFill>
            <a:srgbClr val="DAE3F3"/>
          </a:solidFill>
          <a:ln w="38100"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04040"/>
                </a:solidFill>
                <a:latin typeface="+mj-lt"/>
              </a:rPr>
              <a:t>PRE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305640AF-F3F3-73EC-CFA6-7035BE35EC3A}"/>
              </a:ext>
            </a:extLst>
          </p:cNvPr>
          <p:cNvSpPr/>
          <p:nvPr/>
        </p:nvSpPr>
        <p:spPr>
          <a:xfrm>
            <a:off x="4331220" y="5779762"/>
            <a:ext cx="893710" cy="282834"/>
          </a:xfrm>
          <a:prstGeom prst="roundRect">
            <a:avLst/>
          </a:prstGeom>
          <a:solidFill>
            <a:srgbClr val="F8CBAD"/>
          </a:solidFill>
          <a:ln w="38100"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404040"/>
                </a:solidFill>
                <a:latin typeface="+mj-lt"/>
              </a:rPr>
              <a:t>iRD</a:t>
            </a:r>
            <a:endParaRPr lang="en-US" b="1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6B02996F-4520-7755-1195-53D6EEAB5C97}"/>
              </a:ext>
            </a:extLst>
          </p:cNvPr>
          <p:cNvSpPr/>
          <p:nvPr/>
        </p:nvSpPr>
        <p:spPr>
          <a:xfrm>
            <a:off x="5574205" y="5779762"/>
            <a:ext cx="893710" cy="282834"/>
          </a:xfrm>
          <a:prstGeom prst="roundRect">
            <a:avLst/>
          </a:prstGeom>
          <a:solidFill>
            <a:srgbClr val="F8CBAD"/>
          </a:solidFill>
          <a:ln w="38100"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404040"/>
                </a:solidFill>
                <a:latin typeface="+mj-lt"/>
              </a:rPr>
              <a:t>iWR</a:t>
            </a:r>
            <a:endParaRPr lang="en-US" b="1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B9943E86-B789-F20C-6D3E-75932A2677BE}"/>
              </a:ext>
            </a:extLst>
          </p:cNvPr>
          <p:cNvSpPr/>
          <p:nvPr/>
        </p:nvSpPr>
        <p:spPr>
          <a:xfrm>
            <a:off x="6817189" y="5779762"/>
            <a:ext cx="893710" cy="282834"/>
          </a:xfrm>
          <a:prstGeom prst="roundRect">
            <a:avLst/>
          </a:prstGeom>
          <a:solidFill>
            <a:srgbClr val="F8CBAD"/>
          </a:solidFill>
          <a:ln w="38100"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404040"/>
                </a:solidFill>
                <a:latin typeface="+mj-lt"/>
              </a:rPr>
              <a:t>iPRE</a:t>
            </a:r>
            <a:endParaRPr lang="en-US" b="1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91" name="Arrow: Right 90">
            <a:extLst>
              <a:ext uri="{FF2B5EF4-FFF2-40B4-BE49-F238E27FC236}">
                <a16:creationId xmlns:a16="http://schemas.microsoft.com/office/drawing/2014/main" id="{B28BACF8-825F-9569-0157-D4C1F1968EAE}"/>
              </a:ext>
            </a:extLst>
          </p:cNvPr>
          <p:cNvSpPr/>
          <p:nvPr/>
        </p:nvSpPr>
        <p:spPr>
          <a:xfrm>
            <a:off x="1156693" y="4275565"/>
            <a:ext cx="827304" cy="488050"/>
          </a:xfrm>
          <a:prstGeom prst="rightArrow">
            <a:avLst/>
          </a:prstGeom>
          <a:solidFill>
            <a:srgbClr val="DAE3F3"/>
          </a:solidFill>
          <a:ln w="38100"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Row 0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7BC2AE5-10ED-D162-6A89-A642862BBEA2}"/>
              </a:ext>
            </a:extLst>
          </p:cNvPr>
          <p:cNvSpPr/>
          <p:nvPr/>
        </p:nvSpPr>
        <p:spPr>
          <a:xfrm>
            <a:off x="3157151" y="4328093"/>
            <a:ext cx="3900086" cy="390092"/>
          </a:xfrm>
          <a:prstGeom prst="rect">
            <a:avLst/>
          </a:prstGeom>
          <a:solidFill>
            <a:srgbClr val="D0CECE"/>
          </a:solidFill>
          <a:ln w="57150"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 dirty="0">
              <a:latin typeface="+mj-lt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B37020D-3CB5-E287-F184-61A8DC2BF8F9}"/>
              </a:ext>
            </a:extLst>
          </p:cNvPr>
          <p:cNvSpPr/>
          <p:nvPr/>
        </p:nvSpPr>
        <p:spPr>
          <a:xfrm>
            <a:off x="3150520" y="4707585"/>
            <a:ext cx="3900086" cy="390092"/>
          </a:xfrm>
          <a:prstGeom prst="rect">
            <a:avLst/>
          </a:prstGeom>
          <a:solidFill>
            <a:srgbClr val="DAE3F3"/>
          </a:solidFill>
          <a:ln w="57150"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+mj-lt"/>
              </a:rPr>
              <a:t>Row N-1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614874CE-CB8F-CA8D-E868-0E489A41F37B}"/>
              </a:ext>
            </a:extLst>
          </p:cNvPr>
          <p:cNvSpPr/>
          <p:nvPr/>
        </p:nvSpPr>
        <p:spPr>
          <a:xfrm>
            <a:off x="3150520" y="3955286"/>
            <a:ext cx="3900086" cy="390092"/>
          </a:xfrm>
          <a:prstGeom prst="rect">
            <a:avLst/>
          </a:prstGeom>
          <a:solidFill>
            <a:srgbClr val="DAE3F3"/>
          </a:solidFill>
          <a:ln w="57150"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+mj-lt"/>
              </a:rPr>
              <a:t>Row 0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CE781102-4C61-7C84-9AEB-39BC9BC42047}"/>
              </a:ext>
            </a:extLst>
          </p:cNvPr>
          <p:cNvSpPr/>
          <p:nvPr/>
        </p:nvSpPr>
        <p:spPr>
          <a:xfrm>
            <a:off x="3147518" y="3955286"/>
            <a:ext cx="3906088" cy="1156214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1B9BFBD-2923-487F-AC7B-9322788E3E00}"/>
              </a:ext>
            </a:extLst>
          </p:cNvPr>
          <p:cNvSpPr/>
          <p:nvPr/>
        </p:nvSpPr>
        <p:spPr>
          <a:xfrm>
            <a:off x="2043194" y="3955286"/>
            <a:ext cx="1008240" cy="1151351"/>
          </a:xfrm>
          <a:prstGeom prst="rect">
            <a:avLst/>
          </a:prstGeom>
          <a:solidFill>
            <a:srgbClr val="D0CECE"/>
          </a:solidFill>
          <a:ln w="38100"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Row Decoder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B3BA1F93-2DD0-F337-A019-91A07388D3CF}"/>
              </a:ext>
            </a:extLst>
          </p:cNvPr>
          <p:cNvGrpSpPr/>
          <p:nvPr/>
        </p:nvGrpSpPr>
        <p:grpSpPr>
          <a:xfrm>
            <a:off x="5074755" y="4437185"/>
            <a:ext cx="39863" cy="207248"/>
            <a:chOff x="4570521" y="4922138"/>
            <a:chExt cx="46397" cy="291130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5B59767-8104-07A7-B5FD-372777988678}"/>
                </a:ext>
              </a:extLst>
            </p:cNvPr>
            <p:cNvSpPr/>
            <p:nvPr/>
          </p:nvSpPr>
          <p:spPr>
            <a:xfrm>
              <a:off x="4570522" y="4922138"/>
              <a:ext cx="46396" cy="536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F33075AD-D710-FB22-3F66-ED22BB29957C}"/>
                </a:ext>
              </a:extLst>
            </p:cNvPr>
            <p:cNvSpPr/>
            <p:nvPr/>
          </p:nvSpPr>
          <p:spPr>
            <a:xfrm>
              <a:off x="4570521" y="5042718"/>
              <a:ext cx="46396" cy="536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0E5CE8E1-2F0A-2BF8-57EC-E853E348FDBE}"/>
                </a:ext>
              </a:extLst>
            </p:cNvPr>
            <p:cNvSpPr/>
            <p:nvPr/>
          </p:nvSpPr>
          <p:spPr>
            <a:xfrm>
              <a:off x="4570521" y="5159605"/>
              <a:ext cx="46396" cy="536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083528B-BC0A-A3D8-B1CE-50D10650FCC2}"/>
              </a:ext>
            </a:extLst>
          </p:cNvPr>
          <p:cNvSpPr/>
          <p:nvPr/>
        </p:nvSpPr>
        <p:spPr>
          <a:xfrm>
            <a:off x="3147518" y="5217243"/>
            <a:ext cx="3909719" cy="235361"/>
          </a:xfrm>
          <a:prstGeom prst="rect">
            <a:avLst/>
          </a:prstGeom>
          <a:solidFill>
            <a:srgbClr val="D0CECE"/>
          </a:solidFill>
          <a:ln w="38100"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Row Buffer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89ACFC8F-B278-ADDB-261D-46AD04412FA8}"/>
              </a:ext>
            </a:extLst>
          </p:cNvPr>
          <p:cNvSpPr/>
          <p:nvPr/>
        </p:nvSpPr>
        <p:spPr>
          <a:xfrm>
            <a:off x="3145721" y="5228623"/>
            <a:ext cx="3898165" cy="220198"/>
          </a:xfrm>
          <a:prstGeom prst="rect">
            <a:avLst/>
          </a:prstGeom>
          <a:solidFill>
            <a:srgbClr val="DAE3F3"/>
          </a:solidFill>
          <a:ln w="57150"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+mj-lt"/>
              </a:rPr>
              <a:t>Row 0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84D0DD98-D6E3-0231-DCFD-DFDE21020DBD}"/>
              </a:ext>
            </a:extLst>
          </p:cNvPr>
          <p:cNvSpPr/>
          <p:nvPr/>
        </p:nvSpPr>
        <p:spPr>
          <a:xfrm>
            <a:off x="3145721" y="5219527"/>
            <a:ext cx="3911516" cy="235361"/>
          </a:xfrm>
          <a:prstGeom prst="rect">
            <a:avLst/>
          </a:prstGeom>
          <a:noFill/>
          <a:ln w="38100"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396E167A-22F3-3604-B96E-DC1985F2A191}"/>
              </a:ext>
            </a:extLst>
          </p:cNvPr>
          <p:cNvGrpSpPr/>
          <p:nvPr/>
        </p:nvGrpSpPr>
        <p:grpSpPr>
          <a:xfrm>
            <a:off x="3163782" y="3955700"/>
            <a:ext cx="3893455" cy="1268987"/>
            <a:chOff x="3157313" y="2907319"/>
            <a:chExt cx="3893455" cy="1268987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ED2679E6-8972-B91E-8337-6B7555500C29}"/>
                </a:ext>
              </a:extLst>
            </p:cNvPr>
            <p:cNvSpPr/>
            <p:nvPr/>
          </p:nvSpPr>
          <p:spPr>
            <a:xfrm>
              <a:off x="3157313" y="2907319"/>
              <a:ext cx="3893455" cy="38045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Open Row</a:t>
              </a:r>
            </a:p>
          </p:txBody>
        </p: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157CC0BE-B6F9-A3C6-415A-89B7A0F0882D}"/>
                </a:ext>
              </a:extLst>
            </p:cNvPr>
            <p:cNvCxnSpPr>
              <a:cxnSpLocks/>
            </p:cNvCxnSpPr>
            <p:nvPr/>
          </p:nvCxnSpPr>
          <p:spPr>
            <a:xfrm>
              <a:off x="5095254" y="3297289"/>
              <a:ext cx="4270" cy="878512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8875CE85-1D5F-860C-4E09-A8B0DC59C65A}"/>
                </a:ext>
              </a:extLst>
            </p:cNvPr>
            <p:cNvCxnSpPr>
              <a:cxnSpLocks/>
            </p:cNvCxnSpPr>
            <p:nvPr/>
          </p:nvCxnSpPr>
          <p:spPr>
            <a:xfrm>
              <a:off x="6368603" y="3295936"/>
              <a:ext cx="4270" cy="878512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2E1519C5-40F1-CDA5-F393-00589548D239}"/>
                </a:ext>
              </a:extLst>
            </p:cNvPr>
            <p:cNvCxnSpPr>
              <a:cxnSpLocks/>
            </p:cNvCxnSpPr>
            <p:nvPr/>
          </p:nvCxnSpPr>
          <p:spPr>
            <a:xfrm>
              <a:off x="3834099" y="3297794"/>
              <a:ext cx="4270" cy="878512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B50ED7A-42B0-63AA-4444-C0C1C2F0C73A}"/>
              </a:ext>
            </a:extLst>
          </p:cNvPr>
          <p:cNvSpPr/>
          <p:nvPr/>
        </p:nvSpPr>
        <p:spPr>
          <a:xfrm>
            <a:off x="7350890" y="4326640"/>
            <a:ext cx="1306832" cy="390092"/>
          </a:xfrm>
          <a:prstGeom prst="rect">
            <a:avLst/>
          </a:prstGeom>
          <a:solidFill>
            <a:srgbClr val="D0CECE"/>
          </a:solidFill>
          <a:ln w="57150"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 dirty="0">
              <a:latin typeface="+mj-lt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32D2E122-1D0A-C070-7DAA-B6E87F37BD05}"/>
              </a:ext>
            </a:extLst>
          </p:cNvPr>
          <p:cNvSpPr/>
          <p:nvPr/>
        </p:nvSpPr>
        <p:spPr>
          <a:xfrm>
            <a:off x="7348668" y="4706132"/>
            <a:ext cx="1306832" cy="390092"/>
          </a:xfrm>
          <a:prstGeom prst="rect">
            <a:avLst/>
          </a:prstGeom>
          <a:solidFill>
            <a:srgbClr val="DAE3F3"/>
          </a:solidFill>
          <a:ln w="57150"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+mj-lt"/>
              </a:rPr>
              <a:t>Counter N-1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A845597D-B628-2325-4510-037DAFAF9DCA}"/>
              </a:ext>
            </a:extLst>
          </p:cNvPr>
          <p:cNvSpPr/>
          <p:nvPr/>
        </p:nvSpPr>
        <p:spPr>
          <a:xfrm>
            <a:off x="7348668" y="3953833"/>
            <a:ext cx="1306832" cy="390092"/>
          </a:xfrm>
          <a:prstGeom prst="rect">
            <a:avLst/>
          </a:prstGeom>
          <a:solidFill>
            <a:srgbClr val="DAE3F3"/>
          </a:solidFill>
          <a:ln w="57150"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+mj-lt"/>
              </a:rPr>
              <a:t>Counter 0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E5AC314-136D-A9D0-8BFF-466D04B5C97B}"/>
              </a:ext>
            </a:extLst>
          </p:cNvPr>
          <p:cNvSpPr/>
          <p:nvPr/>
        </p:nvSpPr>
        <p:spPr>
          <a:xfrm>
            <a:off x="7347662" y="3953833"/>
            <a:ext cx="1308843" cy="1156214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117A9CC0-D265-07DB-3481-A8AD37531464}"/>
              </a:ext>
            </a:extLst>
          </p:cNvPr>
          <p:cNvSpPr/>
          <p:nvPr/>
        </p:nvSpPr>
        <p:spPr>
          <a:xfrm>
            <a:off x="7347662" y="5215790"/>
            <a:ext cx="1310060" cy="235361"/>
          </a:xfrm>
          <a:prstGeom prst="rect">
            <a:avLst/>
          </a:prstGeom>
          <a:solidFill>
            <a:srgbClr val="D0CECE"/>
          </a:solidFill>
          <a:ln w="38100"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Row Buffer</a:t>
            </a: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41ECE6BC-E227-F4D4-1CC6-2FE185637676}"/>
              </a:ext>
            </a:extLst>
          </p:cNvPr>
          <p:cNvGrpSpPr/>
          <p:nvPr/>
        </p:nvGrpSpPr>
        <p:grpSpPr>
          <a:xfrm>
            <a:off x="7347060" y="3948256"/>
            <a:ext cx="1306188" cy="1499112"/>
            <a:chOff x="7347060" y="3948256"/>
            <a:chExt cx="1306188" cy="1499112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CE046BF3-7597-A668-2284-04C5276352EC}"/>
                </a:ext>
              </a:extLst>
            </p:cNvPr>
            <p:cNvSpPr/>
            <p:nvPr/>
          </p:nvSpPr>
          <p:spPr>
            <a:xfrm>
              <a:off x="7347060" y="5227170"/>
              <a:ext cx="1306188" cy="220198"/>
            </a:xfrm>
            <a:prstGeom prst="rect">
              <a:avLst/>
            </a:prstGeom>
            <a:solidFill>
              <a:srgbClr val="DAE3F3"/>
            </a:solidFill>
            <a:ln w="571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+mj-lt"/>
                </a:rPr>
                <a:t>Counter 0</a:t>
              </a:r>
            </a:p>
          </p:txBody>
        </p: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9D18542F-EDA8-17C5-E633-BA5840A27954}"/>
                </a:ext>
              </a:extLst>
            </p:cNvPr>
            <p:cNvGrpSpPr/>
            <p:nvPr/>
          </p:nvGrpSpPr>
          <p:grpSpPr>
            <a:xfrm>
              <a:off x="7348638" y="3948256"/>
              <a:ext cx="1304610" cy="1268987"/>
              <a:chOff x="3157313" y="2907319"/>
              <a:chExt cx="3893455" cy="1268987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7A8135F0-0769-966D-41F8-E810932A2386}"/>
                  </a:ext>
                </a:extLst>
              </p:cNvPr>
              <p:cNvSpPr/>
              <p:nvPr/>
            </p:nvSpPr>
            <p:spPr>
              <a:xfrm>
                <a:off x="3157313" y="2907319"/>
                <a:ext cx="3893455" cy="38045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Open Row</a:t>
                </a:r>
              </a:p>
            </p:txBody>
          </p:sp>
          <p:cxnSp>
            <p:nvCxnSpPr>
              <p:cNvPr id="122" name="Straight Arrow Connector 121">
                <a:extLst>
                  <a:ext uri="{FF2B5EF4-FFF2-40B4-BE49-F238E27FC236}">
                    <a16:creationId xmlns:a16="http://schemas.microsoft.com/office/drawing/2014/main" id="{17FB93FB-81DB-E5B1-0712-4937E61C46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95254" y="3297289"/>
                <a:ext cx="4270" cy="878512"/>
              </a:xfrm>
              <a:prstGeom prst="straightConnector1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Arrow Connector 122">
                <a:extLst>
                  <a:ext uri="{FF2B5EF4-FFF2-40B4-BE49-F238E27FC236}">
                    <a16:creationId xmlns:a16="http://schemas.microsoft.com/office/drawing/2014/main" id="{CB6308A3-9907-7E33-D7BE-871EC873CA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8603" y="3295936"/>
                <a:ext cx="4270" cy="878512"/>
              </a:xfrm>
              <a:prstGeom prst="straightConnector1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123">
                <a:extLst>
                  <a:ext uri="{FF2B5EF4-FFF2-40B4-BE49-F238E27FC236}">
                    <a16:creationId xmlns:a16="http://schemas.microsoft.com/office/drawing/2014/main" id="{0DEECE23-461E-12FD-DD03-3849AEE68D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34099" y="3297794"/>
                <a:ext cx="4270" cy="878512"/>
              </a:xfrm>
              <a:prstGeom prst="straightConnector1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678E904-9E91-3497-1671-806E3203D78D}"/>
              </a:ext>
            </a:extLst>
          </p:cNvPr>
          <p:cNvGrpSpPr/>
          <p:nvPr/>
        </p:nvGrpSpPr>
        <p:grpSpPr>
          <a:xfrm>
            <a:off x="7983398" y="4418084"/>
            <a:ext cx="39863" cy="207248"/>
            <a:chOff x="4570521" y="4922138"/>
            <a:chExt cx="46397" cy="291130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06C41DE0-B861-D865-38D4-0980E8EE9637}"/>
                </a:ext>
              </a:extLst>
            </p:cNvPr>
            <p:cNvSpPr/>
            <p:nvPr/>
          </p:nvSpPr>
          <p:spPr>
            <a:xfrm>
              <a:off x="4570522" y="4922138"/>
              <a:ext cx="46396" cy="536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554BC734-4D28-E6E7-3D32-D11CED2FD1A0}"/>
                </a:ext>
              </a:extLst>
            </p:cNvPr>
            <p:cNvSpPr/>
            <p:nvPr/>
          </p:nvSpPr>
          <p:spPr>
            <a:xfrm>
              <a:off x="4570521" y="5042718"/>
              <a:ext cx="46396" cy="536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2DEF7D94-DB1E-690A-26F2-5A6F62FB8150}"/>
                </a:ext>
              </a:extLst>
            </p:cNvPr>
            <p:cNvSpPr/>
            <p:nvPr/>
          </p:nvSpPr>
          <p:spPr>
            <a:xfrm>
              <a:off x="4570521" y="5159605"/>
              <a:ext cx="46396" cy="536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id="{B0D8D0D4-C8E2-7EA7-C6F7-2634BE62F4DC}"/>
              </a:ext>
            </a:extLst>
          </p:cNvPr>
          <p:cNvSpPr/>
          <p:nvPr/>
        </p:nvSpPr>
        <p:spPr>
          <a:xfrm>
            <a:off x="7347060" y="5218074"/>
            <a:ext cx="1310662" cy="235361"/>
          </a:xfrm>
          <a:prstGeom prst="rect">
            <a:avLst/>
          </a:prstGeom>
          <a:noFill/>
          <a:ln w="38100"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38608C3E-0231-664B-42DB-BC5921A9A977}"/>
              </a:ext>
            </a:extLst>
          </p:cNvPr>
          <p:cNvSpPr/>
          <p:nvPr/>
        </p:nvSpPr>
        <p:spPr>
          <a:xfrm>
            <a:off x="7347060" y="5218596"/>
            <a:ext cx="1306188" cy="231011"/>
          </a:xfrm>
          <a:prstGeom prst="rect">
            <a:avLst/>
          </a:prstGeom>
          <a:noFill/>
          <a:ln w="38100">
            <a:solidFill>
              <a:srgbClr val="C55A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9EDF7074-F30D-D035-9C1A-D6948AF5949D}"/>
              </a:ext>
            </a:extLst>
          </p:cNvPr>
          <p:cNvGrpSpPr/>
          <p:nvPr/>
        </p:nvGrpSpPr>
        <p:grpSpPr>
          <a:xfrm>
            <a:off x="2315553" y="6123818"/>
            <a:ext cx="2443010" cy="705298"/>
            <a:chOff x="2315553" y="6138439"/>
            <a:chExt cx="2443010" cy="705298"/>
          </a:xfrm>
        </p:grpSpPr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F12BFFDD-DF49-1502-6794-3F59ECEBD4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33563" y="6138439"/>
              <a:ext cx="0" cy="32289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B1E8B9BF-C73F-A223-43D8-77AB452A2150}"/>
                </a:ext>
              </a:extLst>
            </p:cNvPr>
            <p:cNvSpPr txBox="1"/>
            <p:nvPr/>
          </p:nvSpPr>
          <p:spPr>
            <a:xfrm>
              <a:off x="2315553" y="6474405"/>
              <a:ext cx="24430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+mj-lt"/>
                </a:rPr>
                <a:t>start counter update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08B16A0-23A9-8989-401B-B43C226C8AFE}"/>
              </a:ext>
            </a:extLst>
          </p:cNvPr>
          <p:cNvGrpSpPr/>
          <p:nvPr/>
        </p:nvGrpSpPr>
        <p:grpSpPr>
          <a:xfrm>
            <a:off x="5920389" y="6123818"/>
            <a:ext cx="2687311" cy="705298"/>
            <a:chOff x="2193403" y="6138439"/>
            <a:chExt cx="2687311" cy="705298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086A383-9F5C-91E0-BB57-2FC6945DE9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33563" y="6138439"/>
              <a:ext cx="0" cy="32289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DCC713C-5E2A-ECD7-C3A6-5E439CD4F0C6}"/>
                </a:ext>
              </a:extLst>
            </p:cNvPr>
            <p:cNvSpPr txBox="1"/>
            <p:nvPr/>
          </p:nvSpPr>
          <p:spPr>
            <a:xfrm>
              <a:off x="2193403" y="6474405"/>
              <a:ext cx="2687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+mj-lt"/>
                </a:rPr>
                <a:t>close the row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FA813C-FC06-C895-BC2F-5D3DF664C5F9}"/>
              </a:ext>
            </a:extLst>
          </p:cNvPr>
          <p:cNvGrpSpPr/>
          <p:nvPr/>
        </p:nvGrpSpPr>
        <p:grpSpPr>
          <a:xfrm>
            <a:off x="4179045" y="6128481"/>
            <a:ext cx="2443010" cy="705298"/>
            <a:chOff x="2315553" y="6138439"/>
            <a:chExt cx="2443010" cy="705298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97D09E0-D4B5-32D5-3AF3-B09BE4AC61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33563" y="6138439"/>
              <a:ext cx="0" cy="32289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F91CAE6-D1D6-0316-6F45-6D259DC93180}"/>
                </a:ext>
              </a:extLst>
            </p:cNvPr>
            <p:cNvSpPr txBox="1"/>
            <p:nvPr/>
          </p:nvSpPr>
          <p:spPr>
            <a:xfrm>
              <a:off x="2315553" y="6474405"/>
              <a:ext cx="24430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+mj-lt"/>
                </a:rPr>
                <a:t>increment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354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0" grpId="1" animBg="1"/>
      <p:bldP spid="43" grpId="0" animBg="1"/>
      <p:bldP spid="43" grpId="1" animBg="1"/>
      <p:bldP spid="57" grpId="0" animBg="1"/>
      <p:bldP spid="58" grpId="0" animBg="1"/>
      <p:bldP spid="77" grpId="0" animBg="1"/>
      <p:bldP spid="78" grpId="0" animBg="1"/>
      <p:bldP spid="79" grpId="0" animBg="1"/>
      <p:bldP spid="91" grpId="0" animBg="1"/>
      <p:bldP spid="91" grpId="1" animBg="1"/>
      <p:bldP spid="102" grpId="0" animBg="1"/>
      <p:bldP spid="102" grpId="1" animBg="1"/>
      <p:bldP spid="132" grpId="0" animBg="1"/>
      <p:bldP spid="132" grpId="1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B4C1D-8BA9-29E2-AB9B-24286F718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918DFE6-4FC9-253F-7F80-097F5AF32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Evaluation: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Singe-core System Performance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0D7F160-11F8-D556-3292-B1646352A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68</a:t>
            </a:fld>
            <a:endParaRPr lang="tr-TR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48B703-662B-1255-85B8-EF14145DD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4965"/>
            <a:ext cx="9144000" cy="228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968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68382-3DEC-237D-4E36-EE73886D7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2F29038-E87D-FEF8-61E3-2F802CFA0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Evaluation: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Effect of Workload Memory Intensity (N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RH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=32)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A566D79-A0F2-6319-E173-F1CB9CBC9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69</a:t>
            </a:fld>
            <a:endParaRPr lang="tr-TR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AA9E3E-3AB7-2F1E-9CB0-3BD7142E2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025" y="2039921"/>
            <a:ext cx="6442576" cy="277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48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8276CA8-B6B7-2674-BA80-E6026352767E}"/>
              </a:ext>
            </a:extLst>
          </p:cNvPr>
          <p:cNvGrpSpPr/>
          <p:nvPr/>
        </p:nvGrpSpPr>
        <p:grpSpPr>
          <a:xfrm>
            <a:off x="6375899" y="5641381"/>
            <a:ext cx="1886633" cy="523220"/>
            <a:chOff x="1686565" y="6144043"/>
            <a:chExt cx="6204116" cy="52322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EBB5D51-05D6-2ADD-F65E-5B3F79616C30}"/>
                </a:ext>
              </a:extLst>
            </p:cNvPr>
            <p:cNvCxnSpPr>
              <a:cxnSpLocks/>
            </p:cNvCxnSpPr>
            <p:nvPr/>
          </p:nvCxnSpPr>
          <p:spPr>
            <a:xfrm>
              <a:off x="1686565" y="6421120"/>
              <a:ext cx="6204116" cy="0"/>
            </a:xfrm>
            <a:prstGeom prst="straightConnector1">
              <a:avLst/>
            </a:prstGeom>
            <a:ln w="38100">
              <a:solidFill>
                <a:srgbClr val="C55A1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8EE65F-96D4-D400-6676-3EA45ACBF79B}"/>
                </a:ext>
              </a:extLst>
            </p:cNvPr>
            <p:cNvSpPr txBox="1"/>
            <p:nvPr/>
          </p:nvSpPr>
          <p:spPr>
            <a:xfrm>
              <a:off x="3754466" y="6144043"/>
              <a:ext cx="2082027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t</a:t>
              </a:r>
              <a:r>
                <a:rPr lang="en-US" sz="2800" baseline="-25000" dirty="0" err="1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RP</a:t>
              </a:r>
              <a:endParaRPr lang="en-US" sz="2800" dirty="0">
                <a:solidFill>
                  <a:schemeClr val="accent2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DRAM Access Latency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>
                <a:latin typeface="+mj-lt"/>
              </a:rPr>
              <a:pPr/>
              <a:t>7</a:t>
            </a:fld>
            <a:endParaRPr lang="en-US" dirty="0">
              <a:latin typeface="+mj-lt"/>
            </a:endParaRPr>
          </a:p>
        </p:txBody>
      </p:sp>
      <p:cxnSp>
        <p:nvCxnSpPr>
          <p:cNvPr id="267" name="ACT_WL"/>
          <p:cNvCxnSpPr/>
          <p:nvPr/>
        </p:nvCxnSpPr>
        <p:spPr>
          <a:xfrm>
            <a:off x="752133" y="1869783"/>
            <a:ext cx="2472878" cy="0"/>
          </a:xfrm>
          <a:prstGeom prst="line">
            <a:avLst/>
          </a:prstGeom>
          <a:solidFill>
            <a:sysClr val="window" lastClr="FFFFFF">
              <a:lumMod val="85000"/>
            </a:sys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210" name="subarray"/>
          <p:cNvGrpSpPr/>
          <p:nvPr/>
        </p:nvGrpSpPr>
        <p:grpSpPr>
          <a:xfrm>
            <a:off x="755299" y="1214437"/>
            <a:ext cx="2389565" cy="2138363"/>
            <a:chOff x="5676802" y="1054058"/>
            <a:chExt cx="3018944" cy="2701578"/>
          </a:xfrm>
        </p:grpSpPr>
        <p:cxnSp>
          <p:nvCxnSpPr>
            <p:cNvPr id="212" name="Straight Connector 211"/>
            <p:cNvCxnSpPr>
              <a:endCxn id="222" idx="6"/>
            </p:cNvCxnSpPr>
            <p:nvPr/>
          </p:nvCxnSpPr>
          <p:spPr>
            <a:xfrm flipV="1">
              <a:off x="5676802" y="1427531"/>
              <a:ext cx="3017520" cy="7628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3" name="Straight Connector 212"/>
            <p:cNvCxnSpPr/>
            <p:nvPr/>
          </p:nvCxnSpPr>
          <p:spPr>
            <a:xfrm>
              <a:off x="5678225" y="1879429"/>
              <a:ext cx="3017520" cy="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4" name="Straight Connector 213"/>
            <p:cNvCxnSpPr/>
            <p:nvPr/>
          </p:nvCxnSpPr>
          <p:spPr>
            <a:xfrm>
              <a:off x="5678226" y="2323699"/>
              <a:ext cx="3017520" cy="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5" name="Straight Connector 214"/>
            <p:cNvCxnSpPr>
              <a:endCxn id="225" idx="6"/>
            </p:cNvCxnSpPr>
            <p:nvPr/>
          </p:nvCxnSpPr>
          <p:spPr>
            <a:xfrm flipV="1">
              <a:off x="5678226" y="2760341"/>
              <a:ext cx="3017520" cy="7628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216" name="Group 215"/>
            <p:cNvGrpSpPr/>
            <p:nvPr/>
          </p:nvGrpSpPr>
          <p:grpSpPr>
            <a:xfrm>
              <a:off x="5861105" y="1054058"/>
              <a:ext cx="365760" cy="2701578"/>
              <a:chOff x="5861105" y="1054058"/>
              <a:chExt cx="365760" cy="2701578"/>
            </a:xfrm>
          </p:grpSpPr>
          <p:sp>
            <p:nvSpPr>
              <p:cNvPr id="256" name="Rounded Rectangle 255"/>
              <p:cNvSpPr/>
              <p:nvPr/>
            </p:nvSpPr>
            <p:spPr>
              <a:xfrm>
                <a:off x="5861105" y="3065738"/>
                <a:ext cx="365760" cy="689898"/>
              </a:xfrm>
              <a:prstGeom prst="roundRect">
                <a:avLst/>
              </a:prstGeom>
              <a:solidFill>
                <a:srgbClr val="1F4E79"/>
              </a:solidFill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cxnSp>
            <p:nvCxnSpPr>
              <p:cNvPr id="251" name="Straight Connector 250"/>
              <p:cNvCxnSpPr/>
              <p:nvPr/>
            </p:nvCxnSpPr>
            <p:spPr>
              <a:xfrm>
                <a:off x="6043985" y="1054058"/>
                <a:ext cx="0" cy="2011680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8575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52" name="Oval 251"/>
              <p:cNvSpPr/>
              <p:nvPr/>
            </p:nvSpPr>
            <p:spPr>
              <a:xfrm>
                <a:off x="5861105" y="124465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5861105" y="168892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5861105" y="213319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55" name="Oval 254"/>
              <p:cNvSpPr/>
              <p:nvPr/>
            </p:nvSpPr>
            <p:spPr>
              <a:xfrm>
                <a:off x="5861105" y="257746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grpSp>
          <p:nvGrpSpPr>
            <p:cNvPr id="217" name="Group 216"/>
            <p:cNvGrpSpPr/>
            <p:nvPr/>
          </p:nvGrpSpPr>
          <p:grpSpPr>
            <a:xfrm>
              <a:off x="6603144" y="1054058"/>
              <a:ext cx="365760" cy="2701578"/>
              <a:chOff x="5861105" y="1054058"/>
              <a:chExt cx="365760" cy="2701578"/>
            </a:xfrm>
          </p:grpSpPr>
          <p:sp>
            <p:nvSpPr>
              <p:cNvPr id="246" name="Rounded Rectangle 245"/>
              <p:cNvSpPr/>
              <p:nvPr/>
            </p:nvSpPr>
            <p:spPr>
              <a:xfrm>
                <a:off x="5861105" y="3065738"/>
                <a:ext cx="365760" cy="689898"/>
              </a:xfrm>
              <a:prstGeom prst="roundRect">
                <a:avLst/>
              </a:prstGeom>
              <a:solidFill>
                <a:srgbClr val="1F4E79"/>
              </a:solidFill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cxnSp>
            <p:nvCxnSpPr>
              <p:cNvPr id="241" name="Straight Connector 240"/>
              <p:cNvCxnSpPr/>
              <p:nvPr/>
            </p:nvCxnSpPr>
            <p:spPr>
              <a:xfrm>
                <a:off x="6043985" y="1054058"/>
                <a:ext cx="0" cy="2011680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8575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42" name="Oval 241"/>
              <p:cNvSpPr/>
              <p:nvPr/>
            </p:nvSpPr>
            <p:spPr>
              <a:xfrm>
                <a:off x="5861105" y="124465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5861105" y="168892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5861105" y="213319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5861105" y="257746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grpSp>
          <p:nvGrpSpPr>
            <p:cNvPr id="218" name="Group 217"/>
            <p:cNvGrpSpPr/>
            <p:nvPr/>
          </p:nvGrpSpPr>
          <p:grpSpPr>
            <a:xfrm>
              <a:off x="7345183" y="1054058"/>
              <a:ext cx="365760" cy="2701578"/>
              <a:chOff x="5861105" y="1054058"/>
              <a:chExt cx="365760" cy="2701578"/>
            </a:xfrm>
          </p:grpSpPr>
          <p:sp>
            <p:nvSpPr>
              <p:cNvPr id="236" name="Rounded Rectangle 235"/>
              <p:cNvSpPr/>
              <p:nvPr/>
            </p:nvSpPr>
            <p:spPr>
              <a:xfrm>
                <a:off x="5861105" y="3065738"/>
                <a:ext cx="365760" cy="689898"/>
              </a:xfrm>
              <a:prstGeom prst="roundRect">
                <a:avLst/>
              </a:prstGeom>
              <a:solidFill>
                <a:srgbClr val="1F4E79"/>
              </a:solidFill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cxnSp>
            <p:nvCxnSpPr>
              <p:cNvPr id="231" name="Straight Connector 230"/>
              <p:cNvCxnSpPr/>
              <p:nvPr/>
            </p:nvCxnSpPr>
            <p:spPr>
              <a:xfrm>
                <a:off x="6043985" y="1054058"/>
                <a:ext cx="0" cy="2011680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8575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32" name="Oval 231"/>
              <p:cNvSpPr/>
              <p:nvPr/>
            </p:nvSpPr>
            <p:spPr>
              <a:xfrm>
                <a:off x="5861105" y="124465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33" name="Oval 232"/>
              <p:cNvSpPr/>
              <p:nvPr/>
            </p:nvSpPr>
            <p:spPr>
              <a:xfrm>
                <a:off x="5861105" y="168892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5861105" y="213319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5861105" y="257746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grpSp>
          <p:nvGrpSpPr>
            <p:cNvPr id="219" name="Group 218"/>
            <p:cNvGrpSpPr/>
            <p:nvPr/>
          </p:nvGrpSpPr>
          <p:grpSpPr>
            <a:xfrm>
              <a:off x="8087222" y="1054058"/>
              <a:ext cx="365760" cy="2701578"/>
              <a:chOff x="5861105" y="1054058"/>
              <a:chExt cx="365760" cy="2701578"/>
            </a:xfrm>
          </p:grpSpPr>
          <p:sp>
            <p:nvSpPr>
              <p:cNvPr id="226" name="Rounded Rectangle 225"/>
              <p:cNvSpPr/>
              <p:nvPr/>
            </p:nvSpPr>
            <p:spPr>
              <a:xfrm>
                <a:off x="5861105" y="3065738"/>
                <a:ext cx="365760" cy="689898"/>
              </a:xfrm>
              <a:prstGeom prst="roundRect">
                <a:avLst/>
              </a:prstGeom>
              <a:solidFill>
                <a:srgbClr val="1F4E79"/>
              </a:solidFill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cxnSp>
            <p:nvCxnSpPr>
              <p:cNvPr id="221" name="Straight Connector 220"/>
              <p:cNvCxnSpPr/>
              <p:nvPr/>
            </p:nvCxnSpPr>
            <p:spPr>
              <a:xfrm>
                <a:off x="6043985" y="1054058"/>
                <a:ext cx="0" cy="2011680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8575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22" name="Oval 221"/>
              <p:cNvSpPr/>
              <p:nvPr/>
            </p:nvSpPr>
            <p:spPr>
              <a:xfrm>
                <a:off x="5861105" y="124465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23" name="Oval 222"/>
              <p:cNvSpPr/>
              <p:nvPr/>
            </p:nvSpPr>
            <p:spPr>
              <a:xfrm>
                <a:off x="5861105" y="168892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5861105" y="213319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25" name="Oval 224"/>
              <p:cNvSpPr/>
              <p:nvPr/>
            </p:nvSpPr>
            <p:spPr>
              <a:xfrm>
                <a:off x="5861105" y="257746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</p:grpSp>
      <p:grpSp>
        <p:nvGrpSpPr>
          <p:cNvPr id="272" name="ACT_BL"/>
          <p:cNvGrpSpPr/>
          <p:nvPr/>
        </p:nvGrpSpPr>
        <p:grpSpPr>
          <a:xfrm>
            <a:off x="1045933" y="1867738"/>
            <a:ext cx="1762024" cy="1104062"/>
            <a:chOff x="904583" y="2098480"/>
            <a:chExt cx="2226117" cy="1394857"/>
          </a:xfrm>
        </p:grpSpPr>
        <p:cxnSp>
          <p:nvCxnSpPr>
            <p:cNvPr id="268" name="Straight Connector 267"/>
            <p:cNvCxnSpPr/>
            <p:nvPr/>
          </p:nvCxnSpPr>
          <p:spPr>
            <a:xfrm>
              <a:off x="904583" y="2098480"/>
              <a:ext cx="0" cy="1394857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57150" cap="flat" cmpd="sng" algn="ctr">
              <a:solidFill>
                <a:srgbClr val="C55A11"/>
              </a:solidFill>
              <a:prstDash val="solid"/>
              <a:miter lim="800000"/>
              <a:headEnd type="none" w="med" len="med"/>
              <a:tailEnd type="arrow" w="sm" len="sm"/>
            </a:ln>
            <a:effectLst/>
          </p:spPr>
        </p:cxnSp>
        <p:cxnSp>
          <p:nvCxnSpPr>
            <p:cNvPr id="269" name="Straight Connector 268"/>
            <p:cNvCxnSpPr/>
            <p:nvPr/>
          </p:nvCxnSpPr>
          <p:spPr>
            <a:xfrm>
              <a:off x="1646622" y="2098480"/>
              <a:ext cx="0" cy="1394857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57150" cap="flat" cmpd="sng" algn="ctr">
              <a:solidFill>
                <a:srgbClr val="C55A11"/>
              </a:solidFill>
              <a:prstDash val="solid"/>
              <a:miter lim="800000"/>
              <a:headEnd type="none" w="med" len="med"/>
              <a:tailEnd type="arrow" w="sm" len="sm"/>
            </a:ln>
            <a:effectLst/>
          </p:spPr>
        </p:cxnSp>
        <p:cxnSp>
          <p:nvCxnSpPr>
            <p:cNvPr id="270" name="Straight Connector 269"/>
            <p:cNvCxnSpPr/>
            <p:nvPr/>
          </p:nvCxnSpPr>
          <p:spPr>
            <a:xfrm>
              <a:off x="2388661" y="2098480"/>
              <a:ext cx="0" cy="1394857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57150" cap="flat" cmpd="sng" algn="ctr">
              <a:solidFill>
                <a:srgbClr val="C55A11"/>
              </a:solidFill>
              <a:prstDash val="solid"/>
              <a:miter lim="800000"/>
              <a:headEnd type="none" w="med" len="med"/>
              <a:tailEnd type="arrow" w="sm" len="sm"/>
            </a:ln>
            <a:effectLst/>
          </p:spPr>
        </p:cxnSp>
        <p:cxnSp>
          <p:nvCxnSpPr>
            <p:cNvPr id="271" name="Straight Connector 270"/>
            <p:cNvCxnSpPr/>
            <p:nvPr/>
          </p:nvCxnSpPr>
          <p:spPr>
            <a:xfrm>
              <a:off x="3130700" y="2098480"/>
              <a:ext cx="0" cy="1394857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57150" cap="flat" cmpd="sng" algn="ctr">
              <a:solidFill>
                <a:srgbClr val="C55A11"/>
              </a:solidFill>
              <a:prstDash val="solid"/>
              <a:miter lim="800000"/>
              <a:headEnd type="none" w="med" len="med"/>
              <a:tailEnd type="arrow" w="sm" len="sm"/>
            </a:ln>
            <a:effectLst/>
          </p:spPr>
        </p:cxnSp>
      </p:grpSp>
      <p:grpSp>
        <p:nvGrpSpPr>
          <p:cNvPr id="190" name="act row buffer"/>
          <p:cNvGrpSpPr/>
          <p:nvPr/>
        </p:nvGrpSpPr>
        <p:grpSpPr>
          <a:xfrm>
            <a:off x="860951" y="2804950"/>
            <a:ext cx="2123344" cy="546072"/>
            <a:chOff x="7419799" y="5316086"/>
            <a:chExt cx="2682602" cy="689899"/>
          </a:xfrm>
        </p:grpSpPr>
        <p:sp>
          <p:nvSpPr>
            <p:cNvPr id="191" name="Rectangle 190"/>
            <p:cNvSpPr/>
            <p:nvPr/>
          </p:nvSpPr>
          <p:spPr>
            <a:xfrm>
              <a:off x="7419799" y="5318334"/>
              <a:ext cx="457200" cy="687082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1270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8159098" y="5316086"/>
              <a:ext cx="457200" cy="687082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1270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8897524" y="5318903"/>
              <a:ext cx="457200" cy="687082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1270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9645201" y="5316086"/>
              <a:ext cx="457200" cy="687082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1270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121" name="timelines"/>
          <p:cNvGrpSpPr/>
          <p:nvPr/>
        </p:nvGrpSpPr>
        <p:grpSpPr>
          <a:xfrm>
            <a:off x="86042" y="3944966"/>
            <a:ext cx="8498471" cy="1655767"/>
            <a:chOff x="605258" y="2062265"/>
            <a:chExt cx="8498471" cy="1655767"/>
          </a:xfrm>
        </p:grpSpPr>
        <p:cxnSp>
          <p:nvCxnSpPr>
            <p:cNvPr id="122" name="timeline"/>
            <p:cNvCxnSpPr/>
            <p:nvPr/>
          </p:nvCxnSpPr>
          <p:spPr>
            <a:xfrm>
              <a:off x="1985396" y="2246926"/>
              <a:ext cx="7118333" cy="0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>
              <a:off x="605258" y="2062265"/>
              <a:ext cx="13019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Command</a:t>
              </a:r>
            </a:p>
          </p:txBody>
        </p:sp>
        <p:cxnSp>
          <p:nvCxnSpPr>
            <p:cNvPr id="125" name="timeline"/>
            <p:cNvCxnSpPr/>
            <p:nvPr/>
          </p:nvCxnSpPr>
          <p:spPr>
            <a:xfrm>
              <a:off x="1985396" y="2872727"/>
              <a:ext cx="7118333" cy="0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/>
            <p:cNvSpPr txBox="1"/>
            <p:nvPr/>
          </p:nvSpPr>
          <p:spPr>
            <a:xfrm>
              <a:off x="1195163" y="2672672"/>
              <a:ext cx="6912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Data</a:t>
              </a:r>
            </a:p>
          </p:txBody>
        </p:sp>
        <p:cxnSp>
          <p:nvCxnSpPr>
            <p:cNvPr id="174" name="timeline"/>
            <p:cNvCxnSpPr/>
            <p:nvPr/>
          </p:nvCxnSpPr>
          <p:spPr>
            <a:xfrm>
              <a:off x="1985395" y="3584325"/>
              <a:ext cx="7118333" cy="0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TextBox 177"/>
            <p:cNvSpPr txBox="1"/>
            <p:nvPr/>
          </p:nvSpPr>
          <p:spPr>
            <a:xfrm>
              <a:off x="753065" y="3317922"/>
              <a:ext cx="11581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Duration</a:t>
              </a:r>
            </a:p>
          </p:txBody>
        </p:sp>
      </p:grpSp>
      <p:sp>
        <p:nvSpPr>
          <p:cNvPr id="127" name="cmd:act"/>
          <p:cNvSpPr/>
          <p:nvPr/>
        </p:nvSpPr>
        <p:spPr>
          <a:xfrm>
            <a:off x="1686565" y="3940101"/>
            <a:ext cx="1347277" cy="374767"/>
          </a:xfrm>
          <a:prstGeom prst="roundRect">
            <a:avLst/>
          </a:prstGeom>
          <a:solidFill>
            <a:schemeClr val="bg1"/>
          </a:solidFill>
          <a:ln w="25400" cmpd="sng"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+mj-lt"/>
                <a:cs typeface="Tw Cen MT"/>
              </a:rPr>
              <a:t>ACTIVATE</a:t>
            </a:r>
          </a:p>
        </p:txBody>
      </p:sp>
      <p:sp>
        <p:nvSpPr>
          <p:cNvPr id="129" name="cmd:pre"/>
          <p:cNvSpPr/>
          <p:nvPr/>
        </p:nvSpPr>
        <p:spPr>
          <a:xfrm>
            <a:off x="6316642" y="3940101"/>
            <a:ext cx="1663897" cy="374767"/>
          </a:xfrm>
          <a:prstGeom prst="roundRect">
            <a:avLst/>
          </a:prstGeom>
          <a:solidFill>
            <a:srgbClr val="FFFFFF"/>
          </a:solidFill>
          <a:ln w="25400" cmpd="sng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  <a:cs typeface="Tw Cen MT"/>
              </a:rPr>
              <a:t>PRECHARGE</a:t>
            </a:r>
          </a:p>
        </p:txBody>
      </p:sp>
      <p:cxnSp>
        <p:nvCxnSpPr>
          <p:cNvPr id="130" name="act line"/>
          <p:cNvCxnSpPr/>
          <p:nvPr/>
        </p:nvCxnSpPr>
        <p:spPr>
          <a:xfrm flipV="1">
            <a:off x="1686565" y="4345076"/>
            <a:ext cx="0" cy="1848195"/>
          </a:xfrm>
          <a:prstGeom prst="line">
            <a:avLst/>
          </a:prstGeom>
          <a:ln w="19050" cap="rnd">
            <a:solidFill>
              <a:srgbClr val="064FBA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pre line"/>
          <p:cNvCxnSpPr/>
          <p:nvPr/>
        </p:nvCxnSpPr>
        <p:spPr>
          <a:xfrm flipV="1">
            <a:off x="6316642" y="4345076"/>
            <a:ext cx="0" cy="1848195"/>
          </a:xfrm>
          <a:prstGeom prst="line">
            <a:avLst/>
          </a:prstGeom>
          <a:ln w="19050" cap="rnd">
            <a:solidFill>
              <a:srgbClr val="064FBA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act lat duration"/>
          <p:cNvSpPr/>
          <p:nvPr/>
        </p:nvSpPr>
        <p:spPr>
          <a:xfrm>
            <a:off x="1689932" y="5281322"/>
            <a:ext cx="4626705" cy="330826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rnd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37" name="pre lat duration"/>
          <p:cNvSpPr/>
          <p:nvPr/>
        </p:nvSpPr>
        <p:spPr>
          <a:xfrm>
            <a:off x="6316642" y="5283919"/>
            <a:ext cx="2047190" cy="330826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rnd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7869987" y="4345076"/>
            <a:ext cx="795026" cy="2372703"/>
            <a:chOff x="8444079" y="2416446"/>
            <a:chExt cx="795026" cy="2372703"/>
          </a:xfrm>
        </p:grpSpPr>
        <p:cxnSp>
          <p:nvCxnSpPr>
            <p:cNvPr id="156" name="pre line"/>
            <p:cNvCxnSpPr>
              <a:cxnSpLocks/>
            </p:cNvCxnSpPr>
            <p:nvPr/>
          </p:nvCxnSpPr>
          <p:spPr>
            <a:xfrm flipV="1">
              <a:off x="8937924" y="2416446"/>
              <a:ext cx="0" cy="1661346"/>
            </a:xfrm>
            <a:prstGeom prst="line">
              <a:avLst/>
            </a:prstGeom>
            <a:ln w="19050" cap="rnd">
              <a:solidFill>
                <a:srgbClr val="064FBA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imings label"/>
            <p:cNvSpPr txBox="1"/>
            <p:nvPr/>
          </p:nvSpPr>
          <p:spPr>
            <a:xfrm>
              <a:off x="8444079" y="3958152"/>
              <a:ext cx="79502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</a:rPr>
                <a:t>Next</a:t>
              </a:r>
            </a:p>
            <a:p>
              <a:pPr algn="ctr"/>
              <a:r>
                <a:rPr lang="en-US" sz="2400" dirty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ACT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2B3CB0D-C1DE-F1A8-2E27-00F31CDCC61A}"/>
              </a:ext>
            </a:extLst>
          </p:cNvPr>
          <p:cNvGrpSpPr/>
          <p:nvPr/>
        </p:nvGrpSpPr>
        <p:grpSpPr>
          <a:xfrm>
            <a:off x="1731015" y="6114768"/>
            <a:ext cx="6204116" cy="523220"/>
            <a:chOff x="1686565" y="6114768"/>
            <a:chExt cx="6204116" cy="523220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BE1DC792-B0F3-AD38-5E03-CD44282004C7}"/>
                </a:ext>
              </a:extLst>
            </p:cNvPr>
            <p:cNvCxnSpPr>
              <a:cxnSpLocks/>
            </p:cNvCxnSpPr>
            <p:nvPr/>
          </p:nvCxnSpPr>
          <p:spPr>
            <a:xfrm>
              <a:off x="1686565" y="6421120"/>
              <a:ext cx="6204116" cy="0"/>
            </a:xfrm>
            <a:prstGeom prst="straightConnector1">
              <a:avLst/>
            </a:prstGeom>
            <a:ln w="38100">
              <a:solidFill>
                <a:srgbClr val="C55A1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C470DB8-74B1-8978-42D9-27C2C8D39FF3}"/>
                </a:ext>
              </a:extLst>
            </p:cNvPr>
            <p:cNvSpPr txBox="1"/>
            <p:nvPr/>
          </p:nvSpPr>
          <p:spPr>
            <a:xfrm>
              <a:off x="3186862" y="6114768"/>
              <a:ext cx="3202362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row-cycle time (</a:t>
              </a:r>
              <a:r>
                <a:rPr lang="en-US" sz="2800" dirty="0" err="1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t</a:t>
              </a:r>
              <a:r>
                <a:rPr lang="en-US" sz="2800" baseline="-25000" dirty="0" err="1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RC</a:t>
              </a:r>
              <a:r>
                <a:rPr lang="en-US" sz="2800" dirty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)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274D4E0-730E-7237-ABB5-09FE4C3ACCFE}"/>
              </a:ext>
            </a:extLst>
          </p:cNvPr>
          <p:cNvGrpSpPr/>
          <p:nvPr/>
        </p:nvGrpSpPr>
        <p:grpSpPr>
          <a:xfrm>
            <a:off x="1730068" y="5647435"/>
            <a:ext cx="4513990" cy="523220"/>
            <a:chOff x="1686565" y="6153568"/>
            <a:chExt cx="6204116" cy="52322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145F137-C3BE-DC08-CD9A-0D51262496C4}"/>
                </a:ext>
              </a:extLst>
            </p:cNvPr>
            <p:cNvCxnSpPr>
              <a:cxnSpLocks/>
            </p:cNvCxnSpPr>
            <p:nvPr/>
          </p:nvCxnSpPr>
          <p:spPr>
            <a:xfrm>
              <a:off x="1686565" y="6421120"/>
              <a:ext cx="6204116" cy="0"/>
            </a:xfrm>
            <a:prstGeom prst="straightConnector1">
              <a:avLst/>
            </a:prstGeom>
            <a:ln w="38100">
              <a:solidFill>
                <a:srgbClr val="C55A1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1CAF67-BABB-52DE-31C6-C9714F44042D}"/>
                </a:ext>
              </a:extLst>
            </p:cNvPr>
            <p:cNvSpPr txBox="1"/>
            <p:nvPr/>
          </p:nvSpPr>
          <p:spPr>
            <a:xfrm>
              <a:off x="4261276" y="6153568"/>
              <a:ext cx="1068408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t</a:t>
              </a:r>
              <a:r>
                <a:rPr lang="en-US" sz="2800" baseline="-25000" dirty="0" err="1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RAS</a:t>
              </a:r>
              <a:endParaRPr lang="en-US" sz="2800" dirty="0">
                <a:solidFill>
                  <a:schemeClr val="accent2">
                    <a:lumMod val="50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70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9" grpId="0" animBg="1"/>
      <p:bldP spid="134" grpId="0" animBg="1"/>
      <p:bldP spid="13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A9DA3-AF00-2370-10D7-5788DE5B2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829ED2-99C3-AE92-E3FF-B0D9FF153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505" y="2039921"/>
            <a:ext cx="6549976" cy="2709879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E740E129-1F3D-2349-DDC8-8BC76043B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Evaluation: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Storage Overhead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FC449C1-169A-0700-0CAB-C5159D8D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70</a:t>
            </a:fld>
            <a:endParaRPr lang="tr-TR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079487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BDC0A-1A32-B6B1-776C-1B4532A1D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DC868C7-10E4-04CB-B228-852EEA06B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Wave Attack Visualization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FC9CC44-7244-B119-3868-F91FC248B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71</a:t>
            </a:fld>
            <a:endParaRPr lang="tr-TR"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1E2B569-1F52-EBC7-6C9D-940FDB2519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091"/>
          <a:stretch/>
        </p:blipFill>
        <p:spPr>
          <a:xfrm>
            <a:off x="1274475" y="1460672"/>
            <a:ext cx="6451118" cy="19683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33F614-F085-BB81-9051-77ABC30409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465"/>
          <a:stretch/>
        </p:blipFill>
        <p:spPr>
          <a:xfrm>
            <a:off x="1369725" y="3940628"/>
            <a:ext cx="6402810" cy="196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5116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EB1BA7A-CA25-5F27-90F0-8E34FBE3F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24384"/>
            <a:ext cx="8894618" cy="931025"/>
          </a:xfrm>
        </p:spPr>
        <p:txBody>
          <a:bodyPr/>
          <a:lstStyle/>
          <a:p>
            <a:r>
              <a:rPr lang="tr-TR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Security Analysis:</a:t>
            </a:r>
            <a:br>
              <a:rPr lang="tr-TR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</a:br>
            <a:r>
              <a:rPr lang="tr-TR" dirty="0">
                <a:solidFill>
                  <a:schemeClr val="accent1">
                    <a:lumMod val="75000"/>
                  </a:schemeClr>
                </a:solidFill>
                <a:ea typeface="Cambria"/>
              </a:rPr>
              <a:t>Wave Attack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Cambria"/>
              </a:rPr>
              <a:t> (I)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5B5E992-77CD-702F-FF83-FEB5CD106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0F42C20-B3ED-D308-F2CA-9E9547907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pPr/>
              <a:t>72</a:t>
            </a:fld>
            <a:endParaRPr lang="tr-TR" dirty="0">
              <a:latin typeface="+mj-lt"/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154A2948-2196-7A23-05AB-0FB37D4B1A92}"/>
              </a:ext>
            </a:extLst>
          </p:cNvPr>
          <p:cNvSpPr/>
          <p:nvPr/>
        </p:nvSpPr>
        <p:spPr>
          <a:xfrm>
            <a:off x="3461366" y="2252399"/>
            <a:ext cx="3324412" cy="47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+mj-lt"/>
                <a:ea typeface="Cambria"/>
              </a:rPr>
              <a:t>101010101010101010101010</a:t>
            </a:r>
            <a:endParaRPr lang="tr-TR" dirty="0">
              <a:solidFill>
                <a:srgbClr val="000000"/>
              </a:solidFill>
              <a:latin typeface="+mj-lt"/>
              <a:ea typeface="Cambria"/>
            </a:endParaRPr>
          </a:p>
        </p:txBody>
      </p:sp>
      <p:sp>
        <p:nvSpPr>
          <p:cNvPr id="13" name="Dikdörtgen 5">
            <a:extLst>
              <a:ext uri="{FF2B5EF4-FFF2-40B4-BE49-F238E27FC236}">
                <a16:creationId xmlns:a16="http://schemas.microsoft.com/office/drawing/2014/main" id="{769384E6-E3EC-1CC4-6EB8-68F5A61AAF5D}"/>
              </a:ext>
            </a:extLst>
          </p:cNvPr>
          <p:cNvSpPr/>
          <p:nvPr/>
        </p:nvSpPr>
        <p:spPr>
          <a:xfrm>
            <a:off x="2358222" y="2252399"/>
            <a:ext cx="1103144" cy="474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latin typeface="+mj-lt"/>
                <a:ea typeface="Cambria"/>
              </a:rPr>
              <a:t>0</a:t>
            </a:r>
          </a:p>
        </p:txBody>
      </p:sp>
      <p:sp>
        <p:nvSpPr>
          <p:cNvPr id="24" name="Dikdörtgen 5">
            <a:extLst>
              <a:ext uri="{FF2B5EF4-FFF2-40B4-BE49-F238E27FC236}">
                <a16:creationId xmlns:a16="http://schemas.microsoft.com/office/drawing/2014/main" id="{214F75D9-C967-E68C-AFD4-6BCC7E2031D9}"/>
              </a:ext>
            </a:extLst>
          </p:cNvPr>
          <p:cNvSpPr/>
          <p:nvPr/>
        </p:nvSpPr>
        <p:spPr>
          <a:xfrm>
            <a:off x="3461366" y="2727199"/>
            <a:ext cx="3324412" cy="47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+mj-lt"/>
                <a:ea typeface="Cambria"/>
              </a:rPr>
              <a:t>101010101010101010101010</a:t>
            </a:r>
            <a:endParaRPr lang="tr-TR" dirty="0">
              <a:solidFill>
                <a:srgbClr val="000000"/>
              </a:solidFill>
              <a:latin typeface="+mj-lt"/>
              <a:ea typeface="Cambria"/>
            </a:endParaRPr>
          </a:p>
        </p:txBody>
      </p:sp>
      <p:sp>
        <p:nvSpPr>
          <p:cNvPr id="25" name="Dikdörtgen 5">
            <a:extLst>
              <a:ext uri="{FF2B5EF4-FFF2-40B4-BE49-F238E27FC236}">
                <a16:creationId xmlns:a16="http://schemas.microsoft.com/office/drawing/2014/main" id="{EAE2FD48-A682-CA03-651C-85F2C45250F9}"/>
              </a:ext>
            </a:extLst>
          </p:cNvPr>
          <p:cNvSpPr/>
          <p:nvPr/>
        </p:nvSpPr>
        <p:spPr>
          <a:xfrm>
            <a:off x="2358222" y="2727199"/>
            <a:ext cx="1103144" cy="474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latin typeface="+mj-lt"/>
                <a:ea typeface="Cambria"/>
              </a:rPr>
              <a:t>0</a:t>
            </a:r>
            <a:endParaRPr lang="tr-TR" dirty="0">
              <a:solidFill>
                <a:srgbClr val="000000"/>
              </a:solidFill>
              <a:latin typeface="+mj-lt"/>
              <a:ea typeface="Cambria"/>
            </a:endParaRPr>
          </a:p>
        </p:txBody>
      </p:sp>
      <p:sp>
        <p:nvSpPr>
          <p:cNvPr id="27" name="Dikdörtgen 5">
            <a:extLst>
              <a:ext uri="{FF2B5EF4-FFF2-40B4-BE49-F238E27FC236}">
                <a16:creationId xmlns:a16="http://schemas.microsoft.com/office/drawing/2014/main" id="{A97D872A-7FD8-5F40-D9B6-64FE7961D639}"/>
              </a:ext>
            </a:extLst>
          </p:cNvPr>
          <p:cNvSpPr/>
          <p:nvPr/>
        </p:nvSpPr>
        <p:spPr>
          <a:xfrm>
            <a:off x="2358222" y="3187306"/>
            <a:ext cx="1103144" cy="474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latin typeface="+mj-lt"/>
                <a:ea typeface="Cambria"/>
              </a:rPr>
              <a:t>0</a:t>
            </a:r>
            <a:endParaRPr lang="tr-TR" dirty="0">
              <a:solidFill>
                <a:srgbClr val="000000"/>
              </a:solidFill>
              <a:latin typeface="+mj-lt"/>
              <a:ea typeface="Cambria"/>
            </a:endParaRPr>
          </a:p>
        </p:txBody>
      </p:sp>
      <p:sp>
        <p:nvSpPr>
          <p:cNvPr id="28" name="Dikdörtgen 5">
            <a:extLst>
              <a:ext uri="{FF2B5EF4-FFF2-40B4-BE49-F238E27FC236}">
                <a16:creationId xmlns:a16="http://schemas.microsoft.com/office/drawing/2014/main" id="{779D666A-656C-DFFF-8975-07C02AAAF883}"/>
              </a:ext>
            </a:extLst>
          </p:cNvPr>
          <p:cNvSpPr/>
          <p:nvPr/>
        </p:nvSpPr>
        <p:spPr>
          <a:xfrm>
            <a:off x="3461366" y="3662106"/>
            <a:ext cx="3324412" cy="47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+mj-lt"/>
                <a:ea typeface="Cambria"/>
              </a:rPr>
              <a:t>101010101010101010101010</a:t>
            </a:r>
            <a:endParaRPr lang="tr-TR" dirty="0">
              <a:solidFill>
                <a:srgbClr val="000000"/>
              </a:solidFill>
              <a:latin typeface="+mj-lt"/>
              <a:ea typeface="Cambria"/>
            </a:endParaRPr>
          </a:p>
        </p:txBody>
      </p:sp>
      <p:sp>
        <p:nvSpPr>
          <p:cNvPr id="29" name="Dikdörtgen 5">
            <a:extLst>
              <a:ext uri="{FF2B5EF4-FFF2-40B4-BE49-F238E27FC236}">
                <a16:creationId xmlns:a16="http://schemas.microsoft.com/office/drawing/2014/main" id="{B102A229-1C6C-A1B0-D3BC-0FD82435E258}"/>
              </a:ext>
            </a:extLst>
          </p:cNvPr>
          <p:cNvSpPr/>
          <p:nvPr/>
        </p:nvSpPr>
        <p:spPr>
          <a:xfrm>
            <a:off x="2358222" y="3662106"/>
            <a:ext cx="1103144" cy="474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latin typeface="+mj-lt"/>
                <a:ea typeface="Cambria"/>
              </a:rPr>
              <a:t>0</a:t>
            </a:r>
            <a:endParaRPr lang="tr-TR" dirty="0">
              <a:solidFill>
                <a:srgbClr val="000000"/>
              </a:solidFill>
              <a:latin typeface="+mj-lt"/>
              <a:ea typeface="Cambria"/>
            </a:endParaRPr>
          </a:p>
        </p:txBody>
      </p:sp>
      <p:sp>
        <p:nvSpPr>
          <p:cNvPr id="30" name="Dikdörtgen 5">
            <a:extLst>
              <a:ext uri="{FF2B5EF4-FFF2-40B4-BE49-F238E27FC236}">
                <a16:creationId xmlns:a16="http://schemas.microsoft.com/office/drawing/2014/main" id="{0C98E266-7427-21D5-7B59-18EC5FB9D969}"/>
              </a:ext>
            </a:extLst>
          </p:cNvPr>
          <p:cNvSpPr/>
          <p:nvPr/>
        </p:nvSpPr>
        <p:spPr>
          <a:xfrm>
            <a:off x="3461366" y="4111751"/>
            <a:ext cx="3324412" cy="47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+mj-lt"/>
                <a:ea typeface="Cambria"/>
              </a:rPr>
              <a:t>101010101010101010101010</a:t>
            </a:r>
            <a:endParaRPr lang="tr-TR" dirty="0">
              <a:solidFill>
                <a:srgbClr val="000000"/>
              </a:solidFill>
              <a:latin typeface="+mj-lt"/>
              <a:ea typeface="Cambria"/>
            </a:endParaRPr>
          </a:p>
        </p:txBody>
      </p:sp>
      <p:sp>
        <p:nvSpPr>
          <p:cNvPr id="31" name="Dikdörtgen 5">
            <a:extLst>
              <a:ext uri="{FF2B5EF4-FFF2-40B4-BE49-F238E27FC236}">
                <a16:creationId xmlns:a16="http://schemas.microsoft.com/office/drawing/2014/main" id="{BFDD1F25-8417-45D6-209F-D9E7773EFEAF}"/>
              </a:ext>
            </a:extLst>
          </p:cNvPr>
          <p:cNvSpPr/>
          <p:nvPr/>
        </p:nvSpPr>
        <p:spPr>
          <a:xfrm>
            <a:off x="2358222" y="4111751"/>
            <a:ext cx="1103144" cy="474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latin typeface="+mj-lt"/>
                <a:ea typeface="Cambria"/>
              </a:rPr>
              <a:t>0</a:t>
            </a:r>
            <a:endParaRPr lang="tr-TR" dirty="0">
              <a:solidFill>
                <a:srgbClr val="000000"/>
              </a:solidFill>
              <a:latin typeface="+mj-lt"/>
              <a:ea typeface="Cambria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71AD740-3386-1BAB-0D53-13B2B1B6C3A7}"/>
              </a:ext>
            </a:extLst>
          </p:cNvPr>
          <p:cNvSpPr/>
          <p:nvPr/>
        </p:nvSpPr>
        <p:spPr>
          <a:xfrm>
            <a:off x="1631549" y="3187306"/>
            <a:ext cx="647700" cy="474800"/>
          </a:xfrm>
          <a:prstGeom prst="rightArrow">
            <a:avLst/>
          </a:prstGeom>
          <a:solidFill>
            <a:srgbClr val="FE61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1" name="Dikdörtgen 5">
            <a:extLst>
              <a:ext uri="{FF2B5EF4-FFF2-40B4-BE49-F238E27FC236}">
                <a16:creationId xmlns:a16="http://schemas.microsoft.com/office/drawing/2014/main" id="{E7E669B9-22B1-509B-18E4-76BA2BD24ED0}"/>
              </a:ext>
            </a:extLst>
          </p:cNvPr>
          <p:cNvSpPr/>
          <p:nvPr/>
        </p:nvSpPr>
        <p:spPr>
          <a:xfrm>
            <a:off x="2358222" y="3187306"/>
            <a:ext cx="1103144" cy="47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latin typeface="+mj-lt"/>
                <a:ea typeface="Cambria"/>
              </a:rPr>
              <a:t>1</a:t>
            </a:r>
            <a:endParaRPr lang="tr-TR" dirty="0">
              <a:solidFill>
                <a:srgbClr val="000000"/>
              </a:solidFill>
              <a:latin typeface="+mj-lt"/>
              <a:ea typeface="Cambria"/>
            </a:endParaRPr>
          </a:p>
        </p:txBody>
      </p:sp>
      <p:sp>
        <p:nvSpPr>
          <p:cNvPr id="12" name="Dikdörtgen 5">
            <a:extLst>
              <a:ext uri="{FF2B5EF4-FFF2-40B4-BE49-F238E27FC236}">
                <a16:creationId xmlns:a16="http://schemas.microsoft.com/office/drawing/2014/main" id="{F28E4B81-D345-8B27-FCBA-62AB031BCA16}"/>
              </a:ext>
            </a:extLst>
          </p:cNvPr>
          <p:cNvSpPr/>
          <p:nvPr/>
        </p:nvSpPr>
        <p:spPr>
          <a:xfrm>
            <a:off x="2358222" y="3187306"/>
            <a:ext cx="1103144" cy="474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latin typeface="+mj-lt"/>
                <a:ea typeface="Cambria"/>
              </a:rPr>
              <a:t>2</a:t>
            </a:r>
            <a:endParaRPr lang="tr-TR" dirty="0">
              <a:solidFill>
                <a:srgbClr val="000000"/>
              </a:solidFill>
              <a:latin typeface="+mj-lt"/>
              <a:ea typeface="Cambria"/>
            </a:endParaRPr>
          </a:p>
        </p:txBody>
      </p:sp>
      <p:sp>
        <p:nvSpPr>
          <p:cNvPr id="14" name="Dikdörtgen 5">
            <a:extLst>
              <a:ext uri="{FF2B5EF4-FFF2-40B4-BE49-F238E27FC236}">
                <a16:creationId xmlns:a16="http://schemas.microsoft.com/office/drawing/2014/main" id="{A97689A0-4507-17F0-F6FB-5A7151897C92}"/>
              </a:ext>
            </a:extLst>
          </p:cNvPr>
          <p:cNvSpPr/>
          <p:nvPr/>
        </p:nvSpPr>
        <p:spPr>
          <a:xfrm>
            <a:off x="2362013" y="3187306"/>
            <a:ext cx="1103144" cy="474800"/>
          </a:xfrm>
          <a:prstGeom prst="rect">
            <a:avLst/>
          </a:prstGeom>
          <a:solidFill>
            <a:srgbClr val="F3997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latin typeface="+mj-lt"/>
                <a:ea typeface="Cambria"/>
              </a:rPr>
              <a:t>3</a:t>
            </a:r>
            <a:endParaRPr lang="tr-TR" dirty="0">
              <a:solidFill>
                <a:srgbClr val="000000"/>
              </a:solidFill>
              <a:latin typeface="+mj-lt"/>
              <a:ea typeface="Cambria"/>
            </a:endParaRPr>
          </a:p>
        </p:txBody>
      </p:sp>
      <p:sp>
        <p:nvSpPr>
          <p:cNvPr id="15" name="Dikdörtgen 5">
            <a:extLst>
              <a:ext uri="{FF2B5EF4-FFF2-40B4-BE49-F238E27FC236}">
                <a16:creationId xmlns:a16="http://schemas.microsoft.com/office/drawing/2014/main" id="{FCBC3BA7-A597-22E5-0770-4D0C5E79DDEF}"/>
              </a:ext>
            </a:extLst>
          </p:cNvPr>
          <p:cNvSpPr/>
          <p:nvPr/>
        </p:nvSpPr>
        <p:spPr>
          <a:xfrm>
            <a:off x="2364787" y="3187306"/>
            <a:ext cx="1103144" cy="474800"/>
          </a:xfrm>
          <a:prstGeom prst="rect">
            <a:avLst/>
          </a:prstGeom>
          <a:solidFill>
            <a:srgbClr val="EB5A19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latin typeface="+mj-lt"/>
                <a:ea typeface="Cambria"/>
              </a:rPr>
              <a:t>4</a:t>
            </a:r>
            <a:endParaRPr lang="tr-TR" dirty="0">
              <a:solidFill>
                <a:srgbClr val="000000"/>
              </a:solidFill>
              <a:latin typeface="+mj-lt"/>
              <a:ea typeface="Cambria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CC3389A-6AD5-71CE-E8D8-5FB3F527358E}"/>
              </a:ext>
            </a:extLst>
          </p:cNvPr>
          <p:cNvGrpSpPr/>
          <p:nvPr/>
        </p:nvGrpSpPr>
        <p:grpSpPr>
          <a:xfrm>
            <a:off x="1631549" y="2709454"/>
            <a:ext cx="5152334" cy="1421347"/>
            <a:chOff x="1631549" y="2709454"/>
            <a:chExt cx="5152334" cy="1421347"/>
          </a:xfrm>
        </p:grpSpPr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A6ADBF0B-BBD2-C17F-16B2-DCD6728AB70B}"/>
                </a:ext>
              </a:extLst>
            </p:cNvPr>
            <p:cNvSpPr/>
            <p:nvPr/>
          </p:nvSpPr>
          <p:spPr>
            <a:xfrm>
              <a:off x="1631549" y="3656001"/>
              <a:ext cx="647700" cy="474800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9C6BBED5-1EEB-4054-4831-05EA773DB517}"/>
                </a:ext>
              </a:extLst>
            </p:cNvPr>
            <p:cNvSpPr/>
            <p:nvPr/>
          </p:nvSpPr>
          <p:spPr>
            <a:xfrm>
              <a:off x="1631549" y="2709454"/>
              <a:ext cx="647700" cy="474800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0" name="Dikdörtgen 5">
              <a:extLst>
                <a:ext uri="{FF2B5EF4-FFF2-40B4-BE49-F238E27FC236}">
                  <a16:creationId xmlns:a16="http://schemas.microsoft.com/office/drawing/2014/main" id="{025EFB32-3FB6-6C1C-7939-5BEEDB7242FA}"/>
                </a:ext>
              </a:extLst>
            </p:cNvPr>
            <p:cNvSpPr/>
            <p:nvPr/>
          </p:nvSpPr>
          <p:spPr>
            <a:xfrm>
              <a:off x="2362013" y="2730828"/>
              <a:ext cx="4421870" cy="453426"/>
            </a:xfrm>
            <a:prstGeom prst="rect">
              <a:avLst/>
            </a:prstGeom>
            <a:solidFill>
              <a:srgbClr val="70AD47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r-TR" dirty="0">
                <a:solidFill>
                  <a:srgbClr val="000000"/>
                </a:solidFill>
                <a:latin typeface="+mj-lt"/>
                <a:ea typeface="Cambria"/>
              </a:endParaRPr>
            </a:p>
          </p:txBody>
        </p:sp>
        <p:sp>
          <p:nvSpPr>
            <p:cNvPr id="21" name="Dikdörtgen 5">
              <a:extLst>
                <a:ext uri="{FF2B5EF4-FFF2-40B4-BE49-F238E27FC236}">
                  <a16:creationId xmlns:a16="http://schemas.microsoft.com/office/drawing/2014/main" id="{511246A2-7C6F-F92B-15EB-2982F70003F2}"/>
                </a:ext>
              </a:extLst>
            </p:cNvPr>
            <p:cNvSpPr/>
            <p:nvPr/>
          </p:nvSpPr>
          <p:spPr>
            <a:xfrm>
              <a:off x="2358222" y="3663900"/>
              <a:ext cx="4421870" cy="453426"/>
            </a:xfrm>
            <a:prstGeom prst="rect">
              <a:avLst/>
            </a:prstGeom>
            <a:solidFill>
              <a:srgbClr val="70AD47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r-TR" dirty="0">
                <a:solidFill>
                  <a:srgbClr val="000000"/>
                </a:solidFill>
                <a:latin typeface="+mj-lt"/>
                <a:ea typeface="Cambria"/>
              </a:endParaRPr>
            </a:p>
          </p:txBody>
        </p:sp>
      </p:grpSp>
      <p:sp>
        <p:nvSpPr>
          <p:cNvPr id="23" name="Dikdörtgen 5">
            <a:extLst>
              <a:ext uri="{FF2B5EF4-FFF2-40B4-BE49-F238E27FC236}">
                <a16:creationId xmlns:a16="http://schemas.microsoft.com/office/drawing/2014/main" id="{1A1036B7-518E-71A5-BEB0-CE95C06CACEA}"/>
              </a:ext>
            </a:extLst>
          </p:cNvPr>
          <p:cNvSpPr/>
          <p:nvPr/>
        </p:nvSpPr>
        <p:spPr>
          <a:xfrm>
            <a:off x="2364787" y="3194100"/>
            <a:ext cx="1103144" cy="474800"/>
          </a:xfrm>
          <a:prstGeom prst="rect">
            <a:avLst/>
          </a:prstGeom>
          <a:solidFill>
            <a:srgbClr val="EDEDED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latin typeface="+mj-lt"/>
                <a:ea typeface="Cambria"/>
              </a:rPr>
              <a:t>0</a:t>
            </a:r>
            <a:endParaRPr lang="tr-TR" dirty="0">
              <a:solidFill>
                <a:srgbClr val="000000"/>
              </a:solidFill>
              <a:latin typeface="+mj-lt"/>
              <a:ea typeface="Cambria"/>
            </a:endParaRPr>
          </a:p>
        </p:txBody>
      </p:sp>
      <p:sp>
        <p:nvSpPr>
          <p:cNvPr id="26" name="Dikdörtgen 5">
            <a:extLst>
              <a:ext uri="{FF2B5EF4-FFF2-40B4-BE49-F238E27FC236}">
                <a16:creationId xmlns:a16="http://schemas.microsoft.com/office/drawing/2014/main" id="{6AD5B5F1-C0E4-B015-E571-98C7E89C5D06}"/>
              </a:ext>
            </a:extLst>
          </p:cNvPr>
          <p:cNvSpPr/>
          <p:nvPr/>
        </p:nvSpPr>
        <p:spPr>
          <a:xfrm>
            <a:off x="3461366" y="3187306"/>
            <a:ext cx="3324412" cy="47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+mj-lt"/>
                <a:ea typeface="Cambria"/>
              </a:rPr>
              <a:t>101010101010101010101010</a:t>
            </a:r>
            <a:endParaRPr lang="tr-TR" dirty="0">
              <a:solidFill>
                <a:srgbClr val="000000"/>
              </a:solidFill>
              <a:latin typeface="+mj-lt"/>
              <a:ea typeface="Cambria"/>
            </a:endParaRPr>
          </a:p>
        </p:txBody>
      </p:sp>
      <p:sp>
        <p:nvSpPr>
          <p:cNvPr id="36" name="Dikdörtgen 5">
            <a:extLst>
              <a:ext uri="{FF2B5EF4-FFF2-40B4-BE49-F238E27FC236}">
                <a16:creationId xmlns:a16="http://schemas.microsoft.com/office/drawing/2014/main" id="{CAF35132-4A0A-1E02-9561-A08F2EBCFF6C}"/>
              </a:ext>
            </a:extLst>
          </p:cNvPr>
          <p:cNvSpPr/>
          <p:nvPr/>
        </p:nvSpPr>
        <p:spPr>
          <a:xfrm>
            <a:off x="3461366" y="1777599"/>
            <a:ext cx="3324412" cy="47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+mj-lt"/>
                <a:ea typeface="Cambria"/>
              </a:rPr>
              <a:t>101010101010101010101010</a:t>
            </a:r>
            <a:endParaRPr lang="tr-TR" dirty="0">
              <a:solidFill>
                <a:srgbClr val="000000"/>
              </a:solidFill>
              <a:latin typeface="+mj-lt"/>
              <a:ea typeface="Cambria"/>
            </a:endParaRPr>
          </a:p>
        </p:txBody>
      </p:sp>
      <p:sp>
        <p:nvSpPr>
          <p:cNvPr id="37" name="Dikdörtgen 5">
            <a:extLst>
              <a:ext uri="{FF2B5EF4-FFF2-40B4-BE49-F238E27FC236}">
                <a16:creationId xmlns:a16="http://schemas.microsoft.com/office/drawing/2014/main" id="{976B531D-7890-6EF0-FBF6-93BD61222771}"/>
              </a:ext>
            </a:extLst>
          </p:cNvPr>
          <p:cNvSpPr/>
          <p:nvPr/>
        </p:nvSpPr>
        <p:spPr>
          <a:xfrm>
            <a:off x="2358222" y="1777599"/>
            <a:ext cx="1103144" cy="474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latin typeface="+mj-lt"/>
                <a:ea typeface="Cambria"/>
              </a:rPr>
              <a:t>0</a:t>
            </a:r>
          </a:p>
        </p:txBody>
      </p:sp>
      <p:sp>
        <p:nvSpPr>
          <p:cNvPr id="38" name="Dikdörtgen 5">
            <a:extLst>
              <a:ext uri="{FF2B5EF4-FFF2-40B4-BE49-F238E27FC236}">
                <a16:creationId xmlns:a16="http://schemas.microsoft.com/office/drawing/2014/main" id="{BD7B1E39-5F88-264D-DFA0-413CD4B77AE8}"/>
              </a:ext>
            </a:extLst>
          </p:cNvPr>
          <p:cNvSpPr/>
          <p:nvPr/>
        </p:nvSpPr>
        <p:spPr>
          <a:xfrm>
            <a:off x="3461366" y="4586551"/>
            <a:ext cx="3324412" cy="47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+mj-lt"/>
                <a:ea typeface="Cambria"/>
              </a:rPr>
              <a:t>101010101010101010101010</a:t>
            </a:r>
            <a:endParaRPr lang="tr-TR" dirty="0">
              <a:solidFill>
                <a:srgbClr val="000000"/>
              </a:solidFill>
              <a:latin typeface="+mj-lt"/>
              <a:ea typeface="Cambria"/>
            </a:endParaRPr>
          </a:p>
        </p:txBody>
      </p:sp>
      <p:sp>
        <p:nvSpPr>
          <p:cNvPr id="39" name="Dikdörtgen 5">
            <a:extLst>
              <a:ext uri="{FF2B5EF4-FFF2-40B4-BE49-F238E27FC236}">
                <a16:creationId xmlns:a16="http://schemas.microsoft.com/office/drawing/2014/main" id="{89BC95A1-4D29-0289-4D1C-6015E9BF5BD5}"/>
              </a:ext>
            </a:extLst>
          </p:cNvPr>
          <p:cNvSpPr/>
          <p:nvPr/>
        </p:nvSpPr>
        <p:spPr>
          <a:xfrm>
            <a:off x="2358222" y="4586551"/>
            <a:ext cx="1103144" cy="474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latin typeface="+mj-lt"/>
                <a:ea typeface="Cambria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1836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4" grpId="0" animBg="1"/>
      <p:bldP spid="15" grpId="0" animBg="1"/>
      <p:bldP spid="2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5">
            <a:extLst>
              <a:ext uri="{FF2B5EF4-FFF2-40B4-BE49-F238E27FC236}">
                <a16:creationId xmlns:a16="http://schemas.microsoft.com/office/drawing/2014/main" id="{E2C4BEDB-576F-DAB3-289B-517589546B73}"/>
              </a:ext>
            </a:extLst>
          </p:cNvPr>
          <p:cNvSpPr/>
          <p:nvPr/>
        </p:nvSpPr>
        <p:spPr>
          <a:xfrm>
            <a:off x="2357916" y="2714023"/>
            <a:ext cx="1103144" cy="474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latin typeface="+mj-lt"/>
                <a:ea typeface="Cambria"/>
              </a:rPr>
              <a:t>0</a:t>
            </a:r>
          </a:p>
        </p:txBody>
      </p:sp>
      <p:sp>
        <p:nvSpPr>
          <p:cNvPr id="24" name="Dikdörtgen 5">
            <a:extLst>
              <a:ext uri="{FF2B5EF4-FFF2-40B4-BE49-F238E27FC236}">
                <a16:creationId xmlns:a16="http://schemas.microsoft.com/office/drawing/2014/main" id="{214F75D9-C967-E68C-AFD4-6BCC7E2031D9}"/>
              </a:ext>
            </a:extLst>
          </p:cNvPr>
          <p:cNvSpPr/>
          <p:nvPr/>
        </p:nvSpPr>
        <p:spPr>
          <a:xfrm>
            <a:off x="3456815" y="2271603"/>
            <a:ext cx="3324412" cy="47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+mj-lt"/>
                <a:ea typeface="Cambria"/>
              </a:rPr>
              <a:t>101010101010101010101010</a:t>
            </a:r>
            <a:endParaRPr lang="tr-TR" dirty="0">
              <a:solidFill>
                <a:srgbClr val="000000"/>
              </a:solidFill>
              <a:latin typeface="+mj-lt"/>
              <a:ea typeface="Cambria"/>
            </a:endParaRPr>
          </a:p>
        </p:txBody>
      </p:sp>
      <p:sp>
        <p:nvSpPr>
          <p:cNvPr id="15" name="Dikdörtgen 5">
            <a:extLst>
              <a:ext uri="{FF2B5EF4-FFF2-40B4-BE49-F238E27FC236}">
                <a16:creationId xmlns:a16="http://schemas.microsoft.com/office/drawing/2014/main" id="{2C7338F7-6C69-D231-FDB1-BBDB80E68D56}"/>
              </a:ext>
            </a:extLst>
          </p:cNvPr>
          <p:cNvSpPr/>
          <p:nvPr/>
        </p:nvSpPr>
        <p:spPr>
          <a:xfrm>
            <a:off x="3456815" y="3663252"/>
            <a:ext cx="3324412" cy="47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+mj-lt"/>
                <a:ea typeface="Cambria"/>
              </a:rPr>
              <a:t>101010101010101010101010</a:t>
            </a:r>
            <a:endParaRPr lang="tr-TR" dirty="0">
              <a:solidFill>
                <a:srgbClr val="000000"/>
              </a:solidFill>
              <a:latin typeface="+mj-lt"/>
              <a:ea typeface="Cambria"/>
            </a:endParaRPr>
          </a:p>
        </p:txBody>
      </p:sp>
      <p:sp>
        <p:nvSpPr>
          <p:cNvPr id="12" name="Dikdörtgen 5">
            <a:extLst>
              <a:ext uri="{FF2B5EF4-FFF2-40B4-BE49-F238E27FC236}">
                <a16:creationId xmlns:a16="http://schemas.microsoft.com/office/drawing/2014/main" id="{52BF2732-F0CC-A3BD-77B1-2A4E65BA53B7}"/>
              </a:ext>
            </a:extLst>
          </p:cNvPr>
          <p:cNvSpPr/>
          <p:nvPr/>
        </p:nvSpPr>
        <p:spPr>
          <a:xfrm>
            <a:off x="3456815" y="2721417"/>
            <a:ext cx="3324412" cy="47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+mj-lt"/>
                <a:ea typeface="Cambria"/>
              </a:rPr>
              <a:t>101010101010101010101010</a:t>
            </a:r>
            <a:endParaRPr lang="tr-TR" dirty="0">
              <a:solidFill>
                <a:srgbClr val="000000"/>
              </a:solidFill>
              <a:latin typeface="+mj-lt"/>
              <a:ea typeface="Cambria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EB1BA7A-CA25-5F27-90F0-8E34FBE3F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-24384"/>
            <a:ext cx="8894618" cy="931025"/>
          </a:xfrm>
        </p:spPr>
        <p:txBody>
          <a:bodyPr/>
          <a:lstStyle/>
          <a:p>
            <a:r>
              <a:rPr lang="tr-TR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Security Analysis:</a:t>
            </a:r>
            <a:br>
              <a:rPr lang="tr-TR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</a:br>
            <a:r>
              <a:rPr lang="tr-TR" dirty="0">
                <a:solidFill>
                  <a:schemeClr val="accent1">
                    <a:lumMod val="75000"/>
                  </a:schemeClr>
                </a:solidFill>
                <a:ea typeface="Cambria"/>
              </a:rPr>
              <a:t>Wave Attack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Cambria"/>
              </a:rPr>
              <a:t> (II)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5B5E992-77CD-702F-FF83-FEB5CD106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0F42C20-B3ED-D308-F2CA-9E9547907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pPr/>
              <a:t>73</a:t>
            </a:fld>
            <a:endParaRPr lang="tr-TR" dirty="0">
              <a:latin typeface="+mj-lt"/>
            </a:endParaRPr>
          </a:p>
        </p:txBody>
      </p:sp>
      <p:sp>
        <p:nvSpPr>
          <p:cNvPr id="13" name="Dikdörtgen 5">
            <a:extLst>
              <a:ext uri="{FF2B5EF4-FFF2-40B4-BE49-F238E27FC236}">
                <a16:creationId xmlns:a16="http://schemas.microsoft.com/office/drawing/2014/main" id="{769384E6-E3EC-1CC4-6EB8-68F5A61AAF5D}"/>
              </a:ext>
            </a:extLst>
          </p:cNvPr>
          <p:cNvSpPr/>
          <p:nvPr/>
        </p:nvSpPr>
        <p:spPr>
          <a:xfrm>
            <a:off x="2357916" y="1795824"/>
            <a:ext cx="1103144" cy="474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latin typeface="+mj-lt"/>
                <a:ea typeface="Cambria"/>
              </a:rPr>
              <a:t>0</a:t>
            </a:r>
          </a:p>
        </p:txBody>
      </p:sp>
      <p:sp>
        <p:nvSpPr>
          <p:cNvPr id="25" name="Dikdörtgen 5">
            <a:extLst>
              <a:ext uri="{FF2B5EF4-FFF2-40B4-BE49-F238E27FC236}">
                <a16:creationId xmlns:a16="http://schemas.microsoft.com/office/drawing/2014/main" id="{EAE2FD48-A682-CA03-651C-85F2C45250F9}"/>
              </a:ext>
            </a:extLst>
          </p:cNvPr>
          <p:cNvSpPr/>
          <p:nvPr/>
        </p:nvSpPr>
        <p:spPr>
          <a:xfrm>
            <a:off x="2357916" y="2263983"/>
            <a:ext cx="1103144" cy="474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latin typeface="+mj-lt"/>
                <a:ea typeface="Cambria"/>
              </a:rPr>
              <a:t>0</a:t>
            </a:r>
            <a:endParaRPr lang="tr-TR" dirty="0">
              <a:solidFill>
                <a:srgbClr val="000000"/>
              </a:solidFill>
              <a:latin typeface="+mj-lt"/>
              <a:ea typeface="Cambria"/>
            </a:endParaRPr>
          </a:p>
        </p:txBody>
      </p:sp>
      <p:sp>
        <p:nvSpPr>
          <p:cNvPr id="27" name="Dikdörtgen 5">
            <a:extLst>
              <a:ext uri="{FF2B5EF4-FFF2-40B4-BE49-F238E27FC236}">
                <a16:creationId xmlns:a16="http://schemas.microsoft.com/office/drawing/2014/main" id="{A97D872A-7FD8-5F40-D9B6-64FE7961D639}"/>
              </a:ext>
            </a:extLst>
          </p:cNvPr>
          <p:cNvSpPr/>
          <p:nvPr/>
        </p:nvSpPr>
        <p:spPr>
          <a:xfrm>
            <a:off x="2357916" y="3182076"/>
            <a:ext cx="1103144" cy="474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latin typeface="+mj-lt"/>
                <a:ea typeface="Cambria"/>
              </a:rPr>
              <a:t>0</a:t>
            </a:r>
            <a:endParaRPr lang="tr-TR" dirty="0">
              <a:solidFill>
                <a:srgbClr val="000000"/>
              </a:solidFill>
              <a:latin typeface="+mj-lt"/>
              <a:ea typeface="Cambria"/>
            </a:endParaRPr>
          </a:p>
        </p:txBody>
      </p:sp>
      <p:sp>
        <p:nvSpPr>
          <p:cNvPr id="28" name="Dikdörtgen 5">
            <a:extLst>
              <a:ext uri="{FF2B5EF4-FFF2-40B4-BE49-F238E27FC236}">
                <a16:creationId xmlns:a16="http://schemas.microsoft.com/office/drawing/2014/main" id="{779D666A-656C-DFFF-8975-07C02AAAF883}"/>
              </a:ext>
            </a:extLst>
          </p:cNvPr>
          <p:cNvSpPr/>
          <p:nvPr/>
        </p:nvSpPr>
        <p:spPr>
          <a:xfrm>
            <a:off x="3456815" y="4129197"/>
            <a:ext cx="3324412" cy="47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+mj-lt"/>
                <a:ea typeface="Cambria"/>
              </a:rPr>
              <a:t>101010101010101010101010</a:t>
            </a:r>
            <a:endParaRPr lang="tr-TR" dirty="0">
              <a:solidFill>
                <a:srgbClr val="000000"/>
              </a:solidFill>
              <a:latin typeface="+mj-lt"/>
              <a:ea typeface="Cambria"/>
            </a:endParaRPr>
          </a:p>
        </p:txBody>
      </p:sp>
      <p:sp>
        <p:nvSpPr>
          <p:cNvPr id="31" name="Dikdörtgen 5">
            <a:extLst>
              <a:ext uri="{FF2B5EF4-FFF2-40B4-BE49-F238E27FC236}">
                <a16:creationId xmlns:a16="http://schemas.microsoft.com/office/drawing/2014/main" id="{BFDD1F25-8417-45D6-209F-D9E7773EFEAF}"/>
              </a:ext>
            </a:extLst>
          </p:cNvPr>
          <p:cNvSpPr/>
          <p:nvPr/>
        </p:nvSpPr>
        <p:spPr>
          <a:xfrm>
            <a:off x="2357916" y="4597356"/>
            <a:ext cx="1103144" cy="474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latin typeface="+mj-lt"/>
                <a:ea typeface="Cambria"/>
              </a:rPr>
              <a:t>0</a:t>
            </a:r>
            <a:endParaRPr lang="tr-TR" dirty="0">
              <a:solidFill>
                <a:srgbClr val="000000"/>
              </a:solidFill>
              <a:latin typeface="+mj-lt"/>
              <a:ea typeface="Cambria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71AD740-3386-1BAB-0D53-13B2B1B6C3A7}"/>
              </a:ext>
            </a:extLst>
          </p:cNvPr>
          <p:cNvSpPr/>
          <p:nvPr/>
        </p:nvSpPr>
        <p:spPr>
          <a:xfrm>
            <a:off x="1631549" y="1798278"/>
            <a:ext cx="647700" cy="474800"/>
          </a:xfrm>
          <a:prstGeom prst="rightArrow">
            <a:avLst/>
          </a:prstGeom>
          <a:solidFill>
            <a:srgbClr val="FE61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F5E1EBA-2E80-1205-286A-27189D81EEBA}"/>
              </a:ext>
            </a:extLst>
          </p:cNvPr>
          <p:cNvSpPr/>
          <p:nvPr/>
        </p:nvSpPr>
        <p:spPr>
          <a:xfrm>
            <a:off x="1631549" y="4590713"/>
            <a:ext cx="647700" cy="474800"/>
          </a:xfrm>
          <a:prstGeom prst="rightArrow">
            <a:avLst/>
          </a:prstGeom>
          <a:solidFill>
            <a:srgbClr val="FE61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7" name="Dikdörtgen 5">
            <a:extLst>
              <a:ext uri="{FF2B5EF4-FFF2-40B4-BE49-F238E27FC236}">
                <a16:creationId xmlns:a16="http://schemas.microsoft.com/office/drawing/2014/main" id="{3359A361-49D0-0E10-8FD5-37C889FF4335}"/>
              </a:ext>
            </a:extLst>
          </p:cNvPr>
          <p:cNvSpPr/>
          <p:nvPr/>
        </p:nvSpPr>
        <p:spPr>
          <a:xfrm>
            <a:off x="3456815" y="1327665"/>
            <a:ext cx="3324412" cy="47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+mj-lt"/>
                <a:ea typeface="Cambria"/>
              </a:rPr>
              <a:t>101010101010101010101010</a:t>
            </a:r>
            <a:endParaRPr lang="tr-TR" dirty="0">
              <a:solidFill>
                <a:srgbClr val="000000"/>
              </a:solidFill>
              <a:latin typeface="+mj-lt"/>
              <a:ea typeface="Cambria"/>
            </a:endParaRPr>
          </a:p>
        </p:txBody>
      </p:sp>
      <p:sp>
        <p:nvSpPr>
          <p:cNvPr id="10" name="Dikdörtgen 5">
            <a:extLst>
              <a:ext uri="{FF2B5EF4-FFF2-40B4-BE49-F238E27FC236}">
                <a16:creationId xmlns:a16="http://schemas.microsoft.com/office/drawing/2014/main" id="{10F09BD8-9B0B-AEC9-9CE3-90FBDB6CF21B}"/>
              </a:ext>
            </a:extLst>
          </p:cNvPr>
          <p:cNvSpPr/>
          <p:nvPr/>
        </p:nvSpPr>
        <p:spPr>
          <a:xfrm>
            <a:off x="3456815" y="5065513"/>
            <a:ext cx="3324412" cy="47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+mj-lt"/>
                <a:ea typeface="Cambria"/>
              </a:rPr>
              <a:t>101010101010101010101010</a:t>
            </a:r>
            <a:endParaRPr lang="tr-TR" dirty="0">
              <a:solidFill>
                <a:srgbClr val="000000"/>
              </a:solidFill>
              <a:latin typeface="+mj-lt"/>
              <a:ea typeface="Cambria"/>
            </a:endParaRPr>
          </a:p>
        </p:txBody>
      </p:sp>
      <p:sp>
        <p:nvSpPr>
          <p:cNvPr id="39" name="Dikdörtgen 5">
            <a:extLst>
              <a:ext uri="{FF2B5EF4-FFF2-40B4-BE49-F238E27FC236}">
                <a16:creationId xmlns:a16="http://schemas.microsoft.com/office/drawing/2014/main" id="{13663884-0D09-ADD0-A59D-703D0F3A830D}"/>
              </a:ext>
            </a:extLst>
          </p:cNvPr>
          <p:cNvSpPr/>
          <p:nvPr/>
        </p:nvSpPr>
        <p:spPr>
          <a:xfrm>
            <a:off x="2357916" y="1800035"/>
            <a:ext cx="1103144" cy="47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latin typeface="+mj-lt"/>
                <a:ea typeface="Cambria"/>
              </a:rPr>
              <a:t>1</a:t>
            </a:r>
          </a:p>
        </p:txBody>
      </p:sp>
      <p:sp>
        <p:nvSpPr>
          <p:cNvPr id="40" name="Dikdörtgen 5">
            <a:extLst>
              <a:ext uri="{FF2B5EF4-FFF2-40B4-BE49-F238E27FC236}">
                <a16:creationId xmlns:a16="http://schemas.microsoft.com/office/drawing/2014/main" id="{8CBAB759-AE64-DC19-336B-0ADF83B44B1E}"/>
              </a:ext>
            </a:extLst>
          </p:cNvPr>
          <p:cNvSpPr/>
          <p:nvPr/>
        </p:nvSpPr>
        <p:spPr>
          <a:xfrm>
            <a:off x="2357916" y="3185396"/>
            <a:ext cx="1103144" cy="47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latin typeface="+mj-lt"/>
                <a:ea typeface="Cambria"/>
              </a:rPr>
              <a:t>1</a:t>
            </a: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D1658BF7-0174-CBBD-B230-E00A2CAEB308}"/>
              </a:ext>
            </a:extLst>
          </p:cNvPr>
          <p:cNvSpPr/>
          <p:nvPr/>
        </p:nvSpPr>
        <p:spPr>
          <a:xfrm>
            <a:off x="1631549" y="3179981"/>
            <a:ext cx="647700" cy="474800"/>
          </a:xfrm>
          <a:prstGeom prst="rightArrow">
            <a:avLst/>
          </a:prstGeom>
          <a:solidFill>
            <a:srgbClr val="FE61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3" name="Dikdörtgen 5">
            <a:extLst>
              <a:ext uri="{FF2B5EF4-FFF2-40B4-BE49-F238E27FC236}">
                <a16:creationId xmlns:a16="http://schemas.microsoft.com/office/drawing/2014/main" id="{7A9D6846-C640-7547-915F-CA4A2381EEEA}"/>
              </a:ext>
            </a:extLst>
          </p:cNvPr>
          <p:cNvSpPr/>
          <p:nvPr/>
        </p:nvSpPr>
        <p:spPr>
          <a:xfrm>
            <a:off x="2357916" y="4589348"/>
            <a:ext cx="1103144" cy="47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latin typeface="+mj-lt"/>
                <a:ea typeface="Cambria"/>
              </a:rPr>
              <a:t>1</a:t>
            </a:r>
          </a:p>
        </p:txBody>
      </p:sp>
      <p:sp>
        <p:nvSpPr>
          <p:cNvPr id="44" name="Dikdörtgen 5">
            <a:extLst>
              <a:ext uri="{FF2B5EF4-FFF2-40B4-BE49-F238E27FC236}">
                <a16:creationId xmlns:a16="http://schemas.microsoft.com/office/drawing/2014/main" id="{D4E0E52C-0B60-0543-3727-D4A30233DB69}"/>
              </a:ext>
            </a:extLst>
          </p:cNvPr>
          <p:cNvSpPr/>
          <p:nvPr/>
        </p:nvSpPr>
        <p:spPr>
          <a:xfrm>
            <a:off x="2357916" y="1806676"/>
            <a:ext cx="1103144" cy="474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latin typeface="+mj-lt"/>
                <a:ea typeface="Cambria"/>
              </a:rPr>
              <a:t>2</a:t>
            </a:r>
          </a:p>
        </p:txBody>
      </p:sp>
      <p:sp>
        <p:nvSpPr>
          <p:cNvPr id="50" name="Dikdörtgen 5">
            <a:extLst>
              <a:ext uri="{FF2B5EF4-FFF2-40B4-BE49-F238E27FC236}">
                <a16:creationId xmlns:a16="http://schemas.microsoft.com/office/drawing/2014/main" id="{BDCEBD88-2BB1-9EFE-3AFF-635DF15E87E3}"/>
              </a:ext>
            </a:extLst>
          </p:cNvPr>
          <p:cNvSpPr/>
          <p:nvPr/>
        </p:nvSpPr>
        <p:spPr>
          <a:xfrm>
            <a:off x="2357916" y="1805618"/>
            <a:ext cx="1103144" cy="474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latin typeface="+mj-lt"/>
                <a:ea typeface="Cambria"/>
              </a:rPr>
              <a:t>0</a:t>
            </a:r>
            <a:endParaRPr lang="tr-TR" dirty="0">
              <a:solidFill>
                <a:srgbClr val="000000"/>
              </a:solidFill>
              <a:latin typeface="+mj-lt"/>
              <a:ea typeface="Cambria"/>
            </a:endParaRPr>
          </a:p>
        </p:txBody>
      </p:sp>
      <p:sp>
        <p:nvSpPr>
          <p:cNvPr id="52" name="Dikdörtgen 5">
            <a:extLst>
              <a:ext uri="{FF2B5EF4-FFF2-40B4-BE49-F238E27FC236}">
                <a16:creationId xmlns:a16="http://schemas.microsoft.com/office/drawing/2014/main" id="{D97FD3C1-9186-AC53-D08A-2955BCD78564}"/>
              </a:ext>
            </a:extLst>
          </p:cNvPr>
          <p:cNvSpPr/>
          <p:nvPr/>
        </p:nvSpPr>
        <p:spPr>
          <a:xfrm>
            <a:off x="2357916" y="3179981"/>
            <a:ext cx="1103144" cy="474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latin typeface="+mj-lt"/>
                <a:ea typeface="Cambria"/>
              </a:rPr>
              <a:t>2</a:t>
            </a:r>
          </a:p>
        </p:txBody>
      </p:sp>
      <p:sp>
        <p:nvSpPr>
          <p:cNvPr id="53" name="Dikdörtgen 5">
            <a:extLst>
              <a:ext uri="{FF2B5EF4-FFF2-40B4-BE49-F238E27FC236}">
                <a16:creationId xmlns:a16="http://schemas.microsoft.com/office/drawing/2014/main" id="{486194F4-28A1-8A92-08AD-442BB2196FF5}"/>
              </a:ext>
            </a:extLst>
          </p:cNvPr>
          <p:cNvSpPr/>
          <p:nvPr/>
        </p:nvSpPr>
        <p:spPr>
          <a:xfrm>
            <a:off x="2357916" y="4599309"/>
            <a:ext cx="1103144" cy="474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latin typeface="+mj-lt"/>
                <a:ea typeface="Cambria"/>
              </a:rPr>
              <a:t>2</a:t>
            </a:r>
          </a:p>
        </p:txBody>
      </p:sp>
      <p:sp>
        <p:nvSpPr>
          <p:cNvPr id="55" name="Dikdörtgen 5">
            <a:extLst>
              <a:ext uri="{FF2B5EF4-FFF2-40B4-BE49-F238E27FC236}">
                <a16:creationId xmlns:a16="http://schemas.microsoft.com/office/drawing/2014/main" id="{B24213C7-0C20-6002-C18C-C44B98F854D0}"/>
              </a:ext>
            </a:extLst>
          </p:cNvPr>
          <p:cNvSpPr/>
          <p:nvPr/>
        </p:nvSpPr>
        <p:spPr>
          <a:xfrm>
            <a:off x="2357916" y="3180369"/>
            <a:ext cx="1103144" cy="474800"/>
          </a:xfrm>
          <a:prstGeom prst="rect">
            <a:avLst/>
          </a:prstGeom>
          <a:solidFill>
            <a:srgbClr val="F3997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latin typeface="+mj-lt"/>
                <a:ea typeface="Cambria"/>
              </a:rPr>
              <a:t>3</a:t>
            </a:r>
          </a:p>
        </p:txBody>
      </p:sp>
      <p:sp>
        <p:nvSpPr>
          <p:cNvPr id="56" name="Dikdörtgen 5">
            <a:extLst>
              <a:ext uri="{FF2B5EF4-FFF2-40B4-BE49-F238E27FC236}">
                <a16:creationId xmlns:a16="http://schemas.microsoft.com/office/drawing/2014/main" id="{27160F44-FDD9-B266-0FC6-31563CBC2111}"/>
              </a:ext>
            </a:extLst>
          </p:cNvPr>
          <p:cNvSpPr/>
          <p:nvPr/>
        </p:nvSpPr>
        <p:spPr>
          <a:xfrm>
            <a:off x="2357916" y="4607317"/>
            <a:ext cx="1103144" cy="474800"/>
          </a:xfrm>
          <a:prstGeom prst="rect">
            <a:avLst/>
          </a:prstGeom>
          <a:solidFill>
            <a:srgbClr val="F3997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latin typeface="+mj-lt"/>
                <a:ea typeface="Cambria"/>
              </a:rPr>
              <a:t>3</a:t>
            </a:r>
          </a:p>
        </p:txBody>
      </p:sp>
      <p:sp>
        <p:nvSpPr>
          <p:cNvPr id="63" name="Dikdörtgen 5">
            <a:extLst>
              <a:ext uri="{FF2B5EF4-FFF2-40B4-BE49-F238E27FC236}">
                <a16:creationId xmlns:a16="http://schemas.microsoft.com/office/drawing/2014/main" id="{17F51E05-238F-73A2-A4FB-3A8D2E72D26C}"/>
              </a:ext>
            </a:extLst>
          </p:cNvPr>
          <p:cNvSpPr/>
          <p:nvPr/>
        </p:nvSpPr>
        <p:spPr>
          <a:xfrm>
            <a:off x="2357916" y="4597356"/>
            <a:ext cx="1103144" cy="474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latin typeface="+mj-lt"/>
                <a:ea typeface="Cambria"/>
              </a:rPr>
              <a:t>0</a:t>
            </a:r>
            <a:endParaRPr lang="tr-TR" dirty="0">
              <a:solidFill>
                <a:srgbClr val="000000"/>
              </a:solidFill>
              <a:latin typeface="+mj-lt"/>
              <a:ea typeface="Cambria"/>
            </a:endParaRPr>
          </a:p>
        </p:txBody>
      </p:sp>
      <p:sp>
        <p:nvSpPr>
          <p:cNvPr id="9" name="Dikdörtgen 5">
            <a:extLst>
              <a:ext uri="{FF2B5EF4-FFF2-40B4-BE49-F238E27FC236}">
                <a16:creationId xmlns:a16="http://schemas.microsoft.com/office/drawing/2014/main" id="{1F736B7B-D5F3-01AB-55E5-3761FEE2315D}"/>
              </a:ext>
            </a:extLst>
          </p:cNvPr>
          <p:cNvSpPr/>
          <p:nvPr/>
        </p:nvSpPr>
        <p:spPr>
          <a:xfrm>
            <a:off x="2357916" y="1327665"/>
            <a:ext cx="1103144" cy="474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latin typeface="+mj-lt"/>
                <a:ea typeface="Cambria"/>
              </a:rPr>
              <a:t>0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EA6F64A-15EB-CAC4-67EA-35957FD904BC}"/>
              </a:ext>
            </a:extLst>
          </p:cNvPr>
          <p:cNvGrpSpPr/>
          <p:nvPr/>
        </p:nvGrpSpPr>
        <p:grpSpPr>
          <a:xfrm>
            <a:off x="1629653" y="1305810"/>
            <a:ext cx="5152334" cy="1421347"/>
            <a:chOff x="1631549" y="2709454"/>
            <a:chExt cx="5152334" cy="1421347"/>
          </a:xfrm>
        </p:grpSpPr>
        <p:sp>
          <p:nvSpPr>
            <p:cNvPr id="46" name="Arrow: Right 45">
              <a:extLst>
                <a:ext uri="{FF2B5EF4-FFF2-40B4-BE49-F238E27FC236}">
                  <a16:creationId xmlns:a16="http://schemas.microsoft.com/office/drawing/2014/main" id="{6A5ADCCA-F3B4-F63A-9848-7E91CB9BE6C2}"/>
                </a:ext>
              </a:extLst>
            </p:cNvPr>
            <p:cNvSpPr/>
            <p:nvPr/>
          </p:nvSpPr>
          <p:spPr>
            <a:xfrm>
              <a:off x="1631549" y="3656001"/>
              <a:ext cx="647700" cy="474800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7" name="Arrow: Right 46">
              <a:extLst>
                <a:ext uri="{FF2B5EF4-FFF2-40B4-BE49-F238E27FC236}">
                  <a16:creationId xmlns:a16="http://schemas.microsoft.com/office/drawing/2014/main" id="{F672A217-7E9A-12D2-6E1D-171C93C2DDE2}"/>
                </a:ext>
              </a:extLst>
            </p:cNvPr>
            <p:cNvSpPr/>
            <p:nvPr/>
          </p:nvSpPr>
          <p:spPr>
            <a:xfrm>
              <a:off x="1631549" y="2709454"/>
              <a:ext cx="647700" cy="474800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8" name="Dikdörtgen 5">
              <a:extLst>
                <a:ext uri="{FF2B5EF4-FFF2-40B4-BE49-F238E27FC236}">
                  <a16:creationId xmlns:a16="http://schemas.microsoft.com/office/drawing/2014/main" id="{EC76A734-AE9D-2044-59E6-DB30CC7AB571}"/>
                </a:ext>
              </a:extLst>
            </p:cNvPr>
            <p:cNvSpPr/>
            <p:nvPr/>
          </p:nvSpPr>
          <p:spPr>
            <a:xfrm>
              <a:off x="2362013" y="2730828"/>
              <a:ext cx="4421870" cy="453426"/>
            </a:xfrm>
            <a:prstGeom prst="rect">
              <a:avLst/>
            </a:prstGeom>
            <a:solidFill>
              <a:srgbClr val="70AD47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r-TR" dirty="0">
                <a:solidFill>
                  <a:srgbClr val="000000"/>
                </a:solidFill>
                <a:latin typeface="+mj-lt"/>
                <a:ea typeface="Cambria"/>
              </a:endParaRPr>
            </a:p>
          </p:txBody>
        </p:sp>
        <p:sp>
          <p:nvSpPr>
            <p:cNvPr id="49" name="Dikdörtgen 5">
              <a:extLst>
                <a:ext uri="{FF2B5EF4-FFF2-40B4-BE49-F238E27FC236}">
                  <a16:creationId xmlns:a16="http://schemas.microsoft.com/office/drawing/2014/main" id="{C52936E2-3291-F619-FDB9-7A34F21B3903}"/>
                </a:ext>
              </a:extLst>
            </p:cNvPr>
            <p:cNvSpPr/>
            <p:nvPr/>
          </p:nvSpPr>
          <p:spPr>
            <a:xfrm>
              <a:off x="2358222" y="3663900"/>
              <a:ext cx="4421870" cy="453426"/>
            </a:xfrm>
            <a:prstGeom prst="rect">
              <a:avLst/>
            </a:prstGeom>
            <a:solidFill>
              <a:srgbClr val="70AD47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r-TR" dirty="0">
                <a:solidFill>
                  <a:srgbClr val="000000"/>
                </a:solidFill>
                <a:latin typeface="+mj-lt"/>
                <a:ea typeface="Cambria"/>
              </a:endParaRPr>
            </a:p>
          </p:txBody>
        </p:sp>
      </p:grpSp>
      <p:sp>
        <p:nvSpPr>
          <p:cNvPr id="29" name="Dikdörtgen 5">
            <a:extLst>
              <a:ext uri="{FF2B5EF4-FFF2-40B4-BE49-F238E27FC236}">
                <a16:creationId xmlns:a16="http://schemas.microsoft.com/office/drawing/2014/main" id="{B102A229-1C6C-A1B0-D3BC-0FD82435E258}"/>
              </a:ext>
            </a:extLst>
          </p:cNvPr>
          <p:cNvSpPr/>
          <p:nvPr/>
        </p:nvSpPr>
        <p:spPr>
          <a:xfrm>
            <a:off x="2357916" y="4129197"/>
            <a:ext cx="1103144" cy="474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latin typeface="+mj-lt"/>
                <a:ea typeface="Cambria"/>
              </a:rPr>
              <a:t>0</a:t>
            </a:r>
            <a:endParaRPr lang="tr-TR" dirty="0">
              <a:solidFill>
                <a:srgbClr val="000000"/>
              </a:solidFill>
              <a:latin typeface="+mj-lt"/>
              <a:ea typeface="Cambria"/>
            </a:endParaRPr>
          </a:p>
        </p:txBody>
      </p:sp>
      <p:sp>
        <p:nvSpPr>
          <p:cNvPr id="16" name="Dikdörtgen 5">
            <a:extLst>
              <a:ext uri="{FF2B5EF4-FFF2-40B4-BE49-F238E27FC236}">
                <a16:creationId xmlns:a16="http://schemas.microsoft.com/office/drawing/2014/main" id="{FB882103-23FC-6F47-BD7E-DE3336736899}"/>
              </a:ext>
            </a:extLst>
          </p:cNvPr>
          <p:cNvSpPr/>
          <p:nvPr/>
        </p:nvSpPr>
        <p:spPr>
          <a:xfrm>
            <a:off x="2357916" y="5065513"/>
            <a:ext cx="1103144" cy="474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latin typeface="+mj-lt"/>
                <a:ea typeface="Cambria"/>
              </a:rPr>
              <a:t>0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C95CCAC-DF08-B046-F757-17188F75D0D4}"/>
              </a:ext>
            </a:extLst>
          </p:cNvPr>
          <p:cNvGrpSpPr/>
          <p:nvPr/>
        </p:nvGrpSpPr>
        <p:grpSpPr>
          <a:xfrm>
            <a:off x="1629653" y="4118966"/>
            <a:ext cx="5152334" cy="1421347"/>
            <a:chOff x="106464" y="3952315"/>
            <a:chExt cx="5152334" cy="1421347"/>
          </a:xfrm>
        </p:grpSpPr>
        <p:sp>
          <p:nvSpPr>
            <p:cNvPr id="58" name="Arrow: Right 57">
              <a:extLst>
                <a:ext uri="{FF2B5EF4-FFF2-40B4-BE49-F238E27FC236}">
                  <a16:creationId xmlns:a16="http://schemas.microsoft.com/office/drawing/2014/main" id="{4FE2FFF4-5663-96AE-6D14-408E4351F910}"/>
                </a:ext>
              </a:extLst>
            </p:cNvPr>
            <p:cNvSpPr/>
            <p:nvPr/>
          </p:nvSpPr>
          <p:spPr>
            <a:xfrm>
              <a:off x="106464" y="4898862"/>
              <a:ext cx="647700" cy="474800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9" name="Arrow: Right 58">
              <a:extLst>
                <a:ext uri="{FF2B5EF4-FFF2-40B4-BE49-F238E27FC236}">
                  <a16:creationId xmlns:a16="http://schemas.microsoft.com/office/drawing/2014/main" id="{A521DC44-B401-4AFB-05E0-8E37B68336EF}"/>
                </a:ext>
              </a:extLst>
            </p:cNvPr>
            <p:cNvSpPr/>
            <p:nvPr/>
          </p:nvSpPr>
          <p:spPr>
            <a:xfrm>
              <a:off x="106464" y="3952315"/>
              <a:ext cx="647700" cy="474800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0" name="Dikdörtgen 5">
              <a:extLst>
                <a:ext uri="{FF2B5EF4-FFF2-40B4-BE49-F238E27FC236}">
                  <a16:creationId xmlns:a16="http://schemas.microsoft.com/office/drawing/2014/main" id="{3BDD44A6-267D-DDC9-D4EF-1371C873C1E5}"/>
                </a:ext>
              </a:extLst>
            </p:cNvPr>
            <p:cNvSpPr/>
            <p:nvPr/>
          </p:nvSpPr>
          <p:spPr>
            <a:xfrm>
              <a:off x="836928" y="3973689"/>
              <a:ext cx="4421870" cy="453426"/>
            </a:xfrm>
            <a:prstGeom prst="rect">
              <a:avLst/>
            </a:prstGeom>
            <a:solidFill>
              <a:srgbClr val="70AD47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r-TR" dirty="0">
                <a:solidFill>
                  <a:srgbClr val="000000"/>
                </a:solidFill>
                <a:latin typeface="+mj-lt"/>
                <a:ea typeface="Cambria"/>
              </a:endParaRPr>
            </a:p>
          </p:txBody>
        </p:sp>
        <p:sp>
          <p:nvSpPr>
            <p:cNvPr id="61" name="Dikdörtgen 5">
              <a:extLst>
                <a:ext uri="{FF2B5EF4-FFF2-40B4-BE49-F238E27FC236}">
                  <a16:creationId xmlns:a16="http://schemas.microsoft.com/office/drawing/2014/main" id="{EFEA070F-42CF-50A0-D247-6FFB87007E4B}"/>
                </a:ext>
              </a:extLst>
            </p:cNvPr>
            <p:cNvSpPr/>
            <p:nvPr/>
          </p:nvSpPr>
          <p:spPr>
            <a:xfrm>
              <a:off x="836928" y="4912783"/>
              <a:ext cx="4421870" cy="453426"/>
            </a:xfrm>
            <a:prstGeom prst="rect">
              <a:avLst/>
            </a:prstGeom>
            <a:solidFill>
              <a:srgbClr val="70AD47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r-TR" dirty="0">
                <a:solidFill>
                  <a:srgbClr val="000000"/>
                </a:solidFill>
                <a:latin typeface="+mj-lt"/>
                <a:ea typeface="Cambria"/>
              </a:endParaRPr>
            </a:p>
          </p:txBody>
        </p:sp>
      </p:grpSp>
      <p:sp>
        <p:nvSpPr>
          <p:cNvPr id="64" name="Dikdörtgen 5">
            <a:extLst>
              <a:ext uri="{FF2B5EF4-FFF2-40B4-BE49-F238E27FC236}">
                <a16:creationId xmlns:a16="http://schemas.microsoft.com/office/drawing/2014/main" id="{B001531F-B335-4059-991C-9C007F22C70B}"/>
              </a:ext>
            </a:extLst>
          </p:cNvPr>
          <p:cNvSpPr/>
          <p:nvPr/>
        </p:nvSpPr>
        <p:spPr>
          <a:xfrm>
            <a:off x="2357916" y="3184920"/>
            <a:ext cx="1103144" cy="474800"/>
          </a:xfrm>
          <a:prstGeom prst="rect">
            <a:avLst/>
          </a:prstGeom>
          <a:solidFill>
            <a:srgbClr val="EB5A19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latin typeface="+mj-lt"/>
                <a:ea typeface="Cambria"/>
              </a:rPr>
              <a:t>4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39FAA51-DAA9-456E-2351-00797674EEC6}"/>
              </a:ext>
            </a:extLst>
          </p:cNvPr>
          <p:cNvGrpSpPr/>
          <p:nvPr/>
        </p:nvGrpSpPr>
        <p:grpSpPr>
          <a:xfrm>
            <a:off x="2358142" y="2715730"/>
            <a:ext cx="4427674" cy="1412706"/>
            <a:chOff x="2358142" y="2715730"/>
            <a:chExt cx="4427674" cy="1412706"/>
          </a:xfrm>
        </p:grpSpPr>
        <p:sp>
          <p:nvSpPr>
            <p:cNvPr id="65" name="Dikdörtgen 5">
              <a:extLst>
                <a:ext uri="{FF2B5EF4-FFF2-40B4-BE49-F238E27FC236}">
                  <a16:creationId xmlns:a16="http://schemas.microsoft.com/office/drawing/2014/main" id="{7547512D-9111-5B4B-EDA6-32C93B56E05F}"/>
                </a:ext>
              </a:extLst>
            </p:cNvPr>
            <p:cNvSpPr/>
            <p:nvPr/>
          </p:nvSpPr>
          <p:spPr>
            <a:xfrm>
              <a:off x="2358142" y="3184739"/>
              <a:ext cx="1103144" cy="47480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rgbClr val="000000"/>
                  </a:solidFill>
                  <a:latin typeface="+mj-lt"/>
                  <a:ea typeface="Cambria"/>
                </a:rPr>
                <a:t>5</a:t>
              </a:r>
            </a:p>
          </p:txBody>
        </p:sp>
        <p:sp>
          <p:nvSpPr>
            <p:cNvPr id="68" name="Dikdörtgen 5">
              <a:extLst>
                <a:ext uri="{FF2B5EF4-FFF2-40B4-BE49-F238E27FC236}">
                  <a16:creationId xmlns:a16="http://schemas.microsoft.com/office/drawing/2014/main" id="{BCC1C028-0A7A-132A-77B4-A1881D0A19E8}"/>
                </a:ext>
              </a:extLst>
            </p:cNvPr>
            <p:cNvSpPr/>
            <p:nvPr/>
          </p:nvSpPr>
          <p:spPr>
            <a:xfrm>
              <a:off x="3461404" y="3653636"/>
              <a:ext cx="3324412" cy="47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  <a:latin typeface="+mj-lt"/>
                  <a:ea typeface="Cambria"/>
                </a:rPr>
                <a:t>10101010101010</a:t>
              </a:r>
              <a:r>
                <a:rPr lang="en-US" dirty="0">
                  <a:solidFill>
                    <a:srgbClr val="FF0000"/>
                  </a:solidFill>
                  <a:latin typeface="+mj-lt"/>
                  <a:ea typeface="Cambria"/>
                </a:rPr>
                <a:t>0</a:t>
              </a:r>
              <a:r>
                <a:rPr lang="en-US" dirty="0">
                  <a:solidFill>
                    <a:srgbClr val="000000"/>
                  </a:solidFill>
                  <a:latin typeface="+mj-lt"/>
                  <a:ea typeface="Cambria"/>
                </a:rPr>
                <a:t>010101010</a:t>
              </a:r>
              <a:endParaRPr lang="tr-TR" dirty="0">
                <a:solidFill>
                  <a:srgbClr val="000000"/>
                </a:solidFill>
                <a:latin typeface="+mj-lt"/>
                <a:ea typeface="Cambria"/>
              </a:endParaRPr>
            </a:p>
          </p:txBody>
        </p:sp>
        <p:sp>
          <p:nvSpPr>
            <p:cNvPr id="69" name="Dikdörtgen 5">
              <a:extLst>
                <a:ext uri="{FF2B5EF4-FFF2-40B4-BE49-F238E27FC236}">
                  <a16:creationId xmlns:a16="http://schemas.microsoft.com/office/drawing/2014/main" id="{42841EC4-1958-77EE-295D-69C15F772D40}"/>
                </a:ext>
              </a:extLst>
            </p:cNvPr>
            <p:cNvSpPr/>
            <p:nvPr/>
          </p:nvSpPr>
          <p:spPr>
            <a:xfrm>
              <a:off x="3461366" y="2715730"/>
              <a:ext cx="3324412" cy="47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  <a:latin typeface="+mj-lt"/>
                  <a:ea typeface="Cambria"/>
                </a:rPr>
                <a:t>10</a:t>
              </a:r>
              <a:r>
                <a:rPr lang="en-US" dirty="0">
                  <a:solidFill>
                    <a:srgbClr val="FF0000"/>
                  </a:solidFill>
                  <a:latin typeface="+mj-lt"/>
                  <a:ea typeface="Cambria"/>
                </a:rPr>
                <a:t>0</a:t>
              </a:r>
              <a:r>
                <a:rPr lang="en-US" dirty="0">
                  <a:solidFill>
                    <a:srgbClr val="000000"/>
                  </a:solidFill>
                  <a:latin typeface="+mj-lt"/>
                  <a:ea typeface="Cambria"/>
                </a:rPr>
                <a:t>01010101010</a:t>
              </a:r>
              <a:r>
                <a:rPr lang="en-US" dirty="0">
                  <a:solidFill>
                    <a:schemeClr val="tx1"/>
                  </a:solidFill>
                  <a:latin typeface="+mj-lt"/>
                  <a:ea typeface="Cambria"/>
                </a:rPr>
                <a:t>1</a:t>
              </a:r>
              <a:r>
                <a:rPr lang="en-US" dirty="0">
                  <a:solidFill>
                    <a:srgbClr val="000000"/>
                  </a:solidFill>
                  <a:latin typeface="+mj-lt"/>
                  <a:ea typeface="Cambria"/>
                </a:rPr>
                <a:t>010</a:t>
              </a:r>
              <a:r>
                <a:rPr lang="en-US" dirty="0">
                  <a:solidFill>
                    <a:srgbClr val="FF0000"/>
                  </a:solidFill>
                  <a:latin typeface="+mj-lt"/>
                  <a:ea typeface="Cambria"/>
                </a:rPr>
                <a:t>0</a:t>
              </a:r>
              <a:r>
                <a:rPr lang="en-US" dirty="0">
                  <a:solidFill>
                    <a:srgbClr val="000000"/>
                  </a:solidFill>
                  <a:latin typeface="+mj-lt"/>
                  <a:ea typeface="Cambria"/>
                </a:rPr>
                <a:t>01010</a:t>
              </a:r>
              <a:endParaRPr lang="tr-TR" dirty="0">
                <a:solidFill>
                  <a:srgbClr val="000000"/>
                </a:solidFill>
                <a:latin typeface="+mj-lt"/>
                <a:ea typeface="Cambria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B97D3F4-C038-0F9D-5950-BE241C2C01FD}"/>
              </a:ext>
            </a:extLst>
          </p:cNvPr>
          <p:cNvGrpSpPr/>
          <p:nvPr/>
        </p:nvGrpSpPr>
        <p:grpSpPr>
          <a:xfrm>
            <a:off x="2358856" y="2715649"/>
            <a:ext cx="4427674" cy="1412706"/>
            <a:chOff x="2358142" y="2715730"/>
            <a:chExt cx="4427674" cy="1412706"/>
          </a:xfrm>
        </p:grpSpPr>
        <p:sp>
          <p:nvSpPr>
            <p:cNvPr id="72" name="Dikdörtgen 5">
              <a:extLst>
                <a:ext uri="{FF2B5EF4-FFF2-40B4-BE49-F238E27FC236}">
                  <a16:creationId xmlns:a16="http://schemas.microsoft.com/office/drawing/2014/main" id="{C782941E-E1DE-6742-6264-CC31AE1814F3}"/>
                </a:ext>
              </a:extLst>
            </p:cNvPr>
            <p:cNvSpPr/>
            <p:nvPr/>
          </p:nvSpPr>
          <p:spPr>
            <a:xfrm>
              <a:off x="2358142" y="3184739"/>
              <a:ext cx="1103144" cy="47480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rgbClr val="000000"/>
                  </a:solidFill>
                  <a:latin typeface="+mj-lt"/>
                  <a:ea typeface="Cambria"/>
                </a:rPr>
                <a:t>6</a:t>
              </a:r>
            </a:p>
          </p:txBody>
        </p:sp>
        <p:sp>
          <p:nvSpPr>
            <p:cNvPr id="73" name="Dikdörtgen 5">
              <a:extLst>
                <a:ext uri="{FF2B5EF4-FFF2-40B4-BE49-F238E27FC236}">
                  <a16:creationId xmlns:a16="http://schemas.microsoft.com/office/drawing/2014/main" id="{BFD64354-6EE8-5571-7B52-0A02E4495A7A}"/>
                </a:ext>
              </a:extLst>
            </p:cNvPr>
            <p:cNvSpPr/>
            <p:nvPr/>
          </p:nvSpPr>
          <p:spPr>
            <a:xfrm>
              <a:off x="3461404" y="3653636"/>
              <a:ext cx="3324412" cy="47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  <a:latin typeface="+mj-lt"/>
                  <a:ea typeface="Cambria"/>
                </a:rPr>
                <a:t>10101010101010</a:t>
              </a:r>
              <a:r>
                <a:rPr lang="en-US" dirty="0">
                  <a:solidFill>
                    <a:srgbClr val="FF0000"/>
                  </a:solidFill>
                  <a:latin typeface="+mj-lt"/>
                  <a:ea typeface="Cambria"/>
                </a:rPr>
                <a:t>0</a:t>
              </a:r>
              <a:r>
                <a:rPr lang="en-US" dirty="0">
                  <a:solidFill>
                    <a:srgbClr val="000000"/>
                  </a:solidFill>
                  <a:latin typeface="+mj-lt"/>
                  <a:ea typeface="Cambria"/>
                </a:rPr>
                <a:t>01010</a:t>
              </a:r>
              <a:r>
                <a:rPr lang="en-US" dirty="0">
                  <a:solidFill>
                    <a:srgbClr val="FF0000"/>
                  </a:solidFill>
                  <a:latin typeface="+mj-lt"/>
                  <a:ea typeface="Cambria"/>
                </a:rPr>
                <a:t>0</a:t>
              </a:r>
              <a:r>
                <a:rPr lang="en-US" dirty="0">
                  <a:solidFill>
                    <a:srgbClr val="000000"/>
                  </a:solidFill>
                  <a:latin typeface="+mj-lt"/>
                  <a:ea typeface="Cambria"/>
                </a:rPr>
                <a:t>010</a:t>
              </a:r>
              <a:endParaRPr lang="tr-TR" dirty="0">
                <a:solidFill>
                  <a:srgbClr val="000000"/>
                </a:solidFill>
                <a:latin typeface="+mj-lt"/>
                <a:ea typeface="Cambria"/>
              </a:endParaRPr>
            </a:p>
          </p:txBody>
        </p:sp>
        <p:sp>
          <p:nvSpPr>
            <p:cNvPr id="74" name="Dikdörtgen 5">
              <a:extLst>
                <a:ext uri="{FF2B5EF4-FFF2-40B4-BE49-F238E27FC236}">
                  <a16:creationId xmlns:a16="http://schemas.microsoft.com/office/drawing/2014/main" id="{056B7D70-2543-0029-8779-F3ADF39B296B}"/>
                </a:ext>
              </a:extLst>
            </p:cNvPr>
            <p:cNvSpPr/>
            <p:nvPr/>
          </p:nvSpPr>
          <p:spPr>
            <a:xfrm>
              <a:off x="3461366" y="2715730"/>
              <a:ext cx="3324412" cy="47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  <a:latin typeface="+mj-lt"/>
                  <a:ea typeface="Cambria"/>
                </a:rPr>
                <a:t>10</a:t>
              </a:r>
              <a:r>
                <a:rPr lang="en-US" dirty="0">
                  <a:solidFill>
                    <a:srgbClr val="FF0000"/>
                  </a:solidFill>
                  <a:latin typeface="+mj-lt"/>
                  <a:ea typeface="Cambria"/>
                </a:rPr>
                <a:t>0</a:t>
              </a:r>
              <a:r>
                <a:rPr lang="en-US" dirty="0">
                  <a:solidFill>
                    <a:srgbClr val="000000"/>
                  </a:solidFill>
                  <a:latin typeface="+mj-lt"/>
                  <a:ea typeface="Cambria"/>
                </a:rPr>
                <a:t>01010101010</a:t>
              </a:r>
              <a:r>
                <a:rPr lang="en-US" dirty="0">
                  <a:solidFill>
                    <a:schemeClr val="tx1"/>
                  </a:solidFill>
                  <a:latin typeface="+mj-lt"/>
                  <a:ea typeface="Cambria"/>
                </a:rPr>
                <a:t>1</a:t>
              </a:r>
              <a:r>
                <a:rPr lang="en-US" dirty="0">
                  <a:solidFill>
                    <a:srgbClr val="000000"/>
                  </a:solidFill>
                  <a:latin typeface="+mj-lt"/>
                  <a:ea typeface="Cambria"/>
                </a:rPr>
                <a:t>010</a:t>
              </a:r>
              <a:r>
                <a:rPr lang="en-US" dirty="0">
                  <a:solidFill>
                    <a:srgbClr val="FF0000"/>
                  </a:solidFill>
                  <a:latin typeface="+mj-lt"/>
                  <a:ea typeface="Cambria"/>
                </a:rPr>
                <a:t>0</a:t>
              </a:r>
              <a:r>
                <a:rPr lang="en-US" dirty="0">
                  <a:solidFill>
                    <a:srgbClr val="000000"/>
                  </a:solidFill>
                  <a:latin typeface="+mj-lt"/>
                  <a:ea typeface="Cambria"/>
                </a:rPr>
                <a:t>010</a:t>
              </a:r>
              <a:r>
                <a:rPr lang="en-US" dirty="0">
                  <a:solidFill>
                    <a:srgbClr val="FF0000"/>
                  </a:solidFill>
                  <a:latin typeface="+mj-lt"/>
                  <a:ea typeface="Cambria"/>
                </a:rPr>
                <a:t>0</a:t>
              </a:r>
              <a:r>
                <a:rPr lang="en-US" dirty="0">
                  <a:solidFill>
                    <a:srgbClr val="000000"/>
                  </a:solidFill>
                  <a:latin typeface="+mj-lt"/>
                  <a:ea typeface="Cambria"/>
                </a:rPr>
                <a:t>0</a:t>
              </a:r>
              <a:endParaRPr lang="tr-TR" dirty="0">
                <a:solidFill>
                  <a:srgbClr val="000000"/>
                </a:solidFill>
                <a:latin typeface="+mj-lt"/>
                <a:ea typeface="Cambria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89A5DB6-4B1C-248D-63A3-EC7EE5FF29D5}"/>
              </a:ext>
            </a:extLst>
          </p:cNvPr>
          <p:cNvGrpSpPr/>
          <p:nvPr/>
        </p:nvGrpSpPr>
        <p:grpSpPr>
          <a:xfrm>
            <a:off x="2358856" y="2715758"/>
            <a:ext cx="4427674" cy="1412706"/>
            <a:chOff x="2358142" y="2715730"/>
            <a:chExt cx="4427674" cy="1412706"/>
          </a:xfrm>
        </p:grpSpPr>
        <p:sp>
          <p:nvSpPr>
            <p:cNvPr id="76" name="Dikdörtgen 5">
              <a:extLst>
                <a:ext uri="{FF2B5EF4-FFF2-40B4-BE49-F238E27FC236}">
                  <a16:creationId xmlns:a16="http://schemas.microsoft.com/office/drawing/2014/main" id="{5E4D19EF-E54C-710F-9EEC-1568BCB88688}"/>
                </a:ext>
              </a:extLst>
            </p:cNvPr>
            <p:cNvSpPr/>
            <p:nvPr/>
          </p:nvSpPr>
          <p:spPr>
            <a:xfrm>
              <a:off x="2358142" y="3184739"/>
              <a:ext cx="1103144" cy="47480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rgbClr val="000000"/>
                  </a:solidFill>
                  <a:latin typeface="+mj-lt"/>
                  <a:ea typeface="Cambria"/>
                </a:rPr>
                <a:t>7</a:t>
              </a:r>
            </a:p>
          </p:txBody>
        </p:sp>
        <p:sp>
          <p:nvSpPr>
            <p:cNvPr id="77" name="Dikdörtgen 5">
              <a:extLst>
                <a:ext uri="{FF2B5EF4-FFF2-40B4-BE49-F238E27FC236}">
                  <a16:creationId xmlns:a16="http://schemas.microsoft.com/office/drawing/2014/main" id="{A53A0FEA-F62D-4E2D-3271-8994C57195CD}"/>
                </a:ext>
              </a:extLst>
            </p:cNvPr>
            <p:cNvSpPr/>
            <p:nvPr/>
          </p:nvSpPr>
          <p:spPr>
            <a:xfrm>
              <a:off x="3461404" y="3653636"/>
              <a:ext cx="3324412" cy="47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  <a:latin typeface="+mj-lt"/>
                  <a:ea typeface="Cambria"/>
                </a:rPr>
                <a:t>10</a:t>
              </a:r>
              <a:r>
                <a:rPr lang="en-US" dirty="0">
                  <a:solidFill>
                    <a:srgbClr val="FF0000"/>
                  </a:solidFill>
                  <a:latin typeface="+mj-lt"/>
                  <a:ea typeface="Cambria"/>
                </a:rPr>
                <a:t>0</a:t>
              </a:r>
              <a:r>
                <a:rPr lang="en-US" dirty="0">
                  <a:solidFill>
                    <a:srgbClr val="000000"/>
                  </a:solidFill>
                  <a:latin typeface="+mj-lt"/>
                  <a:ea typeface="Cambria"/>
                </a:rPr>
                <a:t>010</a:t>
              </a:r>
              <a:r>
                <a:rPr lang="en-US" dirty="0">
                  <a:solidFill>
                    <a:srgbClr val="FF0000"/>
                  </a:solidFill>
                  <a:latin typeface="+mj-lt"/>
                  <a:ea typeface="Cambria"/>
                </a:rPr>
                <a:t>0</a:t>
              </a:r>
              <a:r>
                <a:rPr lang="en-US" dirty="0">
                  <a:solidFill>
                    <a:srgbClr val="000000"/>
                  </a:solidFill>
                  <a:latin typeface="+mj-lt"/>
                  <a:ea typeface="Cambria"/>
                </a:rPr>
                <a:t>0101010</a:t>
              </a:r>
              <a:r>
                <a:rPr lang="en-US" dirty="0">
                  <a:solidFill>
                    <a:srgbClr val="FF0000"/>
                  </a:solidFill>
                  <a:latin typeface="+mj-lt"/>
                  <a:ea typeface="Cambria"/>
                </a:rPr>
                <a:t>0</a:t>
              </a:r>
              <a:r>
                <a:rPr lang="en-US" dirty="0">
                  <a:solidFill>
                    <a:srgbClr val="000000"/>
                  </a:solidFill>
                  <a:latin typeface="+mj-lt"/>
                  <a:ea typeface="Cambria"/>
                </a:rPr>
                <a:t>01010</a:t>
              </a:r>
              <a:r>
                <a:rPr lang="en-US" dirty="0">
                  <a:solidFill>
                    <a:srgbClr val="FF0000"/>
                  </a:solidFill>
                  <a:latin typeface="+mj-lt"/>
                  <a:ea typeface="Cambria"/>
                </a:rPr>
                <a:t>0</a:t>
              </a:r>
              <a:r>
                <a:rPr lang="en-US" dirty="0">
                  <a:solidFill>
                    <a:srgbClr val="000000"/>
                  </a:solidFill>
                  <a:latin typeface="+mj-lt"/>
                  <a:ea typeface="Cambria"/>
                </a:rPr>
                <a:t>010</a:t>
              </a:r>
              <a:endParaRPr lang="tr-TR" dirty="0">
                <a:solidFill>
                  <a:srgbClr val="000000"/>
                </a:solidFill>
                <a:latin typeface="+mj-lt"/>
                <a:ea typeface="Cambria"/>
              </a:endParaRPr>
            </a:p>
          </p:txBody>
        </p:sp>
        <p:sp>
          <p:nvSpPr>
            <p:cNvPr id="78" name="Dikdörtgen 5">
              <a:extLst>
                <a:ext uri="{FF2B5EF4-FFF2-40B4-BE49-F238E27FC236}">
                  <a16:creationId xmlns:a16="http://schemas.microsoft.com/office/drawing/2014/main" id="{C79F0EFD-DA12-3626-365E-F7A6952B654E}"/>
                </a:ext>
              </a:extLst>
            </p:cNvPr>
            <p:cNvSpPr/>
            <p:nvPr/>
          </p:nvSpPr>
          <p:spPr>
            <a:xfrm>
              <a:off x="3461366" y="2715730"/>
              <a:ext cx="3324412" cy="47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  <a:latin typeface="+mj-lt"/>
                  <a:ea typeface="Cambria"/>
                </a:rPr>
                <a:t>10</a:t>
              </a:r>
              <a:r>
                <a:rPr lang="en-US" dirty="0">
                  <a:solidFill>
                    <a:srgbClr val="FF0000"/>
                  </a:solidFill>
                  <a:latin typeface="+mj-lt"/>
                  <a:ea typeface="Cambria"/>
                </a:rPr>
                <a:t>0</a:t>
              </a:r>
              <a:r>
                <a:rPr lang="en-US" dirty="0">
                  <a:solidFill>
                    <a:srgbClr val="000000"/>
                  </a:solidFill>
                  <a:latin typeface="+mj-lt"/>
                  <a:ea typeface="Cambria"/>
                </a:rPr>
                <a:t>01010</a:t>
              </a:r>
              <a:r>
                <a:rPr lang="en-US" dirty="0">
                  <a:solidFill>
                    <a:srgbClr val="FF0000"/>
                  </a:solidFill>
                  <a:latin typeface="+mj-lt"/>
                  <a:ea typeface="Cambria"/>
                </a:rPr>
                <a:t>0</a:t>
              </a:r>
              <a:r>
                <a:rPr lang="en-US" dirty="0">
                  <a:solidFill>
                    <a:srgbClr val="000000"/>
                  </a:solidFill>
                  <a:latin typeface="+mj-lt"/>
                  <a:ea typeface="Cambria"/>
                </a:rPr>
                <a:t>0</a:t>
              </a:r>
              <a:r>
                <a:rPr lang="en-US" dirty="0">
                  <a:solidFill>
                    <a:srgbClr val="FF0000"/>
                  </a:solidFill>
                  <a:latin typeface="+mj-lt"/>
                  <a:ea typeface="Cambria"/>
                </a:rPr>
                <a:t>0</a:t>
              </a:r>
              <a:r>
                <a:rPr lang="en-US" dirty="0">
                  <a:solidFill>
                    <a:srgbClr val="000000"/>
                  </a:solidFill>
                  <a:latin typeface="+mj-lt"/>
                  <a:ea typeface="Cambria"/>
                </a:rPr>
                <a:t>010</a:t>
              </a:r>
              <a:r>
                <a:rPr lang="en-US" dirty="0">
                  <a:solidFill>
                    <a:schemeClr val="tx1"/>
                  </a:solidFill>
                  <a:latin typeface="+mj-lt"/>
                  <a:ea typeface="Cambria"/>
                </a:rPr>
                <a:t>1</a:t>
              </a:r>
              <a:r>
                <a:rPr lang="en-US" dirty="0">
                  <a:solidFill>
                    <a:srgbClr val="000000"/>
                  </a:solidFill>
                  <a:latin typeface="+mj-lt"/>
                  <a:ea typeface="Cambria"/>
                </a:rPr>
                <a:t>010</a:t>
              </a:r>
              <a:r>
                <a:rPr lang="en-US" dirty="0">
                  <a:solidFill>
                    <a:srgbClr val="FF0000"/>
                  </a:solidFill>
                  <a:latin typeface="+mj-lt"/>
                  <a:ea typeface="Cambria"/>
                </a:rPr>
                <a:t>0</a:t>
              </a:r>
              <a:r>
                <a:rPr lang="en-US" dirty="0">
                  <a:solidFill>
                    <a:srgbClr val="000000"/>
                  </a:solidFill>
                  <a:latin typeface="+mj-lt"/>
                  <a:ea typeface="Cambria"/>
                </a:rPr>
                <a:t>010</a:t>
              </a:r>
              <a:r>
                <a:rPr lang="en-US" dirty="0">
                  <a:solidFill>
                    <a:srgbClr val="FF0000"/>
                  </a:solidFill>
                  <a:latin typeface="+mj-lt"/>
                  <a:ea typeface="Cambria"/>
                </a:rPr>
                <a:t>0</a:t>
              </a:r>
              <a:r>
                <a:rPr lang="en-US" dirty="0">
                  <a:solidFill>
                    <a:srgbClr val="000000"/>
                  </a:solidFill>
                  <a:latin typeface="+mj-lt"/>
                  <a:ea typeface="Cambria"/>
                </a:rPr>
                <a:t>0</a:t>
              </a:r>
              <a:endParaRPr lang="tr-TR" dirty="0">
                <a:solidFill>
                  <a:srgbClr val="000000"/>
                </a:solidFill>
                <a:latin typeface="+mj-lt"/>
                <a:ea typeface="Cambria"/>
              </a:endParaRPr>
            </a:p>
          </p:txBody>
        </p:sp>
      </p:grpSp>
      <p:sp>
        <p:nvSpPr>
          <p:cNvPr id="26" name="Dikdörtgen 5">
            <a:extLst>
              <a:ext uri="{FF2B5EF4-FFF2-40B4-BE49-F238E27FC236}">
                <a16:creationId xmlns:a16="http://schemas.microsoft.com/office/drawing/2014/main" id="{6AD5B5F1-C0E4-B015-E571-98C7E89C5D06}"/>
              </a:ext>
            </a:extLst>
          </p:cNvPr>
          <p:cNvSpPr/>
          <p:nvPr/>
        </p:nvSpPr>
        <p:spPr>
          <a:xfrm>
            <a:off x="3456815" y="3182076"/>
            <a:ext cx="3324412" cy="47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+mj-lt"/>
                <a:ea typeface="Cambria"/>
              </a:rPr>
              <a:t>101010101010101010101010</a:t>
            </a:r>
            <a:endParaRPr lang="tr-TR" dirty="0">
              <a:solidFill>
                <a:srgbClr val="000000"/>
              </a:solidFill>
              <a:latin typeface="+mj-lt"/>
              <a:ea typeface="Cambria"/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154A2948-2196-7A23-05AB-0FB37D4B1A92}"/>
              </a:ext>
            </a:extLst>
          </p:cNvPr>
          <p:cNvSpPr/>
          <p:nvPr/>
        </p:nvSpPr>
        <p:spPr>
          <a:xfrm>
            <a:off x="3456815" y="1803444"/>
            <a:ext cx="3324412" cy="47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+mj-lt"/>
                <a:ea typeface="Cambria"/>
              </a:rPr>
              <a:t>101010101010101010101010</a:t>
            </a:r>
            <a:endParaRPr lang="tr-TR" dirty="0">
              <a:solidFill>
                <a:srgbClr val="000000"/>
              </a:solidFill>
              <a:latin typeface="+mj-lt"/>
              <a:ea typeface="Cambria"/>
            </a:endParaRPr>
          </a:p>
        </p:txBody>
      </p:sp>
      <p:sp>
        <p:nvSpPr>
          <p:cNvPr id="30" name="Dikdörtgen 5">
            <a:extLst>
              <a:ext uri="{FF2B5EF4-FFF2-40B4-BE49-F238E27FC236}">
                <a16:creationId xmlns:a16="http://schemas.microsoft.com/office/drawing/2014/main" id="{0C98E266-7427-21D5-7B59-18EC5FB9D969}"/>
              </a:ext>
            </a:extLst>
          </p:cNvPr>
          <p:cNvSpPr/>
          <p:nvPr/>
        </p:nvSpPr>
        <p:spPr>
          <a:xfrm>
            <a:off x="3456815" y="4597356"/>
            <a:ext cx="3324412" cy="47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+mj-lt"/>
                <a:ea typeface="Cambria"/>
              </a:rPr>
              <a:t>101010101010101010101010</a:t>
            </a:r>
            <a:endParaRPr lang="tr-TR" dirty="0">
              <a:solidFill>
                <a:srgbClr val="000000"/>
              </a:solidFill>
              <a:latin typeface="+mj-lt"/>
              <a:ea typeface="Cambria"/>
            </a:endParaRPr>
          </a:p>
        </p:txBody>
      </p:sp>
      <p:sp>
        <p:nvSpPr>
          <p:cNvPr id="14" name="Dikdörtgen 5">
            <a:extLst>
              <a:ext uri="{FF2B5EF4-FFF2-40B4-BE49-F238E27FC236}">
                <a16:creationId xmlns:a16="http://schemas.microsoft.com/office/drawing/2014/main" id="{9A3E7E5C-0835-F56A-3950-969C10581524}"/>
              </a:ext>
            </a:extLst>
          </p:cNvPr>
          <p:cNvSpPr/>
          <p:nvPr/>
        </p:nvSpPr>
        <p:spPr>
          <a:xfrm>
            <a:off x="2357916" y="3664154"/>
            <a:ext cx="1103144" cy="474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latin typeface="+mj-lt"/>
                <a:ea typeface="Cambria"/>
              </a:rPr>
              <a:t>0</a:t>
            </a:r>
          </a:p>
        </p:txBody>
      </p:sp>
      <p:sp>
        <p:nvSpPr>
          <p:cNvPr id="17" name="Dikdörtgen 14">
            <a:extLst>
              <a:ext uri="{FF2B5EF4-FFF2-40B4-BE49-F238E27FC236}">
                <a16:creationId xmlns:a16="http://schemas.microsoft.com/office/drawing/2014/main" id="{04DA4863-3127-4D30-77DC-CC6ED3D4431F}"/>
              </a:ext>
            </a:extLst>
          </p:cNvPr>
          <p:cNvSpPr/>
          <p:nvPr/>
        </p:nvSpPr>
        <p:spPr>
          <a:xfrm>
            <a:off x="-112316" y="5628003"/>
            <a:ext cx="9359153" cy="760588"/>
          </a:xfrm>
          <a:prstGeom prst="rect">
            <a:avLst/>
          </a:prstGeom>
          <a:solidFill>
            <a:srgbClr val="FFEBCD"/>
          </a:solidFill>
          <a:ln w="38100">
            <a:solidFill>
              <a:srgbClr val="E28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Secure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configuration is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not trivial</a:t>
            </a:r>
          </a:p>
        </p:txBody>
      </p:sp>
    </p:spTree>
    <p:extLst>
      <p:ext uri="{BB962C8B-B14F-4D97-AF65-F5344CB8AC3E}">
        <p14:creationId xmlns:p14="http://schemas.microsoft.com/office/powerpoint/2010/main" val="274475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3" grpId="0" animBg="1"/>
      <p:bldP spid="3" grpId="1" animBg="1"/>
      <p:bldP spid="39" grpId="0" animBg="1"/>
      <p:bldP spid="40" grpId="0" animBg="1"/>
      <p:bldP spid="42" grpId="0" animBg="1"/>
      <p:bldP spid="43" grpId="0" animBg="1"/>
      <p:bldP spid="44" grpId="0" animBg="1"/>
      <p:bldP spid="50" grpId="0" animBg="1"/>
      <p:bldP spid="52" grpId="0" animBg="1"/>
      <p:bldP spid="53" grpId="0" animBg="1"/>
      <p:bldP spid="55" grpId="0" animBg="1"/>
      <p:bldP spid="56" grpId="0" animBg="1"/>
      <p:bldP spid="63" grpId="0" animBg="1"/>
      <p:bldP spid="64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C11D85A-505F-1293-1550-8D6CA2BD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10391"/>
            <a:ext cx="8894618" cy="9310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RowHammer: A Prime Example of Read Disturbance</a:t>
            </a:r>
            <a:endParaRPr lang="tr-T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23A6D24-1EDD-ABFF-1E71-5A1801B96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1145" y="6517178"/>
            <a:ext cx="6558455" cy="204298"/>
          </a:xfrm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  <a:latin typeface="+mj-lt"/>
                <a:ea typeface="ＭＳ Ｐゴシック" charset="0"/>
                <a:cs typeface="ＭＳ Ｐゴシック" charset="0"/>
              </a:rPr>
              <a:t>[Kim+ ISCA’20]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CFC5E3D-744B-8A10-B617-108B555EA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8</a:t>
            </a:fld>
            <a:endParaRPr lang="tr-TR">
              <a:latin typeface="+mj-lt"/>
            </a:endParaRPr>
          </a:p>
        </p:txBody>
      </p:sp>
      <p:sp>
        <p:nvSpPr>
          <p:cNvPr id="28" name="Punchline">
            <a:extLst>
              <a:ext uri="{FF2B5EF4-FFF2-40B4-BE49-F238E27FC236}">
                <a16:creationId xmlns:a16="http://schemas.microsoft.com/office/drawing/2014/main" id="{DAF2AF74-2A14-411D-17FD-76611A40D3A7}"/>
              </a:ext>
            </a:extLst>
          </p:cNvPr>
          <p:cNvSpPr txBox="1"/>
          <p:nvPr/>
        </p:nvSpPr>
        <p:spPr>
          <a:xfrm>
            <a:off x="395288" y="4953000"/>
            <a:ext cx="8359775" cy="114300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42" name="Rounded Rectangle 4">
            <a:extLst>
              <a:ext uri="{FF2B5EF4-FFF2-40B4-BE49-F238E27FC236}">
                <a16:creationId xmlns:a16="http://schemas.microsoft.com/office/drawing/2014/main" id="{D89C6442-B924-3933-1B21-940FEF49144C}"/>
              </a:ext>
            </a:extLst>
          </p:cNvPr>
          <p:cNvSpPr/>
          <p:nvPr/>
        </p:nvSpPr>
        <p:spPr>
          <a:xfrm>
            <a:off x="579892" y="1044305"/>
            <a:ext cx="7984215" cy="4217949"/>
          </a:xfrm>
          <a:prstGeom prst="roundRect">
            <a:avLst>
              <a:gd name="adj" fmla="val 9311"/>
            </a:avLst>
          </a:prstGeom>
          <a:solidFill>
            <a:srgbClr val="F3F6FB"/>
          </a:solidFill>
          <a:ln w="38100">
            <a:solidFill>
              <a:srgbClr val="316C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43" name="Straight Connector 14">
            <a:extLst>
              <a:ext uri="{FF2B5EF4-FFF2-40B4-BE49-F238E27FC236}">
                <a16:creationId xmlns:a16="http://schemas.microsoft.com/office/drawing/2014/main" id="{05B9F21F-8E26-1C4F-29A9-68623BDEEF02}"/>
              </a:ext>
            </a:extLst>
          </p:cNvPr>
          <p:cNvCxnSpPr>
            <a:cxnSpLocks/>
          </p:cNvCxnSpPr>
          <p:nvPr/>
        </p:nvCxnSpPr>
        <p:spPr>
          <a:xfrm>
            <a:off x="1024997" y="1972276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16">
            <a:extLst>
              <a:ext uri="{FF2B5EF4-FFF2-40B4-BE49-F238E27FC236}">
                <a16:creationId xmlns:a16="http://schemas.microsoft.com/office/drawing/2014/main" id="{3DBDD0FE-B200-BF91-903F-A23C0426EA59}"/>
              </a:ext>
            </a:extLst>
          </p:cNvPr>
          <p:cNvCxnSpPr>
            <a:cxnSpLocks/>
          </p:cNvCxnSpPr>
          <p:nvPr/>
        </p:nvCxnSpPr>
        <p:spPr>
          <a:xfrm>
            <a:off x="1024997" y="2658076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17">
            <a:extLst>
              <a:ext uri="{FF2B5EF4-FFF2-40B4-BE49-F238E27FC236}">
                <a16:creationId xmlns:a16="http://schemas.microsoft.com/office/drawing/2014/main" id="{3AC81A3F-3C15-AE73-03A6-4DF7B7E48E4D}"/>
              </a:ext>
            </a:extLst>
          </p:cNvPr>
          <p:cNvCxnSpPr>
            <a:cxnSpLocks/>
          </p:cNvCxnSpPr>
          <p:nvPr/>
        </p:nvCxnSpPr>
        <p:spPr>
          <a:xfrm>
            <a:off x="1024997" y="3340084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18">
            <a:extLst>
              <a:ext uri="{FF2B5EF4-FFF2-40B4-BE49-F238E27FC236}">
                <a16:creationId xmlns:a16="http://schemas.microsoft.com/office/drawing/2014/main" id="{71F84BF0-FB1E-9A42-3913-5B6FC74E9A39}"/>
              </a:ext>
            </a:extLst>
          </p:cNvPr>
          <p:cNvCxnSpPr>
            <a:cxnSpLocks/>
          </p:cNvCxnSpPr>
          <p:nvPr/>
        </p:nvCxnSpPr>
        <p:spPr>
          <a:xfrm>
            <a:off x="1024997" y="4014436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19">
            <a:extLst>
              <a:ext uri="{FF2B5EF4-FFF2-40B4-BE49-F238E27FC236}">
                <a16:creationId xmlns:a16="http://schemas.microsoft.com/office/drawing/2014/main" id="{D562D48D-5655-5C44-5E4A-60E71612B189}"/>
              </a:ext>
            </a:extLst>
          </p:cNvPr>
          <p:cNvCxnSpPr>
            <a:cxnSpLocks/>
          </p:cNvCxnSpPr>
          <p:nvPr/>
        </p:nvCxnSpPr>
        <p:spPr>
          <a:xfrm>
            <a:off x="1024997" y="4654985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2">
            <a:extLst>
              <a:ext uri="{FF2B5EF4-FFF2-40B4-BE49-F238E27FC236}">
                <a16:creationId xmlns:a16="http://schemas.microsoft.com/office/drawing/2014/main" id="{2161C423-0C6E-D157-6705-C7D9B76E1A03}"/>
              </a:ext>
            </a:extLst>
          </p:cNvPr>
          <p:cNvSpPr/>
          <p:nvPr/>
        </p:nvSpPr>
        <p:spPr>
          <a:xfrm>
            <a:off x="1436477" y="1638892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Row 0</a:t>
            </a:r>
          </a:p>
        </p:txBody>
      </p:sp>
      <p:sp>
        <p:nvSpPr>
          <p:cNvPr id="49" name="Rectangle 12">
            <a:extLst>
              <a:ext uri="{FF2B5EF4-FFF2-40B4-BE49-F238E27FC236}">
                <a16:creationId xmlns:a16="http://schemas.microsoft.com/office/drawing/2014/main" id="{C2056EF7-F070-D82E-9524-48EE1FC5E3C6}"/>
              </a:ext>
            </a:extLst>
          </p:cNvPr>
          <p:cNvSpPr/>
          <p:nvPr/>
        </p:nvSpPr>
        <p:spPr>
          <a:xfrm>
            <a:off x="1436477" y="4347243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0" name="Rectangle 20">
            <a:extLst>
              <a:ext uri="{FF2B5EF4-FFF2-40B4-BE49-F238E27FC236}">
                <a16:creationId xmlns:a16="http://schemas.microsoft.com/office/drawing/2014/main" id="{2E087254-B22B-5FBB-E57F-840C77CDA6A2}"/>
              </a:ext>
            </a:extLst>
          </p:cNvPr>
          <p:cNvSpPr/>
          <p:nvPr/>
        </p:nvSpPr>
        <p:spPr>
          <a:xfrm>
            <a:off x="1436477" y="2313204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Row 1</a:t>
            </a:r>
          </a:p>
        </p:txBody>
      </p:sp>
      <p:sp>
        <p:nvSpPr>
          <p:cNvPr id="51" name="Rectangle 21">
            <a:extLst>
              <a:ext uri="{FF2B5EF4-FFF2-40B4-BE49-F238E27FC236}">
                <a16:creationId xmlns:a16="http://schemas.microsoft.com/office/drawing/2014/main" id="{3263022C-A989-BB73-1C3A-E86788D0D1D0}"/>
              </a:ext>
            </a:extLst>
          </p:cNvPr>
          <p:cNvSpPr/>
          <p:nvPr/>
        </p:nvSpPr>
        <p:spPr>
          <a:xfrm>
            <a:off x="1436477" y="2978952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Row 2</a:t>
            </a:r>
          </a:p>
        </p:txBody>
      </p:sp>
      <p:sp>
        <p:nvSpPr>
          <p:cNvPr id="52" name="Rectangle 22">
            <a:extLst>
              <a:ext uri="{FF2B5EF4-FFF2-40B4-BE49-F238E27FC236}">
                <a16:creationId xmlns:a16="http://schemas.microsoft.com/office/drawing/2014/main" id="{C83016E8-4A0A-42B6-B4E7-9048E39D609D}"/>
              </a:ext>
            </a:extLst>
          </p:cNvPr>
          <p:cNvSpPr/>
          <p:nvPr/>
        </p:nvSpPr>
        <p:spPr>
          <a:xfrm>
            <a:off x="1436477" y="3652251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Row 3</a:t>
            </a:r>
          </a:p>
        </p:txBody>
      </p:sp>
      <p:sp>
        <p:nvSpPr>
          <p:cNvPr id="53" name="Rectangle 23">
            <a:extLst>
              <a:ext uri="{FF2B5EF4-FFF2-40B4-BE49-F238E27FC236}">
                <a16:creationId xmlns:a16="http://schemas.microsoft.com/office/drawing/2014/main" id="{96444AAC-2116-C619-5322-89AEA010139D}"/>
              </a:ext>
            </a:extLst>
          </p:cNvPr>
          <p:cNvSpPr/>
          <p:nvPr/>
        </p:nvSpPr>
        <p:spPr>
          <a:xfrm>
            <a:off x="1436477" y="4330169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Row 4</a:t>
            </a:r>
          </a:p>
        </p:txBody>
      </p:sp>
      <p:grpSp>
        <p:nvGrpSpPr>
          <p:cNvPr id="54" name="Group 3">
            <a:extLst>
              <a:ext uri="{FF2B5EF4-FFF2-40B4-BE49-F238E27FC236}">
                <a16:creationId xmlns:a16="http://schemas.microsoft.com/office/drawing/2014/main" id="{3997D892-9D83-189B-2DDE-000F5E06B87D}"/>
              </a:ext>
            </a:extLst>
          </p:cNvPr>
          <p:cNvGrpSpPr/>
          <p:nvPr/>
        </p:nvGrpSpPr>
        <p:grpSpPr>
          <a:xfrm>
            <a:off x="1428644" y="2311226"/>
            <a:ext cx="6286713" cy="1990657"/>
            <a:chOff x="1428644" y="1937227"/>
            <a:chExt cx="6286713" cy="1990657"/>
          </a:xfrm>
        </p:grpSpPr>
        <p:sp>
          <p:nvSpPr>
            <p:cNvPr id="55" name="Rectangle 57">
              <a:extLst>
                <a:ext uri="{FF2B5EF4-FFF2-40B4-BE49-F238E27FC236}">
                  <a16:creationId xmlns:a16="http://schemas.microsoft.com/office/drawing/2014/main" id="{542D8C9D-8E85-F9A9-54F9-66AFC88DBE2B}"/>
                </a:ext>
              </a:extLst>
            </p:cNvPr>
            <p:cNvSpPr/>
            <p:nvPr/>
          </p:nvSpPr>
          <p:spPr>
            <a:xfrm>
              <a:off x="1436477" y="2604952"/>
              <a:ext cx="6278880" cy="6496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2</a:t>
              </a:r>
            </a:p>
          </p:txBody>
        </p:sp>
        <p:sp>
          <p:nvSpPr>
            <p:cNvPr id="56" name="Content Placeholder 2">
              <a:extLst>
                <a:ext uri="{FF2B5EF4-FFF2-40B4-BE49-F238E27FC236}">
                  <a16:creationId xmlns:a16="http://schemas.microsoft.com/office/drawing/2014/main" id="{5FA922A4-2EEF-8E83-A754-9B78C80324A9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37180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open</a:t>
              </a:r>
            </a:p>
          </p:txBody>
        </p:sp>
        <p:sp>
          <p:nvSpPr>
            <p:cNvPr id="57" name="Rectangle 58">
              <a:extLst>
                <a:ext uri="{FF2B5EF4-FFF2-40B4-BE49-F238E27FC236}">
                  <a16:creationId xmlns:a16="http://schemas.microsoft.com/office/drawing/2014/main" id="{A43676F3-AD0C-2146-7BF1-B6FD8FE7A6D5}"/>
                </a:ext>
              </a:extLst>
            </p:cNvPr>
            <p:cNvSpPr/>
            <p:nvPr/>
          </p:nvSpPr>
          <p:spPr>
            <a:xfrm>
              <a:off x="1436477" y="1937227"/>
              <a:ext cx="6278880" cy="6496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1</a:t>
              </a:r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102EC957-4CDA-176B-01D0-E887DEAD5CD7}"/>
                </a:ext>
              </a:extLst>
            </p:cNvPr>
            <p:cNvSpPr/>
            <p:nvPr/>
          </p:nvSpPr>
          <p:spPr>
            <a:xfrm>
              <a:off x="1436477" y="3278252"/>
              <a:ext cx="6278880" cy="6496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3</a:t>
              </a:r>
            </a:p>
          </p:txBody>
        </p:sp>
      </p:grpSp>
      <p:grpSp>
        <p:nvGrpSpPr>
          <p:cNvPr id="59" name="Group 8">
            <a:extLst>
              <a:ext uri="{FF2B5EF4-FFF2-40B4-BE49-F238E27FC236}">
                <a16:creationId xmlns:a16="http://schemas.microsoft.com/office/drawing/2014/main" id="{5DE6CD2D-A359-06DB-00A7-507136BB8581}"/>
              </a:ext>
            </a:extLst>
          </p:cNvPr>
          <p:cNvGrpSpPr/>
          <p:nvPr/>
        </p:nvGrpSpPr>
        <p:grpSpPr>
          <a:xfrm>
            <a:off x="1428644" y="2977963"/>
            <a:ext cx="6286713" cy="649632"/>
            <a:chOff x="1428644" y="2603964"/>
            <a:chExt cx="6286713" cy="649632"/>
          </a:xfrm>
        </p:grpSpPr>
        <p:sp>
          <p:nvSpPr>
            <p:cNvPr id="60" name="Rectangle 60">
              <a:extLst>
                <a:ext uri="{FF2B5EF4-FFF2-40B4-BE49-F238E27FC236}">
                  <a16:creationId xmlns:a16="http://schemas.microsoft.com/office/drawing/2014/main" id="{F6D375FE-34F1-D7AB-DA7F-2A59750AC324}"/>
                </a:ext>
              </a:extLst>
            </p:cNvPr>
            <p:cNvSpPr/>
            <p:nvPr/>
          </p:nvSpPr>
          <p:spPr>
            <a:xfrm>
              <a:off x="1436477" y="2603964"/>
              <a:ext cx="6278880" cy="649632"/>
            </a:xfrm>
            <a:prstGeom prst="rect">
              <a:avLst/>
            </a:prstGeom>
            <a:solidFill>
              <a:srgbClr val="D8D9D8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2</a:t>
              </a:r>
            </a:p>
          </p:txBody>
        </p:sp>
        <p:sp>
          <p:nvSpPr>
            <p:cNvPr id="61" name="Content Placeholder 2">
              <a:extLst>
                <a:ext uri="{FF2B5EF4-FFF2-40B4-BE49-F238E27FC236}">
                  <a16:creationId xmlns:a16="http://schemas.microsoft.com/office/drawing/2014/main" id="{B30B827F-1FE6-B4CC-38AB-68FFC5D9304B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45717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closed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E5560586-E7CF-3D54-1930-B989D73AAC93}"/>
              </a:ext>
            </a:extLst>
          </p:cNvPr>
          <p:cNvGrpSpPr/>
          <p:nvPr/>
        </p:nvGrpSpPr>
        <p:grpSpPr>
          <a:xfrm>
            <a:off x="1425311" y="1638892"/>
            <a:ext cx="6286713" cy="3344517"/>
            <a:chOff x="1428644" y="1260576"/>
            <a:chExt cx="6286713" cy="3344517"/>
          </a:xfrm>
        </p:grpSpPr>
        <p:sp>
          <p:nvSpPr>
            <p:cNvPr id="63" name="Rectangle 63">
              <a:extLst>
                <a:ext uri="{FF2B5EF4-FFF2-40B4-BE49-F238E27FC236}">
                  <a16:creationId xmlns:a16="http://schemas.microsoft.com/office/drawing/2014/main" id="{A2C13724-619D-9A0E-7925-E34A82ADF05E}"/>
                </a:ext>
              </a:extLst>
            </p:cNvPr>
            <p:cNvSpPr/>
            <p:nvPr/>
          </p:nvSpPr>
          <p:spPr>
            <a:xfrm>
              <a:off x="1436477" y="2604952"/>
              <a:ext cx="6278880" cy="6496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2</a:t>
              </a:r>
            </a:p>
          </p:txBody>
        </p:sp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id="{33E5ADE1-64A6-F24B-9646-0A83D5C34B34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37180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open</a:t>
              </a:r>
            </a:p>
          </p:txBody>
        </p:sp>
        <p:sp>
          <p:nvSpPr>
            <p:cNvPr id="65" name="Rectangle 65">
              <a:extLst>
                <a:ext uri="{FF2B5EF4-FFF2-40B4-BE49-F238E27FC236}">
                  <a16:creationId xmlns:a16="http://schemas.microsoft.com/office/drawing/2014/main" id="{B2B290C6-F8A5-140F-522F-45A4713D2C0A}"/>
                </a:ext>
              </a:extLst>
            </p:cNvPr>
            <p:cNvSpPr/>
            <p:nvPr/>
          </p:nvSpPr>
          <p:spPr>
            <a:xfrm>
              <a:off x="1436477" y="1937227"/>
              <a:ext cx="6278880" cy="6496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1</a:t>
              </a:r>
            </a:p>
          </p:txBody>
        </p:sp>
        <p:sp>
          <p:nvSpPr>
            <p:cNvPr id="66" name="Rectangle 66">
              <a:extLst>
                <a:ext uri="{FF2B5EF4-FFF2-40B4-BE49-F238E27FC236}">
                  <a16:creationId xmlns:a16="http://schemas.microsoft.com/office/drawing/2014/main" id="{393744DC-B575-3FFA-FAA1-5293DD509216}"/>
                </a:ext>
              </a:extLst>
            </p:cNvPr>
            <p:cNvSpPr/>
            <p:nvPr/>
          </p:nvSpPr>
          <p:spPr>
            <a:xfrm>
              <a:off x="1436477" y="3278252"/>
              <a:ext cx="6278880" cy="6496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3</a:t>
              </a:r>
            </a:p>
          </p:txBody>
        </p:sp>
        <p:sp>
          <p:nvSpPr>
            <p:cNvPr id="67" name="Rectangle 67">
              <a:extLst>
                <a:ext uri="{FF2B5EF4-FFF2-40B4-BE49-F238E27FC236}">
                  <a16:creationId xmlns:a16="http://schemas.microsoft.com/office/drawing/2014/main" id="{4911B5BB-7E35-A673-6033-325B38DA54F4}"/>
                </a:ext>
              </a:extLst>
            </p:cNvPr>
            <p:cNvSpPr/>
            <p:nvPr/>
          </p:nvSpPr>
          <p:spPr>
            <a:xfrm>
              <a:off x="1436477" y="1260576"/>
              <a:ext cx="6278880" cy="6496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0</a:t>
              </a:r>
            </a:p>
          </p:txBody>
        </p:sp>
        <p:sp>
          <p:nvSpPr>
            <p:cNvPr id="68" name="Rectangle 68">
              <a:extLst>
                <a:ext uri="{FF2B5EF4-FFF2-40B4-BE49-F238E27FC236}">
                  <a16:creationId xmlns:a16="http://schemas.microsoft.com/office/drawing/2014/main" id="{A7CEA983-C685-F274-07BC-40F32456B090}"/>
                </a:ext>
              </a:extLst>
            </p:cNvPr>
            <p:cNvSpPr/>
            <p:nvPr/>
          </p:nvSpPr>
          <p:spPr>
            <a:xfrm>
              <a:off x="1436477" y="3955461"/>
              <a:ext cx="6278880" cy="6496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4</a:t>
              </a:r>
            </a:p>
          </p:txBody>
        </p:sp>
      </p:grpSp>
      <p:grpSp>
        <p:nvGrpSpPr>
          <p:cNvPr id="69" name="Group 11">
            <a:extLst>
              <a:ext uri="{FF2B5EF4-FFF2-40B4-BE49-F238E27FC236}">
                <a16:creationId xmlns:a16="http://schemas.microsoft.com/office/drawing/2014/main" id="{2DAFCD94-9B50-41FB-8F3C-383D33F2D4C1}"/>
              </a:ext>
            </a:extLst>
          </p:cNvPr>
          <p:cNvGrpSpPr/>
          <p:nvPr/>
        </p:nvGrpSpPr>
        <p:grpSpPr>
          <a:xfrm>
            <a:off x="5458418" y="1698202"/>
            <a:ext cx="2285690" cy="3181114"/>
            <a:chOff x="5458418" y="1324203"/>
            <a:chExt cx="2285690" cy="3181114"/>
          </a:xfrm>
        </p:grpSpPr>
        <p:sp>
          <p:nvSpPr>
            <p:cNvPr id="70" name="Rectangle 92">
              <a:extLst>
                <a:ext uri="{FF2B5EF4-FFF2-40B4-BE49-F238E27FC236}">
                  <a16:creationId xmlns:a16="http://schemas.microsoft.com/office/drawing/2014/main" id="{B259FBC4-FA1E-DB17-6295-72BE0322E51A}"/>
                </a:ext>
              </a:extLst>
            </p:cNvPr>
            <p:cNvSpPr/>
            <p:nvPr/>
          </p:nvSpPr>
          <p:spPr>
            <a:xfrm>
              <a:off x="6016776" y="1324203"/>
              <a:ext cx="17273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Victim Row</a:t>
              </a:r>
            </a:p>
          </p:txBody>
        </p:sp>
        <p:sp>
          <p:nvSpPr>
            <p:cNvPr id="71" name="Rectangle 101">
              <a:extLst>
                <a:ext uri="{FF2B5EF4-FFF2-40B4-BE49-F238E27FC236}">
                  <a16:creationId xmlns:a16="http://schemas.microsoft.com/office/drawing/2014/main" id="{03185C00-18BF-4F3A-3EE2-777F95737453}"/>
                </a:ext>
              </a:extLst>
            </p:cNvPr>
            <p:cNvSpPr/>
            <p:nvPr/>
          </p:nvSpPr>
          <p:spPr>
            <a:xfrm>
              <a:off x="6016776" y="2039174"/>
              <a:ext cx="17273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Victim Row</a:t>
              </a:r>
            </a:p>
          </p:txBody>
        </p:sp>
        <p:sp>
          <p:nvSpPr>
            <p:cNvPr id="72" name="Rectangle 102">
              <a:extLst>
                <a:ext uri="{FF2B5EF4-FFF2-40B4-BE49-F238E27FC236}">
                  <a16:creationId xmlns:a16="http://schemas.microsoft.com/office/drawing/2014/main" id="{FF066787-8853-D261-A1C0-AAF2436396A6}"/>
                </a:ext>
              </a:extLst>
            </p:cNvPr>
            <p:cNvSpPr/>
            <p:nvPr/>
          </p:nvSpPr>
          <p:spPr>
            <a:xfrm>
              <a:off x="6016776" y="3372315"/>
              <a:ext cx="17273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Victim Row</a:t>
              </a:r>
            </a:p>
          </p:txBody>
        </p:sp>
        <p:sp>
          <p:nvSpPr>
            <p:cNvPr id="73" name="Rectangle 103">
              <a:extLst>
                <a:ext uri="{FF2B5EF4-FFF2-40B4-BE49-F238E27FC236}">
                  <a16:creationId xmlns:a16="http://schemas.microsoft.com/office/drawing/2014/main" id="{284CA514-3C1A-88E6-C922-408013463891}"/>
                </a:ext>
              </a:extLst>
            </p:cNvPr>
            <p:cNvSpPr/>
            <p:nvPr/>
          </p:nvSpPr>
          <p:spPr>
            <a:xfrm>
              <a:off x="6016776" y="4043652"/>
              <a:ext cx="17273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Victim Row</a:t>
              </a:r>
            </a:p>
          </p:txBody>
        </p:sp>
        <p:sp>
          <p:nvSpPr>
            <p:cNvPr id="74" name="Rectangle 90">
              <a:extLst>
                <a:ext uri="{FF2B5EF4-FFF2-40B4-BE49-F238E27FC236}">
                  <a16:creationId xmlns:a16="http://schemas.microsoft.com/office/drawing/2014/main" id="{253CBF00-7D50-D927-A168-9AC3B5BB6820}"/>
                </a:ext>
              </a:extLst>
            </p:cNvPr>
            <p:cNvSpPr/>
            <p:nvPr/>
          </p:nvSpPr>
          <p:spPr>
            <a:xfrm>
              <a:off x="5458418" y="2685155"/>
              <a:ext cx="228569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Aggressor Row</a:t>
              </a:r>
            </a:p>
          </p:txBody>
        </p:sp>
      </p:grpSp>
      <p:grpSp>
        <p:nvGrpSpPr>
          <p:cNvPr id="75" name="Group 47">
            <a:extLst>
              <a:ext uri="{FF2B5EF4-FFF2-40B4-BE49-F238E27FC236}">
                <a16:creationId xmlns:a16="http://schemas.microsoft.com/office/drawing/2014/main" id="{39ED1418-A1C5-F18F-F4C9-F66C2297C129}"/>
              </a:ext>
            </a:extLst>
          </p:cNvPr>
          <p:cNvGrpSpPr/>
          <p:nvPr/>
        </p:nvGrpSpPr>
        <p:grpSpPr>
          <a:xfrm>
            <a:off x="1436070" y="2982746"/>
            <a:ext cx="6271453" cy="649632"/>
            <a:chOff x="1428644" y="2604952"/>
            <a:chExt cx="6286713" cy="649632"/>
          </a:xfrm>
        </p:grpSpPr>
        <p:sp>
          <p:nvSpPr>
            <p:cNvPr id="76" name="Rectangle 48">
              <a:extLst>
                <a:ext uri="{FF2B5EF4-FFF2-40B4-BE49-F238E27FC236}">
                  <a16:creationId xmlns:a16="http://schemas.microsoft.com/office/drawing/2014/main" id="{1A8BFF11-96C4-62B2-9585-79B6A448FA2D}"/>
                </a:ext>
              </a:extLst>
            </p:cNvPr>
            <p:cNvSpPr/>
            <p:nvPr/>
          </p:nvSpPr>
          <p:spPr>
            <a:xfrm>
              <a:off x="1434175" y="2604952"/>
              <a:ext cx="6281182" cy="6496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2</a:t>
              </a:r>
            </a:p>
          </p:txBody>
        </p:sp>
        <p:sp>
          <p:nvSpPr>
            <p:cNvPr id="77" name="Content Placeholder 2">
              <a:extLst>
                <a:ext uri="{FF2B5EF4-FFF2-40B4-BE49-F238E27FC236}">
                  <a16:creationId xmlns:a16="http://schemas.microsoft.com/office/drawing/2014/main" id="{1655121F-2E1F-E7CF-86A4-BC757EE83249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37180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open</a:t>
              </a:r>
            </a:p>
          </p:txBody>
        </p:sp>
      </p:grpSp>
      <p:grpSp>
        <p:nvGrpSpPr>
          <p:cNvPr id="78" name="Group 6">
            <a:extLst>
              <a:ext uri="{FF2B5EF4-FFF2-40B4-BE49-F238E27FC236}">
                <a16:creationId xmlns:a16="http://schemas.microsoft.com/office/drawing/2014/main" id="{ABE3EC22-46FB-EC05-8C42-A8EF2B0CE634}"/>
              </a:ext>
            </a:extLst>
          </p:cNvPr>
          <p:cNvGrpSpPr/>
          <p:nvPr/>
        </p:nvGrpSpPr>
        <p:grpSpPr>
          <a:xfrm>
            <a:off x="1441587" y="2987585"/>
            <a:ext cx="6266955" cy="649632"/>
            <a:chOff x="-3913331" y="4700899"/>
            <a:chExt cx="6266955" cy="649632"/>
          </a:xfrm>
        </p:grpSpPr>
        <p:sp>
          <p:nvSpPr>
            <p:cNvPr id="79" name="Rectangle 50">
              <a:extLst>
                <a:ext uri="{FF2B5EF4-FFF2-40B4-BE49-F238E27FC236}">
                  <a16:creationId xmlns:a16="http://schemas.microsoft.com/office/drawing/2014/main" id="{FAAD1700-F945-7108-3FFF-068562066663}"/>
                </a:ext>
              </a:extLst>
            </p:cNvPr>
            <p:cNvSpPr/>
            <p:nvPr/>
          </p:nvSpPr>
          <p:spPr>
            <a:xfrm>
              <a:off x="-3913331" y="4700899"/>
              <a:ext cx="6266955" cy="6496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2</a:t>
              </a:r>
            </a:p>
          </p:txBody>
        </p:sp>
        <p:sp>
          <p:nvSpPr>
            <p:cNvPr id="80" name="Content Placeholder 2">
              <a:extLst>
                <a:ext uri="{FF2B5EF4-FFF2-40B4-BE49-F238E27FC236}">
                  <a16:creationId xmlns:a16="http://schemas.microsoft.com/office/drawing/2014/main" id="{0CECECAA-936A-7498-65E0-6469B3DA9786}"/>
                </a:ext>
              </a:extLst>
            </p:cNvPr>
            <p:cNvSpPr txBox="1">
              <a:spLocks/>
            </p:cNvSpPr>
            <p:nvPr/>
          </p:nvSpPr>
          <p:spPr>
            <a:xfrm>
              <a:off x="-3776745" y="4729968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closed</a:t>
              </a:r>
            </a:p>
          </p:txBody>
        </p:sp>
      </p:grpSp>
      <p:sp>
        <p:nvSpPr>
          <p:cNvPr id="81" name="Rectangle 7">
            <a:extLst>
              <a:ext uri="{FF2B5EF4-FFF2-40B4-BE49-F238E27FC236}">
                <a16:creationId xmlns:a16="http://schemas.microsoft.com/office/drawing/2014/main" id="{E6C425FC-B3DC-29CE-1075-C8322C4B7BA5}"/>
              </a:ext>
            </a:extLst>
          </p:cNvPr>
          <p:cNvSpPr/>
          <p:nvPr/>
        </p:nvSpPr>
        <p:spPr>
          <a:xfrm>
            <a:off x="579893" y="1082617"/>
            <a:ext cx="79842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DRAM Subarray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2" name="Multiply 70">
            <a:extLst>
              <a:ext uri="{FF2B5EF4-FFF2-40B4-BE49-F238E27FC236}">
                <a16:creationId xmlns:a16="http://schemas.microsoft.com/office/drawing/2014/main" id="{72A9B46C-A891-AB00-FD8F-D988B3F5D2BF}"/>
              </a:ext>
            </a:extLst>
          </p:cNvPr>
          <p:cNvSpPr/>
          <p:nvPr/>
        </p:nvSpPr>
        <p:spPr>
          <a:xfrm>
            <a:off x="5472747" y="2292998"/>
            <a:ext cx="694249" cy="694249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3" name="Multiply 71">
            <a:extLst>
              <a:ext uri="{FF2B5EF4-FFF2-40B4-BE49-F238E27FC236}">
                <a16:creationId xmlns:a16="http://schemas.microsoft.com/office/drawing/2014/main" id="{ECEB3B0C-134E-FB84-0845-7CE10817ADE1}"/>
              </a:ext>
            </a:extLst>
          </p:cNvPr>
          <p:cNvSpPr/>
          <p:nvPr/>
        </p:nvSpPr>
        <p:spPr>
          <a:xfrm>
            <a:off x="2915079" y="3621735"/>
            <a:ext cx="694249" cy="694249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84" name="Group 15">
            <a:extLst>
              <a:ext uri="{FF2B5EF4-FFF2-40B4-BE49-F238E27FC236}">
                <a16:creationId xmlns:a16="http://schemas.microsoft.com/office/drawing/2014/main" id="{19052C9A-396D-2FA5-89C6-321E64014B5E}"/>
              </a:ext>
            </a:extLst>
          </p:cNvPr>
          <p:cNvGrpSpPr/>
          <p:nvPr/>
        </p:nvGrpSpPr>
        <p:grpSpPr>
          <a:xfrm>
            <a:off x="1496469" y="1625015"/>
            <a:ext cx="4243124" cy="3386177"/>
            <a:chOff x="1746836" y="1682309"/>
            <a:chExt cx="4243124" cy="3386177"/>
          </a:xfrm>
        </p:grpSpPr>
        <p:sp>
          <p:nvSpPr>
            <p:cNvPr id="85" name="Multiply 13">
              <a:extLst>
                <a:ext uri="{FF2B5EF4-FFF2-40B4-BE49-F238E27FC236}">
                  <a16:creationId xmlns:a16="http://schemas.microsoft.com/office/drawing/2014/main" id="{B29546BC-580B-B5FD-76A4-CF31F1B5FD2D}"/>
                </a:ext>
              </a:extLst>
            </p:cNvPr>
            <p:cNvSpPr/>
            <p:nvPr/>
          </p:nvSpPr>
          <p:spPr>
            <a:xfrm>
              <a:off x="2539369" y="1682309"/>
              <a:ext cx="694249" cy="694249"/>
            </a:xfrm>
            <a:prstGeom prst="mathMultiply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6" name="Multiply 69">
              <a:extLst>
                <a:ext uri="{FF2B5EF4-FFF2-40B4-BE49-F238E27FC236}">
                  <a16:creationId xmlns:a16="http://schemas.microsoft.com/office/drawing/2014/main" id="{F620C218-4DEA-8762-8500-1FC83966FCCD}"/>
                </a:ext>
              </a:extLst>
            </p:cNvPr>
            <p:cNvSpPr/>
            <p:nvPr/>
          </p:nvSpPr>
          <p:spPr>
            <a:xfrm>
              <a:off x="3456171" y="2348675"/>
              <a:ext cx="694249" cy="694249"/>
            </a:xfrm>
            <a:prstGeom prst="mathMultiply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7" name="Multiply 72">
              <a:extLst>
                <a:ext uri="{FF2B5EF4-FFF2-40B4-BE49-F238E27FC236}">
                  <a16:creationId xmlns:a16="http://schemas.microsoft.com/office/drawing/2014/main" id="{DC6DB202-66CE-9380-77B4-14A4282A340E}"/>
                </a:ext>
              </a:extLst>
            </p:cNvPr>
            <p:cNvSpPr/>
            <p:nvPr/>
          </p:nvSpPr>
          <p:spPr>
            <a:xfrm>
              <a:off x="5295711" y="3710626"/>
              <a:ext cx="694249" cy="694249"/>
            </a:xfrm>
            <a:prstGeom prst="mathMultiply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8" name="Multiply 73">
              <a:extLst>
                <a:ext uri="{FF2B5EF4-FFF2-40B4-BE49-F238E27FC236}">
                  <a16:creationId xmlns:a16="http://schemas.microsoft.com/office/drawing/2014/main" id="{0C1BD16A-55EC-4152-14CD-6D061892F181}"/>
                </a:ext>
              </a:extLst>
            </p:cNvPr>
            <p:cNvSpPr/>
            <p:nvPr/>
          </p:nvSpPr>
          <p:spPr>
            <a:xfrm>
              <a:off x="1746836" y="4374237"/>
              <a:ext cx="694249" cy="694249"/>
            </a:xfrm>
            <a:prstGeom prst="mathMultiply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226BBB74-307D-F584-DAEC-DB422D63AB78}"/>
              </a:ext>
            </a:extLst>
          </p:cNvPr>
          <p:cNvSpPr txBox="1">
            <a:spLocks/>
          </p:cNvSpPr>
          <p:nvPr/>
        </p:nvSpPr>
        <p:spPr>
          <a:xfrm>
            <a:off x="75991" y="5375594"/>
            <a:ext cx="8987622" cy="10585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Repeatedly 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53823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opening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53823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(activating)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and 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closing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precharging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 DRAM row causes 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read disturbance bitflips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 nearby cells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3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1404A-CA65-D9EF-ED13-3BC0011D6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881500E-EBEF-4411-25F1-22AF2D706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Read Disturbance Vulnerabilities (I)  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A11F76F-9CB1-7CA6-B8FB-883F0C52E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1145" y="6517178"/>
            <a:ext cx="6558455" cy="204298"/>
          </a:xfrm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  <a:latin typeface="+mj-lt"/>
                <a:ea typeface="ＭＳ Ｐゴシック" charset="0"/>
                <a:cs typeface="ＭＳ Ｐゴシック" charset="0"/>
              </a:rPr>
              <a:t>[Kim+ ISCA’20]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096A610-2F01-3AD9-87C1-7E5B0AA4A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>
                <a:latin typeface="+mj-lt"/>
              </a:rPr>
              <a:t>9</a:t>
            </a:fld>
            <a:endParaRPr lang="tr-TR">
              <a:latin typeface="+mj-lt"/>
            </a:endParaRPr>
          </a:p>
        </p:txBody>
      </p:sp>
      <p:sp>
        <p:nvSpPr>
          <p:cNvPr id="28" name="Punchline">
            <a:extLst>
              <a:ext uri="{FF2B5EF4-FFF2-40B4-BE49-F238E27FC236}">
                <a16:creationId xmlns:a16="http://schemas.microsoft.com/office/drawing/2014/main" id="{55EC0E3C-15BC-B9F9-FA65-742A56FB4383}"/>
              </a:ext>
            </a:extLst>
          </p:cNvPr>
          <p:cNvSpPr txBox="1"/>
          <p:nvPr/>
        </p:nvSpPr>
        <p:spPr>
          <a:xfrm>
            <a:off x="395288" y="4953000"/>
            <a:ext cx="8359775" cy="114300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42" name="Rounded Rectangle 4">
            <a:extLst>
              <a:ext uri="{FF2B5EF4-FFF2-40B4-BE49-F238E27FC236}">
                <a16:creationId xmlns:a16="http://schemas.microsoft.com/office/drawing/2014/main" id="{1B54FEA5-CB78-E973-D156-6FB4913829D3}"/>
              </a:ext>
            </a:extLst>
          </p:cNvPr>
          <p:cNvSpPr/>
          <p:nvPr/>
        </p:nvSpPr>
        <p:spPr>
          <a:xfrm>
            <a:off x="579892" y="1044305"/>
            <a:ext cx="7984215" cy="4217949"/>
          </a:xfrm>
          <a:prstGeom prst="roundRect">
            <a:avLst>
              <a:gd name="adj" fmla="val 9311"/>
            </a:avLst>
          </a:prstGeom>
          <a:solidFill>
            <a:srgbClr val="F3F6FB"/>
          </a:solidFill>
          <a:ln w="38100">
            <a:solidFill>
              <a:srgbClr val="316C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43" name="Straight Connector 14">
            <a:extLst>
              <a:ext uri="{FF2B5EF4-FFF2-40B4-BE49-F238E27FC236}">
                <a16:creationId xmlns:a16="http://schemas.microsoft.com/office/drawing/2014/main" id="{4332FEA4-7C60-2A73-E340-A7CE36F7AC3C}"/>
              </a:ext>
            </a:extLst>
          </p:cNvPr>
          <p:cNvCxnSpPr>
            <a:cxnSpLocks/>
          </p:cNvCxnSpPr>
          <p:nvPr/>
        </p:nvCxnSpPr>
        <p:spPr>
          <a:xfrm>
            <a:off x="1024997" y="1972276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16">
            <a:extLst>
              <a:ext uri="{FF2B5EF4-FFF2-40B4-BE49-F238E27FC236}">
                <a16:creationId xmlns:a16="http://schemas.microsoft.com/office/drawing/2014/main" id="{92B5D2B0-9036-8B6D-2030-5308A5B1B5A4}"/>
              </a:ext>
            </a:extLst>
          </p:cNvPr>
          <p:cNvCxnSpPr>
            <a:cxnSpLocks/>
          </p:cNvCxnSpPr>
          <p:nvPr/>
        </p:nvCxnSpPr>
        <p:spPr>
          <a:xfrm>
            <a:off x="1024997" y="2658076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17">
            <a:extLst>
              <a:ext uri="{FF2B5EF4-FFF2-40B4-BE49-F238E27FC236}">
                <a16:creationId xmlns:a16="http://schemas.microsoft.com/office/drawing/2014/main" id="{8B8CF439-E7FF-B6F6-DE05-FCCE3BDD30CC}"/>
              </a:ext>
            </a:extLst>
          </p:cNvPr>
          <p:cNvCxnSpPr>
            <a:cxnSpLocks/>
          </p:cNvCxnSpPr>
          <p:nvPr/>
        </p:nvCxnSpPr>
        <p:spPr>
          <a:xfrm>
            <a:off x="1024997" y="3340084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18">
            <a:extLst>
              <a:ext uri="{FF2B5EF4-FFF2-40B4-BE49-F238E27FC236}">
                <a16:creationId xmlns:a16="http://schemas.microsoft.com/office/drawing/2014/main" id="{46023563-4661-D997-68DE-15281F886A31}"/>
              </a:ext>
            </a:extLst>
          </p:cNvPr>
          <p:cNvCxnSpPr>
            <a:cxnSpLocks/>
          </p:cNvCxnSpPr>
          <p:nvPr/>
        </p:nvCxnSpPr>
        <p:spPr>
          <a:xfrm>
            <a:off x="1024997" y="4014436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19">
            <a:extLst>
              <a:ext uri="{FF2B5EF4-FFF2-40B4-BE49-F238E27FC236}">
                <a16:creationId xmlns:a16="http://schemas.microsoft.com/office/drawing/2014/main" id="{7933F5DE-2F94-428E-F329-763E3D8FEDD3}"/>
              </a:ext>
            </a:extLst>
          </p:cNvPr>
          <p:cNvCxnSpPr>
            <a:cxnSpLocks/>
          </p:cNvCxnSpPr>
          <p:nvPr/>
        </p:nvCxnSpPr>
        <p:spPr>
          <a:xfrm>
            <a:off x="1024997" y="4654985"/>
            <a:ext cx="7101840" cy="0"/>
          </a:xfrm>
          <a:prstGeom prst="line">
            <a:avLst/>
          </a:prstGeom>
          <a:ln w="825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2">
            <a:extLst>
              <a:ext uri="{FF2B5EF4-FFF2-40B4-BE49-F238E27FC236}">
                <a16:creationId xmlns:a16="http://schemas.microsoft.com/office/drawing/2014/main" id="{44F0E2BD-7FC5-5CDA-C3BF-0B79B979BDEB}"/>
              </a:ext>
            </a:extLst>
          </p:cNvPr>
          <p:cNvSpPr/>
          <p:nvPr/>
        </p:nvSpPr>
        <p:spPr>
          <a:xfrm>
            <a:off x="1436477" y="1638892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Row 0</a:t>
            </a:r>
          </a:p>
        </p:txBody>
      </p:sp>
      <p:sp>
        <p:nvSpPr>
          <p:cNvPr id="49" name="Rectangle 12">
            <a:extLst>
              <a:ext uri="{FF2B5EF4-FFF2-40B4-BE49-F238E27FC236}">
                <a16:creationId xmlns:a16="http://schemas.microsoft.com/office/drawing/2014/main" id="{D985BCFE-99AD-266B-55F7-A439A3E9786F}"/>
              </a:ext>
            </a:extLst>
          </p:cNvPr>
          <p:cNvSpPr/>
          <p:nvPr/>
        </p:nvSpPr>
        <p:spPr>
          <a:xfrm>
            <a:off x="1436477" y="4347243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0" name="Rectangle 20">
            <a:extLst>
              <a:ext uri="{FF2B5EF4-FFF2-40B4-BE49-F238E27FC236}">
                <a16:creationId xmlns:a16="http://schemas.microsoft.com/office/drawing/2014/main" id="{0B641ECC-AFAE-BB4E-FD1F-78723E9D5004}"/>
              </a:ext>
            </a:extLst>
          </p:cNvPr>
          <p:cNvSpPr/>
          <p:nvPr/>
        </p:nvSpPr>
        <p:spPr>
          <a:xfrm>
            <a:off x="1436477" y="2313204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Row 1</a:t>
            </a:r>
          </a:p>
        </p:txBody>
      </p:sp>
      <p:sp>
        <p:nvSpPr>
          <p:cNvPr id="51" name="Rectangle 21">
            <a:extLst>
              <a:ext uri="{FF2B5EF4-FFF2-40B4-BE49-F238E27FC236}">
                <a16:creationId xmlns:a16="http://schemas.microsoft.com/office/drawing/2014/main" id="{83B6B9A6-32C6-AF49-6380-98DE33486B01}"/>
              </a:ext>
            </a:extLst>
          </p:cNvPr>
          <p:cNvSpPr/>
          <p:nvPr/>
        </p:nvSpPr>
        <p:spPr>
          <a:xfrm>
            <a:off x="1436477" y="2978952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Row 2</a:t>
            </a:r>
          </a:p>
        </p:txBody>
      </p:sp>
      <p:sp>
        <p:nvSpPr>
          <p:cNvPr id="52" name="Rectangle 22">
            <a:extLst>
              <a:ext uri="{FF2B5EF4-FFF2-40B4-BE49-F238E27FC236}">
                <a16:creationId xmlns:a16="http://schemas.microsoft.com/office/drawing/2014/main" id="{207A6E64-0A35-EEEB-7DD5-22502A0D1AA5}"/>
              </a:ext>
            </a:extLst>
          </p:cNvPr>
          <p:cNvSpPr/>
          <p:nvPr/>
        </p:nvSpPr>
        <p:spPr>
          <a:xfrm>
            <a:off x="1436477" y="3652251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Row 3</a:t>
            </a:r>
          </a:p>
        </p:txBody>
      </p:sp>
      <p:sp>
        <p:nvSpPr>
          <p:cNvPr id="53" name="Rectangle 23">
            <a:extLst>
              <a:ext uri="{FF2B5EF4-FFF2-40B4-BE49-F238E27FC236}">
                <a16:creationId xmlns:a16="http://schemas.microsoft.com/office/drawing/2014/main" id="{2CB87745-EB08-B7F0-9B4A-8AFD2B2DD86A}"/>
              </a:ext>
            </a:extLst>
          </p:cNvPr>
          <p:cNvSpPr/>
          <p:nvPr/>
        </p:nvSpPr>
        <p:spPr>
          <a:xfrm>
            <a:off x="1436477" y="4330169"/>
            <a:ext cx="6278880" cy="6496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Row 4</a:t>
            </a:r>
          </a:p>
        </p:txBody>
      </p:sp>
      <p:grpSp>
        <p:nvGrpSpPr>
          <p:cNvPr id="54" name="Group 3">
            <a:extLst>
              <a:ext uri="{FF2B5EF4-FFF2-40B4-BE49-F238E27FC236}">
                <a16:creationId xmlns:a16="http://schemas.microsoft.com/office/drawing/2014/main" id="{251E76F4-5902-9C8A-3A29-D22FE955967A}"/>
              </a:ext>
            </a:extLst>
          </p:cNvPr>
          <p:cNvGrpSpPr/>
          <p:nvPr/>
        </p:nvGrpSpPr>
        <p:grpSpPr>
          <a:xfrm>
            <a:off x="1428644" y="2311226"/>
            <a:ext cx="6286713" cy="1990657"/>
            <a:chOff x="1428644" y="1937227"/>
            <a:chExt cx="6286713" cy="1990657"/>
          </a:xfrm>
        </p:grpSpPr>
        <p:sp>
          <p:nvSpPr>
            <p:cNvPr id="55" name="Rectangle 57">
              <a:extLst>
                <a:ext uri="{FF2B5EF4-FFF2-40B4-BE49-F238E27FC236}">
                  <a16:creationId xmlns:a16="http://schemas.microsoft.com/office/drawing/2014/main" id="{4ADF2FC7-EAF5-821A-489F-56E1D96920CF}"/>
                </a:ext>
              </a:extLst>
            </p:cNvPr>
            <p:cNvSpPr/>
            <p:nvPr/>
          </p:nvSpPr>
          <p:spPr>
            <a:xfrm>
              <a:off x="1436477" y="2604952"/>
              <a:ext cx="6278880" cy="6496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2</a:t>
              </a:r>
            </a:p>
          </p:txBody>
        </p:sp>
        <p:sp>
          <p:nvSpPr>
            <p:cNvPr id="56" name="Content Placeholder 2">
              <a:extLst>
                <a:ext uri="{FF2B5EF4-FFF2-40B4-BE49-F238E27FC236}">
                  <a16:creationId xmlns:a16="http://schemas.microsoft.com/office/drawing/2014/main" id="{6A8A5285-A933-3673-304E-AFFEE0E122D1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37180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open</a:t>
              </a:r>
            </a:p>
          </p:txBody>
        </p:sp>
        <p:sp>
          <p:nvSpPr>
            <p:cNvPr id="57" name="Rectangle 58">
              <a:extLst>
                <a:ext uri="{FF2B5EF4-FFF2-40B4-BE49-F238E27FC236}">
                  <a16:creationId xmlns:a16="http://schemas.microsoft.com/office/drawing/2014/main" id="{790F8C37-7D82-AA23-A6ED-87FFFA08A523}"/>
                </a:ext>
              </a:extLst>
            </p:cNvPr>
            <p:cNvSpPr/>
            <p:nvPr/>
          </p:nvSpPr>
          <p:spPr>
            <a:xfrm>
              <a:off x="1436477" y="1937227"/>
              <a:ext cx="6278880" cy="6496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1</a:t>
              </a:r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BA1B9453-6521-EB5A-BEFE-5D4C5B47285F}"/>
                </a:ext>
              </a:extLst>
            </p:cNvPr>
            <p:cNvSpPr/>
            <p:nvPr/>
          </p:nvSpPr>
          <p:spPr>
            <a:xfrm>
              <a:off x="1436477" y="3278252"/>
              <a:ext cx="6278880" cy="6496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3</a:t>
              </a:r>
            </a:p>
          </p:txBody>
        </p:sp>
      </p:grpSp>
      <p:grpSp>
        <p:nvGrpSpPr>
          <p:cNvPr id="59" name="Group 8">
            <a:extLst>
              <a:ext uri="{FF2B5EF4-FFF2-40B4-BE49-F238E27FC236}">
                <a16:creationId xmlns:a16="http://schemas.microsoft.com/office/drawing/2014/main" id="{DE7535FF-77BB-71AA-A08C-6AAA30BC5B05}"/>
              </a:ext>
            </a:extLst>
          </p:cNvPr>
          <p:cNvGrpSpPr/>
          <p:nvPr/>
        </p:nvGrpSpPr>
        <p:grpSpPr>
          <a:xfrm>
            <a:off x="1428644" y="2977963"/>
            <a:ext cx="6286713" cy="649632"/>
            <a:chOff x="1428644" y="2603964"/>
            <a:chExt cx="6286713" cy="649632"/>
          </a:xfrm>
        </p:grpSpPr>
        <p:sp>
          <p:nvSpPr>
            <p:cNvPr id="60" name="Rectangle 60">
              <a:extLst>
                <a:ext uri="{FF2B5EF4-FFF2-40B4-BE49-F238E27FC236}">
                  <a16:creationId xmlns:a16="http://schemas.microsoft.com/office/drawing/2014/main" id="{5981FF0E-BB2C-C960-5690-1109B5F48814}"/>
                </a:ext>
              </a:extLst>
            </p:cNvPr>
            <p:cNvSpPr/>
            <p:nvPr/>
          </p:nvSpPr>
          <p:spPr>
            <a:xfrm>
              <a:off x="1436477" y="2603964"/>
              <a:ext cx="6278880" cy="649632"/>
            </a:xfrm>
            <a:prstGeom prst="rect">
              <a:avLst/>
            </a:prstGeom>
            <a:solidFill>
              <a:srgbClr val="D8D9D8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2</a:t>
              </a:r>
            </a:p>
          </p:txBody>
        </p:sp>
        <p:sp>
          <p:nvSpPr>
            <p:cNvPr id="61" name="Content Placeholder 2">
              <a:extLst>
                <a:ext uri="{FF2B5EF4-FFF2-40B4-BE49-F238E27FC236}">
                  <a16:creationId xmlns:a16="http://schemas.microsoft.com/office/drawing/2014/main" id="{CA43DEDC-4333-DAAD-87FE-891E9F9486A1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45717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closed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3C5014BE-5304-2BE7-1E84-B75FB9125E9A}"/>
              </a:ext>
            </a:extLst>
          </p:cNvPr>
          <p:cNvGrpSpPr/>
          <p:nvPr/>
        </p:nvGrpSpPr>
        <p:grpSpPr>
          <a:xfrm>
            <a:off x="1425311" y="1638892"/>
            <a:ext cx="6286713" cy="3344517"/>
            <a:chOff x="1428644" y="1260576"/>
            <a:chExt cx="6286713" cy="3344517"/>
          </a:xfrm>
        </p:grpSpPr>
        <p:sp>
          <p:nvSpPr>
            <p:cNvPr id="63" name="Rectangle 63">
              <a:extLst>
                <a:ext uri="{FF2B5EF4-FFF2-40B4-BE49-F238E27FC236}">
                  <a16:creationId xmlns:a16="http://schemas.microsoft.com/office/drawing/2014/main" id="{7FBFF950-2568-E91F-5A23-3B1EF20F94E1}"/>
                </a:ext>
              </a:extLst>
            </p:cNvPr>
            <p:cNvSpPr/>
            <p:nvPr/>
          </p:nvSpPr>
          <p:spPr>
            <a:xfrm>
              <a:off x="1436477" y="2604952"/>
              <a:ext cx="6278880" cy="6496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2</a:t>
              </a:r>
            </a:p>
          </p:txBody>
        </p:sp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id="{3DCECD77-6B77-F94E-A941-C291D0898F2F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37180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open</a:t>
              </a:r>
            </a:p>
          </p:txBody>
        </p:sp>
        <p:sp>
          <p:nvSpPr>
            <p:cNvPr id="65" name="Rectangle 65">
              <a:extLst>
                <a:ext uri="{FF2B5EF4-FFF2-40B4-BE49-F238E27FC236}">
                  <a16:creationId xmlns:a16="http://schemas.microsoft.com/office/drawing/2014/main" id="{909EAE7A-407D-4DA8-44D9-F0FBC82BC142}"/>
                </a:ext>
              </a:extLst>
            </p:cNvPr>
            <p:cNvSpPr/>
            <p:nvPr/>
          </p:nvSpPr>
          <p:spPr>
            <a:xfrm>
              <a:off x="1436477" y="1937227"/>
              <a:ext cx="6278880" cy="6496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1</a:t>
              </a:r>
            </a:p>
          </p:txBody>
        </p:sp>
        <p:sp>
          <p:nvSpPr>
            <p:cNvPr id="66" name="Rectangle 66">
              <a:extLst>
                <a:ext uri="{FF2B5EF4-FFF2-40B4-BE49-F238E27FC236}">
                  <a16:creationId xmlns:a16="http://schemas.microsoft.com/office/drawing/2014/main" id="{75985355-A220-5A3A-A4AD-8DC88991ACD9}"/>
                </a:ext>
              </a:extLst>
            </p:cNvPr>
            <p:cNvSpPr/>
            <p:nvPr/>
          </p:nvSpPr>
          <p:spPr>
            <a:xfrm>
              <a:off x="1436477" y="3278252"/>
              <a:ext cx="6278880" cy="6496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3</a:t>
              </a:r>
            </a:p>
          </p:txBody>
        </p:sp>
        <p:sp>
          <p:nvSpPr>
            <p:cNvPr id="67" name="Rectangle 67">
              <a:extLst>
                <a:ext uri="{FF2B5EF4-FFF2-40B4-BE49-F238E27FC236}">
                  <a16:creationId xmlns:a16="http://schemas.microsoft.com/office/drawing/2014/main" id="{62935062-C4F3-7661-8DF6-4AD727292D5A}"/>
                </a:ext>
              </a:extLst>
            </p:cNvPr>
            <p:cNvSpPr/>
            <p:nvPr/>
          </p:nvSpPr>
          <p:spPr>
            <a:xfrm>
              <a:off x="1436477" y="1260576"/>
              <a:ext cx="6278880" cy="6496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0</a:t>
              </a:r>
            </a:p>
          </p:txBody>
        </p:sp>
        <p:sp>
          <p:nvSpPr>
            <p:cNvPr id="68" name="Rectangle 68">
              <a:extLst>
                <a:ext uri="{FF2B5EF4-FFF2-40B4-BE49-F238E27FC236}">
                  <a16:creationId xmlns:a16="http://schemas.microsoft.com/office/drawing/2014/main" id="{34C8F850-0A77-F316-BD81-ADF9C442BEFE}"/>
                </a:ext>
              </a:extLst>
            </p:cNvPr>
            <p:cNvSpPr/>
            <p:nvPr/>
          </p:nvSpPr>
          <p:spPr>
            <a:xfrm>
              <a:off x="1436477" y="3955461"/>
              <a:ext cx="6278880" cy="6496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4</a:t>
              </a:r>
            </a:p>
          </p:txBody>
        </p:sp>
      </p:grpSp>
      <p:grpSp>
        <p:nvGrpSpPr>
          <p:cNvPr id="75" name="Group 47">
            <a:extLst>
              <a:ext uri="{FF2B5EF4-FFF2-40B4-BE49-F238E27FC236}">
                <a16:creationId xmlns:a16="http://schemas.microsoft.com/office/drawing/2014/main" id="{6F9673DE-25CE-9157-26B6-883B643AFBDE}"/>
              </a:ext>
            </a:extLst>
          </p:cNvPr>
          <p:cNvGrpSpPr/>
          <p:nvPr/>
        </p:nvGrpSpPr>
        <p:grpSpPr>
          <a:xfrm>
            <a:off x="1436070" y="2982746"/>
            <a:ext cx="6271453" cy="649632"/>
            <a:chOff x="1428644" y="2604952"/>
            <a:chExt cx="6286713" cy="649632"/>
          </a:xfrm>
        </p:grpSpPr>
        <p:sp>
          <p:nvSpPr>
            <p:cNvPr id="76" name="Rectangle 48">
              <a:extLst>
                <a:ext uri="{FF2B5EF4-FFF2-40B4-BE49-F238E27FC236}">
                  <a16:creationId xmlns:a16="http://schemas.microsoft.com/office/drawing/2014/main" id="{54A71F2A-72A2-778E-C8FB-C19CF8773C8B}"/>
                </a:ext>
              </a:extLst>
            </p:cNvPr>
            <p:cNvSpPr/>
            <p:nvPr/>
          </p:nvSpPr>
          <p:spPr>
            <a:xfrm>
              <a:off x="1434175" y="2604952"/>
              <a:ext cx="6281182" cy="6496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Row 2</a:t>
              </a:r>
            </a:p>
          </p:txBody>
        </p:sp>
        <p:sp>
          <p:nvSpPr>
            <p:cNvPr id="77" name="Content Placeholder 2">
              <a:extLst>
                <a:ext uri="{FF2B5EF4-FFF2-40B4-BE49-F238E27FC236}">
                  <a16:creationId xmlns:a16="http://schemas.microsoft.com/office/drawing/2014/main" id="{B0EAC041-A723-F4FE-574F-65A2586A108B}"/>
                </a:ext>
              </a:extLst>
            </p:cNvPr>
            <p:cNvSpPr txBox="1">
              <a:spLocks/>
            </p:cNvSpPr>
            <p:nvPr/>
          </p:nvSpPr>
          <p:spPr>
            <a:xfrm>
              <a:off x="1428644" y="2637180"/>
              <a:ext cx="1390654" cy="5914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open</a:t>
              </a:r>
            </a:p>
          </p:txBody>
        </p:sp>
      </p:grpSp>
      <p:sp>
        <p:nvSpPr>
          <p:cNvPr id="81" name="Rectangle 7">
            <a:extLst>
              <a:ext uri="{FF2B5EF4-FFF2-40B4-BE49-F238E27FC236}">
                <a16:creationId xmlns:a16="http://schemas.microsoft.com/office/drawing/2014/main" id="{38DB323B-244C-B4D8-D28D-2B92BCF2320F}"/>
              </a:ext>
            </a:extLst>
          </p:cNvPr>
          <p:cNvSpPr/>
          <p:nvPr/>
        </p:nvSpPr>
        <p:spPr>
          <a:xfrm>
            <a:off x="579893" y="1082617"/>
            <a:ext cx="79842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DRAM Subarray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2" name="Multiply 70">
            <a:extLst>
              <a:ext uri="{FF2B5EF4-FFF2-40B4-BE49-F238E27FC236}">
                <a16:creationId xmlns:a16="http://schemas.microsoft.com/office/drawing/2014/main" id="{DE3E8D8F-D9F0-5C04-2980-3E43AC9479B8}"/>
              </a:ext>
            </a:extLst>
          </p:cNvPr>
          <p:cNvSpPr/>
          <p:nvPr/>
        </p:nvSpPr>
        <p:spPr>
          <a:xfrm>
            <a:off x="5472747" y="2292998"/>
            <a:ext cx="694249" cy="694249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3" name="Multiply 71">
            <a:extLst>
              <a:ext uri="{FF2B5EF4-FFF2-40B4-BE49-F238E27FC236}">
                <a16:creationId xmlns:a16="http://schemas.microsoft.com/office/drawing/2014/main" id="{F4E71F48-FE7B-FE62-0057-084681C5C171}"/>
              </a:ext>
            </a:extLst>
          </p:cNvPr>
          <p:cNvSpPr/>
          <p:nvPr/>
        </p:nvSpPr>
        <p:spPr>
          <a:xfrm>
            <a:off x="2915079" y="3621735"/>
            <a:ext cx="694249" cy="694249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84" name="Group 15">
            <a:extLst>
              <a:ext uri="{FF2B5EF4-FFF2-40B4-BE49-F238E27FC236}">
                <a16:creationId xmlns:a16="http://schemas.microsoft.com/office/drawing/2014/main" id="{6ECFC8A7-8E83-66EB-BE97-3D9C33A2B6DF}"/>
              </a:ext>
            </a:extLst>
          </p:cNvPr>
          <p:cNvGrpSpPr/>
          <p:nvPr/>
        </p:nvGrpSpPr>
        <p:grpSpPr>
          <a:xfrm>
            <a:off x="1496469" y="1625015"/>
            <a:ext cx="4243124" cy="3386177"/>
            <a:chOff x="1746836" y="1682309"/>
            <a:chExt cx="4243124" cy="3386177"/>
          </a:xfrm>
        </p:grpSpPr>
        <p:sp>
          <p:nvSpPr>
            <p:cNvPr id="85" name="Multiply 13">
              <a:extLst>
                <a:ext uri="{FF2B5EF4-FFF2-40B4-BE49-F238E27FC236}">
                  <a16:creationId xmlns:a16="http://schemas.microsoft.com/office/drawing/2014/main" id="{4E1E1C0B-632E-D742-8FDD-DB0296F944B8}"/>
                </a:ext>
              </a:extLst>
            </p:cNvPr>
            <p:cNvSpPr/>
            <p:nvPr/>
          </p:nvSpPr>
          <p:spPr>
            <a:xfrm>
              <a:off x="2539369" y="1682309"/>
              <a:ext cx="694249" cy="694249"/>
            </a:xfrm>
            <a:prstGeom prst="mathMultiply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6" name="Multiply 69">
              <a:extLst>
                <a:ext uri="{FF2B5EF4-FFF2-40B4-BE49-F238E27FC236}">
                  <a16:creationId xmlns:a16="http://schemas.microsoft.com/office/drawing/2014/main" id="{4CB68C00-2765-13DD-D227-F34B5BF38B49}"/>
                </a:ext>
              </a:extLst>
            </p:cNvPr>
            <p:cNvSpPr/>
            <p:nvPr/>
          </p:nvSpPr>
          <p:spPr>
            <a:xfrm>
              <a:off x="3456171" y="2348675"/>
              <a:ext cx="694249" cy="694249"/>
            </a:xfrm>
            <a:prstGeom prst="mathMultiply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7" name="Multiply 72">
              <a:extLst>
                <a:ext uri="{FF2B5EF4-FFF2-40B4-BE49-F238E27FC236}">
                  <a16:creationId xmlns:a16="http://schemas.microsoft.com/office/drawing/2014/main" id="{F889A0A5-65A3-CBB5-B7BF-BD14CC5A447A}"/>
                </a:ext>
              </a:extLst>
            </p:cNvPr>
            <p:cNvSpPr/>
            <p:nvPr/>
          </p:nvSpPr>
          <p:spPr>
            <a:xfrm>
              <a:off x="5295711" y="3710626"/>
              <a:ext cx="694249" cy="694249"/>
            </a:xfrm>
            <a:prstGeom prst="mathMultiply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8" name="Multiply 73">
              <a:extLst>
                <a:ext uri="{FF2B5EF4-FFF2-40B4-BE49-F238E27FC236}">
                  <a16:creationId xmlns:a16="http://schemas.microsoft.com/office/drawing/2014/main" id="{6767ECCD-1A0E-FCF4-5A51-F8B5C81EAB20}"/>
                </a:ext>
              </a:extLst>
            </p:cNvPr>
            <p:cNvSpPr/>
            <p:nvPr/>
          </p:nvSpPr>
          <p:spPr>
            <a:xfrm>
              <a:off x="1746836" y="4374237"/>
              <a:ext cx="694249" cy="694249"/>
            </a:xfrm>
            <a:prstGeom prst="mathMultiply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2389C167-A8E9-6150-D280-4C0B9F7E3482}"/>
              </a:ext>
            </a:extLst>
          </p:cNvPr>
          <p:cNvSpPr txBox="1">
            <a:spLocks/>
          </p:cNvSpPr>
          <p:nvPr/>
        </p:nvSpPr>
        <p:spPr>
          <a:xfrm>
            <a:off x="75991" y="5375594"/>
            <a:ext cx="8987622" cy="10585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latin typeface="+mj-lt"/>
              </a:rPr>
              <a:t>The minimum number of activations that causes a bitflip is called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the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RowHammer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threshold (N</a:t>
            </a:r>
            <a:r>
              <a:rPr lang="en-US" sz="2800" b="1" baseline="-25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RH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)</a:t>
            </a:r>
          </a:p>
        </p:txBody>
      </p:sp>
      <p:grpSp>
        <p:nvGrpSpPr>
          <p:cNvPr id="17" name="Group 11">
            <a:extLst>
              <a:ext uri="{FF2B5EF4-FFF2-40B4-BE49-F238E27FC236}">
                <a16:creationId xmlns:a16="http://schemas.microsoft.com/office/drawing/2014/main" id="{77104BED-03AB-4270-3B8B-91B01A96B50F}"/>
              </a:ext>
            </a:extLst>
          </p:cNvPr>
          <p:cNvGrpSpPr/>
          <p:nvPr/>
        </p:nvGrpSpPr>
        <p:grpSpPr>
          <a:xfrm>
            <a:off x="5458418" y="1698202"/>
            <a:ext cx="2285690" cy="3181114"/>
            <a:chOff x="5458418" y="1324203"/>
            <a:chExt cx="2285690" cy="3181114"/>
          </a:xfrm>
        </p:grpSpPr>
        <p:sp>
          <p:nvSpPr>
            <p:cNvPr id="18" name="Rectangle 92">
              <a:extLst>
                <a:ext uri="{FF2B5EF4-FFF2-40B4-BE49-F238E27FC236}">
                  <a16:creationId xmlns:a16="http://schemas.microsoft.com/office/drawing/2014/main" id="{BF77C42F-9904-C83F-27DA-A832F981757D}"/>
                </a:ext>
              </a:extLst>
            </p:cNvPr>
            <p:cNvSpPr/>
            <p:nvPr/>
          </p:nvSpPr>
          <p:spPr>
            <a:xfrm>
              <a:off x="6016776" y="1324203"/>
              <a:ext cx="17273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Victim Row</a:t>
              </a:r>
            </a:p>
          </p:txBody>
        </p:sp>
        <p:sp>
          <p:nvSpPr>
            <p:cNvPr id="19" name="Rectangle 101">
              <a:extLst>
                <a:ext uri="{FF2B5EF4-FFF2-40B4-BE49-F238E27FC236}">
                  <a16:creationId xmlns:a16="http://schemas.microsoft.com/office/drawing/2014/main" id="{A7C3BE69-78F6-7851-6DC4-7A906A004A94}"/>
                </a:ext>
              </a:extLst>
            </p:cNvPr>
            <p:cNvSpPr/>
            <p:nvPr/>
          </p:nvSpPr>
          <p:spPr>
            <a:xfrm>
              <a:off x="6016776" y="2039174"/>
              <a:ext cx="17273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Victim Row</a:t>
              </a:r>
            </a:p>
          </p:txBody>
        </p:sp>
        <p:sp>
          <p:nvSpPr>
            <p:cNvPr id="20" name="Rectangle 102">
              <a:extLst>
                <a:ext uri="{FF2B5EF4-FFF2-40B4-BE49-F238E27FC236}">
                  <a16:creationId xmlns:a16="http://schemas.microsoft.com/office/drawing/2014/main" id="{7112DAA5-C99C-6FE4-512E-5EC251866374}"/>
                </a:ext>
              </a:extLst>
            </p:cNvPr>
            <p:cNvSpPr/>
            <p:nvPr/>
          </p:nvSpPr>
          <p:spPr>
            <a:xfrm>
              <a:off x="6016776" y="3372315"/>
              <a:ext cx="17273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Victim Row</a:t>
              </a:r>
            </a:p>
          </p:txBody>
        </p:sp>
        <p:sp>
          <p:nvSpPr>
            <p:cNvPr id="21" name="Rectangle 103">
              <a:extLst>
                <a:ext uri="{FF2B5EF4-FFF2-40B4-BE49-F238E27FC236}">
                  <a16:creationId xmlns:a16="http://schemas.microsoft.com/office/drawing/2014/main" id="{C2669E29-1582-77C3-E3FA-536BFD5C5BB1}"/>
                </a:ext>
              </a:extLst>
            </p:cNvPr>
            <p:cNvSpPr/>
            <p:nvPr/>
          </p:nvSpPr>
          <p:spPr>
            <a:xfrm>
              <a:off x="6016776" y="4043652"/>
              <a:ext cx="17273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Victim Row</a:t>
              </a:r>
            </a:p>
          </p:txBody>
        </p:sp>
        <p:sp>
          <p:nvSpPr>
            <p:cNvPr id="22" name="Rectangle 90">
              <a:extLst>
                <a:ext uri="{FF2B5EF4-FFF2-40B4-BE49-F238E27FC236}">
                  <a16:creationId xmlns:a16="http://schemas.microsoft.com/office/drawing/2014/main" id="{A50BB5F3-66F3-6ADE-F016-3307C11823D7}"/>
                </a:ext>
              </a:extLst>
            </p:cNvPr>
            <p:cNvSpPr/>
            <p:nvPr/>
          </p:nvSpPr>
          <p:spPr>
            <a:xfrm>
              <a:off x="5458418" y="2685155"/>
              <a:ext cx="228569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Aggressor Row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3803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Özel 3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30572</TotalTime>
  <Words>3689</Words>
  <Application>Microsoft Office PowerPoint</Application>
  <PresentationFormat>On-screen Show (4:3)</PresentationFormat>
  <Paragraphs>1036</Paragraphs>
  <Slides>73</Slides>
  <Notes>73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1" baseType="lpstr">
      <vt:lpstr>Arial</vt:lpstr>
      <vt:lpstr>Arial Black</vt:lpstr>
      <vt:lpstr>Calibri</vt:lpstr>
      <vt:lpstr>Calibri Light</vt:lpstr>
      <vt:lpstr>Cambria</vt:lpstr>
      <vt:lpstr>Gill Sans MT</vt:lpstr>
      <vt:lpstr>Tahoma</vt:lpstr>
      <vt:lpstr>Office Teması</vt:lpstr>
      <vt:lpstr>Chronus Understanding and Securing the Cutting-Edge Industry Solutions to DRAM Read Disturbance </vt:lpstr>
      <vt:lpstr>Executive Summary</vt:lpstr>
      <vt:lpstr>Outline</vt:lpstr>
      <vt:lpstr>DRAM Organization</vt:lpstr>
      <vt:lpstr>DRAM Organization</vt:lpstr>
      <vt:lpstr>DRAM Operations</vt:lpstr>
      <vt:lpstr>DRAM Access Latency</vt:lpstr>
      <vt:lpstr>RowHammer: A Prime Example of Read Disturbance</vt:lpstr>
      <vt:lpstr>Read Disturbance Vulnerabilities (I)  </vt:lpstr>
      <vt:lpstr>Read Disturbance Vulnerabilities (II)</vt:lpstr>
      <vt:lpstr>Existing RowHammer Mitigations (I): Preventive Refresh</vt:lpstr>
      <vt:lpstr>Existing RowHammer Mitigations (II): DRAM Aggressor Row Tracking or Estimation</vt:lpstr>
      <vt:lpstr>Outline</vt:lpstr>
      <vt:lpstr>Industry Solutions to Read Disturbance: When To Refresh? (I)</vt:lpstr>
      <vt:lpstr>Industry Solutions to Read Disturbance: When To Refresh? (II)</vt:lpstr>
      <vt:lpstr>Industry Solutions to Read Disturbance</vt:lpstr>
      <vt:lpstr>Industry Solutions to Read Disturbance: Periodic Refresh Management (PRFM)</vt:lpstr>
      <vt:lpstr>Industry Solutions to Read Disturbance</vt:lpstr>
      <vt:lpstr>Industry Solutions to Read Disturbance: Per Row Activation Counting</vt:lpstr>
      <vt:lpstr>Industry Solutions to Read Disturbance: Per Row Activation Counting DRAM Timings</vt:lpstr>
      <vt:lpstr>Industry Solutions to Read Disturbance: Per Row Activation Counting DRAM Timings</vt:lpstr>
      <vt:lpstr>Industry Solutions to Read Disturbance: Per Row Activation Counting (PRAC)</vt:lpstr>
      <vt:lpstr>Outline</vt:lpstr>
      <vt:lpstr>Security Analysis of Industry Solutions: Mathematical Security Analysis Methodology</vt:lpstr>
      <vt:lpstr>Security Analysis of Industry Solutions: Secure PRFM Configurations</vt:lpstr>
      <vt:lpstr>Security Analysis of Industry Solutions: Secure PRFM Configurations</vt:lpstr>
      <vt:lpstr>Security Analysis of Industry Solutions: Secure PRFM Configurations</vt:lpstr>
      <vt:lpstr>Security Analysis of Industry Solutions: Secure PRFM Configurations</vt:lpstr>
      <vt:lpstr>Security Analysis of Industry Solutions: Secure PRAC Configurations</vt:lpstr>
      <vt:lpstr>Security Analysis of Industry Solutions: Secure PRAC Configurations</vt:lpstr>
      <vt:lpstr>Outline</vt:lpstr>
      <vt:lpstr>Performance Analysis of Industry Solutions: Evaluation Methodology</vt:lpstr>
      <vt:lpstr>Performance Analysis of Industry Solutions: Industry Solution Variants</vt:lpstr>
      <vt:lpstr>Experimental Results: Performance Overhead and Its Scaling</vt:lpstr>
      <vt:lpstr>Experimental Results: Performance Overhead and Its Scaling</vt:lpstr>
      <vt:lpstr>Experimental Results: Performance Overhead and Its Scaling</vt:lpstr>
      <vt:lpstr>PRAC’s Two Major Outstanding Problems</vt:lpstr>
      <vt:lpstr>Outline</vt:lpstr>
      <vt:lpstr>Chronus: Key Ideas</vt:lpstr>
      <vt:lpstr>Chronus: Overview</vt:lpstr>
      <vt:lpstr>Chronus: Concurrent Counter Update</vt:lpstr>
      <vt:lpstr>Chronus: Concurrent Counter Update</vt:lpstr>
      <vt:lpstr>Chronus: Concurrent Counter Update (More in the paper)</vt:lpstr>
      <vt:lpstr>Chronus: Overview</vt:lpstr>
      <vt:lpstr>Chronus: Chronus Back-Off</vt:lpstr>
      <vt:lpstr>Chronus: Chronus Back-Off</vt:lpstr>
      <vt:lpstr>Chronus: Chronus Back-Off (More in the paper)</vt:lpstr>
      <vt:lpstr>Outline</vt:lpstr>
      <vt:lpstr>Evaluation Methodology</vt:lpstr>
      <vt:lpstr>Evaluation Methodology: Chronus Variants</vt:lpstr>
      <vt:lpstr>Evaluation Methodology</vt:lpstr>
      <vt:lpstr>Evaluation: System Performance and Its Scaling</vt:lpstr>
      <vt:lpstr>Evaluation: System Performance and Its Scaling</vt:lpstr>
      <vt:lpstr>Evaluation: System Performance and Its Scaling</vt:lpstr>
      <vt:lpstr>Evaluation: System Performance and Its Scaling</vt:lpstr>
      <vt:lpstr>Evaluation: DRAM Energy and Its Scaling</vt:lpstr>
      <vt:lpstr>Evaluation: DRAM Energy and Its Scaling</vt:lpstr>
      <vt:lpstr>Evaluation: DRAM Energy and Its Scaling</vt:lpstr>
      <vt:lpstr>Evaluation Summary</vt:lpstr>
      <vt:lpstr>More in the Paper</vt:lpstr>
      <vt:lpstr>The Paper</vt:lpstr>
      <vt:lpstr>Outline</vt:lpstr>
      <vt:lpstr>Conclusion</vt:lpstr>
      <vt:lpstr>Open Source and Artifact Evaluated</vt:lpstr>
      <vt:lpstr>Chronus Understanding and Securing the Cutting-Edge Industry Solutions to DRAM Read Disturbance </vt:lpstr>
      <vt:lpstr>Chronus Understanding and Securing the Cutting-Edge Industry Solutions to DRAM Read Disturbance </vt:lpstr>
      <vt:lpstr>PRAC Counter Update</vt:lpstr>
      <vt:lpstr>Evaluation: Singe-core System Performance</vt:lpstr>
      <vt:lpstr>Evaluation: Effect of Workload Memory Intensity (NRH=32)</vt:lpstr>
      <vt:lpstr>Evaluation: Storage Overhead</vt:lpstr>
      <vt:lpstr>Wave Attack Visualization</vt:lpstr>
      <vt:lpstr>Security Analysis: Wave Attack (I)</vt:lpstr>
      <vt:lpstr>Security Analysis: Wave Attack (II)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Chronus HPCA 2025</dc:title>
  <dc:creator/>
  <cp:lastModifiedBy>Oğuzhan Canpolat</cp:lastModifiedBy>
  <cp:revision>1747</cp:revision>
  <dcterms:created xsi:type="dcterms:W3CDTF">2022-03-02T08:12:14Z</dcterms:created>
  <dcterms:modified xsi:type="dcterms:W3CDTF">2025-03-06T18:04:00Z</dcterms:modified>
</cp:coreProperties>
</file>