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ags/tag20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2.bin" ContentType="application/vnd.openxmlformats-officedocument.oleObject"/>
  <Override PartName="/ppt/notesSlides/notesSlide9.xml" ContentType="application/vnd.openxmlformats-officedocument.presentationml.notesSlide+xml"/>
  <Override PartName="/ppt/embeddings/oleObject3.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03.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16" r:id="rId2"/>
    <p:sldMasterId id="2147483730" r:id="rId3"/>
    <p:sldMasterId id="2147483771" r:id="rId4"/>
    <p:sldMasterId id="2147483783" r:id="rId5"/>
    <p:sldMasterId id="2147483796" r:id="rId6"/>
    <p:sldMasterId id="2147483810" r:id="rId7"/>
    <p:sldMasterId id="2147483825" r:id="rId8"/>
    <p:sldMasterId id="2147483838" r:id="rId9"/>
    <p:sldMasterId id="2147483851" r:id="rId10"/>
    <p:sldMasterId id="2147483864" r:id="rId11"/>
    <p:sldMasterId id="2147483877" r:id="rId12"/>
    <p:sldMasterId id="2147483890" r:id="rId13"/>
    <p:sldMasterId id="2147483904" r:id="rId14"/>
  </p:sldMasterIdLst>
  <p:notesMasterIdLst>
    <p:notesMasterId r:id="rId62"/>
  </p:notesMasterIdLst>
  <p:handoutMasterIdLst>
    <p:handoutMasterId r:id="rId63"/>
  </p:handoutMasterIdLst>
  <p:sldIdLst>
    <p:sldId id="835" r:id="rId15"/>
    <p:sldId id="836" r:id="rId16"/>
    <p:sldId id="879" r:id="rId17"/>
    <p:sldId id="839" r:id="rId18"/>
    <p:sldId id="840" r:id="rId19"/>
    <p:sldId id="843" r:id="rId20"/>
    <p:sldId id="842" r:id="rId21"/>
    <p:sldId id="891" r:id="rId22"/>
    <p:sldId id="888" r:id="rId23"/>
    <p:sldId id="892" r:id="rId24"/>
    <p:sldId id="847" r:id="rId25"/>
    <p:sldId id="848" r:id="rId26"/>
    <p:sldId id="923" r:id="rId27"/>
    <p:sldId id="880" r:id="rId28"/>
    <p:sldId id="893" r:id="rId29"/>
    <p:sldId id="894" r:id="rId30"/>
    <p:sldId id="895" r:id="rId31"/>
    <p:sldId id="896" r:id="rId32"/>
    <p:sldId id="897" r:id="rId33"/>
    <p:sldId id="898" r:id="rId34"/>
    <p:sldId id="899" r:id="rId35"/>
    <p:sldId id="900" r:id="rId36"/>
    <p:sldId id="901" r:id="rId37"/>
    <p:sldId id="902" r:id="rId38"/>
    <p:sldId id="903" r:id="rId39"/>
    <p:sldId id="925" r:id="rId40"/>
    <p:sldId id="904" r:id="rId41"/>
    <p:sldId id="909" r:id="rId42"/>
    <p:sldId id="908" r:id="rId43"/>
    <p:sldId id="910" r:id="rId44"/>
    <p:sldId id="911" r:id="rId45"/>
    <p:sldId id="912" r:id="rId46"/>
    <p:sldId id="913" r:id="rId47"/>
    <p:sldId id="914" r:id="rId48"/>
    <p:sldId id="924" r:id="rId49"/>
    <p:sldId id="915" r:id="rId50"/>
    <p:sldId id="916" r:id="rId51"/>
    <p:sldId id="917" r:id="rId52"/>
    <p:sldId id="918" r:id="rId53"/>
    <p:sldId id="919" r:id="rId54"/>
    <p:sldId id="920" r:id="rId55"/>
    <p:sldId id="869" r:id="rId56"/>
    <p:sldId id="870" r:id="rId57"/>
    <p:sldId id="921" r:id="rId58"/>
    <p:sldId id="872" r:id="rId59"/>
    <p:sldId id="890" r:id="rId60"/>
    <p:sldId id="92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AEE1610-0505-CA4A-BCC7-AA58FD6B1707}">
          <p14:sldIdLst>
            <p14:sldId id="835"/>
            <p14:sldId id="836"/>
            <p14:sldId id="879"/>
            <p14:sldId id="839"/>
            <p14:sldId id="840"/>
            <p14:sldId id="843"/>
            <p14:sldId id="842"/>
            <p14:sldId id="891"/>
            <p14:sldId id="888"/>
            <p14:sldId id="892"/>
            <p14:sldId id="847"/>
            <p14:sldId id="848"/>
            <p14:sldId id="923"/>
            <p14:sldId id="880"/>
            <p14:sldId id="893"/>
            <p14:sldId id="894"/>
            <p14:sldId id="895"/>
            <p14:sldId id="896"/>
            <p14:sldId id="897"/>
            <p14:sldId id="898"/>
            <p14:sldId id="899"/>
            <p14:sldId id="900"/>
            <p14:sldId id="901"/>
            <p14:sldId id="902"/>
            <p14:sldId id="903"/>
            <p14:sldId id="925"/>
            <p14:sldId id="904"/>
            <p14:sldId id="909"/>
            <p14:sldId id="908"/>
            <p14:sldId id="910"/>
            <p14:sldId id="911"/>
            <p14:sldId id="912"/>
            <p14:sldId id="913"/>
            <p14:sldId id="914"/>
            <p14:sldId id="924"/>
            <p14:sldId id="915"/>
            <p14:sldId id="916"/>
            <p14:sldId id="917"/>
            <p14:sldId id="918"/>
            <p14:sldId id="919"/>
            <p14:sldId id="920"/>
            <p14:sldId id="869"/>
            <p14:sldId id="870"/>
            <p14:sldId id="921"/>
            <p14:sldId id="872"/>
            <p14:sldId id="890"/>
            <p14:sldId id="922"/>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verick Woo" initials="ma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C5C8B"/>
    <a:srgbClr val="FF3300"/>
    <a:srgbClr val="0000FF"/>
    <a:srgbClr val="FF0000"/>
    <a:srgbClr val="0080FF"/>
    <a:srgbClr val="3F5842"/>
    <a:srgbClr val="595A5A"/>
    <a:srgbClr val="A32D1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9" autoAdjust="0"/>
    <p:restoredTop sz="70867" autoAdjust="0"/>
  </p:normalViewPr>
  <p:slideViewPr>
    <p:cSldViewPr snapToObjects="1">
      <p:cViewPr>
        <p:scale>
          <a:sx n="66" d="100"/>
          <a:sy n="66" d="100"/>
        </p:scale>
        <p:origin x="-1488" y="-80"/>
      </p:cViewPr>
      <p:guideLst>
        <p:guide orient="horz" pos="2880"/>
        <p:guide orient="horz" pos="1440"/>
        <p:guide pos="3840"/>
        <p:guide pos="19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0" d="100"/>
          <a:sy n="90" d="100"/>
        </p:scale>
        <p:origin x="-347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commentAuthors" Target="commentAuthors.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notesMaster" Target="notesMasters/notes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4.png"/><Relationship Id="rId2" Type="http://schemas.openxmlformats.org/officeDocument/2006/relationships/image" Target="../media/image1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281C90-955A-E944-AB32-466E55900D6A}" type="datetime1">
              <a:rPr lang="en-US" smtClean="0"/>
              <a:t>8/22/13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BF8D97-067E-974E-BD5D-FA8C0988A610}" type="slidenum">
              <a:rPr lang="en-US" smtClean="0"/>
              <a:t>‹#›</a:t>
            </a:fld>
            <a:endParaRPr lang="en-US"/>
          </a:p>
        </p:txBody>
      </p:sp>
    </p:spTree>
    <p:extLst>
      <p:ext uri="{BB962C8B-B14F-4D97-AF65-F5344CB8AC3E}">
        <p14:creationId xmlns:p14="http://schemas.microsoft.com/office/powerpoint/2010/main" val="25950919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9EA11A-7C1A-F544-A99B-661F38A45889}" type="datetime1">
              <a:rPr lang="en-US" smtClean="0"/>
              <a:t>8/22/13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45A8A3-9FBB-431D-AAA8-BEEA360F5701}" type="slidenum">
              <a:rPr lang="en-US" smtClean="0"/>
              <a:t>‹#›</a:t>
            </a:fld>
            <a:endParaRPr lang="en-US"/>
          </a:p>
        </p:txBody>
      </p:sp>
    </p:spTree>
    <p:extLst>
      <p:ext uri="{BB962C8B-B14F-4D97-AF65-F5344CB8AC3E}">
        <p14:creationId xmlns:p14="http://schemas.microsoft.com/office/powerpoint/2010/main" val="32917664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t>1</a:t>
            </a:fld>
            <a:endParaRPr lang="en-US"/>
          </a:p>
        </p:txBody>
      </p:sp>
    </p:spTree>
    <p:extLst>
      <p:ext uri="{BB962C8B-B14F-4D97-AF65-F5344CB8AC3E}">
        <p14:creationId xmlns:p14="http://schemas.microsoft.com/office/powerpoint/2010/main" val="3544013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0840" indent="-281092" eaLnBrk="0" hangingPunct="0">
              <a:defRPr sz="2400">
                <a:solidFill>
                  <a:schemeClr val="tx1"/>
                </a:solidFill>
                <a:latin typeface="Arial" charset="0"/>
                <a:ea typeface="ＭＳ Ｐゴシック" charset="0"/>
              </a:defRPr>
            </a:lvl2pPr>
            <a:lvl3pPr marL="1124369" indent="-224874" eaLnBrk="0" hangingPunct="0">
              <a:defRPr sz="2400">
                <a:solidFill>
                  <a:schemeClr val="tx1"/>
                </a:solidFill>
                <a:latin typeface="Arial" charset="0"/>
                <a:ea typeface="ＭＳ Ｐゴシック" charset="0"/>
              </a:defRPr>
            </a:lvl3pPr>
            <a:lvl4pPr marL="1574117" indent="-224874" eaLnBrk="0" hangingPunct="0">
              <a:defRPr sz="2400">
                <a:solidFill>
                  <a:schemeClr val="tx1"/>
                </a:solidFill>
                <a:latin typeface="Arial" charset="0"/>
                <a:ea typeface="ＭＳ Ｐゴシック" charset="0"/>
              </a:defRPr>
            </a:lvl4pPr>
            <a:lvl5pPr marL="2023864" indent="-224874" eaLnBrk="0" hangingPunct="0">
              <a:defRPr sz="2400">
                <a:solidFill>
                  <a:schemeClr val="tx1"/>
                </a:solidFill>
                <a:latin typeface="Arial" charset="0"/>
                <a:ea typeface="ＭＳ Ｐゴシック" charset="0"/>
              </a:defRPr>
            </a:lvl5pPr>
            <a:lvl6pPr marL="2473612" indent="-224874" eaLnBrk="0" fontAlgn="base" hangingPunct="0">
              <a:spcBef>
                <a:spcPct val="0"/>
              </a:spcBef>
              <a:spcAft>
                <a:spcPct val="0"/>
              </a:spcAft>
              <a:defRPr sz="2400">
                <a:solidFill>
                  <a:schemeClr val="tx1"/>
                </a:solidFill>
                <a:latin typeface="Arial" charset="0"/>
                <a:ea typeface="ＭＳ Ｐゴシック" charset="0"/>
              </a:defRPr>
            </a:lvl6pPr>
            <a:lvl7pPr marL="2923360" indent="-224874" eaLnBrk="0" fontAlgn="base" hangingPunct="0">
              <a:spcBef>
                <a:spcPct val="0"/>
              </a:spcBef>
              <a:spcAft>
                <a:spcPct val="0"/>
              </a:spcAft>
              <a:defRPr sz="2400">
                <a:solidFill>
                  <a:schemeClr val="tx1"/>
                </a:solidFill>
                <a:latin typeface="Arial" charset="0"/>
                <a:ea typeface="ＭＳ Ｐゴシック" charset="0"/>
              </a:defRPr>
            </a:lvl7pPr>
            <a:lvl8pPr marL="3373107" indent="-224874" eaLnBrk="0" fontAlgn="base" hangingPunct="0">
              <a:spcBef>
                <a:spcPct val="0"/>
              </a:spcBef>
              <a:spcAft>
                <a:spcPct val="0"/>
              </a:spcAft>
              <a:defRPr sz="2400">
                <a:solidFill>
                  <a:schemeClr val="tx1"/>
                </a:solidFill>
                <a:latin typeface="Arial" charset="0"/>
                <a:ea typeface="ＭＳ Ｐゴシック" charset="0"/>
              </a:defRPr>
            </a:lvl8pPr>
            <a:lvl9pPr marL="3822855" indent="-224874"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043C98-8686-2D4D-B664-4CAD73E57465}" type="slidenum">
              <a:rPr lang="en-US" sz="1200">
                <a:solidFill>
                  <a:prstClr val="black"/>
                </a:solidFill>
              </a:rPr>
              <a:pPr eaLnBrk="1" hangingPunct="1"/>
              <a:t>19</a:t>
            </a:fld>
            <a:endParaRPr lang="en-US" sz="1200">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xfrm>
            <a:off x="685333" y="4344299"/>
            <a:ext cx="5487335" cy="41142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0840" indent="-281092" eaLnBrk="0" hangingPunct="0">
              <a:defRPr sz="2400">
                <a:solidFill>
                  <a:schemeClr val="tx1"/>
                </a:solidFill>
                <a:latin typeface="Arial" charset="0"/>
                <a:ea typeface="ＭＳ Ｐゴシック" charset="0"/>
              </a:defRPr>
            </a:lvl2pPr>
            <a:lvl3pPr marL="1124369" indent="-224874" eaLnBrk="0" hangingPunct="0">
              <a:defRPr sz="2400">
                <a:solidFill>
                  <a:schemeClr val="tx1"/>
                </a:solidFill>
                <a:latin typeface="Arial" charset="0"/>
                <a:ea typeface="ＭＳ Ｐゴシック" charset="0"/>
              </a:defRPr>
            </a:lvl3pPr>
            <a:lvl4pPr marL="1574117" indent="-224874" eaLnBrk="0" hangingPunct="0">
              <a:defRPr sz="2400">
                <a:solidFill>
                  <a:schemeClr val="tx1"/>
                </a:solidFill>
                <a:latin typeface="Arial" charset="0"/>
                <a:ea typeface="ＭＳ Ｐゴシック" charset="0"/>
              </a:defRPr>
            </a:lvl4pPr>
            <a:lvl5pPr marL="2023864" indent="-224874" eaLnBrk="0" hangingPunct="0">
              <a:defRPr sz="2400">
                <a:solidFill>
                  <a:schemeClr val="tx1"/>
                </a:solidFill>
                <a:latin typeface="Arial" charset="0"/>
                <a:ea typeface="ＭＳ Ｐゴシック" charset="0"/>
              </a:defRPr>
            </a:lvl5pPr>
            <a:lvl6pPr marL="2473612" indent="-224874" eaLnBrk="0" fontAlgn="base" hangingPunct="0">
              <a:spcBef>
                <a:spcPct val="0"/>
              </a:spcBef>
              <a:spcAft>
                <a:spcPct val="0"/>
              </a:spcAft>
              <a:defRPr sz="2400">
                <a:solidFill>
                  <a:schemeClr val="tx1"/>
                </a:solidFill>
                <a:latin typeface="Arial" charset="0"/>
                <a:ea typeface="ＭＳ Ｐゴシック" charset="0"/>
              </a:defRPr>
            </a:lvl6pPr>
            <a:lvl7pPr marL="2923360" indent="-224874" eaLnBrk="0" fontAlgn="base" hangingPunct="0">
              <a:spcBef>
                <a:spcPct val="0"/>
              </a:spcBef>
              <a:spcAft>
                <a:spcPct val="0"/>
              </a:spcAft>
              <a:defRPr sz="2400">
                <a:solidFill>
                  <a:schemeClr val="tx1"/>
                </a:solidFill>
                <a:latin typeface="Arial" charset="0"/>
                <a:ea typeface="ＭＳ Ｐゴシック" charset="0"/>
              </a:defRPr>
            </a:lvl7pPr>
            <a:lvl8pPr marL="3373107" indent="-224874" eaLnBrk="0" fontAlgn="base" hangingPunct="0">
              <a:spcBef>
                <a:spcPct val="0"/>
              </a:spcBef>
              <a:spcAft>
                <a:spcPct val="0"/>
              </a:spcAft>
              <a:defRPr sz="2400">
                <a:solidFill>
                  <a:schemeClr val="tx1"/>
                </a:solidFill>
                <a:latin typeface="Arial" charset="0"/>
                <a:ea typeface="ＭＳ Ｐゴシック" charset="0"/>
              </a:defRPr>
            </a:lvl8pPr>
            <a:lvl9pPr marL="3822855" indent="-224874"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1408AC-CB8E-FC4D-9A93-ED2FD3925765}" type="slidenum">
              <a:rPr lang="en-US" sz="1200">
                <a:solidFill>
                  <a:prstClr val="black"/>
                </a:solidFill>
              </a:rPr>
              <a:pPr eaLnBrk="1" hangingPunct="1"/>
              <a:t>20</a:t>
            </a:fld>
            <a:endParaRPr lang="en-US" sz="1200">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0840" indent="-281092" eaLnBrk="0" hangingPunct="0">
              <a:defRPr sz="2400">
                <a:solidFill>
                  <a:schemeClr val="tx1"/>
                </a:solidFill>
                <a:latin typeface="Arial" charset="0"/>
                <a:ea typeface="ＭＳ Ｐゴシック" charset="0"/>
              </a:defRPr>
            </a:lvl2pPr>
            <a:lvl3pPr marL="1124369" indent="-224874" eaLnBrk="0" hangingPunct="0">
              <a:defRPr sz="2400">
                <a:solidFill>
                  <a:schemeClr val="tx1"/>
                </a:solidFill>
                <a:latin typeface="Arial" charset="0"/>
                <a:ea typeface="ＭＳ Ｐゴシック" charset="0"/>
              </a:defRPr>
            </a:lvl3pPr>
            <a:lvl4pPr marL="1574117" indent="-224874" eaLnBrk="0" hangingPunct="0">
              <a:defRPr sz="2400">
                <a:solidFill>
                  <a:schemeClr val="tx1"/>
                </a:solidFill>
                <a:latin typeface="Arial" charset="0"/>
                <a:ea typeface="ＭＳ Ｐゴシック" charset="0"/>
              </a:defRPr>
            </a:lvl4pPr>
            <a:lvl5pPr marL="2023864" indent="-224874" eaLnBrk="0" hangingPunct="0">
              <a:defRPr sz="2400">
                <a:solidFill>
                  <a:schemeClr val="tx1"/>
                </a:solidFill>
                <a:latin typeface="Arial" charset="0"/>
                <a:ea typeface="ＭＳ Ｐゴシック" charset="0"/>
              </a:defRPr>
            </a:lvl5pPr>
            <a:lvl6pPr marL="2473612" indent="-224874" eaLnBrk="0" fontAlgn="base" hangingPunct="0">
              <a:spcBef>
                <a:spcPct val="0"/>
              </a:spcBef>
              <a:spcAft>
                <a:spcPct val="0"/>
              </a:spcAft>
              <a:defRPr sz="2400">
                <a:solidFill>
                  <a:schemeClr val="tx1"/>
                </a:solidFill>
                <a:latin typeface="Arial" charset="0"/>
                <a:ea typeface="ＭＳ Ｐゴシック" charset="0"/>
              </a:defRPr>
            </a:lvl6pPr>
            <a:lvl7pPr marL="2923360" indent="-224874" eaLnBrk="0" fontAlgn="base" hangingPunct="0">
              <a:spcBef>
                <a:spcPct val="0"/>
              </a:spcBef>
              <a:spcAft>
                <a:spcPct val="0"/>
              </a:spcAft>
              <a:defRPr sz="2400">
                <a:solidFill>
                  <a:schemeClr val="tx1"/>
                </a:solidFill>
                <a:latin typeface="Arial" charset="0"/>
                <a:ea typeface="ＭＳ Ｐゴシック" charset="0"/>
              </a:defRPr>
            </a:lvl7pPr>
            <a:lvl8pPr marL="3373107" indent="-224874" eaLnBrk="0" fontAlgn="base" hangingPunct="0">
              <a:spcBef>
                <a:spcPct val="0"/>
              </a:spcBef>
              <a:spcAft>
                <a:spcPct val="0"/>
              </a:spcAft>
              <a:defRPr sz="2400">
                <a:solidFill>
                  <a:schemeClr val="tx1"/>
                </a:solidFill>
                <a:latin typeface="Arial" charset="0"/>
                <a:ea typeface="ＭＳ Ｐゴシック" charset="0"/>
              </a:defRPr>
            </a:lvl8pPr>
            <a:lvl9pPr marL="3822855" indent="-224874"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720628-F614-224F-9C6F-A2BAABF62F65}" type="slidenum">
              <a:rPr lang="en-US" sz="1200">
                <a:solidFill>
                  <a:prstClr val="black"/>
                </a:solidFill>
              </a:rPr>
              <a:pPr eaLnBrk="1" hangingPunct="1"/>
              <a:t>21</a:t>
            </a:fld>
            <a:endParaRPr lang="en-US" sz="120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27125" y="665163"/>
            <a:ext cx="4635500" cy="3476625"/>
          </a:xfrm>
          <a:ln/>
        </p:spPr>
      </p:sp>
      <p:sp>
        <p:nvSpPr>
          <p:cNvPr id="27651"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 hardware architecture. Current projects are in many-core systems, memory systems, HW/SW interaction, fault tolerance, and hardware security.</a:t>
            </a:r>
          </a:p>
          <a:p>
            <a:endParaRPr lang="en-US" dirty="0"/>
          </a:p>
          <a:p>
            <a:r>
              <a:rPr lang="en-US" dirty="0"/>
              <a:t>The main theme of his research group is to devise scalable, efficient, high-performance hardware architectures that are 10-20 years out into the future.</a:t>
            </a:r>
          </a:p>
          <a:p>
            <a:endParaRPr lang="en-US" dirty="0"/>
          </a:p>
          <a:p>
            <a:r>
              <a:rPr lang="en-US" dirty="0"/>
              <a:t>Some big questions his research group is trying to answer are:</a:t>
            </a:r>
          </a:p>
          <a:p>
            <a:pPr>
              <a:buFontTx/>
              <a:buChar char="•"/>
            </a:pPr>
            <a:r>
              <a:rPr lang="en-US" sz="1200" b="1" i="1" dirty="0" smtClean="0">
                <a:solidFill>
                  <a:srgbClr val="FF0000"/>
                </a:solidFill>
                <a:latin typeface="Arial Narrow" charset="0"/>
                <a:ea typeface="ＭＳ Ｐゴシック" charset="0"/>
                <a:cs typeface="Arial" charset="0"/>
              </a:rPr>
              <a:t>How do we design very efficient 1000-core systems? </a:t>
            </a:r>
          </a:p>
          <a:p>
            <a:pPr>
              <a:buFontTx/>
              <a:buChar char="•"/>
            </a:pPr>
            <a:r>
              <a:rPr lang="en-US" sz="1200" b="1" i="1" dirty="0" smtClean="0">
                <a:solidFill>
                  <a:srgbClr val="FF0000"/>
                </a:solidFill>
                <a:latin typeface="Arial Narrow" charset="0"/>
                <a:ea typeface="ＭＳ Ｐゴシック" charset="0"/>
                <a:cs typeface="Arial" charset="0"/>
              </a:rPr>
              <a:t> Can we put the entire data center on a single chip?</a:t>
            </a:r>
          </a:p>
          <a:p>
            <a:pPr>
              <a:buFontTx/>
              <a:buChar char="•"/>
            </a:pPr>
            <a:r>
              <a:rPr lang="en-US" sz="1200" b="1" i="1" dirty="0" smtClean="0">
                <a:solidFill>
                  <a:srgbClr val="FF0000"/>
                </a:solidFill>
                <a:latin typeface="Arial Narrow" charset="0"/>
                <a:ea typeface="ＭＳ Ｐゴシック" charset="0"/>
                <a:cs typeface="Arial" charset="0"/>
              </a:rPr>
              <a:t> Can we find alternatives to multi-core? </a:t>
            </a:r>
          </a:p>
          <a:p>
            <a:pPr>
              <a:buFontTx/>
              <a:buChar char="•"/>
            </a:pPr>
            <a:r>
              <a:rPr lang="en-US" sz="1200" b="1" i="1" dirty="0" smtClean="0">
                <a:solidFill>
                  <a:srgbClr val="FF0000"/>
                </a:solidFill>
                <a:latin typeface="Arial Narrow" charset="0"/>
                <a:ea typeface="ＭＳ Ｐゴシック" charset="0"/>
                <a:cs typeface="Arial" charset="0"/>
              </a:rPr>
              <a:t> What is the HW/SW interface and chip of 2030 AD?</a:t>
            </a:r>
          </a:p>
          <a:p>
            <a:endParaRPr lang="en-US" dirty="0" smtClean="0"/>
          </a:p>
          <a:p>
            <a:r>
              <a:rPr lang="en-US" dirty="0" smtClean="0"/>
              <a:t>Mutlu is looking for bright students interested in the</a:t>
            </a:r>
            <a:r>
              <a:rPr lang="en-US" baseline="0" dirty="0" smtClean="0"/>
              <a:t> general area of computer architecture. Here is a sampling of some of the topic areas his group is currently investigating.</a:t>
            </a:r>
            <a:endParaRPr lang="en-US" dirty="0"/>
          </a:p>
          <a:p>
            <a:endParaRPr lang="en-US" dirty="0"/>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let’s begin with a brief review of </a:t>
            </a:r>
            <a:r>
              <a:rPr lang="en-US" baseline="0" dirty="0" err="1" smtClean="0"/>
              <a:t>CoRAM</a:t>
            </a:r>
            <a:r>
              <a:rPr lang="en-US" baseline="0" dirty="0" smtClean="0"/>
              <a:t>.   With today’s practices, FPGAs are known to have a lot of pain points, one of the major ones is how an application interacts with memory and I/O.  </a:t>
            </a:r>
          </a:p>
          <a:p>
            <a:endParaRPr lang="en-US" baseline="0" dirty="0" smtClean="0"/>
          </a:p>
          <a:p>
            <a:r>
              <a:rPr lang="en-US" baseline="0" dirty="0" smtClean="0"/>
              <a:t>When an application needs to talk to memory, the user is often responsible for building a custom memory hierarchy from scratch.  The application must conform to rigid, platform- and device-specific interfaces and </a:t>
            </a:r>
            <a:r>
              <a:rPr lang="en-US" baseline="0" dirty="0" err="1" smtClean="0"/>
              <a:t>gateware</a:t>
            </a:r>
            <a:r>
              <a:rPr lang="en-US" baseline="0" dirty="0" smtClean="0"/>
              <a:t>, some of which even the user designs himself.  Furthermore, the user is responsible for efficiently distributing this data from the interfaces to the application, which often entails building an application-specific network-on-chip.</a:t>
            </a:r>
          </a:p>
          <a:p>
            <a:endParaRPr lang="en-US" dirty="0" smtClean="0"/>
          </a:p>
          <a:p>
            <a:r>
              <a:rPr lang="en-US" dirty="0" smtClean="0"/>
              <a:t>Last year, we presented a</a:t>
            </a:r>
            <a:r>
              <a:rPr lang="en-US" baseline="0" dirty="0" smtClean="0"/>
              <a:t> solution called the </a:t>
            </a:r>
            <a:r>
              <a:rPr lang="en-US" baseline="0" dirty="0" err="1" smtClean="0"/>
              <a:t>CoRAM</a:t>
            </a:r>
            <a:r>
              <a:rPr lang="en-US" baseline="0" dirty="0" smtClean="0"/>
              <a:t> memory architecture.  The idea behind </a:t>
            </a:r>
            <a:r>
              <a:rPr lang="en-US" baseline="0" dirty="0" err="1" smtClean="0"/>
              <a:t>CoRAM</a:t>
            </a:r>
            <a:r>
              <a:rPr lang="en-US" baseline="0" dirty="0" smtClean="0"/>
              <a:t> is to present an abstracted view of the FPGA’s memory resources, that in itself can be re-targeted automatically to different devices, and platforms.</a:t>
            </a:r>
          </a:p>
          <a:p>
            <a:endParaRPr lang="en-US" baseline="0" dirty="0" smtClean="0"/>
          </a:p>
          <a:p>
            <a:r>
              <a:rPr lang="en-US" baseline="0" dirty="0" smtClean="0"/>
              <a:t>The </a:t>
            </a:r>
            <a:r>
              <a:rPr lang="en-US" baseline="0" dirty="0" err="1" smtClean="0"/>
              <a:t>CoRAM</a:t>
            </a:r>
            <a:r>
              <a:rPr lang="en-US" baseline="0" dirty="0" smtClean="0"/>
              <a:t> memory architecture restricts all communication between the application and DRAM and I/O using the FPGA’s built-in SRAMs.  The distributed SRAMs are backed and interconnected by a built-in network-on-chip that automatically facilitates the on-chip data distribution required by the application.</a:t>
            </a:r>
          </a:p>
          <a:p>
            <a:endParaRPr lang="en-US" baseline="0" dirty="0" smtClean="0"/>
          </a:p>
          <a:p>
            <a:r>
              <a:rPr lang="en-US" baseline="0" dirty="0" smtClean="0"/>
              <a:t>Last but not least, a key feature of </a:t>
            </a:r>
            <a:r>
              <a:rPr lang="en-US" baseline="0" dirty="0" err="1" smtClean="0"/>
              <a:t>CoRAM</a:t>
            </a:r>
            <a:r>
              <a:rPr lang="en-US" baseline="0" dirty="0" smtClean="0"/>
              <a:t> is the idea of replacing the conventional, platform-specific control logic with a high-level, software control thread abstraction that can be made portable and easy-to-use for general-purpose applications.</a:t>
            </a:r>
          </a:p>
        </p:txBody>
      </p:sp>
      <p:sp>
        <p:nvSpPr>
          <p:cNvPr id="4" name="Slide Number Placeholder 3"/>
          <p:cNvSpPr>
            <a:spLocks noGrp="1"/>
          </p:cNvSpPr>
          <p:nvPr>
            <p:ph type="sldNum" sz="quarter" idx="10"/>
          </p:nvPr>
        </p:nvSpPr>
        <p:spPr/>
        <p:txBody>
          <a:bodyPr/>
          <a:lstStyle/>
          <a:p>
            <a:fld id="{A255D79C-EB53-413C-8656-32B7D5F2773C}"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246474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latin typeface="Arial" charset="0"/>
              </a:rPr>
              <a:t>Spiral is an example of high-level domain-specific code generation or code synthesis.  We input into Spiral algorithm knowledge and architecture knowledge as well as program transformations/optimizations.  Once Spiral “knows” these things, it behaves like a human expert programmer talking to an expert algorithm designer, who jointly produce highly optimized software for a given functionality and platform.</a:t>
            </a:r>
          </a:p>
          <a:p>
            <a:endParaRPr lang="en-US" sz="1100" dirty="0">
              <a:latin typeface="Arial" charset="0"/>
            </a:endParaRPr>
          </a:p>
          <a:p>
            <a:r>
              <a:rPr lang="en-US" sz="1100" dirty="0">
                <a:latin typeface="Arial" charset="0"/>
              </a:rPr>
              <a:t>One demonstration was to compare our tool against industry-written RADAR image formation code.</a:t>
            </a:r>
          </a:p>
          <a:p>
            <a:r>
              <a:rPr lang="en-US" sz="1100" dirty="0">
                <a:latin typeface="Arial" charset="0"/>
              </a:rPr>
              <a:t>A defense contractor implemented a polar formatting SAR image formation algorithm (taking a photo with RADAR)0 for the Cell processor. The work is documented in a paper that won the best paper award (Rudin:2007).  We then worked with them to formalize their algorithm in Spiral and had Spiral generate the SAR image formation algorithm instances according to the specification in their paper. </a:t>
            </a:r>
          </a:p>
          <a:p>
            <a:r>
              <a:rPr lang="en-US" sz="1100" dirty="0">
                <a:latin typeface="Arial" charset="0"/>
              </a:rPr>
              <a:t>A non-expert then was using our tool to generate a SAR implementation according to the paper specs that was outperforming the expert implementation on a much weaker machine (Intel </a:t>
            </a:r>
            <a:r>
              <a:rPr lang="en-US" sz="1100" dirty="0" err="1">
                <a:latin typeface="Arial" charset="0"/>
              </a:rPr>
              <a:t>Quadcore</a:t>
            </a:r>
            <a:r>
              <a:rPr lang="en-US" sz="1100" dirty="0">
                <a:latin typeface="Arial" charset="0"/>
              </a:rPr>
              <a:t> vs. Cell blade).</a:t>
            </a:r>
          </a:p>
          <a:p>
            <a:endParaRPr lang="en-US" sz="1100" dirty="0">
              <a:latin typeface="Arial" charset="0"/>
            </a:endParaRPr>
          </a:p>
          <a:p>
            <a:r>
              <a:rPr lang="en-US" sz="1100" dirty="0">
                <a:latin typeface="Arial" charset="0"/>
              </a:rPr>
              <a:t>This is an example of successfully converting a high-level algorithm description into extremely competitive code.  The Spiral produced scary 13MB code from the algorithm specification, pulling all the tricks no human programmer would dare to try (but dream to do if only possible).</a:t>
            </a:r>
            <a:endParaRPr lang="en-US" sz="1100">
              <a:latin typeface="Arial" charset="0"/>
            </a:endParaRPr>
          </a:p>
          <a:p>
            <a:endParaRPr lang="en-US" sz="1100" dirty="0">
              <a:latin typeface="Arial" charset="0"/>
            </a:endParaRPr>
          </a:p>
        </p:txBody>
      </p:sp>
      <p:sp>
        <p:nvSpPr>
          <p:cNvPr id="4" name="Slide Number Placeholder 3"/>
          <p:cNvSpPr>
            <a:spLocks noGrp="1"/>
          </p:cNvSpPr>
          <p:nvPr>
            <p:ph type="sldNum" sz="quarter" idx="10"/>
          </p:nvPr>
        </p:nvSpPr>
        <p:spPr/>
        <p:txBody>
          <a:bodyPr/>
          <a:lstStyle/>
          <a:p>
            <a:pPr>
              <a:defRPr/>
            </a:pPr>
            <a:fld id="{FCFAB802-B4B8-4986-A5E9-9AA15D400641}" type="slidenum">
              <a:rPr lang="en-US" smtClean="0">
                <a:solidFill>
                  <a:prstClr val="black"/>
                </a:solidFill>
                <a:latin typeface="Calibri"/>
              </a:rPr>
              <a:pPr>
                <a:defRPr/>
              </a:pPr>
              <a:t>28</a:t>
            </a:fld>
            <a:endParaRPr lang="en-US">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Rot="1" noChangeArrowheads="1" noTextEdit="1"/>
          </p:cNvSpPr>
          <p:nvPr>
            <p:ph type="sldImg"/>
          </p:nvPr>
        </p:nvSpPr>
        <p:spPr>
          <a:xfrm>
            <a:off x="1127125" y="665163"/>
            <a:ext cx="4635500" cy="3476625"/>
          </a:xfrm>
          <a:ln/>
        </p:spPr>
      </p:sp>
      <p:sp>
        <p:nvSpPr>
          <p:cNvPr id="4099"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MS PGothic" charset="0"/>
              </a:rPr>
              <a:t>I</a:t>
            </a:r>
            <a:r>
              <a:rPr lang="ja-JP" altLang="en-US" dirty="0">
                <a:ea typeface="MS PGothic" charset="0"/>
              </a:rPr>
              <a:t>’</a:t>
            </a:r>
            <a:r>
              <a:rPr lang="en-US" altLang="ja-JP" dirty="0">
                <a:ea typeface="MS PGothic" charset="0"/>
              </a:rPr>
              <a:t>m looking for masters students—my PhD admits do not attend the Open House</a:t>
            </a:r>
          </a:p>
          <a:p>
            <a:endParaRPr lang="en-US" dirty="0">
              <a:ea typeface="MS PGothic" charset="0"/>
            </a:endParaRPr>
          </a:p>
          <a:p>
            <a:r>
              <a:rPr lang="en-US" dirty="0">
                <a:ea typeface="MS PGothic" charset="0"/>
              </a:rPr>
              <a:t>Project 1: Extending Spiral to new architectures and applications</a:t>
            </a:r>
          </a:p>
          <a:p>
            <a:r>
              <a:rPr lang="en-US" dirty="0">
                <a:ea typeface="MS PGothic" charset="0"/>
              </a:rPr>
              <a:t>In this project we extend the automatic performance tuning and program synthesis system Spiral. We will target the latest greatest parallel platforms including multicores, </a:t>
            </a:r>
            <a:r>
              <a:rPr lang="en-US" dirty="0" err="1">
                <a:ea typeface="MS PGothic" charset="0"/>
              </a:rPr>
              <a:t>manycores</a:t>
            </a:r>
            <a:r>
              <a:rPr lang="en-US" dirty="0">
                <a:ea typeface="MS PGothic" charset="0"/>
              </a:rPr>
              <a:t>, GPUs and FPGAs, and extend Spiral to new application domains. The project also touches hardware/software co-design and verification.</a:t>
            </a:r>
          </a:p>
          <a:p>
            <a:endParaRPr lang="en-US" dirty="0">
              <a:ea typeface="MS PGothic" charset="0"/>
            </a:endParaRPr>
          </a:p>
          <a:p>
            <a:r>
              <a:rPr lang="en-US" dirty="0">
                <a:ea typeface="MS PGothic" charset="0"/>
              </a:rPr>
              <a:t>Project 2: in the context of the DARPA PERFECT program in collaboration with Profs. Hoe, </a:t>
            </a:r>
            <a:r>
              <a:rPr lang="en-US" dirty="0" err="1">
                <a:ea typeface="MS PGothic" charset="0"/>
              </a:rPr>
              <a:t>Pileggi</a:t>
            </a:r>
            <a:r>
              <a:rPr lang="en-US" dirty="0">
                <a:ea typeface="MS PGothic" charset="0"/>
              </a:rPr>
              <a:t>, </a:t>
            </a:r>
            <a:r>
              <a:rPr lang="en-US" dirty="0" err="1">
                <a:ea typeface="MS PGothic" charset="0"/>
              </a:rPr>
              <a:t>Moura</a:t>
            </a:r>
            <a:r>
              <a:rPr lang="en-US" dirty="0">
                <a:ea typeface="MS PGothic" charset="0"/>
              </a:rPr>
              <a:t> we are looking at ways to utilize domain and algorithm knowledge to push the power efficiency of UAV (unmanned aerial vehicles) computations to 75 GFLOPS/W, or about 15x from today</a:t>
            </a:r>
          </a:p>
          <a:p>
            <a:endParaRPr lang="en-US" dirty="0">
              <a:ea typeface="MS PGothic" charset="0"/>
            </a:endParaRPr>
          </a:p>
          <a:p>
            <a:r>
              <a:rPr lang="en-US" dirty="0">
                <a:ea typeface="MS PGothic" charset="0"/>
              </a:rPr>
              <a:t>Project 3: We develop technology based on Spiral to automatically synthesize highly efficient control code and the proof that the code is correct.  The code is deployed on robotic vehicles and high end cars. This is an interdisciplinary project involving people form robotics, formal methods, signal processing, compilers, and computer algebra.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buFont typeface="Times New Roman" charset="0"/>
              <a:buNone/>
            </a:pPr>
            <a:r>
              <a:rPr lang="en-US">
                <a:latin typeface="Times New Roman" charset="0"/>
                <a:ea typeface="ＭＳ Ｐゴシック" charset="0"/>
                <a:cs typeface="ＭＳ Ｐゴシック" charset="0"/>
              </a:rPr>
              <a:t>TDP = thermal design power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053813-B01A-8F4E-B735-D6D06413DD35}" type="slidenum">
              <a:rPr lang="en-US">
                <a:solidFill>
                  <a:prstClr val="black"/>
                </a:solidFill>
              </a:rPr>
              <a:pPr/>
              <a:t>31</a:t>
            </a:fld>
            <a:endParaRPr lang="en-US">
              <a:solidFill>
                <a:prstClr val="black"/>
              </a:solidFill>
            </a:endParaRPr>
          </a:p>
        </p:txBody>
      </p:sp>
      <p:sp>
        <p:nvSpPr>
          <p:cNvPr id="1638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p:txBody>
          <a:bodyPr/>
          <a:lstStyle/>
          <a:p>
            <a:r>
              <a:rPr lang="en-US"/>
              <a:t>Notes:  (That</a:t>
            </a:r>
            <a:r>
              <a:rPr lang="ja-JP" altLang="en-US">
                <a:latin typeface="Arial"/>
              </a:rPr>
              <a:t>’</a:t>
            </a:r>
            <a:r>
              <a:rPr lang="en-US"/>
              <a:t>s me at the terra cotta warriors in Xi</a:t>
            </a:r>
            <a:r>
              <a:rPr lang="ja-JP" altLang="en-US">
                <a:latin typeface="Arial"/>
              </a:rPr>
              <a:t>’</a:t>
            </a:r>
            <a:r>
              <a:rPr lang="en-US"/>
              <a:t>an china where I was doing a design review)</a:t>
            </a:r>
          </a:p>
          <a:p>
            <a:endParaRPr lang="en-US"/>
          </a:p>
          <a:p>
            <a:r>
              <a:rPr lang="en-US"/>
              <a:t>LEFT: GM is sponsoring us to do drive-by-wire safety.  A computer network is (or will soon be) between your throttle pedal, brake pedal, and steering wheel.</a:t>
            </a:r>
          </a:p>
          <a:p>
            <a:r>
              <a:rPr lang="en-US"/>
              <a:t>Takes a lot to make sure that works even if parts break or there is a software bug.</a:t>
            </a:r>
          </a:p>
          <a:p>
            <a:endParaRPr lang="en-US"/>
          </a:p>
          <a:p>
            <a:r>
              <a:rPr lang="en-US"/>
              <a:t>RIGHT: That</a:t>
            </a:r>
            <a:r>
              <a:rPr lang="ja-JP" altLang="en-US">
                <a:latin typeface="Arial"/>
              </a:rPr>
              <a:t>’</a:t>
            </a:r>
            <a:r>
              <a:rPr lang="en-US"/>
              <a:t>s a picture of crusher, which is basically an automated tank with out the big gun on top  (newer ones have a turret).</a:t>
            </a:r>
          </a:p>
          <a:p>
            <a:r>
              <a:rPr lang="en-US"/>
              <a:t>In this case it</a:t>
            </a:r>
            <a:r>
              <a:rPr lang="ja-JP" altLang="en-US">
                <a:latin typeface="Arial"/>
              </a:rPr>
              <a:t>’</a:t>
            </a:r>
            <a:r>
              <a:rPr lang="en-US"/>
              <a:t>s safe because it</a:t>
            </a:r>
            <a:r>
              <a:rPr lang="ja-JP" altLang="en-US">
                <a:latin typeface="Arial"/>
              </a:rPr>
              <a:t>’</a:t>
            </a:r>
            <a:r>
              <a:rPr lang="en-US"/>
              <a:t>s supposed to be doing an obstacle test.  But how to you know it won</a:t>
            </a:r>
            <a:r>
              <a:rPr lang="ja-JP" altLang="en-US">
                <a:latin typeface="Arial"/>
              </a:rPr>
              <a:t>’</a:t>
            </a:r>
            <a:r>
              <a:rPr lang="en-US"/>
              <a:t>t randomly take off and run things over?  (There is a reason it is called </a:t>
            </a:r>
            <a:r>
              <a:rPr lang="ja-JP" altLang="en-US">
                <a:latin typeface="Arial"/>
              </a:rPr>
              <a:t>“</a:t>
            </a:r>
            <a:r>
              <a:rPr lang="en-US"/>
              <a:t>crusher</a:t>
            </a:r>
            <a:r>
              <a:rPr lang="ja-JP" altLang="en-US">
                <a:latin typeface="Arial"/>
              </a:rPr>
              <a:t>”</a:t>
            </a:r>
            <a:r>
              <a:rPr lang="en-US"/>
              <a:t>).   We</a:t>
            </a:r>
            <a:r>
              <a:rPr lang="ja-JP" altLang="en-US">
                <a:latin typeface="Arial"/>
              </a:rPr>
              <a:t>’</a:t>
            </a:r>
            <a:r>
              <a:rPr lang="en-US"/>
              <a:t>re doing Ballista-style software robustness testing on big automated vehicles at NREC and building add-on safety monitors that will ensure safety even if the primary autonomy software has bugs.</a:t>
            </a:r>
          </a:p>
          <a:p>
            <a:endParaRPr lang="en-US"/>
          </a:p>
          <a:p>
            <a:endParaRPr lang="en-US"/>
          </a:p>
          <a:p>
            <a:endParaRPr lang="en-US"/>
          </a:p>
          <a:p>
            <a:endParaRPr lang="en-US"/>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Rot="1" noChangeArrowheads="1" noTextEdit="1"/>
          </p:cNvSpPr>
          <p:nvPr>
            <p:ph type="sldImg"/>
          </p:nvPr>
        </p:nvSpPr>
        <p:spPr>
          <a:xfrm>
            <a:off x="1127125" y="665163"/>
            <a:ext cx="4635500" cy="3476625"/>
          </a:xfrm>
          <a:ln/>
        </p:spPr>
      </p:sp>
      <p:sp>
        <p:nvSpPr>
          <p:cNvPr id="6147"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Professor Marculescu is looking for </a:t>
            </a:r>
            <a:r>
              <a:rPr lang="en-US" b="1"/>
              <a:t>a few students </a:t>
            </a:r>
            <a:r>
              <a:rPr lang="en-US"/>
              <a:t>to work on developing a new class of multiprocessors systems-on-chip where communication happens via a network instead of a bus. Simply think of implementing sort of internet-on-a-chip type of platforms where various design methodologies and tools need to be developed from scratch w/ the primary objectives of making the communication as energy-efficient and as reliable as possible.  </a:t>
            </a:r>
          </a:p>
          <a:p>
            <a:endParaRPr lang="en-US"/>
          </a:p>
          <a:p>
            <a:r>
              <a:rPr lang="en-US"/>
              <a:t>As shown in the left hand of this slides, for heterogeneous multiprocessor platforms of the future, there are many knobs that can be exploited to make such an endeavor possible. For instance, we can exploit the </a:t>
            </a:r>
            <a:r>
              <a:rPr lang="ja-JP" altLang="en-US"/>
              <a:t>“</a:t>
            </a:r>
            <a:r>
              <a:rPr lang="en-US"/>
              <a:t>power of many</a:t>
            </a:r>
            <a:r>
              <a:rPr lang="ja-JP" altLang="en-US"/>
              <a:t>”</a:t>
            </a:r>
            <a:r>
              <a:rPr lang="en-US"/>
              <a:t> (computing) nodes that exist on such a platform and define new techniques for efficient communication (e.g. low-power, fault-tolerance, etc.) This is a highly interdisciplinary type of work that involves concepts from design automation, VLSI, networking and control areas. </a:t>
            </a:r>
          </a:p>
          <a:p>
            <a:endParaRPr lang="en-US"/>
          </a:p>
          <a:p>
            <a:r>
              <a:rPr lang="en-US"/>
              <a:t>As shown in the right hand of this slide, as a first step, we plan to develop a set of techniques and prototypes for multi-voltage and multi-frequency platforms where we </a:t>
            </a:r>
            <a:r>
              <a:rPr lang="en-US" b="1"/>
              <a:t>can dynamically control the power consumption and system resources </a:t>
            </a:r>
            <a:r>
              <a:rPr lang="en-US"/>
              <a:t>(e.g. QoS), at run time, as a function of the workload of various embedded applications. We also plan to prototype this using real hardware and show the applicability of these ideas while running real applications.   </a:t>
            </a:r>
          </a:p>
          <a:p>
            <a:endParaRPr lang="en-US"/>
          </a:p>
          <a:p>
            <a:r>
              <a:rPr lang="en-US"/>
              <a:t>Overall, this project is fits well ECE and CS type of backgrounds.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Rot="1" noChangeArrowheads="1" noTextEdit="1"/>
          </p:cNvSpPr>
          <p:nvPr>
            <p:ph type="sldImg"/>
          </p:nvPr>
        </p:nvSpPr>
        <p:spPr>
          <a:xfrm>
            <a:off x="1127125" y="665163"/>
            <a:ext cx="4635500" cy="3476625"/>
          </a:xfrm>
          <a:ln/>
        </p:spPr>
      </p:sp>
      <p:sp>
        <p:nvSpPr>
          <p:cNvPr id="7171"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t>Built to interact with the physical world, cyber physical systems (CPS) need to be efficient, reliable, dependable and safe. Consequently, a science of CPS design must be established to take into account the workload characteristics (</a:t>
            </a:r>
            <a:r>
              <a:rPr lang="en-US" i="1"/>
              <a:t>e.g., self-similarity, non-stationarity) when optimizing such systems. </a:t>
            </a:r>
          </a:p>
          <a:p>
            <a:pPr marL="0" lvl="1"/>
            <a:endParaRPr lang="en-US" i="1"/>
          </a:p>
          <a:p>
            <a:pPr marL="0" lvl="1"/>
            <a:r>
              <a:rPr lang="en-US"/>
              <a:t>In this project, we are looking at developing </a:t>
            </a:r>
            <a:r>
              <a:rPr lang="en-US" b="1"/>
              <a:t>design and optimization techniques of future Cyber Physical Systems</a:t>
            </a:r>
            <a:r>
              <a:rPr lang="en-US"/>
              <a:t>. Typical examples include design of implantable devices like </a:t>
            </a:r>
            <a:r>
              <a:rPr lang="en-US" b="1"/>
              <a:t>pacemakers, body-area-networks, nano-devices for drug delivery systems</a:t>
            </a:r>
            <a:r>
              <a:rPr lang="en-US"/>
              <a:t>. Adopting a CPS approach has many implications in the design of control strategies, topology selection and resource allocation, scheduling, and routing algorithms.</a:t>
            </a:r>
          </a:p>
          <a:p>
            <a:endParaRPr lang="en-US"/>
          </a:p>
          <a:p>
            <a:r>
              <a:rPr lang="en-US"/>
              <a:t>The project is highly interdisciplinary and fits well ECE and CS type of backgrounds.</a:t>
            </a:r>
          </a:p>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Rot="1" noChangeArrowheads="1" noTextEdit="1"/>
          </p:cNvSpPr>
          <p:nvPr>
            <p:ph type="sldImg"/>
          </p:nvPr>
        </p:nvSpPr>
        <p:spPr>
          <a:xfrm>
            <a:off x="1127125" y="665163"/>
            <a:ext cx="4635500" cy="3476625"/>
          </a:xfrm>
          <a:ln/>
        </p:spPr>
      </p:sp>
      <p:sp>
        <p:nvSpPr>
          <p:cNvPr id="8195"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Microblogging disseminates real-time information through dynamic user interactions. While it is intuitive that such interactions may generate patterns, it is difficult to identify and characterize them in satisfactory detail. In this project, we use dynamic graphs and time-series to study the dynamics and collective behaviors in micro-blogging. To enable automatic pattern identification, a distance metric is used to capture the heterogeneous aspects of the dynamical interactions.</a:t>
            </a:r>
          </a:p>
          <a:p>
            <a:endParaRPr lang="en-US"/>
          </a:p>
          <a:p>
            <a:r>
              <a:rPr lang="en-US"/>
              <a:t>The project is highly interdisciplinary and fits well ECE and CS type of backgrounds.</a:t>
            </a:r>
          </a:p>
          <a:p>
            <a:endParaRPr lang="en-US"/>
          </a:p>
          <a:p>
            <a:endParaRPr lang="en-US"/>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1D1BA81-E91D-F342-97F8-0B47D9A9D573}" type="slidenum">
              <a:rPr lang="en-US">
                <a:solidFill>
                  <a:prstClr val="black"/>
                </a:solidFill>
              </a:rPr>
              <a:pPr eaLnBrk="1" hangingPunct="1"/>
              <a:t>35</a:t>
            </a:fld>
            <a:endParaRPr lang="en-US">
              <a:solidFill>
                <a:prstClr val="black"/>
              </a:solidFill>
            </a:endParaRPr>
          </a:p>
        </p:txBody>
      </p:sp>
      <p:sp>
        <p:nvSpPr>
          <p:cNvPr id="5123" name="Rectangle 2"/>
          <p:cNvSpPr>
            <a:spLocks noGrp="1" noRot="1" noChangeAspect="1" noChangeArrowheads="1" noTextEdit="1"/>
          </p:cNvSpPr>
          <p:nvPr>
            <p:ph type="sldImg"/>
          </p:nvPr>
        </p:nvSpPr>
        <p:spPr>
          <a:xfrm>
            <a:off x="1127125" y="690563"/>
            <a:ext cx="4603750" cy="3452812"/>
          </a:xfrm>
          <a:ln/>
        </p:spPr>
      </p:sp>
      <p:sp>
        <p:nvSpPr>
          <p:cNvPr id="5124" name="Rectangle 3"/>
          <p:cNvSpPr>
            <a:spLocks noGrp="1" noChangeArrowheads="1"/>
          </p:cNvSpPr>
          <p:nvPr>
            <p:ph type="body" idx="1"/>
          </p:nvPr>
        </p:nvSpPr>
        <p:spPr>
          <a:xfrm>
            <a:off x="904875" y="4373563"/>
            <a:ext cx="5048250" cy="4067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E.g. it is possible to send packets directly to </a:t>
            </a:r>
            <a:r>
              <a:rPr lang="ja-JP" altLang="en-US"/>
              <a:t>“</a:t>
            </a:r>
            <a:r>
              <a:rPr lang="en-US"/>
              <a:t>content</a:t>
            </a:r>
            <a:r>
              <a:rPr lang="ja-JP" altLang="en-US"/>
              <a:t>”</a:t>
            </a:r>
            <a:r>
              <a:rPr lang="en-US"/>
              <a:t> (e.g. to retrieve it) and </a:t>
            </a:r>
            <a:r>
              <a:rPr lang="ja-JP" altLang="en-US"/>
              <a:t>“</a:t>
            </a:r>
            <a:r>
              <a:rPr lang="en-US"/>
              <a:t>services</a:t>
            </a:r>
            <a:r>
              <a:rPr lang="ja-JP" altLang="en-US"/>
              <a:t>”</a:t>
            </a:r>
            <a:r>
              <a:rPr lang="en-US"/>
              <a:t> (to invoke them)</a:t>
            </a:r>
          </a:p>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Rot="1" noChangeArrowheads="1" noTextEdit="1"/>
          </p:cNvSpPr>
          <p:nvPr>
            <p:ph type="sldImg"/>
          </p:nvPr>
        </p:nvSpPr>
        <p:spPr>
          <a:xfrm>
            <a:off x="1127125" y="665163"/>
            <a:ext cx="4635500" cy="3476625"/>
          </a:xfrm>
          <a:ln/>
        </p:spPr>
      </p:sp>
      <p:sp>
        <p:nvSpPr>
          <p:cNvPr id="17410" name="Rectangle 3"/>
          <p:cNvSpPr>
            <a:spLocks noGrp="1" noChangeArrowheads="1"/>
          </p:cNvSpPr>
          <p:nvPr>
            <p:ph type="body" idx="1"/>
          </p:nvPr>
        </p:nvSpPr>
        <p:spPr>
          <a:xfrm>
            <a:off x="878556" y="4361560"/>
            <a:ext cx="5054405" cy="40669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Building upon research in pervasive and context aware computing, Virtual Coaches are a whole new class of mobile applications that apply machine learning algorithms in real time to determine what a user is doing, infer user intent, and provide supportive information such as reminders to do a forgotten task, background on the current situation, encouragement, or detailed instructions. The feature space for accelerometers illustrates how machine learning can separate regions of feature space into activities such as running, walking, standing, sitting, etc.  A simple example of a virtual coach is observing manual wheel chair propulsion patterns and encourage of the semicircular pattern which places the least stress on the shoulder rotator cup and wrist of the commonly observed propulsion techniques. The ultimate goal is to build an </a:t>
            </a:r>
            <a:r>
              <a:rPr lang="en-US">
                <a:ea typeface="MS PGothic" charset="0"/>
                <a:cs typeface="MS PGothic" charset="0"/>
              </a:rPr>
              <a:t> Autonomic Virtual Coach that</a:t>
            </a:r>
            <a:r>
              <a:rPr lang="en-US"/>
              <a:t> is responsible for it</a:t>
            </a:r>
            <a:r>
              <a:rPr lang="ja-JP" altLang="en-US"/>
              <a:t>’</a:t>
            </a:r>
            <a:r>
              <a:rPr lang="en-US" altLang="ja-JP"/>
              <a:t>s own management and evolution, assess changes in user abilities, requests synthesis of new functionality for coach to adapt to changes, and automatic download of new capability. Our current focus is in the domain of assistive coaches for people with physical occupations, people with disabilities, and older adults. </a:t>
            </a:r>
          </a:p>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27125" y="665163"/>
            <a:ext cx="4635500" cy="3476625"/>
          </a:xfrm>
          <a:ln/>
        </p:spPr>
      </p:sp>
      <p:sp>
        <p:nvSpPr>
          <p:cNvPr id="27651"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Prof Brumley is looking for new students in the area of computer security. His work focuses on checking the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27125" y="665163"/>
            <a:ext cx="4635500" cy="3476625"/>
          </a:xfrm>
          <a:ln/>
        </p:spPr>
      </p:sp>
      <p:sp>
        <p:nvSpPr>
          <p:cNvPr id="31747"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goal of the project is given a program, automatically generate working exploits.  We</a:t>
            </a:r>
            <a:r>
              <a:rPr lang="en-US" baseline="0" dirty="0" smtClean="0"/>
              <a:t> take a formal methods approach. There are three substantial challenges. First, how do we encode what it means to “exploit” a program in logic.  Second, can we check off-the-shelf binary programs. Third, can we generate exploits against real code.</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Rot="1" noChangeArrowheads="1" noTextEdit="1"/>
          </p:cNvSpPr>
          <p:nvPr>
            <p:ph type="sldImg"/>
          </p:nvPr>
        </p:nvSpPr>
        <p:spPr>
          <a:xfrm>
            <a:off x="1138588" y="665104"/>
            <a:ext cx="4613535" cy="3477318"/>
          </a:xfrm>
          <a:ln/>
        </p:spPr>
      </p:sp>
      <p:sp>
        <p:nvSpPr>
          <p:cNvPr id="8195" name="Rectangle 3"/>
          <p:cNvSpPr>
            <a:spLocks noGrp="1" noChangeArrowheads="1"/>
          </p:cNvSpPr>
          <p:nvPr>
            <p:ph type="body" idx="1"/>
          </p:nvPr>
        </p:nvSpPr>
        <p:spPr>
          <a:xfrm>
            <a:off x="878472" y="4361515"/>
            <a:ext cx="5054329" cy="406730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latin typeface="Arial" panose="020B0604020202020204" pitchFamily="34" charset="0"/>
                <a:ea typeface="+mn-ea"/>
                <a:cs typeface="Arial" panose="020B0604020202020204" pitchFamily="34" charset="0"/>
              </a:rPr>
              <a:t>Themes:</a:t>
            </a:r>
          </a:p>
          <a:p>
            <a:pPr marL="224874" indent="-224874">
              <a:buFontTx/>
              <a:buAutoNum type="arabicPeriod"/>
              <a:defRPr/>
            </a:pPr>
            <a:r>
              <a:rPr lang="en-US" dirty="0" smtClean="0">
                <a:latin typeface="Arial" panose="020B0604020202020204" pitchFamily="34" charset="0"/>
                <a:ea typeface="+mn-ea"/>
                <a:cs typeface="Arial" panose="020B0604020202020204" pitchFamily="34" charset="0"/>
              </a:rPr>
              <a:t>Understanding users (what they want, what they can easily understand)</a:t>
            </a:r>
          </a:p>
          <a:p>
            <a:pPr marL="224874" indent="-224874">
              <a:buFontTx/>
              <a:buAutoNum type="arabicPeriod"/>
              <a:defRPr/>
            </a:pPr>
            <a:r>
              <a:rPr lang="en-US" dirty="0" smtClean="0">
                <a:latin typeface="Arial" panose="020B0604020202020204" pitchFamily="34" charset="0"/>
                <a:ea typeface="+mn-ea"/>
                <a:cs typeface="Arial" panose="020B0604020202020204" pitchFamily="34" charset="0"/>
              </a:rPr>
              <a:t>Building systems (that we can </a:t>
            </a:r>
            <a:r>
              <a:rPr lang="en-US" b="1" dirty="0" smtClean="0">
                <a:latin typeface="Arial" panose="020B0604020202020204" pitchFamily="34" charset="0"/>
                <a:ea typeface="+mn-ea"/>
                <a:cs typeface="Arial" panose="020B0604020202020204" pitchFamily="34" charset="0"/>
              </a:rPr>
              <a:t>prove</a:t>
            </a:r>
            <a:r>
              <a:rPr lang="en-US" dirty="0" smtClean="0">
                <a:latin typeface="Arial" panose="020B0604020202020204" pitchFamily="34" charset="0"/>
                <a:ea typeface="+mn-ea"/>
                <a:cs typeface="Arial" panose="020B0604020202020204" pitchFamily="34" charset="0"/>
              </a:rPr>
              <a:t> are secure)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Rot="1" noChangeArrowheads="1" noTextEdit="1"/>
          </p:cNvSpPr>
          <p:nvPr>
            <p:ph type="sldImg"/>
          </p:nvPr>
        </p:nvSpPr>
        <p:spPr>
          <a:xfrm>
            <a:off x="1127125" y="665163"/>
            <a:ext cx="4635500" cy="3476625"/>
          </a:xfrm>
          <a:ln/>
        </p:spPr>
      </p:sp>
      <p:sp>
        <p:nvSpPr>
          <p:cNvPr id="16386"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t>I am mostly interested in integrating human factors (i.e., economics and psychology) with secure system design. My research is centered around two main axis: first, a modeling effort that aims to formally characterize both the decision process people go through when confronted to security attacks, as well as the motivations attackers have for undertaking these attacks in the first place. Second, once robust models are in place, we can use these as to guide system design – by considering technical as well as non-technical factors. As a practical example I have recently become very interested in online crime modeling: having an actual model of how the attackers operate leads us to better understand which methods or techniques can best disrupt their activities. </a:t>
            </a:r>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Rot="1" noChangeArrowheads="1" noTextEdit="1"/>
          </p:cNvSpPr>
          <p:nvPr>
            <p:ph type="sldImg"/>
          </p:nvPr>
        </p:nvSpPr>
        <p:spPr>
          <a:xfrm>
            <a:off x="1138588" y="665104"/>
            <a:ext cx="4613535" cy="3477318"/>
          </a:xfrm>
          <a:ln/>
        </p:spPr>
      </p:sp>
      <p:sp>
        <p:nvSpPr>
          <p:cNvPr id="18434"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a:t>This is a large effort on trying to better understand the relationships between the different entities that conspire to make online crime prosper. At a high level I want to understand the business relationships between the different actors. Some people develop security vulnerabilities; some people commoditize the exploits into malware; some use the malware to run botnets; some use these botnets. Are all these miscreants the same people? If not, what are the monetary flows, the structure of the market?</a:t>
            </a:r>
          </a:p>
          <a:p>
            <a:r>
              <a:rPr lang="en-US" altLang="ja-JP" dirty="0"/>
              <a:t>To gain some insights, we are currently running a number of measurement campaigns on various criminal activities. For instance, a recent work provided a pretty comprehensive characterization of the Japanese “One Click Fraud” phenomenon (this is a cousin of the </a:t>
            </a:r>
            <a:r>
              <a:rPr lang="en-US" altLang="ja-JP" dirty="0" err="1"/>
              <a:t>scareware</a:t>
            </a:r>
            <a:r>
              <a:rPr lang="en-US" altLang="ja-JP" dirty="0"/>
              <a:t> frauds – basically a window pops up telling you you owe money to somebody because of some action you took online, and you are pressured into paying). By analyzing four years worth of data scattered on the web, we figured that the top eights perpetrators account for more than half of all frauds; and that they stand to make a lot of money for little risk. This success leads to a large number of aspiring crooks trying their luck, which multiplies the number of such frauds.</a:t>
            </a:r>
            <a:endParaRPr lang="ja-JP"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42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46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544013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Impossible to cover all research in this talk. You should talk with the faculty members you are interested</a:t>
            </a:r>
            <a:r>
              <a:rPr lang="en-US" baseline="0" dirty="0" smtClean="0"/>
              <a:t> in!</a:t>
            </a:r>
            <a:endParaRPr lang="en-US" dirty="0"/>
          </a:p>
        </p:txBody>
      </p:sp>
      <p:sp>
        <p:nvSpPr>
          <p:cNvPr id="4" name="Slide Number Placeholder 3"/>
          <p:cNvSpPr>
            <a:spLocks noGrp="1"/>
          </p:cNvSpPr>
          <p:nvPr>
            <p:ph type="sldNum" sz="quarter" idx="10"/>
          </p:nvPr>
        </p:nvSpPr>
        <p:spPr/>
        <p:txBody>
          <a:bodyPr/>
          <a:lstStyle/>
          <a:p>
            <a:fld id="{DBA010E1-101C-234C-B7C3-A557F0E7C908}" type="slidenum">
              <a:rPr lang="en-US" smtClean="0"/>
              <a:pPr/>
              <a:t>4</a:t>
            </a:fld>
            <a:endParaRPr lang="en-US"/>
          </a:p>
        </p:txBody>
      </p:sp>
    </p:spTree>
    <p:extLst>
      <p:ext uri="{BB962C8B-B14F-4D97-AF65-F5344CB8AC3E}">
        <p14:creationId xmlns:p14="http://schemas.microsoft.com/office/powerpoint/2010/main" val="171885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buFont typeface="Wingdings" charset="2"/>
              <a:buChar char="§"/>
            </a:pPr>
            <a:r>
              <a:rPr lang="en-US" dirty="0" smtClean="0"/>
              <a:t>Huge potential efficiency benefits</a:t>
            </a:r>
          </a:p>
          <a:p>
            <a:pPr lvl="1" eaLnBrk="1" hangingPunct="1">
              <a:lnSpc>
                <a:spcPct val="90000"/>
              </a:lnSpc>
              <a:buFont typeface="Wingdings" charset="2"/>
              <a:buChar char="§"/>
            </a:pPr>
            <a:r>
              <a:rPr lang="en-US" dirty="0" smtClean="0"/>
              <a:t>Consolidation</a:t>
            </a:r>
          </a:p>
          <a:p>
            <a:pPr lvl="2" eaLnBrk="1" hangingPunct="1">
              <a:lnSpc>
                <a:spcPct val="90000"/>
              </a:lnSpc>
              <a:buFont typeface="Wingdings" charset="2"/>
              <a:buChar char="§"/>
            </a:pPr>
            <a:r>
              <a:rPr lang="en-US" dirty="0" smtClean="0"/>
              <a:t>Higher server utilization (7-25% -&gt; 70+%)</a:t>
            </a:r>
          </a:p>
          <a:p>
            <a:pPr lvl="2" eaLnBrk="1" hangingPunct="1">
              <a:lnSpc>
                <a:spcPct val="90000"/>
              </a:lnSpc>
              <a:buFont typeface="Wingdings" charset="2"/>
              <a:buChar char="§"/>
            </a:pPr>
            <a:r>
              <a:rPr lang="en-US" dirty="0" smtClean="0"/>
              <a:t>Economies of scale</a:t>
            </a:r>
          </a:p>
          <a:p>
            <a:pPr lvl="2" eaLnBrk="1" hangingPunct="1">
              <a:lnSpc>
                <a:spcPct val="90000"/>
              </a:lnSpc>
              <a:buFont typeface="Wingdings" charset="2"/>
              <a:buChar char="§"/>
            </a:pPr>
            <a:r>
              <a:rPr lang="en-US" dirty="0" smtClean="0"/>
              <a:t>E.g., HP went from 80+ data centers to 6</a:t>
            </a:r>
          </a:p>
          <a:p>
            <a:pPr lvl="3" eaLnBrk="1" hangingPunct="1">
              <a:lnSpc>
                <a:spcPct val="90000"/>
              </a:lnSpc>
              <a:buFont typeface="Wingdings" charset="2"/>
              <a:buChar char="§"/>
            </a:pPr>
            <a:r>
              <a:rPr lang="en-US" dirty="0" smtClean="0"/>
              <a:t>and saved $1B/year… over 60% of total annual expense</a:t>
            </a:r>
          </a:p>
          <a:p>
            <a:pPr lvl="1" eaLnBrk="1" hangingPunct="1">
              <a:lnSpc>
                <a:spcPct val="90000"/>
              </a:lnSpc>
              <a:buFont typeface="Wingdings" charset="2"/>
              <a:buChar char="§"/>
            </a:pPr>
            <a:r>
              <a:rPr lang="en-US" dirty="0" smtClean="0"/>
              <a:t>Aggregation</a:t>
            </a:r>
          </a:p>
          <a:p>
            <a:pPr lvl="2" eaLnBrk="1" hangingPunct="1">
              <a:lnSpc>
                <a:spcPct val="90000"/>
              </a:lnSpc>
              <a:buFont typeface="Wingdings" charset="2"/>
              <a:buChar char="§"/>
            </a:pPr>
            <a:r>
              <a:rPr lang="en-US" dirty="0" smtClean="0"/>
              <a:t>One set of experts doing it for many</a:t>
            </a:r>
          </a:p>
          <a:p>
            <a:pPr lvl="3" eaLnBrk="1" hangingPunct="1">
              <a:lnSpc>
                <a:spcPct val="90000"/>
              </a:lnSpc>
              <a:buFont typeface="Wingdings" charset="2"/>
              <a:buChar char="§"/>
            </a:pPr>
            <a:r>
              <a:rPr lang="en-US" dirty="0" smtClean="0"/>
              <a:t>Instead of each for themselves</a:t>
            </a:r>
          </a:p>
          <a:p>
            <a:pPr eaLnBrk="1" hangingPunct="1">
              <a:lnSpc>
                <a:spcPct val="90000"/>
              </a:lnSpc>
              <a:buFont typeface="Wingdings" charset="2"/>
              <a:buChar char="§"/>
            </a:pPr>
            <a:r>
              <a:rPr lang="en-US" dirty="0" smtClean="0"/>
              <a:t>Huge productivity benefits (Rapid deployment)</a:t>
            </a:r>
          </a:p>
          <a:p>
            <a:pPr lvl="1" eaLnBrk="1" hangingPunct="1">
              <a:lnSpc>
                <a:spcPct val="90000"/>
              </a:lnSpc>
              <a:buFont typeface="Wingdings" charset="2"/>
              <a:buChar char="§"/>
            </a:pPr>
            <a:r>
              <a:rPr lang="en-US" dirty="0" smtClean="0"/>
              <a:t>Rent when ready and scale as need</a:t>
            </a:r>
          </a:p>
          <a:p>
            <a:pPr lvl="2" eaLnBrk="1" hangingPunct="1">
              <a:lnSpc>
                <a:spcPct val="90000"/>
              </a:lnSpc>
              <a:buFont typeface="Wingdings" charset="2"/>
              <a:buChar char="§"/>
            </a:pPr>
            <a:r>
              <a:rPr lang="en-US" dirty="0" smtClean="0"/>
              <a:t>Rather than specify, buy, deploy, setup, then start</a:t>
            </a:r>
          </a:p>
          <a:p>
            <a:endParaRPr lang="en-US" dirty="0"/>
          </a:p>
        </p:txBody>
      </p:sp>
      <p:sp>
        <p:nvSpPr>
          <p:cNvPr id="4" name="Slide Number Placeholder 3"/>
          <p:cNvSpPr>
            <a:spLocks noGrp="1"/>
          </p:cNvSpPr>
          <p:nvPr>
            <p:ph type="sldNum" sz="quarter" idx="10"/>
          </p:nvPr>
        </p:nvSpPr>
        <p:spPr/>
        <p:txBody>
          <a:bodyPr/>
          <a:lstStyle/>
          <a:p>
            <a:fld id="{DBA010E1-101C-234C-B7C3-A557F0E7C908}" type="slidenum">
              <a:rPr lang="en-US" smtClean="0"/>
              <a:pPr/>
              <a:t>10</a:t>
            </a:fld>
            <a:endParaRPr lang="en-US"/>
          </a:p>
        </p:txBody>
      </p:sp>
    </p:spTree>
    <p:extLst>
      <p:ext uri="{BB962C8B-B14F-4D97-AF65-F5344CB8AC3E}">
        <p14:creationId xmlns:p14="http://schemas.microsoft.com/office/powerpoint/2010/main" val="109084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27125" y="665163"/>
            <a:ext cx="4635500" cy="3476625"/>
          </a:xfrm>
          <a:ln/>
        </p:spPr>
      </p:sp>
      <p:sp>
        <p:nvSpPr>
          <p:cNvPr id="29698"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r>
              <a:rPr lang="en-US" dirty="0" smtClean="0"/>
              <a:t>Stats</a:t>
            </a:r>
            <a:r>
              <a:rPr lang="en-US" baseline="0" dirty="0" smtClean="0"/>
              <a:t> from ACM DL</a:t>
            </a:r>
            <a:endParaRPr lang="en-US" dirty="0" smtClean="0"/>
          </a:p>
          <a:p>
            <a:r>
              <a:rPr lang="en-US" dirty="0" smtClean="0"/>
              <a:t>Stanford (Jure </a:t>
            </a:r>
            <a:r>
              <a:rPr lang="en-US" dirty="0" err="1" smtClean="0"/>
              <a:t>Leskovec</a:t>
            </a:r>
            <a:r>
              <a:rPr lang="en-US" dirty="0" smtClean="0"/>
              <a:t>), Berkeley (Ion </a:t>
            </a:r>
            <a:r>
              <a:rPr lang="en-US" dirty="0" err="1" smtClean="0"/>
              <a:t>Stoica</a:t>
            </a:r>
            <a:r>
              <a:rPr lang="en-US" dirty="0" smtClean="0"/>
              <a:t>, Dawn Song), MIT (Stavros </a:t>
            </a:r>
            <a:r>
              <a:rPr lang="en-US" dirty="0" err="1" smtClean="0"/>
              <a:t>Harizopoulos</a:t>
            </a:r>
            <a:r>
              <a:rPr lang="en-US" dirty="0" smtClean="0"/>
              <a:t>)</a:t>
            </a:r>
          </a:p>
          <a:p>
            <a:r>
              <a:rPr lang="en-US" dirty="0" smtClean="0"/>
              <a:t>Toronto (Bianca Schroeder, Angela </a:t>
            </a:r>
            <a:r>
              <a:rPr lang="en-US" dirty="0" err="1" smtClean="0"/>
              <a:t>Demke</a:t>
            </a:r>
            <a:r>
              <a:rPr lang="en-US" baseline="0" dirty="0" smtClean="0"/>
              <a:t> Brown</a:t>
            </a:r>
            <a:r>
              <a:rPr lang="en-US" dirty="0" smtClean="0"/>
              <a:t>), Michigan (</a:t>
            </a:r>
            <a:r>
              <a:rPr lang="en-US" dirty="0" err="1" smtClean="0"/>
              <a:t>Shuheng</a:t>
            </a:r>
            <a:r>
              <a:rPr lang="en-US" dirty="0" smtClean="0"/>
              <a:t> Zhou), Tsinghua (</a:t>
            </a:r>
            <a:r>
              <a:rPr lang="en-US" dirty="0" err="1" smtClean="0"/>
              <a:t>Likun</a:t>
            </a:r>
            <a:r>
              <a:rPr lang="en-US" dirty="0" smtClean="0"/>
              <a:t> Liu), Northwestern (Nikos </a:t>
            </a:r>
            <a:r>
              <a:rPr lang="en-US" dirty="0" err="1" smtClean="0"/>
              <a:t>Hardavellas</a:t>
            </a:r>
            <a:r>
              <a:rPr lang="en-US" dirty="0" smtClean="0"/>
              <a:t>), Amherst (</a:t>
            </a:r>
            <a:r>
              <a:rPr lang="en-US" dirty="0" err="1" smtClean="0"/>
              <a:t>Kinman</a:t>
            </a:r>
            <a:r>
              <a:rPr lang="en-US" dirty="0" smtClean="0"/>
              <a:t> Au)</a:t>
            </a:r>
          </a:p>
          <a:p>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tags" Target="../tags/tag10.xml"/><Relationship Id="rId6" Type="http://schemas.openxmlformats.org/officeDocument/2006/relationships/slideMaster" Target="../slideMasters/slideMaster1.xml"/><Relationship Id="rId1" Type="http://schemas.openxmlformats.org/officeDocument/2006/relationships/tags" Target="../tags/tag6.xml"/><Relationship Id="rId2" Type="http://schemas.openxmlformats.org/officeDocument/2006/relationships/tags" Target="../tags/tag7.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2.xml"/><Relationship Id="rId4" Type="http://schemas.openxmlformats.org/officeDocument/2006/relationships/tags" Target="../tags/tag53.xml"/><Relationship Id="rId5" Type="http://schemas.openxmlformats.org/officeDocument/2006/relationships/tags" Target="../tags/tag54.xml"/><Relationship Id="rId6" Type="http://schemas.openxmlformats.org/officeDocument/2006/relationships/tags" Target="../tags/tag55.xml"/><Relationship Id="rId7" Type="http://schemas.openxmlformats.org/officeDocument/2006/relationships/slideMaster" Target="../slideMasters/slideMaster1.xml"/><Relationship Id="rId1" Type="http://schemas.openxmlformats.org/officeDocument/2006/relationships/tags" Target="../tags/tag50.xml"/><Relationship Id="rId2" Type="http://schemas.openxmlformats.org/officeDocument/2006/relationships/tags" Target="../tags/tag5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8.xml"/><Relationship Id="rId4" Type="http://schemas.openxmlformats.org/officeDocument/2006/relationships/tags" Target="../tags/tag59.xml"/><Relationship Id="rId5" Type="http://schemas.openxmlformats.org/officeDocument/2006/relationships/tags" Target="../tags/tag60.xml"/><Relationship Id="rId6" Type="http://schemas.openxmlformats.org/officeDocument/2006/relationships/slideMaster" Target="../slideMasters/slideMaster1.xml"/><Relationship Id="rId1" Type="http://schemas.openxmlformats.org/officeDocument/2006/relationships/tags" Target="../tags/tag56.xml"/><Relationship Id="rId2" Type="http://schemas.openxmlformats.org/officeDocument/2006/relationships/tags" Target="../tags/tag57.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3.xml"/><Relationship Id="rId4" Type="http://schemas.openxmlformats.org/officeDocument/2006/relationships/tags" Target="../tags/tag64.xml"/><Relationship Id="rId5" Type="http://schemas.openxmlformats.org/officeDocument/2006/relationships/tags" Target="../tags/tag65.xml"/><Relationship Id="rId6" Type="http://schemas.openxmlformats.org/officeDocument/2006/relationships/slideMaster" Target="../slideMasters/slideMaster1.xml"/><Relationship Id="rId1" Type="http://schemas.openxmlformats.org/officeDocument/2006/relationships/tags" Target="../tags/tag61.xml"/><Relationship Id="rId2" Type="http://schemas.openxmlformats.org/officeDocument/2006/relationships/tags" Target="../tags/tag6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tags" Target="../tags/tag145.xml"/><Relationship Id="rId5" Type="http://schemas.openxmlformats.org/officeDocument/2006/relationships/tags" Target="../tags/tag146.xml"/><Relationship Id="rId6"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49.xml"/><Relationship Id="rId4" Type="http://schemas.openxmlformats.org/officeDocument/2006/relationships/tags" Target="../tags/tag150.xml"/><Relationship Id="rId5" Type="http://schemas.openxmlformats.org/officeDocument/2006/relationships/tags" Target="../tags/tag151.xml"/><Relationship Id="rId6" Type="http://schemas.openxmlformats.org/officeDocument/2006/relationships/slideMaster" Target="../slideMasters/slideMaster13.xml"/><Relationship Id="rId1" Type="http://schemas.openxmlformats.org/officeDocument/2006/relationships/tags" Target="../tags/tag147.xml"/><Relationship Id="rId2" Type="http://schemas.openxmlformats.org/officeDocument/2006/relationships/tags" Target="../tags/tag14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54.xml"/><Relationship Id="rId4" Type="http://schemas.openxmlformats.org/officeDocument/2006/relationships/tags" Target="../tags/tag155.xml"/><Relationship Id="rId5" Type="http://schemas.openxmlformats.org/officeDocument/2006/relationships/tags" Target="../tags/tag156.xml"/><Relationship Id="rId6" Type="http://schemas.openxmlformats.org/officeDocument/2006/relationships/slideMaster" Target="../slideMasters/slideMaster13.xml"/><Relationship Id="rId1" Type="http://schemas.openxmlformats.org/officeDocument/2006/relationships/tags" Target="../tags/tag152.xml"/><Relationship Id="rId2" Type="http://schemas.openxmlformats.org/officeDocument/2006/relationships/tags" Target="../tags/tag153.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tags" Target="../tags/tag160.xml"/><Relationship Id="rId5" Type="http://schemas.openxmlformats.org/officeDocument/2006/relationships/tags" Target="../tags/tag161.xml"/><Relationship Id="rId6"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64.xml"/><Relationship Id="rId4" Type="http://schemas.openxmlformats.org/officeDocument/2006/relationships/slideMaster" Target="../slideMasters/slideMaster13.xml"/><Relationship Id="rId1" Type="http://schemas.openxmlformats.org/officeDocument/2006/relationships/tags" Target="../tags/tag162.xml"/><Relationship Id="rId2" Type="http://schemas.openxmlformats.org/officeDocument/2006/relationships/tags" Target="../tags/tag163.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67.xml"/><Relationship Id="rId4" Type="http://schemas.openxmlformats.org/officeDocument/2006/relationships/tags" Target="../tags/tag168.xml"/><Relationship Id="rId5" Type="http://schemas.openxmlformats.org/officeDocument/2006/relationships/tags" Target="../tags/tag169.xml"/><Relationship Id="rId6" Type="http://schemas.openxmlformats.org/officeDocument/2006/relationships/tags" Target="../tags/tag170.xml"/><Relationship Id="rId7" Type="http://schemas.openxmlformats.org/officeDocument/2006/relationships/tags" Target="../tags/tag171.xml"/><Relationship Id="rId8" Type="http://schemas.openxmlformats.org/officeDocument/2006/relationships/tags" Target="../tags/tag172.xml"/><Relationship Id="rId9" Type="http://schemas.openxmlformats.org/officeDocument/2006/relationships/slideMaster" Target="../slideMasters/slideMaster13.xml"/><Relationship Id="rId1" Type="http://schemas.openxmlformats.org/officeDocument/2006/relationships/tags" Target="../tags/tag165.xml"/><Relationship Id="rId2" Type="http://schemas.openxmlformats.org/officeDocument/2006/relationships/tags" Target="../tags/tag166.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75.xml"/><Relationship Id="rId4" Type="http://schemas.openxmlformats.org/officeDocument/2006/relationships/tags" Target="../tags/tag176.xml"/><Relationship Id="rId5" Type="http://schemas.openxmlformats.org/officeDocument/2006/relationships/slideMaster" Target="../slideMasters/slideMaster13.xml"/><Relationship Id="rId1" Type="http://schemas.openxmlformats.org/officeDocument/2006/relationships/tags" Target="../tags/tag173.xml"/><Relationship Id="rId2" Type="http://schemas.openxmlformats.org/officeDocument/2006/relationships/tags" Target="../tags/tag174.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79.xml"/><Relationship Id="rId4" Type="http://schemas.openxmlformats.org/officeDocument/2006/relationships/slideMaster" Target="../slideMasters/slideMaster13.xml"/><Relationship Id="rId1" Type="http://schemas.openxmlformats.org/officeDocument/2006/relationships/tags" Target="../tags/tag177.xml"/><Relationship Id="rId2" Type="http://schemas.openxmlformats.org/officeDocument/2006/relationships/tags" Target="../tags/tag178.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82.xml"/><Relationship Id="rId4" Type="http://schemas.openxmlformats.org/officeDocument/2006/relationships/tags" Target="../tags/tag183.xml"/><Relationship Id="rId5" Type="http://schemas.openxmlformats.org/officeDocument/2006/relationships/tags" Target="../tags/tag184.xml"/><Relationship Id="rId6" Type="http://schemas.openxmlformats.org/officeDocument/2006/relationships/tags" Target="../tags/tag185.xml"/><Relationship Id="rId7" Type="http://schemas.openxmlformats.org/officeDocument/2006/relationships/slideMaster" Target="../slideMasters/slideMaster13.xml"/><Relationship Id="rId1" Type="http://schemas.openxmlformats.org/officeDocument/2006/relationships/tags" Target="../tags/tag180.xml"/><Relationship Id="rId2" Type="http://schemas.openxmlformats.org/officeDocument/2006/relationships/tags" Target="../tags/tag181.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88.xml"/><Relationship Id="rId4" Type="http://schemas.openxmlformats.org/officeDocument/2006/relationships/tags" Target="../tags/tag189.xml"/><Relationship Id="rId5" Type="http://schemas.openxmlformats.org/officeDocument/2006/relationships/tags" Target="../tags/tag190.xml"/><Relationship Id="rId6" Type="http://schemas.openxmlformats.org/officeDocument/2006/relationships/tags" Target="../tags/tag191.xml"/><Relationship Id="rId7" Type="http://schemas.openxmlformats.org/officeDocument/2006/relationships/slideMaster" Target="../slideMasters/slideMaster13.xml"/><Relationship Id="rId1" Type="http://schemas.openxmlformats.org/officeDocument/2006/relationships/tags" Target="../tags/tag186.xml"/><Relationship Id="rId2" Type="http://schemas.openxmlformats.org/officeDocument/2006/relationships/tags" Target="../tags/tag18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94.xml"/><Relationship Id="rId4" Type="http://schemas.openxmlformats.org/officeDocument/2006/relationships/tags" Target="../tags/tag195.xml"/><Relationship Id="rId5" Type="http://schemas.openxmlformats.org/officeDocument/2006/relationships/tags" Target="../tags/tag196.xml"/><Relationship Id="rId6" Type="http://schemas.openxmlformats.org/officeDocument/2006/relationships/slideMaster" Target="../slideMasters/slideMaster13.xml"/><Relationship Id="rId1" Type="http://schemas.openxmlformats.org/officeDocument/2006/relationships/tags" Target="../tags/tag192.xml"/><Relationship Id="rId2" Type="http://schemas.openxmlformats.org/officeDocument/2006/relationships/tags" Target="../tags/tag193.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tags" Target="../tags/tag200.xml"/><Relationship Id="rId5" Type="http://schemas.openxmlformats.org/officeDocument/2006/relationships/tags" Target="../tags/tag201.xml"/><Relationship Id="rId6" Type="http://schemas.openxmlformats.org/officeDocument/2006/relationships/slideMaster" Target="../slideMasters/slideMaster13.xml"/><Relationship Id="rId1" Type="http://schemas.openxmlformats.org/officeDocument/2006/relationships/tags" Target="../tags/tag197.xml"/><Relationship Id="rId2" Type="http://schemas.openxmlformats.org/officeDocument/2006/relationships/tags" Target="../tags/tag19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tags" Target="../tags/tag15.xml"/><Relationship Id="rId6" Type="http://schemas.openxmlformats.org/officeDocument/2006/relationships/slideMaster" Target="../slideMasters/slideMaster1.xml"/><Relationship Id="rId1" Type="http://schemas.openxmlformats.org/officeDocument/2006/relationships/tags" Target="../tags/tag11.xml"/><Relationship Id="rId2" Type="http://schemas.openxmlformats.org/officeDocument/2006/relationships/tags" Target="../tags/tag1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73.xml"/><Relationship Id="rId4" Type="http://schemas.openxmlformats.org/officeDocument/2006/relationships/tags" Target="../tags/tag74.xml"/><Relationship Id="rId5" Type="http://schemas.openxmlformats.org/officeDocument/2006/relationships/tags" Target="../tags/tag75.xml"/><Relationship Id="rId6" Type="http://schemas.openxmlformats.org/officeDocument/2006/relationships/slideMaster" Target="../slideMasters/slideMaster3.xml"/><Relationship Id="rId1" Type="http://schemas.openxmlformats.org/officeDocument/2006/relationships/tags" Target="../tags/tag71.xml"/><Relationship Id="rId2" Type="http://schemas.openxmlformats.org/officeDocument/2006/relationships/tags" Target="../tags/tag7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8.xml"/><Relationship Id="rId4" Type="http://schemas.openxmlformats.org/officeDocument/2006/relationships/tags" Target="../tags/tag79.xml"/><Relationship Id="rId5" Type="http://schemas.openxmlformats.org/officeDocument/2006/relationships/tags" Target="../tags/tag80.xml"/><Relationship Id="rId6" Type="http://schemas.openxmlformats.org/officeDocument/2006/relationships/slideMaster" Target="../slideMasters/slideMaster3.xml"/><Relationship Id="rId1" Type="http://schemas.openxmlformats.org/officeDocument/2006/relationships/tags" Target="../tags/tag76.xml"/><Relationship Id="rId2" Type="http://schemas.openxmlformats.org/officeDocument/2006/relationships/tags" Target="../tags/tag77.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83.xml"/><Relationship Id="rId4" Type="http://schemas.openxmlformats.org/officeDocument/2006/relationships/tags" Target="../tags/tag84.xml"/><Relationship Id="rId5" Type="http://schemas.openxmlformats.org/officeDocument/2006/relationships/tags" Target="../tags/tag85.xml"/><Relationship Id="rId6" Type="http://schemas.openxmlformats.org/officeDocument/2006/relationships/slideMaster" Target="../slideMasters/slideMaster3.xml"/><Relationship Id="rId1" Type="http://schemas.openxmlformats.org/officeDocument/2006/relationships/tags" Target="../tags/tag81.xml"/><Relationship Id="rId2" Type="http://schemas.openxmlformats.org/officeDocument/2006/relationships/tags" Target="../tags/tag8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slideMaster" Target="../slideMasters/slideMaster1.xml"/><Relationship Id="rId1" Type="http://schemas.openxmlformats.org/officeDocument/2006/relationships/tags" Target="../tags/tag16.xml"/><Relationship Id="rId2" Type="http://schemas.openxmlformats.org/officeDocument/2006/relationships/tags" Target="../tags/tag17.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8.xml"/><Relationship Id="rId4" Type="http://schemas.openxmlformats.org/officeDocument/2006/relationships/tags" Target="../tags/tag89.xml"/><Relationship Id="rId5" Type="http://schemas.openxmlformats.org/officeDocument/2006/relationships/tags" Target="../tags/tag90.xml"/><Relationship Id="rId6" Type="http://schemas.openxmlformats.org/officeDocument/2006/relationships/slideMaster" Target="../slideMasters/slideMaster3.xml"/><Relationship Id="rId1" Type="http://schemas.openxmlformats.org/officeDocument/2006/relationships/tags" Target="../tags/tag86.xml"/><Relationship Id="rId2" Type="http://schemas.openxmlformats.org/officeDocument/2006/relationships/tags" Target="../tags/tag87.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3.xml"/><Relationship Id="rId4" Type="http://schemas.openxmlformats.org/officeDocument/2006/relationships/tags" Target="../tags/tag94.xml"/><Relationship Id="rId5" Type="http://schemas.openxmlformats.org/officeDocument/2006/relationships/tags" Target="../tags/tag95.xml"/><Relationship Id="rId6" Type="http://schemas.openxmlformats.org/officeDocument/2006/relationships/tags" Target="../tags/tag96.xml"/><Relationship Id="rId7" Type="http://schemas.openxmlformats.org/officeDocument/2006/relationships/slideMaster" Target="../slideMasters/slideMaster3.xml"/><Relationship Id="rId1" Type="http://schemas.openxmlformats.org/officeDocument/2006/relationships/tags" Target="../tags/tag91.xml"/><Relationship Id="rId2" Type="http://schemas.openxmlformats.org/officeDocument/2006/relationships/tags" Target="../tags/tag9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9.xml"/><Relationship Id="rId4" Type="http://schemas.openxmlformats.org/officeDocument/2006/relationships/tags" Target="../tags/tag100.xml"/><Relationship Id="rId5" Type="http://schemas.openxmlformats.org/officeDocument/2006/relationships/tags" Target="../tags/tag101.xml"/><Relationship Id="rId6" Type="http://schemas.openxmlformats.org/officeDocument/2006/relationships/tags" Target="../tags/tag102.xml"/><Relationship Id="rId7" Type="http://schemas.openxmlformats.org/officeDocument/2006/relationships/tags" Target="../tags/tag103.xml"/><Relationship Id="rId8" Type="http://schemas.openxmlformats.org/officeDocument/2006/relationships/tags" Target="../tags/tag104.xml"/><Relationship Id="rId9" Type="http://schemas.openxmlformats.org/officeDocument/2006/relationships/slideMaster" Target="../slideMasters/slideMaster3.xml"/><Relationship Id="rId1" Type="http://schemas.openxmlformats.org/officeDocument/2006/relationships/tags" Target="../tags/tag97.xml"/><Relationship Id="rId2" Type="http://schemas.openxmlformats.org/officeDocument/2006/relationships/tags" Target="../tags/tag98.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07.xml"/><Relationship Id="rId4" Type="http://schemas.openxmlformats.org/officeDocument/2006/relationships/tags" Target="../tags/tag108.xml"/><Relationship Id="rId5" Type="http://schemas.openxmlformats.org/officeDocument/2006/relationships/slideMaster" Target="../slideMasters/slideMaster3.xml"/><Relationship Id="rId1" Type="http://schemas.openxmlformats.org/officeDocument/2006/relationships/tags" Target="../tags/tag105.xml"/><Relationship Id="rId2" Type="http://schemas.openxmlformats.org/officeDocument/2006/relationships/tags" Target="../tags/tag106.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11.xml"/><Relationship Id="rId4" Type="http://schemas.openxmlformats.org/officeDocument/2006/relationships/slideMaster" Target="../slideMasters/slideMaster3.xml"/><Relationship Id="rId1" Type="http://schemas.openxmlformats.org/officeDocument/2006/relationships/tags" Target="../tags/tag109.xml"/><Relationship Id="rId2" Type="http://schemas.openxmlformats.org/officeDocument/2006/relationships/tags" Target="../tags/tag110.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4.xml"/><Relationship Id="rId4" Type="http://schemas.openxmlformats.org/officeDocument/2006/relationships/tags" Target="../tags/tag115.xml"/><Relationship Id="rId5" Type="http://schemas.openxmlformats.org/officeDocument/2006/relationships/tags" Target="../tags/tag116.xml"/><Relationship Id="rId6" Type="http://schemas.openxmlformats.org/officeDocument/2006/relationships/tags" Target="../tags/tag117.xml"/><Relationship Id="rId7" Type="http://schemas.openxmlformats.org/officeDocument/2006/relationships/slideMaster" Target="../slideMasters/slideMaster3.xml"/><Relationship Id="rId1" Type="http://schemas.openxmlformats.org/officeDocument/2006/relationships/tags" Target="../tags/tag112.xml"/><Relationship Id="rId2" Type="http://schemas.openxmlformats.org/officeDocument/2006/relationships/tags" Target="../tags/tag11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20.xml"/><Relationship Id="rId4" Type="http://schemas.openxmlformats.org/officeDocument/2006/relationships/tags" Target="../tags/tag121.xml"/><Relationship Id="rId5" Type="http://schemas.openxmlformats.org/officeDocument/2006/relationships/tags" Target="../tags/tag122.xml"/><Relationship Id="rId6" Type="http://schemas.openxmlformats.org/officeDocument/2006/relationships/tags" Target="../tags/tag123.xml"/><Relationship Id="rId7" Type="http://schemas.openxmlformats.org/officeDocument/2006/relationships/slideMaster" Target="../slideMasters/slideMaster3.xml"/><Relationship Id="rId1" Type="http://schemas.openxmlformats.org/officeDocument/2006/relationships/tags" Target="../tags/tag118.xml"/><Relationship Id="rId2" Type="http://schemas.openxmlformats.org/officeDocument/2006/relationships/tags" Target="../tags/tag119.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26.xml"/><Relationship Id="rId4" Type="http://schemas.openxmlformats.org/officeDocument/2006/relationships/tags" Target="../tags/tag127.xml"/><Relationship Id="rId5" Type="http://schemas.openxmlformats.org/officeDocument/2006/relationships/tags" Target="../tags/tag128.xml"/><Relationship Id="rId6" Type="http://schemas.openxmlformats.org/officeDocument/2006/relationships/slideMaster" Target="../slideMasters/slideMaster3.xml"/><Relationship Id="rId1" Type="http://schemas.openxmlformats.org/officeDocument/2006/relationships/tags" Target="../tags/tag124.xml"/><Relationship Id="rId2" Type="http://schemas.openxmlformats.org/officeDocument/2006/relationships/tags" Target="../tags/tag12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31.xml"/><Relationship Id="rId4" Type="http://schemas.openxmlformats.org/officeDocument/2006/relationships/tags" Target="../tags/tag132.xml"/><Relationship Id="rId5" Type="http://schemas.openxmlformats.org/officeDocument/2006/relationships/tags" Target="../tags/tag133.xml"/><Relationship Id="rId6" Type="http://schemas.openxmlformats.org/officeDocument/2006/relationships/slideMaster" Target="../slideMasters/slideMaster3.xml"/><Relationship Id="rId1" Type="http://schemas.openxmlformats.org/officeDocument/2006/relationships/tags" Target="../tags/tag129.xml"/><Relationship Id="rId2" Type="http://schemas.openxmlformats.org/officeDocument/2006/relationships/tags" Target="../tags/tag13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36.xml"/><Relationship Id="rId4" Type="http://schemas.openxmlformats.org/officeDocument/2006/relationships/slideMaster" Target="../slideMasters/slideMaster3.xml"/><Relationship Id="rId1" Type="http://schemas.openxmlformats.org/officeDocument/2006/relationships/tags" Target="../tags/tag134.xml"/><Relationship Id="rId2" Type="http://schemas.openxmlformats.org/officeDocument/2006/relationships/tags" Target="../tags/tag13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tags" Target="../tags/tag24.xml"/><Relationship Id="rId5" Type="http://schemas.openxmlformats.org/officeDocument/2006/relationships/tags" Target="../tags/tag25.xml"/><Relationship Id="rId6" Type="http://schemas.openxmlformats.org/officeDocument/2006/relationships/slideMaster" Target="../slideMasters/slideMaster1.xml"/><Relationship Id="rId1" Type="http://schemas.openxmlformats.org/officeDocument/2006/relationships/tags" Target="../tags/tag21.xml"/><Relationship Id="rId2" Type="http://schemas.openxmlformats.org/officeDocument/2006/relationships/tags" Target="../tags/tag2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8.xml"/><Relationship Id="rId4" Type="http://schemas.openxmlformats.org/officeDocument/2006/relationships/slideMaster" Target="../slideMasters/slideMaster1.xml"/><Relationship Id="rId1" Type="http://schemas.openxmlformats.org/officeDocument/2006/relationships/tags" Target="../tags/tag26.xml"/><Relationship Id="rId2" Type="http://schemas.openxmlformats.org/officeDocument/2006/relationships/tags" Target="../tags/tag2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1.xml"/><Relationship Id="rId4" Type="http://schemas.openxmlformats.org/officeDocument/2006/relationships/tags" Target="../tags/tag32.xml"/><Relationship Id="rId5" Type="http://schemas.openxmlformats.org/officeDocument/2006/relationships/tags" Target="../tags/tag33.xml"/><Relationship Id="rId6" Type="http://schemas.openxmlformats.org/officeDocument/2006/relationships/tags" Target="../tags/tag34.xml"/><Relationship Id="rId7" Type="http://schemas.openxmlformats.org/officeDocument/2006/relationships/tags" Target="../tags/tag35.xml"/><Relationship Id="rId8" Type="http://schemas.openxmlformats.org/officeDocument/2006/relationships/tags" Target="../tags/tag36.xml"/><Relationship Id="rId9" Type="http://schemas.openxmlformats.org/officeDocument/2006/relationships/slideMaster" Target="../slideMasters/slideMaster1.xml"/><Relationship Id="rId1" Type="http://schemas.openxmlformats.org/officeDocument/2006/relationships/tags" Target="../tags/tag29.xml"/><Relationship Id="rId2" Type="http://schemas.openxmlformats.org/officeDocument/2006/relationships/tags" Target="../tags/tag30.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9.xml"/><Relationship Id="rId4" Type="http://schemas.openxmlformats.org/officeDocument/2006/relationships/tags" Target="../tags/tag40.xml"/><Relationship Id="rId5" Type="http://schemas.openxmlformats.org/officeDocument/2006/relationships/slideMaster" Target="../slideMasters/slideMaster1.xml"/><Relationship Id="rId1" Type="http://schemas.openxmlformats.org/officeDocument/2006/relationships/tags" Target="../tags/tag37.xml"/><Relationship Id="rId2" Type="http://schemas.openxmlformats.org/officeDocument/2006/relationships/tags" Target="../tags/tag38.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3.xml"/><Relationship Id="rId4" Type="http://schemas.openxmlformats.org/officeDocument/2006/relationships/slideMaster" Target="../slideMasters/slideMaster1.xml"/><Relationship Id="rId1" Type="http://schemas.openxmlformats.org/officeDocument/2006/relationships/tags" Target="../tags/tag41.xml"/><Relationship Id="rId2" Type="http://schemas.openxmlformats.org/officeDocument/2006/relationships/tags" Target="../tags/tag4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4" Type="http://schemas.openxmlformats.org/officeDocument/2006/relationships/tags" Target="../tags/tag47.xml"/><Relationship Id="rId5" Type="http://schemas.openxmlformats.org/officeDocument/2006/relationships/tags" Target="../tags/tag48.xml"/><Relationship Id="rId6" Type="http://schemas.openxmlformats.org/officeDocument/2006/relationships/tags" Target="../tags/tag49.xml"/><Relationship Id="rId7" Type="http://schemas.openxmlformats.org/officeDocument/2006/relationships/slideMaster" Target="../slideMasters/slideMaster1.xml"/><Relationship Id="rId1" Type="http://schemas.openxmlformats.org/officeDocument/2006/relationships/tags" Target="../tags/tag44.xml"/><Relationship Id="rId2" Type="http://schemas.openxmlformats.org/officeDocument/2006/relationships/tags" Target="../tags/tag4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lvl1pPr>
              <a:defRPr b="0" i="0">
                <a:solidFill>
                  <a:schemeClr val="tx2"/>
                </a:solidFill>
                <a:latin typeface="+mj-lt"/>
                <a:cs typeface="Calibri"/>
              </a:defRPr>
            </a:lvl1pPr>
          </a:lstStyle>
          <a:p>
            <a:r>
              <a:rPr lang="en-US" dirty="0" smtClean="0"/>
              <a:t>Click to edit Master title style</a:t>
            </a:r>
            <a:endParaRPr lang="en-US" dirty="0"/>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b="0" i="0">
                <a:solidFill>
                  <a:srgbClr val="000000"/>
                </a:solidFill>
                <a:latin typeface="+mj-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2BCE96C7-4503-E14E-A764-6A51C68388AE}" type="datetime1">
              <a:rPr lang="en-US" smtClean="0"/>
              <a:t>8/22/13</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10465758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4"/>
            </p:custDataLst>
          </p:nvPr>
        </p:nvSpPr>
        <p:spPr/>
        <p:txBody>
          <a:bodyPr/>
          <a:lstStyle/>
          <a:p>
            <a:fld id="{5540D8FE-FFC7-824B-9126-301379A04C24}" type="datetime1">
              <a:rPr lang="en-US" smtClean="0"/>
              <a:t>8/22/13</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3218236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F53FC29-42AD-3241-ACE0-6E5F1AF8BF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23450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553200" y="6248400"/>
            <a:ext cx="1905000" cy="457200"/>
          </a:xfrm>
        </p:spPr>
        <p:txBody>
          <a:bodyPr/>
          <a:lstStyle>
            <a:lvl1pPr>
              <a:defRPr/>
            </a:lvl1pPr>
          </a:lstStyle>
          <a:p>
            <a:fld id="{84A16D3C-F0AA-0245-A3A4-4290E53643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86704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fld id="{64C42240-3D52-CD41-9673-A339B81FBA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70775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36BCF390-DFFB-644E-9A36-F6157BF3A6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94664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E9DDE7ED-DF5C-4E40-9472-55C16A16BB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5526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fld id="{ED6FE1F7-5B93-8040-A3D1-8127AEB688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72601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fld id="{88254245-1A32-6F46-A77C-CD461372E8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7446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fld id="{C93FC8CE-2BE3-454D-8E61-444273D920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42777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EBAC17F9-366F-D445-81D2-63BDFC8733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35276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F5A96419-9741-3A4A-B161-B21747C63A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37B2023A-EC98-954F-BA9B-6123B453F88E}" type="datetime1">
              <a:rPr lang="en-US" smtClean="0"/>
              <a:t>8/22/13</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41537153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192C25A1-8649-1245-B9F1-CA7637C0DB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6045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26C0E583-C462-894A-915F-91F0F049C5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3918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31082362-5A39-E845-84D3-3E110169B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78504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sldNum" sz="quarter" idx="10"/>
          </p:nvPr>
        </p:nvSpPr>
        <p:spPr>
          <a:ln/>
        </p:spPr>
        <p:txBody>
          <a:bodyPr/>
          <a:lstStyle>
            <a:lvl1pPr>
              <a:defRPr/>
            </a:lvl1pPr>
          </a:lstStyle>
          <a:p>
            <a:fld id="{698FD349-1179-614B-9914-AADCCBBEAC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56429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fld id="{59FE912E-97F4-DF4E-9F2A-5200C8FE59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04934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79672A5A-0D6C-DE4F-9205-F29C6676C3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898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60B49BB1-79D8-4F42-999B-5B0B03750C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19396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fld id="{F9F1E3BE-EBF8-7449-ACC1-2F768A05EC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6597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fld id="{C01FC49B-4BA3-554C-93EA-9F4690E19A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31327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fld id="{7EB748EB-132F-1949-A503-E27B0D69DE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676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a:xfrm>
            <a:off x="457200" y="274638"/>
            <a:ext cx="6019800" cy="5851525"/>
          </a:xfrm>
        </p:spPr>
        <p:txBody>
          <a:bodyPr vert="eaVert"/>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custDataLst>
              <p:tags r:id="rId3"/>
            </p:custDataLst>
          </p:nvPr>
        </p:nvSpPr>
        <p:spPr/>
        <p:txBody>
          <a:bodyPr/>
          <a:lstStyle/>
          <a:p>
            <a:fld id="{390CD044-3DC0-9443-868F-164A0EA2784E}" type="datetime1">
              <a:rPr lang="en-US" smtClean="0"/>
              <a:t>8/22/13</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13256446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81C963A4-5E03-5945-86E5-07A8DA6812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83544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D320A7CB-E9B5-ED4A-9BC1-FBBE34BBC8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6864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0AE2459A-6065-C54C-9C07-C9215B6BF8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17656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44AA6B0E-21B4-C844-96C9-F38BAE98BA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17428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7055D208-69CF-9046-8F2C-69A0505AC0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79217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sldNum" sz="quarter" idx="10"/>
          </p:nvPr>
        </p:nvSpPr>
        <p:spPr>
          <a:ln/>
        </p:spPr>
        <p:txBody>
          <a:bodyPr/>
          <a:lstStyle>
            <a:lvl1pPr>
              <a:defRPr/>
            </a:lvl1pPr>
          </a:lstStyle>
          <a:p>
            <a:fld id="{B63A02B2-C470-E344-B96D-2DBBE72102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94484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fld id="{15250258-FB42-394E-8662-0B796BDFAF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2539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E2BB4CDA-E53B-9D4D-8B8A-A748B26B5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61058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5A6CCDBD-7E2A-6749-8C9B-9B349344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71831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fld id="{AA7E673F-0464-7748-A549-F4C75D4DB4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0327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Rectangle 4"/>
          <p:cNvSpPr>
            <a:spLocks noGrp="1" noChangeArrowheads="1"/>
          </p:cNvSpPr>
          <p:nvPr>
            <p:ph type="dt" sz="half" idx="10"/>
          </p:nvPr>
        </p:nvSpPr>
        <p:spPr>
          <a:ln/>
        </p:spPr>
        <p:txBody>
          <a:bodyPr/>
          <a:lstStyle>
            <a:lvl1pPr>
              <a:defRPr/>
            </a:lvl1pPr>
          </a:lstStyle>
          <a:p>
            <a:pPr>
              <a:defRPr/>
            </a:pPr>
            <a:fld id="{FC5E1644-4585-8746-BCA7-E143EB08E401}" type="datetime1">
              <a:rPr lang="en-US" smtClean="0"/>
              <a:t>8/22/13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9AD5B71E-FB01-F541-8DE0-7E75CAB5AD6F}" type="slidenum">
              <a:rPr lang="en-GB"/>
              <a:pPr/>
              <a:t>‹#›</a:t>
            </a:fld>
            <a:endParaRPr lang="en-GB"/>
          </a:p>
        </p:txBody>
      </p:sp>
    </p:spTree>
    <p:extLst>
      <p:ext uri="{BB962C8B-B14F-4D97-AF65-F5344CB8AC3E}">
        <p14:creationId xmlns:p14="http://schemas.microsoft.com/office/powerpoint/2010/main" val="1727356028"/>
      </p:ext>
    </p:extLst>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fld id="{539CBAC4-D63B-0847-A17D-2703D2C053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74868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fld id="{9157C4D8-8CE5-1C4C-A92D-7A4195806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11988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1F5F4376-867B-8240-92F3-CB8C07B3FE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1731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9C1F0286-47A2-7349-BDFD-C1F2919E7D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75263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EB16CF7F-998F-C440-9928-ED4B9F422D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15682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669D0308-CD87-FA40-8E30-D2F891140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34747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B2945FF7-CC40-D743-90B2-B6216457F3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05621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sldNum" sz="quarter" idx="10"/>
          </p:nvPr>
        </p:nvSpPr>
        <p:spPr>
          <a:ln/>
        </p:spPr>
        <p:txBody>
          <a:bodyPr/>
          <a:lstStyle>
            <a:lvl1pPr>
              <a:defRPr/>
            </a:lvl1pPr>
          </a:lstStyle>
          <a:p>
            <a:fld id="{3D7613C6-8648-4146-99C5-B43937739B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34117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66EACFB8-1265-7143-B002-98CCD9D8B2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766956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40E61C6-12C8-6744-AF47-FE94F1E0DE8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42398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powerpoint-title5.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4"/>
          <p:cNvSpPr txBox="1">
            <a:spLocks noChangeArrowheads="1"/>
          </p:cNvSpPr>
          <p:nvPr/>
        </p:nvSpPr>
        <p:spPr bwMode="auto">
          <a:xfrm>
            <a:off x="3116263" y="4829175"/>
            <a:ext cx="184150" cy="519113"/>
          </a:xfrm>
          <a:prstGeom prst="rect">
            <a:avLst/>
          </a:prstGeom>
          <a:noFill/>
          <a:ln w="50800" cap="rnd" algn="ctr">
            <a:noFill/>
            <a:prstDash val="sysDot"/>
            <a:miter lim="800000"/>
            <a:headEnd/>
            <a:tailEnd/>
          </a:ln>
          <a:effectLst/>
        </p:spPr>
        <p:txBody>
          <a:bodyPr wrap="none">
            <a:spAutoFit/>
          </a:bodyPr>
          <a:lstStyle/>
          <a:p>
            <a:pPr algn="ctr" eaLnBrk="0" fontAlgn="base" hangingPunct="0">
              <a:spcBef>
                <a:spcPct val="0"/>
              </a:spcBef>
              <a:spcAft>
                <a:spcPct val="0"/>
              </a:spcAft>
              <a:defRPr/>
            </a:pPr>
            <a:endParaRPr lang="en-US" sz="2800" b="1">
              <a:solidFill>
                <a:srgbClr val="000000"/>
              </a:solidFill>
              <a:latin typeface="Arial" charset="0"/>
            </a:endParaRPr>
          </a:p>
        </p:txBody>
      </p:sp>
      <p:sp>
        <p:nvSpPr>
          <p:cNvPr id="6" name="Rectangle 5"/>
          <p:cNvSpPr>
            <a:spLocks noChangeArrowheads="1"/>
          </p:cNvSpPr>
          <p:nvPr/>
        </p:nvSpPr>
        <p:spPr bwMode="auto">
          <a:xfrm>
            <a:off x="-15875" y="5856288"/>
            <a:ext cx="9144000" cy="220662"/>
          </a:xfrm>
          <a:prstGeom prst="rect">
            <a:avLst/>
          </a:prstGeom>
          <a:noFill/>
          <a:ln w="9525">
            <a:noFill/>
            <a:miter lim="800000"/>
            <a:headEnd/>
            <a:tailEnd/>
          </a:ln>
          <a:effectLst/>
        </p:spPr>
        <p:txBody>
          <a:bodyPr wrap="none" lIns="137160" tIns="155448" rIns="137160" bIns="155448" anchor="ctr"/>
          <a:lstStyle/>
          <a:p>
            <a:pPr algn="ctr" eaLnBrk="0" fontAlgn="base" hangingPunct="0">
              <a:spcBef>
                <a:spcPct val="0"/>
              </a:spcBef>
              <a:spcAft>
                <a:spcPct val="0"/>
              </a:spcAft>
              <a:defRPr/>
            </a:pPr>
            <a:endParaRPr lang="en-US">
              <a:solidFill>
                <a:srgbClr val="000000"/>
              </a:solidFill>
              <a:latin typeface="Arial" charset="0"/>
            </a:endParaRPr>
          </a:p>
        </p:txBody>
      </p:sp>
      <p:sp>
        <p:nvSpPr>
          <p:cNvPr id="7" name="Text Box 7"/>
          <p:cNvSpPr txBox="1">
            <a:spLocks noChangeArrowheads="1"/>
          </p:cNvSpPr>
          <p:nvPr/>
        </p:nvSpPr>
        <p:spPr bwMode="auto">
          <a:xfrm>
            <a:off x="3111500" y="4810125"/>
            <a:ext cx="184150" cy="519113"/>
          </a:xfrm>
          <a:prstGeom prst="rect">
            <a:avLst/>
          </a:prstGeom>
          <a:noFill/>
          <a:ln w="50800" cap="rnd" algn="ctr">
            <a:noFill/>
            <a:prstDash val="sysDot"/>
            <a:miter lim="800000"/>
            <a:headEnd/>
            <a:tailEnd/>
          </a:ln>
          <a:effectLst/>
        </p:spPr>
        <p:txBody>
          <a:bodyPr wrap="none">
            <a:spAutoFit/>
          </a:bodyPr>
          <a:lstStyle/>
          <a:p>
            <a:pPr algn="ctr" eaLnBrk="0" fontAlgn="base" hangingPunct="0">
              <a:spcBef>
                <a:spcPct val="0"/>
              </a:spcBef>
              <a:spcAft>
                <a:spcPct val="0"/>
              </a:spcAft>
              <a:defRPr/>
            </a:pPr>
            <a:endParaRPr lang="en-US" sz="2800" b="1">
              <a:solidFill>
                <a:srgbClr val="000000"/>
              </a:solidFill>
              <a:latin typeface="Arial" charset="0"/>
            </a:endParaRPr>
          </a:p>
        </p:txBody>
      </p:sp>
      <p:sp>
        <p:nvSpPr>
          <p:cNvPr id="8" name="Rectangle 8"/>
          <p:cNvSpPr>
            <a:spLocks noChangeArrowheads="1"/>
          </p:cNvSpPr>
          <p:nvPr/>
        </p:nvSpPr>
        <p:spPr bwMode="auto">
          <a:xfrm>
            <a:off x="-20638" y="5837238"/>
            <a:ext cx="9144001" cy="220662"/>
          </a:xfrm>
          <a:prstGeom prst="rect">
            <a:avLst/>
          </a:prstGeom>
          <a:noFill/>
          <a:ln w="9525">
            <a:noFill/>
            <a:miter lim="800000"/>
            <a:headEnd/>
            <a:tailEnd/>
          </a:ln>
          <a:effectLst/>
        </p:spPr>
        <p:txBody>
          <a:bodyPr wrap="none" lIns="137160" tIns="155448" rIns="137160" bIns="155448" anchor="ctr"/>
          <a:lstStyle/>
          <a:p>
            <a:pPr algn="ctr" eaLnBrk="0" fontAlgn="base" hangingPunct="0">
              <a:spcBef>
                <a:spcPct val="0"/>
              </a:spcBef>
              <a:spcAft>
                <a:spcPct val="0"/>
              </a:spcAft>
              <a:defRPr/>
            </a:pPr>
            <a:endParaRPr lang="en-US">
              <a:solidFill>
                <a:srgbClr val="000000"/>
              </a:solidFill>
              <a:latin typeface="Arial" charset="0"/>
            </a:endParaRPr>
          </a:p>
        </p:txBody>
      </p:sp>
      <p:sp>
        <p:nvSpPr>
          <p:cNvPr id="9" name="Text Box 11"/>
          <p:cNvSpPr txBox="1">
            <a:spLocks noChangeArrowheads="1"/>
          </p:cNvSpPr>
          <p:nvPr userDrawn="1"/>
        </p:nvSpPr>
        <p:spPr bwMode="auto">
          <a:xfrm>
            <a:off x="0" y="6642100"/>
            <a:ext cx="2873375" cy="215900"/>
          </a:xfrm>
          <a:prstGeom prst="rect">
            <a:avLst/>
          </a:prstGeom>
          <a:noFill/>
          <a:ln w="50800" cap="rnd" algn="ctr">
            <a:noFill/>
            <a:prstDash val="sysDot"/>
            <a:miter lim="800000"/>
            <a:headEnd/>
            <a:tailEnd/>
          </a:ln>
          <a:effectLst/>
        </p:spPr>
        <p:txBody>
          <a:bodyPr>
            <a:prstTxWarp prst="textNoShape">
              <a:avLst/>
            </a:prstTxWarp>
            <a:spAutoFit/>
          </a:bodyPr>
          <a:lstStyle/>
          <a:p>
            <a:pPr eaLnBrk="0" fontAlgn="base" hangingPunct="0">
              <a:spcBef>
                <a:spcPct val="0"/>
              </a:spcBef>
              <a:spcAft>
                <a:spcPct val="0"/>
              </a:spcAft>
              <a:defRPr/>
            </a:pPr>
            <a:r>
              <a:rPr lang="en-US" sz="800" dirty="0">
                <a:solidFill>
                  <a:srgbClr val="000000"/>
                </a:solidFill>
                <a:latin typeface="Arial" pitchFamily="32" charset="0"/>
              </a:rPr>
              <a:t>© </a:t>
            </a:r>
            <a:r>
              <a:rPr lang="en-US" sz="800" dirty="0" smtClean="0">
                <a:solidFill>
                  <a:srgbClr val="000000"/>
                </a:solidFill>
                <a:latin typeface="Arial" pitchFamily="32" charset="0"/>
              </a:rPr>
              <a:t>2010 </a:t>
            </a:r>
            <a:r>
              <a:rPr lang="en-US" sz="800" dirty="0">
                <a:solidFill>
                  <a:srgbClr val="000000"/>
                </a:solidFill>
                <a:latin typeface="Arial" pitchFamily="32" charset="0"/>
              </a:rPr>
              <a:t>Carnegie Mellon CyLab.  All rights reserved.</a:t>
            </a:r>
          </a:p>
        </p:txBody>
      </p:sp>
      <p:sp>
        <p:nvSpPr>
          <p:cNvPr id="10" name="Text Box 12"/>
          <p:cNvSpPr txBox="1">
            <a:spLocks noChangeArrowheads="1"/>
          </p:cNvSpPr>
          <p:nvPr userDrawn="1"/>
        </p:nvSpPr>
        <p:spPr bwMode="auto">
          <a:xfrm>
            <a:off x="4443413" y="6629400"/>
            <a:ext cx="323850" cy="228600"/>
          </a:xfrm>
          <a:prstGeom prst="rect">
            <a:avLst/>
          </a:prstGeom>
          <a:noFill/>
          <a:ln w="50800" cap="rnd" algn="ctr">
            <a:noFill/>
            <a:prstDash val="sysDot"/>
            <a:miter lim="800000"/>
            <a:headEnd/>
            <a:tailEnd/>
          </a:ln>
          <a:effectLst/>
        </p:spPr>
        <p:txBody>
          <a:bodyPr>
            <a:prstTxWarp prst="textNoShape">
              <a:avLst/>
            </a:prstTxWarp>
            <a:spAutoFit/>
          </a:bodyPr>
          <a:lstStyle/>
          <a:p>
            <a:pPr eaLnBrk="0" fontAlgn="base" hangingPunct="0">
              <a:spcBef>
                <a:spcPct val="0"/>
              </a:spcBef>
              <a:spcAft>
                <a:spcPct val="0"/>
              </a:spcAft>
              <a:defRPr/>
            </a:pPr>
            <a:fld id="{9029E144-63EF-904E-B564-73F66E60A59E}" type="slidenum">
              <a:rPr lang="en-US" sz="900" b="1">
                <a:solidFill>
                  <a:srgbClr val="FFFFFF"/>
                </a:solidFill>
                <a:latin typeface="Arial" pitchFamily="32" charset="0"/>
              </a:rPr>
              <a:pPr eaLnBrk="0" fontAlgn="base" hangingPunct="0">
                <a:spcBef>
                  <a:spcPct val="0"/>
                </a:spcBef>
                <a:spcAft>
                  <a:spcPct val="0"/>
                </a:spcAft>
                <a:defRPr/>
              </a:pPr>
              <a:t>‹#›</a:t>
            </a:fld>
            <a:endParaRPr lang="en-US" sz="900" b="1">
              <a:solidFill>
                <a:srgbClr val="FFFFFF"/>
              </a:solidFill>
              <a:latin typeface="Arial" pitchFamily="32" charset="0"/>
            </a:endParaRPr>
          </a:p>
        </p:txBody>
      </p:sp>
      <p:sp>
        <p:nvSpPr>
          <p:cNvPr id="11" name="Text Box 13"/>
          <p:cNvSpPr txBox="1">
            <a:spLocks noChangeArrowheads="1"/>
          </p:cNvSpPr>
          <p:nvPr userDrawn="1"/>
        </p:nvSpPr>
        <p:spPr bwMode="auto">
          <a:xfrm>
            <a:off x="6773863" y="6637338"/>
            <a:ext cx="2373312" cy="214312"/>
          </a:xfrm>
          <a:prstGeom prst="rect">
            <a:avLst/>
          </a:prstGeom>
          <a:noFill/>
          <a:ln w="50800" cap="rnd" algn="ctr">
            <a:noFill/>
            <a:prstDash val="sysDot"/>
            <a:miter lim="800000"/>
            <a:headEnd/>
            <a:tailEnd/>
          </a:ln>
          <a:effectLst/>
        </p:spPr>
        <p:txBody>
          <a:bodyPr>
            <a:spAutoFit/>
          </a:bodyPr>
          <a:lstStyle/>
          <a:p>
            <a:pPr algn="r" eaLnBrk="0" fontAlgn="base" hangingPunct="0">
              <a:spcBef>
                <a:spcPct val="0"/>
              </a:spcBef>
              <a:spcAft>
                <a:spcPct val="0"/>
              </a:spcAft>
              <a:defRPr/>
            </a:pPr>
            <a:r>
              <a:rPr lang="en-US" sz="800" dirty="0">
                <a:solidFill>
                  <a:srgbClr val="000000"/>
                </a:solidFill>
                <a:latin typeface="Arial" charset="0"/>
              </a:rPr>
              <a:t>www.cylab.cmu.edu. </a:t>
            </a:r>
          </a:p>
        </p:txBody>
      </p:sp>
      <p:sp>
        <p:nvSpPr>
          <p:cNvPr id="983050" name="Rectangle 10"/>
          <p:cNvSpPr>
            <a:spLocks noGrp="1" noChangeArrowheads="1"/>
          </p:cNvSpPr>
          <p:nvPr>
            <p:ph type="subTitle" idx="1"/>
          </p:nvPr>
        </p:nvSpPr>
        <p:spPr>
          <a:xfrm>
            <a:off x="1093788" y="4962525"/>
            <a:ext cx="4868862" cy="1301750"/>
          </a:xfrm>
        </p:spPr>
        <p:txBody>
          <a:bodyPr/>
          <a:lstStyle>
            <a:lvl1pPr marL="0" indent="0">
              <a:spcBef>
                <a:spcPct val="0"/>
              </a:spcBef>
              <a:buFontTx/>
              <a:buNone/>
              <a:defRPr sz="2000"/>
            </a:lvl1pPr>
          </a:lstStyle>
          <a:p>
            <a:r>
              <a:rPr lang="en-US"/>
              <a:t>Click to edit Master subtitle style</a:t>
            </a:r>
          </a:p>
        </p:txBody>
      </p:sp>
      <p:sp>
        <p:nvSpPr>
          <p:cNvPr id="983049" name="Rectangle 9"/>
          <p:cNvSpPr>
            <a:spLocks noGrp="1" noChangeArrowheads="1"/>
          </p:cNvSpPr>
          <p:nvPr>
            <p:ph type="ctrTitle"/>
          </p:nvPr>
        </p:nvSpPr>
        <p:spPr bwMode="auto">
          <a:xfrm>
            <a:off x="1079274" y="4032250"/>
            <a:ext cx="7275512" cy="850900"/>
          </a:xfrm>
        </p:spPr>
        <p:txBody>
          <a:bodyPr anchor="t"/>
          <a:lstStyle>
            <a:lvl1pPr>
              <a:lnSpc>
                <a:spcPct val="90000"/>
              </a:lnSpc>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073480935"/>
      </p:ext>
    </p:extLst>
  </p:cSld>
  <p:clrMapOvr>
    <a:masterClrMapping/>
  </p:clrMapOvr>
  <p:transition xmlns:p14="http://schemas.microsoft.com/office/powerpoint/2010/mai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526851BE-463A-CC46-A8EC-83CEACD7F4B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158382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95DC2881-3021-BF46-9CAD-D14B06BCD08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205991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4107D0B1-A037-8348-AD30-CA0987AC3E2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864568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37ABEDA1-CB9B-4A41-B79A-E7ADBB570D3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433771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1C58548E-B5B1-BD44-B17A-DDEDEA71F4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323808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F0081882-960F-ED4F-9D67-71ABD5BBC57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722091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5C37322A-4600-6541-8C3F-75F9D2E9ED8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250019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1EDD2CF5-654E-B143-93C6-EF33626B71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34716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1175B03A-B5F5-6C44-87FB-FC9BD255BA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022417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8BB410E1-A137-1C40-BD15-426CE684ECD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60719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6618583"/>
      </p:ext>
    </p:extLst>
  </p:cSld>
  <p:clrMapOvr>
    <a:masterClrMapping/>
  </p:clrMapOvr>
  <p:transition xmlns:p14="http://schemas.microsoft.com/office/powerpoint/2010/mai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lvl1pPr>
              <a:defRPr b="0" i="0">
                <a:solidFill>
                  <a:schemeClr val="tx2"/>
                </a:solidFill>
                <a:latin typeface="+mj-lt"/>
                <a:cs typeface="Calibri"/>
              </a:defRPr>
            </a:lvl1pPr>
          </a:lstStyle>
          <a:p>
            <a:r>
              <a:rPr lang="en-US" dirty="0" smtClean="0"/>
              <a:t>Click to edit Master title style</a:t>
            </a:r>
            <a:endParaRPr lang="en-US" dirty="0"/>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b="0" i="0">
                <a:solidFill>
                  <a:srgbClr val="000000"/>
                </a:solidFill>
                <a:latin typeface="+mj-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2BCE96C7-4503-E14E-A764-6A51C68388AE}" type="datetime1">
              <a:rPr lang="en-US" smtClean="0">
                <a:solidFill>
                  <a:srgbClr val="000000"/>
                </a:solidFill>
                <a:latin typeface="Calibri"/>
              </a:rPr>
              <a:pPr/>
              <a:t>8/22/13</a:t>
            </a:fld>
            <a:endParaRPr lang="en-US">
              <a:solidFill>
                <a:srgbClr val="000000"/>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srgbClr val="000000"/>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1340958390"/>
      </p:ext>
    </p:extLst>
  </p:cSld>
  <p:clrMapOvr>
    <a:masterClrMapping/>
  </p:clrMapOvr>
  <p:timing>
    <p:tnLst>
      <p:par>
        <p:cTn xmlns:p14="http://schemas.microsoft.com/office/powerpoint/2010/mai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custDataLst>
              <p:tags r:id="rId3"/>
            </p:custDataLst>
          </p:nvPr>
        </p:nvSpPr>
        <p:spPr/>
        <p:txBody>
          <a:bodyPr/>
          <a:lstStyle/>
          <a:p>
            <a:fld id="{44FC6CB8-B018-F246-BFC7-714022E852DD}" type="datetime1">
              <a:rPr lang="en-US" smtClean="0">
                <a:solidFill>
                  <a:srgbClr val="000000"/>
                </a:solidFill>
                <a:latin typeface="Calibri"/>
              </a:rPr>
              <a:pPr/>
              <a:t>8/22/13</a:t>
            </a:fld>
            <a:endParaRPr lang="en-US">
              <a:solidFill>
                <a:srgbClr val="000000"/>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srgbClr val="000000"/>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1751335762"/>
      </p:ext>
    </p:extLst>
  </p:cSld>
  <p:clrMapOvr>
    <a:masterClrMapping/>
  </p:clrMapOvr>
  <p:timing>
    <p:tnLst>
      <p:par>
        <p:cTn xmlns:p14="http://schemas.microsoft.com/office/powerpoint/2010/mai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57200" y="3034508"/>
            <a:ext cx="6951274" cy="1308892"/>
          </a:xfrm>
        </p:spPr>
        <p:txBody>
          <a:bodyPr anchor="t"/>
          <a:lstStyle>
            <a:lvl1pPr algn="l">
              <a:defRPr sz="4000" b="1" i="0" cap="none">
                <a:latin typeface="+mj-lt"/>
                <a:cs typeface="Calibri"/>
              </a:defRPr>
            </a:lvl1pPr>
          </a:lstStyle>
          <a:p>
            <a:r>
              <a:rPr lang="en-US" dirty="0" smtClean="0"/>
              <a:t>Section Header</a:t>
            </a:r>
            <a:endParaRPr lang="en-US" dirty="0"/>
          </a:p>
        </p:txBody>
      </p:sp>
      <p:sp>
        <p:nvSpPr>
          <p:cNvPr id="3" name="Text Placeholder 2"/>
          <p:cNvSpPr>
            <a:spLocks noGrp="1"/>
          </p:cNvSpPr>
          <p:nvPr>
            <p:ph type="body" idx="1"/>
            <p:custDataLst>
              <p:tags r:id="rId2"/>
            </p:custDataLst>
          </p:nvPr>
        </p:nvSpPr>
        <p:spPr>
          <a:xfrm>
            <a:off x="474134" y="1524000"/>
            <a:ext cx="6951274" cy="1500187"/>
          </a:xfrm>
        </p:spPr>
        <p:txBody>
          <a:bodyPr lIns="0" rIns="0" anchor="b" anchorCtr="0"/>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59148F98-478B-864B-8467-FE452462BA1E}" type="datetime1">
              <a:rPr lang="en-US" smtClean="0">
                <a:solidFill>
                  <a:srgbClr val="000000"/>
                </a:solidFill>
                <a:latin typeface="Calibri"/>
              </a:rPr>
              <a:pPr/>
              <a:t>8/22/13</a:t>
            </a:fld>
            <a:endParaRPr lang="en-US">
              <a:solidFill>
                <a:srgbClr val="000000"/>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srgbClr val="000000"/>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2917610204"/>
      </p:ext>
    </p:extLst>
  </p:cSld>
  <p:clrMapOvr>
    <a:masterClrMapping/>
  </p:clrMapOvr>
  <p:timing>
    <p:tnLst>
      <p:par>
        <p:cTn xmlns:p14="http://schemas.microsoft.com/office/powerpoint/2010/mai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264380" y="2013343"/>
            <a:ext cx="6951274" cy="753670"/>
          </a:xfrm>
        </p:spPr>
        <p:txBody>
          <a:bodyPr anchor="t"/>
          <a:lstStyle>
            <a:lvl1pPr algn="l">
              <a:defRPr sz="4000" b="0" i="0" cap="none">
                <a:latin typeface="+mj-lt"/>
                <a:cs typeface="Calibri"/>
              </a:defRPr>
            </a:lvl1pPr>
          </a:lstStyle>
          <a:p>
            <a:r>
              <a:rPr lang="en-US" dirty="0" smtClean="0"/>
              <a:t>Section Header 2</a:t>
            </a:r>
            <a:endParaRPr lang="en-US" dirty="0"/>
          </a:p>
        </p:txBody>
      </p:sp>
      <p:sp>
        <p:nvSpPr>
          <p:cNvPr id="3" name="Text Placeholder 2"/>
          <p:cNvSpPr>
            <a:spLocks noGrp="1"/>
          </p:cNvSpPr>
          <p:nvPr>
            <p:ph type="body" idx="1"/>
            <p:custDataLst>
              <p:tags r:id="rId2"/>
            </p:custDataLst>
          </p:nvPr>
        </p:nvSpPr>
        <p:spPr>
          <a:xfrm>
            <a:off x="1264380" y="2919413"/>
            <a:ext cx="6951274" cy="1500187"/>
          </a:xfrm>
        </p:spPr>
        <p:txBody>
          <a:bodyPr anchor="t"/>
          <a:lstStyle>
            <a:lvl1pPr marL="457200" indent="-457200" algn="l">
              <a:buFont typeface="+mj-lt"/>
              <a:buAutoNum type="arabicPeriod"/>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4195D99B-778C-0845-9A02-12223B554A84}" type="datetime1">
              <a:rPr lang="en-US" smtClean="0">
                <a:solidFill>
                  <a:srgbClr val="000000"/>
                </a:solidFill>
                <a:latin typeface="Calibri"/>
              </a:rPr>
              <a:pPr/>
              <a:t>8/22/13</a:t>
            </a:fld>
            <a:endParaRPr lang="en-US">
              <a:solidFill>
                <a:srgbClr val="000000"/>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srgbClr val="000000"/>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1065750807"/>
      </p:ext>
    </p:extLst>
  </p:cSld>
  <p:clrMapOvr>
    <a:masterClrMapping/>
  </p:clrMapOvr>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Content Placeholder 2"/>
          <p:cNvSpPr>
            <a:spLocks noGrp="1"/>
          </p:cNvSpPr>
          <p:nvPr>
            <p:ph sz="half" idx="1"/>
            <p:custDataLst>
              <p:tags r:id="rId2"/>
            </p:custDataLst>
          </p:nvPr>
        </p:nvSpPr>
        <p:spPr>
          <a:xfrm>
            <a:off x="457200" y="1447800"/>
            <a:ext cx="4038600" cy="4678363"/>
          </a:xfrm>
        </p:spPr>
        <p:txBody>
          <a:bodyPr anchor="t" anchorCtr="0">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custDataLst>
              <p:tags r:id="rId3"/>
            </p:custDataLst>
          </p:nvPr>
        </p:nvSpPr>
        <p:spPr>
          <a:xfrm>
            <a:off x="4648200" y="1447800"/>
            <a:ext cx="4038600" cy="4678363"/>
          </a:xfrm>
        </p:spPr>
        <p:txBody>
          <a:bodyPr anchor="t" anchorCtr="0">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7"/>
          <p:cNvSpPr>
            <a:spLocks noGrp="1"/>
          </p:cNvSpPr>
          <p:nvPr>
            <p:ph type="dt" sz="half" idx="10"/>
          </p:nvPr>
        </p:nvSpPr>
        <p:spPr/>
        <p:txBody>
          <a:bodyPr/>
          <a:lstStyle/>
          <a:p>
            <a:fld id="{B9D1D4CF-13D4-DF4C-9691-83009ECA2140}" type="datetime1">
              <a:rPr lang="en-US" smtClean="0">
                <a:solidFill>
                  <a:srgbClr val="000000"/>
                </a:solidFill>
                <a:latin typeface="Calibri"/>
              </a:rPr>
              <a:pPr/>
              <a:t>8/22/13</a:t>
            </a:fld>
            <a:endParaRPr lang="en-US" dirty="0">
              <a:solidFill>
                <a:srgbClr val="000000"/>
              </a:solidFill>
              <a:latin typeface="Calibri"/>
            </a:endParaRPr>
          </a:p>
        </p:txBody>
      </p:sp>
      <p:sp>
        <p:nvSpPr>
          <p:cNvPr id="9" name="Footer Placeholder 8"/>
          <p:cNvSpPr>
            <a:spLocks noGrp="1"/>
          </p:cNvSpPr>
          <p:nvPr>
            <p:ph type="ftr" sz="quarter" idx="11"/>
          </p:nvPr>
        </p:nvSpPr>
        <p:spPr/>
        <p:txBody>
          <a:bodyPr/>
          <a:lstStyle/>
          <a:p>
            <a:endParaRPr lang="en-US" dirty="0">
              <a:solidFill>
                <a:srgbClr val="000000"/>
              </a:solidFill>
              <a:latin typeface="Calibri"/>
            </a:endParaRPr>
          </a:p>
        </p:txBody>
      </p:sp>
      <p:sp>
        <p:nvSpPr>
          <p:cNvPr id="10" name="Slide Number Placeholder 9"/>
          <p:cNvSpPr>
            <a:spLocks noGrp="1"/>
          </p:cNvSpPr>
          <p:nvPr>
            <p:ph type="sldNum" sz="quarter" idx="12"/>
          </p:nvPr>
        </p:nvSpPr>
        <p:spPr/>
        <p:txBody>
          <a:bodyPr/>
          <a:lstStyle/>
          <a:p>
            <a:fld id="{B747839D-A323-47F3-909F-548499399628}" type="slidenum">
              <a:rPr lang="en-US" smtClean="0">
                <a:solidFill>
                  <a:srgbClr val="000000"/>
                </a:solidFill>
                <a:latin typeface="Calibri"/>
              </a:rPr>
              <a:pPr/>
              <a:t>‹#›</a:t>
            </a:fld>
            <a:endParaRPr lang="en-US" dirty="0">
              <a:solidFill>
                <a:srgbClr val="000000"/>
              </a:solidFill>
              <a:latin typeface="Calibri"/>
            </a:endParaRPr>
          </a:p>
        </p:txBody>
      </p:sp>
    </p:spTree>
    <p:extLst>
      <p:ext uri="{BB962C8B-B14F-4D97-AF65-F5344CB8AC3E}">
        <p14:creationId xmlns:p14="http://schemas.microsoft.com/office/powerpoint/2010/main" val="4126854044"/>
      </p:ext>
    </p:extLst>
  </p:cSld>
  <p:clrMapOvr>
    <a:masterClrMapping/>
  </p:clrMapOvr>
  <p:timing>
    <p:tnLst>
      <p:par>
        <p:cTn xmlns:p14="http://schemas.microsoft.com/office/powerpoint/2010/mai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custDataLst>
              <p:tags r:id="rId2"/>
            </p:custDataLst>
          </p:nvPr>
        </p:nvSpPr>
        <p:spPr>
          <a:xfrm>
            <a:off x="457200" y="1535113"/>
            <a:ext cx="4040188" cy="446087"/>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custDataLst>
              <p:tags r:id="rId3"/>
            </p:custDataLst>
          </p:nvPr>
        </p:nvSpPr>
        <p:spPr>
          <a:xfrm>
            <a:off x="457200" y="1981200"/>
            <a:ext cx="4040188"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custDataLst>
              <p:tags r:id="rId4"/>
            </p:custDataLst>
          </p:nvPr>
        </p:nvSpPr>
        <p:spPr>
          <a:xfrm>
            <a:off x="4645025" y="1535113"/>
            <a:ext cx="4041775" cy="446087"/>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custDataLst>
              <p:tags r:id="rId5"/>
            </p:custDataLst>
          </p:nvPr>
        </p:nvSpPr>
        <p:spPr>
          <a:xfrm>
            <a:off x="4645025" y="1981200"/>
            <a:ext cx="4041775"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custDataLst>
              <p:tags r:id="rId6"/>
            </p:custDataLst>
          </p:nvPr>
        </p:nvSpPr>
        <p:spPr/>
        <p:txBody>
          <a:bodyPr/>
          <a:lstStyle/>
          <a:p>
            <a:fld id="{E7BD888D-26A1-794B-AEAF-0EB329E0B07A}" type="datetime1">
              <a:rPr lang="en-US" smtClean="0">
                <a:solidFill>
                  <a:srgbClr val="000000"/>
                </a:solidFill>
                <a:latin typeface="Calibri"/>
              </a:rPr>
              <a:pPr/>
              <a:t>8/22/13</a:t>
            </a:fld>
            <a:endParaRPr lang="en-US">
              <a:solidFill>
                <a:srgbClr val="000000"/>
              </a:solidFill>
              <a:latin typeface="Calibri"/>
            </a:endParaRPr>
          </a:p>
        </p:txBody>
      </p:sp>
      <p:sp>
        <p:nvSpPr>
          <p:cNvPr id="8" name="Footer Placeholder 7"/>
          <p:cNvSpPr>
            <a:spLocks noGrp="1"/>
          </p:cNvSpPr>
          <p:nvPr>
            <p:ph type="ftr" sz="quarter" idx="11"/>
            <p:custDataLst>
              <p:tags r:id="rId7"/>
            </p:custDataLst>
          </p:nvPr>
        </p:nvSpPr>
        <p:spPr/>
        <p:txBody>
          <a:bodyPr/>
          <a:lstStyle/>
          <a:p>
            <a:endParaRPr lang="en-US">
              <a:solidFill>
                <a:srgbClr val="000000"/>
              </a:solidFill>
              <a:latin typeface="Calibri"/>
            </a:endParaRPr>
          </a:p>
        </p:txBody>
      </p:sp>
      <p:sp>
        <p:nvSpPr>
          <p:cNvPr id="9" name="Slide Number Placeholder 8"/>
          <p:cNvSpPr>
            <a:spLocks noGrp="1"/>
          </p:cNvSpPr>
          <p:nvPr>
            <p:ph type="sldNum" sz="quarter" idx="12"/>
            <p:custDataLst>
              <p:tags r:id="rId8"/>
            </p:custDataLst>
          </p:nvPr>
        </p:nvSpPr>
        <p:spPr/>
        <p:txBody>
          <a:bodyPr/>
          <a:lstStyle/>
          <a:p>
            <a:fld id="{B747839D-A323-47F3-909F-548499399628}" type="slidenum">
              <a:rPr lang="en-US" smtClean="0">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955128684"/>
      </p:ext>
    </p:extLst>
  </p:cSld>
  <p:clrMapOvr>
    <a:masterClrMapping/>
  </p:clrMapOvr>
  <p:timing>
    <p:tnLst>
      <p:par>
        <p:cTn xmlns:p14="http://schemas.microsoft.com/office/powerpoint/2010/mai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Date Placeholder 2"/>
          <p:cNvSpPr>
            <a:spLocks noGrp="1"/>
          </p:cNvSpPr>
          <p:nvPr>
            <p:ph type="dt" sz="half" idx="10"/>
            <p:custDataLst>
              <p:tags r:id="rId2"/>
            </p:custDataLst>
          </p:nvPr>
        </p:nvSpPr>
        <p:spPr/>
        <p:txBody>
          <a:bodyPr/>
          <a:lstStyle/>
          <a:p>
            <a:fld id="{0800E3FF-03EB-3E4A-A001-2FAA3A50C89A}" type="datetime1">
              <a:rPr lang="en-US" smtClean="0">
                <a:solidFill>
                  <a:srgbClr val="000000"/>
                </a:solidFill>
                <a:latin typeface="Calibri"/>
              </a:rPr>
              <a:pPr/>
              <a:t>8/22/13</a:t>
            </a:fld>
            <a:endParaRPr lang="en-US">
              <a:solidFill>
                <a:srgbClr val="000000"/>
              </a:solidFill>
              <a:latin typeface="Calibri"/>
            </a:endParaRPr>
          </a:p>
        </p:txBody>
      </p:sp>
      <p:sp>
        <p:nvSpPr>
          <p:cNvPr id="4" name="Footer Placeholder 3"/>
          <p:cNvSpPr>
            <a:spLocks noGrp="1"/>
          </p:cNvSpPr>
          <p:nvPr>
            <p:ph type="ftr" sz="quarter" idx="11"/>
            <p:custDataLst>
              <p:tags r:id="rId3"/>
            </p:custDataLst>
          </p:nvPr>
        </p:nvSpPr>
        <p:spPr/>
        <p:txBody>
          <a:bodyPr/>
          <a:lstStyle/>
          <a:p>
            <a:endParaRPr lang="en-US">
              <a:solidFill>
                <a:srgbClr val="000000"/>
              </a:solidFill>
              <a:latin typeface="Calibri"/>
            </a:endParaRPr>
          </a:p>
        </p:txBody>
      </p:sp>
      <p:sp>
        <p:nvSpPr>
          <p:cNvPr id="5" name="Slide Number Placeholder 4"/>
          <p:cNvSpPr>
            <a:spLocks noGrp="1"/>
          </p:cNvSpPr>
          <p:nvPr>
            <p:ph type="sldNum" sz="quarter" idx="12"/>
            <p:custDataLst>
              <p:tags r:id="rId4"/>
            </p:custDataLst>
          </p:nvPr>
        </p:nvSpPr>
        <p:spPr/>
        <p:txBody>
          <a:bodyPr/>
          <a:lstStyle/>
          <a:p>
            <a:fld id="{B747839D-A323-47F3-909F-548499399628}" type="slidenum">
              <a:rPr lang="en-US" smtClean="0">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29287322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A7BA1FAB-2CDA-8F4E-B49E-76ACF88AE52C}" type="datetime1">
              <a:rPr lang="en-US" smtClean="0">
                <a:solidFill>
                  <a:srgbClr val="000000"/>
                </a:solidFill>
                <a:latin typeface="Calibri"/>
              </a:rPr>
              <a:pPr/>
              <a:t>8/22/13</a:t>
            </a:fld>
            <a:endParaRPr lang="en-US">
              <a:solidFill>
                <a:srgbClr val="000000"/>
              </a:solidFill>
              <a:latin typeface="Calibri"/>
            </a:endParaRPr>
          </a:p>
        </p:txBody>
      </p:sp>
      <p:sp>
        <p:nvSpPr>
          <p:cNvPr id="3" name="Footer Placeholder 2"/>
          <p:cNvSpPr>
            <a:spLocks noGrp="1"/>
          </p:cNvSpPr>
          <p:nvPr>
            <p:ph type="ftr" sz="quarter" idx="11"/>
            <p:custDataLst>
              <p:tags r:id="rId2"/>
            </p:custDataLst>
          </p:nvPr>
        </p:nvSpPr>
        <p:spPr/>
        <p:txBody>
          <a:bodyPr/>
          <a:lstStyle/>
          <a:p>
            <a:endParaRPr lang="en-US">
              <a:solidFill>
                <a:srgbClr val="000000"/>
              </a:solidFill>
              <a:latin typeface="Calibri"/>
            </a:endParaRPr>
          </a:p>
        </p:txBody>
      </p:sp>
      <p:sp>
        <p:nvSpPr>
          <p:cNvPr id="4" name="Slide Number Placeholder 3"/>
          <p:cNvSpPr>
            <a:spLocks noGrp="1"/>
          </p:cNvSpPr>
          <p:nvPr>
            <p:ph type="sldNum" sz="quarter" idx="12"/>
            <p:custDataLst>
              <p:tags r:id="rId3"/>
            </p:custDataLst>
          </p:nvPr>
        </p:nvSpPr>
        <p:spPr/>
        <p:txBody>
          <a:bodyPr/>
          <a:lstStyle/>
          <a:p>
            <a:fld id="{B747839D-A323-47F3-909F-548499399628}" type="slidenum">
              <a:rPr lang="en-US" smtClean="0">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39732176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noAutofit/>
          </a:bodyPr>
          <a:lstStyle>
            <a:lvl1pPr algn="l">
              <a:defRPr sz="4800" b="1"/>
            </a:lvl1p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custDataLst>
              <p:tags r:id="rId4"/>
            </p:custDataLst>
          </p:nvPr>
        </p:nvSpPr>
        <p:spPr/>
        <p:txBody>
          <a:bodyPr/>
          <a:lstStyle/>
          <a:p>
            <a:fld id="{F03C0B1D-A7AD-2143-B1F8-0C7A688B567E}" type="datetime1">
              <a:rPr lang="en-US" smtClean="0">
                <a:solidFill>
                  <a:srgbClr val="000000"/>
                </a:solidFill>
                <a:latin typeface="Calibri"/>
              </a:rPr>
              <a:pPr/>
              <a:t>8/22/13</a:t>
            </a:fld>
            <a:endParaRPr lang="en-US">
              <a:solidFill>
                <a:srgbClr val="000000"/>
              </a:solidFill>
              <a:latin typeface="Calibri"/>
            </a:endParaRPr>
          </a:p>
        </p:txBody>
      </p:sp>
      <p:sp>
        <p:nvSpPr>
          <p:cNvPr id="6" name="Footer Placeholder 5"/>
          <p:cNvSpPr>
            <a:spLocks noGrp="1"/>
          </p:cNvSpPr>
          <p:nvPr>
            <p:ph type="ftr" sz="quarter" idx="11"/>
            <p:custDataLst>
              <p:tags r:id="rId5"/>
            </p:custDataLst>
          </p:nvPr>
        </p:nvSpPr>
        <p:spPr/>
        <p:txBody>
          <a:bodyPr/>
          <a:lstStyle/>
          <a:p>
            <a:endParaRPr lang="en-US">
              <a:solidFill>
                <a:srgbClr val="000000"/>
              </a:solidFill>
              <a:latin typeface="Calibri"/>
            </a:endParaRPr>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25125235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4"/>
            </p:custDataLst>
          </p:nvPr>
        </p:nvSpPr>
        <p:spPr/>
        <p:txBody>
          <a:bodyPr/>
          <a:lstStyle/>
          <a:p>
            <a:fld id="{5540D8FE-FFC7-824B-9126-301379A04C24}" type="datetime1">
              <a:rPr lang="en-US" smtClean="0">
                <a:solidFill>
                  <a:srgbClr val="000000"/>
                </a:solidFill>
                <a:latin typeface="Calibri"/>
              </a:rPr>
              <a:pPr/>
              <a:t>8/22/13</a:t>
            </a:fld>
            <a:endParaRPr lang="en-US">
              <a:solidFill>
                <a:srgbClr val="000000"/>
              </a:solidFill>
              <a:latin typeface="Calibri"/>
            </a:endParaRPr>
          </a:p>
        </p:txBody>
      </p:sp>
      <p:sp>
        <p:nvSpPr>
          <p:cNvPr id="6" name="Footer Placeholder 5"/>
          <p:cNvSpPr>
            <a:spLocks noGrp="1"/>
          </p:cNvSpPr>
          <p:nvPr>
            <p:ph type="ftr" sz="quarter" idx="11"/>
            <p:custDataLst>
              <p:tags r:id="rId5"/>
            </p:custDataLst>
          </p:nvPr>
        </p:nvSpPr>
        <p:spPr/>
        <p:txBody>
          <a:bodyPr/>
          <a:lstStyle/>
          <a:p>
            <a:endParaRPr lang="en-US">
              <a:solidFill>
                <a:srgbClr val="000000"/>
              </a:solidFill>
              <a:latin typeface="Calibri"/>
            </a:endParaRPr>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861807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2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40346419"/>
      </p:ext>
    </p:extLst>
  </p:cSld>
  <p:clrMapOvr>
    <a:masterClrMapping/>
  </p:clrMapOvr>
  <p:transition xmlns:p14="http://schemas.microsoft.com/office/powerpoint/2010/mai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37B2023A-EC98-954F-BA9B-6123B453F88E}" type="datetime1">
              <a:rPr lang="en-US" smtClean="0">
                <a:solidFill>
                  <a:srgbClr val="000000"/>
                </a:solidFill>
                <a:latin typeface="Calibri"/>
              </a:rPr>
              <a:pPr/>
              <a:t>8/22/13</a:t>
            </a:fld>
            <a:endParaRPr lang="en-US">
              <a:solidFill>
                <a:srgbClr val="000000"/>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srgbClr val="000000"/>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12710409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a:xfrm>
            <a:off x="457200" y="274638"/>
            <a:ext cx="6019800" cy="5851525"/>
          </a:xfrm>
        </p:spPr>
        <p:txBody>
          <a:bodyPr vert="eaVert"/>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custDataLst>
              <p:tags r:id="rId3"/>
            </p:custDataLst>
          </p:nvPr>
        </p:nvSpPr>
        <p:spPr/>
        <p:txBody>
          <a:bodyPr/>
          <a:lstStyle/>
          <a:p>
            <a:fld id="{390CD044-3DC0-9443-868F-164A0EA2784E}" type="datetime1">
              <a:rPr lang="en-US" smtClean="0">
                <a:solidFill>
                  <a:srgbClr val="000000"/>
                </a:solidFill>
                <a:latin typeface="Calibri"/>
              </a:rPr>
              <a:pPr/>
              <a:t>8/22/13</a:t>
            </a:fld>
            <a:endParaRPr lang="en-US">
              <a:solidFill>
                <a:srgbClr val="000000"/>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srgbClr val="000000"/>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27622964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Rectangle 4"/>
          <p:cNvSpPr>
            <a:spLocks noGrp="1" noChangeArrowheads="1"/>
          </p:cNvSpPr>
          <p:nvPr>
            <p:ph type="dt" sz="half" idx="10"/>
          </p:nvPr>
        </p:nvSpPr>
        <p:spPr>
          <a:ln/>
        </p:spPr>
        <p:txBody>
          <a:bodyPr/>
          <a:lstStyle>
            <a:lvl1pPr>
              <a:defRPr/>
            </a:lvl1pPr>
          </a:lstStyle>
          <a:p>
            <a:pPr>
              <a:defRPr/>
            </a:pPr>
            <a:fld id="{FC5E1644-4585-8746-BCA7-E143EB08E401}" type="datetime1">
              <a:rPr lang="en-US" smtClean="0">
                <a:solidFill>
                  <a:srgbClr val="000000"/>
                </a:solidFill>
                <a:latin typeface="Calibri"/>
              </a:rPr>
              <a:pPr>
                <a:defRPr/>
              </a:pPr>
              <a:t>8/22/13</a:t>
            </a:fld>
            <a:endParaRPr lang="en-GB">
              <a:solidFill>
                <a:srgbClr val="000000"/>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fld id="{9AD5B71E-FB01-F541-8DE0-7E75CAB5AD6F}" type="slidenum">
              <a:rPr lang="en-GB">
                <a:solidFill>
                  <a:srgbClr val="000000"/>
                </a:solidFill>
                <a:latin typeface="Calibri"/>
              </a:rPr>
              <a:pPr/>
              <a:t>‹#›</a:t>
            </a:fld>
            <a:endParaRPr lang="en-GB">
              <a:solidFill>
                <a:srgbClr val="000000"/>
              </a:solidFill>
              <a:latin typeface="Calibri"/>
            </a:endParaRPr>
          </a:p>
        </p:txBody>
      </p:sp>
    </p:spTree>
    <p:extLst>
      <p:ext uri="{BB962C8B-B14F-4D97-AF65-F5344CB8AC3E}">
        <p14:creationId xmlns:p14="http://schemas.microsoft.com/office/powerpoint/2010/main" val="3520528143"/>
      </p:ext>
    </p:extLst>
  </p:cSld>
  <p:clrMapOvr>
    <a:masterClrMapping/>
  </p:clrMapOvr>
  <p:timing>
    <p:tnLst>
      <p:par>
        <p:cTn xmlns:p14="http://schemas.microsoft.com/office/powerpoint/2010/mai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3937413"/>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8295449"/>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smtClean="0"/>
              <a:t>Click to edit Master text styles</a:t>
            </a:r>
          </a:p>
        </p:txBody>
      </p:sp>
    </p:spTree>
    <p:extLst>
      <p:ext uri="{BB962C8B-B14F-4D97-AF65-F5344CB8AC3E}">
        <p14:creationId xmlns:p14="http://schemas.microsoft.com/office/powerpoint/2010/main" val="1340735381"/>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5472730"/>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742075"/>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9133493"/>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086757"/>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5763" y="1604963"/>
            <a:ext cx="4030662" cy="4735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68825" y="1604963"/>
            <a:ext cx="4032250" cy="4735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5714312"/>
      </p:ext>
    </p:extLst>
  </p:cSld>
  <p:clrMapOvr>
    <a:masterClrMapping/>
  </p:clrMapOvr>
  <p:transition xmlns:p14="http://schemas.microsoft.com/office/powerpoint/2010/mai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2000751495"/>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2365851645"/>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707558"/>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876034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8526"/>
            <a:ext cx="6683829" cy="886503"/>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48229"/>
            <a:ext cx="4040188" cy="9266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33714"/>
            <a:ext cx="4041775" cy="9411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6451040"/>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8169545"/>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custDataLst>
              <p:tags r:id="rId3"/>
            </p:custDataLst>
          </p:nvPr>
        </p:nvSpPr>
        <p:spPr/>
        <p:txBody>
          <a:bodyPr/>
          <a:lstStyle/>
          <a:p>
            <a:fld id="{44FC6CB8-B018-F246-BFC7-714022E852DD}" type="datetime1">
              <a:rPr lang="en-US" smtClean="0"/>
              <a:t>8/22/13</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1389415723"/>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322061"/>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971" y="72570"/>
            <a:ext cx="5878286" cy="915307"/>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49829"/>
            <a:ext cx="5111750" cy="47763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349829"/>
            <a:ext cx="3008313" cy="47763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1689934"/>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1831" y="272143"/>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841829" y="1291770"/>
            <a:ext cx="7590971" cy="41801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77774" y="570116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2124978"/>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765159"/>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207963"/>
            <a:ext cx="2055812" cy="6132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4650" y="207963"/>
            <a:ext cx="6018213" cy="6132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0268045"/>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74650" y="207963"/>
            <a:ext cx="6838950" cy="863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5763" y="1604963"/>
            <a:ext cx="8215312" cy="4735512"/>
          </a:xfrm>
        </p:spPr>
        <p:txBody>
          <a:bodyPr/>
          <a:lstStyle/>
          <a:p>
            <a:pPr lvl="0"/>
            <a:endParaRPr lang="en-US" noProof="0" smtClean="0"/>
          </a:p>
        </p:txBody>
      </p:sp>
    </p:spTree>
    <p:extLst>
      <p:ext uri="{BB962C8B-B14F-4D97-AF65-F5344CB8AC3E}">
        <p14:creationId xmlns:p14="http://schemas.microsoft.com/office/powerpoint/2010/main" val="725235996"/>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74650" y="207963"/>
            <a:ext cx="6838950" cy="863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5763" y="1604963"/>
            <a:ext cx="4030662" cy="4735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68825" y="1604963"/>
            <a:ext cx="4032250" cy="2290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68825" y="4048125"/>
            <a:ext cx="4032250" cy="2292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353853"/>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lvl1pPr>
              <a:defRPr b="0" i="0">
                <a:solidFill>
                  <a:schemeClr val="tx2"/>
                </a:solidFill>
                <a:latin typeface="+mj-lt"/>
                <a:cs typeface="Calibri"/>
              </a:defRPr>
            </a:lvl1pPr>
          </a:lstStyle>
          <a:p>
            <a:r>
              <a:rPr lang="en-US" dirty="0" smtClean="0"/>
              <a:t>Click to edit Master title style</a:t>
            </a:r>
            <a:endParaRPr lang="en-US" dirty="0"/>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b="0" i="0">
                <a:solidFill>
                  <a:srgbClr val="000000"/>
                </a:solidFill>
                <a:latin typeface="+mj-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AD284FF5-9F24-DB41-ADE8-C34F3E193906}" type="datetime1">
              <a:rPr lang="en-US" smtClean="0">
                <a:solidFill>
                  <a:srgbClr val="009446"/>
                </a:solidFill>
              </a:rPr>
              <a:t>8/22/13</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8493426"/>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solidFill>
                  <a:srgbClr val="990000"/>
                </a:solidFill>
              </a:defRPr>
            </a:lvl1p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custDataLst>
              <p:tags r:id="rId3"/>
            </p:custDataLst>
          </p:nvPr>
        </p:nvSpPr>
        <p:spPr/>
        <p:txBody>
          <a:bodyPr/>
          <a:lstStyle/>
          <a:p>
            <a:fld id="{E4B18B30-A870-2646-A08A-7D1B30A5122D}" type="datetime1">
              <a:rPr lang="en-US" smtClean="0">
                <a:solidFill>
                  <a:srgbClr val="009446"/>
                </a:solidFill>
              </a:rPr>
              <a:t>8/22/13</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1160864"/>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57200" y="3034508"/>
            <a:ext cx="6951274" cy="1308892"/>
          </a:xfrm>
        </p:spPr>
        <p:txBody>
          <a:bodyPr anchor="t"/>
          <a:lstStyle>
            <a:lvl1pPr algn="l">
              <a:defRPr sz="4000" b="0" i="0" cap="none">
                <a:latin typeface="+mj-lt"/>
                <a:cs typeface="Calibri"/>
              </a:defRPr>
            </a:lvl1pPr>
          </a:lstStyle>
          <a:p>
            <a:r>
              <a:rPr lang="en-US" dirty="0" smtClean="0"/>
              <a:t>Section Header</a:t>
            </a:r>
            <a:endParaRPr lang="en-US" dirty="0"/>
          </a:p>
        </p:txBody>
      </p:sp>
      <p:sp>
        <p:nvSpPr>
          <p:cNvPr id="3" name="Text Placeholder 2"/>
          <p:cNvSpPr>
            <a:spLocks noGrp="1"/>
          </p:cNvSpPr>
          <p:nvPr>
            <p:ph type="body" idx="1"/>
            <p:custDataLst>
              <p:tags r:id="rId2"/>
            </p:custDataLst>
          </p:nvPr>
        </p:nvSpPr>
        <p:spPr>
          <a:xfrm>
            <a:off x="492724" y="1524000"/>
            <a:ext cx="6951274" cy="1500187"/>
          </a:xfrm>
        </p:spPr>
        <p:txBody>
          <a:bodyPr lIns="0" rIns="0" anchor="b" anchorCtr="0"/>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B180DF39-1906-B047-98AF-F362AAF524FE}" type="datetime1">
              <a:rPr lang="en-US" smtClean="0">
                <a:solidFill>
                  <a:srgbClr val="009446"/>
                </a:solidFill>
              </a:rPr>
              <a:t>8/22/13</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223459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57200" y="3034508"/>
            <a:ext cx="6951274" cy="1308892"/>
          </a:xfrm>
        </p:spPr>
        <p:txBody>
          <a:bodyPr anchor="t"/>
          <a:lstStyle>
            <a:lvl1pPr algn="l">
              <a:defRPr sz="4000" b="1" i="0" cap="none">
                <a:latin typeface="+mj-lt"/>
                <a:cs typeface="Calibri"/>
              </a:defRPr>
            </a:lvl1pPr>
          </a:lstStyle>
          <a:p>
            <a:r>
              <a:rPr lang="en-US" dirty="0" smtClean="0"/>
              <a:t>Section Header</a:t>
            </a:r>
            <a:endParaRPr lang="en-US" dirty="0"/>
          </a:p>
        </p:txBody>
      </p:sp>
      <p:sp>
        <p:nvSpPr>
          <p:cNvPr id="3" name="Text Placeholder 2"/>
          <p:cNvSpPr>
            <a:spLocks noGrp="1"/>
          </p:cNvSpPr>
          <p:nvPr>
            <p:ph type="body" idx="1"/>
            <p:custDataLst>
              <p:tags r:id="rId2"/>
            </p:custDataLst>
          </p:nvPr>
        </p:nvSpPr>
        <p:spPr>
          <a:xfrm>
            <a:off x="474134" y="1524000"/>
            <a:ext cx="6951274" cy="1500187"/>
          </a:xfrm>
        </p:spPr>
        <p:txBody>
          <a:bodyPr lIns="0" rIns="0" anchor="b" anchorCtr="0"/>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59148F98-478B-864B-8467-FE452462BA1E}" type="datetime1">
              <a:rPr lang="en-US" smtClean="0"/>
              <a:t>8/22/13</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404513933"/>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264380" y="2013343"/>
            <a:ext cx="6951274" cy="753670"/>
          </a:xfrm>
        </p:spPr>
        <p:txBody>
          <a:bodyPr anchor="t"/>
          <a:lstStyle>
            <a:lvl1pPr algn="l">
              <a:defRPr sz="4000" b="0" i="0" cap="none">
                <a:latin typeface="+mj-lt"/>
                <a:cs typeface="Calibri"/>
              </a:defRPr>
            </a:lvl1pPr>
          </a:lstStyle>
          <a:p>
            <a:r>
              <a:rPr lang="en-US" dirty="0" smtClean="0"/>
              <a:t>Section Header 2</a:t>
            </a:r>
            <a:endParaRPr lang="en-US" dirty="0"/>
          </a:p>
        </p:txBody>
      </p:sp>
      <p:sp>
        <p:nvSpPr>
          <p:cNvPr id="3" name="Text Placeholder 2"/>
          <p:cNvSpPr>
            <a:spLocks noGrp="1"/>
          </p:cNvSpPr>
          <p:nvPr>
            <p:ph type="body" idx="1"/>
            <p:custDataLst>
              <p:tags r:id="rId2"/>
            </p:custDataLst>
          </p:nvPr>
        </p:nvSpPr>
        <p:spPr>
          <a:xfrm>
            <a:off x="1264380" y="2919413"/>
            <a:ext cx="6951274" cy="1500187"/>
          </a:xfrm>
        </p:spPr>
        <p:txBody>
          <a:bodyPr anchor="t"/>
          <a:lstStyle>
            <a:lvl1pPr marL="457200" indent="-457200" algn="l">
              <a:buFont typeface="+mj-lt"/>
              <a:buAutoNum type="arabicPeriod"/>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E7FE8B4C-2DEB-6149-9F0D-8691E6950E35}" type="datetime1">
              <a:rPr lang="en-US" smtClean="0">
                <a:solidFill>
                  <a:srgbClr val="009446"/>
                </a:solidFill>
              </a:rPr>
              <a:t>8/22/13</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33790"/>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Content Placeholder 2"/>
          <p:cNvSpPr>
            <a:spLocks noGrp="1"/>
          </p:cNvSpPr>
          <p:nvPr>
            <p:ph sz="half" idx="1"/>
            <p:custDataLst>
              <p:tags r:id="rId2"/>
            </p:custDataLst>
          </p:nvPr>
        </p:nvSpPr>
        <p:spPr>
          <a:xfrm>
            <a:off x="457200" y="1600200"/>
            <a:ext cx="4038600" cy="4525963"/>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custDataLst>
              <p:tags r:id="rId3"/>
            </p:custDataLst>
          </p:nvPr>
        </p:nvSpPr>
        <p:spPr>
          <a:xfrm>
            <a:off x="4648200" y="1600200"/>
            <a:ext cx="4038600" cy="4525963"/>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custDataLst>
              <p:tags r:id="rId4"/>
            </p:custDataLst>
          </p:nvPr>
        </p:nvSpPr>
        <p:spPr/>
        <p:txBody>
          <a:bodyPr/>
          <a:lstStyle/>
          <a:p>
            <a:fld id="{11D3F842-A2A2-0C4E-9AFC-3C5D623343B9}" type="datetime1">
              <a:rPr lang="en-US" smtClean="0">
                <a:solidFill>
                  <a:srgbClr val="009446"/>
                </a:solidFill>
              </a:rPr>
              <a:t>8/22/13</a:t>
            </a:fld>
            <a:endParaRPr lang="en-US">
              <a:solidFill>
                <a:srgbClr val="009446"/>
              </a:solidFill>
            </a:endParaRPr>
          </a:p>
        </p:txBody>
      </p:sp>
      <p:sp>
        <p:nvSpPr>
          <p:cNvPr id="6" name="Footer Placeholder 5"/>
          <p:cNvSpPr>
            <a:spLocks noGrp="1"/>
          </p:cNvSpPr>
          <p:nvPr>
            <p:ph type="ftr" sz="quarter" idx="11"/>
            <p:custDataLst>
              <p:tags r:id="rId5"/>
            </p:custDataLst>
          </p:nvPr>
        </p:nvSpPr>
        <p:spPr/>
        <p:txBody>
          <a:bodyPr/>
          <a:lstStyle/>
          <a:p>
            <a:endParaRPr lang="en-US">
              <a:solidFill>
                <a:srgbClr val="009446"/>
              </a:solidFill>
            </a:endParaRPr>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3426316"/>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custDataLst>
              <p:tags r:id="rId2"/>
            </p:custDataLst>
          </p:nvPr>
        </p:nvSpPr>
        <p:spPr>
          <a:xfrm>
            <a:off x="457200" y="1535113"/>
            <a:ext cx="4040188" cy="4460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custDataLst>
              <p:tags r:id="rId3"/>
            </p:custDataLst>
          </p:nvPr>
        </p:nvSpPr>
        <p:spPr>
          <a:xfrm>
            <a:off x="457200" y="1981200"/>
            <a:ext cx="4040188"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custDataLst>
              <p:tags r:id="rId4"/>
            </p:custDataLst>
          </p:nvPr>
        </p:nvSpPr>
        <p:spPr>
          <a:xfrm>
            <a:off x="4645025" y="1535113"/>
            <a:ext cx="4041775" cy="4460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custDataLst>
              <p:tags r:id="rId5"/>
            </p:custDataLst>
          </p:nvPr>
        </p:nvSpPr>
        <p:spPr>
          <a:xfrm>
            <a:off x="4645025" y="1981200"/>
            <a:ext cx="4041775"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custDataLst>
              <p:tags r:id="rId6"/>
            </p:custDataLst>
          </p:nvPr>
        </p:nvSpPr>
        <p:spPr/>
        <p:txBody>
          <a:bodyPr/>
          <a:lstStyle/>
          <a:p>
            <a:fld id="{B8A7F4EA-93B3-8747-8A29-05AE3BF2C5EF}" type="datetime1">
              <a:rPr lang="en-US" smtClean="0">
                <a:solidFill>
                  <a:srgbClr val="009446"/>
                </a:solidFill>
              </a:rPr>
              <a:t>8/22/13</a:t>
            </a:fld>
            <a:endParaRPr lang="en-US">
              <a:solidFill>
                <a:srgbClr val="009446"/>
              </a:solidFill>
            </a:endParaRPr>
          </a:p>
        </p:txBody>
      </p:sp>
      <p:sp>
        <p:nvSpPr>
          <p:cNvPr id="8" name="Footer Placeholder 7"/>
          <p:cNvSpPr>
            <a:spLocks noGrp="1"/>
          </p:cNvSpPr>
          <p:nvPr>
            <p:ph type="ftr" sz="quarter" idx="11"/>
            <p:custDataLst>
              <p:tags r:id="rId7"/>
            </p:custDataLst>
          </p:nvPr>
        </p:nvSpPr>
        <p:spPr/>
        <p:txBody>
          <a:bodyPr/>
          <a:lstStyle/>
          <a:p>
            <a:endParaRPr lang="en-US">
              <a:solidFill>
                <a:srgbClr val="009446"/>
              </a:solidFill>
            </a:endParaRPr>
          </a:p>
        </p:txBody>
      </p:sp>
      <p:sp>
        <p:nvSpPr>
          <p:cNvPr id="9" name="Slide Number Placeholder 8"/>
          <p:cNvSpPr>
            <a:spLocks noGrp="1"/>
          </p:cNvSpPr>
          <p:nvPr>
            <p:ph type="sldNum" sz="quarter" idx="12"/>
            <p:custDataLst>
              <p:tags r:id="rId8"/>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2135405"/>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Date Placeholder 2"/>
          <p:cNvSpPr>
            <a:spLocks noGrp="1"/>
          </p:cNvSpPr>
          <p:nvPr>
            <p:ph type="dt" sz="half" idx="10"/>
            <p:custDataLst>
              <p:tags r:id="rId2"/>
            </p:custDataLst>
          </p:nvPr>
        </p:nvSpPr>
        <p:spPr/>
        <p:txBody>
          <a:bodyPr/>
          <a:lstStyle/>
          <a:p>
            <a:fld id="{AEF72736-C88E-574F-82FE-0B75736F2664}" type="datetime1">
              <a:rPr lang="en-US" smtClean="0">
                <a:solidFill>
                  <a:srgbClr val="009446"/>
                </a:solidFill>
              </a:rPr>
              <a:t>8/22/13</a:t>
            </a:fld>
            <a:endParaRPr lang="en-US">
              <a:solidFill>
                <a:srgbClr val="009446"/>
              </a:solidFill>
            </a:endParaRPr>
          </a:p>
        </p:txBody>
      </p:sp>
      <p:sp>
        <p:nvSpPr>
          <p:cNvPr id="4" name="Footer Placeholder 3"/>
          <p:cNvSpPr>
            <a:spLocks noGrp="1"/>
          </p:cNvSpPr>
          <p:nvPr>
            <p:ph type="ftr" sz="quarter" idx="11"/>
            <p:custDataLst>
              <p:tags r:id="rId3"/>
            </p:custDataLst>
          </p:nvPr>
        </p:nvSpPr>
        <p:spPr/>
        <p:txBody>
          <a:bodyPr/>
          <a:lstStyle/>
          <a:p>
            <a:endParaRPr lang="en-US">
              <a:solidFill>
                <a:srgbClr val="009446"/>
              </a:solidFill>
            </a:endParaRPr>
          </a:p>
        </p:txBody>
      </p:sp>
      <p:sp>
        <p:nvSpPr>
          <p:cNvPr id="5" name="Slide Number Placeholder 4"/>
          <p:cNvSpPr>
            <a:spLocks noGrp="1"/>
          </p:cNvSpPr>
          <p:nvPr>
            <p:ph type="sldNum" sz="quarter" idx="12"/>
            <p:custDataLst>
              <p:tags r:id="rId4"/>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737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0E8A75A7-9994-4C4C-8B6C-9BA00EB84AD5}" type="datetime1">
              <a:rPr lang="en-US" smtClean="0">
                <a:solidFill>
                  <a:srgbClr val="009446"/>
                </a:solidFill>
              </a:rPr>
              <a:t>8/22/13</a:t>
            </a:fld>
            <a:endParaRPr lang="en-US">
              <a:solidFill>
                <a:srgbClr val="009446"/>
              </a:solidFill>
            </a:endParaRPr>
          </a:p>
        </p:txBody>
      </p:sp>
      <p:sp>
        <p:nvSpPr>
          <p:cNvPr id="3" name="Footer Placeholder 2"/>
          <p:cNvSpPr>
            <a:spLocks noGrp="1"/>
          </p:cNvSpPr>
          <p:nvPr>
            <p:ph type="ftr" sz="quarter" idx="11"/>
            <p:custDataLst>
              <p:tags r:id="rId2"/>
            </p:custDataLst>
          </p:nvPr>
        </p:nvSpPr>
        <p:spPr/>
        <p:txBody>
          <a:bodyPr/>
          <a:lstStyle/>
          <a:p>
            <a:endParaRPr lang="en-US">
              <a:solidFill>
                <a:srgbClr val="009446"/>
              </a:solidFill>
            </a:endParaRPr>
          </a:p>
        </p:txBody>
      </p:sp>
      <p:sp>
        <p:nvSpPr>
          <p:cNvPr id="4" name="Slide Number Placeholder 3"/>
          <p:cNvSpPr>
            <a:spLocks noGrp="1"/>
          </p:cNvSpPr>
          <p:nvPr>
            <p:ph type="sldNum" sz="quarter" idx="12"/>
            <p:custDataLst>
              <p:tags r:id="rId3"/>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5357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noAutofit/>
          </a:bodyPr>
          <a:lstStyle>
            <a:lvl1pPr algn="l">
              <a:defRPr sz="4800" b="1"/>
            </a:lvl1p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custDataLst>
              <p:tags r:id="rId4"/>
            </p:custDataLst>
          </p:nvPr>
        </p:nvSpPr>
        <p:spPr/>
        <p:txBody>
          <a:bodyPr/>
          <a:lstStyle/>
          <a:p>
            <a:fld id="{D7B5C4D9-99AB-3C4D-B18B-BA207D7DA4F0}" type="datetime1">
              <a:rPr lang="en-US" smtClean="0">
                <a:solidFill>
                  <a:srgbClr val="009446"/>
                </a:solidFill>
              </a:rPr>
              <a:t>8/22/13</a:t>
            </a:fld>
            <a:endParaRPr lang="en-US">
              <a:solidFill>
                <a:srgbClr val="009446"/>
              </a:solidFill>
            </a:endParaRPr>
          </a:p>
        </p:txBody>
      </p:sp>
      <p:sp>
        <p:nvSpPr>
          <p:cNvPr id="6" name="Footer Placeholder 5"/>
          <p:cNvSpPr>
            <a:spLocks noGrp="1"/>
          </p:cNvSpPr>
          <p:nvPr>
            <p:ph type="ftr" sz="quarter" idx="11"/>
            <p:custDataLst>
              <p:tags r:id="rId5"/>
            </p:custDataLst>
          </p:nvPr>
        </p:nvSpPr>
        <p:spPr/>
        <p:txBody>
          <a:bodyPr/>
          <a:lstStyle/>
          <a:p>
            <a:endParaRPr lang="en-US">
              <a:solidFill>
                <a:srgbClr val="009446"/>
              </a:solidFill>
            </a:endParaRPr>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6447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4"/>
            </p:custDataLst>
          </p:nvPr>
        </p:nvSpPr>
        <p:spPr/>
        <p:txBody>
          <a:bodyPr/>
          <a:lstStyle/>
          <a:p>
            <a:fld id="{A93E63A0-DE46-A34C-9DCA-87296A0234EA}" type="datetime1">
              <a:rPr lang="en-US" smtClean="0">
                <a:solidFill>
                  <a:srgbClr val="009446"/>
                </a:solidFill>
              </a:rPr>
              <a:t>8/22/13</a:t>
            </a:fld>
            <a:endParaRPr lang="en-US">
              <a:solidFill>
                <a:srgbClr val="009446"/>
              </a:solidFill>
            </a:endParaRPr>
          </a:p>
        </p:txBody>
      </p:sp>
      <p:sp>
        <p:nvSpPr>
          <p:cNvPr id="6" name="Footer Placeholder 5"/>
          <p:cNvSpPr>
            <a:spLocks noGrp="1"/>
          </p:cNvSpPr>
          <p:nvPr>
            <p:ph type="ftr" sz="quarter" idx="11"/>
            <p:custDataLst>
              <p:tags r:id="rId5"/>
            </p:custDataLst>
          </p:nvPr>
        </p:nvSpPr>
        <p:spPr/>
        <p:txBody>
          <a:bodyPr/>
          <a:lstStyle/>
          <a:p>
            <a:endParaRPr lang="en-US">
              <a:solidFill>
                <a:srgbClr val="009446"/>
              </a:solidFill>
            </a:endParaRPr>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4079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11DFC5-830C-D843-AFDC-4EB54272FA37}" type="datetime1">
              <a:rPr lang="en-US" smtClean="0">
                <a:solidFill>
                  <a:srgbClr val="009446"/>
                </a:solidFill>
              </a:rPr>
              <a:t>8/22/13</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1202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CD207AAD-26E3-BE46-B68B-C1C7F1984F66}" type="datetime1">
              <a:rPr lang="en-US" smtClean="0">
                <a:solidFill>
                  <a:srgbClr val="009446"/>
                </a:solidFill>
              </a:rPr>
              <a:t>8/22/13</a:t>
            </a:fld>
            <a:endParaRPr lang="en-US">
              <a:solidFill>
                <a:srgbClr val="009446"/>
              </a:solidFill>
            </a:endParaRPr>
          </a:p>
        </p:txBody>
      </p:sp>
      <p:sp>
        <p:nvSpPr>
          <p:cNvPr id="5" name="Footer Placeholder 4"/>
          <p:cNvSpPr>
            <a:spLocks noGrp="1"/>
          </p:cNvSpPr>
          <p:nvPr>
            <p:ph type="ftr" sz="quarter" idx="11"/>
            <p:custDataLst>
              <p:tags r:id="rId4"/>
            </p:custDataLst>
          </p:nvPr>
        </p:nvSpPr>
        <p:spPr/>
        <p:txBody>
          <a:bodyPr/>
          <a:lstStyle/>
          <a:p>
            <a:endParaRPr lang="en-US">
              <a:solidFill>
                <a:srgbClr val="009446"/>
              </a:solidFill>
            </a:endParaRPr>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8955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741362"/>
          </a:xfrm>
        </p:spPr>
        <p:txBody>
          <a:bodyPr/>
          <a:lstStyle/>
          <a:p>
            <a:r>
              <a:rPr lang="en-US" smtClean="0"/>
              <a:t>Click to edit Master title style</a:t>
            </a:r>
            <a:endParaRPr lang="en-US"/>
          </a:p>
        </p:txBody>
      </p:sp>
      <p:sp>
        <p:nvSpPr>
          <p:cNvPr id="4" name="Slide Number Placeholder 3"/>
          <p:cNvSpPr>
            <a:spLocks noGrp="1"/>
          </p:cNvSpPr>
          <p:nvPr>
            <p:ph type="sldNum" sz="quarter" idx="11"/>
            <p:custDataLst>
              <p:tags r:id="rId2"/>
            </p:custDataLst>
          </p:nvPr>
        </p:nvSpPr>
        <p:spPr/>
        <p:txBody>
          <a:bodyPr/>
          <a:lstStyle/>
          <a:p>
            <a:fld id="{D72DCFC7-CCD2-4D18-A5A6-8AD55EBAF26B}" type="slidenum">
              <a:rPr lang="en-US" smtClean="0">
                <a:solidFill>
                  <a:srgbClr val="000000"/>
                </a:solidFill>
              </a:rPr>
              <a:pPr/>
              <a:t>‹#›</a:t>
            </a:fld>
            <a:endParaRPr lang="en-US">
              <a:solidFill>
                <a:srgbClr val="000000"/>
              </a:solidFill>
            </a:endParaRPr>
          </a:p>
        </p:txBody>
      </p:sp>
      <p:sp>
        <p:nvSpPr>
          <p:cNvPr id="8" name="Content Placeholder 7"/>
          <p:cNvSpPr>
            <a:spLocks noGrp="1"/>
          </p:cNvSpPr>
          <p:nvPr>
            <p:ph sz="quarter" idx="13"/>
            <p:custDataLst>
              <p:tags r:id="rId3"/>
            </p:custDataLst>
          </p:nvPr>
        </p:nvSpPr>
        <p:spPr>
          <a:xfrm>
            <a:off x="457200" y="1301750"/>
            <a:ext cx="8229600" cy="50228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46099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264380" y="2013343"/>
            <a:ext cx="6951274" cy="753670"/>
          </a:xfrm>
        </p:spPr>
        <p:txBody>
          <a:bodyPr anchor="t"/>
          <a:lstStyle>
            <a:lvl1pPr algn="l">
              <a:defRPr sz="4000" b="0" i="0" cap="none">
                <a:latin typeface="+mj-lt"/>
                <a:cs typeface="Calibri"/>
              </a:defRPr>
            </a:lvl1pPr>
          </a:lstStyle>
          <a:p>
            <a:r>
              <a:rPr lang="en-US" dirty="0" smtClean="0"/>
              <a:t>Section Header 2</a:t>
            </a:r>
            <a:endParaRPr lang="en-US" dirty="0"/>
          </a:p>
        </p:txBody>
      </p:sp>
      <p:sp>
        <p:nvSpPr>
          <p:cNvPr id="3" name="Text Placeholder 2"/>
          <p:cNvSpPr>
            <a:spLocks noGrp="1"/>
          </p:cNvSpPr>
          <p:nvPr>
            <p:ph type="body" idx="1"/>
            <p:custDataLst>
              <p:tags r:id="rId2"/>
            </p:custDataLst>
          </p:nvPr>
        </p:nvSpPr>
        <p:spPr>
          <a:xfrm>
            <a:off x="1264380" y="2919413"/>
            <a:ext cx="6951274" cy="1500187"/>
          </a:xfrm>
        </p:spPr>
        <p:txBody>
          <a:bodyPr anchor="t"/>
          <a:lstStyle>
            <a:lvl1pPr marL="457200" indent="-457200" algn="l">
              <a:buFont typeface="+mj-lt"/>
              <a:buAutoNum type="arabicPeriod"/>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4195D99B-778C-0845-9A02-12223B554A84}" type="datetime1">
              <a:rPr lang="en-US" smtClean="0"/>
              <a:t>8/22/13</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626498161"/>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a:solidFill>
                  <a:srgbClr val="00156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03575"/>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71817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0" descr="Graphi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8600"/>
            <a:ext cx="9144000" cy="1143000"/>
          </a:xfrm>
        </p:spPr>
        <p:txBody>
          <a:bodyPr/>
          <a:lstStyle>
            <a:lvl1pPr>
              <a:defRPr>
                <a:solidFill>
                  <a:srgbClr val="001566"/>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3"/>
            <a:ext cx="2133600" cy="365125"/>
          </a:xfrm>
          <a:prstGeom prst="rect">
            <a:avLst/>
          </a:prstGeom>
        </p:spPr>
        <p:txBody>
          <a:bodyPr lIns="91440" tIns="45720" rIns="91440" bIns="45720"/>
          <a:lstStyle>
            <a:lvl1pPr>
              <a:defRPr smtClean="0"/>
            </a:lvl1pPr>
          </a:lstStyle>
          <a:p>
            <a:pPr defTabSz="457200" fontAlgn="base">
              <a:spcBef>
                <a:spcPct val="0"/>
              </a:spcBef>
              <a:spcAft>
                <a:spcPct val="0"/>
              </a:spcAft>
              <a:defRPr/>
            </a:pPr>
            <a:fld id="{57097386-90A2-40AE-AD23-DD1755509812}" type="datetime1">
              <a:rPr lang="en-US">
                <a:solidFill>
                  <a:prstClr val="black"/>
                </a:solidFill>
                <a:latin typeface="Arial" charset="0"/>
                <a:ea typeface="ＭＳ Ｐゴシック" pitchFamily="-65" charset="-128"/>
              </a:rPr>
              <a:pPr defTabSz="457200" fontAlgn="base">
                <a:spcBef>
                  <a:spcPct val="0"/>
                </a:spcBef>
                <a:spcAft>
                  <a:spcPct val="0"/>
                </a:spcAft>
                <a:defRPr/>
              </a:pPr>
              <a:t>8/22/13</a:t>
            </a:fld>
            <a:endParaRPr lang="en-US">
              <a:solidFill>
                <a:prstClr val="black"/>
              </a:solidFill>
              <a:latin typeface="Arial" charset="0"/>
              <a:ea typeface="ＭＳ Ｐゴシック" pitchFamily="-65" charset="-128"/>
            </a:endParaRPr>
          </a:p>
        </p:txBody>
      </p:sp>
      <p:sp>
        <p:nvSpPr>
          <p:cNvPr id="6"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lvl1pPr>
              <a:defRPr smtClean="0"/>
            </a:lvl1pPr>
          </a:lstStyle>
          <a:p>
            <a:pPr defTabSz="457200"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7" name="Slide Number Placeholder 5"/>
          <p:cNvSpPr>
            <a:spLocks noGrp="1"/>
          </p:cNvSpPr>
          <p:nvPr>
            <p:ph type="sldNum" sz="quarter" idx="12"/>
          </p:nvPr>
        </p:nvSpPr>
        <p:spPr>
          <a:xfrm>
            <a:off x="6553200" y="6356353"/>
            <a:ext cx="2133600" cy="365125"/>
          </a:xfrm>
          <a:prstGeom prst="rect">
            <a:avLst/>
          </a:prstGeom>
        </p:spPr>
        <p:txBody>
          <a:bodyPr lIns="91440" tIns="45720" rIns="91440" bIns="45720"/>
          <a:lstStyle>
            <a:lvl1pPr>
              <a:defRPr smtClean="0"/>
            </a:lvl1pPr>
          </a:lstStyle>
          <a:p>
            <a:pPr defTabSz="457200" fontAlgn="base">
              <a:spcBef>
                <a:spcPct val="0"/>
              </a:spcBef>
              <a:spcAft>
                <a:spcPct val="0"/>
              </a:spcAft>
              <a:defRPr/>
            </a:pPr>
            <a:fld id="{994E460D-C73C-4562-B313-1D50F9E90DDC}" type="slidenum">
              <a:rPr lang="en-US">
                <a:solidFill>
                  <a:prstClr val="black"/>
                </a:solidFill>
                <a:latin typeface="Arial" charset="0"/>
                <a:ea typeface="ＭＳ Ｐゴシック" pitchFamily="-65" charset="-128"/>
              </a:rPr>
              <a:pPr defTabSz="457200"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2618906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5218D06C-8B4C-440D-A9FE-8D31CA054DEA}" type="datetime1">
              <a:rPr lang="en-US">
                <a:solidFill>
                  <a:prstClr val="black"/>
                </a:solidFill>
                <a:latin typeface="Arial" charset="0"/>
                <a:ea typeface="ＭＳ Ｐゴシック" pitchFamily="-65" charset="-128"/>
              </a:rPr>
              <a:pPr defTabSz="457200" fontAlgn="base">
                <a:spcBef>
                  <a:spcPct val="0"/>
                </a:spcBef>
                <a:spcAft>
                  <a:spcPct val="0"/>
                </a:spcAft>
                <a:defRPr/>
              </a:pPr>
              <a:t>8/22/13</a:t>
            </a:fld>
            <a:endParaRPr lang="en-US">
              <a:solidFill>
                <a:prstClr val="black"/>
              </a:solidFill>
              <a:latin typeface="Arial" charset="0"/>
              <a:ea typeface="ＭＳ Ｐゴシック" pitchFamily="-65" charset="-128"/>
            </a:endParaRPr>
          </a:p>
        </p:txBody>
      </p:sp>
      <p:sp>
        <p:nvSpPr>
          <p:cNvPr id="5"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lvl1pPr>
              <a:defRPr/>
            </a:lvl1pPr>
          </a:lstStyle>
          <a:p>
            <a:pPr defTabSz="457200"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6" name="Slide Number Placeholder 5"/>
          <p:cNvSpPr>
            <a:spLocks noGrp="1"/>
          </p:cNvSpPr>
          <p:nvPr>
            <p:ph type="sldNum" sz="quarter" idx="12"/>
          </p:nvPr>
        </p:nvSpPr>
        <p:spPr>
          <a:xfrm>
            <a:off x="6553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3FDCD22D-A7B2-420E-8650-C6DDC135E715}" type="slidenum">
              <a:rPr lang="en-US">
                <a:solidFill>
                  <a:prstClr val="black"/>
                </a:solidFill>
                <a:latin typeface="Arial" charset="0"/>
                <a:ea typeface="ＭＳ Ｐゴシック" pitchFamily="-65" charset="-128"/>
              </a:rPr>
              <a:pPr defTabSz="457200"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839582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04BF3341-1334-4B54-9DCC-4751697D3E84}" type="datetime1">
              <a:rPr lang="en-US">
                <a:solidFill>
                  <a:prstClr val="black"/>
                </a:solidFill>
                <a:latin typeface="Arial" charset="0"/>
                <a:ea typeface="ＭＳ Ｐゴシック" pitchFamily="-65" charset="-128"/>
              </a:rPr>
              <a:pPr defTabSz="457200" fontAlgn="base">
                <a:spcBef>
                  <a:spcPct val="0"/>
                </a:spcBef>
                <a:spcAft>
                  <a:spcPct val="0"/>
                </a:spcAft>
                <a:defRPr/>
              </a:pPr>
              <a:t>8/22/13</a:t>
            </a:fld>
            <a:endParaRPr lang="en-US">
              <a:solidFill>
                <a:prstClr val="black"/>
              </a:solidFill>
              <a:latin typeface="Arial" charset="0"/>
              <a:ea typeface="ＭＳ Ｐゴシック" pitchFamily="-65" charset="-128"/>
            </a:endParaRPr>
          </a:p>
        </p:txBody>
      </p:sp>
      <p:sp>
        <p:nvSpPr>
          <p:cNvPr id="6"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lvl1pPr>
              <a:defRPr/>
            </a:lvl1pPr>
          </a:lstStyle>
          <a:p>
            <a:pPr defTabSz="457200"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7" name="Slide Number Placeholder 5"/>
          <p:cNvSpPr>
            <a:spLocks noGrp="1"/>
          </p:cNvSpPr>
          <p:nvPr>
            <p:ph type="sldNum" sz="quarter" idx="12"/>
          </p:nvPr>
        </p:nvSpPr>
        <p:spPr>
          <a:xfrm>
            <a:off x="6553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1C0CCB33-648F-4147-800F-24F74F27819F}" type="slidenum">
              <a:rPr lang="en-US">
                <a:solidFill>
                  <a:prstClr val="black"/>
                </a:solidFill>
                <a:latin typeface="Arial" charset="0"/>
                <a:ea typeface="ＭＳ Ｐゴシック" pitchFamily="-65" charset="-128"/>
              </a:rPr>
              <a:pPr defTabSz="457200"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2833601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37491B66-13B0-4C30-96D4-6A8D18D10BB7}" type="datetime1">
              <a:rPr lang="en-US">
                <a:solidFill>
                  <a:prstClr val="black"/>
                </a:solidFill>
                <a:latin typeface="Arial" charset="0"/>
                <a:ea typeface="ＭＳ Ｐゴシック" pitchFamily="-65" charset="-128"/>
              </a:rPr>
              <a:pPr defTabSz="457200" fontAlgn="base">
                <a:spcBef>
                  <a:spcPct val="0"/>
                </a:spcBef>
                <a:spcAft>
                  <a:spcPct val="0"/>
                </a:spcAft>
                <a:defRPr/>
              </a:pPr>
              <a:t>8/22/13</a:t>
            </a:fld>
            <a:endParaRPr lang="en-US">
              <a:solidFill>
                <a:prstClr val="black"/>
              </a:solidFill>
              <a:latin typeface="Arial" charset="0"/>
              <a:ea typeface="ＭＳ Ｐゴシック" pitchFamily="-65" charset="-128"/>
            </a:endParaRPr>
          </a:p>
        </p:txBody>
      </p:sp>
      <p:sp>
        <p:nvSpPr>
          <p:cNvPr id="8"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lvl1pPr>
              <a:defRPr/>
            </a:lvl1pPr>
          </a:lstStyle>
          <a:p>
            <a:pPr defTabSz="457200"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9" name="Slide Number Placeholder 5"/>
          <p:cNvSpPr>
            <a:spLocks noGrp="1"/>
          </p:cNvSpPr>
          <p:nvPr>
            <p:ph type="sldNum" sz="quarter" idx="12"/>
          </p:nvPr>
        </p:nvSpPr>
        <p:spPr>
          <a:xfrm>
            <a:off x="6553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513A07E2-9FED-409D-9343-15F625897A84}" type="slidenum">
              <a:rPr lang="en-US">
                <a:solidFill>
                  <a:prstClr val="black"/>
                </a:solidFill>
                <a:latin typeface="Arial" charset="0"/>
                <a:ea typeface="ＭＳ Ｐゴシック" pitchFamily="-65" charset="-128"/>
              </a:rPr>
              <a:pPr defTabSz="457200"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226327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CA475D6C-BB64-4DAE-B4C0-850CFF7AEE93}" type="datetime1">
              <a:rPr lang="en-US">
                <a:solidFill>
                  <a:prstClr val="black"/>
                </a:solidFill>
                <a:latin typeface="Arial" charset="0"/>
                <a:ea typeface="ＭＳ Ｐゴシック" pitchFamily="-65" charset="-128"/>
              </a:rPr>
              <a:pPr defTabSz="457200" fontAlgn="base">
                <a:spcBef>
                  <a:spcPct val="0"/>
                </a:spcBef>
                <a:spcAft>
                  <a:spcPct val="0"/>
                </a:spcAft>
                <a:defRPr/>
              </a:pPr>
              <a:t>8/22/13</a:t>
            </a:fld>
            <a:endParaRPr lang="en-US">
              <a:solidFill>
                <a:prstClr val="black"/>
              </a:solidFill>
              <a:latin typeface="Arial" charset="0"/>
              <a:ea typeface="ＭＳ Ｐゴシック" pitchFamily="-65" charset="-128"/>
            </a:endParaRPr>
          </a:p>
        </p:txBody>
      </p:sp>
      <p:sp>
        <p:nvSpPr>
          <p:cNvPr id="4"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lvl1pPr>
              <a:defRPr/>
            </a:lvl1pPr>
          </a:lstStyle>
          <a:p>
            <a:pPr defTabSz="457200"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5" name="Slide Number Placeholder 5"/>
          <p:cNvSpPr>
            <a:spLocks noGrp="1"/>
          </p:cNvSpPr>
          <p:nvPr>
            <p:ph type="sldNum" sz="quarter" idx="12"/>
          </p:nvPr>
        </p:nvSpPr>
        <p:spPr>
          <a:xfrm>
            <a:off x="6553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EA7072AC-1E3A-4EF5-B855-859B61C6C83A}" type="slidenum">
              <a:rPr lang="en-US">
                <a:solidFill>
                  <a:prstClr val="black"/>
                </a:solidFill>
                <a:latin typeface="Arial" charset="0"/>
                <a:ea typeface="ＭＳ Ｐゴシック" pitchFamily="-65" charset="-128"/>
              </a:rPr>
              <a:pPr defTabSz="457200"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942306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AEE8AAC7-7DB9-4430-88B8-2A631A04820B}" type="datetime1">
              <a:rPr lang="en-US">
                <a:solidFill>
                  <a:prstClr val="black"/>
                </a:solidFill>
                <a:latin typeface="Arial" charset="0"/>
                <a:ea typeface="ＭＳ Ｐゴシック" pitchFamily="-65" charset="-128"/>
              </a:rPr>
              <a:pPr defTabSz="457200" fontAlgn="base">
                <a:spcBef>
                  <a:spcPct val="0"/>
                </a:spcBef>
                <a:spcAft>
                  <a:spcPct val="0"/>
                </a:spcAft>
                <a:defRPr/>
              </a:pPr>
              <a:t>8/22/13</a:t>
            </a:fld>
            <a:endParaRPr lang="en-US">
              <a:solidFill>
                <a:prstClr val="black"/>
              </a:solidFill>
              <a:latin typeface="Arial" charset="0"/>
              <a:ea typeface="ＭＳ Ｐゴシック" pitchFamily="-65" charset="-128"/>
            </a:endParaRPr>
          </a:p>
        </p:txBody>
      </p:sp>
      <p:sp>
        <p:nvSpPr>
          <p:cNvPr id="3"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lvl1pPr>
              <a:defRPr/>
            </a:lvl1pPr>
          </a:lstStyle>
          <a:p>
            <a:pPr defTabSz="457200"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4" name="Slide Number Placeholder 5"/>
          <p:cNvSpPr>
            <a:spLocks noGrp="1"/>
          </p:cNvSpPr>
          <p:nvPr>
            <p:ph type="sldNum" sz="quarter" idx="12"/>
          </p:nvPr>
        </p:nvSpPr>
        <p:spPr>
          <a:xfrm>
            <a:off x="6553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56AAFDC6-1B22-4CDC-BAB7-FBA6148B95D4}" type="slidenum">
              <a:rPr lang="en-US">
                <a:solidFill>
                  <a:prstClr val="black"/>
                </a:solidFill>
                <a:latin typeface="Arial" charset="0"/>
                <a:ea typeface="ＭＳ Ｐゴシック" pitchFamily="-65" charset="-128"/>
              </a:rPr>
              <a:pPr defTabSz="457200"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3170716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5194D5C0-BA58-4626-9CFE-A94F505EC093}" type="datetime1">
              <a:rPr lang="en-US">
                <a:solidFill>
                  <a:prstClr val="black"/>
                </a:solidFill>
                <a:latin typeface="Arial" charset="0"/>
                <a:ea typeface="ＭＳ Ｐゴシック" pitchFamily="-65" charset="-128"/>
              </a:rPr>
              <a:pPr defTabSz="457200" fontAlgn="base">
                <a:spcBef>
                  <a:spcPct val="0"/>
                </a:spcBef>
                <a:spcAft>
                  <a:spcPct val="0"/>
                </a:spcAft>
                <a:defRPr/>
              </a:pPr>
              <a:t>8/22/13</a:t>
            </a:fld>
            <a:endParaRPr lang="en-US">
              <a:solidFill>
                <a:prstClr val="black"/>
              </a:solidFill>
              <a:latin typeface="Arial" charset="0"/>
              <a:ea typeface="ＭＳ Ｐゴシック" pitchFamily="-65" charset="-128"/>
            </a:endParaRPr>
          </a:p>
        </p:txBody>
      </p:sp>
      <p:sp>
        <p:nvSpPr>
          <p:cNvPr id="6"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lvl1pPr>
              <a:defRPr/>
            </a:lvl1pPr>
          </a:lstStyle>
          <a:p>
            <a:pPr defTabSz="457200"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7" name="Slide Number Placeholder 5"/>
          <p:cNvSpPr>
            <a:spLocks noGrp="1"/>
          </p:cNvSpPr>
          <p:nvPr>
            <p:ph type="sldNum" sz="quarter" idx="12"/>
          </p:nvPr>
        </p:nvSpPr>
        <p:spPr>
          <a:xfrm>
            <a:off x="6553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FCBD702E-34FE-4031-91A5-A3805EC4A905}" type="slidenum">
              <a:rPr lang="en-US">
                <a:solidFill>
                  <a:prstClr val="black"/>
                </a:solidFill>
                <a:latin typeface="Arial" charset="0"/>
                <a:ea typeface="ＭＳ Ｐゴシック" pitchFamily="-65" charset="-128"/>
              </a:rPr>
              <a:pPr defTabSz="457200"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204796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9B3555C5-C426-4EFF-A89E-3BD89C1DA607}" type="datetime1">
              <a:rPr lang="en-US">
                <a:solidFill>
                  <a:prstClr val="black"/>
                </a:solidFill>
                <a:latin typeface="Arial" charset="0"/>
                <a:ea typeface="ＭＳ Ｐゴシック" pitchFamily="-65" charset="-128"/>
              </a:rPr>
              <a:pPr defTabSz="457200" fontAlgn="base">
                <a:spcBef>
                  <a:spcPct val="0"/>
                </a:spcBef>
                <a:spcAft>
                  <a:spcPct val="0"/>
                </a:spcAft>
                <a:defRPr/>
              </a:pPr>
              <a:t>8/22/13</a:t>
            </a:fld>
            <a:endParaRPr lang="en-US">
              <a:solidFill>
                <a:prstClr val="black"/>
              </a:solidFill>
              <a:latin typeface="Arial" charset="0"/>
              <a:ea typeface="ＭＳ Ｐゴシック" pitchFamily="-65" charset="-128"/>
            </a:endParaRPr>
          </a:p>
        </p:txBody>
      </p:sp>
      <p:sp>
        <p:nvSpPr>
          <p:cNvPr id="6"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lvl1pPr>
              <a:defRPr/>
            </a:lvl1pPr>
          </a:lstStyle>
          <a:p>
            <a:pPr defTabSz="457200"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7" name="Slide Number Placeholder 5"/>
          <p:cNvSpPr>
            <a:spLocks noGrp="1"/>
          </p:cNvSpPr>
          <p:nvPr>
            <p:ph type="sldNum" sz="quarter" idx="12"/>
          </p:nvPr>
        </p:nvSpPr>
        <p:spPr>
          <a:xfrm>
            <a:off x="6553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8685C4E2-98FD-4860-BA5F-35F840755DE1}" type="slidenum">
              <a:rPr lang="en-US">
                <a:solidFill>
                  <a:prstClr val="black"/>
                </a:solidFill>
                <a:latin typeface="Arial" charset="0"/>
                <a:ea typeface="ＭＳ Ｐゴシック" pitchFamily="-65" charset="-128"/>
              </a:rPr>
              <a:pPr defTabSz="457200"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3762117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C30302FB-0CC8-4613-BC4A-CD9B1A88255E}" type="datetime1">
              <a:rPr lang="en-US">
                <a:solidFill>
                  <a:prstClr val="black"/>
                </a:solidFill>
                <a:latin typeface="Arial" charset="0"/>
                <a:ea typeface="ＭＳ Ｐゴシック" pitchFamily="-65" charset="-128"/>
              </a:rPr>
              <a:pPr defTabSz="457200" fontAlgn="base">
                <a:spcBef>
                  <a:spcPct val="0"/>
                </a:spcBef>
                <a:spcAft>
                  <a:spcPct val="0"/>
                </a:spcAft>
                <a:defRPr/>
              </a:pPr>
              <a:t>8/22/13</a:t>
            </a:fld>
            <a:endParaRPr lang="en-US">
              <a:solidFill>
                <a:prstClr val="black"/>
              </a:solidFill>
              <a:latin typeface="Arial" charset="0"/>
              <a:ea typeface="ＭＳ Ｐゴシック" pitchFamily="-65" charset="-128"/>
            </a:endParaRPr>
          </a:p>
        </p:txBody>
      </p:sp>
      <p:sp>
        <p:nvSpPr>
          <p:cNvPr id="5"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lvl1pPr>
              <a:defRPr/>
            </a:lvl1pPr>
          </a:lstStyle>
          <a:p>
            <a:pPr defTabSz="457200"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6" name="Slide Number Placeholder 5"/>
          <p:cNvSpPr>
            <a:spLocks noGrp="1"/>
          </p:cNvSpPr>
          <p:nvPr>
            <p:ph type="sldNum" sz="quarter" idx="12"/>
          </p:nvPr>
        </p:nvSpPr>
        <p:spPr>
          <a:xfrm>
            <a:off x="6553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1922DC6A-4147-4FED-B68C-81FCC770E058}" type="slidenum">
              <a:rPr lang="en-US">
                <a:solidFill>
                  <a:prstClr val="black"/>
                </a:solidFill>
                <a:latin typeface="Arial" charset="0"/>
                <a:ea typeface="ＭＳ Ｐゴシック" pitchFamily="-65" charset="-128"/>
              </a:rPr>
              <a:pPr defTabSz="457200"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3311354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Content Placeholder 2"/>
          <p:cNvSpPr>
            <a:spLocks noGrp="1"/>
          </p:cNvSpPr>
          <p:nvPr>
            <p:ph sz="half" idx="1"/>
            <p:custDataLst>
              <p:tags r:id="rId2"/>
            </p:custDataLst>
          </p:nvPr>
        </p:nvSpPr>
        <p:spPr>
          <a:xfrm>
            <a:off x="457200" y="1447800"/>
            <a:ext cx="4038600" cy="4678363"/>
          </a:xfrm>
        </p:spPr>
        <p:txBody>
          <a:bodyPr anchor="t" anchorCtr="0">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custDataLst>
              <p:tags r:id="rId3"/>
            </p:custDataLst>
          </p:nvPr>
        </p:nvSpPr>
        <p:spPr>
          <a:xfrm>
            <a:off x="4648200" y="1447800"/>
            <a:ext cx="4038600" cy="4678363"/>
          </a:xfrm>
        </p:spPr>
        <p:txBody>
          <a:bodyPr anchor="t" anchorCtr="0">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7"/>
          <p:cNvSpPr>
            <a:spLocks noGrp="1"/>
          </p:cNvSpPr>
          <p:nvPr>
            <p:ph type="dt" sz="half" idx="10"/>
          </p:nvPr>
        </p:nvSpPr>
        <p:spPr/>
        <p:txBody>
          <a:bodyPr/>
          <a:lstStyle/>
          <a:p>
            <a:fld id="{B9D1D4CF-13D4-DF4C-9691-83009ECA2140}" type="datetime1">
              <a:rPr lang="en-US" smtClean="0"/>
              <a:t>8/22/13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B747839D-A323-47F3-909F-548499399628}" type="slidenum">
              <a:rPr lang="en-US" smtClean="0"/>
              <a:pPr/>
              <a:t>‹#›</a:t>
            </a:fld>
            <a:endParaRPr lang="en-US" dirty="0"/>
          </a:p>
        </p:txBody>
      </p:sp>
    </p:spTree>
    <p:extLst>
      <p:ext uri="{BB962C8B-B14F-4D97-AF65-F5344CB8AC3E}">
        <p14:creationId xmlns:p14="http://schemas.microsoft.com/office/powerpoint/2010/main" val="2831320049"/>
      </p:ext>
    </p:extLst>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C1EA9104-26FC-41F2-9968-FB32BACB5538}" type="datetime1">
              <a:rPr lang="en-US">
                <a:solidFill>
                  <a:prstClr val="black"/>
                </a:solidFill>
                <a:latin typeface="Arial" charset="0"/>
                <a:ea typeface="ＭＳ Ｐゴシック" pitchFamily="-65" charset="-128"/>
              </a:rPr>
              <a:pPr defTabSz="457200" fontAlgn="base">
                <a:spcBef>
                  <a:spcPct val="0"/>
                </a:spcBef>
                <a:spcAft>
                  <a:spcPct val="0"/>
                </a:spcAft>
                <a:defRPr/>
              </a:pPr>
              <a:t>8/22/13</a:t>
            </a:fld>
            <a:endParaRPr lang="en-US">
              <a:solidFill>
                <a:prstClr val="black"/>
              </a:solidFill>
              <a:latin typeface="Arial" charset="0"/>
              <a:ea typeface="ＭＳ Ｐゴシック" pitchFamily="-65" charset="-128"/>
            </a:endParaRPr>
          </a:p>
        </p:txBody>
      </p:sp>
      <p:sp>
        <p:nvSpPr>
          <p:cNvPr id="5"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lvl1pPr>
              <a:defRPr/>
            </a:lvl1pPr>
          </a:lstStyle>
          <a:p>
            <a:pPr defTabSz="457200"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6" name="Slide Number Placeholder 5"/>
          <p:cNvSpPr>
            <a:spLocks noGrp="1"/>
          </p:cNvSpPr>
          <p:nvPr>
            <p:ph type="sldNum" sz="quarter" idx="12"/>
          </p:nvPr>
        </p:nvSpPr>
        <p:spPr>
          <a:xfrm>
            <a:off x="6553200" y="6356353"/>
            <a:ext cx="2133600" cy="365125"/>
          </a:xfrm>
          <a:prstGeom prst="rect">
            <a:avLst/>
          </a:prstGeom>
        </p:spPr>
        <p:txBody>
          <a:bodyPr lIns="91440" tIns="45720" rIns="91440" bIns="45720"/>
          <a:lstStyle>
            <a:lvl1pPr>
              <a:defRPr/>
            </a:lvl1pPr>
          </a:lstStyle>
          <a:p>
            <a:pPr defTabSz="457200" fontAlgn="base">
              <a:spcBef>
                <a:spcPct val="0"/>
              </a:spcBef>
              <a:spcAft>
                <a:spcPct val="0"/>
              </a:spcAft>
              <a:defRPr/>
            </a:pPr>
            <a:fld id="{151E30E8-5E07-4D29-925F-2DCF367600E4}" type="slidenum">
              <a:rPr lang="en-US">
                <a:solidFill>
                  <a:prstClr val="black"/>
                </a:solidFill>
                <a:latin typeface="Arial" charset="0"/>
                <a:ea typeface="ＭＳ Ｐゴシック" pitchFamily="-65" charset="-128"/>
              </a:rPr>
              <a:pPr defTabSz="457200"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1747868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fld id="{5C96EA46-3C9E-7F44-99AB-0F43F71291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86150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4E618DBF-BA2B-7940-9A4A-BBDD504691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3110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939DFECD-765B-6F40-BBFB-453BEB07B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6239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fld id="{806EE9A4-905B-BC4C-BA74-172EAE653C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8624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fld id="{44306559-D751-6A4F-B084-144271C85B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7598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fld id="{A6BD49BA-3F73-C845-977E-D723366E93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7954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3A4F604D-6181-B546-9023-0F20548185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3925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E50067ED-D803-9D45-9BC2-600AF3E727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1865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23A063AC-5072-584B-86AA-03DB6AD2E5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5078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custDataLst>
              <p:tags r:id="rId2"/>
            </p:custDataLst>
          </p:nvPr>
        </p:nvSpPr>
        <p:spPr>
          <a:xfrm>
            <a:off x="457200" y="1535113"/>
            <a:ext cx="4040188" cy="446087"/>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custDataLst>
              <p:tags r:id="rId3"/>
            </p:custDataLst>
          </p:nvPr>
        </p:nvSpPr>
        <p:spPr>
          <a:xfrm>
            <a:off x="457200" y="1981200"/>
            <a:ext cx="4040188"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custDataLst>
              <p:tags r:id="rId4"/>
            </p:custDataLst>
          </p:nvPr>
        </p:nvSpPr>
        <p:spPr>
          <a:xfrm>
            <a:off x="4645025" y="1535113"/>
            <a:ext cx="4041775" cy="446087"/>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custDataLst>
              <p:tags r:id="rId5"/>
            </p:custDataLst>
          </p:nvPr>
        </p:nvSpPr>
        <p:spPr>
          <a:xfrm>
            <a:off x="4645025" y="1981200"/>
            <a:ext cx="4041775"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custDataLst>
              <p:tags r:id="rId6"/>
            </p:custDataLst>
          </p:nvPr>
        </p:nvSpPr>
        <p:spPr/>
        <p:txBody>
          <a:bodyPr/>
          <a:lstStyle/>
          <a:p>
            <a:fld id="{E7BD888D-26A1-794B-AEAF-0EB329E0B07A}" type="datetime1">
              <a:rPr lang="en-US" smtClean="0"/>
              <a:t>8/22/13</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419685268"/>
      </p:ext>
    </p:extLst>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56BCAE7B-F4DA-7D45-92F1-AB899DFAC7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0097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31C7C9A0-FFCD-C043-9BFE-3C478E9453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37522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sldNum" sz="quarter" idx="10"/>
          </p:nvPr>
        </p:nvSpPr>
        <p:spPr>
          <a:ln/>
        </p:spPr>
        <p:txBody>
          <a:bodyPr/>
          <a:lstStyle>
            <a:lvl1pPr>
              <a:defRPr/>
            </a:lvl1pPr>
          </a:lstStyle>
          <a:p>
            <a:fld id="{2B336673-B081-C940-8553-C9A931F0FA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3509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2438400"/>
          </a:xfrm>
        </p:spPr>
        <p:txBody>
          <a:bodyPr/>
          <a:lstStyle>
            <a:lvl1pPr>
              <a:defRPr>
                <a:solidFill>
                  <a:srgbClr val="AE0023"/>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35404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0023"/>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42928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buClr>
                <a:schemeClr val="bg2"/>
              </a:buClr>
              <a:defRPr>
                <a:solidFill>
                  <a:srgbClr val="FFFFFF"/>
                </a:solidFill>
              </a:defRPr>
            </a:lvl4pPr>
            <a:lvl5pPr>
              <a:buClr>
                <a:schemeClr val="tx2"/>
              </a:buCl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5954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5"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7349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0023"/>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6" name="Footer Placeholder 5"/>
          <p:cNvSpPr>
            <a:spLocks noGrp="1"/>
          </p:cNvSpPr>
          <p:nvPr>
            <p:ph type="ftr" sz="quarter" idx="11"/>
          </p:nvPr>
        </p:nvSpPr>
        <p:spPr>
          <a:xfrm>
            <a:off x="3124200" y="6356353"/>
            <a:ext cx="2895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6966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60727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0023"/>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265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Date Placeholder 2"/>
          <p:cNvSpPr>
            <a:spLocks noGrp="1"/>
          </p:cNvSpPr>
          <p:nvPr>
            <p:ph type="dt" sz="half" idx="10"/>
            <p:custDataLst>
              <p:tags r:id="rId2"/>
            </p:custDataLst>
          </p:nvPr>
        </p:nvSpPr>
        <p:spPr/>
        <p:txBody>
          <a:bodyPr/>
          <a:lstStyle/>
          <a:p>
            <a:fld id="{0800E3FF-03EB-3E4A-A001-2FAA3A50C89A}" type="datetime1">
              <a:rPr lang="en-US" smtClean="0"/>
              <a:t>8/22/13</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30207747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a:solidFill>
                  <a:srgbClr val="FFFFFF"/>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93109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21775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6" name="Footer Placeholder 5"/>
          <p:cNvSpPr>
            <a:spLocks noGrp="1"/>
          </p:cNvSpPr>
          <p:nvPr>
            <p:ph type="ftr" sz="quarter" idx="11"/>
          </p:nvPr>
        </p:nvSpPr>
        <p:spPr>
          <a:xfrm>
            <a:off x="3124200" y="6356353"/>
            <a:ext cx="2895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90586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6" name="Footer Placeholder 5"/>
          <p:cNvSpPr>
            <a:spLocks noGrp="1"/>
          </p:cNvSpPr>
          <p:nvPr>
            <p:ph type="ftr" sz="quarter" idx="11"/>
          </p:nvPr>
        </p:nvSpPr>
        <p:spPr>
          <a:xfrm>
            <a:off x="3124200" y="6356353"/>
            <a:ext cx="2895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2343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5"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8217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5" name="Footer Placeholder 4"/>
          <p:cNvSpPr>
            <a:spLocks noGrp="1"/>
          </p:cNvSpPr>
          <p:nvPr>
            <p:ph type="ftr" sz="quarter" idx="11"/>
          </p:nvPr>
        </p:nvSpPr>
        <p:spPr>
          <a:xfrm>
            <a:off x="3124200" y="6356353"/>
            <a:ext cx="2895600" cy="365125"/>
          </a:xfrm>
          <a:prstGeom prst="rect">
            <a:avLst/>
          </a:prstGeom>
        </p:spPr>
        <p:txBody>
          <a:bodyPr lIns="91440" tIns="45720" rIns="91440" bIns="45720"/>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33118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5"/>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640" indent="0">
              <a:buNone/>
              <a:defRPr sz="1600"/>
            </a:lvl2pPr>
            <a:lvl3pPr marL="829280" indent="0">
              <a:buNone/>
              <a:defRPr sz="1500"/>
            </a:lvl3pPr>
            <a:lvl4pPr marL="1243920" indent="0">
              <a:buNone/>
              <a:defRPr sz="1300"/>
            </a:lvl4pPr>
            <a:lvl5pPr marL="1658560" indent="0">
              <a:buNone/>
              <a:defRPr sz="1300"/>
            </a:lvl5pPr>
            <a:lvl6pPr marL="2073201" indent="0">
              <a:buNone/>
              <a:defRPr sz="1300"/>
            </a:lvl6pPr>
            <a:lvl7pPr marL="2487841" indent="0">
              <a:buNone/>
              <a:defRPr sz="1300"/>
            </a:lvl7pPr>
            <a:lvl8pPr marL="2902481" indent="0">
              <a:buNone/>
              <a:defRPr sz="1300"/>
            </a:lvl8pPr>
            <a:lvl9pPr marL="3317121" indent="0">
              <a:buNone/>
              <a:defRPr sz="1300"/>
            </a:lvl9pPr>
          </a:lstStyle>
          <a:p>
            <a:pPr lvl="0"/>
            <a:r>
              <a:rPr lang="en-US" smtClean="0"/>
              <a:t>Click to edit Master text styles</a:t>
            </a:r>
          </a:p>
        </p:txBody>
      </p:sp>
    </p:spTree>
    <p:extLst>
      <p:ext uri="{BB962C8B-B14F-4D97-AF65-F5344CB8AC3E}">
        <p14:creationId xmlns:p14="http://schemas.microsoft.com/office/powerpoint/2010/main" val="2706070772"/>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7923" y="1362383"/>
            <a:ext cx="3879360" cy="4971402"/>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523" y="1362383"/>
            <a:ext cx="3879360" cy="4971402"/>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6790151"/>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2"/>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640" indent="0">
              <a:buNone/>
              <a:defRPr sz="1800" b="1"/>
            </a:lvl2pPr>
            <a:lvl3pPr marL="829280" indent="0">
              <a:buNone/>
              <a:defRPr sz="1600" b="1"/>
            </a:lvl3pPr>
            <a:lvl4pPr marL="1243920" indent="0">
              <a:buNone/>
              <a:defRPr sz="1500" b="1"/>
            </a:lvl4pPr>
            <a:lvl5pPr marL="1658560" indent="0">
              <a:buNone/>
              <a:defRPr sz="1500" b="1"/>
            </a:lvl5pPr>
            <a:lvl6pPr marL="2073201" indent="0">
              <a:buNone/>
              <a:defRPr sz="1500" b="1"/>
            </a:lvl6pPr>
            <a:lvl7pPr marL="2487841" indent="0">
              <a:buNone/>
              <a:defRPr sz="1500" b="1"/>
            </a:lvl7pPr>
            <a:lvl8pPr marL="2902481" indent="0">
              <a:buNone/>
              <a:defRPr sz="1500" b="1"/>
            </a:lvl8pPr>
            <a:lvl9pPr marL="3317121"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640" indent="0">
              <a:buNone/>
              <a:defRPr sz="1800" b="1"/>
            </a:lvl2pPr>
            <a:lvl3pPr marL="829280" indent="0">
              <a:buNone/>
              <a:defRPr sz="1600" b="1"/>
            </a:lvl3pPr>
            <a:lvl4pPr marL="1243920" indent="0">
              <a:buNone/>
              <a:defRPr sz="1500" b="1"/>
            </a:lvl4pPr>
            <a:lvl5pPr marL="1658560" indent="0">
              <a:buNone/>
              <a:defRPr sz="1500" b="1"/>
            </a:lvl5pPr>
            <a:lvl6pPr marL="2073201" indent="0">
              <a:buNone/>
              <a:defRPr sz="1500" b="1"/>
            </a:lvl6pPr>
            <a:lvl7pPr marL="2487841" indent="0">
              <a:buNone/>
              <a:defRPr sz="1500" b="1"/>
            </a:lvl7pPr>
            <a:lvl8pPr marL="2902481" indent="0">
              <a:buNone/>
              <a:defRPr sz="1500" b="1"/>
            </a:lvl8pPr>
            <a:lvl9pPr marL="3317121"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467019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22236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A7BA1FAB-2CDA-8F4E-B49E-76ACF88AE52C}" type="datetime1">
              <a:rPr lang="en-US" smtClean="0"/>
              <a:t>8/22/13</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13949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3" y="273631"/>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3"/>
            <a:ext cx="3008160" cy="4692013"/>
          </a:xfrm>
        </p:spPr>
        <p:txBody>
          <a:bodyPr/>
          <a:lstStyle>
            <a:lvl1pPr marL="0" indent="0">
              <a:buNone/>
              <a:defRPr sz="1300"/>
            </a:lvl1pPr>
            <a:lvl2pPr marL="414640" indent="0">
              <a:buNone/>
              <a:defRPr sz="1100"/>
            </a:lvl2pPr>
            <a:lvl3pPr marL="829280" indent="0">
              <a:buNone/>
              <a:defRPr sz="900"/>
            </a:lvl3pPr>
            <a:lvl4pPr marL="1243920" indent="0">
              <a:buNone/>
              <a:defRPr sz="800"/>
            </a:lvl4pPr>
            <a:lvl5pPr marL="1658560" indent="0">
              <a:buNone/>
              <a:defRPr sz="800"/>
            </a:lvl5pPr>
            <a:lvl6pPr marL="2073201" indent="0">
              <a:buNone/>
              <a:defRPr sz="800"/>
            </a:lvl6pPr>
            <a:lvl7pPr marL="2487841" indent="0">
              <a:buNone/>
              <a:defRPr sz="800"/>
            </a:lvl7pPr>
            <a:lvl8pPr marL="2902481" indent="0">
              <a:buNone/>
              <a:defRPr sz="800"/>
            </a:lvl8pPr>
            <a:lvl9pPr marL="3317121" indent="0">
              <a:buNone/>
              <a:defRPr sz="800"/>
            </a:lvl9pPr>
          </a:lstStyle>
          <a:p>
            <a:pPr lvl="0"/>
            <a:r>
              <a:rPr lang="en-US" smtClean="0"/>
              <a:t>Click to edit Master text styles</a:t>
            </a:r>
          </a:p>
        </p:txBody>
      </p:sp>
    </p:spTree>
    <p:extLst>
      <p:ext uri="{BB962C8B-B14F-4D97-AF65-F5344CB8AC3E}">
        <p14:creationId xmlns:p14="http://schemas.microsoft.com/office/powerpoint/2010/main" val="327778968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3"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3" y="612065"/>
            <a:ext cx="5486400" cy="4115952"/>
          </a:xfrm>
        </p:spPr>
        <p:txBody>
          <a:bodyPr/>
          <a:lstStyle>
            <a:lvl1pPr marL="0" indent="0">
              <a:buNone/>
              <a:defRPr sz="2900"/>
            </a:lvl1pPr>
            <a:lvl2pPr marL="414640" indent="0">
              <a:buNone/>
              <a:defRPr sz="2500"/>
            </a:lvl2pPr>
            <a:lvl3pPr marL="829280" indent="0">
              <a:buNone/>
              <a:defRPr sz="2200"/>
            </a:lvl3pPr>
            <a:lvl4pPr marL="1243920" indent="0">
              <a:buNone/>
              <a:defRPr sz="1800"/>
            </a:lvl4pPr>
            <a:lvl5pPr marL="1658560" indent="0">
              <a:buNone/>
              <a:defRPr sz="1800"/>
            </a:lvl5pPr>
            <a:lvl6pPr marL="2073201" indent="0">
              <a:buNone/>
              <a:defRPr sz="1800"/>
            </a:lvl6pPr>
            <a:lvl7pPr marL="2487841" indent="0">
              <a:buNone/>
              <a:defRPr sz="1800"/>
            </a:lvl7pPr>
            <a:lvl8pPr marL="2902481" indent="0">
              <a:buNone/>
              <a:defRPr sz="1800"/>
            </a:lvl8pPr>
            <a:lvl9pPr marL="3317121" indent="0">
              <a:buNone/>
              <a:defRPr sz="1800"/>
            </a:lvl9pPr>
          </a:lstStyle>
          <a:p>
            <a:pPr lvl="0"/>
            <a:endParaRPr lang="en-US" noProof="0" smtClean="0"/>
          </a:p>
        </p:txBody>
      </p:sp>
      <p:sp>
        <p:nvSpPr>
          <p:cNvPr id="4" name="Text Placeholder 3"/>
          <p:cNvSpPr>
            <a:spLocks noGrp="1"/>
          </p:cNvSpPr>
          <p:nvPr>
            <p:ph type="body" sz="half" idx="2"/>
          </p:nvPr>
        </p:nvSpPr>
        <p:spPr>
          <a:xfrm>
            <a:off x="1792803" y="5367444"/>
            <a:ext cx="5486400" cy="805044"/>
          </a:xfrm>
        </p:spPr>
        <p:txBody>
          <a:bodyPr/>
          <a:lstStyle>
            <a:lvl1pPr marL="0" indent="0">
              <a:buNone/>
              <a:defRPr sz="1300"/>
            </a:lvl1pPr>
            <a:lvl2pPr marL="414640" indent="0">
              <a:buNone/>
              <a:defRPr sz="1100"/>
            </a:lvl2pPr>
            <a:lvl3pPr marL="829280" indent="0">
              <a:buNone/>
              <a:defRPr sz="900"/>
            </a:lvl3pPr>
            <a:lvl4pPr marL="1243920" indent="0">
              <a:buNone/>
              <a:defRPr sz="800"/>
            </a:lvl4pPr>
            <a:lvl5pPr marL="1658560" indent="0">
              <a:buNone/>
              <a:defRPr sz="800"/>
            </a:lvl5pPr>
            <a:lvl6pPr marL="2073201" indent="0">
              <a:buNone/>
              <a:defRPr sz="800"/>
            </a:lvl6pPr>
            <a:lvl7pPr marL="2487841" indent="0">
              <a:buNone/>
              <a:defRPr sz="800"/>
            </a:lvl7pPr>
            <a:lvl8pPr marL="2902481" indent="0">
              <a:buNone/>
              <a:defRPr sz="800"/>
            </a:lvl8pPr>
            <a:lvl9pPr marL="3317121" indent="0">
              <a:buNone/>
              <a:defRPr sz="800"/>
            </a:lvl9pPr>
          </a:lstStyle>
          <a:p>
            <a:pPr lvl="0"/>
            <a:r>
              <a:rPr lang="en-US" smtClean="0"/>
              <a:t>Click to edit Master text styles</a:t>
            </a:r>
          </a:p>
        </p:txBody>
      </p:sp>
    </p:spTree>
    <p:extLst>
      <p:ext uri="{BB962C8B-B14F-4D97-AF65-F5344CB8AC3E}">
        <p14:creationId xmlns:p14="http://schemas.microsoft.com/office/powerpoint/2010/main" val="3049664912"/>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2287733"/>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720" y="228987"/>
            <a:ext cx="2285280" cy="610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 y="228987"/>
            <a:ext cx="6720480" cy="610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7401361"/>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228985"/>
            <a:ext cx="9144000" cy="76184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37923" y="1362383"/>
            <a:ext cx="3879360" cy="49714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55523" y="1362383"/>
            <a:ext cx="3879360" cy="4971402"/>
          </a:xfrm>
        </p:spPr>
        <p:txBody>
          <a:bodyPr/>
          <a:lstStyle/>
          <a:p>
            <a:pPr lvl="0"/>
            <a:endParaRPr lang="en-US" noProof="0" smtClean="0"/>
          </a:p>
        </p:txBody>
      </p:sp>
    </p:spTree>
    <p:extLst>
      <p:ext uri="{BB962C8B-B14F-4D97-AF65-F5344CB8AC3E}">
        <p14:creationId xmlns:p14="http://schemas.microsoft.com/office/powerpoint/2010/main" val="2998500569"/>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985"/>
            <a:ext cx="9144000" cy="76184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37923" y="1362383"/>
            <a:ext cx="3879360" cy="49714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5523" y="1362383"/>
            <a:ext cx="3879360" cy="24165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5523" y="3917212"/>
            <a:ext cx="3879360" cy="24165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55563"/>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228985"/>
            <a:ext cx="9144000" cy="76184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37920" y="1362383"/>
            <a:ext cx="7896960" cy="4971402"/>
          </a:xfrm>
        </p:spPr>
        <p:txBody>
          <a:bodyPr/>
          <a:lstStyle/>
          <a:p>
            <a:pPr lvl="0"/>
            <a:endParaRPr lang="en-US" noProof="0" smtClean="0"/>
          </a:p>
        </p:txBody>
      </p:sp>
    </p:spTree>
    <p:extLst>
      <p:ext uri="{BB962C8B-B14F-4D97-AF65-F5344CB8AC3E}">
        <p14:creationId xmlns:p14="http://schemas.microsoft.com/office/powerpoint/2010/main" val="365743873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985"/>
            <a:ext cx="9144000" cy="76184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37923" y="1362383"/>
            <a:ext cx="3879360" cy="49714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523" y="1362383"/>
            <a:ext cx="3879360" cy="49714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122675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28985"/>
            <a:ext cx="9144000" cy="76184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37923" y="1362383"/>
            <a:ext cx="3879360" cy="24165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5523" y="1362383"/>
            <a:ext cx="3879360" cy="24165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37920" y="3917212"/>
            <a:ext cx="7896960" cy="24165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109388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4480"/>
            <a:ext cx="8458200" cy="7016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219200"/>
            <a:ext cx="8382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 y="3733800"/>
            <a:ext cx="8382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62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noAutofit/>
          </a:bodyPr>
          <a:lstStyle>
            <a:lvl1pPr algn="l">
              <a:defRPr sz="4800" b="1"/>
            </a:lvl1p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custDataLst>
              <p:tags r:id="rId4"/>
            </p:custDataLst>
          </p:nvPr>
        </p:nvSpPr>
        <p:spPr/>
        <p:txBody>
          <a:bodyPr/>
          <a:lstStyle/>
          <a:p>
            <a:fld id="{F03C0B1D-A7AD-2143-B1F8-0C7A688B567E}" type="datetime1">
              <a:rPr lang="en-US" smtClean="0"/>
              <a:t>8/22/13</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t>‹#›</a:t>
            </a:fld>
            <a:endParaRPr lang="en-US"/>
          </a:p>
        </p:txBody>
      </p:sp>
    </p:spTree>
    <p:extLst>
      <p:ext uri="{BB962C8B-B14F-4D97-AF65-F5344CB8AC3E}">
        <p14:creationId xmlns:p14="http://schemas.microsoft.com/office/powerpoint/2010/main" val="10548059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F2675F4-A669-1443-8E13-48C61427DE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67714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E486524-28C1-0D40-8645-6AEAC80798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18139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FEA78AF-61C6-A04C-8AD1-E11795DD0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28334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B53DAF7-D6D3-AE45-A1D3-C0A877A32F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8780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B2603490-02DA-9A47-A7D6-5A1792BCE8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91190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8539D0E-CEF8-FA4B-8CE1-B306657993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7820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E30BC742-CAF3-3449-B2B4-55DB213B70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87059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98570E5-7474-274C-8CB8-BDB6D7F107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6251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BA65A45-8E09-394F-93A2-2F20C83BB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25268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9EA119D-2028-9940-9F1F-AAC5F34CAF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97279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8" Type="http://schemas.openxmlformats.org/officeDocument/2006/relationships/tags" Target="../tags/tag4.xml"/><Relationship Id="rId19" Type="http://schemas.openxmlformats.org/officeDocument/2006/relationships/tags" Target="../tags/tag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slideLayout" Target="../slideLayouts/slideLayout125.xml"/><Relationship Id="rId13" Type="http://schemas.openxmlformats.org/officeDocument/2006/relationships/theme" Target="../theme/theme10.xml"/><Relationship Id="rId14" Type="http://schemas.openxmlformats.org/officeDocument/2006/relationships/image" Target="../media/image4.pn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slideLayout" Target="../slideLayouts/slideLayout137.xml"/><Relationship Id="rId13" Type="http://schemas.openxmlformats.org/officeDocument/2006/relationships/theme" Target="../theme/theme11.xml"/><Relationship Id="rId14" Type="http://schemas.openxmlformats.org/officeDocument/2006/relationships/image" Target="../media/image4.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slideLayout" Target="../slideLayouts/slideLayout149.xml"/><Relationship Id="rId13" Type="http://schemas.openxmlformats.org/officeDocument/2006/relationships/theme" Target="../theme/theme12.xml"/><Relationship Id="rId14" Type="http://schemas.openxmlformats.org/officeDocument/2006/relationships/image" Target="../media/image4.png"/><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slideLayout" Target="../slideLayouts/slideLayout161.xml"/><Relationship Id="rId13" Type="http://schemas.openxmlformats.org/officeDocument/2006/relationships/slideLayout" Target="../slideLayouts/slideLayout162.xml"/><Relationship Id="rId14" Type="http://schemas.openxmlformats.org/officeDocument/2006/relationships/theme" Target="../theme/theme13.xml"/><Relationship Id="rId15" Type="http://schemas.openxmlformats.org/officeDocument/2006/relationships/tags" Target="../tags/tag137.xml"/><Relationship Id="rId16" Type="http://schemas.openxmlformats.org/officeDocument/2006/relationships/tags" Target="../tags/tag138.xml"/><Relationship Id="rId17" Type="http://schemas.openxmlformats.org/officeDocument/2006/relationships/tags" Target="../tags/tag139.xml"/><Relationship Id="rId18" Type="http://schemas.openxmlformats.org/officeDocument/2006/relationships/tags" Target="../tags/tag140.xml"/><Relationship Id="rId19" Type="http://schemas.openxmlformats.org/officeDocument/2006/relationships/tags" Target="../tags/tag141.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theme" Target="../theme/theme14.xml"/><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66.xml"/><Relationship Id="rId16" Type="http://schemas.openxmlformats.org/officeDocument/2006/relationships/tags" Target="../tags/tag67.xml"/><Relationship Id="rId17" Type="http://schemas.openxmlformats.org/officeDocument/2006/relationships/tags" Target="../tags/tag68.xml"/><Relationship Id="rId18" Type="http://schemas.openxmlformats.org/officeDocument/2006/relationships/tags" Target="../tags/tag69.xml"/><Relationship Id="rId19" Type="http://schemas.openxmlformats.org/officeDocument/2006/relationships/tags" Target="../tags/tag70.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theme" Target="../theme/theme5.xml"/><Relationship Id="rId14" Type="http://schemas.openxmlformats.org/officeDocument/2006/relationships/image" Target="../media/image4.png"/><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slideLayout" Target="../slideLayouts/slideLayout74.xml"/><Relationship Id="rId13" Type="http://schemas.openxmlformats.org/officeDocument/2006/relationships/slideLayout" Target="../slideLayouts/slideLayout75.xml"/><Relationship Id="rId14" Type="http://schemas.openxmlformats.org/officeDocument/2006/relationships/theme" Target="../theme/theme6.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slideLayout" Target="../slideLayouts/slideLayout87.xml"/><Relationship Id="rId13" Type="http://schemas.openxmlformats.org/officeDocument/2006/relationships/slideLayout" Target="../slideLayouts/slideLayout88.xml"/><Relationship Id="rId14" Type="http://schemas.openxmlformats.org/officeDocument/2006/relationships/slideLayout" Target="../slideLayouts/slideLayout89.xml"/><Relationship Id="rId15" Type="http://schemas.openxmlformats.org/officeDocument/2006/relationships/theme" Target="../theme/theme7.xml"/><Relationship Id="rId16" Type="http://schemas.openxmlformats.org/officeDocument/2006/relationships/image" Target="../media/image5.jpeg"/><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theme" Target="../theme/theme8.xml"/><Relationship Id="rId14" Type="http://schemas.openxmlformats.org/officeDocument/2006/relationships/image" Target="../media/image6.png"/><Relationship Id="rId15" Type="http://schemas.openxmlformats.org/officeDocument/2006/relationships/image" Target="../media/image4.png"/><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theme" Target="../theme/theme9.xml"/><Relationship Id="rId14" Type="http://schemas.openxmlformats.org/officeDocument/2006/relationships/image" Target="../media/image4.png"/><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5"/>
            </p:custDataLst>
          </p:nvPr>
        </p:nvSpPr>
        <p:spPr>
          <a:xfrm>
            <a:off x="457200" y="152400"/>
            <a:ext cx="8229600" cy="1143000"/>
          </a:xfrm>
          <a:prstGeom prst="rect">
            <a:avLst/>
          </a:prstGeom>
        </p:spPr>
        <p:txBody>
          <a:bodyPr vert="horz" lIns="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6"/>
            </p:custDataLst>
          </p:nvPr>
        </p:nvSpPr>
        <p:spPr>
          <a:xfrm>
            <a:off x="457200" y="1371600"/>
            <a:ext cx="8229600" cy="4754563"/>
          </a:xfrm>
          <a:prstGeom prst="rect">
            <a:avLst/>
          </a:prstGeom>
        </p:spPr>
        <p:txBody>
          <a:bodyPr vert="horz" lIns="91440" tIns="45720" rIns="91440" bIns="4572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7"/>
            </p:custDataLst>
          </p:nvPr>
        </p:nvSpPr>
        <p:spPr>
          <a:xfrm>
            <a:off x="152400" y="6492875"/>
            <a:ext cx="2133600" cy="365125"/>
          </a:xfrm>
          <a:prstGeom prst="rect">
            <a:avLst/>
          </a:prstGeom>
        </p:spPr>
        <p:txBody>
          <a:bodyPr vert="horz" lIns="0" tIns="0" rIns="0" bIns="0" rtlCol="0" anchor="ctr"/>
          <a:lstStyle>
            <a:lvl1pPr algn="l">
              <a:defRPr sz="1200">
                <a:solidFill>
                  <a:schemeClr val="tx1"/>
                </a:solidFill>
                <a:latin typeface="+mj-lt"/>
                <a:cs typeface="Calibri"/>
              </a:defRPr>
            </a:lvl1pPr>
          </a:lstStyle>
          <a:p>
            <a:fld id="{9AA2B134-B144-7141-B9DB-7E1D1AA152E5}" type="datetime1">
              <a:rPr lang="en-US" smtClean="0"/>
              <a:t>8/22/13</a:t>
            </a:fld>
            <a:endParaRPr lang="en-US" dirty="0"/>
          </a:p>
        </p:txBody>
      </p:sp>
      <p:sp>
        <p:nvSpPr>
          <p:cNvPr id="5" name="Footer Placeholder 4"/>
          <p:cNvSpPr>
            <a:spLocks noGrp="1"/>
          </p:cNvSpPr>
          <p:nvPr>
            <p:ph type="ftr" sz="quarter" idx="3"/>
            <p:custDataLst>
              <p:tags r:id="rId18"/>
            </p:custDataLst>
          </p:nvPr>
        </p:nvSpPr>
        <p:spPr>
          <a:xfrm>
            <a:off x="3124200" y="6492875"/>
            <a:ext cx="2895600" cy="365125"/>
          </a:xfrm>
          <a:prstGeom prst="rect">
            <a:avLst/>
          </a:prstGeom>
        </p:spPr>
        <p:txBody>
          <a:bodyPr vert="horz" lIns="0" tIns="0" rIns="0" bIns="0" rtlCol="0" anchor="ctr"/>
          <a:lstStyle>
            <a:lvl1pPr algn="ctr">
              <a:defRPr sz="1200">
                <a:solidFill>
                  <a:schemeClr val="tx1"/>
                </a:solidFill>
                <a:latin typeface="+mj-lt"/>
                <a:cs typeface="Calibri"/>
              </a:defRPr>
            </a:lvl1pPr>
          </a:lstStyle>
          <a:p>
            <a:endParaRPr lang="en-US" dirty="0"/>
          </a:p>
        </p:txBody>
      </p:sp>
      <p:sp>
        <p:nvSpPr>
          <p:cNvPr id="6" name="Slide Number Placeholder 5"/>
          <p:cNvSpPr>
            <a:spLocks noGrp="1"/>
          </p:cNvSpPr>
          <p:nvPr>
            <p:ph type="sldNum" sz="quarter" idx="4"/>
            <p:custDataLst>
              <p:tags r:id="rId19"/>
            </p:custDataLst>
          </p:nvPr>
        </p:nvSpPr>
        <p:spPr>
          <a:xfrm>
            <a:off x="6858000" y="6492875"/>
            <a:ext cx="2133600" cy="365125"/>
          </a:xfrm>
          <a:prstGeom prst="rect">
            <a:avLst/>
          </a:prstGeom>
        </p:spPr>
        <p:txBody>
          <a:bodyPr vert="horz" lIns="0" tIns="0" rIns="0" bIns="0" rtlCol="0" anchor="ctr"/>
          <a:lstStyle>
            <a:lvl1pPr algn="r">
              <a:defRPr sz="1200">
                <a:solidFill>
                  <a:schemeClr val="tx1"/>
                </a:solidFill>
                <a:latin typeface="+mj-lt"/>
                <a:cs typeface="Calibri"/>
              </a:defRPr>
            </a:lvl1pPr>
          </a:lstStyle>
          <a:p>
            <a:fld id="{B747839D-A323-47F3-909F-548499399628}" type="slidenum">
              <a:rPr lang="en-US" smtClean="0"/>
              <a:pPr/>
              <a:t>‹#›</a:t>
            </a:fld>
            <a:endParaRPr lang="en-US" dirty="0"/>
          </a:p>
        </p:txBody>
      </p:sp>
    </p:spTree>
    <p:extLst>
      <p:ext uri="{BB962C8B-B14F-4D97-AF65-F5344CB8AC3E}">
        <p14:creationId xmlns:p14="http://schemas.microsoft.com/office/powerpoint/2010/main" val="3229604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b="0" i="0" kern="1200" spc="-50" normalizeH="0">
          <a:solidFill>
            <a:schemeClr val="tx2"/>
          </a:solidFill>
          <a:latin typeface="+mj-lt"/>
          <a:ea typeface="+mj-ea"/>
          <a:cs typeface="Cambria"/>
        </a:defRPr>
      </a:lvl1pPr>
    </p:titleStyle>
    <p:body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charset="0"/>
              </a:defRPr>
            </a:lvl1pPr>
          </a:lstStyle>
          <a:p>
            <a:pPr fontAlgn="base">
              <a:spcBef>
                <a:spcPct val="0"/>
              </a:spcBef>
              <a:spcAft>
                <a:spcPct val="0"/>
              </a:spcAft>
            </a:pPr>
            <a:fld id="{CFD0FA09-D3DE-654F-A107-5B9CE47B1F34}" type="slidenum">
              <a:rPr lang="en-US" smtClean="0">
                <a:solidFill>
                  <a:srgbClr val="000000"/>
                </a:solidFill>
                <a:ea typeface="ＭＳ Ｐゴシック" charset="0"/>
                <a:cs typeface="Arial" charset="0"/>
              </a:rPr>
              <a:pPr fontAlgn="base">
                <a:spcBef>
                  <a:spcPct val="0"/>
                </a:spcBef>
                <a:spcAft>
                  <a:spcPct val="0"/>
                </a:spcAft>
              </a:pPr>
              <a:t>‹#›</a:t>
            </a:fld>
            <a:endParaRPr lang="en-US" smtClean="0">
              <a:solidFill>
                <a:srgbClr val="000000"/>
              </a:solidFill>
              <a:ea typeface="ＭＳ Ｐゴシック" charset="0"/>
              <a:cs typeface="Arial" charset="0"/>
            </a:endParaRPr>
          </a:p>
        </p:txBody>
      </p:sp>
      <p:sp>
        <p:nvSpPr>
          <p:cNvPr id="121861" name="Rectangle 5"/>
          <p:cNvSpPr>
            <a:spLocks noChangeArrowheads="1"/>
          </p:cNvSpPr>
          <p:nvPr/>
        </p:nvSpPr>
        <p:spPr bwMode="auto">
          <a:xfrm>
            <a:off x="0" y="0"/>
            <a:ext cx="9144000" cy="228600"/>
          </a:xfrm>
          <a:prstGeom prst="rect">
            <a:avLst/>
          </a:prstGeom>
          <a:solidFill>
            <a:srgbClr val="990000"/>
          </a:solidFill>
          <a:ln w="9525">
            <a:noFill/>
            <a:miter lim="800000"/>
            <a:headEnd/>
            <a:tailEnd/>
          </a:ln>
          <a:effectLst/>
        </p:spPr>
        <p:txBody>
          <a:bodyPr wrap="none" anchor="ctr"/>
          <a:lstStyle/>
          <a:p>
            <a:pPr algn="ctr" eaLnBrk="0" fontAlgn="base" hangingPunct="0">
              <a:spcBef>
                <a:spcPct val="0"/>
              </a:spcBef>
              <a:spcAft>
                <a:spcPct val="0"/>
              </a:spcAft>
              <a:defRPr/>
            </a:pPr>
            <a:endParaRPr lang="en-US" sz="2400">
              <a:solidFill>
                <a:srgbClr val="000000"/>
              </a:solidFill>
              <a:latin typeface="Times New Roman" pitchFamily="18" charset="0"/>
              <a:ea typeface="ＭＳ Ｐゴシック" charset="0"/>
              <a:cs typeface="Arial" charset="0"/>
            </a:endParaRPr>
          </a:p>
        </p:txBody>
      </p:sp>
      <p:pic>
        <p:nvPicPr>
          <p:cNvPr id="12294" name="Picture 7" descr="cmuredwhit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0525" y="33338"/>
            <a:ext cx="9810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83511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000" b="1">
          <a:solidFill>
            <a:schemeClr val="tx2"/>
          </a:solidFill>
          <a:latin typeface="Arial" charset="0"/>
        </a:defRPr>
      </a:lvl6pPr>
      <a:lvl7pPr marL="914400" algn="ctr" rtl="0" eaLnBrk="0" fontAlgn="base" hangingPunct="0">
        <a:spcBef>
          <a:spcPct val="0"/>
        </a:spcBef>
        <a:spcAft>
          <a:spcPct val="0"/>
        </a:spcAft>
        <a:defRPr sz="4000" b="1">
          <a:solidFill>
            <a:schemeClr val="tx2"/>
          </a:solidFill>
          <a:latin typeface="Arial" charset="0"/>
        </a:defRPr>
      </a:lvl7pPr>
      <a:lvl8pPr marL="1371600" algn="ctr" rtl="0" eaLnBrk="0" fontAlgn="base" hangingPunct="0">
        <a:spcBef>
          <a:spcPct val="0"/>
        </a:spcBef>
        <a:spcAft>
          <a:spcPct val="0"/>
        </a:spcAft>
        <a:defRPr sz="4000" b="1">
          <a:solidFill>
            <a:schemeClr val="tx2"/>
          </a:solidFill>
          <a:latin typeface="Arial" charset="0"/>
        </a:defRPr>
      </a:lvl8pPr>
      <a:lvl9pPr marL="1828800" algn="ctr" rtl="0" eaLnBrk="0" fontAlgn="base" hangingPunct="0">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pPr>
            <a:fld id="{7CC9573C-9DF6-A945-AE32-80F8498D19A9}" type="slidenum">
              <a:rPr lang="en-US" smtClean="0">
                <a:solidFill>
                  <a:srgbClr val="000000"/>
                </a:solidFill>
                <a:ea typeface="ＭＳ Ｐゴシック" charset="0"/>
                <a:cs typeface="Arial" charset="0"/>
              </a:rPr>
              <a:pPr eaLnBrk="0" fontAlgn="base" hangingPunct="0">
                <a:spcBef>
                  <a:spcPct val="0"/>
                </a:spcBef>
                <a:spcAft>
                  <a:spcPct val="0"/>
                </a:spcAft>
              </a:pPr>
              <a:t>‹#›</a:t>
            </a:fld>
            <a:endParaRPr lang="en-US" smtClean="0">
              <a:solidFill>
                <a:srgbClr val="000000"/>
              </a:solidFill>
              <a:ea typeface="ＭＳ Ｐゴシック" charset="0"/>
              <a:cs typeface="Arial" charset="0"/>
            </a:endParaRPr>
          </a:p>
        </p:txBody>
      </p:sp>
      <p:sp>
        <p:nvSpPr>
          <p:cNvPr id="1029" name="Rectangle 5"/>
          <p:cNvSpPr>
            <a:spLocks noChangeArrowheads="1"/>
          </p:cNvSpPr>
          <p:nvPr/>
        </p:nvSpPr>
        <p:spPr bwMode="auto">
          <a:xfrm>
            <a:off x="0" y="0"/>
            <a:ext cx="91440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400" smtClean="0">
              <a:solidFill>
                <a:srgbClr val="000000"/>
              </a:solidFill>
              <a:latin typeface="Times New Roman" charset="0"/>
              <a:ea typeface="ＭＳ Ｐゴシック" charset="0"/>
              <a:cs typeface="Arial" charset="0"/>
            </a:endParaRPr>
          </a:p>
        </p:txBody>
      </p:sp>
      <p:pic>
        <p:nvPicPr>
          <p:cNvPr id="1030" name="Picture 7" descr="cmuredwhit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0525" y="33338"/>
            <a:ext cx="9810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302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Arial" charset="0"/>
          <a:ea typeface="ＭＳ Ｐゴシック" charset="0"/>
        </a:defRPr>
      </a:lvl2pPr>
      <a:lvl3pPr algn="ctr" rtl="0" eaLnBrk="0" fontAlgn="base" hangingPunct="0">
        <a:spcBef>
          <a:spcPct val="0"/>
        </a:spcBef>
        <a:spcAft>
          <a:spcPct val="0"/>
        </a:spcAft>
        <a:defRPr sz="4000" b="1">
          <a:solidFill>
            <a:schemeClr val="tx2"/>
          </a:solidFill>
          <a:latin typeface="Arial" charset="0"/>
          <a:ea typeface="ＭＳ Ｐゴシック" charset="0"/>
        </a:defRPr>
      </a:lvl3pPr>
      <a:lvl4pPr algn="ctr" rtl="0" eaLnBrk="0" fontAlgn="base" hangingPunct="0">
        <a:spcBef>
          <a:spcPct val="0"/>
        </a:spcBef>
        <a:spcAft>
          <a:spcPct val="0"/>
        </a:spcAft>
        <a:defRPr sz="4000" b="1">
          <a:solidFill>
            <a:schemeClr val="tx2"/>
          </a:solidFill>
          <a:latin typeface="Arial" charset="0"/>
          <a:ea typeface="ＭＳ Ｐゴシック" charset="0"/>
        </a:defRPr>
      </a:lvl4pPr>
      <a:lvl5pPr algn="ctr" rtl="0" eaLnBrk="0" fontAlgn="base" hangingPunct="0">
        <a:spcBef>
          <a:spcPct val="0"/>
        </a:spcBef>
        <a:spcAft>
          <a:spcPct val="0"/>
        </a:spcAft>
        <a:defRPr sz="4000" b="1">
          <a:solidFill>
            <a:schemeClr val="tx2"/>
          </a:solidFill>
          <a:latin typeface="Arial" charset="0"/>
          <a:ea typeface="ＭＳ Ｐゴシック" charset="0"/>
        </a:defRPr>
      </a:lvl5pPr>
      <a:lvl6pPr marL="457200" algn="ctr" rtl="0" eaLnBrk="0" fontAlgn="base" hangingPunct="0">
        <a:spcBef>
          <a:spcPct val="0"/>
        </a:spcBef>
        <a:spcAft>
          <a:spcPct val="0"/>
        </a:spcAft>
        <a:defRPr sz="4000" b="1">
          <a:solidFill>
            <a:schemeClr val="tx2"/>
          </a:solidFill>
          <a:latin typeface="Arial" charset="0"/>
        </a:defRPr>
      </a:lvl6pPr>
      <a:lvl7pPr marL="914400" algn="ctr" rtl="0" eaLnBrk="0" fontAlgn="base" hangingPunct="0">
        <a:spcBef>
          <a:spcPct val="0"/>
        </a:spcBef>
        <a:spcAft>
          <a:spcPct val="0"/>
        </a:spcAft>
        <a:defRPr sz="4000" b="1">
          <a:solidFill>
            <a:schemeClr val="tx2"/>
          </a:solidFill>
          <a:latin typeface="Arial" charset="0"/>
        </a:defRPr>
      </a:lvl7pPr>
      <a:lvl8pPr marL="1371600" algn="ctr" rtl="0" eaLnBrk="0" fontAlgn="base" hangingPunct="0">
        <a:spcBef>
          <a:spcPct val="0"/>
        </a:spcBef>
        <a:spcAft>
          <a:spcPct val="0"/>
        </a:spcAft>
        <a:defRPr sz="4000" b="1">
          <a:solidFill>
            <a:schemeClr val="tx2"/>
          </a:solidFill>
          <a:latin typeface="Arial" charset="0"/>
        </a:defRPr>
      </a:lvl8pPr>
      <a:lvl9pPr marL="1828800" algn="ctr" rtl="0" eaLnBrk="0" fontAlgn="base" hangingPunct="0">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21860"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charset="0"/>
              </a:defRPr>
            </a:lvl1pPr>
          </a:lstStyle>
          <a:p>
            <a:pPr fontAlgn="base">
              <a:spcBef>
                <a:spcPct val="0"/>
              </a:spcBef>
              <a:spcAft>
                <a:spcPct val="0"/>
              </a:spcAft>
              <a:defRPr/>
            </a:pPr>
            <a:fld id="{DF1D954B-BB69-054C-86E2-DA853834A1A5}" type="slidenum">
              <a:rPr lang="en-US" altLang="ja-JP">
                <a:solidFill>
                  <a:srgbClr val="000000"/>
                </a:solidFill>
                <a:ea typeface="ＭＳ Ｐゴシック" charset="0"/>
                <a:cs typeface="Arial" charset="0"/>
              </a:rPr>
              <a:pPr fontAlgn="base">
                <a:spcBef>
                  <a:spcPct val="0"/>
                </a:spcBef>
                <a:spcAft>
                  <a:spcPct val="0"/>
                </a:spcAft>
                <a:defRPr/>
              </a:pPr>
              <a:t>‹#›</a:t>
            </a:fld>
            <a:endParaRPr lang="en-US" altLang="ja-JP">
              <a:solidFill>
                <a:srgbClr val="000000"/>
              </a:solidFill>
              <a:ea typeface="ＭＳ Ｐゴシック" charset="0"/>
              <a:cs typeface="Arial" charset="0"/>
            </a:endParaRPr>
          </a:p>
        </p:txBody>
      </p:sp>
      <p:sp>
        <p:nvSpPr>
          <p:cNvPr id="1029" name="Rectangle 5"/>
          <p:cNvSpPr>
            <a:spLocks noChangeArrowheads="1"/>
          </p:cNvSpPr>
          <p:nvPr/>
        </p:nvSpPr>
        <p:spPr bwMode="auto">
          <a:xfrm>
            <a:off x="0" y="0"/>
            <a:ext cx="91440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ja-JP" altLang="en-US" sz="2400" smtClean="0">
              <a:solidFill>
                <a:srgbClr val="000000"/>
              </a:solidFill>
              <a:latin typeface="Times New Roman" charset="0"/>
              <a:ea typeface="ＭＳ Ｐゴシック" charset="0"/>
              <a:cs typeface="Arial" charset="0"/>
            </a:endParaRPr>
          </a:p>
        </p:txBody>
      </p:sp>
      <p:pic>
        <p:nvPicPr>
          <p:cNvPr id="1030" name="Picture 7" descr="cmuredwhit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0525" y="33338"/>
            <a:ext cx="9810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469859"/>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xStyles>
    <p:title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2"/>
          </a:solidFill>
          <a:latin typeface="Arial" charset="0"/>
        </a:defRPr>
      </a:lvl6pPr>
      <a:lvl7pPr marL="914400" algn="ctr" rtl="0" eaLnBrk="0" fontAlgn="base" hangingPunct="0">
        <a:spcBef>
          <a:spcPct val="0"/>
        </a:spcBef>
        <a:spcAft>
          <a:spcPct val="0"/>
        </a:spcAft>
        <a:defRPr sz="4000" b="1">
          <a:solidFill>
            <a:schemeClr val="tx2"/>
          </a:solidFill>
          <a:latin typeface="Arial" charset="0"/>
        </a:defRPr>
      </a:lvl7pPr>
      <a:lvl8pPr marL="1371600" algn="ctr" rtl="0" eaLnBrk="0" fontAlgn="base" hangingPunct="0">
        <a:spcBef>
          <a:spcPct val="0"/>
        </a:spcBef>
        <a:spcAft>
          <a:spcPct val="0"/>
        </a:spcAft>
        <a:defRPr sz="4000" b="1">
          <a:solidFill>
            <a:schemeClr val="tx2"/>
          </a:solidFill>
          <a:latin typeface="Arial" charset="0"/>
        </a:defRPr>
      </a:lvl8pPr>
      <a:lvl9pPr marL="1828800" algn="ctr" rtl="0" eaLnBrk="0" fontAlgn="base" hangingPunct="0">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5"/>
            </p:custDataLst>
          </p:nvPr>
        </p:nvSpPr>
        <p:spPr>
          <a:xfrm>
            <a:off x="457200" y="152400"/>
            <a:ext cx="8229600" cy="1143000"/>
          </a:xfrm>
          <a:prstGeom prst="rect">
            <a:avLst/>
          </a:prstGeom>
        </p:spPr>
        <p:txBody>
          <a:bodyPr vert="horz" lIns="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6"/>
            </p:custDataLst>
          </p:nvPr>
        </p:nvSpPr>
        <p:spPr>
          <a:xfrm>
            <a:off x="457200" y="1371600"/>
            <a:ext cx="8229600" cy="4754563"/>
          </a:xfrm>
          <a:prstGeom prst="rect">
            <a:avLst/>
          </a:prstGeom>
        </p:spPr>
        <p:txBody>
          <a:bodyPr vert="horz" lIns="91440" tIns="45720" rIns="91440" bIns="4572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7"/>
            </p:custDataLst>
          </p:nvPr>
        </p:nvSpPr>
        <p:spPr>
          <a:xfrm>
            <a:off x="152400" y="6492875"/>
            <a:ext cx="2133600" cy="365125"/>
          </a:xfrm>
          <a:prstGeom prst="rect">
            <a:avLst/>
          </a:prstGeom>
        </p:spPr>
        <p:txBody>
          <a:bodyPr vert="horz" lIns="0" tIns="0" rIns="0" bIns="0" rtlCol="0" anchor="ctr"/>
          <a:lstStyle>
            <a:lvl1pPr algn="l">
              <a:defRPr sz="1200">
                <a:solidFill>
                  <a:schemeClr val="tx1"/>
                </a:solidFill>
                <a:latin typeface="+mj-lt"/>
                <a:cs typeface="Calibri"/>
              </a:defRPr>
            </a:lvl1pPr>
          </a:lstStyle>
          <a:p>
            <a:fld id="{9AA2B134-B144-7141-B9DB-7E1D1AA152E5}" type="datetime1">
              <a:rPr lang="en-US" smtClean="0">
                <a:solidFill>
                  <a:srgbClr val="000000"/>
                </a:solidFill>
                <a:latin typeface="Calibri"/>
              </a:rPr>
              <a:pPr/>
              <a:t>8/22/13</a:t>
            </a:fld>
            <a:endParaRPr lang="en-US" dirty="0">
              <a:solidFill>
                <a:srgbClr val="000000"/>
              </a:solidFill>
              <a:latin typeface="Calibri"/>
            </a:endParaRPr>
          </a:p>
        </p:txBody>
      </p:sp>
      <p:sp>
        <p:nvSpPr>
          <p:cNvPr id="5" name="Footer Placeholder 4"/>
          <p:cNvSpPr>
            <a:spLocks noGrp="1"/>
          </p:cNvSpPr>
          <p:nvPr>
            <p:ph type="ftr" sz="quarter" idx="3"/>
            <p:custDataLst>
              <p:tags r:id="rId18"/>
            </p:custDataLst>
          </p:nvPr>
        </p:nvSpPr>
        <p:spPr>
          <a:xfrm>
            <a:off x="3124200" y="6492875"/>
            <a:ext cx="2895600" cy="365125"/>
          </a:xfrm>
          <a:prstGeom prst="rect">
            <a:avLst/>
          </a:prstGeom>
        </p:spPr>
        <p:txBody>
          <a:bodyPr vert="horz" lIns="0" tIns="0" rIns="0" bIns="0" rtlCol="0" anchor="ctr"/>
          <a:lstStyle>
            <a:lvl1pPr algn="ctr">
              <a:defRPr sz="1200">
                <a:solidFill>
                  <a:schemeClr val="tx1"/>
                </a:solidFill>
                <a:latin typeface="+mj-lt"/>
                <a:cs typeface="Calibri"/>
              </a:defRPr>
            </a:lvl1pPr>
          </a:lstStyle>
          <a:p>
            <a:endParaRPr lang="en-US" dirty="0">
              <a:solidFill>
                <a:srgbClr val="000000"/>
              </a:solidFill>
              <a:latin typeface="Calibri"/>
            </a:endParaRPr>
          </a:p>
        </p:txBody>
      </p:sp>
      <p:sp>
        <p:nvSpPr>
          <p:cNvPr id="6" name="Slide Number Placeholder 5"/>
          <p:cNvSpPr>
            <a:spLocks noGrp="1"/>
          </p:cNvSpPr>
          <p:nvPr>
            <p:ph type="sldNum" sz="quarter" idx="4"/>
            <p:custDataLst>
              <p:tags r:id="rId19"/>
            </p:custDataLst>
          </p:nvPr>
        </p:nvSpPr>
        <p:spPr>
          <a:xfrm>
            <a:off x="6858000" y="6492875"/>
            <a:ext cx="2133600" cy="365125"/>
          </a:xfrm>
          <a:prstGeom prst="rect">
            <a:avLst/>
          </a:prstGeom>
        </p:spPr>
        <p:txBody>
          <a:bodyPr vert="horz" lIns="0" tIns="0" rIns="0" bIns="0" rtlCol="0" anchor="ctr"/>
          <a:lstStyle>
            <a:lvl1pPr algn="r">
              <a:defRPr sz="1200">
                <a:solidFill>
                  <a:schemeClr val="tx1"/>
                </a:solidFill>
                <a:latin typeface="+mj-lt"/>
                <a:cs typeface="Calibri"/>
              </a:defRPr>
            </a:lvl1pPr>
          </a:lstStyle>
          <a:p>
            <a:fld id="{B747839D-A323-47F3-909F-548499399628}" type="slidenum">
              <a:rPr lang="en-US" smtClean="0">
                <a:solidFill>
                  <a:srgbClr val="000000"/>
                </a:solidFill>
                <a:latin typeface="Calibri"/>
              </a:rPr>
              <a:pPr/>
              <a:t>‹#›</a:t>
            </a:fld>
            <a:endParaRPr lang="en-US" dirty="0">
              <a:solidFill>
                <a:srgbClr val="000000"/>
              </a:solidFill>
              <a:latin typeface="Calibri"/>
            </a:endParaRPr>
          </a:p>
        </p:txBody>
      </p:sp>
    </p:spTree>
    <p:extLst>
      <p:ext uri="{BB962C8B-B14F-4D97-AF65-F5344CB8AC3E}">
        <p14:creationId xmlns:p14="http://schemas.microsoft.com/office/powerpoint/2010/main" val="255194407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b="0" i="0" kern="1200" spc="-50" normalizeH="0">
          <a:solidFill>
            <a:schemeClr val="tx2"/>
          </a:solidFill>
          <a:latin typeface="+mj-lt"/>
          <a:ea typeface="+mj-ea"/>
          <a:cs typeface="Cambria"/>
        </a:defRPr>
      </a:lvl1pPr>
    </p:titleStyle>
    <p:body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20923545"/>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ransition xmlns:p14="http://schemas.microsoft.com/office/powerpoint/2010/mai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DDDDD"/>
            </a:gs>
            <a:gs pos="100000">
              <a:srgbClr val="B2B2B2"/>
            </a:gs>
          </a:gsLst>
          <a:lin ang="5400000" scaled="1"/>
        </a:gradFill>
        <a:effectLst/>
      </p:bgPr>
    </p:bg>
    <p:spTree>
      <p:nvGrpSpPr>
        <p:cNvPr id="1" name=""/>
        <p:cNvGrpSpPr/>
        <p:nvPr/>
      </p:nvGrpSpPr>
      <p:grpSpPr>
        <a:xfrm>
          <a:off x="0" y="0"/>
          <a:ext cx="0" cy="0"/>
          <a:chOff x="0" y="0"/>
          <a:chExt cx="0" cy="0"/>
        </a:xfrm>
      </p:grpSpPr>
      <p:sp>
        <p:nvSpPr>
          <p:cNvPr id="982027" name="Rectangle 11"/>
          <p:cNvSpPr>
            <a:spLocks noChangeArrowheads="1"/>
          </p:cNvSpPr>
          <p:nvPr userDrawn="1"/>
        </p:nvSpPr>
        <p:spPr bwMode="black">
          <a:xfrm>
            <a:off x="0" y="0"/>
            <a:ext cx="9144000" cy="1139825"/>
          </a:xfrm>
          <a:prstGeom prst="rect">
            <a:avLst/>
          </a:prstGeom>
          <a:solidFill>
            <a:schemeClr val="tx1"/>
          </a:solidFill>
          <a:ln w="9525">
            <a:noFill/>
            <a:miter lim="800000"/>
            <a:headEnd/>
            <a:tailEnd/>
          </a:ln>
          <a:effectLst/>
        </p:spPr>
        <p:txBody>
          <a:bodyPr wrap="none" lIns="137160" tIns="155448" rIns="137160" bIns="155448" anchor="ctr"/>
          <a:lstStyle/>
          <a:p>
            <a:pPr eaLnBrk="0" fontAlgn="base" hangingPunct="0">
              <a:spcBef>
                <a:spcPct val="0"/>
              </a:spcBef>
              <a:spcAft>
                <a:spcPct val="0"/>
              </a:spcAft>
              <a:defRPr/>
            </a:pPr>
            <a:endParaRPr lang="en-US" b="1">
              <a:solidFill>
                <a:srgbClr val="000000"/>
              </a:solidFill>
              <a:latin typeface="Arial" charset="0"/>
            </a:endParaRPr>
          </a:p>
        </p:txBody>
      </p:sp>
      <p:sp>
        <p:nvSpPr>
          <p:cNvPr id="1027" name="Rectangle 3"/>
          <p:cNvSpPr>
            <a:spLocks noGrp="1" noChangeArrowheads="1"/>
          </p:cNvSpPr>
          <p:nvPr>
            <p:ph type="title"/>
          </p:nvPr>
        </p:nvSpPr>
        <p:spPr bwMode="ltGray">
          <a:xfrm>
            <a:off x="374650" y="207963"/>
            <a:ext cx="683895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85763" y="1604963"/>
            <a:ext cx="8215312" cy="4735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82021" name="Text Box 5"/>
          <p:cNvSpPr txBox="1">
            <a:spLocks noChangeArrowheads="1"/>
          </p:cNvSpPr>
          <p:nvPr/>
        </p:nvSpPr>
        <p:spPr bwMode="auto">
          <a:xfrm>
            <a:off x="0" y="6637338"/>
            <a:ext cx="2555875" cy="214312"/>
          </a:xfrm>
          <a:prstGeom prst="rect">
            <a:avLst/>
          </a:prstGeom>
          <a:noFill/>
          <a:ln w="50800" cap="rnd" algn="ctr">
            <a:noFill/>
            <a:prstDash val="sysDot"/>
            <a:miter lim="800000"/>
            <a:headEnd/>
            <a:tailEnd/>
          </a:ln>
          <a:effectLst/>
        </p:spPr>
        <p:txBody>
          <a:bodyPr>
            <a:prstTxWarp prst="textNoShape">
              <a:avLst/>
            </a:prstTxWarp>
            <a:spAutoFit/>
          </a:bodyPr>
          <a:lstStyle/>
          <a:p>
            <a:pPr eaLnBrk="0" fontAlgn="base" hangingPunct="0">
              <a:spcBef>
                <a:spcPct val="0"/>
              </a:spcBef>
              <a:spcAft>
                <a:spcPct val="0"/>
              </a:spcAft>
              <a:defRPr/>
            </a:pPr>
            <a:r>
              <a:rPr lang="en-US" sz="800" dirty="0">
                <a:solidFill>
                  <a:srgbClr val="000000"/>
                </a:solidFill>
                <a:latin typeface="Arial" pitchFamily="32" charset="0"/>
              </a:rPr>
              <a:t>© </a:t>
            </a:r>
            <a:r>
              <a:rPr lang="en-US" sz="800" dirty="0" smtClean="0">
                <a:solidFill>
                  <a:srgbClr val="000000"/>
                </a:solidFill>
                <a:latin typeface="Arial" pitchFamily="32" charset="0"/>
              </a:rPr>
              <a:t>2010 </a:t>
            </a:r>
            <a:r>
              <a:rPr lang="en-US" sz="800" dirty="0">
                <a:solidFill>
                  <a:srgbClr val="000000"/>
                </a:solidFill>
                <a:latin typeface="Arial" pitchFamily="32" charset="0"/>
              </a:rPr>
              <a:t>Carnegie Mellon CyLab  All rights reserved.</a:t>
            </a:r>
          </a:p>
        </p:txBody>
      </p:sp>
      <p:sp>
        <p:nvSpPr>
          <p:cNvPr id="982022" name="Text Box 6"/>
          <p:cNvSpPr txBox="1">
            <a:spLocks noChangeArrowheads="1"/>
          </p:cNvSpPr>
          <p:nvPr/>
        </p:nvSpPr>
        <p:spPr bwMode="auto">
          <a:xfrm>
            <a:off x="4443413" y="6629400"/>
            <a:ext cx="323850" cy="228600"/>
          </a:xfrm>
          <a:prstGeom prst="rect">
            <a:avLst/>
          </a:prstGeom>
          <a:noFill/>
          <a:ln w="50800" cap="rnd" algn="ctr">
            <a:noFill/>
            <a:prstDash val="sysDot"/>
            <a:miter lim="800000"/>
            <a:headEnd/>
            <a:tailEnd/>
          </a:ln>
          <a:effectLst/>
        </p:spPr>
        <p:txBody>
          <a:bodyPr>
            <a:prstTxWarp prst="textNoShape">
              <a:avLst/>
            </a:prstTxWarp>
            <a:spAutoFit/>
          </a:bodyPr>
          <a:lstStyle/>
          <a:p>
            <a:pPr eaLnBrk="0" fontAlgn="base" hangingPunct="0">
              <a:spcBef>
                <a:spcPct val="0"/>
              </a:spcBef>
              <a:spcAft>
                <a:spcPct val="0"/>
              </a:spcAft>
              <a:defRPr/>
            </a:pPr>
            <a:fld id="{669D6E38-761F-3E45-BA01-172701E2A3D6}" type="slidenum">
              <a:rPr lang="en-US" sz="900" b="1">
                <a:solidFill>
                  <a:srgbClr val="000000"/>
                </a:solidFill>
                <a:latin typeface="Arial" pitchFamily="32" charset="0"/>
              </a:rPr>
              <a:pPr eaLnBrk="0" fontAlgn="base" hangingPunct="0">
                <a:spcBef>
                  <a:spcPct val="0"/>
                </a:spcBef>
                <a:spcAft>
                  <a:spcPct val="0"/>
                </a:spcAft>
                <a:defRPr/>
              </a:pPr>
              <a:t>‹#›</a:t>
            </a:fld>
            <a:endParaRPr lang="en-US" sz="900" b="1">
              <a:solidFill>
                <a:srgbClr val="000000"/>
              </a:solidFill>
              <a:latin typeface="Arial" pitchFamily="32" charset="0"/>
            </a:endParaRPr>
          </a:p>
        </p:txBody>
      </p:sp>
      <p:sp>
        <p:nvSpPr>
          <p:cNvPr id="982023" name="Text Box 7"/>
          <p:cNvSpPr txBox="1">
            <a:spLocks noChangeArrowheads="1"/>
          </p:cNvSpPr>
          <p:nvPr/>
        </p:nvSpPr>
        <p:spPr bwMode="auto">
          <a:xfrm>
            <a:off x="6773863" y="6637338"/>
            <a:ext cx="2373312" cy="214312"/>
          </a:xfrm>
          <a:prstGeom prst="rect">
            <a:avLst/>
          </a:prstGeom>
          <a:noFill/>
          <a:ln w="50800" cap="rnd" algn="ctr">
            <a:noFill/>
            <a:prstDash val="sysDot"/>
            <a:miter lim="800000"/>
            <a:headEnd/>
            <a:tailEnd/>
          </a:ln>
          <a:effectLst/>
        </p:spPr>
        <p:txBody>
          <a:bodyPr>
            <a:spAutoFit/>
          </a:bodyPr>
          <a:lstStyle/>
          <a:p>
            <a:pPr algn="r" eaLnBrk="0" fontAlgn="base" hangingPunct="0">
              <a:spcBef>
                <a:spcPct val="0"/>
              </a:spcBef>
              <a:spcAft>
                <a:spcPct val="0"/>
              </a:spcAft>
              <a:defRPr/>
            </a:pPr>
            <a:r>
              <a:rPr lang="en-US" sz="800" dirty="0">
                <a:solidFill>
                  <a:srgbClr val="000000"/>
                </a:solidFill>
                <a:latin typeface="Arial" charset="0"/>
              </a:rPr>
              <a:t>www.cylab.cmu.edu</a:t>
            </a:r>
          </a:p>
        </p:txBody>
      </p:sp>
      <p:pic>
        <p:nvPicPr>
          <p:cNvPr id="1032" name="Picture 12" descr="Cylablogo"/>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7162800" y="188913"/>
            <a:ext cx="1898650" cy="803275"/>
          </a:xfrm>
          <a:prstGeom prst="rect">
            <a:avLst/>
          </a:prstGeom>
          <a:noFill/>
          <a:ln w="9525">
            <a:noFill/>
            <a:miter lim="800000"/>
            <a:headEnd/>
            <a:tailEnd/>
          </a:ln>
        </p:spPr>
      </p:pic>
    </p:spTree>
    <p:extLst>
      <p:ext uri="{BB962C8B-B14F-4D97-AF65-F5344CB8AC3E}">
        <p14:creationId xmlns:p14="http://schemas.microsoft.com/office/powerpoint/2010/main" val="26724720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ransition xmlns:p14="http://schemas.microsoft.com/office/powerpoint/2010/main" spd="med"/>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tabLst>
          <a:tab pos="400050" algn="l"/>
        </a:tabLst>
        <a:defRPr sz="24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tabLst>
          <a:tab pos="400050" algn="l"/>
        </a:tabLst>
        <a:defRPr sz="2400">
          <a:solidFill>
            <a:schemeClr val="bg1"/>
          </a:solidFill>
          <a:latin typeface="Arial Black" pitchFamily="34" charset="0"/>
          <a:ea typeface="ＭＳ Ｐゴシック" charset="-128"/>
          <a:cs typeface="ＭＳ Ｐゴシック" charset="-128"/>
        </a:defRPr>
      </a:lvl2pPr>
      <a:lvl3pPr algn="l" rtl="0" eaLnBrk="0" fontAlgn="base" hangingPunct="0">
        <a:spcBef>
          <a:spcPct val="0"/>
        </a:spcBef>
        <a:spcAft>
          <a:spcPct val="0"/>
        </a:spcAft>
        <a:tabLst>
          <a:tab pos="400050" algn="l"/>
        </a:tabLst>
        <a:defRPr sz="2400">
          <a:solidFill>
            <a:schemeClr val="bg1"/>
          </a:solidFill>
          <a:latin typeface="Arial Black" pitchFamily="34" charset="0"/>
          <a:ea typeface="ＭＳ Ｐゴシック" charset="-128"/>
          <a:cs typeface="ＭＳ Ｐゴシック" charset="-128"/>
        </a:defRPr>
      </a:lvl3pPr>
      <a:lvl4pPr algn="l" rtl="0" eaLnBrk="0" fontAlgn="base" hangingPunct="0">
        <a:spcBef>
          <a:spcPct val="0"/>
        </a:spcBef>
        <a:spcAft>
          <a:spcPct val="0"/>
        </a:spcAft>
        <a:tabLst>
          <a:tab pos="400050" algn="l"/>
        </a:tabLst>
        <a:defRPr sz="2400">
          <a:solidFill>
            <a:schemeClr val="bg1"/>
          </a:solidFill>
          <a:latin typeface="Arial Black" pitchFamily="34" charset="0"/>
          <a:ea typeface="ＭＳ Ｐゴシック" charset="-128"/>
          <a:cs typeface="ＭＳ Ｐゴシック" charset="-128"/>
        </a:defRPr>
      </a:lvl4pPr>
      <a:lvl5pPr algn="l" rtl="0" eaLnBrk="0" fontAlgn="base" hangingPunct="0">
        <a:spcBef>
          <a:spcPct val="0"/>
        </a:spcBef>
        <a:spcAft>
          <a:spcPct val="0"/>
        </a:spcAft>
        <a:tabLst>
          <a:tab pos="400050" algn="l"/>
        </a:tabLst>
        <a:defRPr sz="2400">
          <a:solidFill>
            <a:schemeClr val="bg1"/>
          </a:solidFill>
          <a:latin typeface="Arial Black" pitchFamily="34" charset="0"/>
          <a:ea typeface="ＭＳ Ｐゴシック" charset="-128"/>
          <a:cs typeface="ＭＳ Ｐゴシック" charset="-128"/>
        </a:defRPr>
      </a:lvl5pPr>
      <a:lvl6pPr marL="457200" algn="l" rtl="0" fontAlgn="base">
        <a:spcBef>
          <a:spcPct val="0"/>
        </a:spcBef>
        <a:spcAft>
          <a:spcPct val="0"/>
        </a:spcAft>
        <a:tabLst>
          <a:tab pos="400050" algn="l"/>
        </a:tabLst>
        <a:defRPr sz="2400">
          <a:solidFill>
            <a:schemeClr val="bg1"/>
          </a:solidFill>
          <a:latin typeface="Arial Black" pitchFamily="34" charset="0"/>
        </a:defRPr>
      </a:lvl6pPr>
      <a:lvl7pPr marL="914400" algn="l" rtl="0" fontAlgn="base">
        <a:spcBef>
          <a:spcPct val="0"/>
        </a:spcBef>
        <a:spcAft>
          <a:spcPct val="0"/>
        </a:spcAft>
        <a:tabLst>
          <a:tab pos="400050" algn="l"/>
        </a:tabLst>
        <a:defRPr sz="2400">
          <a:solidFill>
            <a:schemeClr val="bg1"/>
          </a:solidFill>
          <a:latin typeface="Arial Black" pitchFamily="34" charset="0"/>
        </a:defRPr>
      </a:lvl7pPr>
      <a:lvl8pPr marL="1371600" algn="l" rtl="0" fontAlgn="base">
        <a:spcBef>
          <a:spcPct val="0"/>
        </a:spcBef>
        <a:spcAft>
          <a:spcPct val="0"/>
        </a:spcAft>
        <a:tabLst>
          <a:tab pos="400050" algn="l"/>
        </a:tabLst>
        <a:defRPr sz="2400">
          <a:solidFill>
            <a:schemeClr val="bg1"/>
          </a:solidFill>
          <a:latin typeface="Arial Black" pitchFamily="34" charset="0"/>
        </a:defRPr>
      </a:lvl8pPr>
      <a:lvl9pPr marL="1828800" algn="l" rtl="0" fontAlgn="base">
        <a:spcBef>
          <a:spcPct val="0"/>
        </a:spcBef>
        <a:spcAft>
          <a:spcPct val="0"/>
        </a:spcAft>
        <a:tabLst>
          <a:tab pos="400050" algn="l"/>
        </a:tabLst>
        <a:defRPr sz="2400">
          <a:solidFill>
            <a:schemeClr val="bg1"/>
          </a:solidFill>
          <a:latin typeface="Arial Black" pitchFamily="34" charset="0"/>
        </a:defRPr>
      </a:lvl9pPr>
    </p:titleStyle>
    <p:bodyStyle>
      <a:lvl1pPr marL="227013" indent="-227013" algn="l" rtl="0" eaLnBrk="0" fontAlgn="base" hangingPunct="0">
        <a:spcBef>
          <a:spcPct val="20000"/>
        </a:spcBef>
        <a:spcAft>
          <a:spcPct val="0"/>
        </a:spcAft>
        <a:buClr>
          <a:srgbClr val="CC0000"/>
        </a:buClr>
        <a:buFont typeface="Arial" pitchFamily="-107" charset="0"/>
        <a:buChar char="•"/>
        <a:defRPr sz="2400" b="1">
          <a:solidFill>
            <a:schemeClr val="tx1"/>
          </a:solidFill>
          <a:latin typeface="+mn-lt"/>
          <a:ea typeface="ＭＳ Ｐゴシック" charset="-128"/>
          <a:cs typeface="ＭＳ Ｐゴシック" charset="-128"/>
        </a:defRPr>
      </a:lvl1pPr>
      <a:lvl2pPr marL="625475" indent="-284163" algn="l" rtl="0" eaLnBrk="0" fontAlgn="base" hangingPunct="0">
        <a:spcBef>
          <a:spcPct val="20000"/>
        </a:spcBef>
        <a:spcAft>
          <a:spcPct val="0"/>
        </a:spcAft>
        <a:buClr>
          <a:srgbClr val="CC0000"/>
        </a:buClr>
        <a:buFont typeface="Arial" pitchFamily="-107" charset="0"/>
        <a:buChar char="•"/>
        <a:defRPr sz="2400">
          <a:solidFill>
            <a:schemeClr val="tx1"/>
          </a:solidFill>
          <a:latin typeface="+mn-lt"/>
          <a:ea typeface="ＭＳ Ｐゴシック" pitchFamily="32" charset="-128"/>
        </a:defRPr>
      </a:lvl2pPr>
      <a:lvl3pPr marL="965200" indent="-225425" algn="l" rtl="0" eaLnBrk="0" fontAlgn="base" hangingPunct="0">
        <a:spcBef>
          <a:spcPct val="20000"/>
        </a:spcBef>
        <a:spcAft>
          <a:spcPct val="0"/>
        </a:spcAft>
        <a:buClr>
          <a:srgbClr val="CC0000"/>
        </a:buClr>
        <a:buFont typeface="Arial" pitchFamily="-107" charset="0"/>
        <a:buChar char="•"/>
        <a:defRPr sz="2000">
          <a:solidFill>
            <a:schemeClr val="tx1"/>
          </a:solidFill>
          <a:latin typeface="+mn-lt"/>
          <a:ea typeface="ＭＳ Ｐゴシック" pitchFamily="32" charset="-128"/>
        </a:defRPr>
      </a:lvl3pPr>
      <a:lvl4pPr marL="1312863" indent="-233363" algn="l" rtl="0" eaLnBrk="0" fontAlgn="base" hangingPunct="0">
        <a:spcBef>
          <a:spcPct val="20000"/>
        </a:spcBef>
        <a:spcAft>
          <a:spcPct val="0"/>
        </a:spcAft>
        <a:buClr>
          <a:srgbClr val="CC0000"/>
        </a:buClr>
        <a:buFont typeface="Arial" pitchFamily="-107" charset="0"/>
        <a:buChar char="•"/>
        <a:defRPr sz="2000">
          <a:solidFill>
            <a:schemeClr val="tx1"/>
          </a:solidFill>
          <a:latin typeface="+mn-lt"/>
          <a:ea typeface="ＭＳ Ｐゴシック" pitchFamily="32" charset="-128"/>
        </a:defRPr>
      </a:lvl4pPr>
      <a:lvl5pPr marL="1601788" indent="-174625" algn="l" rtl="0" eaLnBrk="0" fontAlgn="base" hangingPunct="0">
        <a:spcBef>
          <a:spcPct val="20000"/>
        </a:spcBef>
        <a:spcAft>
          <a:spcPct val="0"/>
        </a:spcAft>
        <a:buClr>
          <a:srgbClr val="CC0000"/>
        </a:buClr>
        <a:buFont typeface="Arial" pitchFamily="-107" charset="0"/>
        <a:buChar char="•"/>
        <a:defRPr>
          <a:solidFill>
            <a:schemeClr val="tx1"/>
          </a:solidFill>
          <a:latin typeface="+mn-lt"/>
          <a:ea typeface="ＭＳ Ｐゴシック" pitchFamily="32" charset="-128"/>
        </a:defRPr>
      </a:lvl5pPr>
      <a:lvl6pPr marL="2058988" indent="-174625" algn="l" rtl="0" fontAlgn="base">
        <a:spcBef>
          <a:spcPct val="20000"/>
        </a:spcBef>
        <a:spcAft>
          <a:spcPct val="0"/>
        </a:spcAft>
        <a:buClr>
          <a:srgbClr val="CC0000"/>
        </a:buClr>
        <a:buChar char="•"/>
        <a:defRPr>
          <a:solidFill>
            <a:schemeClr val="tx1"/>
          </a:solidFill>
          <a:latin typeface="+mn-lt"/>
        </a:defRPr>
      </a:lvl6pPr>
      <a:lvl7pPr marL="2516188" indent="-174625" algn="l" rtl="0" fontAlgn="base">
        <a:spcBef>
          <a:spcPct val="20000"/>
        </a:spcBef>
        <a:spcAft>
          <a:spcPct val="0"/>
        </a:spcAft>
        <a:buClr>
          <a:srgbClr val="CC0000"/>
        </a:buClr>
        <a:buChar char="•"/>
        <a:defRPr>
          <a:solidFill>
            <a:schemeClr val="tx1"/>
          </a:solidFill>
          <a:latin typeface="+mn-lt"/>
        </a:defRPr>
      </a:lvl7pPr>
      <a:lvl8pPr marL="2973388" indent="-174625" algn="l" rtl="0" fontAlgn="base">
        <a:spcBef>
          <a:spcPct val="20000"/>
        </a:spcBef>
        <a:spcAft>
          <a:spcPct val="0"/>
        </a:spcAft>
        <a:buClr>
          <a:srgbClr val="CC0000"/>
        </a:buClr>
        <a:buChar char="•"/>
        <a:defRPr>
          <a:solidFill>
            <a:schemeClr val="tx1"/>
          </a:solidFill>
          <a:latin typeface="+mn-lt"/>
        </a:defRPr>
      </a:lvl8pPr>
      <a:lvl9pPr marL="3430588" indent="-174625" algn="l" rtl="0" fontAlgn="base">
        <a:spcBef>
          <a:spcPct val="20000"/>
        </a:spcBef>
        <a:spcAft>
          <a:spcPct val="0"/>
        </a:spcAft>
        <a:buClr>
          <a:srgbClr val="CC00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5"/>
            </p:custDataLst>
          </p:nvPr>
        </p:nvSpPr>
        <p:spPr>
          <a:xfrm>
            <a:off x="457200" y="274638"/>
            <a:ext cx="8229600" cy="1143000"/>
          </a:xfrm>
          <a:prstGeom prst="rect">
            <a:avLst/>
          </a:prstGeom>
        </p:spPr>
        <p:txBody>
          <a:bodyPr vert="horz" lIns="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6"/>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7"/>
            </p:custDataLst>
          </p:nvPr>
        </p:nvSpPr>
        <p:spPr>
          <a:xfrm>
            <a:off x="76200" y="6492875"/>
            <a:ext cx="2133600" cy="365125"/>
          </a:xfrm>
          <a:prstGeom prst="rect">
            <a:avLst/>
          </a:prstGeom>
        </p:spPr>
        <p:txBody>
          <a:bodyPr vert="horz" lIns="91440" tIns="45720" rIns="91440" bIns="45720" rtlCol="0" anchor="ctr"/>
          <a:lstStyle>
            <a:lvl1pPr algn="l">
              <a:defRPr sz="1200">
                <a:solidFill>
                  <a:schemeClr val="accent5"/>
                </a:solidFill>
                <a:latin typeface="Calibri"/>
                <a:cs typeface="Calibri"/>
              </a:defRPr>
            </a:lvl1pPr>
          </a:lstStyle>
          <a:p>
            <a:fld id="{E41AF537-9A8B-F04B-8235-91EF294AA03A}" type="datetime1">
              <a:rPr lang="en-US" smtClean="0">
                <a:solidFill>
                  <a:srgbClr val="009446"/>
                </a:solidFill>
              </a:rPr>
              <a:t>8/22/13</a:t>
            </a:fld>
            <a:endParaRPr lang="en-US" dirty="0">
              <a:solidFill>
                <a:srgbClr val="009446"/>
              </a:solidFill>
            </a:endParaRPr>
          </a:p>
        </p:txBody>
      </p:sp>
      <p:sp>
        <p:nvSpPr>
          <p:cNvPr id="5" name="Footer Placeholder 4"/>
          <p:cNvSpPr>
            <a:spLocks noGrp="1"/>
          </p:cNvSpPr>
          <p:nvPr>
            <p:ph type="ftr" sz="quarter" idx="3"/>
            <p:custDataLst>
              <p:tags r:id="rId18"/>
            </p:custDataLst>
          </p:nvPr>
        </p:nvSpPr>
        <p:spPr>
          <a:xfrm>
            <a:off x="3124200" y="6492875"/>
            <a:ext cx="2895600" cy="365125"/>
          </a:xfrm>
          <a:prstGeom prst="rect">
            <a:avLst/>
          </a:prstGeom>
        </p:spPr>
        <p:txBody>
          <a:bodyPr vert="horz" lIns="91440" tIns="45720" rIns="91440" bIns="45720" rtlCol="0" anchor="ctr"/>
          <a:lstStyle>
            <a:lvl1pPr algn="ctr">
              <a:defRPr sz="1200">
                <a:solidFill>
                  <a:schemeClr val="accent5"/>
                </a:solidFill>
                <a:latin typeface="Calibri"/>
                <a:cs typeface="Calibri"/>
              </a:defRPr>
            </a:lvl1pPr>
          </a:lstStyle>
          <a:p>
            <a:endParaRPr lang="en-US" dirty="0">
              <a:solidFill>
                <a:srgbClr val="009446"/>
              </a:solidFill>
            </a:endParaRPr>
          </a:p>
        </p:txBody>
      </p:sp>
      <p:sp>
        <p:nvSpPr>
          <p:cNvPr id="6" name="Slide Number Placeholder 5"/>
          <p:cNvSpPr>
            <a:spLocks noGrp="1"/>
          </p:cNvSpPr>
          <p:nvPr>
            <p:ph type="sldNum" sz="quarter" idx="4"/>
            <p:custDataLst>
              <p:tags r:id="rId19"/>
            </p:custDataLst>
          </p:nvPr>
        </p:nvSpPr>
        <p:spPr>
          <a:xfrm>
            <a:off x="6934200" y="6492875"/>
            <a:ext cx="2133600" cy="365125"/>
          </a:xfrm>
          <a:prstGeom prst="rect">
            <a:avLst/>
          </a:prstGeom>
        </p:spPr>
        <p:txBody>
          <a:bodyPr vert="horz" lIns="91440" tIns="45720" rIns="91440" bIns="45720" rtlCol="0" anchor="ctr"/>
          <a:lstStyle>
            <a:lvl1pPr algn="r">
              <a:defRPr sz="1200">
                <a:solidFill>
                  <a:schemeClr val="tx1"/>
                </a:solidFill>
                <a:latin typeface="Calibri"/>
                <a:cs typeface="Calibri"/>
              </a:defRPr>
            </a:lvl1pPr>
          </a:lstStyle>
          <a:p>
            <a:fld id="{B747839D-A323-47F3-909F-54849939962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8706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b="0" i="0" kern="1200" spc="-50" normalizeH="0">
          <a:solidFill>
            <a:schemeClr val="tx2"/>
          </a:solidFill>
          <a:latin typeface="+mj-lt"/>
          <a:ea typeface="+mj-ea"/>
          <a:cs typeface="Cambria"/>
        </a:defRPr>
      </a:lvl1pPr>
    </p:titleStyle>
    <p:bodyStyle>
      <a:lvl1pPr marL="292100" indent="-292100" algn="l" defTabSz="457200" rtl="0" eaLnBrk="1" latinLnBrk="0" hangingPunct="1">
        <a:spcBef>
          <a:spcPct val="20000"/>
        </a:spcBef>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Rectangle 15"/>
          <p:cNvSpPr txBox="1">
            <a:spLocks noChangeArrowheads="1"/>
          </p:cNvSpPr>
          <p:nvPr/>
        </p:nvSpPr>
        <p:spPr>
          <a:xfrm>
            <a:off x="5181603" y="6590070"/>
            <a:ext cx="3984523" cy="539750"/>
          </a:xfrm>
          <a:prstGeom prst="rect">
            <a:avLst/>
          </a:prstGeom>
        </p:spPr>
        <p:txBody>
          <a:bodyPr vert="horz" wrap="square" lIns="91440" tIns="45720" rIns="91440" bIns="45720" numCol="1" anchor="ctr" anchorCtr="0" compatLnSpc="1">
            <a:prstTxWarp prst="textNoShape">
              <a:avLst/>
            </a:prstTxWarp>
          </a:bodyPr>
          <a:lstStyle>
            <a:lvl1pPr>
              <a:defRPr dirty="0" smtClean="0"/>
            </a:lvl1pPr>
          </a:lstStyle>
          <a:p>
            <a:pPr algn="r" defTabSz="457200" fontAlgn="base">
              <a:spcBef>
                <a:spcPct val="0"/>
              </a:spcBef>
              <a:spcAft>
                <a:spcPct val="0"/>
              </a:spcAft>
              <a:defRPr/>
            </a:pPr>
            <a:r>
              <a:rPr lang="en-US" sz="1400">
                <a:solidFill>
                  <a:srgbClr val="898989"/>
                </a:solidFill>
                <a:latin typeface="Calibri"/>
                <a:ea typeface="ＭＳ Ｐゴシック" charset="0"/>
                <a:cs typeface="ＭＳ Ｐゴシック" charset="0"/>
              </a:rPr>
              <a:t>FPGA’12 / Eric S. Chung, Feb 2012, slide-</a:t>
            </a:r>
            <a:fld id="{E7AAE9C8-EA4E-4813-9977-B8D03AD2F13B}" type="slidenum">
              <a:rPr lang="en-US" sz="1400">
                <a:solidFill>
                  <a:srgbClr val="898989"/>
                </a:solidFill>
                <a:latin typeface="Calibri"/>
                <a:ea typeface="ＭＳ Ｐゴシック" charset="0"/>
                <a:cs typeface="ＭＳ Ｐゴシック" charset="0"/>
              </a:rPr>
              <a:pPr algn="r" defTabSz="457200" fontAlgn="base">
                <a:spcBef>
                  <a:spcPct val="0"/>
                </a:spcBef>
                <a:spcAft>
                  <a:spcPct val="0"/>
                </a:spcAft>
                <a:defRPr/>
              </a:pPr>
              <a:t>‹#›</a:t>
            </a:fld>
            <a:endParaRPr lang="en-US" sz="1400">
              <a:solidFill>
                <a:srgbClr val="898989"/>
              </a:solidFill>
              <a:latin typeface="Calibri"/>
              <a:ea typeface="ＭＳ Ｐゴシック" charset="0"/>
              <a:cs typeface="ＭＳ Ｐゴシック" charset="0"/>
            </a:endParaRPr>
          </a:p>
          <a:p>
            <a:pPr algn="r" defTabSz="457200" fontAlgn="base">
              <a:spcBef>
                <a:spcPct val="0"/>
              </a:spcBef>
              <a:spcAft>
                <a:spcPct val="0"/>
              </a:spcAft>
              <a:defRPr/>
            </a:pPr>
            <a:endParaRPr lang="en-US" sz="1400">
              <a:solidFill>
                <a:srgbClr val="898989"/>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711104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txStyles>
    <p:titleStyle>
      <a:lvl1pPr algn="ctr" defTabSz="457200" rtl="0" eaLnBrk="1" fontAlgn="base" hangingPunct="1">
        <a:spcBef>
          <a:spcPct val="0"/>
        </a:spcBef>
        <a:spcAft>
          <a:spcPct val="0"/>
        </a:spcAft>
        <a:defRPr sz="4000" b="1" kern="1200">
          <a:solidFill>
            <a:srgbClr val="001566"/>
          </a:solidFill>
          <a:latin typeface="Tahoma"/>
          <a:ea typeface="ＭＳ Ｐゴシック" charset="-128"/>
          <a:cs typeface="Tahoma"/>
        </a:defRPr>
      </a:lvl1pPr>
      <a:lvl2pPr algn="ctr" defTabSz="457200" rtl="0" eaLnBrk="1" fontAlgn="base" hangingPunct="1">
        <a:spcBef>
          <a:spcPct val="0"/>
        </a:spcBef>
        <a:spcAft>
          <a:spcPct val="0"/>
        </a:spcAft>
        <a:defRPr sz="4000" b="1">
          <a:solidFill>
            <a:srgbClr val="001566"/>
          </a:solidFill>
          <a:latin typeface="Tahoma" charset="0"/>
          <a:ea typeface="ＭＳ Ｐゴシック" charset="-128"/>
          <a:cs typeface="Tahoma" pitchFamily="-65" charset="0"/>
        </a:defRPr>
      </a:lvl2pPr>
      <a:lvl3pPr algn="ctr" defTabSz="457200" rtl="0" eaLnBrk="1" fontAlgn="base" hangingPunct="1">
        <a:spcBef>
          <a:spcPct val="0"/>
        </a:spcBef>
        <a:spcAft>
          <a:spcPct val="0"/>
        </a:spcAft>
        <a:defRPr sz="4000" b="1">
          <a:solidFill>
            <a:srgbClr val="001566"/>
          </a:solidFill>
          <a:latin typeface="Tahoma" charset="0"/>
          <a:ea typeface="ＭＳ Ｐゴシック" charset="-128"/>
          <a:cs typeface="Tahoma" pitchFamily="-65" charset="0"/>
        </a:defRPr>
      </a:lvl3pPr>
      <a:lvl4pPr algn="ctr" defTabSz="457200" rtl="0" eaLnBrk="1" fontAlgn="base" hangingPunct="1">
        <a:spcBef>
          <a:spcPct val="0"/>
        </a:spcBef>
        <a:spcAft>
          <a:spcPct val="0"/>
        </a:spcAft>
        <a:defRPr sz="4000" b="1">
          <a:solidFill>
            <a:srgbClr val="001566"/>
          </a:solidFill>
          <a:latin typeface="Tahoma" charset="0"/>
          <a:ea typeface="ＭＳ Ｐゴシック" charset="-128"/>
          <a:cs typeface="Tahoma" pitchFamily="-65" charset="0"/>
        </a:defRPr>
      </a:lvl4pPr>
      <a:lvl5pPr algn="ctr" defTabSz="457200" rtl="0" eaLnBrk="1" fontAlgn="base" hangingPunct="1">
        <a:spcBef>
          <a:spcPct val="0"/>
        </a:spcBef>
        <a:spcAft>
          <a:spcPct val="0"/>
        </a:spcAft>
        <a:defRPr sz="4000" b="1">
          <a:solidFill>
            <a:srgbClr val="001566"/>
          </a:solidFill>
          <a:latin typeface="Tahoma" charset="0"/>
          <a:ea typeface="ＭＳ Ｐゴシック" charset="-128"/>
          <a:cs typeface="Tahoma" pitchFamily="-65" charset="0"/>
        </a:defRPr>
      </a:lvl5pPr>
      <a:lvl6pPr marL="457200" algn="ctr" defTabSz="457200" rtl="0" eaLnBrk="1" fontAlgn="base" hangingPunct="1">
        <a:spcBef>
          <a:spcPct val="0"/>
        </a:spcBef>
        <a:spcAft>
          <a:spcPct val="0"/>
        </a:spcAft>
        <a:defRPr sz="4000" b="1">
          <a:solidFill>
            <a:srgbClr val="000000"/>
          </a:solidFill>
          <a:latin typeface="Tahoma" charset="0"/>
          <a:ea typeface="ＭＳ Ｐゴシック" charset="-128"/>
        </a:defRPr>
      </a:lvl6pPr>
      <a:lvl7pPr marL="914400" algn="ctr" defTabSz="457200" rtl="0" eaLnBrk="1" fontAlgn="base" hangingPunct="1">
        <a:spcBef>
          <a:spcPct val="0"/>
        </a:spcBef>
        <a:spcAft>
          <a:spcPct val="0"/>
        </a:spcAft>
        <a:defRPr sz="4000" b="1">
          <a:solidFill>
            <a:srgbClr val="000000"/>
          </a:solidFill>
          <a:latin typeface="Tahoma" charset="0"/>
          <a:ea typeface="ＭＳ Ｐゴシック" charset="-128"/>
        </a:defRPr>
      </a:lvl7pPr>
      <a:lvl8pPr marL="1371600" algn="ctr" defTabSz="457200" rtl="0" eaLnBrk="1" fontAlgn="base" hangingPunct="1">
        <a:spcBef>
          <a:spcPct val="0"/>
        </a:spcBef>
        <a:spcAft>
          <a:spcPct val="0"/>
        </a:spcAft>
        <a:defRPr sz="4000" b="1">
          <a:solidFill>
            <a:srgbClr val="000000"/>
          </a:solidFill>
          <a:latin typeface="Tahoma" charset="0"/>
          <a:ea typeface="ＭＳ Ｐゴシック" charset="-128"/>
        </a:defRPr>
      </a:lvl8pPr>
      <a:lvl9pPr marL="1828800" algn="ctr" defTabSz="457200" rtl="0" eaLnBrk="1" fontAlgn="base" hangingPunct="1">
        <a:spcBef>
          <a:spcPct val="0"/>
        </a:spcBef>
        <a:spcAft>
          <a:spcPct val="0"/>
        </a:spcAft>
        <a:defRPr sz="4000" b="1">
          <a:solidFill>
            <a:srgbClr val="000000"/>
          </a:solidFill>
          <a:latin typeface="Tahoma"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SzPct val="50000"/>
        <a:buFont typeface="Wingdings" pitchFamily="2" charset="2"/>
        <a:buChar char="q"/>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charset="0"/>
              </a:defRPr>
            </a:lvl1pPr>
          </a:lstStyle>
          <a:p>
            <a:pPr fontAlgn="base">
              <a:spcBef>
                <a:spcPct val="0"/>
              </a:spcBef>
              <a:spcAft>
                <a:spcPct val="0"/>
              </a:spcAft>
            </a:pPr>
            <a:fld id="{E27C6C8D-CB66-ED4C-96B0-8670C0D7E03D}" type="slidenum">
              <a:rPr lang="en-US" smtClean="0">
                <a:solidFill>
                  <a:srgbClr val="000000"/>
                </a:solidFill>
                <a:ea typeface="MS PGothic" charset="0"/>
                <a:cs typeface="MS PGothic" charset="0"/>
              </a:rPr>
              <a:pPr fontAlgn="base">
                <a:spcBef>
                  <a:spcPct val="0"/>
                </a:spcBef>
                <a:spcAft>
                  <a:spcPct val="0"/>
                </a:spcAft>
              </a:pPr>
              <a:t>‹#›</a:t>
            </a:fld>
            <a:endParaRPr lang="en-US" smtClean="0">
              <a:solidFill>
                <a:srgbClr val="000000"/>
              </a:solidFill>
              <a:ea typeface="MS PGothic" charset="0"/>
              <a:cs typeface="MS PGothic" charset="0"/>
            </a:endParaRPr>
          </a:p>
        </p:txBody>
      </p:sp>
      <p:sp>
        <p:nvSpPr>
          <p:cNvPr id="1029" name="Rectangle 5"/>
          <p:cNvSpPr>
            <a:spLocks noChangeArrowheads="1"/>
          </p:cNvSpPr>
          <p:nvPr/>
        </p:nvSpPr>
        <p:spPr bwMode="auto">
          <a:xfrm>
            <a:off x="0" y="0"/>
            <a:ext cx="9144000" cy="228600"/>
          </a:xfrm>
          <a:prstGeom prst="rect">
            <a:avLst/>
          </a:prstGeom>
          <a:solidFill>
            <a:srgbClr val="990000"/>
          </a:solidFill>
          <a:ln w="9525">
            <a:noFill/>
            <a:miter lim="800000"/>
            <a:headEnd/>
            <a:tailEnd/>
          </a:ln>
        </p:spPr>
        <p:txBody>
          <a:bodyPr wrap="none" anchor="ctr"/>
          <a:lstStyle/>
          <a:p>
            <a:pPr algn="ctr" eaLnBrk="0" fontAlgn="base" hangingPunct="0">
              <a:spcBef>
                <a:spcPct val="0"/>
              </a:spcBef>
              <a:spcAft>
                <a:spcPct val="0"/>
              </a:spcAft>
            </a:pPr>
            <a:endParaRPr lang="en-US" sz="2400" smtClean="0">
              <a:solidFill>
                <a:srgbClr val="000000"/>
              </a:solidFill>
              <a:latin typeface="Times New Roman" charset="0"/>
              <a:ea typeface="MS PGothic" charset="0"/>
              <a:cs typeface="MS PGothic" charset="0"/>
            </a:endParaRPr>
          </a:p>
        </p:txBody>
      </p:sp>
      <p:pic>
        <p:nvPicPr>
          <p:cNvPr id="1030" name="Picture 7" descr="cmuredwhit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0525" y="33338"/>
            <a:ext cx="9810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70398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MS PGothic" charset="0"/>
        </a:defRPr>
      </a:lvl5pPr>
      <a:lvl6pPr marL="457200" algn="ctr" rtl="0" eaLnBrk="0" fontAlgn="base" hangingPunct="0">
        <a:spcBef>
          <a:spcPct val="0"/>
        </a:spcBef>
        <a:spcAft>
          <a:spcPct val="0"/>
        </a:spcAft>
        <a:defRPr sz="4000" b="1">
          <a:solidFill>
            <a:schemeClr val="tx2"/>
          </a:solidFill>
          <a:latin typeface="Arial" charset="0"/>
        </a:defRPr>
      </a:lvl6pPr>
      <a:lvl7pPr marL="914400" algn="ctr" rtl="0" eaLnBrk="0" fontAlgn="base" hangingPunct="0">
        <a:spcBef>
          <a:spcPct val="0"/>
        </a:spcBef>
        <a:spcAft>
          <a:spcPct val="0"/>
        </a:spcAft>
        <a:defRPr sz="4000" b="1">
          <a:solidFill>
            <a:schemeClr val="tx2"/>
          </a:solidFill>
          <a:latin typeface="Arial" charset="0"/>
        </a:defRPr>
      </a:lvl7pPr>
      <a:lvl8pPr marL="1371600" algn="ctr" rtl="0" eaLnBrk="0" fontAlgn="base" hangingPunct="0">
        <a:spcBef>
          <a:spcPct val="0"/>
        </a:spcBef>
        <a:spcAft>
          <a:spcPct val="0"/>
        </a:spcAft>
        <a:defRPr sz="4000" b="1">
          <a:solidFill>
            <a:schemeClr val="tx2"/>
          </a:solidFill>
          <a:latin typeface="Arial" charset="0"/>
        </a:defRPr>
      </a:lvl8pPr>
      <a:lvl9pPr marL="1828800" algn="ctr" rtl="0" eaLnBrk="0" fontAlgn="base" hangingPunct="0">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839200" cy="792162"/>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1066800"/>
            <a:ext cx="8839200" cy="5562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34400" y="6492878"/>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D37A05C-7D88-9E4B-B6AC-1CE35ACF5DD7}"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409157350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b="1" kern="1200">
          <a:solidFill>
            <a:srgbClr val="AE0023"/>
          </a:solidFill>
          <a:latin typeface="+mj-lt"/>
          <a:ea typeface="+mj-ea"/>
          <a:cs typeface="+mj-cs"/>
        </a:defRPr>
      </a:lvl1pPr>
    </p:titleStyle>
    <p:bodyStyle>
      <a:lvl1pPr marL="342900" indent="-342900" algn="l" defTabSz="457200" rtl="0" eaLnBrk="1" latinLnBrk="0" hangingPunct="1">
        <a:spcBef>
          <a:spcPct val="20000"/>
        </a:spcBef>
        <a:buClr>
          <a:srgbClr val="AE0023"/>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AE0023"/>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AE0023"/>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AE0023"/>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AE0023"/>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0" y="228985"/>
            <a:ext cx="9144000" cy="7618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0" tIns="45677" rIns="91350" bIns="45677"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37920" y="1362383"/>
            <a:ext cx="7896960" cy="497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0" tIns="45677" rIns="91350" bIns="4567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0" y="1"/>
            <a:ext cx="9144000" cy="228984"/>
          </a:xfrm>
          <a:prstGeom prst="rect">
            <a:avLst/>
          </a:prstGeom>
          <a:solidFill>
            <a:srgbClr val="990000"/>
          </a:solidFill>
          <a:ln>
            <a:noFill/>
          </a:ln>
          <a:extLst/>
        </p:spPr>
        <p:txBody>
          <a:bodyPr wrap="none" lIns="91350" tIns="45677" rIns="91350" bIns="45677" anchor="ctr"/>
          <a:lstStyle/>
          <a:p>
            <a:pPr algn="ctr" defTabSz="912973"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22533" name="Text Box 5"/>
          <p:cNvSpPr txBox="1">
            <a:spLocks noChangeArrowheads="1"/>
          </p:cNvSpPr>
          <p:nvPr/>
        </p:nvSpPr>
        <p:spPr bwMode="auto">
          <a:xfrm>
            <a:off x="237600" y="6582932"/>
            <a:ext cx="8730720" cy="461578"/>
          </a:xfrm>
          <a:prstGeom prst="rect">
            <a:avLst/>
          </a:prstGeom>
          <a:noFill/>
          <a:ln w="9525">
            <a:noFill/>
            <a:miter lim="800000"/>
            <a:headEnd/>
            <a:tailEnd/>
          </a:ln>
          <a:effectLst/>
        </p:spPr>
        <p:txBody>
          <a:bodyPr lIns="91350" tIns="45677" rIns="91350" bIns="45677">
            <a:spAutoFit/>
          </a:bodyPr>
          <a:lstStyle>
            <a:lvl1pPr defTabSz="1006475" eaLnBrk="0" hangingPunct="0">
              <a:tabLst>
                <a:tab pos="9383713" algn="r"/>
              </a:tabLst>
              <a:defRPr sz="3200" b="1">
                <a:solidFill>
                  <a:schemeClr val="bg1"/>
                </a:solidFill>
                <a:latin typeface="Arial Narrow" charset="0"/>
                <a:ea typeface="ＭＳ Ｐゴシック" charset="0"/>
                <a:cs typeface="ＭＳ Ｐゴシック" charset="0"/>
              </a:defRPr>
            </a:lvl1pPr>
            <a:lvl2pPr marL="742950" indent="-285750" defTabSz="1006475" eaLnBrk="0" hangingPunct="0">
              <a:tabLst>
                <a:tab pos="9383713" algn="r"/>
              </a:tabLst>
              <a:defRPr sz="3200" b="1">
                <a:solidFill>
                  <a:schemeClr val="bg1"/>
                </a:solidFill>
                <a:latin typeface="Arial Narrow" charset="0"/>
                <a:ea typeface="ＭＳ Ｐゴシック" charset="0"/>
              </a:defRPr>
            </a:lvl2pPr>
            <a:lvl3pPr marL="1143000" indent="-228600" defTabSz="1006475" eaLnBrk="0" hangingPunct="0">
              <a:tabLst>
                <a:tab pos="9383713" algn="r"/>
              </a:tabLst>
              <a:defRPr sz="3200" b="1">
                <a:solidFill>
                  <a:schemeClr val="bg1"/>
                </a:solidFill>
                <a:latin typeface="Arial Narrow" charset="0"/>
                <a:ea typeface="ＭＳ Ｐゴシック" charset="0"/>
              </a:defRPr>
            </a:lvl3pPr>
            <a:lvl4pPr marL="1600200" indent="-228600" defTabSz="1006475" eaLnBrk="0" hangingPunct="0">
              <a:tabLst>
                <a:tab pos="9383713" algn="r"/>
              </a:tabLst>
              <a:defRPr sz="3200" b="1">
                <a:solidFill>
                  <a:schemeClr val="bg1"/>
                </a:solidFill>
                <a:latin typeface="Arial Narrow" charset="0"/>
                <a:ea typeface="ＭＳ Ｐゴシック" charset="0"/>
              </a:defRPr>
            </a:lvl4pPr>
            <a:lvl5pPr marL="2057400" indent="-228600" defTabSz="1006475" eaLnBrk="0" hangingPunct="0">
              <a:tabLst>
                <a:tab pos="9383713" algn="r"/>
              </a:tabLst>
              <a:defRPr sz="3200" b="1">
                <a:solidFill>
                  <a:schemeClr val="bg1"/>
                </a:solidFill>
                <a:latin typeface="Arial Narrow" charset="0"/>
                <a:ea typeface="ＭＳ Ｐゴシック" charset="0"/>
              </a:defRPr>
            </a:lvl5pPr>
            <a:lvl6pPr marL="2514600" indent="-228600" defTabSz="1006475" eaLnBrk="0" fontAlgn="base" hangingPunct="0">
              <a:spcBef>
                <a:spcPct val="0"/>
              </a:spcBef>
              <a:spcAft>
                <a:spcPct val="0"/>
              </a:spcAft>
              <a:tabLst>
                <a:tab pos="9383713" algn="r"/>
              </a:tabLst>
              <a:defRPr sz="3200" b="1">
                <a:solidFill>
                  <a:schemeClr val="bg1"/>
                </a:solidFill>
                <a:latin typeface="Arial Narrow" charset="0"/>
                <a:ea typeface="ＭＳ Ｐゴシック" charset="0"/>
              </a:defRPr>
            </a:lvl6pPr>
            <a:lvl7pPr marL="2971800" indent="-228600" defTabSz="1006475" eaLnBrk="0" fontAlgn="base" hangingPunct="0">
              <a:spcBef>
                <a:spcPct val="0"/>
              </a:spcBef>
              <a:spcAft>
                <a:spcPct val="0"/>
              </a:spcAft>
              <a:tabLst>
                <a:tab pos="9383713" algn="r"/>
              </a:tabLst>
              <a:defRPr sz="3200" b="1">
                <a:solidFill>
                  <a:schemeClr val="bg1"/>
                </a:solidFill>
                <a:latin typeface="Arial Narrow" charset="0"/>
                <a:ea typeface="ＭＳ Ｐゴシック" charset="0"/>
              </a:defRPr>
            </a:lvl7pPr>
            <a:lvl8pPr marL="3429000" indent="-228600" defTabSz="1006475" eaLnBrk="0" fontAlgn="base" hangingPunct="0">
              <a:spcBef>
                <a:spcPct val="0"/>
              </a:spcBef>
              <a:spcAft>
                <a:spcPct val="0"/>
              </a:spcAft>
              <a:tabLst>
                <a:tab pos="9383713" algn="r"/>
              </a:tabLst>
              <a:defRPr sz="3200" b="1">
                <a:solidFill>
                  <a:schemeClr val="bg1"/>
                </a:solidFill>
                <a:latin typeface="Arial Narrow" charset="0"/>
                <a:ea typeface="ＭＳ Ｐゴシック" charset="0"/>
              </a:defRPr>
            </a:lvl8pPr>
            <a:lvl9pPr marL="3886200" indent="-228600" defTabSz="1006475" eaLnBrk="0" fontAlgn="base" hangingPunct="0">
              <a:spcBef>
                <a:spcPct val="0"/>
              </a:spcBef>
              <a:spcAft>
                <a:spcPct val="0"/>
              </a:spcAft>
              <a:tabLst>
                <a:tab pos="9383713" algn="r"/>
              </a:tabLst>
              <a:defRPr sz="3200" b="1">
                <a:solidFill>
                  <a:schemeClr val="bg1"/>
                </a:solidFill>
                <a:latin typeface="Arial Narrow" charset="0"/>
                <a:ea typeface="ＭＳ Ｐゴシック" charset="0"/>
              </a:defRPr>
            </a:lvl9pPr>
          </a:lstStyle>
          <a:p>
            <a:pPr fontAlgn="base">
              <a:spcBef>
                <a:spcPct val="0"/>
              </a:spcBef>
              <a:spcAft>
                <a:spcPct val="0"/>
              </a:spcAft>
            </a:pPr>
            <a:r>
              <a:rPr lang="en-US" sz="1200" smtClean="0">
                <a:solidFill>
                  <a:srgbClr val="808080"/>
                </a:solidFill>
                <a:latin typeface="Arial" charset="0"/>
                <a:cs typeface="Arial" charset="0"/>
              </a:rPr>
              <a:t>	Slide </a:t>
            </a:r>
            <a:fld id="{567B29DA-1576-3B45-9E4A-1BD1A940CEF2}" type="slidenum">
              <a:rPr lang="en-US" sz="1200" smtClean="0">
                <a:solidFill>
                  <a:srgbClr val="808080"/>
                </a:solidFill>
                <a:latin typeface="Arial" charset="0"/>
                <a:cs typeface="Arial" charset="0"/>
              </a:rPr>
              <a:pPr fontAlgn="base">
                <a:spcBef>
                  <a:spcPct val="0"/>
                </a:spcBef>
                <a:spcAft>
                  <a:spcPct val="0"/>
                </a:spcAft>
              </a:pPr>
              <a:t>‹#›</a:t>
            </a:fld>
            <a:endParaRPr lang="en-US" sz="1200" smtClean="0">
              <a:solidFill>
                <a:srgbClr val="808080"/>
              </a:solidFill>
              <a:latin typeface="Arial" charset="0"/>
              <a:cs typeface="Arial" charset="0"/>
            </a:endParaRPr>
          </a:p>
        </p:txBody>
      </p:sp>
      <p:pic>
        <p:nvPicPr>
          <p:cNvPr id="59398" name="Picture 3" descr="PPT Template Tower TITLE bottom"/>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2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6"/>
          <p:cNvSpPr>
            <a:spLocks noChangeArrowheads="1"/>
          </p:cNvSpPr>
          <p:nvPr userDrawn="1"/>
        </p:nvSpPr>
        <p:spPr bwMode="auto">
          <a:xfrm>
            <a:off x="8208000" y="6568530"/>
            <a:ext cx="936000" cy="289470"/>
          </a:xfrm>
          <a:prstGeom prst="rect">
            <a:avLst/>
          </a:prstGeom>
          <a:solidFill>
            <a:schemeClr val="bg1"/>
          </a:solidFill>
          <a:ln>
            <a:noFill/>
          </a:ln>
          <a:extLst/>
        </p:spPr>
        <p:txBody>
          <a:bodyPr lIns="91400" tIns="45702" rIns="91400" bIns="45702" anchor="ctr"/>
          <a:lstStyle/>
          <a:p>
            <a:pPr marL="106562" defTabSz="826572" eaLnBrk="0" fontAlgn="base" hangingPunct="0">
              <a:spcBef>
                <a:spcPct val="0"/>
              </a:spcBef>
              <a:spcAft>
                <a:spcPct val="0"/>
              </a:spcAft>
              <a:defRPr/>
            </a:pPr>
            <a:endParaRPr lang="en-US" sz="2900" b="1">
              <a:solidFill>
                <a:srgbClr val="FFFFFF"/>
              </a:solidFill>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251593324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Lst>
  <p:transition xmlns:p14="http://schemas.microsoft.com/office/powerpoint/2010/main"/>
  <p:hf sldNum="0" hdr="0" ftr="0" dt="0"/>
  <p:txStyles>
    <p:titleStyle>
      <a:lvl1pPr marL="230403" indent="-230403" algn="l" defTabSz="911534" rtl="0" eaLnBrk="0" fontAlgn="base" hangingPunct="0">
        <a:spcBef>
          <a:spcPct val="0"/>
        </a:spcBef>
        <a:spcAft>
          <a:spcPct val="0"/>
        </a:spcAft>
        <a:defRPr sz="3600" b="1">
          <a:solidFill>
            <a:schemeClr val="bg1"/>
          </a:solidFill>
          <a:latin typeface="+mj-lt"/>
          <a:ea typeface="ＭＳ Ｐゴシック" charset="-128"/>
          <a:cs typeface="ＭＳ Ｐゴシック" charset="-128"/>
        </a:defRPr>
      </a:lvl1pPr>
      <a:lvl2pPr marL="230403" indent="-230403" algn="l" defTabSz="911534" rtl="0" eaLnBrk="0" fontAlgn="base" hangingPunct="0">
        <a:spcBef>
          <a:spcPct val="0"/>
        </a:spcBef>
        <a:spcAft>
          <a:spcPct val="0"/>
        </a:spcAft>
        <a:defRPr sz="3600" b="1">
          <a:solidFill>
            <a:schemeClr val="bg1"/>
          </a:solidFill>
          <a:latin typeface="Arial Narrow" pitchFamily="34" charset="0"/>
          <a:ea typeface="ＭＳ Ｐゴシック" charset="-128"/>
          <a:cs typeface="ＭＳ Ｐゴシック" charset="-128"/>
        </a:defRPr>
      </a:lvl2pPr>
      <a:lvl3pPr marL="230403" indent="-230403" algn="l" defTabSz="911534" rtl="0" eaLnBrk="0" fontAlgn="base" hangingPunct="0">
        <a:spcBef>
          <a:spcPct val="0"/>
        </a:spcBef>
        <a:spcAft>
          <a:spcPct val="0"/>
        </a:spcAft>
        <a:defRPr sz="3600" b="1">
          <a:solidFill>
            <a:schemeClr val="bg1"/>
          </a:solidFill>
          <a:latin typeface="Arial Narrow" pitchFamily="34" charset="0"/>
          <a:ea typeface="ＭＳ Ｐゴシック" charset="-128"/>
          <a:cs typeface="ＭＳ Ｐゴシック" charset="-128"/>
        </a:defRPr>
      </a:lvl3pPr>
      <a:lvl4pPr marL="230403" indent="-230403" algn="l" defTabSz="911534" rtl="0" eaLnBrk="0" fontAlgn="base" hangingPunct="0">
        <a:spcBef>
          <a:spcPct val="0"/>
        </a:spcBef>
        <a:spcAft>
          <a:spcPct val="0"/>
        </a:spcAft>
        <a:defRPr sz="3600" b="1">
          <a:solidFill>
            <a:schemeClr val="bg1"/>
          </a:solidFill>
          <a:latin typeface="Arial Narrow" pitchFamily="34" charset="0"/>
          <a:ea typeface="ＭＳ Ｐゴシック" charset="-128"/>
          <a:cs typeface="ＭＳ Ｐゴシック" charset="-128"/>
        </a:defRPr>
      </a:lvl4pPr>
      <a:lvl5pPr marL="230403" indent="-230403" algn="l" defTabSz="911534" rtl="0" eaLnBrk="0" fontAlgn="base" hangingPunct="0">
        <a:spcBef>
          <a:spcPct val="0"/>
        </a:spcBef>
        <a:spcAft>
          <a:spcPct val="0"/>
        </a:spcAft>
        <a:defRPr sz="3600" b="1">
          <a:solidFill>
            <a:schemeClr val="bg1"/>
          </a:solidFill>
          <a:latin typeface="Arial Narrow" pitchFamily="34" charset="0"/>
          <a:ea typeface="ＭＳ Ｐゴシック" charset="-128"/>
          <a:cs typeface="ＭＳ Ｐゴシック" charset="-128"/>
        </a:defRPr>
      </a:lvl5pPr>
      <a:lvl6pPr marL="647874" algn="l" defTabSz="914225" rtl="0" eaLnBrk="0" fontAlgn="base" hangingPunct="0">
        <a:spcBef>
          <a:spcPct val="0"/>
        </a:spcBef>
        <a:spcAft>
          <a:spcPct val="0"/>
        </a:spcAft>
        <a:defRPr sz="3600" b="1">
          <a:solidFill>
            <a:schemeClr val="bg1"/>
          </a:solidFill>
          <a:latin typeface="Arial Narrow" pitchFamily="34" charset="0"/>
        </a:defRPr>
      </a:lvl6pPr>
      <a:lvl7pPr marL="1062516" algn="l" defTabSz="914225" rtl="0" eaLnBrk="0" fontAlgn="base" hangingPunct="0">
        <a:spcBef>
          <a:spcPct val="0"/>
        </a:spcBef>
        <a:spcAft>
          <a:spcPct val="0"/>
        </a:spcAft>
        <a:defRPr sz="3600" b="1">
          <a:solidFill>
            <a:schemeClr val="bg1"/>
          </a:solidFill>
          <a:latin typeface="Arial Narrow" pitchFamily="34" charset="0"/>
        </a:defRPr>
      </a:lvl7pPr>
      <a:lvl8pPr marL="1477156" algn="l" defTabSz="914225" rtl="0" eaLnBrk="0" fontAlgn="base" hangingPunct="0">
        <a:spcBef>
          <a:spcPct val="0"/>
        </a:spcBef>
        <a:spcAft>
          <a:spcPct val="0"/>
        </a:spcAft>
        <a:defRPr sz="3600" b="1">
          <a:solidFill>
            <a:schemeClr val="bg1"/>
          </a:solidFill>
          <a:latin typeface="Arial Narrow" pitchFamily="34" charset="0"/>
        </a:defRPr>
      </a:lvl8pPr>
      <a:lvl9pPr marL="1891796" algn="l" defTabSz="914225" rtl="0" eaLnBrk="0" fontAlgn="base" hangingPunct="0">
        <a:spcBef>
          <a:spcPct val="0"/>
        </a:spcBef>
        <a:spcAft>
          <a:spcPct val="0"/>
        </a:spcAft>
        <a:defRPr sz="3600" b="1">
          <a:solidFill>
            <a:schemeClr val="bg1"/>
          </a:solidFill>
          <a:latin typeface="Arial Narrow" pitchFamily="34" charset="0"/>
        </a:defRPr>
      </a:lvl9pPr>
    </p:titleStyle>
    <p:bodyStyle>
      <a:lvl1pPr marL="339845" indent="-339845" algn="l" defTabSz="911534" rtl="0" eaLnBrk="0" fontAlgn="base" hangingPunct="0">
        <a:spcBef>
          <a:spcPct val="20000"/>
        </a:spcBef>
        <a:spcAft>
          <a:spcPct val="0"/>
        </a:spcAft>
        <a:buClr>
          <a:srgbClr val="990000"/>
        </a:buClr>
        <a:buSzPct val="140000"/>
        <a:buFont typeface="Wingdings" charset="0"/>
        <a:buChar char="§"/>
        <a:defRPr sz="2400" b="1">
          <a:solidFill>
            <a:schemeClr val="tx1"/>
          </a:solidFill>
          <a:latin typeface="+mn-lt"/>
          <a:ea typeface="ＭＳ Ｐゴシック" charset="-128"/>
          <a:cs typeface="ＭＳ Ｐゴシック" charset="-128"/>
        </a:defRPr>
      </a:lvl1pPr>
      <a:lvl2pPr marL="740171" indent="-283685" algn="l" defTabSz="911534" rtl="0" eaLnBrk="0" fontAlgn="base" hangingPunct="0">
        <a:spcBef>
          <a:spcPct val="20000"/>
        </a:spcBef>
        <a:spcAft>
          <a:spcPct val="0"/>
        </a:spcAft>
        <a:buClr>
          <a:srgbClr val="990000"/>
        </a:buClr>
        <a:buSzPct val="140000"/>
        <a:buFont typeface="Wingdings" charset="0"/>
        <a:buChar char="§"/>
        <a:defRPr sz="2000">
          <a:solidFill>
            <a:schemeClr val="tx1"/>
          </a:solidFill>
          <a:latin typeface="+mn-lt"/>
          <a:ea typeface="ＭＳ Ｐゴシック" charset="-128"/>
        </a:defRPr>
      </a:lvl2pPr>
      <a:lvl3pPr marL="1140497" indent="-226084" algn="l" defTabSz="911534" rtl="0" eaLnBrk="0" fontAlgn="base" hangingPunct="0">
        <a:spcBef>
          <a:spcPct val="20000"/>
        </a:spcBef>
        <a:spcAft>
          <a:spcPct val="0"/>
        </a:spcAft>
        <a:buClr>
          <a:srgbClr val="990000"/>
        </a:buClr>
        <a:buSzPct val="140000"/>
        <a:buFont typeface="Wingdings" charset="0"/>
        <a:buChar char="§"/>
        <a:defRPr sz="2000">
          <a:solidFill>
            <a:schemeClr val="tx1"/>
          </a:solidFill>
          <a:latin typeface="+mn-lt"/>
          <a:ea typeface="ＭＳ Ｐゴシック" charset="-128"/>
        </a:defRPr>
      </a:lvl3pPr>
      <a:lvl4pPr marL="1596984" indent="-226084" algn="l" defTabSz="911534" rtl="0" eaLnBrk="0" fontAlgn="base" hangingPunct="0">
        <a:spcBef>
          <a:spcPct val="20000"/>
        </a:spcBef>
        <a:spcAft>
          <a:spcPct val="0"/>
        </a:spcAft>
        <a:buSzPct val="140000"/>
        <a:buFont typeface="Wingdings" charset="0"/>
        <a:buChar char="§"/>
        <a:defRPr sz="2000">
          <a:solidFill>
            <a:schemeClr val="tx1"/>
          </a:solidFill>
          <a:latin typeface="Arial" charset="0"/>
          <a:ea typeface="ＭＳ Ｐゴシック" charset="-128"/>
        </a:defRPr>
      </a:lvl4pPr>
      <a:lvl5pPr marL="2054911" indent="-226084" algn="l" defTabSz="911534" rtl="0" eaLnBrk="0" fontAlgn="base" hangingPunct="0">
        <a:spcBef>
          <a:spcPct val="20000"/>
        </a:spcBef>
        <a:spcAft>
          <a:spcPct val="0"/>
        </a:spcAft>
        <a:buSzPct val="140000"/>
        <a:buFont typeface="Wingdings" charset="0"/>
        <a:buChar char="§"/>
        <a:defRPr sz="2000">
          <a:solidFill>
            <a:schemeClr val="tx1"/>
          </a:solidFill>
          <a:latin typeface="Arial" charset="0"/>
          <a:ea typeface="ＭＳ Ｐゴシック" charset="-128"/>
        </a:defRPr>
      </a:lvl5pPr>
      <a:lvl6pPr marL="2472004" indent="-228917" algn="l" defTabSz="914225" rtl="0" eaLnBrk="0" fontAlgn="base" hangingPunct="0">
        <a:spcBef>
          <a:spcPct val="20000"/>
        </a:spcBef>
        <a:spcAft>
          <a:spcPct val="0"/>
        </a:spcAft>
        <a:buSzPct val="140000"/>
        <a:buFont typeface="Wingdings" pitchFamily="2" charset="2"/>
        <a:buChar char="§"/>
        <a:defRPr sz="2000">
          <a:solidFill>
            <a:schemeClr val="tx1"/>
          </a:solidFill>
          <a:latin typeface="Arial" charset="0"/>
        </a:defRPr>
      </a:lvl6pPr>
      <a:lvl7pPr marL="2886644" indent="-228917" algn="l" defTabSz="914225" rtl="0" eaLnBrk="0" fontAlgn="base" hangingPunct="0">
        <a:spcBef>
          <a:spcPct val="20000"/>
        </a:spcBef>
        <a:spcAft>
          <a:spcPct val="0"/>
        </a:spcAft>
        <a:buSzPct val="140000"/>
        <a:buFont typeface="Wingdings" pitchFamily="2" charset="2"/>
        <a:buChar char="§"/>
        <a:defRPr sz="2000">
          <a:solidFill>
            <a:schemeClr val="tx1"/>
          </a:solidFill>
          <a:latin typeface="Arial" charset="0"/>
        </a:defRPr>
      </a:lvl7pPr>
      <a:lvl8pPr marL="3301283" indent="-228917" algn="l" defTabSz="914225" rtl="0" eaLnBrk="0" fontAlgn="base" hangingPunct="0">
        <a:spcBef>
          <a:spcPct val="20000"/>
        </a:spcBef>
        <a:spcAft>
          <a:spcPct val="0"/>
        </a:spcAft>
        <a:buSzPct val="140000"/>
        <a:buFont typeface="Wingdings" pitchFamily="2" charset="2"/>
        <a:buChar char="§"/>
        <a:defRPr sz="2000">
          <a:solidFill>
            <a:schemeClr val="tx1"/>
          </a:solidFill>
          <a:latin typeface="Arial" charset="0"/>
        </a:defRPr>
      </a:lvl8pPr>
      <a:lvl9pPr marL="3715925" indent="-228917" algn="l" defTabSz="914225" rtl="0" eaLnBrk="0" fontAlgn="base" hangingPunct="0">
        <a:spcBef>
          <a:spcPct val="20000"/>
        </a:spcBef>
        <a:spcAft>
          <a:spcPct val="0"/>
        </a:spcAft>
        <a:buSzPct val="140000"/>
        <a:buFont typeface="Wingdings" pitchFamily="2" charset="2"/>
        <a:buChar char="§"/>
        <a:defRPr sz="2000">
          <a:solidFill>
            <a:schemeClr val="tx1"/>
          </a:solidFill>
          <a:latin typeface="Arial" charset="0"/>
        </a:defRPr>
      </a:lvl9pPr>
    </p:bodyStyle>
    <p:otherStyle>
      <a:defPPr>
        <a:defRPr lang="en-US"/>
      </a:defPPr>
      <a:lvl1pPr marL="0" algn="l" defTabSz="829280" rtl="0" eaLnBrk="1" latinLnBrk="0" hangingPunct="1">
        <a:defRPr sz="1600" kern="1200">
          <a:solidFill>
            <a:schemeClr val="tx1"/>
          </a:solidFill>
          <a:latin typeface="+mn-lt"/>
          <a:ea typeface="+mn-ea"/>
          <a:cs typeface="+mn-cs"/>
        </a:defRPr>
      </a:lvl1pPr>
      <a:lvl2pPr marL="414640" algn="l" defTabSz="829280" rtl="0" eaLnBrk="1" latinLnBrk="0" hangingPunct="1">
        <a:defRPr sz="1600" kern="1200">
          <a:solidFill>
            <a:schemeClr val="tx1"/>
          </a:solidFill>
          <a:latin typeface="+mn-lt"/>
          <a:ea typeface="+mn-ea"/>
          <a:cs typeface="+mn-cs"/>
        </a:defRPr>
      </a:lvl2pPr>
      <a:lvl3pPr marL="829280" algn="l" defTabSz="829280" rtl="0" eaLnBrk="1" latinLnBrk="0" hangingPunct="1">
        <a:defRPr sz="1600" kern="1200">
          <a:solidFill>
            <a:schemeClr val="tx1"/>
          </a:solidFill>
          <a:latin typeface="+mn-lt"/>
          <a:ea typeface="+mn-ea"/>
          <a:cs typeface="+mn-cs"/>
        </a:defRPr>
      </a:lvl3pPr>
      <a:lvl4pPr marL="1243920" algn="l" defTabSz="829280" rtl="0" eaLnBrk="1" latinLnBrk="0" hangingPunct="1">
        <a:defRPr sz="1600" kern="1200">
          <a:solidFill>
            <a:schemeClr val="tx1"/>
          </a:solidFill>
          <a:latin typeface="+mn-lt"/>
          <a:ea typeface="+mn-ea"/>
          <a:cs typeface="+mn-cs"/>
        </a:defRPr>
      </a:lvl4pPr>
      <a:lvl5pPr marL="1658560" algn="l" defTabSz="829280" rtl="0" eaLnBrk="1" latinLnBrk="0" hangingPunct="1">
        <a:defRPr sz="1600" kern="1200">
          <a:solidFill>
            <a:schemeClr val="tx1"/>
          </a:solidFill>
          <a:latin typeface="+mn-lt"/>
          <a:ea typeface="+mn-ea"/>
          <a:cs typeface="+mn-cs"/>
        </a:defRPr>
      </a:lvl5pPr>
      <a:lvl6pPr marL="2073201" algn="l" defTabSz="829280" rtl="0" eaLnBrk="1" latinLnBrk="0" hangingPunct="1">
        <a:defRPr sz="1600" kern="1200">
          <a:solidFill>
            <a:schemeClr val="tx1"/>
          </a:solidFill>
          <a:latin typeface="+mn-lt"/>
          <a:ea typeface="+mn-ea"/>
          <a:cs typeface="+mn-cs"/>
        </a:defRPr>
      </a:lvl6pPr>
      <a:lvl7pPr marL="2487841" algn="l" defTabSz="829280" rtl="0" eaLnBrk="1" latinLnBrk="0" hangingPunct="1">
        <a:defRPr sz="1600" kern="1200">
          <a:solidFill>
            <a:schemeClr val="tx1"/>
          </a:solidFill>
          <a:latin typeface="+mn-lt"/>
          <a:ea typeface="+mn-ea"/>
          <a:cs typeface="+mn-cs"/>
        </a:defRPr>
      </a:lvl7pPr>
      <a:lvl8pPr marL="2902481" algn="l" defTabSz="829280" rtl="0" eaLnBrk="1" latinLnBrk="0" hangingPunct="1">
        <a:defRPr sz="1600" kern="1200">
          <a:solidFill>
            <a:schemeClr val="tx1"/>
          </a:solidFill>
          <a:latin typeface="+mn-lt"/>
          <a:ea typeface="+mn-ea"/>
          <a:cs typeface="+mn-cs"/>
        </a:defRPr>
      </a:lvl8pPr>
      <a:lvl9pPr marL="3317121" algn="l" defTabSz="82928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eaLnBrk="0" fontAlgn="base" hangingPunct="0">
              <a:spcBef>
                <a:spcPct val="0"/>
              </a:spcBef>
              <a:spcAft>
                <a:spcPct val="0"/>
              </a:spcAft>
            </a:pPr>
            <a:fld id="{6CF451B7-3F04-544F-A314-D14546F815AD}" type="slidenum">
              <a:rPr lang="en-US" smtClean="0">
                <a:solidFill>
                  <a:srgbClr val="000000"/>
                </a:solidFill>
                <a:ea typeface="ＭＳ Ｐゴシック" charset="0"/>
              </a:rPr>
              <a:pPr eaLnBrk="0" fontAlgn="base" hangingPunct="0">
                <a:spcBef>
                  <a:spcPct val="0"/>
                </a:spcBef>
                <a:spcAft>
                  <a:spcPct val="0"/>
                </a:spcAft>
              </a:pPr>
              <a:t>‹#›</a:t>
            </a:fld>
            <a:endParaRPr lang="en-US" smtClean="0">
              <a:solidFill>
                <a:srgbClr val="000000"/>
              </a:solidFill>
              <a:ea typeface="ＭＳ Ｐゴシック" charset="0"/>
            </a:endParaRPr>
          </a:p>
        </p:txBody>
      </p:sp>
      <p:sp>
        <p:nvSpPr>
          <p:cNvPr id="11269" name="Rectangle 5"/>
          <p:cNvSpPr>
            <a:spLocks noChangeArrowheads="1"/>
          </p:cNvSpPr>
          <p:nvPr/>
        </p:nvSpPr>
        <p:spPr bwMode="auto">
          <a:xfrm>
            <a:off x="0" y="0"/>
            <a:ext cx="9144000" cy="228600"/>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endParaRPr lang="en-US" sz="2400" smtClean="0">
              <a:solidFill>
                <a:srgbClr val="000000"/>
              </a:solidFill>
              <a:latin typeface="Times New Roman" charset="0"/>
              <a:ea typeface="ＭＳ Ｐゴシック" charset="0"/>
            </a:endParaRPr>
          </a:p>
        </p:txBody>
      </p:sp>
      <p:pic>
        <p:nvPicPr>
          <p:cNvPr id="11270" name="Picture 6" descr="ecelogo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075" y="6343650"/>
            <a:ext cx="2295525" cy="514350"/>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cmuredwhi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34275" y="33338"/>
            <a:ext cx="981075" cy="17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45537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ea typeface="ＭＳ Ｐゴシック" charset="0"/>
        </a:defRPr>
      </a:lvl2pPr>
      <a:lvl3pPr algn="ctr" rtl="0" eaLnBrk="0" fontAlgn="base" hangingPunct="0">
        <a:spcBef>
          <a:spcPct val="0"/>
        </a:spcBef>
        <a:spcAft>
          <a:spcPct val="0"/>
        </a:spcAft>
        <a:defRPr sz="4000" b="1">
          <a:solidFill>
            <a:schemeClr val="tx2"/>
          </a:solidFill>
          <a:latin typeface="Arial" charset="0"/>
          <a:ea typeface="ＭＳ Ｐゴシック" charset="0"/>
        </a:defRPr>
      </a:lvl3pPr>
      <a:lvl4pPr algn="ctr" rtl="0" eaLnBrk="0" fontAlgn="base" hangingPunct="0">
        <a:spcBef>
          <a:spcPct val="0"/>
        </a:spcBef>
        <a:spcAft>
          <a:spcPct val="0"/>
        </a:spcAft>
        <a:defRPr sz="4000" b="1">
          <a:solidFill>
            <a:schemeClr val="tx2"/>
          </a:solidFill>
          <a:latin typeface="Arial" charset="0"/>
          <a:ea typeface="ＭＳ Ｐゴシック" charset="0"/>
        </a:defRPr>
      </a:lvl4pPr>
      <a:lvl5pPr algn="ctr" rtl="0" eaLnBrk="0" fontAlgn="base" hangingPunct="0">
        <a:spcBef>
          <a:spcPct val="0"/>
        </a:spcBef>
        <a:spcAft>
          <a:spcPct val="0"/>
        </a:spcAft>
        <a:defRPr sz="4000" b="1">
          <a:solidFill>
            <a:schemeClr val="tx2"/>
          </a:solidFill>
          <a:latin typeface="Arial" charset="0"/>
          <a:ea typeface="ＭＳ Ｐゴシック" charset="0"/>
        </a:defRPr>
      </a:lvl5pPr>
      <a:lvl6pPr marL="457200" algn="ctr" rtl="0" eaLnBrk="0" fontAlgn="base" hangingPunct="0">
        <a:spcBef>
          <a:spcPct val="0"/>
        </a:spcBef>
        <a:spcAft>
          <a:spcPct val="0"/>
        </a:spcAft>
        <a:defRPr sz="4000" b="1">
          <a:solidFill>
            <a:schemeClr val="tx2"/>
          </a:solidFill>
          <a:latin typeface="Arial" charset="0"/>
          <a:ea typeface="ＭＳ Ｐゴシック" charset="0"/>
        </a:defRPr>
      </a:lvl6pPr>
      <a:lvl7pPr marL="914400" algn="ctr" rtl="0" eaLnBrk="0" fontAlgn="base" hangingPunct="0">
        <a:spcBef>
          <a:spcPct val="0"/>
        </a:spcBef>
        <a:spcAft>
          <a:spcPct val="0"/>
        </a:spcAft>
        <a:defRPr sz="4000" b="1">
          <a:solidFill>
            <a:schemeClr val="tx2"/>
          </a:solidFill>
          <a:latin typeface="Arial" charset="0"/>
          <a:ea typeface="ＭＳ Ｐゴシック" charset="0"/>
        </a:defRPr>
      </a:lvl7pPr>
      <a:lvl8pPr marL="1371600" algn="ctr" rtl="0" eaLnBrk="0" fontAlgn="base" hangingPunct="0">
        <a:spcBef>
          <a:spcPct val="0"/>
        </a:spcBef>
        <a:spcAft>
          <a:spcPct val="0"/>
        </a:spcAft>
        <a:defRPr sz="4000" b="1">
          <a:solidFill>
            <a:schemeClr val="tx2"/>
          </a:solidFill>
          <a:latin typeface="Arial" charset="0"/>
          <a:ea typeface="ＭＳ Ｐゴシック" charset="0"/>
        </a:defRPr>
      </a:lvl8pPr>
      <a:lvl9pPr marL="1828800" algn="ctr" rtl="0" eaLnBrk="0" fontAlgn="base" hangingPunct="0">
        <a:spcBef>
          <a:spcPct val="0"/>
        </a:spcBef>
        <a:spcAft>
          <a:spcPct val="0"/>
        </a:spcAft>
        <a:defRPr sz="4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charset="0"/>
              </a:defRPr>
            </a:lvl1pPr>
          </a:lstStyle>
          <a:p>
            <a:pPr fontAlgn="base">
              <a:spcBef>
                <a:spcPct val="0"/>
              </a:spcBef>
              <a:spcAft>
                <a:spcPct val="0"/>
              </a:spcAft>
            </a:pPr>
            <a:fld id="{3F771BCF-E84C-7E41-8530-92509E3F4F41}" type="slidenum">
              <a:rPr lang="en-US" smtClean="0">
                <a:solidFill>
                  <a:srgbClr val="000000"/>
                </a:solidFill>
                <a:ea typeface="ＭＳ Ｐゴシック" charset="0"/>
                <a:cs typeface="Arial" charset="0"/>
              </a:rPr>
              <a:pPr fontAlgn="base">
                <a:spcBef>
                  <a:spcPct val="0"/>
                </a:spcBef>
                <a:spcAft>
                  <a:spcPct val="0"/>
                </a:spcAft>
              </a:pPr>
              <a:t>‹#›</a:t>
            </a:fld>
            <a:endParaRPr lang="en-US" smtClean="0">
              <a:solidFill>
                <a:srgbClr val="000000"/>
              </a:solidFill>
              <a:ea typeface="ＭＳ Ｐゴシック" charset="0"/>
              <a:cs typeface="Arial" charset="0"/>
            </a:endParaRPr>
          </a:p>
        </p:txBody>
      </p:sp>
      <p:sp>
        <p:nvSpPr>
          <p:cNvPr id="121861" name="Rectangle 5"/>
          <p:cNvSpPr>
            <a:spLocks noChangeArrowheads="1"/>
          </p:cNvSpPr>
          <p:nvPr/>
        </p:nvSpPr>
        <p:spPr bwMode="auto">
          <a:xfrm>
            <a:off x="0" y="0"/>
            <a:ext cx="9144000" cy="228600"/>
          </a:xfrm>
          <a:prstGeom prst="rect">
            <a:avLst/>
          </a:prstGeom>
          <a:solidFill>
            <a:srgbClr val="990000"/>
          </a:solidFill>
          <a:ln w="9525">
            <a:noFill/>
            <a:miter lim="800000"/>
            <a:headEnd/>
            <a:tailEnd/>
          </a:ln>
          <a:effectLst/>
        </p:spPr>
        <p:txBody>
          <a:bodyPr wrap="none" anchor="ctr"/>
          <a:lstStyle/>
          <a:p>
            <a:pPr algn="ctr" eaLnBrk="0" fontAlgn="base" hangingPunct="0">
              <a:spcBef>
                <a:spcPct val="0"/>
              </a:spcBef>
              <a:spcAft>
                <a:spcPct val="0"/>
              </a:spcAft>
              <a:defRPr/>
            </a:pPr>
            <a:endParaRPr lang="en-US" sz="2400">
              <a:solidFill>
                <a:srgbClr val="000000"/>
              </a:solidFill>
              <a:latin typeface="Times New Roman" charset="0"/>
              <a:ea typeface="Arial" charset="0"/>
              <a:cs typeface="Arial" charset="0"/>
            </a:endParaRPr>
          </a:p>
        </p:txBody>
      </p:sp>
      <p:pic>
        <p:nvPicPr>
          <p:cNvPr id="1030" name="Picture 7" descr="cmuredwhit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0525" y="33338"/>
            <a:ext cx="9810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07657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2"/>
          </a:solidFill>
          <a:latin typeface="Arial" charset="0"/>
        </a:defRPr>
      </a:lvl6pPr>
      <a:lvl7pPr marL="914400" algn="ctr" rtl="0" eaLnBrk="0" fontAlgn="base" hangingPunct="0">
        <a:spcBef>
          <a:spcPct val="0"/>
        </a:spcBef>
        <a:spcAft>
          <a:spcPct val="0"/>
        </a:spcAft>
        <a:defRPr sz="4000" b="1">
          <a:solidFill>
            <a:schemeClr val="tx2"/>
          </a:solidFill>
          <a:latin typeface="Arial" charset="0"/>
        </a:defRPr>
      </a:lvl7pPr>
      <a:lvl8pPr marL="1371600" algn="ctr" rtl="0" eaLnBrk="0" fontAlgn="base" hangingPunct="0">
        <a:spcBef>
          <a:spcPct val="0"/>
        </a:spcBef>
        <a:spcAft>
          <a:spcPct val="0"/>
        </a:spcAft>
        <a:defRPr sz="4000" b="1">
          <a:solidFill>
            <a:schemeClr val="tx2"/>
          </a:solidFill>
          <a:latin typeface="Arial" charset="0"/>
        </a:defRPr>
      </a:lvl8pPr>
      <a:lvl9pPr marL="1828800" algn="ctr" rtl="0" eaLnBrk="0" fontAlgn="base" hangingPunct="0">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202.xml"/><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2.bin"/><Relationship Id="rId5" Type="http://schemas.openxmlformats.org/officeDocument/2006/relationships/image" Target="../media/image49.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3.bin"/><Relationship Id="rId5" Type="http://schemas.openxmlformats.org/officeDocument/2006/relationships/image" Target="../media/image49.png"/><Relationship Id="rId6" Type="http://schemas.openxmlformats.org/officeDocument/2006/relationships/image" Target="../media/image32.jpeg"/><Relationship Id="rId7" Type="http://schemas.openxmlformats.org/officeDocument/2006/relationships/image" Target="../media/image15.png"/><Relationship Id="rId8" Type="http://schemas.openxmlformats.org/officeDocument/2006/relationships/image" Target="../media/image22.png"/><Relationship Id="rId9" Type="http://schemas.openxmlformats.org/officeDocument/2006/relationships/image" Target="../media/image56.png"/><Relationship Id="rId10" Type="http://schemas.openxmlformats.org/officeDocument/2006/relationships/image" Target="../media/image29.png"/><Relationship Id="rId11" Type="http://schemas.openxmlformats.org/officeDocument/2006/relationships/image" Target="../media/image7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79.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80.png"/></Relationships>
</file>

<file path=ppt/slides/_rels/slide21.xml.rels><?xml version="1.0" encoding="UTF-8" standalone="yes"?>
<Relationships xmlns="http://schemas.openxmlformats.org/package/2006/relationships"><Relationship Id="rId11" Type="http://schemas.openxmlformats.org/officeDocument/2006/relationships/image" Target="../media/image41.jpeg"/><Relationship Id="rId12" Type="http://schemas.openxmlformats.org/officeDocument/2006/relationships/image" Target="../media/image85.jpeg"/><Relationship Id="rId13" Type="http://schemas.openxmlformats.org/officeDocument/2006/relationships/image" Target="../media/image86.png"/><Relationship Id="rId14" Type="http://schemas.openxmlformats.org/officeDocument/2006/relationships/image" Target="../media/image87.jpeg"/><Relationship Id="rId1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81.png"/><Relationship Id="rId5" Type="http://schemas.openxmlformats.org/officeDocument/2006/relationships/image" Target="../media/image18.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11.png"/><Relationship Id="rId10"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89.jpe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jpeg"/><Relationship Id="rId8" Type="http://schemas.openxmlformats.org/officeDocument/2006/relationships/image" Target="../media/image93.jpeg"/><Relationship Id="rId9" Type="http://schemas.openxmlformats.org/officeDocument/2006/relationships/image" Target="../media/image94.png"/><Relationship Id="rId10"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9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5" Type="http://schemas.microsoft.com/office/2007/relationships/hdphoto" Target="../media/hdphoto1.wdp"/><Relationship Id="rId6" Type="http://schemas.openxmlformats.org/officeDocument/2006/relationships/image" Target="../media/image14.jpeg"/><Relationship Id="rId1" Type="http://schemas.openxmlformats.org/officeDocument/2006/relationships/slideLayout" Target="../slideLayouts/slideLayout41.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png"/><Relationship Id="rId6" Type="http://schemas.openxmlformats.org/officeDocument/2006/relationships/image" Target="../media/image102.jpeg"/><Relationship Id="rId7" Type="http://schemas.openxmlformats.org/officeDocument/2006/relationships/image" Target="../media/image103.gif"/><Relationship Id="rId8" Type="http://schemas.openxmlformats.org/officeDocument/2006/relationships/image" Target="../media/image31.jpeg"/><Relationship Id="rId1" Type="http://schemas.openxmlformats.org/officeDocument/2006/relationships/slideLayout" Target="../slideLayouts/slideLayout69.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hyperlink" Target="http://www.google.com/url?sa=i&amp;rct=j&amp;q=&amp;esrc=s&amp;frm=1&amp;source=images&amp;cd=&amp;cad=rja&amp;docid=pyb6l_s8Zk_BwM&amp;tbnid=TcOQqvzT6grKsM:&amp;ved=0CAUQjRw&amp;url=http://asimovrobotics.com/more.php?robot=landshark_ugv&amp;ei=DNsTUrOwJpfI4APW9IDgCw&amp;bvm=bv.50952593,d.dmg&amp;psig=AFQjCNEdw3ZH2SoVLbtAI9BOpPuHEfP5rw&amp;ust=1377119333012422" TargetMode="External"/><Relationship Id="rId11" Type="http://schemas.openxmlformats.org/officeDocument/2006/relationships/image" Target="../media/image111.jpeg"/><Relationship Id="rId1" Type="http://schemas.openxmlformats.org/officeDocument/2006/relationships/slideLayout" Target="../slideLayouts/slideLayout5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28.png"/><Relationship Id="rId1" Type="http://schemas.openxmlformats.org/officeDocument/2006/relationships/slideLayout" Target="../slideLayouts/slideLayout85.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16.png"/><Relationship Id="rId5" Type="http://schemas.openxmlformats.org/officeDocument/2006/relationships/oleObject" Target="../embeddings/oleObject4.bin"/><Relationship Id="rId6" Type="http://schemas.openxmlformats.org/officeDocument/2006/relationships/image" Target="../media/image114.png"/><Relationship Id="rId7" Type="http://schemas.openxmlformats.org/officeDocument/2006/relationships/oleObject" Target="../embeddings/oleObject5.bin"/><Relationship Id="rId8" Type="http://schemas.openxmlformats.org/officeDocument/2006/relationships/image" Target="../media/image115.png"/><Relationship Id="rId1" Type="http://schemas.openxmlformats.org/officeDocument/2006/relationships/vmlDrawing" Target="../drawings/vmlDrawing4.vml"/><Relationship Id="rId2"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emf"/><Relationship Id="rId5" Type="http://schemas.openxmlformats.org/officeDocument/2006/relationships/image" Target="../media/image35.png"/><Relationship Id="rId1" Type="http://schemas.openxmlformats.org/officeDocument/2006/relationships/slideLayout" Target="../slideLayouts/slideLayout103.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20.xml"/><Relationship Id="rId3" Type="http://schemas.openxmlformats.org/officeDocument/2006/relationships/image" Target="../media/image119.emf"/></Relationships>
</file>

<file path=ppt/slides/_rels/slide34.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png"/><Relationship Id="rId1" Type="http://schemas.openxmlformats.org/officeDocument/2006/relationships/slideLayout" Target="../slideLayouts/slideLayout103.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jpeg"/><Relationship Id="rId1" Type="http://schemas.openxmlformats.org/officeDocument/2006/relationships/slideLayout" Target="../slideLayouts/slideLayout103.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jpeg"/><Relationship Id="rId8" Type="http://schemas.openxmlformats.org/officeDocument/2006/relationships/image" Target="../media/image129.png"/><Relationship Id="rId1" Type="http://schemas.openxmlformats.org/officeDocument/2006/relationships/slideLayout" Target="../slideLayouts/slideLayout107.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24.xml"/><Relationship Id="rId3" Type="http://schemas.openxmlformats.org/officeDocument/2006/relationships/image" Target="../media/image130.png"/></Relationships>
</file>

<file path=ppt/slides/_rels/slide38.xml.rels><?xml version="1.0" encoding="UTF-8" standalone="yes"?>
<Relationships xmlns="http://schemas.openxmlformats.org/package/2006/relationships"><Relationship Id="rId3" Type="http://schemas.openxmlformats.org/officeDocument/2006/relationships/image" Target="../media/image131.emf"/><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34.png"/><Relationship Id="rId1" Type="http://schemas.openxmlformats.org/officeDocument/2006/relationships/slideLayout" Target="../slideLayouts/slideLayout119.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jpeg"/><Relationship Id="rId5" Type="http://schemas.openxmlformats.org/officeDocument/2006/relationships/image" Target="../media/image137.jpeg"/><Relationship Id="rId6" Type="http://schemas.openxmlformats.org/officeDocument/2006/relationships/image" Target="../media/image138.png"/><Relationship Id="rId7" Type="http://schemas.openxmlformats.org/officeDocument/2006/relationships/image" Target="../media/image139.png"/><Relationship Id="rId8" Type="http://schemas.openxmlformats.org/officeDocument/2006/relationships/image" Target="../media/image140.jpeg"/><Relationship Id="rId9" Type="http://schemas.openxmlformats.org/officeDocument/2006/relationships/image" Target="../media/image141.jpeg"/><Relationship Id="rId10" Type="http://schemas.openxmlformats.org/officeDocument/2006/relationships/image" Target="../media/image142.png"/><Relationship Id="rId1" Type="http://schemas.openxmlformats.org/officeDocument/2006/relationships/slideLayout" Target="../slideLayouts/slideLayout127.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9" Type="http://schemas.openxmlformats.org/officeDocument/2006/relationships/image" Target="../media/image14.jpeg"/><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27.png"/><Relationship Id="rId23" Type="http://schemas.openxmlformats.org/officeDocument/2006/relationships/image" Target="../media/image28.png"/><Relationship Id="rId24" Type="http://schemas.openxmlformats.org/officeDocument/2006/relationships/image" Target="../media/image29.png"/><Relationship Id="rId25" Type="http://schemas.openxmlformats.org/officeDocument/2006/relationships/image" Target="../media/image30.png"/><Relationship Id="rId26" Type="http://schemas.openxmlformats.org/officeDocument/2006/relationships/image" Target="../media/image31.jpeg"/><Relationship Id="rId27" Type="http://schemas.openxmlformats.org/officeDocument/2006/relationships/image" Target="../media/image32.jpeg"/><Relationship Id="rId28" Type="http://schemas.openxmlformats.org/officeDocument/2006/relationships/image" Target="../media/image33.png"/><Relationship Id="rId29" Type="http://schemas.openxmlformats.org/officeDocument/2006/relationships/image" Target="../media/image34.png"/><Relationship Id="rId30" Type="http://schemas.openxmlformats.org/officeDocument/2006/relationships/image" Target="../media/image35.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7.xml"/><Relationship Id="rId3" Type="http://schemas.openxmlformats.org/officeDocument/2006/relationships/image" Target="../media/image1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8.xml"/><Relationship Id="rId3" Type="http://schemas.openxmlformats.org/officeDocument/2006/relationships/image" Target="../media/image1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image" Target="../media/image151.jpeg"/><Relationship Id="rId9" Type="http://schemas.openxmlformats.org/officeDocument/2006/relationships/image" Target="../media/image152.jpeg"/><Relationship Id="rId10" Type="http://schemas.openxmlformats.org/officeDocument/2006/relationships/image" Target="../media/image153.jpeg"/><Relationship Id="rId11" Type="http://schemas.openxmlformats.org/officeDocument/2006/relationships/image" Target="../media/image154.jpg"/><Relationship Id="rId1" Type="http://schemas.openxmlformats.org/officeDocument/2006/relationships/slideLayout" Target="../slideLayouts/slideLayout28.xml"/><Relationship Id="rId2" Type="http://schemas.openxmlformats.org/officeDocument/2006/relationships/image" Target="../media/image1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tags" Target="../tags/tag203.xml"/><Relationship Id="rId2" Type="http://schemas.openxmlformats.org/officeDocument/2006/relationships/slideLayout" Target="../slideLayouts/slideLayout150.xml"/><Relationship Id="rId3"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20" Type="http://schemas.openxmlformats.org/officeDocument/2006/relationships/image" Target="../media/image24.png"/><Relationship Id="rId21" Type="http://schemas.openxmlformats.org/officeDocument/2006/relationships/image" Target="../media/image25.png"/><Relationship Id="rId22" Type="http://schemas.openxmlformats.org/officeDocument/2006/relationships/image" Target="../media/image26.png"/><Relationship Id="rId23" Type="http://schemas.openxmlformats.org/officeDocument/2006/relationships/image" Target="../media/image15.png"/><Relationship Id="rId24" Type="http://schemas.openxmlformats.org/officeDocument/2006/relationships/image" Target="../media/image22.png"/><Relationship Id="rId25" Type="http://schemas.openxmlformats.org/officeDocument/2006/relationships/image" Target="../media/image16.png"/><Relationship Id="rId26" Type="http://schemas.openxmlformats.org/officeDocument/2006/relationships/image" Target="../media/image46.png"/><Relationship Id="rId27" Type="http://schemas.openxmlformats.org/officeDocument/2006/relationships/image" Target="../media/image20.png"/><Relationship Id="rId28" Type="http://schemas.openxmlformats.org/officeDocument/2006/relationships/image" Target="../media/image47.png"/><Relationship Id="rId29"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jpeg"/><Relationship Id="rId30" Type="http://schemas.openxmlformats.org/officeDocument/2006/relationships/image" Target="../media/image31.jpeg"/><Relationship Id="rId31" Type="http://schemas.openxmlformats.org/officeDocument/2006/relationships/image" Target="../media/image27.png"/><Relationship Id="rId32" Type="http://schemas.openxmlformats.org/officeDocument/2006/relationships/image" Target="../media/image48.jpeg"/><Relationship Id="rId9" Type="http://schemas.openxmlformats.org/officeDocument/2006/relationships/image" Target="../media/image14.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13.jpeg"/><Relationship Id="rId33" Type="http://schemas.openxmlformats.org/officeDocument/2006/relationships/image" Target="../media/image18.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32.jpeg"/><Relationship Id="rId13" Type="http://schemas.openxmlformats.org/officeDocument/2006/relationships/image" Target="../media/image30.png"/><Relationship Id="rId14" Type="http://schemas.openxmlformats.org/officeDocument/2006/relationships/image" Target="../media/image19.png"/><Relationship Id="rId15" Type="http://schemas.openxmlformats.org/officeDocument/2006/relationships/image" Target="../media/image44.png"/><Relationship Id="rId16" Type="http://schemas.openxmlformats.org/officeDocument/2006/relationships/image" Target="../media/image10.png"/><Relationship Id="rId17" Type="http://schemas.openxmlformats.org/officeDocument/2006/relationships/image" Target="../media/image45.png"/><Relationship Id="rId18" Type="http://schemas.openxmlformats.org/officeDocument/2006/relationships/image" Target="../media/image12.jpeg"/><Relationship Id="rId1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oleObject" Target="../embeddings/oleObject1.bin"/><Relationship Id="rId7" Type="http://schemas.openxmlformats.org/officeDocument/2006/relationships/image" Target="../media/image49.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jpeg"/><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9" Type="http://schemas.openxmlformats.org/officeDocument/2006/relationships/image" Target="../media/image29.png"/><Relationship Id="rId20" Type="http://schemas.openxmlformats.org/officeDocument/2006/relationships/image" Target="../media/image66.png"/><Relationship Id="rId21" Type="http://schemas.openxmlformats.org/officeDocument/2006/relationships/image" Target="../media/image67.png"/><Relationship Id="rId22" Type="http://schemas.openxmlformats.org/officeDocument/2006/relationships/image" Target="../media/image68.png"/><Relationship Id="rId23" Type="http://schemas.openxmlformats.org/officeDocument/2006/relationships/image" Target="../media/image69.png"/><Relationship Id="rId24" Type="http://schemas.openxmlformats.org/officeDocument/2006/relationships/image" Target="../media/image70.png"/><Relationship Id="rId25" Type="http://schemas.openxmlformats.org/officeDocument/2006/relationships/image" Target="../media/image71.png"/><Relationship Id="rId26" Type="http://schemas.openxmlformats.org/officeDocument/2006/relationships/image" Target="../media/image72.jpeg"/><Relationship Id="rId10" Type="http://schemas.openxmlformats.org/officeDocument/2006/relationships/image" Target="../media/image24.png"/><Relationship Id="rId11" Type="http://schemas.openxmlformats.org/officeDocument/2006/relationships/image" Target="../media/image33.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image" Target="../media/image61.png"/><Relationship Id="rId16" Type="http://schemas.openxmlformats.org/officeDocument/2006/relationships/image" Target="../media/image62.png"/><Relationship Id="rId17" Type="http://schemas.openxmlformats.org/officeDocument/2006/relationships/image" Target="../media/image63.png"/><Relationship Id="rId18" Type="http://schemas.openxmlformats.org/officeDocument/2006/relationships/image" Target="../media/image64.png"/><Relationship Id="rId19"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2.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63816" y="1573748"/>
            <a:ext cx="7772400" cy="1702852"/>
          </a:xfrm>
        </p:spPr>
        <p:txBody>
          <a:bodyPr>
            <a:noAutofit/>
          </a:bodyPr>
          <a:lstStyle/>
          <a:p>
            <a:pPr algn="l">
              <a:spcBef>
                <a:spcPts val="0"/>
              </a:spcBef>
            </a:pPr>
            <a:r>
              <a:rPr lang="en-US" sz="5500" b="1" dirty="0" smtClean="0"/>
              <a:t>Computer Systems at CMU</a:t>
            </a:r>
            <a:endParaRPr lang="en-US" sz="5500" b="1" dirty="0">
              <a:solidFill>
                <a:schemeClr val="accent4"/>
              </a:solidFill>
            </a:endParaRPr>
          </a:p>
        </p:txBody>
      </p:sp>
      <p:sp>
        <p:nvSpPr>
          <p:cNvPr id="5" name="TextBox 4"/>
          <p:cNvSpPr txBox="1"/>
          <p:nvPr/>
        </p:nvSpPr>
        <p:spPr>
          <a:xfrm>
            <a:off x="4898583" y="4542473"/>
            <a:ext cx="3788217" cy="1692771"/>
          </a:xfrm>
          <a:prstGeom prst="rect">
            <a:avLst/>
          </a:prstGeom>
          <a:noFill/>
        </p:spPr>
        <p:txBody>
          <a:bodyPr wrap="none" rtlCol="0">
            <a:spAutoFit/>
          </a:bodyPr>
          <a:lstStyle/>
          <a:p>
            <a:pPr algn="r"/>
            <a:r>
              <a:rPr lang="en-US" sz="2800" b="1" dirty="0" smtClean="0"/>
              <a:t>As told by </a:t>
            </a:r>
            <a:r>
              <a:rPr lang="en-US" sz="2800" b="1" dirty="0" smtClean="0"/>
              <a:t>Onur Mutlu</a:t>
            </a:r>
            <a:r>
              <a:rPr lang="en-US" sz="2800" b="1" dirty="0" smtClean="0"/>
              <a:t/>
            </a:r>
            <a:br>
              <a:rPr lang="en-US" sz="2800" b="1" dirty="0" smtClean="0"/>
            </a:br>
            <a:r>
              <a:rPr lang="en-US" sz="2800" b="1" dirty="0" smtClean="0"/>
              <a:t>(on behalf of many)</a:t>
            </a:r>
          </a:p>
          <a:p>
            <a:pPr algn="r"/>
            <a:r>
              <a:rPr lang="en-US" sz="2800" dirty="0" err="1" smtClean="0"/>
              <a:t>onur@</a:t>
            </a:r>
            <a:r>
              <a:rPr lang="en-US" sz="2800" dirty="0" err="1" smtClean="0"/>
              <a:t>cmu.edu</a:t>
            </a:r>
            <a:endParaRPr lang="en-US" sz="2800" dirty="0"/>
          </a:p>
          <a:p>
            <a:pPr algn="r"/>
            <a:r>
              <a:rPr lang="en-US" sz="2000" dirty="0" smtClean="0"/>
              <a:t>Carnegie Mellon University</a:t>
            </a:r>
          </a:p>
        </p:txBody>
      </p:sp>
      <p:sp>
        <p:nvSpPr>
          <p:cNvPr id="4" name="Subtitle 2"/>
          <p:cNvSpPr txBox="1">
            <a:spLocks/>
          </p:cNvSpPr>
          <p:nvPr/>
        </p:nvSpPr>
        <p:spPr>
          <a:xfrm>
            <a:off x="-762000" y="5877767"/>
            <a:ext cx="5791200" cy="609600"/>
          </a:xfrm>
          <a:prstGeom prst="rect">
            <a:avLst/>
          </a:prstGeom>
        </p:spPr>
        <p:txBody>
          <a:bodyPr vert="horz" lIns="91440" tIns="45720" rIns="91440" bIns="45720" rtlCol="0">
            <a:normAutofit/>
          </a:bodyPr>
          <a:lstStyle>
            <a:lvl1pPr marL="0" indent="0" algn="ctr" defTabSz="457200" rtl="0" eaLnBrk="1" latinLnBrk="0" hangingPunct="1">
              <a:spcBef>
                <a:spcPct val="20000"/>
              </a:spcBef>
              <a:buClr>
                <a:srgbClr val="AE0023"/>
              </a:buClr>
              <a:buFont typeface="Arial"/>
              <a:buNone/>
              <a:defRPr sz="3200" kern="1200">
                <a:solidFill>
                  <a:schemeClr val="tx1"/>
                </a:solidFill>
                <a:latin typeface="+mn-lt"/>
                <a:ea typeface="+mn-ea"/>
                <a:cs typeface="+mn-cs"/>
              </a:defRPr>
            </a:lvl1pPr>
            <a:lvl2pPr marL="457200" indent="0" algn="ctr" defTabSz="457200" rtl="0" eaLnBrk="1" latinLnBrk="0" hangingPunct="1">
              <a:spcBef>
                <a:spcPct val="20000"/>
              </a:spcBef>
              <a:buClr>
                <a:srgbClr val="AE0023"/>
              </a:buClr>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rgbClr val="AE0023"/>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rgbClr val="AE0023"/>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rgbClr val="AE0023"/>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i="1" dirty="0"/>
              <a:t>ECE </a:t>
            </a:r>
            <a:r>
              <a:rPr lang="en-US" sz="2400" i="1" dirty="0" smtClean="0"/>
              <a:t>PhD Orientation 2013</a:t>
            </a:r>
            <a:endParaRPr lang="en-US" sz="2400" dirty="0"/>
          </a:p>
          <a:p>
            <a:pPr algn="l"/>
            <a:endParaRPr lang="en-US" dirty="0" smtClean="0"/>
          </a:p>
        </p:txBody>
      </p:sp>
    </p:spTree>
    <p:custDataLst>
      <p:tags r:id="rId1"/>
    </p:custDataLst>
    <p:extLst>
      <p:ext uri="{BB962C8B-B14F-4D97-AF65-F5344CB8AC3E}">
        <p14:creationId xmlns:p14="http://schemas.microsoft.com/office/powerpoint/2010/main" val="38526128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 (+Big Data)</a:t>
            </a:r>
            <a:endParaRPr lang="en-US" dirty="0"/>
          </a:p>
        </p:txBody>
      </p:sp>
      <p:sp>
        <p:nvSpPr>
          <p:cNvPr id="3" name="Content Placeholder 2"/>
          <p:cNvSpPr>
            <a:spLocks noGrp="1"/>
          </p:cNvSpPr>
          <p:nvPr>
            <p:ph idx="1"/>
          </p:nvPr>
        </p:nvSpPr>
        <p:spPr/>
        <p:txBody>
          <a:bodyPr>
            <a:normAutofit lnSpcReduction="10000"/>
          </a:bodyPr>
          <a:lstStyle/>
          <a:p>
            <a:pPr>
              <a:defRPr/>
            </a:pPr>
            <a:r>
              <a:rPr lang="en-US" altLang="ja-JP" sz="2800" dirty="0">
                <a:ea typeface="ＭＳ Ｐゴシック" pitchFamily="34" charset="-128"/>
              </a:rPr>
              <a:t>Cloud computing: use someone else’s computers instead of buying/maintaining your own</a:t>
            </a:r>
          </a:p>
          <a:p>
            <a:pPr>
              <a:defRPr/>
            </a:pPr>
            <a:endParaRPr lang="en-US" altLang="ja-JP" sz="2800" dirty="0">
              <a:ea typeface="ＭＳ Ｐゴシック" pitchFamily="34" charset="-128"/>
            </a:endParaRPr>
          </a:p>
          <a:p>
            <a:pPr>
              <a:defRPr/>
            </a:pPr>
            <a:r>
              <a:rPr lang="en-US" altLang="ja-JP" sz="2800" dirty="0">
                <a:ea typeface="ＭＳ Ｐゴシック" pitchFamily="34" charset="-128"/>
              </a:rPr>
              <a:t>Promises huge benefits in…</a:t>
            </a:r>
          </a:p>
          <a:p>
            <a:pPr lvl="1">
              <a:defRPr/>
            </a:pPr>
            <a:r>
              <a:rPr lang="en-US" altLang="ja-JP" sz="2400" dirty="0">
                <a:ea typeface="ＭＳ Ｐゴシック" pitchFamily="34" charset="-128"/>
              </a:rPr>
              <a:t>resource </a:t>
            </a:r>
            <a:r>
              <a:rPr lang="en-US" altLang="ja-JP" sz="2400" dirty="0">
                <a:solidFill>
                  <a:srgbClr val="0000FF"/>
                </a:solidFill>
                <a:ea typeface="ＭＳ Ｐゴシック" pitchFamily="34" charset="-128"/>
              </a:rPr>
              <a:t>efficiency</a:t>
            </a:r>
            <a:r>
              <a:rPr lang="en-US" altLang="ja-JP" sz="2400" dirty="0">
                <a:ea typeface="ＭＳ Ｐゴシック" pitchFamily="34" charset="-128"/>
              </a:rPr>
              <a:t>: consolidation</a:t>
            </a:r>
          </a:p>
          <a:p>
            <a:pPr lvl="1">
              <a:defRPr/>
            </a:pPr>
            <a:r>
              <a:rPr lang="en-US" altLang="ja-JP" sz="2400" dirty="0">
                <a:ea typeface="ＭＳ Ｐゴシック" pitchFamily="34" charset="-128"/>
              </a:rPr>
              <a:t>agility and </a:t>
            </a:r>
            <a:r>
              <a:rPr lang="en-US" altLang="ja-JP" sz="2400" dirty="0">
                <a:solidFill>
                  <a:srgbClr val="0000FF"/>
                </a:solidFill>
                <a:ea typeface="ＭＳ Ｐゴシック" pitchFamily="34" charset="-128"/>
              </a:rPr>
              <a:t>productivity</a:t>
            </a:r>
            <a:r>
              <a:rPr lang="en-US" altLang="ja-JP" sz="2400" dirty="0">
                <a:ea typeface="ＭＳ Ｐゴシック" pitchFamily="34" charset="-128"/>
              </a:rPr>
              <a:t> of application development</a:t>
            </a:r>
          </a:p>
          <a:p>
            <a:pPr lvl="1">
              <a:defRPr/>
            </a:pPr>
            <a:r>
              <a:rPr lang="en-US" altLang="ja-JP" sz="2400" dirty="0">
                <a:ea typeface="ＭＳ Ｐゴシック" pitchFamily="34" charset="-128"/>
              </a:rPr>
              <a:t>system and service </a:t>
            </a:r>
            <a:r>
              <a:rPr lang="en-US" altLang="ja-JP" sz="2400" dirty="0">
                <a:solidFill>
                  <a:srgbClr val="0000FF"/>
                </a:solidFill>
                <a:ea typeface="ＭＳ Ｐゴシック" pitchFamily="34" charset="-128"/>
              </a:rPr>
              <a:t>robustness</a:t>
            </a:r>
          </a:p>
          <a:p>
            <a:pPr lvl="1">
              <a:defRPr/>
            </a:pPr>
            <a:r>
              <a:rPr lang="en-US" altLang="ja-JP" sz="2400" dirty="0">
                <a:ea typeface="ＭＳ Ｐゴシック" pitchFamily="34" charset="-128"/>
              </a:rPr>
              <a:t>data </a:t>
            </a:r>
            <a:r>
              <a:rPr lang="en-US" altLang="ja-JP" sz="2400" dirty="0">
                <a:solidFill>
                  <a:srgbClr val="0000FF"/>
                </a:solidFill>
                <a:ea typeface="ＭＳ Ｐゴシック" pitchFamily="34" charset="-128"/>
              </a:rPr>
              <a:t>sharing</a:t>
            </a:r>
            <a:r>
              <a:rPr lang="en-US" altLang="ja-JP" sz="2400" dirty="0">
                <a:ea typeface="ＭＳ Ｐゴシック" pitchFamily="34" charset="-128"/>
              </a:rPr>
              <a:t> and end user </a:t>
            </a:r>
            <a:r>
              <a:rPr lang="en-US" altLang="ja-JP" sz="2400" dirty="0">
                <a:solidFill>
                  <a:srgbClr val="0000FF"/>
                </a:solidFill>
                <a:ea typeface="ＭＳ Ｐゴシック" pitchFamily="34" charset="-128"/>
              </a:rPr>
              <a:t>access</a:t>
            </a:r>
          </a:p>
          <a:p>
            <a:pPr lvl="7">
              <a:buFont typeface="Verdana" pitchFamily="34" charset="0"/>
              <a:buNone/>
              <a:defRPr/>
            </a:pPr>
            <a:endParaRPr lang="en-US" altLang="ja-JP" sz="1600" dirty="0">
              <a:ea typeface="ＭＳ Ｐゴシック" pitchFamily="34" charset="-128"/>
            </a:endParaRPr>
          </a:p>
          <a:p>
            <a:pPr>
              <a:defRPr/>
            </a:pPr>
            <a:r>
              <a:rPr lang="en-US" altLang="ja-JP" sz="2800" dirty="0">
                <a:ea typeface="ＭＳ Ｐゴシック" pitchFamily="34" charset="-128"/>
              </a:rPr>
              <a:t>Huge need for fundamental research and understanding at many levels</a:t>
            </a:r>
          </a:p>
          <a:p>
            <a:endParaRPr lang="en-US" dirty="0"/>
          </a:p>
        </p:txBody>
      </p:sp>
      <p:sp>
        <p:nvSpPr>
          <p:cNvPr id="4" name="Slide Number Placeholder 3"/>
          <p:cNvSpPr>
            <a:spLocks noGrp="1"/>
          </p:cNvSpPr>
          <p:nvPr>
            <p:ph type="sldNum" sz="quarter" idx="12"/>
          </p:nvPr>
        </p:nvSpPr>
        <p:spPr/>
        <p:txBody>
          <a:bodyPr/>
          <a:lstStyle/>
          <a:p>
            <a:fld id="{9D37A05C-7D88-9E4B-B6AC-1CE35ACF5DD7}" type="slidenum">
              <a:rPr lang="en-US" smtClean="0"/>
              <a:pPr/>
              <a:t>10</a:t>
            </a:fld>
            <a:endParaRPr lang="en-US"/>
          </a:p>
        </p:txBody>
      </p:sp>
    </p:spTree>
    <p:extLst>
      <p:ext uri="{BB962C8B-B14F-4D97-AF65-F5344CB8AC3E}">
        <p14:creationId xmlns:p14="http://schemas.microsoft.com/office/powerpoint/2010/main" val="450906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792162"/>
          </a:xfrm>
        </p:spPr>
        <p:txBody>
          <a:bodyPr>
            <a:normAutofit/>
          </a:bodyPr>
          <a:lstStyle/>
          <a:p>
            <a:r>
              <a:rPr lang="en-US" sz="3200" dirty="0"/>
              <a:t>T</a:t>
            </a:r>
            <a:r>
              <a:rPr lang="en-US" sz="3200" dirty="0" smtClean="0"/>
              <a:t>he Beginnings: PDL’s Data Center Observatory</a:t>
            </a:r>
            <a:endParaRPr lang="en-US" sz="32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
        <p:nvSpPr>
          <p:cNvPr id="4" name="Slide Number Placeholder 3"/>
          <p:cNvSpPr>
            <a:spLocks noGrp="1"/>
          </p:cNvSpPr>
          <p:nvPr>
            <p:ph type="sldNum" sz="quarter" idx="12"/>
          </p:nvPr>
        </p:nvSpPr>
        <p:spPr/>
        <p:txBody>
          <a:bodyPr/>
          <a:lstStyle/>
          <a:p>
            <a:fld id="{9D37A05C-7D88-9E4B-B6AC-1CE35ACF5DD7}" type="slidenum">
              <a:rPr lang="en-US" smtClean="0"/>
              <a:pPr/>
              <a:t>11</a:t>
            </a:fld>
            <a:endParaRPr lang="en-US"/>
          </a:p>
        </p:txBody>
      </p:sp>
      <p:pic>
        <p:nvPicPr>
          <p:cNvPr id="5" name="Picture 3" descr="dsc_305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738" y="795337"/>
            <a:ext cx="9263063" cy="6138863"/>
          </a:xfrm>
          <a:prstGeom prst="rect">
            <a:avLst/>
          </a:prstGeom>
          <a:noFill/>
          <a:ln w="9525">
            <a:noFill/>
            <a:miter lim="800000"/>
            <a:headEnd/>
            <a:tailEnd/>
          </a:ln>
        </p:spPr>
      </p:pic>
      <p:sp>
        <p:nvSpPr>
          <p:cNvPr id="6" name="Text Box 12"/>
          <p:cNvSpPr txBox="1">
            <a:spLocks noChangeArrowheads="1"/>
          </p:cNvSpPr>
          <p:nvPr/>
        </p:nvSpPr>
        <p:spPr bwMode="auto">
          <a:xfrm>
            <a:off x="152400" y="5380672"/>
            <a:ext cx="5133975" cy="1477328"/>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u="sng" dirty="0">
                <a:solidFill>
                  <a:srgbClr val="000000"/>
                </a:solidFill>
                <a:latin typeface="Arial" charset="0"/>
              </a:rPr>
              <a:t>PDL </a:t>
            </a:r>
            <a:r>
              <a:rPr lang="en-US" sz="1800" b="1" u="sng" dirty="0" smtClean="0">
                <a:solidFill>
                  <a:srgbClr val="000000"/>
                </a:solidFill>
                <a:latin typeface="Arial" charset="0"/>
              </a:rPr>
              <a:t>Consortium:</a:t>
            </a:r>
            <a:r>
              <a:rPr lang="en-US" sz="1800" b="1" dirty="0" smtClean="0">
                <a:solidFill>
                  <a:srgbClr val="000000"/>
                </a:solidFill>
                <a:latin typeface="Arial" charset="0"/>
              </a:rPr>
              <a:t> $7M over last decade</a:t>
            </a:r>
            <a:endParaRPr lang="en-US" sz="1800" b="1" dirty="0">
              <a:solidFill>
                <a:srgbClr val="000000"/>
              </a:solidFill>
              <a:latin typeface="Arial" charset="0"/>
            </a:endParaRPr>
          </a:p>
          <a:p>
            <a:r>
              <a:rPr lang="en-US" sz="1800" b="1" dirty="0">
                <a:solidFill>
                  <a:srgbClr val="000000"/>
                </a:solidFill>
                <a:latin typeface="Arial" charset="0"/>
              </a:rPr>
              <a:t>APC, EMC, Facebook, Google, HP, </a:t>
            </a:r>
            <a:r>
              <a:rPr lang="en-US" sz="1800" b="1" dirty="0" smtClean="0">
                <a:solidFill>
                  <a:srgbClr val="000000"/>
                </a:solidFill>
                <a:latin typeface="Arial" charset="0"/>
              </a:rPr>
              <a:t>Hitachi, Intel, </a:t>
            </a:r>
            <a:r>
              <a:rPr lang="en-US" sz="1800" b="1" dirty="0">
                <a:solidFill>
                  <a:srgbClr val="000000"/>
                </a:solidFill>
                <a:latin typeface="Arial" charset="0"/>
              </a:rPr>
              <a:t>Microsoft, NEC, </a:t>
            </a:r>
            <a:r>
              <a:rPr lang="en-US" sz="1800" b="1" dirty="0" err="1">
                <a:solidFill>
                  <a:srgbClr val="000000"/>
                </a:solidFill>
                <a:latin typeface="Arial" charset="0"/>
              </a:rPr>
              <a:t>NetApp</a:t>
            </a:r>
            <a:r>
              <a:rPr lang="en-US" sz="1800" b="1" dirty="0">
                <a:solidFill>
                  <a:srgbClr val="000000"/>
                </a:solidFill>
                <a:latin typeface="Arial" charset="0"/>
              </a:rPr>
              <a:t>, Oracle</a:t>
            </a:r>
            <a:r>
              <a:rPr lang="en-US" sz="1800" b="1" dirty="0" smtClean="0">
                <a:solidFill>
                  <a:srgbClr val="000000"/>
                </a:solidFill>
                <a:latin typeface="Arial" charset="0"/>
              </a:rPr>
              <a:t>, </a:t>
            </a:r>
            <a:r>
              <a:rPr lang="en-US" sz="1800" b="1" dirty="0" err="1" smtClean="0">
                <a:solidFill>
                  <a:srgbClr val="000000"/>
                </a:solidFill>
                <a:latin typeface="Arial" charset="0"/>
              </a:rPr>
              <a:t>Panasas</a:t>
            </a:r>
            <a:r>
              <a:rPr lang="en-US" sz="1800" b="1" dirty="0" smtClean="0">
                <a:solidFill>
                  <a:srgbClr val="000000"/>
                </a:solidFill>
                <a:latin typeface="Arial" charset="0"/>
              </a:rPr>
              <a:t>, Riverbed, Samsung, </a:t>
            </a:r>
            <a:r>
              <a:rPr lang="en-US" sz="1800" b="1" dirty="0">
                <a:solidFill>
                  <a:srgbClr val="000000"/>
                </a:solidFill>
                <a:latin typeface="Arial" charset="0"/>
              </a:rPr>
              <a:t>Seagate</a:t>
            </a:r>
            <a:r>
              <a:rPr lang="en-US" sz="1800" b="1" dirty="0" smtClean="0">
                <a:solidFill>
                  <a:srgbClr val="000000"/>
                </a:solidFill>
                <a:latin typeface="Arial" charset="0"/>
              </a:rPr>
              <a:t>, STEC, </a:t>
            </a:r>
            <a:r>
              <a:rPr lang="en-US" sz="1800" b="1" dirty="0">
                <a:solidFill>
                  <a:srgbClr val="000000"/>
                </a:solidFill>
                <a:latin typeface="Arial" charset="0"/>
              </a:rPr>
              <a:t>Symantec, </a:t>
            </a:r>
            <a:r>
              <a:rPr lang="en-US" sz="1800" b="1" dirty="0" smtClean="0">
                <a:solidFill>
                  <a:srgbClr val="000000"/>
                </a:solidFill>
                <a:latin typeface="Arial" charset="0"/>
              </a:rPr>
              <a:t>VMware</a:t>
            </a:r>
            <a:endParaRPr lang="en-US" sz="1800" b="1" baseline="-25000" dirty="0">
              <a:solidFill>
                <a:srgbClr val="000000"/>
              </a:solidFill>
              <a:latin typeface="Arial" charset="0"/>
            </a:endParaRPr>
          </a:p>
        </p:txBody>
      </p:sp>
      <p:pic>
        <p:nvPicPr>
          <p:cNvPr id="8" name="Picture 7"/>
          <p:cNvPicPr>
            <a:picLocks noChangeAspect="1"/>
          </p:cNvPicPr>
          <p:nvPr/>
        </p:nvPicPr>
        <p:blipFill>
          <a:blip r:embed="rId4"/>
          <a:stretch>
            <a:fillRect/>
          </a:stretch>
        </p:blipFill>
        <p:spPr>
          <a:xfrm>
            <a:off x="1905000" y="990600"/>
            <a:ext cx="5562600" cy="4171950"/>
          </a:xfrm>
          <a:prstGeom prst="rect">
            <a:avLst/>
          </a:prstGeom>
        </p:spPr>
      </p:pic>
    </p:spTree>
    <p:extLst>
      <p:ext uri="{BB962C8B-B14F-4D97-AF65-F5344CB8AC3E}">
        <p14:creationId xmlns:p14="http://schemas.microsoft.com/office/powerpoint/2010/main" val="3914002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p:cNvSpPr txBox="1">
            <a:spLocks noChangeArrowheads="1"/>
          </p:cNvSpPr>
          <p:nvPr/>
        </p:nvSpPr>
        <p:spPr bwMode="auto">
          <a:xfrm>
            <a:off x="0" y="960438"/>
            <a:ext cx="4864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dirty="0" smtClean="0">
                <a:latin typeface="Cambria"/>
                <a:cs typeface="Cambria"/>
              </a:rPr>
              <a:t>Academia’</a:t>
            </a:r>
            <a:r>
              <a:rPr lang="en-US" altLang="ja-JP" sz="2000" i="1" dirty="0" smtClean="0">
                <a:latin typeface="Cambria"/>
                <a:cs typeface="Cambria"/>
              </a:rPr>
              <a:t>s </a:t>
            </a:r>
            <a:r>
              <a:rPr lang="en-US" altLang="ja-JP" sz="2000" i="1" dirty="0">
                <a:latin typeface="Cambria"/>
                <a:cs typeface="Cambria"/>
              </a:rPr>
              <a:t>Premier Storage Systems Lab!</a:t>
            </a:r>
            <a:endParaRPr lang="en-US" sz="2200" i="1" dirty="0">
              <a:latin typeface="Cambria"/>
              <a:cs typeface="Cambria"/>
            </a:endParaRPr>
          </a:p>
        </p:txBody>
      </p:sp>
      <p:sp>
        <p:nvSpPr>
          <p:cNvPr id="28674"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eaLnBrk="0" hangingPunct="0"/>
            <a:r>
              <a:rPr lang="it-IT" sz="3200">
                <a:solidFill>
                  <a:schemeClr val="bg1"/>
                </a:solidFill>
                <a:latin typeface="Cambria"/>
                <a:cs typeface="Cambria"/>
              </a:rPr>
              <a:t>The Parallel Data Lab</a:t>
            </a:r>
            <a:endParaRPr lang="en-US" sz="3200">
              <a:solidFill>
                <a:schemeClr val="bg1"/>
              </a:solidFill>
              <a:latin typeface="Cambria"/>
              <a:cs typeface="Cambria"/>
            </a:endParaRPr>
          </a:p>
        </p:txBody>
      </p:sp>
      <p:sp>
        <p:nvSpPr>
          <p:cNvPr id="28675" name="Rectangle 25"/>
          <p:cNvSpPr>
            <a:spLocks noChangeArrowheads="1"/>
          </p:cNvSpPr>
          <p:nvPr/>
        </p:nvSpPr>
        <p:spPr bwMode="auto">
          <a:xfrm>
            <a:off x="0" y="6354763"/>
            <a:ext cx="64992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i="1" dirty="0">
                <a:latin typeface="Cambria"/>
                <a:cs typeface="Cambria"/>
              </a:rPr>
              <a:t>Check out </a:t>
            </a:r>
            <a:r>
              <a:rPr lang="en-US" sz="2200" u="sng" dirty="0" err="1">
                <a:solidFill>
                  <a:srgbClr val="0000FF"/>
                </a:solidFill>
                <a:latin typeface="Cambria"/>
                <a:cs typeface="Cambria"/>
              </a:rPr>
              <a:t>www.pdl.cmu.edu</a:t>
            </a:r>
            <a:r>
              <a:rPr lang="en-US" sz="2200" i="1" dirty="0">
                <a:latin typeface="Cambria"/>
                <a:cs typeface="Cambria"/>
              </a:rPr>
              <a:t> for the whole story!</a:t>
            </a:r>
            <a:endParaRPr lang="en-US" dirty="0">
              <a:latin typeface="Cambria"/>
              <a:cs typeface="Cambria"/>
            </a:endParaRPr>
          </a:p>
        </p:txBody>
      </p:sp>
      <p:sp>
        <p:nvSpPr>
          <p:cNvPr id="28676" name="Text Box 26"/>
          <p:cNvSpPr txBox="1">
            <a:spLocks noChangeArrowheads="1"/>
          </p:cNvSpPr>
          <p:nvPr/>
        </p:nvSpPr>
        <p:spPr bwMode="auto">
          <a:xfrm>
            <a:off x="940544" y="1639669"/>
            <a:ext cx="32187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dirty="0">
                <a:latin typeface="Cambria"/>
                <a:cs typeface="Cambria"/>
              </a:rPr>
              <a:t>Selected Research Topics</a:t>
            </a:r>
            <a:br>
              <a:rPr lang="en-US" sz="2200" dirty="0">
                <a:latin typeface="Cambria"/>
                <a:cs typeface="Cambria"/>
              </a:rPr>
            </a:br>
            <a:r>
              <a:rPr lang="en-US" sz="2200" u="sng" dirty="0">
                <a:latin typeface="Cambria"/>
                <a:cs typeface="Cambria"/>
              </a:rPr>
              <a:t>(Too many to list here!)</a:t>
            </a:r>
          </a:p>
        </p:txBody>
      </p:sp>
      <p:sp>
        <p:nvSpPr>
          <p:cNvPr id="28677" name="Text Box 27"/>
          <p:cNvSpPr txBox="1">
            <a:spLocks noChangeArrowheads="1"/>
          </p:cNvSpPr>
          <p:nvPr/>
        </p:nvSpPr>
        <p:spPr bwMode="auto">
          <a:xfrm>
            <a:off x="5852743" y="1914525"/>
            <a:ext cx="2505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u="sng" dirty="0">
                <a:latin typeface="Cambria"/>
                <a:cs typeface="Cambria"/>
              </a:rPr>
              <a:t>Very Successful History</a:t>
            </a:r>
          </a:p>
        </p:txBody>
      </p:sp>
      <p:sp>
        <p:nvSpPr>
          <p:cNvPr id="28679" name="Content Placeholder 1"/>
          <p:cNvSpPr>
            <a:spLocks noGrp="1"/>
          </p:cNvSpPr>
          <p:nvPr/>
        </p:nvSpPr>
        <p:spPr bwMode="auto">
          <a:xfrm>
            <a:off x="5067300" y="2333625"/>
            <a:ext cx="388778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990000"/>
              </a:buClr>
              <a:buSzPct val="70000"/>
              <a:buFont typeface="Wingdings 2" charset="0"/>
              <a:buChar char="¢"/>
            </a:pPr>
            <a:r>
              <a:rPr lang="en-US" dirty="0">
                <a:latin typeface="Cambria"/>
                <a:cs typeface="Cambria"/>
              </a:rPr>
              <a:t>Founded in 1992</a:t>
            </a:r>
          </a:p>
          <a:p>
            <a:pPr marL="342900" indent="-342900" eaLnBrk="0" hangingPunct="0">
              <a:spcBef>
                <a:spcPct val="20000"/>
              </a:spcBef>
              <a:buClr>
                <a:srgbClr val="990000"/>
              </a:buClr>
              <a:buSzPct val="70000"/>
              <a:buFont typeface="Wingdings 2" charset="0"/>
              <a:buChar char="¢"/>
            </a:pPr>
            <a:r>
              <a:rPr lang="en-US" dirty="0">
                <a:latin typeface="Cambria"/>
                <a:cs typeface="Cambria"/>
              </a:rPr>
              <a:t>Numerous best paper awards</a:t>
            </a:r>
          </a:p>
          <a:p>
            <a:pPr marL="342900" indent="-342900" eaLnBrk="0" hangingPunct="0">
              <a:spcBef>
                <a:spcPct val="20000"/>
              </a:spcBef>
              <a:buClr>
                <a:srgbClr val="990000"/>
              </a:buClr>
              <a:buSzPct val="70000"/>
              <a:buFont typeface="Wingdings 2" charset="0"/>
              <a:buChar char="¢"/>
            </a:pPr>
            <a:r>
              <a:rPr lang="en-US" dirty="0">
                <a:latin typeface="Cambria"/>
                <a:cs typeface="Cambria"/>
              </a:rPr>
              <a:t>Excellent partnership with industry</a:t>
            </a:r>
          </a:p>
          <a:p>
            <a:pPr marL="342900" indent="-342900" eaLnBrk="0" hangingPunct="0">
              <a:spcBef>
                <a:spcPct val="20000"/>
              </a:spcBef>
              <a:buClr>
                <a:srgbClr val="990000"/>
              </a:buClr>
              <a:buSzPct val="70000"/>
              <a:buFont typeface="Wingdings 2" charset="0"/>
              <a:buChar char="¢"/>
            </a:pPr>
            <a:r>
              <a:rPr lang="en-US" dirty="0">
                <a:latin typeface="Cambria"/>
                <a:cs typeface="Cambria"/>
              </a:rPr>
              <a:t>Successful public code deployments</a:t>
            </a:r>
          </a:p>
        </p:txBody>
      </p:sp>
      <p:sp>
        <p:nvSpPr>
          <p:cNvPr id="28680" name="Content Placeholder 1"/>
          <p:cNvSpPr>
            <a:spLocks noGrp="1"/>
          </p:cNvSpPr>
          <p:nvPr/>
        </p:nvSpPr>
        <p:spPr bwMode="auto">
          <a:xfrm>
            <a:off x="655638" y="2325687"/>
            <a:ext cx="3887787"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990000"/>
              </a:buClr>
              <a:buSzPct val="70000"/>
              <a:buFont typeface="Wingdings 2" charset="0"/>
              <a:buChar char="¢"/>
            </a:pPr>
            <a:r>
              <a:rPr lang="en-US" sz="2200" dirty="0">
                <a:latin typeface="Cambria"/>
                <a:cs typeface="Cambria"/>
              </a:rPr>
              <a:t>New storage architectures</a:t>
            </a:r>
          </a:p>
          <a:p>
            <a:pPr marL="342900" indent="-342900" eaLnBrk="0" hangingPunct="0">
              <a:spcBef>
                <a:spcPct val="20000"/>
              </a:spcBef>
              <a:buClr>
                <a:srgbClr val="990000"/>
              </a:buClr>
              <a:buSzPct val="70000"/>
              <a:buFont typeface="Wingdings 2" charset="0"/>
              <a:buChar char="¢"/>
            </a:pPr>
            <a:r>
              <a:rPr lang="en-US" sz="2200" dirty="0">
                <a:latin typeface="Cambria"/>
                <a:cs typeface="Cambria"/>
              </a:rPr>
              <a:t>Distributed storage systems</a:t>
            </a:r>
          </a:p>
          <a:p>
            <a:pPr marL="342900" indent="-342900" eaLnBrk="0" hangingPunct="0">
              <a:spcBef>
                <a:spcPct val="20000"/>
              </a:spcBef>
              <a:buClr>
                <a:srgbClr val="990000"/>
              </a:buClr>
              <a:buSzPct val="70000"/>
              <a:buFont typeface="Wingdings 2" charset="0"/>
              <a:buChar char="¢"/>
            </a:pPr>
            <a:r>
              <a:rPr lang="en-US" sz="2200" dirty="0">
                <a:latin typeface="Cambria"/>
                <a:cs typeface="Cambria"/>
              </a:rPr>
              <a:t>File &amp; database systems</a:t>
            </a:r>
          </a:p>
          <a:p>
            <a:pPr marL="342900" indent="-342900" eaLnBrk="0" hangingPunct="0">
              <a:spcBef>
                <a:spcPct val="20000"/>
              </a:spcBef>
              <a:buClr>
                <a:srgbClr val="990000"/>
              </a:buClr>
              <a:buSzPct val="70000"/>
              <a:buFont typeface="Wingdings 2" charset="0"/>
              <a:buChar char="¢"/>
            </a:pPr>
            <a:r>
              <a:rPr lang="en-US" sz="2200" dirty="0">
                <a:latin typeface="Cambria"/>
                <a:cs typeface="Cambria"/>
              </a:rPr>
              <a:t>Storage management</a:t>
            </a:r>
          </a:p>
          <a:p>
            <a:pPr marL="342900" indent="-342900" eaLnBrk="0" hangingPunct="0">
              <a:spcBef>
                <a:spcPct val="20000"/>
              </a:spcBef>
              <a:buClr>
                <a:srgbClr val="990000"/>
              </a:buClr>
              <a:buSzPct val="70000"/>
              <a:buFont typeface="Wingdings 2" charset="0"/>
              <a:buChar char="¢"/>
            </a:pPr>
            <a:r>
              <a:rPr lang="en-US" sz="2200" dirty="0">
                <a:latin typeface="Cambria"/>
                <a:cs typeface="Cambria"/>
              </a:rPr>
              <a:t>Secure storage systems</a:t>
            </a:r>
          </a:p>
          <a:p>
            <a:pPr marL="342900" indent="-342900" eaLnBrk="0" hangingPunct="0">
              <a:spcBef>
                <a:spcPct val="20000"/>
              </a:spcBef>
              <a:buClr>
                <a:srgbClr val="990000"/>
              </a:buClr>
              <a:buSzPct val="70000"/>
              <a:buFont typeface="Wingdings 2" charset="0"/>
              <a:buChar char="¢"/>
            </a:pPr>
            <a:r>
              <a:rPr lang="en-US" sz="2200" dirty="0">
                <a:latin typeface="Cambria"/>
                <a:cs typeface="Cambria"/>
              </a:rPr>
              <a:t>Home media systems</a:t>
            </a:r>
          </a:p>
          <a:p>
            <a:pPr marL="342900" indent="-342900" eaLnBrk="0" hangingPunct="0">
              <a:spcBef>
                <a:spcPct val="20000"/>
              </a:spcBef>
              <a:buClr>
                <a:srgbClr val="990000"/>
              </a:buClr>
              <a:buSzPct val="70000"/>
              <a:buFont typeface="Wingdings 2" charset="0"/>
              <a:buChar char="¢"/>
            </a:pPr>
            <a:r>
              <a:rPr lang="en-US" sz="2200" dirty="0">
                <a:latin typeface="Cambria"/>
                <a:cs typeface="Cambria"/>
              </a:rPr>
              <a:t>Data organization &amp; search</a:t>
            </a:r>
          </a:p>
          <a:p>
            <a:pPr marL="342900" indent="-342900" eaLnBrk="0" hangingPunct="0">
              <a:spcBef>
                <a:spcPct val="20000"/>
              </a:spcBef>
              <a:buClr>
                <a:srgbClr val="990000"/>
              </a:buClr>
              <a:buSzPct val="70000"/>
              <a:buFont typeface="Wingdings 2" charset="0"/>
              <a:buChar char="¢"/>
            </a:pPr>
            <a:r>
              <a:rPr lang="en-US" sz="2200" dirty="0">
                <a:latin typeface="Cambria"/>
                <a:cs typeface="Cambria"/>
              </a:rPr>
              <a:t>Virtual machines</a:t>
            </a:r>
          </a:p>
          <a:p>
            <a:pPr marL="342900" indent="-342900" eaLnBrk="0" hangingPunct="0">
              <a:spcBef>
                <a:spcPct val="20000"/>
              </a:spcBef>
              <a:buClr>
                <a:srgbClr val="990000"/>
              </a:buClr>
              <a:buSzPct val="70000"/>
              <a:buFont typeface="Wingdings 2" charset="0"/>
              <a:buChar char="¢"/>
            </a:pPr>
            <a:r>
              <a:rPr lang="en-US" sz="2200" dirty="0">
                <a:latin typeface="Cambria"/>
                <a:cs typeface="Cambria"/>
              </a:rPr>
              <a:t>Applying new technologies</a:t>
            </a:r>
          </a:p>
        </p:txBody>
      </p:sp>
      <p:sp>
        <p:nvSpPr>
          <p:cNvPr id="28681" name="Text Box 26"/>
          <p:cNvSpPr txBox="1">
            <a:spLocks noChangeArrowheads="1"/>
          </p:cNvSpPr>
          <p:nvPr/>
        </p:nvSpPr>
        <p:spPr bwMode="auto">
          <a:xfrm>
            <a:off x="5344154" y="4395788"/>
            <a:ext cx="3421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u="sng" dirty="0">
                <a:latin typeface="Cambria"/>
                <a:cs typeface="Cambria"/>
              </a:rPr>
              <a:t>Significant Industry Involvement</a:t>
            </a:r>
          </a:p>
        </p:txBody>
      </p:sp>
      <p:sp>
        <p:nvSpPr>
          <p:cNvPr id="28682" name="Content Placeholder 1"/>
          <p:cNvSpPr>
            <a:spLocks noGrp="1"/>
          </p:cNvSpPr>
          <p:nvPr/>
        </p:nvSpPr>
        <p:spPr bwMode="auto">
          <a:xfrm>
            <a:off x="5138738" y="4830763"/>
            <a:ext cx="3887787"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990000"/>
              </a:buClr>
              <a:buSzPct val="70000"/>
              <a:buFont typeface="Wingdings 2" charset="0"/>
              <a:buChar char="¢"/>
            </a:pPr>
            <a:r>
              <a:rPr lang="en-US" dirty="0">
                <a:latin typeface="Cambria"/>
                <a:cs typeface="Cambria"/>
              </a:rPr>
              <a:t>17 member companies!</a:t>
            </a:r>
          </a:p>
          <a:p>
            <a:pPr marL="342900" indent="-342900" eaLnBrk="0" hangingPunct="0">
              <a:spcBef>
                <a:spcPct val="20000"/>
              </a:spcBef>
              <a:buClr>
                <a:srgbClr val="990000"/>
              </a:buClr>
              <a:buSzPct val="70000"/>
              <a:buFont typeface="Wingdings 2" charset="0"/>
              <a:buChar char="¢"/>
            </a:pPr>
            <a:r>
              <a:rPr lang="en-US" dirty="0">
                <a:latin typeface="Cambria"/>
                <a:cs typeface="Cambria"/>
              </a:rPr>
              <a:t>Two annual on-campus events</a:t>
            </a:r>
          </a:p>
          <a:p>
            <a:pPr marL="342900" indent="-342900" eaLnBrk="0" hangingPunct="0">
              <a:spcBef>
                <a:spcPct val="20000"/>
              </a:spcBef>
              <a:buClr>
                <a:srgbClr val="990000"/>
              </a:buClr>
              <a:buSzPct val="70000"/>
              <a:buFont typeface="Wingdings 2" charset="0"/>
              <a:buChar char="¢"/>
            </a:pPr>
            <a:r>
              <a:rPr lang="en-US" dirty="0">
                <a:latin typeface="Cambria"/>
                <a:cs typeface="Cambria"/>
              </a:rPr>
              <a:t>Access to the industry leaders</a:t>
            </a:r>
          </a:p>
        </p:txBody>
      </p:sp>
      <p:graphicFrame>
        <p:nvGraphicFramePr>
          <p:cNvPr id="28683" name="Object 2"/>
          <p:cNvGraphicFramePr>
            <a:graphicFrameLocks noChangeAspect="1"/>
          </p:cNvGraphicFramePr>
          <p:nvPr>
            <p:extLst>
              <p:ext uri="{D42A27DB-BD31-4B8C-83A1-F6EECF244321}">
                <p14:modId xmlns:p14="http://schemas.microsoft.com/office/powerpoint/2010/main" val="1463945013"/>
              </p:ext>
            </p:extLst>
          </p:nvPr>
        </p:nvGraphicFramePr>
        <p:xfrm>
          <a:off x="6499225" y="76200"/>
          <a:ext cx="2041308" cy="1447800"/>
        </p:xfrm>
        <a:graphic>
          <a:graphicData uri="http://schemas.openxmlformats.org/presentationml/2006/ole">
            <mc:AlternateContent xmlns:mc="http://schemas.openxmlformats.org/markup-compatibility/2006">
              <mc:Choice xmlns:v="urn:schemas-microsoft-com:vml" Requires="v">
                <p:oleObj spid="_x0000_s3126" name="Photo Editor Photo" r:id="rId4" imgW="1809524" imgH="1409897" progId="">
                  <p:embed/>
                </p:oleObj>
              </mc:Choice>
              <mc:Fallback>
                <p:oleObj name="Photo Editor Photo" r:id="rId4" imgW="1809524" imgH="140989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9225" y="76200"/>
                        <a:ext cx="2041308" cy="1447800"/>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fld id="{B747839D-A323-47F3-909F-548499399628}" type="slidenum">
              <a:rPr lang="en-US" smtClean="0"/>
              <a:t>12</a:t>
            </a:fld>
            <a:endParaRPr lang="en-US"/>
          </a:p>
        </p:txBody>
      </p:sp>
    </p:spTree>
    <p:extLst>
      <p:ext uri="{BB962C8B-B14F-4D97-AF65-F5344CB8AC3E}">
        <p14:creationId xmlns:p14="http://schemas.microsoft.com/office/powerpoint/2010/main" val="15712711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p:txBody>
          <a:bodyPr/>
          <a:lstStyle/>
          <a:p>
            <a:r>
              <a:rPr lang="en-US" dirty="0" smtClean="0"/>
              <a:t>PDL Facts</a:t>
            </a:r>
          </a:p>
        </p:txBody>
      </p:sp>
      <p:sp>
        <p:nvSpPr>
          <p:cNvPr id="510979" name="Rectangle 3"/>
          <p:cNvSpPr>
            <a:spLocks noGrp="1" noChangeArrowheads="1"/>
          </p:cNvSpPr>
          <p:nvPr>
            <p:ph type="body" idx="1"/>
          </p:nvPr>
        </p:nvSpPr>
        <p:spPr>
          <a:xfrm>
            <a:off x="457202" y="946150"/>
            <a:ext cx="8572501" cy="5911850"/>
          </a:xfrm>
        </p:spPr>
        <p:txBody>
          <a:bodyPr>
            <a:normAutofit fontScale="92500" lnSpcReduction="10000"/>
          </a:bodyPr>
          <a:lstStyle/>
          <a:p>
            <a:pPr>
              <a:tabLst>
                <a:tab pos="4035425" algn="l"/>
              </a:tabLst>
            </a:pPr>
            <a:r>
              <a:rPr lang="en-US" sz="2400" dirty="0"/>
              <a:t>Established:	1992</a:t>
            </a:r>
          </a:p>
          <a:p>
            <a:pPr>
              <a:tabLst>
                <a:tab pos="4035425" algn="l"/>
              </a:tabLst>
            </a:pPr>
            <a:r>
              <a:rPr lang="en-US" sz="2400" dirty="0"/>
              <a:t>Faculty involved:	25</a:t>
            </a:r>
          </a:p>
          <a:p>
            <a:pPr lvl="1">
              <a:tabLst>
                <a:tab pos="4035425" algn="l"/>
              </a:tabLst>
            </a:pPr>
            <a:r>
              <a:rPr lang="en-US" sz="2000" dirty="0"/>
              <a:t>Career pubs &gt;1,800, citations ~30,000</a:t>
            </a:r>
          </a:p>
          <a:p>
            <a:pPr>
              <a:tabLst>
                <a:tab pos="4035425" algn="l"/>
              </a:tabLst>
            </a:pPr>
            <a:r>
              <a:rPr lang="en-US" sz="2400" dirty="0" err="1"/>
              <a:t>PhD+MS</a:t>
            </a:r>
            <a:r>
              <a:rPr lang="en-US" sz="2400" dirty="0"/>
              <a:t> graduated:	57+53</a:t>
            </a:r>
          </a:p>
          <a:p>
            <a:pPr lvl="1">
              <a:tabLst>
                <a:tab pos="4035425" algn="l"/>
              </a:tabLst>
            </a:pPr>
            <a:r>
              <a:rPr lang="en-US" sz="2000" dirty="0"/>
              <a:t>Faculty at Berkeley, Stanford, MIT, Toronto, ...</a:t>
            </a:r>
          </a:p>
          <a:p>
            <a:pPr lvl="1">
              <a:tabLst>
                <a:tab pos="4035425" algn="l"/>
              </a:tabLst>
            </a:pPr>
            <a:r>
              <a:rPr lang="en-US" sz="2000" dirty="0"/>
              <a:t>Key technical leaders at EMC, Seagate, Intel, …</a:t>
            </a:r>
          </a:p>
          <a:p>
            <a:pPr>
              <a:tabLst>
                <a:tab pos="4035425" algn="l"/>
              </a:tabLst>
            </a:pPr>
            <a:r>
              <a:rPr lang="en-US" sz="2400" dirty="0"/>
              <a:t>Papers published:	&gt;200</a:t>
            </a:r>
          </a:p>
          <a:p>
            <a:pPr lvl="1">
              <a:tabLst>
                <a:tab pos="4035425" algn="l"/>
              </a:tabLst>
            </a:pPr>
            <a:r>
              <a:rPr lang="en-US" sz="1400" dirty="0"/>
              <a:t>FAST 2011, 2010, 2009, 2008, 2007, 2005, 2004, 2003, 2002</a:t>
            </a:r>
          </a:p>
          <a:p>
            <a:pPr lvl="1">
              <a:tabLst>
                <a:tab pos="4035425" algn="l"/>
              </a:tabLst>
            </a:pPr>
            <a:r>
              <a:rPr lang="en-US" sz="1400" dirty="0"/>
              <a:t>SOSP 2011, 2009, 2007, 2005; </a:t>
            </a:r>
            <a:r>
              <a:rPr lang="en-US" sz="1400" dirty="0" err="1"/>
              <a:t>HotOS</a:t>
            </a:r>
            <a:r>
              <a:rPr lang="en-US" sz="1400" dirty="0"/>
              <a:t> 2010, 2009, 2003</a:t>
            </a:r>
          </a:p>
          <a:p>
            <a:pPr lvl="1">
              <a:tabLst>
                <a:tab pos="4035425" algn="l"/>
              </a:tabLst>
            </a:pPr>
            <a:r>
              <a:rPr lang="en-US" sz="1400" dirty="0"/>
              <a:t>NSDI 2011, 2007, 2006; SIGCOMM 2009</a:t>
            </a:r>
          </a:p>
          <a:p>
            <a:pPr lvl="1">
              <a:tabLst>
                <a:tab pos="4035425" algn="l"/>
              </a:tabLst>
            </a:pPr>
            <a:r>
              <a:rPr lang="en-US" sz="1400" dirty="0"/>
              <a:t>ATC 2010, 2007, 2006, 2005, 2003, 2002</a:t>
            </a:r>
          </a:p>
          <a:p>
            <a:pPr lvl="1">
              <a:tabLst>
                <a:tab pos="4035425" algn="l"/>
              </a:tabLst>
            </a:pPr>
            <a:r>
              <a:rPr lang="en-US" sz="1400" dirty="0"/>
              <a:t>SIGMETRICS 2008, 2007, 2006, 2004, 2002</a:t>
            </a:r>
          </a:p>
          <a:p>
            <a:pPr lvl="1">
              <a:tabLst>
                <a:tab pos="4035425" algn="l"/>
              </a:tabLst>
            </a:pPr>
            <a:r>
              <a:rPr lang="en-US" sz="1400" dirty="0"/>
              <a:t>ICDE 2007, 2004, 2002; VLDB 2010, 2007, 2004, 2003, 2002; SIGMOD 2005, 2003</a:t>
            </a:r>
          </a:p>
          <a:p>
            <a:pPr lvl="1">
              <a:tabLst>
                <a:tab pos="4035425" algn="l"/>
              </a:tabLst>
            </a:pPr>
            <a:r>
              <a:rPr lang="en-US" sz="1400" dirty="0"/>
              <a:t>SC 2011, 2009, 2005, 2004; HPDC 2010; </a:t>
            </a:r>
            <a:r>
              <a:rPr lang="en-US" sz="1400" dirty="0" err="1"/>
              <a:t>SciDAC</a:t>
            </a:r>
            <a:r>
              <a:rPr lang="en-US" sz="1400" dirty="0"/>
              <a:t> 2007; PDSW 2009, 2008, 2007</a:t>
            </a:r>
          </a:p>
          <a:p>
            <a:pPr lvl="1">
              <a:tabLst>
                <a:tab pos="4035425" algn="l"/>
              </a:tabLst>
            </a:pPr>
            <a:r>
              <a:rPr lang="en-US" sz="1400" dirty="0"/>
              <a:t>ISCA </a:t>
            </a:r>
            <a:r>
              <a:rPr lang="en-US" sz="1400" dirty="0" smtClean="0"/>
              <a:t>2011-2013; </a:t>
            </a:r>
            <a:r>
              <a:rPr lang="en-US" sz="1400" dirty="0"/>
              <a:t>HPCA </a:t>
            </a:r>
            <a:r>
              <a:rPr lang="en-US" sz="1400" dirty="0" smtClean="0"/>
              <a:t>2010-2013; </a:t>
            </a:r>
            <a:r>
              <a:rPr lang="en-US" sz="1400" dirty="0"/>
              <a:t>MICRO </a:t>
            </a:r>
            <a:r>
              <a:rPr lang="en-US" sz="1400" dirty="0" smtClean="0"/>
              <a:t>2010-2012; </a:t>
            </a:r>
            <a:r>
              <a:rPr lang="en-US" sz="1400" dirty="0"/>
              <a:t>ISCA 2009;  ASPLOS 2004; Computer 2010, 2006, DSN 2010, 2006, 2004; </a:t>
            </a:r>
            <a:r>
              <a:rPr lang="en-US" sz="1400" dirty="0" err="1"/>
              <a:t>HotDep</a:t>
            </a:r>
            <a:r>
              <a:rPr lang="en-US" sz="1400" dirty="0"/>
              <a:t> 2009, 2006</a:t>
            </a:r>
          </a:p>
          <a:p>
            <a:r>
              <a:rPr lang="en-US" sz="2400" dirty="0"/>
              <a:t>Awards:  Last 5 years: 54;  Prior 5 years: 32</a:t>
            </a:r>
          </a:p>
          <a:p>
            <a:pPr lvl="1"/>
            <a:r>
              <a:rPr lang="en-US" sz="1400" dirty="0"/>
              <a:t>2011 SOSP Hall of Fame</a:t>
            </a:r>
          </a:p>
          <a:p>
            <a:pPr lvl="1"/>
            <a:r>
              <a:rPr lang="en-US" sz="1400" dirty="0"/>
              <a:t>2011 IEEE Young Computer Architect</a:t>
            </a:r>
          </a:p>
          <a:p>
            <a:pPr lvl="1"/>
            <a:r>
              <a:rPr lang="en-US" sz="1400" dirty="0"/>
              <a:t>2011 ACM Graduate Student Research</a:t>
            </a:r>
          </a:p>
          <a:p>
            <a:pPr lvl="1">
              <a:tabLst>
                <a:tab pos="4035425" algn="l"/>
              </a:tabLst>
            </a:pPr>
            <a:r>
              <a:rPr lang="en-US" sz="1400" dirty="0"/>
              <a:t>…</a:t>
            </a:r>
          </a:p>
          <a:p>
            <a:pPr lvl="1">
              <a:tabLst>
                <a:tab pos="4035425" algn="l"/>
              </a:tabLst>
            </a:pPr>
            <a:endParaRPr lang="en-US" sz="1400" dirty="0"/>
          </a:p>
        </p:txBody>
      </p:sp>
      <p:graphicFrame>
        <p:nvGraphicFramePr>
          <p:cNvPr id="5" name="Object 2"/>
          <p:cNvGraphicFramePr>
            <a:graphicFrameLocks noChangeAspect="1"/>
          </p:cNvGraphicFramePr>
          <p:nvPr>
            <p:extLst>
              <p:ext uri="{D42A27DB-BD31-4B8C-83A1-F6EECF244321}">
                <p14:modId xmlns:p14="http://schemas.microsoft.com/office/powerpoint/2010/main" val="1840516996"/>
              </p:ext>
            </p:extLst>
          </p:nvPr>
        </p:nvGraphicFramePr>
        <p:xfrm>
          <a:off x="6117101" y="946150"/>
          <a:ext cx="2912600" cy="2266950"/>
        </p:xfrm>
        <a:graphic>
          <a:graphicData uri="http://schemas.openxmlformats.org/presentationml/2006/ole">
            <mc:AlternateContent xmlns:mc="http://schemas.openxmlformats.org/markup-compatibility/2006">
              <mc:Choice xmlns:v="urn:schemas-microsoft-com:vml" Requires="v">
                <p:oleObj spid="_x0000_s101388" name="Photo Editor Photo" r:id="rId4" imgW="1809524" imgH="1409897" progId="">
                  <p:embed/>
                </p:oleObj>
              </mc:Choice>
              <mc:Fallback>
                <p:oleObj name="Photo Editor Photo" r:id="rId4" imgW="1809524" imgH="140989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7101" y="946150"/>
                        <a:ext cx="2912600" cy="226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7" descr="Headshot of Tsuhan Ch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9720" y="3248927"/>
            <a:ext cx="9147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06118" y="3248927"/>
            <a:ext cx="92931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72918" y="3248927"/>
            <a:ext cx="91825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a:stretch>
            <a:fillRect/>
          </a:stretch>
        </p:blipFill>
        <p:spPr>
          <a:xfrm>
            <a:off x="6884062" y="5216929"/>
            <a:ext cx="907111" cy="1298542"/>
          </a:xfrm>
          <a:prstGeom prst="rect">
            <a:avLst/>
          </a:prstGeom>
        </p:spPr>
      </p:pic>
      <p:pic>
        <p:nvPicPr>
          <p:cNvPr id="13" name="Picture 2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821036" y="5215656"/>
            <a:ext cx="914400" cy="144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a:stretch>
            <a:fillRect/>
          </a:stretch>
        </p:blipFill>
        <p:spPr>
          <a:xfrm>
            <a:off x="7970486" y="5207836"/>
            <a:ext cx="934872" cy="977900"/>
          </a:xfrm>
          <a:prstGeom prst="rect">
            <a:avLst/>
          </a:prstGeom>
        </p:spPr>
      </p:pic>
    </p:spTree>
    <p:extLst>
      <p:ext uri="{BB962C8B-B14F-4D97-AF65-F5344CB8AC3E}">
        <p14:creationId xmlns:p14="http://schemas.microsoft.com/office/powerpoint/2010/main" val="28499519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Faculty Associated with PDL</a:t>
            </a:r>
            <a:endParaRPr lang="en-US" dirty="0"/>
          </a:p>
        </p:txBody>
      </p:sp>
      <p:sp>
        <p:nvSpPr>
          <p:cNvPr id="5" name="Content Placeholder 4"/>
          <p:cNvSpPr>
            <a:spLocks noGrp="1"/>
          </p:cNvSpPr>
          <p:nvPr>
            <p:ph sz="half" idx="1"/>
          </p:nvPr>
        </p:nvSpPr>
        <p:spPr/>
        <p:txBody>
          <a:bodyPr/>
          <a:lstStyle/>
          <a:p>
            <a:r>
              <a:rPr lang="en-US" sz="2400" dirty="0"/>
              <a:t>Greg Ganger, PDL Director </a:t>
            </a:r>
            <a:endParaRPr lang="en-US" sz="2400" dirty="0" smtClean="0"/>
          </a:p>
          <a:p>
            <a:r>
              <a:rPr lang="en-US" sz="2400" dirty="0" smtClean="0"/>
              <a:t>David </a:t>
            </a:r>
            <a:r>
              <a:rPr lang="en-US" sz="2400" dirty="0"/>
              <a:t>Andersen</a:t>
            </a:r>
          </a:p>
          <a:p>
            <a:r>
              <a:rPr lang="en-US" sz="2400" dirty="0" err="1"/>
              <a:t>Lujo</a:t>
            </a:r>
            <a:r>
              <a:rPr lang="en-US" sz="2400" dirty="0"/>
              <a:t> Bauer</a:t>
            </a:r>
          </a:p>
          <a:p>
            <a:r>
              <a:rPr lang="en-US" sz="2400" dirty="0"/>
              <a:t>Chuck </a:t>
            </a:r>
            <a:r>
              <a:rPr lang="en-US" sz="2400" dirty="0" err="1"/>
              <a:t>Cranor</a:t>
            </a:r>
            <a:endParaRPr lang="en-US" sz="2400" dirty="0"/>
          </a:p>
          <a:p>
            <a:r>
              <a:rPr lang="en-US" sz="2400" dirty="0"/>
              <a:t>Lorrie </a:t>
            </a:r>
            <a:r>
              <a:rPr lang="en-US" sz="2400" dirty="0" err="1"/>
              <a:t>Cranor</a:t>
            </a:r>
            <a:r>
              <a:rPr lang="en-US" sz="2400" dirty="0"/>
              <a:t> </a:t>
            </a:r>
          </a:p>
          <a:p>
            <a:r>
              <a:rPr lang="en-US" sz="2400" dirty="0"/>
              <a:t>Christos </a:t>
            </a:r>
            <a:r>
              <a:rPr lang="en-US" sz="2400" dirty="0" err="1"/>
              <a:t>Faloutsos</a:t>
            </a:r>
            <a:r>
              <a:rPr lang="en-US" sz="2400" dirty="0"/>
              <a:t> </a:t>
            </a:r>
          </a:p>
          <a:p>
            <a:r>
              <a:rPr lang="en-US" sz="2400" dirty="0"/>
              <a:t>Eugene Fink</a:t>
            </a:r>
          </a:p>
          <a:p>
            <a:r>
              <a:rPr lang="en-US" sz="2400" dirty="0" smtClean="0"/>
              <a:t>Rajeev </a:t>
            </a:r>
            <a:r>
              <a:rPr lang="en-US" sz="2400" dirty="0"/>
              <a:t>Gandhi </a:t>
            </a:r>
          </a:p>
          <a:p>
            <a:r>
              <a:rPr lang="en-US" sz="2400" dirty="0"/>
              <a:t>Garth </a:t>
            </a:r>
            <a:r>
              <a:rPr lang="en-US" sz="2400" dirty="0" smtClean="0"/>
              <a:t>Gibson</a:t>
            </a:r>
          </a:p>
          <a:p>
            <a:r>
              <a:rPr lang="en-US" sz="2400" dirty="0"/>
              <a:t>Seth Copen Goldstein </a:t>
            </a:r>
            <a:endParaRPr lang="en-US" sz="2400" dirty="0" smtClean="0"/>
          </a:p>
          <a:p>
            <a:r>
              <a:rPr lang="en-US" sz="2400" dirty="0" err="1"/>
              <a:t>Mor</a:t>
            </a:r>
            <a:r>
              <a:rPr lang="en-US" sz="2400" dirty="0"/>
              <a:t> </a:t>
            </a:r>
            <a:r>
              <a:rPr lang="en-US" sz="2400" dirty="0" err="1"/>
              <a:t>Harchol-Balter</a:t>
            </a:r>
            <a:r>
              <a:rPr lang="en-US" sz="2400" dirty="0"/>
              <a:t> </a:t>
            </a:r>
          </a:p>
          <a:p>
            <a:pPr marL="0" indent="0">
              <a:buNone/>
            </a:pPr>
            <a:r>
              <a:rPr lang="en-US" sz="2400" dirty="0" smtClean="0"/>
              <a:t> </a:t>
            </a:r>
            <a:endParaRPr lang="en-US" sz="2400" dirty="0"/>
          </a:p>
        </p:txBody>
      </p:sp>
      <p:sp>
        <p:nvSpPr>
          <p:cNvPr id="6" name="Content Placeholder 5"/>
          <p:cNvSpPr>
            <a:spLocks noGrp="1"/>
          </p:cNvSpPr>
          <p:nvPr>
            <p:ph sz="half" idx="2"/>
          </p:nvPr>
        </p:nvSpPr>
        <p:spPr/>
        <p:txBody>
          <a:bodyPr/>
          <a:lstStyle/>
          <a:p>
            <a:r>
              <a:rPr lang="en-US" sz="2400" dirty="0" smtClean="0"/>
              <a:t>Bruce </a:t>
            </a:r>
            <a:r>
              <a:rPr lang="en-US" sz="2400" dirty="0"/>
              <a:t>Krogh </a:t>
            </a:r>
          </a:p>
          <a:p>
            <a:r>
              <a:rPr lang="en-US" sz="2400" dirty="0"/>
              <a:t>Todd </a:t>
            </a:r>
            <a:r>
              <a:rPr lang="en-US" sz="2400" dirty="0" err="1"/>
              <a:t>Mowry</a:t>
            </a:r>
            <a:endParaRPr lang="en-US" sz="2400" dirty="0"/>
          </a:p>
          <a:p>
            <a:r>
              <a:rPr lang="en-US" sz="2400" dirty="0" err="1"/>
              <a:t>Onur</a:t>
            </a:r>
            <a:r>
              <a:rPr lang="en-US" sz="2400" dirty="0"/>
              <a:t> </a:t>
            </a:r>
            <a:r>
              <a:rPr lang="en-US" sz="2400" dirty="0" err="1"/>
              <a:t>Mutlu</a:t>
            </a:r>
            <a:endParaRPr lang="en-US" sz="2400" dirty="0"/>
          </a:p>
          <a:p>
            <a:r>
              <a:rPr lang="en-US" sz="2400" dirty="0" err="1"/>
              <a:t>Priya</a:t>
            </a:r>
            <a:r>
              <a:rPr lang="en-US" sz="2400" dirty="0"/>
              <a:t> </a:t>
            </a:r>
            <a:r>
              <a:rPr lang="en-US" sz="2400" dirty="0" err="1"/>
              <a:t>Narasimhan</a:t>
            </a:r>
            <a:endParaRPr lang="en-US" sz="2400" dirty="0"/>
          </a:p>
          <a:p>
            <a:r>
              <a:rPr lang="en-US" sz="2400" dirty="0"/>
              <a:t>David </a:t>
            </a:r>
            <a:r>
              <a:rPr lang="en-US" sz="2400" dirty="0" err="1" smtClean="0"/>
              <a:t>O'Hallaron</a:t>
            </a:r>
            <a:endParaRPr lang="en-US" sz="2400" dirty="0" smtClean="0"/>
          </a:p>
          <a:p>
            <a:r>
              <a:rPr lang="en-US" sz="2400" dirty="0" smtClean="0"/>
              <a:t>Andy </a:t>
            </a:r>
            <a:r>
              <a:rPr lang="en-US" sz="2400" dirty="0" err="1" smtClean="0"/>
              <a:t>Pavlo</a:t>
            </a:r>
            <a:endParaRPr lang="en-US" sz="2400" dirty="0"/>
          </a:p>
          <a:p>
            <a:r>
              <a:rPr lang="en-US" sz="2400" dirty="0"/>
              <a:t>Adrian </a:t>
            </a:r>
            <a:r>
              <a:rPr lang="en-US" sz="2400" dirty="0" err="1"/>
              <a:t>Perrig</a:t>
            </a:r>
            <a:endParaRPr lang="en-US" sz="2400" dirty="0"/>
          </a:p>
          <a:p>
            <a:r>
              <a:rPr lang="en-US" sz="2400" dirty="0" err="1"/>
              <a:t>Mahadev</a:t>
            </a:r>
            <a:r>
              <a:rPr lang="en-US" sz="2400" dirty="0"/>
              <a:t> </a:t>
            </a:r>
            <a:r>
              <a:rPr lang="en-US" sz="2400" dirty="0" err="1"/>
              <a:t>Satyanarayanan</a:t>
            </a:r>
            <a:endParaRPr lang="en-US" sz="2400" dirty="0"/>
          </a:p>
          <a:p>
            <a:r>
              <a:rPr lang="en-US" sz="2400" dirty="0" err="1"/>
              <a:t>Srinivasan</a:t>
            </a:r>
            <a:r>
              <a:rPr lang="en-US" sz="2400" dirty="0"/>
              <a:t> </a:t>
            </a:r>
            <a:r>
              <a:rPr lang="en-US" sz="2400" dirty="0" err="1"/>
              <a:t>Seshan</a:t>
            </a:r>
            <a:endParaRPr lang="en-US" sz="2400" dirty="0"/>
          </a:p>
          <a:p>
            <a:r>
              <a:rPr lang="en-US" sz="2400" dirty="0"/>
              <a:t>Bruno </a:t>
            </a:r>
            <a:r>
              <a:rPr lang="en-US" sz="2400" dirty="0" err="1"/>
              <a:t>Sinopoli</a:t>
            </a:r>
            <a:endParaRPr lang="en-US" sz="2400" dirty="0"/>
          </a:p>
          <a:p>
            <a:r>
              <a:rPr lang="en-US" sz="2400" dirty="0" err="1" smtClean="0"/>
              <a:t>Hui</a:t>
            </a:r>
            <a:r>
              <a:rPr lang="en-US" sz="2400" dirty="0" smtClean="0"/>
              <a:t> Zhang</a:t>
            </a:r>
          </a:p>
          <a:p>
            <a:endParaRPr lang="en-US" sz="2400" dirty="0"/>
          </a:p>
        </p:txBody>
      </p:sp>
      <p:sp>
        <p:nvSpPr>
          <p:cNvPr id="4" name="Slide Number Placeholder 3"/>
          <p:cNvSpPr>
            <a:spLocks noGrp="1"/>
          </p:cNvSpPr>
          <p:nvPr>
            <p:ph type="sldNum" sz="quarter" idx="12"/>
          </p:nvPr>
        </p:nvSpPr>
        <p:spPr/>
        <p:txBody>
          <a:bodyPr/>
          <a:lstStyle/>
          <a:p>
            <a:fld id="{B747839D-A323-47F3-909F-548499399628}" type="slidenum">
              <a:rPr lang="en-US" smtClean="0"/>
              <a:t>14</a:t>
            </a:fld>
            <a:endParaRPr lang="en-US"/>
          </a:p>
        </p:txBody>
      </p:sp>
    </p:spTree>
    <p:extLst>
      <p:ext uri="{BB962C8B-B14F-4D97-AF65-F5344CB8AC3E}">
        <p14:creationId xmlns:p14="http://schemas.microsoft.com/office/powerpoint/2010/main" val="30621812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and Big Data Research Themes</a:t>
            </a:r>
            <a:endParaRPr lang="en-US" dirty="0"/>
          </a:p>
        </p:txBody>
      </p:sp>
      <p:sp>
        <p:nvSpPr>
          <p:cNvPr id="9" name="Content Placeholder 8"/>
          <p:cNvSpPr>
            <a:spLocks noGrp="1"/>
          </p:cNvSpPr>
          <p:nvPr>
            <p:ph idx="1"/>
          </p:nvPr>
        </p:nvSpPr>
        <p:spPr>
          <a:xfrm>
            <a:off x="228600" y="1252537"/>
            <a:ext cx="8801100" cy="5453063"/>
          </a:xfrm>
        </p:spPr>
        <p:txBody>
          <a:bodyPr>
            <a:normAutofit fontScale="92500"/>
          </a:bodyPr>
          <a:lstStyle/>
          <a:p>
            <a:r>
              <a:rPr lang="en-US" dirty="0" smtClean="0">
                <a:solidFill>
                  <a:srgbClr val="0000FF"/>
                </a:solidFill>
              </a:rPr>
              <a:t>Scalability</a:t>
            </a:r>
          </a:p>
          <a:p>
            <a:pPr lvl="1"/>
            <a:r>
              <a:rPr lang="en-US" dirty="0" smtClean="0"/>
              <a:t>Performance demand drives ever more devices</a:t>
            </a:r>
          </a:p>
          <a:p>
            <a:r>
              <a:rPr lang="en-US" dirty="0" smtClean="0">
                <a:solidFill>
                  <a:srgbClr val="0000FF"/>
                </a:solidFill>
              </a:rPr>
              <a:t>Manageability</a:t>
            </a:r>
          </a:p>
          <a:p>
            <a:pPr lvl="1"/>
            <a:r>
              <a:rPr lang="en-US" dirty="0" smtClean="0"/>
              <a:t>Human costs cannot grow with scale</a:t>
            </a:r>
          </a:p>
          <a:p>
            <a:r>
              <a:rPr lang="en-US" dirty="0" smtClean="0">
                <a:solidFill>
                  <a:srgbClr val="0000FF"/>
                </a:solidFill>
              </a:rPr>
              <a:t>Models of Computation: Data-Intensive Computing</a:t>
            </a:r>
          </a:p>
          <a:p>
            <a:pPr lvl="1"/>
            <a:r>
              <a:rPr lang="en-US" dirty="0" err="1" smtClean="0"/>
              <a:t>BigData</a:t>
            </a:r>
            <a:r>
              <a:rPr lang="en-US" dirty="0" smtClean="0"/>
              <a:t> needs simple tools for processing massive data</a:t>
            </a:r>
          </a:p>
          <a:p>
            <a:r>
              <a:rPr lang="en-US" dirty="0" smtClean="0">
                <a:solidFill>
                  <a:srgbClr val="0000FF"/>
                </a:solidFill>
              </a:rPr>
              <a:t>Anticipating &amp; Exploiting New Technology</a:t>
            </a:r>
          </a:p>
          <a:p>
            <a:pPr lvl="1"/>
            <a:r>
              <a:rPr lang="en-US" dirty="0" smtClean="0"/>
              <a:t>Non-volatile memory devices &amp; non-overwrite disks</a:t>
            </a:r>
          </a:p>
          <a:p>
            <a:pPr lvl="1"/>
            <a:r>
              <a:rPr lang="en-US" dirty="0" smtClean="0"/>
              <a:t>New hardware/software stacks, new failure modes, new efficiencies</a:t>
            </a:r>
          </a:p>
          <a:p>
            <a:pPr marL="0" indent="0">
              <a:buNone/>
            </a:pPr>
            <a:endParaRPr lang="en-US" dirty="0"/>
          </a:p>
        </p:txBody>
      </p:sp>
    </p:spTree>
    <p:extLst>
      <p:ext uri="{BB962C8B-B14F-4D97-AF65-F5344CB8AC3E}">
        <p14:creationId xmlns:p14="http://schemas.microsoft.com/office/powerpoint/2010/main" val="12294502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88903" y="92075"/>
            <a:ext cx="8963025" cy="698500"/>
          </a:xfrm>
        </p:spPr>
        <p:txBody>
          <a:bodyPr>
            <a:normAutofit fontScale="90000"/>
          </a:bodyPr>
          <a:lstStyle/>
          <a:p>
            <a:r>
              <a:rPr lang="en-US" dirty="0" smtClean="0"/>
              <a:t>Intel Science &amp; Technology Center for Cloud Computing (ISTC-CC)</a:t>
            </a:r>
          </a:p>
        </p:txBody>
      </p:sp>
      <p:sp>
        <p:nvSpPr>
          <p:cNvPr id="19458" name="Rectangle 3"/>
          <p:cNvSpPr>
            <a:spLocks noGrp="1" noChangeArrowheads="1"/>
          </p:cNvSpPr>
          <p:nvPr>
            <p:ph type="body" idx="1"/>
          </p:nvPr>
        </p:nvSpPr>
        <p:spPr>
          <a:xfrm>
            <a:off x="281519" y="1328738"/>
            <a:ext cx="8856133" cy="5387974"/>
          </a:xfrm>
        </p:spPr>
        <p:txBody>
          <a:bodyPr/>
          <a:lstStyle/>
          <a:p>
            <a:pPr>
              <a:defRPr/>
            </a:pPr>
            <a:r>
              <a:rPr lang="en-US" altLang="ja-JP" sz="2800" dirty="0">
                <a:ea typeface="ＭＳ Ｐゴシック" pitchFamily="34" charset="-128"/>
              </a:rPr>
              <a:t> 5-institution </a:t>
            </a:r>
            <a:r>
              <a:rPr lang="en-US" altLang="ja-JP" sz="2800" dirty="0" smtClean="0">
                <a:ea typeface="ＭＳ Ｐゴシック" pitchFamily="34" charset="-128"/>
              </a:rPr>
              <a:t>community</a:t>
            </a:r>
            <a:endParaRPr lang="en-US" altLang="ja-JP" sz="2800" dirty="0">
              <a:ea typeface="ＭＳ Ｐゴシック" pitchFamily="34" charset="-128"/>
            </a:endParaRPr>
          </a:p>
          <a:p>
            <a:pPr lvl="1">
              <a:defRPr/>
            </a:pPr>
            <a:r>
              <a:rPr lang="en-US" altLang="ja-JP" sz="2400" dirty="0">
                <a:ea typeface="ＭＳ Ｐゴシック" pitchFamily="34" charset="-128"/>
              </a:rPr>
              <a:t>led by Carnegie Mellon and Intel</a:t>
            </a:r>
          </a:p>
          <a:p>
            <a:pPr lvl="1">
              <a:defRPr/>
            </a:pPr>
            <a:r>
              <a:rPr lang="en-US" altLang="ja-JP" sz="2400" dirty="0">
                <a:ea typeface="ＭＳ Ｐゴシック" pitchFamily="34" charset="-128"/>
              </a:rPr>
              <a:t>including Georgia Tech, Princeton, and UC-Berkeley</a:t>
            </a:r>
          </a:p>
          <a:p>
            <a:pPr lvl="1">
              <a:defRPr/>
            </a:pPr>
            <a:r>
              <a:rPr lang="en-US" altLang="ja-JP" sz="2400" dirty="0">
                <a:ea typeface="ＭＳ Ｐゴシック" pitchFamily="34" charset="-128"/>
              </a:rPr>
              <a:t>homed at Carnegie Mellon; 4 Intel researchers onsite</a:t>
            </a:r>
          </a:p>
          <a:p>
            <a:pPr lvl="7">
              <a:buFont typeface="Verdana" pitchFamily="34" charset="0"/>
              <a:buNone/>
              <a:defRPr/>
            </a:pPr>
            <a:endParaRPr lang="en-US" altLang="ja-JP" sz="1600" dirty="0">
              <a:ea typeface="ＭＳ Ｐゴシック" pitchFamily="34" charset="-128"/>
            </a:endParaRPr>
          </a:p>
          <a:p>
            <a:pPr>
              <a:defRPr/>
            </a:pPr>
            <a:r>
              <a:rPr lang="en-US" altLang="ja-JP" sz="2800" dirty="0">
                <a:ea typeface="ＭＳ Ｐゴシック" pitchFamily="34" charset="-128"/>
              </a:rPr>
              <a:t> Focus on critical enabling technologies</a:t>
            </a:r>
          </a:p>
          <a:p>
            <a:pPr lvl="1">
              <a:defRPr/>
            </a:pPr>
            <a:r>
              <a:rPr lang="en-US" altLang="ja-JP" sz="2400" dirty="0">
                <a:ea typeface="ＭＳ Ｐゴシック" pitchFamily="34" charset="-128"/>
              </a:rPr>
              <a:t>foundations on which future clouds will be built</a:t>
            </a:r>
          </a:p>
          <a:p>
            <a:pPr lvl="2">
              <a:defRPr/>
            </a:pPr>
            <a:r>
              <a:rPr lang="en-US" altLang="ja-JP" sz="2200" dirty="0">
                <a:ea typeface="ＭＳ Ｐゴシック" pitchFamily="34" charset="-128"/>
              </a:rPr>
              <a:t>complementing evolution of early cloud building blocks</a:t>
            </a:r>
          </a:p>
          <a:p>
            <a:pPr lvl="1">
              <a:defRPr/>
            </a:pPr>
            <a:r>
              <a:rPr lang="en-US" altLang="ja-JP" sz="2400" dirty="0">
                <a:ea typeface="ＭＳ Ｐゴシック" pitchFamily="34" charset="-128"/>
              </a:rPr>
              <a:t>work with researchers exploring new cloud apps</a:t>
            </a:r>
          </a:p>
          <a:p>
            <a:pPr lvl="2">
              <a:defRPr/>
            </a:pPr>
            <a:r>
              <a:rPr lang="en-US" altLang="ja-JP" sz="2200" dirty="0">
                <a:ea typeface="ＭＳ Ｐゴシック" pitchFamily="34" charset="-128"/>
              </a:rPr>
              <a:t>e.g., </a:t>
            </a:r>
            <a:r>
              <a:rPr lang="en-US" altLang="ja-JP" sz="2200" dirty="0" err="1">
                <a:ea typeface="ＭＳ Ｐゴシック" pitchFamily="34" charset="-128"/>
              </a:rPr>
              <a:t>ISTCs</a:t>
            </a:r>
            <a:r>
              <a:rPr lang="en-US" altLang="ja-JP" sz="2200" dirty="0">
                <a:ea typeface="ＭＳ Ｐゴシック" pitchFamily="34" charset="-128"/>
              </a:rPr>
              <a:t> on visual, pervasive, and embedded</a:t>
            </a:r>
          </a:p>
          <a:p>
            <a:pPr lvl="7">
              <a:buFont typeface="Verdana" pitchFamily="34" charset="0"/>
              <a:buNone/>
              <a:defRPr/>
            </a:pPr>
            <a:endParaRPr lang="en-US" altLang="ja-JP" sz="1600" dirty="0">
              <a:ea typeface="ＭＳ Ｐゴシック" pitchFamily="34" charset="-128"/>
            </a:endParaRPr>
          </a:p>
          <a:p>
            <a:pPr>
              <a:defRPr/>
            </a:pPr>
            <a:r>
              <a:rPr lang="en-US" altLang="ja-JP" sz="2800" dirty="0">
                <a:ea typeface="ＭＳ Ｐゴシック" pitchFamily="34" charset="-128"/>
              </a:rPr>
              <a:t> Broad, aggressive 5-year research agenda</a:t>
            </a:r>
            <a:endParaRPr lang="en-US" altLang="ja-JP" dirty="0" smtClean="0">
              <a:ea typeface="ＭＳ Ｐゴシック" pitchFamily="34" charset="-128"/>
            </a:endParaRPr>
          </a:p>
          <a:p>
            <a:pPr>
              <a:defRPr/>
            </a:pPr>
            <a:endParaRPr lang="en-US" altLang="ja-JP" dirty="0" smtClean="0">
              <a:ea typeface="ＭＳ Ｐゴシック" pitchFamily="34" charset="-128"/>
            </a:endParaRPr>
          </a:p>
        </p:txBody>
      </p:sp>
    </p:spTree>
    <p:extLst>
      <p:ext uri="{BB962C8B-B14F-4D97-AF65-F5344CB8AC3E}">
        <p14:creationId xmlns:p14="http://schemas.microsoft.com/office/powerpoint/2010/main" val="10288228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5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5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58">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58">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58">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58">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45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pillars4-new.jpg"/>
          <p:cNvPicPr>
            <a:picLocks noChangeAspect="1"/>
          </p:cNvPicPr>
          <p:nvPr/>
        </p:nvPicPr>
        <p:blipFill>
          <a:blip r:embed="rId2"/>
          <a:srcRect/>
          <a:stretch>
            <a:fillRect/>
          </a:stretch>
        </p:blipFill>
        <p:spPr bwMode="auto">
          <a:xfrm>
            <a:off x="1473203" y="315913"/>
            <a:ext cx="6215063" cy="6176962"/>
          </a:xfrm>
          <a:prstGeom prst="rect">
            <a:avLst/>
          </a:prstGeom>
          <a:noFill/>
          <a:ln w="9525">
            <a:noFill/>
            <a:miter lim="800000"/>
            <a:headEnd/>
            <a:tailEnd/>
          </a:ln>
        </p:spPr>
      </p:pic>
      <p:sp>
        <p:nvSpPr>
          <p:cNvPr id="22530" name="Rectangle 2"/>
          <p:cNvSpPr>
            <a:spLocks noGrp="1" noChangeArrowheads="1"/>
          </p:cNvSpPr>
          <p:nvPr>
            <p:ph type="title" idx="4294967295"/>
          </p:nvPr>
        </p:nvSpPr>
        <p:spPr/>
        <p:txBody>
          <a:bodyPr/>
          <a:lstStyle/>
          <a:p>
            <a:r>
              <a:rPr lang="en-US" sz="2900" dirty="0"/>
              <a:t>ISTC-CC Research Pillars Build Foundation</a:t>
            </a:r>
          </a:p>
        </p:txBody>
      </p:sp>
    </p:spTree>
    <p:extLst>
      <p:ext uri="{BB962C8B-B14F-4D97-AF65-F5344CB8AC3E}">
        <p14:creationId xmlns:p14="http://schemas.microsoft.com/office/powerpoint/2010/main" val="18197258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9D37A05C-7D88-9E4B-B6AC-1CE35ACF5DD7}" type="slidenum">
              <a:rPr lang="en-US" smtClean="0"/>
              <a:pPr/>
              <a:t>18</a:t>
            </a:fld>
            <a:endParaRPr lang="en-US"/>
          </a:p>
        </p:txBody>
      </p:sp>
      <p:pic>
        <p:nvPicPr>
          <p:cNvPr id="6" name="Picture 5"/>
          <p:cNvPicPr>
            <a:picLocks noChangeAspect="1"/>
          </p:cNvPicPr>
          <p:nvPr/>
        </p:nvPicPr>
        <p:blipFill>
          <a:blip r:embed="rId2"/>
          <a:stretch>
            <a:fillRect/>
          </a:stretch>
        </p:blipFill>
        <p:spPr>
          <a:xfrm>
            <a:off x="88900" y="1371600"/>
            <a:ext cx="8966200" cy="5257800"/>
          </a:xfrm>
          <a:prstGeom prst="rect">
            <a:avLst/>
          </a:prstGeom>
        </p:spPr>
      </p:pic>
      <p:sp>
        <p:nvSpPr>
          <p:cNvPr id="8" name="Rectangle 2"/>
          <p:cNvSpPr txBox="1">
            <a:spLocks noChangeArrowheads="1"/>
          </p:cNvSpPr>
          <p:nvPr/>
        </p:nvSpPr>
        <p:spPr bwMode="auto">
          <a:xfrm>
            <a:off x="88903" y="92077"/>
            <a:ext cx="8963025" cy="1127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3600" b="1">
                <a:solidFill>
                  <a:srgbClr val="990000"/>
                </a:solidFill>
                <a:latin typeface="+mj-lt"/>
                <a:ea typeface="+mj-ea"/>
                <a:cs typeface="+mj-cs"/>
              </a:defRPr>
            </a:lvl1pPr>
            <a:lvl2pPr algn="ctr" rtl="0" eaLnBrk="0" fontAlgn="base" hangingPunct="0">
              <a:spcBef>
                <a:spcPct val="0"/>
              </a:spcBef>
              <a:spcAft>
                <a:spcPct val="0"/>
              </a:spcAft>
              <a:defRPr sz="3600" b="1">
                <a:solidFill>
                  <a:srgbClr val="990000"/>
                </a:solidFill>
                <a:latin typeface="Verdana" pitchFamily="34" charset="0"/>
              </a:defRPr>
            </a:lvl2pPr>
            <a:lvl3pPr algn="ctr" rtl="0" eaLnBrk="0" fontAlgn="base" hangingPunct="0">
              <a:spcBef>
                <a:spcPct val="0"/>
              </a:spcBef>
              <a:spcAft>
                <a:spcPct val="0"/>
              </a:spcAft>
              <a:defRPr sz="3600" b="1">
                <a:solidFill>
                  <a:srgbClr val="990000"/>
                </a:solidFill>
                <a:latin typeface="Verdana" pitchFamily="34" charset="0"/>
              </a:defRPr>
            </a:lvl3pPr>
            <a:lvl4pPr algn="ctr" rtl="0" eaLnBrk="0" fontAlgn="base" hangingPunct="0">
              <a:spcBef>
                <a:spcPct val="0"/>
              </a:spcBef>
              <a:spcAft>
                <a:spcPct val="0"/>
              </a:spcAft>
              <a:defRPr sz="3600" b="1">
                <a:solidFill>
                  <a:srgbClr val="990000"/>
                </a:solidFill>
                <a:latin typeface="Verdana" pitchFamily="34" charset="0"/>
              </a:defRPr>
            </a:lvl4pPr>
            <a:lvl5pPr algn="ctr" rtl="0" eaLnBrk="0" fontAlgn="base" hangingPunct="0">
              <a:spcBef>
                <a:spcPct val="0"/>
              </a:spcBef>
              <a:spcAft>
                <a:spcPct val="0"/>
              </a:spcAft>
              <a:defRPr sz="3600" b="1">
                <a:solidFill>
                  <a:srgbClr val="990000"/>
                </a:solidFill>
                <a:latin typeface="Verdana" pitchFamily="34" charset="0"/>
              </a:defRPr>
            </a:lvl5pPr>
            <a:lvl6pPr marL="457200" algn="l" rtl="0" fontAlgn="base">
              <a:spcBef>
                <a:spcPct val="0"/>
              </a:spcBef>
              <a:spcAft>
                <a:spcPct val="0"/>
              </a:spcAft>
              <a:defRPr sz="3200" b="1">
                <a:solidFill>
                  <a:schemeClr val="tx2"/>
                </a:solidFill>
                <a:latin typeface="Verdana" pitchFamily="34" charset="0"/>
              </a:defRPr>
            </a:lvl6pPr>
            <a:lvl7pPr marL="914400" algn="l" rtl="0" fontAlgn="base">
              <a:spcBef>
                <a:spcPct val="0"/>
              </a:spcBef>
              <a:spcAft>
                <a:spcPct val="0"/>
              </a:spcAft>
              <a:defRPr sz="3200" b="1">
                <a:solidFill>
                  <a:schemeClr val="tx2"/>
                </a:solidFill>
                <a:latin typeface="Verdana" pitchFamily="34" charset="0"/>
              </a:defRPr>
            </a:lvl7pPr>
            <a:lvl8pPr marL="1371600" algn="l" rtl="0" fontAlgn="base">
              <a:spcBef>
                <a:spcPct val="0"/>
              </a:spcBef>
              <a:spcAft>
                <a:spcPct val="0"/>
              </a:spcAft>
              <a:defRPr sz="3200" b="1">
                <a:solidFill>
                  <a:schemeClr val="tx2"/>
                </a:solidFill>
                <a:latin typeface="Verdana" pitchFamily="34" charset="0"/>
              </a:defRPr>
            </a:lvl8pPr>
            <a:lvl9pPr marL="1828800" algn="l" rtl="0" fontAlgn="base">
              <a:spcBef>
                <a:spcPct val="0"/>
              </a:spcBef>
              <a:spcAft>
                <a:spcPct val="0"/>
              </a:spcAft>
              <a:defRPr sz="3200" b="1">
                <a:solidFill>
                  <a:schemeClr val="tx2"/>
                </a:solidFill>
                <a:latin typeface="Verdana" pitchFamily="34" charset="0"/>
              </a:defRPr>
            </a:lvl9pPr>
          </a:lstStyle>
          <a:p>
            <a:pPr defTabSz="914400">
              <a:defRPr/>
            </a:pPr>
            <a:r>
              <a:rPr lang="en-US" sz="3400" kern="0" dirty="0">
                <a:latin typeface="Verdana"/>
              </a:rPr>
              <a:t>Intel Science &amp; Technology Center for Embedded Computing (ISTC-EC)</a:t>
            </a:r>
          </a:p>
        </p:txBody>
      </p:sp>
    </p:spTree>
    <p:extLst>
      <p:ext uri="{BB962C8B-B14F-4D97-AF65-F5344CB8AC3E}">
        <p14:creationId xmlns:p14="http://schemas.microsoft.com/office/powerpoint/2010/main" val="24598991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r>
              <a:rPr lang="en-US" dirty="0" err="1" smtClean="0">
                <a:latin typeface="Arial" charset="0"/>
              </a:rPr>
              <a:t>CyLab</a:t>
            </a:r>
            <a:r>
              <a:rPr lang="en-US" dirty="0" smtClean="0">
                <a:latin typeface="Arial" charset="0"/>
              </a:rPr>
              <a:t> </a:t>
            </a:r>
            <a:endParaRPr lang="en-US" dirty="0">
              <a:latin typeface="Arial" charset="0"/>
            </a:endParaRPr>
          </a:p>
        </p:txBody>
      </p:sp>
      <p:sp>
        <p:nvSpPr>
          <p:cNvPr id="104450" name="Rectangle 3"/>
          <p:cNvSpPr>
            <a:spLocks noGrp="1" noChangeArrowheads="1"/>
          </p:cNvSpPr>
          <p:nvPr>
            <p:ph type="body" sz="half" idx="1"/>
          </p:nvPr>
        </p:nvSpPr>
        <p:spPr>
          <a:xfrm>
            <a:off x="385763" y="1912941"/>
            <a:ext cx="4030662" cy="4560887"/>
          </a:xfrm>
        </p:spPr>
        <p:txBody>
          <a:bodyPr>
            <a:normAutofit/>
          </a:bodyPr>
          <a:lstStyle/>
          <a:p>
            <a:pPr lvl="1"/>
            <a:r>
              <a:rPr lang="en-US" sz="1800" dirty="0">
                <a:latin typeface="Arial" charset="0"/>
                <a:cs typeface="Arial" charset="0"/>
              </a:rPr>
              <a:t>One of largest U.S. university-based research &amp; education programs for </a:t>
            </a:r>
            <a:r>
              <a:rPr lang="en-US" sz="1800" dirty="0">
                <a:solidFill>
                  <a:srgbClr val="0000FF"/>
                </a:solidFill>
                <a:latin typeface="Arial" charset="0"/>
                <a:cs typeface="Arial" charset="0"/>
              </a:rPr>
              <a:t>cyber security, dependability &amp; privacy</a:t>
            </a:r>
          </a:p>
          <a:p>
            <a:pPr lvl="1"/>
            <a:r>
              <a:rPr lang="en-US" sz="1800" dirty="0">
                <a:latin typeface="Arial" charset="0"/>
                <a:cs typeface="Arial" charset="0"/>
              </a:rPr>
              <a:t>Nationally Recognized</a:t>
            </a:r>
          </a:p>
          <a:p>
            <a:pPr lvl="2"/>
            <a:r>
              <a:rPr lang="en-US" sz="1600" dirty="0">
                <a:latin typeface="Arial" charset="0"/>
                <a:cs typeface="Arial" charset="0"/>
              </a:rPr>
              <a:t>National Science Foundation (NSF) </a:t>
            </a:r>
            <a:r>
              <a:rPr lang="en-US" sz="1600" dirty="0" err="1">
                <a:latin typeface="Arial" charset="0"/>
                <a:cs typeface="Arial" charset="0"/>
              </a:rPr>
              <a:t>CyberTrust</a:t>
            </a:r>
            <a:r>
              <a:rPr lang="en-US" sz="1600" dirty="0">
                <a:latin typeface="Arial" charset="0"/>
                <a:cs typeface="Arial" charset="0"/>
              </a:rPr>
              <a:t> Center </a:t>
            </a:r>
          </a:p>
          <a:p>
            <a:pPr lvl="2"/>
            <a:r>
              <a:rPr lang="en-US" sz="1600" dirty="0">
                <a:latin typeface="Arial" charset="0"/>
                <a:cs typeface="Arial" charset="0"/>
              </a:rPr>
              <a:t>National Security Agency (NSA) </a:t>
            </a:r>
            <a:br>
              <a:rPr lang="en-US" sz="1600" dirty="0">
                <a:latin typeface="Arial" charset="0"/>
                <a:cs typeface="Arial" charset="0"/>
              </a:rPr>
            </a:br>
            <a:r>
              <a:rPr lang="en-US" sz="1600" dirty="0">
                <a:latin typeface="Arial" charset="0"/>
                <a:cs typeface="Arial" charset="0"/>
              </a:rPr>
              <a:t>Center of Academic Excellence in Information Assurance Education</a:t>
            </a:r>
          </a:p>
          <a:p>
            <a:pPr lvl="1"/>
            <a:r>
              <a:rPr lang="en-US" sz="1800" dirty="0">
                <a:latin typeface="Arial" charset="0"/>
                <a:cs typeface="Arial" charset="0"/>
              </a:rPr>
              <a:t>Many awards</a:t>
            </a:r>
          </a:p>
          <a:p>
            <a:pPr lvl="2"/>
            <a:r>
              <a:rPr lang="en-US" sz="1800" dirty="0">
                <a:solidFill>
                  <a:srgbClr val="0000FF"/>
                </a:solidFill>
                <a:latin typeface="Arial" charset="0"/>
                <a:cs typeface="Arial" charset="0"/>
              </a:rPr>
              <a:t>ACM </a:t>
            </a:r>
            <a:r>
              <a:rPr lang="en-US" sz="1800" dirty="0" smtClean="0">
                <a:solidFill>
                  <a:srgbClr val="0000FF"/>
                </a:solidFill>
                <a:latin typeface="Arial" charset="0"/>
                <a:cs typeface="Arial" charset="0"/>
              </a:rPr>
              <a:t>Best Doctoral </a:t>
            </a:r>
            <a:r>
              <a:rPr lang="en-US" sz="1800" dirty="0">
                <a:solidFill>
                  <a:srgbClr val="0000FF"/>
                </a:solidFill>
                <a:latin typeface="Arial" charset="0"/>
                <a:cs typeface="Arial" charset="0"/>
              </a:rPr>
              <a:t>Dissertation Award 2011</a:t>
            </a:r>
          </a:p>
        </p:txBody>
      </p:sp>
      <p:sp>
        <p:nvSpPr>
          <p:cNvPr id="104451" name="Rectangle 11"/>
          <p:cNvSpPr>
            <a:spLocks noGrp="1" noChangeArrowheads="1"/>
          </p:cNvSpPr>
          <p:nvPr>
            <p:ph type="body" sz="half" idx="2"/>
          </p:nvPr>
        </p:nvSpPr>
        <p:spPr>
          <a:xfrm>
            <a:off x="4830763" y="1833566"/>
            <a:ext cx="4032250" cy="5024437"/>
          </a:xfrm>
        </p:spPr>
        <p:txBody>
          <a:bodyPr/>
          <a:lstStyle/>
          <a:p>
            <a:pPr lvl="1"/>
            <a:r>
              <a:rPr lang="en-US" sz="1800" dirty="0">
                <a:latin typeface="Arial" charset="0"/>
                <a:cs typeface="Arial" charset="0"/>
              </a:rPr>
              <a:t>Cross-disciplinary, university-wide program</a:t>
            </a:r>
          </a:p>
          <a:p>
            <a:pPr lvl="2"/>
            <a:r>
              <a:rPr lang="en-US" sz="1600" dirty="0">
                <a:solidFill>
                  <a:srgbClr val="0000FF"/>
                </a:solidFill>
                <a:latin typeface="Arial" charset="0"/>
                <a:cs typeface="Arial" charset="0"/>
              </a:rPr>
              <a:t>Faculty and researchers from six colleges of Carnegie Mellon</a:t>
            </a:r>
          </a:p>
          <a:p>
            <a:pPr lvl="2"/>
            <a:r>
              <a:rPr lang="en-US" sz="1600" dirty="0">
                <a:solidFill>
                  <a:srgbClr val="0000FF"/>
                </a:solidFill>
                <a:latin typeface="Arial" charset="0"/>
                <a:cs typeface="Arial" charset="0"/>
              </a:rPr>
              <a:t>50+ faculty/researchers and </a:t>
            </a:r>
            <a:br>
              <a:rPr lang="en-US" sz="1600" dirty="0">
                <a:solidFill>
                  <a:srgbClr val="0000FF"/>
                </a:solidFill>
                <a:latin typeface="Arial" charset="0"/>
                <a:cs typeface="Arial" charset="0"/>
              </a:rPr>
            </a:br>
            <a:r>
              <a:rPr lang="en-US" sz="1600" dirty="0">
                <a:solidFill>
                  <a:srgbClr val="0000FF"/>
                </a:solidFill>
                <a:latin typeface="Arial" charset="0"/>
                <a:cs typeface="Arial" charset="0"/>
              </a:rPr>
              <a:t>130+ graduate students</a:t>
            </a:r>
          </a:p>
          <a:p>
            <a:pPr lvl="1"/>
            <a:r>
              <a:rPr lang="en-US" sz="1800" dirty="0">
                <a:latin typeface="Arial" charset="0"/>
                <a:cs typeface="Arial" charset="0"/>
              </a:rPr>
              <a:t>Funded by both private &amp; public sectors </a:t>
            </a:r>
          </a:p>
          <a:p>
            <a:pPr lvl="2"/>
            <a:r>
              <a:rPr lang="en-US" sz="1600" dirty="0">
                <a:latin typeface="Arial" charset="0"/>
                <a:cs typeface="Arial" charset="0"/>
              </a:rPr>
              <a:t>Gov’t like NSA, DARPA, NSF</a:t>
            </a:r>
          </a:p>
          <a:p>
            <a:pPr lvl="2"/>
            <a:r>
              <a:rPr lang="en-US" sz="1600" dirty="0">
                <a:latin typeface="Arial" charset="0"/>
                <a:cs typeface="Arial" charset="0"/>
              </a:rPr>
              <a:t>Companies like Lockheed Martin, Booz Allen, Northrop Grumman, and others.</a:t>
            </a:r>
            <a:endParaRPr lang="en-US" sz="1800" dirty="0">
              <a:latin typeface="Arial" charset="0"/>
              <a:cs typeface="Arial" charset="0"/>
            </a:endParaRPr>
          </a:p>
          <a:p>
            <a:endParaRPr lang="en-US" sz="1800" dirty="0">
              <a:latin typeface="Arial" charset="0"/>
            </a:endParaRPr>
          </a:p>
        </p:txBody>
      </p:sp>
      <p:sp>
        <p:nvSpPr>
          <p:cNvPr id="104452" name="Rectangle 12"/>
          <p:cNvSpPr>
            <a:spLocks noChangeArrowheads="1"/>
          </p:cNvSpPr>
          <p:nvPr/>
        </p:nvSpPr>
        <p:spPr bwMode="auto">
          <a:xfrm>
            <a:off x="228600" y="1397000"/>
            <a:ext cx="891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a:lnSpc>
                <a:spcPct val="90000"/>
              </a:lnSpc>
              <a:spcBef>
                <a:spcPct val="20000"/>
              </a:spcBef>
            </a:pPr>
            <a:r>
              <a:rPr lang="en-US" sz="2400" b="1" dirty="0">
                <a:solidFill>
                  <a:srgbClr val="0000FF"/>
                </a:solidFill>
                <a:latin typeface="Calibri"/>
              </a:rPr>
              <a:t>World</a:t>
            </a:r>
            <a:r>
              <a:rPr lang="en-US" sz="2400" b="1" dirty="0">
                <a:solidFill>
                  <a:srgbClr val="0000FF"/>
                </a:solidFill>
                <a:latin typeface="Calibri"/>
                <a:ea typeface="ＭＳ Ｐゴシック"/>
              </a:rPr>
              <a:t>’</a:t>
            </a:r>
            <a:r>
              <a:rPr lang="en-US" altLang="ja-JP" sz="2400" b="1" dirty="0">
                <a:solidFill>
                  <a:srgbClr val="0000FF"/>
                </a:solidFill>
                <a:latin typeface="Calibri"/>
                <a:ea typeface="ＭＳ Ｐゴシック"/>
              </a:rPr>
              <a:t>s Premier Academic Research Center for Cyber Security</a:t>
            </a:r>
            <a:endParaRPr lang="en-US" sz="2400" b="1" dirty="0">
              <a:solidFill>
                <a:srgbClr val="0000FF"/>
              </a:solidFill>
              <a:latin typeface="Calibri"/>
            </a:endParaRPr>
          </a:p>
        </p:txBody>
      </p:sp>
      <p:pic>
        <p:nvPicPr>
          <p:cNvPr id="6" name="Picture 4"/>
          <p:cNvPicPr>
            <a:picLocks noChangeAspect="1"/>
          </p:cNvPicPr>
          <p:nvPr/>
        </p:nvPicPr>
        <p:blipFill>
          <a:blip r:embed="rId3"/>
          <a:srcRect/>
          <a:stretch>
            <a:fillRect/>
          </a:stretch>
        </p:blipFill>
        <p:spPr bwMode="auto">
          <a:xfrm>
            <a:off x="4435494" y="5521266"/>
            <a:ext cx="4708506" cy="1260534"/>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385763" y="5521266"/>
            <a:ext cx="909637" cy="1296717"/>
          </a:xfrm>
          <a:prstGeom prst="rect">
            <a:avLst/>
          </a:prstGeom>
        </p:spPr>
      </p:pic>
    </p:spTree>
    <p:extLst>
      <p:ext uri="{BB962C8B-B14F-4D97-AF65-F5344CB8AC3E}">
        <p14:creationId xmlns:p14="http://schemas.microsoft.com/office/powerpoint/2010/main" val="550517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534400" cy="2209800"/>
          </a:xfrm>
        </p:spPr>
        <p:txBody>
          <a:bodyPr>
            <a:normAutofit fontScale="90000"/>
          </a:bodyPr>
          <a:lstStyle/>
          <a:p>
            <a:r>
              <a:rPr lang="en-US" sz="4800" i="1" dirty="0" smtClean="0">
                <a:solidFill>
                  <a:srgbClr val="000000"/>
                </a:solidFill>
              </a:rPr>
              <a:t>An Exciting and Collaborative Place to Fundamentally Change the Way Future </a:t>
            </a:r>
            <a:r>
              <a:rPr lang="en-US" sz="4800" i="1" dirty="0" smtClean="0">
                <a:solidFill>
                  <a:srgbClr val="000000"/>
                </a:solidFill>
              </a:rPr>
              <a:t>Computing </a:t>
            </a:r>
            <a:r>
              <a:rPr lang="en-US" sz="4800" i="1" dirty="0" smtClean="0">
                <a:solidFill>
                  <a:srgbClr val="000000"/>
                </a:solidFill>
              </a:rPr>
              <a:t>Systems are Designed</a:t>
            </a:r>
            <a:endParaRPr lang="en-US" sz="4400" b="0" dirty="0">
              <a:solidFill>
                <a:srgbClr val="000000"/>
              </a:solidFill>
            </a:endParaRPr>
          </a:p>
        </p:txBody>
      </p:sp>
      <p:sp>
        <p:nvSpPr>
          <p:cNvPr id="5" name="TextBox 4"/>
          <p:cNvSpPr txBox="1"/>
          <p:nvPr/>
        </p:nvSpPr>
        <p:spPr>
          <a:xfrm>
            <a:off x="1828800" y="4038600"/>
            <a:ext cx="5715000" cy="2769989"/>
          </a:xfrm>
          <a:prstGeom prst="rect">
            <a:avLst/>
          </a:prstGeom>
          <a:noFill/>
        </p:spPr>
        <p:txBody>
          <a:bodyPr wrap="square" lIns="0" tIns="0" rIns="0" bIns="0" rtlCol="0" anchor="t" anchorCtr="0">
            <a:spAutoFit/>
          </a:bodyPr>
          <a:lstStyle/>
          <a:p>
            <a:pPr algn="ctr"/>
            <a:r>
              <a:rPr lang="en-US" sz="6000" dirty="0" smtClean="0">
                <a:solidFill>
                  <a:schemeClr val="tx2"/>
                </a:solidFill>
              </a:rPr>
              <a:t>Hopefully you are already excited</a:t>
            </a:r>
            <a:r>
              <a:rPr lang="en-US" sz="6000" dirty="0" smtClean="0">
                <a:solidFill>
                  <a:schemeClr val="tx2"/>
                </a:solidFill>
              </a:rPr>
              <a:t>!</a:t>
            </a:r>
          </a:p>
        </p:txBody>
      </p:sp>
      <p:sp>
        <p:nvSpPr>
          <p:cNvPr id="3" name="Slide Number Placeholder 2"/>
          <p:cNvSpPr>
            <a:spLocks noGrp="1"/>
          </p:cNvSpPr>
          <p:nvPr>
            <p:ph type="sldNum" sz="quarter" idx="12"/>
          </p:nvPr>
        </p:nvSpPr>
        <p:spPr/>
        <p:txBody>
          <a:bodyPr/>
          <a:lstStyle/>
          <a:p>
            <a:fld id="{B747839D-A323-47F3-909F-548499399628}" type="slidenum">
              <a:rPr lang="en-US" smtClean="0"/>
              <a:t>2</a:t>
            </a:fld>
            <a:endParaRPr lang="en-US"/>
          </a:p>
        </p:txBody>
      </p:sp>
    </p:spTree>
    <p:extLst>
      <p:ext uri="{BB962C8B-B14F-4D97-AF65-F5344CB8AC3E}">
        <p14:creationId xmlns:p14="http://schemas.microsoft.com/office/powerpoint/2010/main" val="3763234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4"/>
          <p:cNvSpPr>
            <a:spLocks noChangeArrowheads="1"/>
          </p:cNvSpPr>
          <p:nvPr/>
        </p:nvSpPr>
        <p:spPr bwMode="ltGray">
          <a:xfrm>
            <a:off x="374650" y="207963"/>
            <a:ext cx="68389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p>
            <a:pPr>
              <a:tabLst>
                <a:tab pos="400050" algn="l"/>
              </a:tabLst>
            </a:pPr>
            <a:endParaRPr lang="en-US" sz="2400">
              <a:solidFill>
                <a:prstClr val="white"/>
              </a:solidFill>
              <a:latin typeface="Arial Black" charset="0"/>
            </a:endParaRPr>
          </a:p>
        </p:txBody>
      </p:sp>
      <p:sp>
        <p:nvSpPr>
          <p:cNvPr id="106498" name="Text Box 6"/>
          <p:cNvSpPr txBox="1">
            <a:spLocks noChangeArrowheads="1"/>
          </p:cNvSpPr>
          <p:nvPr/>
        </p:nvSpPr>
        <p:spPr bwMode="auto">
          <a:xfrm>
            <a:off x="592141" y="1436688"/>
            <a:ext cx="4748125" cy="62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7160" tIns="155448" rIns="137160" bIns="15544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prstClr val="black"/>
                </a:solidFill>
              </a:rPr>
              <a:t>Cross-Cutting CyLab Research Thrusts</a:t>
            </a:r>
          </a:p>
        </p:txBody>
      </p:sp>
      <p:sp>
        <p:nvSpPr>
          <p:cNvPr id="106499" name="Rectangle 8"/>
          <p:cNvSpPr>
            <a:spLocks noChangeArrowheads="1"/>
          </p:cNvSpPr>
          <p:nvPr/>
        </p:nvSpPr>
        <p:spPr bwMode="ltGray">
          <a:xfrm>
            <a:off x="363538" y="209550"/>
            <a:ext cx="68389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p>
            <a:pPr>
              <a:tabLst>
                <a:tab pos="400050" algn="l"/>
              </a:tabLst>
            </a:pPr>
            <a:r>
              <a:rPr lang="en-US" sz="2400">
                <a:solidFill>
                  <a:prstClr val="white"/>
                </a:solidFill>
                <a:latin typeface="Arial Black" charset="0"/>
              </a:rPr>
              <a:t>What Does CyLab Do?</a:t>
            </a:r>
          </a:p>
        </p:txBody>
      </p:sp>
      <p:pic>
        <p:nvPicPr>
          <p:cNvPr id="106500" name="Picture 10" descr="thrusts-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3" y="381000"/>
            <a:ext cx="907844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558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3"/>
          <p:cNvSpPr>
            <a:spLocks noGrp="1"/>
          </p:cNvSpPr>
          <p:nvPr>
            <p:ph type="sldNum" sz="quarter" idx="4294967295"/>
          </p:nvPr>
        </p:nvSpPr>
        <p:spPr bwMode="auto">
          <a:xfrm>
            <a:off x="8534400" y="6264278"/>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14D3B5-F064-7840-817A-7866069D0CCC}" type="slidenum">
              <a:rPr lang="en-US" sz="1600">
                <a:solidFill>
                  <a:prstClr val="black"/>
                </a:solidFill>
              </a:rPr>
              <a:pPr eaLnBrk="1" hangingPunct="1"/>
              <a:t>21</a:t>
            </a:fld>
            <a:endParaRPr lang="en-US" sz="1600">
              <a:solidFill>
                <a:prstClr val="black"/>
              </a:solidFill>
            </a:endParaRPr>
          </a:p>
        </p:txBody>
      </p:sp>
      <p:sp>
        <p:nvSpPr>
          <p:cNvPr id="15" name="Rounded Rectangle 14"/>
          <p:cNvSpPr/>
          <p:nvPr/>
        </p:nvSpPr>
        <p:spPr>
          <a:xfrm rot="16200000">
            <a:off x="4394997" y="-402431"/>
            <a:ext cx="350837" cy="2740025"/>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lIns="91440" tIns="45720" rIns="91440" bIns="45720" anchor="ctr"/>
          <a:lstStyle/>
          <a:p>
            <a:pPr algn="ctr">
              <a:defRPr/>
            </a:pPr>
            <a:r>
              <a:rPr lang="en-US" sz="1600" b="1">
                <a:solidFill>
                  <a:srgbClr val="FFFFFF"/>
                </a:solidFill>
                <a:latin typeface="Arial" charset="0"/>
                <a:ea typeface="ＭＳ Ｐゴシック" charset="0"/>
                <a:cs typeface="Arial" charset="0"/>
              </a:rPr>
              <a:t>Access Control</a:t>
            </a:r>
          </a:p>
        </p:txBody>
      </p:sp>
      <p:sp>
        <p:nvSpPr>
          <p:cNvPr id="16" name="Rounded Rectangle 15"/>
          <p:cNvSpPr/>
          <p:nvPr/>
        </p:nvSpPr>
        <p:spPr>
          <a:xfrm rot="16200000">
            <a:off x="4434685" y="197647"/>
            <a:ext cx="350837" cy="2759075"/>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lIns="91440" tIns="45720" rIns="91440" bIns="45720" anchor="ctr"/>
          <a:lstStyle/>
          <a:p>
            <a:pPr algn="ctr">
              <a:defRPr/>
            </a:pPr>
            <a:r>
              <a:rPr lang="en-US" sz="1600" b="1">
                <a:solidFill>
                  <a:srgbClr val="FFFFFF"/>
                </a:solidFill>
                <a:latin typeface="Arial" charset="0"/>
                <a:ea typeface="ＭＳ Ｐゴシック" charset="0"/>
                <a:cs typeface="Arial" charset="0"/>
              </a:rPr>
              <a:t>Availability</a:t>
            </a:r>
          </a:p>
        </p:txBody>
      </p:sp>
      <p:sp>
        <p:nvSpPr>
          <p:cNvPr id="17" name="Rounded Rectangle 16"/>
          <p:cNvSpPr/>
          <p:nvPr/>
        </p:nvSpPr>
        <p:spPr>
          <a:xfrm rot="16200000">
            <a:off x="4435478" y="3132138"/>
            <a:ext cx="350837" cy="2757488"/>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lIns="91440" tIns="45720" rIns="91440" bIns="45720" anchor="ctr"/>
          <a:lstStyle/>
          <a:p>
            <a:pPr algn="ctr">
              <a:defRPr/>
            </a:pPr>
            <a:r>
              <a:rPr lang="en-US" sz="1600" b="1">
                <a:solidFill>
                  <a:srgbClr val="FFFFFF"/>
                </a:solidFill>
                <a:latin typeface="Arial" charset="0"/>
                <a:ea typeface="ＭＳ Ｐゴシック" charset="0"/>
                <a:cs typeface="Arial" charset="0"/>
              </a:rPr>
              <a:t>Usability &amp; Privacy</a:t>
            </a:r>
          </a:p>
        </p:txBody>
      </p:sp>
      <p:sp>
        <p:nvSpPr>
          <p:cNvPr id="18" name="Rounded Rectangle 17"/>
          <p:cNvSpPr/>
          <p:nvPr/>
        </p:nvSpPr>
        <p:spPr>
          <a:xfrm rot="16200000">
            <a:off x="4440240" y="4559301"/>
            <a:ext cx="352425" cy="2768600"/>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lIns="91440" tIns="45720" rIns="91440" bIns="45720" anchor="ctr"/>
          <a:lstStyle/>
          <a:p>
            <a:pPr algn="ctr">
              <a:defRPr/>
            </a:pPr>
            <a:r>
              <a:rPr lang="en-US" sz="1600" b="1">
                <a:solidFill>
                  <a:srgbClr val="FFFFFF"/>
                </a:solidFill>
                <a:latin typeface="Arial" charset="0"/>
                <a:ea typeface="ＭＳ Ｐゴシック" charset="0"/>
                <a:cs typeface="Arial" charset="0"/>
              </a:rPr>
              <a:t>Software Security</a:t>
            </a:r>
          </a:p>
        </p:txBody>
      </p:sp>
      <p:sp>
        <p:nvSpPr>
          <p:cNvPr id="19" name="Rounded Rectangle 18"/>
          <p:cNvSpPr/>
          <p:nvPr/>
        </p:nvSpPr>
        <p:spPr>
          <a:xfrm rot="16200000">
            <a:off x="4432303" y="842963"/>
            <a:ext cx="350837" cy="2763838"/>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lIns="91440" tIns="45720" rIns="91440" bIns="45720" anchor="ctr"/>
          <a:lstStyle/>
          <a:p>
            <a:pPr algn="ctr">
              <a:defRPr/>
            </a:pPr>
            <a:r>
              <a:rPr lang="en-US" sz="1600" b="1">
                <a:solidFill>
                  <a:srgbClr val="FFFFFF"/>
                </a:solidFill>
                <a:latin typeface="Arial" charset="0"/>
                <a:ea typeface="ＭＳ Ｐゴシック" charset="0"/>
                <a:cs typeface="Arial" charset="0"/>
              </a:rPr>
              <a:t>Network Security</a:t>
            </a:r>
          </a:p>
        </p:txBody>
      </p:sp>
      <p:sp>
        <p:nvSpPr>
          <p:cNvPr id="20" name="Rounded Rectangle 19"/>
          <p:cNvSpPr/>
          <p:nvPr/>
        </p:nvSpPr>
        <p:spPr>
          <a:xfrm rot="16200000">
            <a:off x="4364834" y="2272507"/>
            <a:ext cx="352425" cy="2770188"/>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lIns="91440" tIns="45720" rIns="91440" bIns="45720" anchor="ctr"/>
          <a:lstStyle/>
          <a:p>
            <a:pPr algn="ctr">
              <a:defRPr/>
            </a:pPr>
            <a:r>
              <a:rPr lang="en-US" sz="1600" b="1">
                <a:solidFill>
                  <a:srgbClr val="FFFFFF"/>
                </a:solidFill>
                <a:latin typeface="Arial" charset="0"/>
                <a:ea typeface="ＭＳ Ｐゴシック" charset="0"/>
                <a:cs typeface="Arial" charset="0"/>
              </a:rPr>
              <a:t>Trusted Computing</a:t>
            </a:r>
          </a:p>
        </p:txBody>
      </p:sp>
      <p:sp>
        <p:nvSpPr>
          <p:cNvPr id="21" name="Rounded Rectangle 20"/>
          <p:cNvSpPr/>
          <p:nvPr/>
        </p:nvSpPr>
        <p:spPr>
          <a:xfrm rot="16200000">
            <a:off x="4347369" y="3815556"/>
            <a:ext cx="495300" cy="2770188"/>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lIns="91440" tIns="45720" rIns="91440" bIns="45720" anchor="ctr"/>
          <a:lstStyle/>
          <a:p>
            <a:pPr algn="ctr">
              <a:defRPr/>
            </a:pPr>
            <a:r>
              <a:rPr lang="en-US" sz="1600" b="1">
                <a:solidFill>
                  <a:srgbClr val="FFFFFF"/>
                </a:solidFill>
                <a:latin typeface="Arial" charset="0"/>
                <a:ea typeface="ＭＳ Ｐゴシック" charset="0"/>
                <a:cs typeface="Arial" charset="0"/>
              </a:rPr>
              <a:t>Threat Analysis &amp; Response</a:t>
            </a:r>
          </a:p>
        </p:txBody>
      </p:sp>
      <p:grpSp>
        <p:nvGrpSpPr>
          <p:cNvPr id="108553" name="Group 142"/>
          <p:cNvGrpSpPr>
            <a:grpSpLocks/>
          </p:cNvGrpSpPr>
          <p:nvPr/>
        </p:nvGrpSpPr>
        <p:grpSpPr bwMode="auto">
          <a:xfrm>
            <a:off x="428625" y="609600"/>
            <a:ext cx="1544638" cy="685800"/>
            <a:chOff x="436625" y="0"/>
            <a:chExt cx="1544575" cy="685800"/>
          </a:xfrm>
        </p:grpSpPr>
        <p:pic>
          <p:nvPicPr>
            <p:cNvPr id="108628"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625" y="0"/>
              <a:ext cx="558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993815" y="0"/>
              <a:ext cx="987385"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Lujo</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Bauer</a:t>
              </a:r>
            </a:p>
          </p:txBody>
        </p:sp>
      </p:grpSp>
      <p:grpSp>
        <p:nvGrpSpPr>
          <p:cNvPr id="108554" name="Group 141"/>
          <p:cNvGrpSpPr>
            <a:grpSpLocks/>
          </p:cNvGrpSpPr>
          <p:nvPr/>
        </p:nvGrpSpPr>
        <p:grpSpPr bwMode="auto">
          <a:xfrm>
            <a:off x="373066" y="1600200"/>
            <a:ext cx="1544637" cy="685800"/>
            <a:chOff x="436625" y="685800"/>
            <a:chExt cx="1544575" cy="685800"/>
          </a:xfrm>
        </p:grpSpPr>
        <p:pic>
          <p:nvPicPr>
            <p:cNvPr id="108626"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625" y="685800"/>
              <a:ext cx="5655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993815" y="685800"/>
              <a:ext cx="987385"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David</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Brumley</a:t>
              </a:r>
            </a:p>
          </p:txBody>
        </p:sp>
      </p:grpSp>
      <p:grpSp>
        <p:nvGrpSpPr>
          <p:cNvPr id="108555" name="Group 140"/>
          <p:cNvGrpSpPr>
            <a:grpSpLocks/>
          </p:cNvGrpSpPr>
          <p:nvPr/>
        </p:nvGrpSpPr>
        <p:grpSpPr bwMode="auto">
          <a:xfrm>
            <a:off x="381000" y="2514600"/>
            <a:ext cx="1600200" cy="685800"/>
            <a:chOff x="381000" y="1371600"/>
            <a:chExt cx="1600200" cy="685800"/>
          </a:xfrm>
        </p:grpSpPr>
        <p:pic>
          <p:nvPicPr>
            <p:cNvPr id="10862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371600"/>
              <a:ext cx="614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993775" y="1371600"/>
              <a:ext cx="987425"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Anupam</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Datta</a:t>
              </a:r>
            </a:p>
          </p:txBody>
        </p:sp>
      </p:grpSp>
      <p:grpSp>
        <p:nvGrpSpPr>
          <p:cNvPr id="108556" name="Group 139"/>
          <p:cNvGrpSpPr>
            <a:grpSpLocks/>
          </p:cNvGrpSpPr>
          <p:nvPr/>
        </p:nvGrpSpPr>
        <p:grpSpPr bwMode="auto">
          <a:xfrm>
            <a:off x="381000" y="3429000"/>
            <a:ext cx="1550988" cy="685800"/>
            <a:chOff x="429558" y="2057400"/>
            <a:chExt cx="1551642" cy="685800"/>
          </a:xfrm>
        </p:grpSpPr>
        <p:pic>
          <p:nvPicPr>
            <p:cNvPr id="108622" name="Picture 31"/>
            <p:cNvPicPr>
              <a:picLocks noChangeAspect="1"/>
            </p:cNvPicPr>
            <p:nvPr/>
          </p:nvPicPr>
          <p:blipFill>
            <a:blip r:embed="rId6">
              <a:extLst>
                <a:ext uri="{28A0092B-C50C-407E-A947-70E740481C1C}">
                  <a14:useLocalDpi xmlns:a14="http://schemas.microsoft.com/office/drawing/2010/main" val="0"/>
                </a:ext>
              </a:extLst>
            </a:blip>
            <a:srcRect b="18823"/>
            <a:stretch>
              <a:fillRect/>
            </a:stretch>
          </p:blipFill>
          <p:spPr bwMode="auto">
            <a:xfrm>
              <a:off x="429558" y="2057400"/>
              <a:ext cx="56352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993359" y="2057400"/>
              <a:ext cx="987841"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Lorrie</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Cranor</a:t>
              </a:r>
            </a:p>
          </p:txBody>
        </p:sp>
      </p:grpSp>
      <p:grpSp>
        <p:nvGrpSpPr>
          <p:cNvPr id="108557" name="Group 138"/>
          <p:cNvGrpSpPr>
            <a:grpSpLocks/>
          </p:cNvGrpSpPr>
          <p:nvPr/>
        </p:nvGrpSpPr>
        <p:grpSpPr bwMode="auto">
          <a:xfrm>
            <a:off x="381000" y="4343400"/>
            <a:ext cx="1536700" cy="685800"/>
            <a:chOff x="444444" y="2743200"/>
            <a:chExt cx="1536756" cy="685800"/>
          </a:xfrm>
        </p:grpSpPr>
        <p:pic>
          <p:nvPicPr>
            <p:cNvPr id="108620" name="Picture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4444" y="2743200"/>
              <a:ext cx="54864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993739" y="2743200"/>
              <a:ext cx="987461"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Virgil</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Gligor</a:t>
              </a:r>
            </a:p>
          </p:txBody>
        </p:sp>
      </p:grpSp>
      <p:grpSp>
        <p:nvGrpSpPr>
          <p:cNvPr id="108558" name="Group 148"/>
          <p:cNvGrpSpPr>
            <a:grpSpLocks/>
          </p:cNvGrpSpPr>
          <p:nvPr/>
        </p:nvGrpSpPr>
        <p:grpSpPr bwMode="auto">
          <a:xfrm>
            <a:off x="395291" y="5257800"/>
            <a:ext cx="1462087" cy="685800"/>
            <a:chOff x="395886" y="5334000"/>
            <a:chExt cx="1461824" cy="685800"/>
          </a:xfrm>
        </p:grpSpPr>
        <p:pic>
          <p:nvPicPr>
            <p:cNvPr id="108618"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886" y="5334000"/>
              <a:ext cx="47370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868876" y="5334000"/>
              <a:ext cx="988834"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Collin</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Jackson</a:t>
              </a:r>
            </a:p>
          </p:txBody>
        </p:sp>
      </p:grpSp>
      <p:grpSp>
        <p:nvGrpSpPr>
          <p:cNvPr id="108559" name="Group 151"/>
          <p:cNvGrpSpPr>
            <a:grpSpLocks/>
          </p:cNvGrpSpPr>
          <p:nvPr/>
        </p:nvGrpSpPr>
        <p:grpSpPr bwMode="auto">
          <a:xfrm>
            <a:off x="6985000" y="1828800"/>
            <a:ext cx="1485900" cy="685800"/>
            <a:chOff x="6985595" y="762000"/>
            <a:chExt cx="1484645" cy="685801"/>
          </a:xfrm>
        </p:grpSpPr>
        <p:pic>
          <p:nvPicPr>
            <p:cNvPr id="108616" name="Picture 3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73711" y="762000"/>
              <a:ext cx="49652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6985595" y="762000"/>
              <a:ext cx="988178" cy="685801"/>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Adrian</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Perrig</a:t>
              </a:r>
            </a:p>
          </p:txBody>
        </p:sp>
      </p:grpSp>
      <p:grpSp>
        <p:nvGrpSpPr>
          <p:cNvPr id="108560" name="Group 126"/>
          <p:cNvGrpSpPr>
            <a:grpSpLocks/>
          </p:cNvGrpSpPr>
          <p:nvPr/>
        </p:nvGrpSpPr>
        <p:grpSpPr bwMode="auto">
          <a:xfrm>
            <a:off x="6934200" y="4724400"/>
            <a:ext cx="1519238" cy="685800"/>
            <a:chOff x="7031979" y="3878238"/>
            <a:chExt cx="1518669" cy="685800"/>
          </a:xfrm>
        </p:grpSpPr>
        <p:pic>
          <p:nvPicPr>
            <p:cNvPr id="108614"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01000" y="3878238"/>
              <a:ext cx="54964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a:xfrm>
              <a:off x="7031979" y="3878238"/>
              <a:ext cx="988643"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Patrick</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Tague</a:t>
              </a:r>
            </a:p>
          </p:txBody>
        </p:sp>
      </p:grpSp>
      <p:grpSp>
        <p:nvGrpSpPr>
          <p:cNvPr id="108561" name="Group 127"/>
          <p:cNvGrpSpPr>
            <a:grpSpLocks/>
          </p:cNvGrpSpPr>
          <p:nvPr/>
        </p:nvGrpSpPr>
        <p:grpSpPr bwMode="auto">
          <a:xfrm>
            <a:off x="6985003" y="5791200"/>
            <a:ext cx="1444625" cy="685800"/>
            <a:chOff x="7061347" y="4800599"/>
            <a:chExt cx="1444254" cy="685801"/>
          </a:xfrm>
        </p:grpSpPr>
        <p:pic>
          <p:nvPicPr>
            <p:cNvPr id="108612" name="Picture 16" descr="images-3.jpe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49463" y="4800600"/>
              <a:ext cx="4561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7061347" y="4800599"/>
              <a:ext cx="988759" cy="685801"/>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Pei</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Zhang</a:t>
              </a:r>
            </a:p>
          </p:txBody>
        </p:sp>
      </p:grpSp>
      <p:cxnSp>
        <p:nvCxnSpPr>
          <p:cNvPr id="41" name="Straight Arrow Connector 40"/>
          <p:cNvCxnSpPr>
            <a:endCxn id="15" idx="0"/>
          </p:cNvCxnSpPr>
          <p:nvPr/>
        </p:nvCxnSpPr>
        <p:spPr>
          <a:xfrm flipV="1">
            <a:off x="1973266" y="966788"/>
            <a:ext cx="1227137" cy="2905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endCxn id="18" idx="0"/>
          </p:cNvCxnSpPr>
          <p:nvPr/>
        </p:nvCxnSpPr>
        <p:spPr>
          <a:xfrm>
            <a:off x="1873250" y="1766888"/>
            <a:ext cx="1358900" cy="41767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endCxn id="18" idx="0"/>
          </p:cNvCxnSpPr>
          <p:nvPr/>
        </p:nvCxnSpPr>
        <p:spPr>
          <a:xfrm>
            <a:off x="1928815" y="776288"/>
            <a:ext cx="1303337" cy="51673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19" idx="0"/>
          </p:cNvCxnSpPr>
          <p:nvPr/>
        </p:nvCxnSpPr>
        <p:spPr>
          <a:xfrm>
            <a:off x="1928816" y="1600200"/>
            <a:ext cx="1296987" cy="623888"/>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endCxn id="16" idx="0"/>
          </p:cNvCxnSpPr>
          <p:nvPr/>
        </p:nvCxnSpPr>
        <p:spPr>
          <a:xfrm flipV="1">
            <a:off x="1917703" y="1576388"/>
            <a:ext cx="1312863" cy="3667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endCxn id="18" idx="0"/>
          </p:cNvCxnSpPr>
          <p:nvPr/>
        </p:nvCxnSpPr>
        <p:spPr>
          <a:xfrm>
            <a:off x="1873250" y="4510088"/>
            <a:ext cx="1358900" cy="14335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endCxn id="20" idx="0"/>
          </p:cNvCxnSpPr>
          <p:nvPr/>
        </p:nvCxnSpPr>
        <p:spPr>
          <a:xfrm flipV="1">
            <a:off x="1843088" y="3657600"/>
            <a:ext cx="1312862" cy="1309688"/>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1917703" y="1524003"/>
            <a:ext cx="1312863" cy="3109913"/>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endCxn id="20" idx="0"/>
          </p:cNvCxnSpPr>
          <p:nvPr/>
        </p:nvCxnSpPr>
        <p:spPr>
          <a:xfrm>
            <a:off x="1906588" y="3138488"/>
            <a:ext cx="1249362" cy="5191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endCxn id="18" idx="0"/>
          </p:cNvCxnSpPr>
          <p:nvPr/>
        </p:nvCxnSpPr>
        <p:spPr>
          <a:xfrm>
            <a:off x="1936750" y="2681288"/>
            <a:ext cx="1295400" cy="32623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17" idx="0"/>
          </p:cNvCxnSpPr>
          <p:nvPr/>
        </p:nvCxnSpPr>
        <p:spPr>
          <a:xfrm>
            <a:off x="1931988" y="3992566"/>
            <a:ext cx="1300162" cy="517525"/>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endCxn id="19" idx="0"/>
          </p:cNvCxnSpPr>
          <p:nvPr/>
        </p:nvCxnSpPr>
        <p:spPr>
          <a:xfrm flipV="1">
            <a:off x="1868488" y="2224088"/>
            <a:ext cx="1357312" cy="30337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endCxn id="17" idx="2"/>
          </p:cNvCxnSpPr>
          <p:nvPr/>
        </p:nvCxnSpPr>
        <p:spPr>
          <a:xfrm rot="10800000" flipV="1">
            <a:off x="5989638" y="2392366"/>
            <a:ext cx="995362" cy="2117725"/>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endCxn id="19" idx="2"/>
          </p:cNvCxnSpPr>
          <p:nvPr/>
        </p:nvCxnSpPr>
        <p:spPr>
          <a:xfrm rot="10800000" flipV="1">
            <a:off x="5989641" y="1828800"/>
            <a:ext cx="1006475" cy="395288"/>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endCxn id="20" idx="2"/>
          </p:cNvCxnSpPr>
          <p:nvPr/>
        </p:nvCxnSpPr>
        <p:spPr>
          <a:xfrm rot="10800000" flipV="1">
            <a:off x="5926138" y="2452688"/>
            <a:ext cx="984250" cy="12049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endCxn id="21" idx="2"/>
          </p:cNvCxnSpPr>
          <p:nvPr/>
        </p:nvCxnSpPr>
        <p:spPr>
          <a:xfrm rot="10800000" flipV="1">
            <a:off x="5980113" y="5135566"/>
            <a:ext cx="963612" cy="65087"/>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endCxn id="16" idx="2"/>
          </p:cNvCxnSpPr>
          <p:nvPr/>
        </p:nvCxnSpPr>
        <p:spPr>
          <a:xfrm rot="10800000">
            <a:off x="5989638" y="1576388"/>
            <a:ext cx="944562" cy="34909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endCxn id="19" idx="2"/>
          </p:cNvCxnSpPr>
          <p:nvPr/>
        </p:nvCxnSpPr>
        <p:spPr>
          <a:xfrm rot="10800000">
            <a:off x="5989641" y="2224088"/>
            <a:ext cx="1006475" cy="35671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08580" name="Group 153"/>
          <p:cNvGrpSpPr>
            <a:grpSpLocks/>
          </p:cNvGrpSpPr>
          <p:nvPr/>
        </p:nvGrpSpPr>
        <p:grpSpPr bwMode="auto">
          <a:xfrm>
            <a:off x="6956425" y="3657600"/>
            <a:ext cx="1416050" cy="685800"/>
            <a:chOff x="6956227" y="3124200"/>
            <a:chExt cx="1416594" cy="685800"/>
          </a:xfrm>
        </p:grpSpPr>
        <p:sp>
          <p:nvSpPr>
            <p:cNvPr id="52" name="Rectangle 51"/>
            <p:cNvSpPr/>
            <p:nvPr/>
          </p:nvSpPr>
          <p:spPr>
            <a:xfrm>
              <a:off x="6956227" y="3124200"/>
              <a:ext cx="987804"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Bruno Sinopoli</a:t>
              </a:r>
            </a:p>
          </p:txBody>
        </p:sp>
        <p:pic>
          <p:nvPicPr>
            <p:cNvPr id="108611" name="Picture 53" descr="sinopoli125r.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933909" y="3124200"/>
              <a:ext cx="4389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6" name="Straight Arrow Connector 55"/>
          <p:cNvCxnSpPr>
            <a:endCxn id="21" idx="2"/>
          </p:cNvCxnSpPr>
          <p:nvPr/>
        </p:nvCxnSpPr>
        <p:spPr>
          <a:xfrm rot="5400000">
            <a:off x="5907091" y="4141791"/>
            <a:ext cx="1131887" cy="985837"/>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19" idx="2"/>
          </p:cNvCxnSpPr>
          <p:nvPr/>
        </p:nvCxnSpPr>
        <p:spPr>
          <a:xfrm rot="10800000">
            <a:off x="5989638" y="2224088"/>
            <a:ext cx="976312" cy="14335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endCxn id="16" idx="0"/>
          </p:cNvCxnSpPr>
          <p:nvPr/>
        </p:nvCxnSpPr>
        <p:spPr>
          <a:xfrm flipV="1">
            <a:off x="1981203" y="1576388"/>
            <a:ext cx="1249363" cy="12811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endCxn id="16" idx="2"/>
          </p:cNvCxnSpPr>
          <p:nvPr/>
        </p:nvCxnSpPr>
        <p:spPr>
          <a:xfrm rot="10800000">
            <a:off x="5989638" y="1576388"/>
            <a:ext cx="995362" cy="5953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08585" name="Group 125"/>
          <p:cNvGrpSpPr>
            <a:grpSpLocks/>
          </p:cNvGrpSpPr>
          <p:nvPr/>
        </p:nvGrpSpPr>
        <p:grpSpPr bwMode="auto">
          <a:xfrm>
            <a:off x="6945316" y="2743200"/>
            <a:ext cx="1525587" cy="685800"/>
            <a:chOff x="7061347" y="5578475"/>
            <a:chExt cx="1524447" cy="685800"/>
          </a:xfrm>
        </p:grpSpPr>
        <p:pic>
          <p:nvPicPr>
            <p:cNvPr id="108608" name="Picture 1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49463" y="5578475"/>
              <a:ext cx="53633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Rectangle 124"/>
            <p:cNvSpPr/>
            <p:nvPr/>
          </p:nvSpPr>
          <p:spPr>
            <a:xfrm>
              <a:off x="7061347" y="5578475"/>
              <a:ext cx="988273"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a:solidFill>
                    <a:srgbClr val="FFFFFF"/>
                  </a:solidFill>
                  <a:latin typeface="Arial" charset="0"/>
                  <a:ea typeface="ＭＳ Ｐゴシック" charset="0"/>
                  <a:cs typeface="Arial" charset="0"/>
                </a:rPr>
                <a:t>Marios Savvides</a:t>
              </a:r>
              <a:endParaRPr lang="en-US" sz="1400" b="1">
                <a:solidFill>
                  <a:srgbClr val="FFFFFF"/>
                </a:solidFill>
                <a:latin typeface="Arial" charset="0"/>
                <a:ea typeface="ＭＳ Ｐゴシック" charset="0"/>
                <a:cs typeface="Arial" charset="0"/>
              </a:endParaRPr>
            </a:p>
          </p:txBody>
        </p:sp>
      </p:grpSp>
      <p:cxnSp>
        <p:nvCxnSpPr>
          <p:cNvPr id="151" name="Straight Arrow Connector 150"/>
          <p:cNvCxnSpPr>
            <a:stCxn id="125" idx="1"/>
            <a:endCxn id="15" idx="2"/>
          </p:cNvCxnSpPr>
          <p:nvPr/>
        </p:nvCxnSpPr>
        <p:spPr>
          <a:xfrm rot="10800000">
            <a:off x="5940425" y="966788"/>
            <a:ext cx="1004888" cy="21193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08587" name="Group 159"/>
          <p:cNvGrpSpPr>
            <a:grpSpLocks/>
          </p:cNvGrpSpPr>
          <p:nvPr/>
        </p:nvGrpSpPr>
        <p:grpSpPr bwMode="auto">
          <a:xfrm>
            <a:off x="6973888" y="838200"/>
            <a:ext cx="1522412" cy="685800"/>
            <a:chOff x="6973555" y="457200"/>
            <a:chExt cx="1522294" cy="685800"/>
          </a:xfrm>
        </p:grpSpPr>
        <p:sp>
          <p:nvSpPr>
            <p:cNvPr id="157" name="Rectangle 156"/>
            <p:cNvSpPr/>
            <p:nvPr/>
          </p:nvSpPr>
          <p:spPr>
            <a:xfrm>
              <a:off x="6973555" y="457200"/>
              <a:ext cx="987348"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Jon</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McCune</a:t>
              </a:r>
            </a:p>
          </p:txBody>
        </p:sp>
        <p:pic>
          <p:nvPicPr>
            <p:cNvPr id="108607" name="Picture 17" descr="mccun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933909" y="457200"/>
              <a:ext cx="56194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2" name="Straight Arrow Connector 161"/>
          <p:cNvCxnSpPr>
            <a:endCxn id="19" idx="2"/>
          </p:cNvCxnSpPr>
          <p:nvPr/>
        </p:nvCxnSpPr>
        <p:spPr>
          <a:xfrm rot="10800000" flipV="1">
            <a:off x="5989641" y="838200"/>
            <a:ext cx="993775" cy="1385888"/>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a:endCxn id="20" idx="2"/>
          </p:cNvCxnSpPr>
          <p:nvPr/>
        </p:nvCxnSpPr>
        <p:spPr>
          <a:xfrm rot="10800000" flipV="1">
            <a:off x="5926138" y="1462088"/>
            <a:ext cx="971550" cy="21955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08590" name="Group 168"/>
          <p:cNvGrpSpPr>
            <a:grpSpLocks/>
          </p:cNvGrpSpPr>
          <p:nvPr/>
        </p:nvGrpSpPr>
        <p:grpSpPr bwMode="auto">
          <a:xfrm>
            <a:off x="347663" y="6172200"/>
            <a:ext cx="1668462" cy="685800"/>
            <a:chOff x="348386" y="5791200"/>
            <a:chExt cx="1667738" cy="685800"/>
          </a:xfrm>
        </p:grpSpPr>
        <p:pic>
          <p:nvPicPr>
            <p:cNvPr id="108604" name="Picture 16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48386" y="5791200"/>
              <a:ext cx="52120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 name="Rectangle 167"/>
            <p:cNvSpPr/>
            <p:nvPr/>
          </p:nvSpPr>
          <p:spPr>
            <a:xfrm>
              <a:off x="868860" y="5791200"/>
              <a:ext cx="1147264"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600" b="1">
                  <a:solidFill>
                    <a:srgbClr val="FFFFFF"/>
                  </a:solidFill>
                  <a:latin typeface="Arial" charset="0"/>
                  <a:ea typeface="ＭＳ Ｐゴシック" charset="0"/>
                  <a:cs typeface="Arial" charset="0"/>
                </a:rPr>
                <a:t>Philip Koopman</a:t>
              </a:r>
            </a:p>
          </p:txBody>
        </p:sp>
      </p:grpSp>
      <p:cxnSp>
        <p:nvCxnSpPr>
          <p:cNvPr id="171" name="Straight Arrow Connector 170"/>
          <p:cNvCxnSpPr>
            <a:endCxn id="21" idx="0"/>
          </p:cNvCxnSpPr>
          <p:nvPr/>
        </p:nvCxnSpPr>
        <p:spPr>
          <a:xfrm rot="5400000" flipH="1" flipV="1">
            <a:off x="1927225" y="5257800"/>
            <a:ext cx="1339850" cy="122555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6" name="Straight Arrow Connector 175"/>
          <p:cNvCxnSpPr>
            <a:endCxn id="19" idx="0"/>
          </p:cNvCxnSpPr>
          <p:nvPr/>
        </p:nvCxnSpPr>
        <p:spPr>
          <a:xfrm flipV="1">
            <a:off x="1868488" y="2224088"/>
            <a:ext cx="1357312" cy="39481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7" name="Rectangle 176"/>
          <p:cNvSpPr/>
          <p:nvPr/>
        </p:nvSpPr>
        <p:spPr>
          <a:xfrm>
            <a:off x="2971800" y="6400803"/>
            <a:ext cx="3352800" cy="365125"/>
          </a:xfrm>
          <a:prstGeom prst="rect">
            <a:avLst/>
          </a:prstGeom>
          <a:solidFill>
            <a:schemeClr val="tx1">
              <a:lumMod val="85000"/>
              <a:lumOff val="15000"/>
            </a:schemeClr>
          </a:solidFill>
          <a:ln>
            <a:solidFill>
              <a:schemeClr val="tx1">
                <a:lumMod val="75000"/>
                <a:lumOff val="25000"/>
              </a:schemeClr>
            </a:solidFill>
            <a:headEnd type="none"/>
            <a:tailEnd type="none"/>
          </a:ln>
        </p:spPr>
        <p:style>
          <a:lnRef idx="2">
            <a:schemeClr val="accent1"/>
          </a:lnRef>
          <a:fillRef idx="0">
            <a:schemeClr val="accent1"/>
          </a:fillRef>
          <a:effectRef idx="1">
            <a:schemeClr val="accent1"/>
          </a:effectRef>
          <a:fontRef idx="minor">
            <a:schemeClr val="tx1"/>
          </a:fontRef>
        </p:style>
        <p:txBody>
          <a:bodyPr lIns="91440" tIns="45720" rIns="91440" bIns="45720" anchor="ctr"/>
          <a:lstStyle/>
          <a:p>
            <a:pPr algn="ctr">
              <a:defRPr/>
            </a:pPr>
            <a:r>
              <a:rPr lang="en-US" sz="2000" b="1">
                <a:solidFill>
                  <a:prstClr val="white"/>
                </a:solidFill>
                <a:latin typeface="Arial" charset="0"/>
                <a:ea typeface="ＭＳ Ｐゴシック" charset="0"/>
                <a:cs typeface="Arial" charset="0"/>
              </a:rPr>
              <a:t>Average In Degree: &gt; 2</a:t>
            </a:r>
          </a:p>
        </p:txBody>
      </p:sp>
      <p:cxnSp>
        <p:nvCxnSpPr>
          <p:cNvPr id="179" name="Straight Arrow Connector 178"/>
          <p:cNvCxnSpPr>
            <a:endCxn id="21" idx="0"/>
          </p:cNvCxnSpPr>
          <p:nvPr/>
        </p:nvCxnSpPr>
        <p:spPr>
          <a:xfrm rot="16200000" flipH="1">
            <a:off x="974728" y="2965451"/>
            <a:ext cx="3189287" cy="12811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18" idx="0"/>
          </p:cNvCxnSpPr>
          <p:nvPr/>
        </p:nvCxnSpPr>
        <p:spPr>
          <a:xfrm>
            <a:off x="1812928" y="5424488"/>
            <a:ext cx="1419225" cy="5191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endCxn id="17" idx="0"/>
          </p:cNvCxnSpPr>
          <p:nvPr/>
        </p:nvCxnSpPr>
        <p:spPr>
          <a:xfrm rot="16200000" flipH="1">
            <a:off x="957265" y="2235201"/>
            <a:ext cx="3298825" cy="125095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15" idx="0"/>
          </p:cNvCxnSpPr>
          <p:nvPr/>
        </p:nvCxnSpPr>
        <p:spPr>
          <a:xfrm rot="5400000" flipH="1" flipV="1">
            <a:off x="573090" y="2311401"/>
            <a:ext cx="3971925" cy="128270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endCxn id="19" idx="2"/>
          </p:cNvCxnSpPr>
          <p:nvPr/>
        </p:nvCxnSpPr>
        <p:spPr>
          <a:xfrm rot="16200000" flipV="1">
            <a:off x="5228432" y="2985295"/>
            <a:ext cx="2476500" cy="954087"/>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5" name="Rounded Rectangle 84"/>
          <p:cNvSpPr/>
          <p:nvPr/>
        </p:nvSpPr>
        <p:spPr>
          <a:xfrm rot="16200000">
            <a:off x="4431509" y="1475582"/>
            <a:ext cx="352425" cy="2763838"/>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lIns="91440" tIns="45720" rIns="91440" bIns="45720" anchor="ctr"/>
          <a:lstStyle/>
          <a:p>
            <a:pPr algn="ctr">
              <a:defRPr/>
            </a:pPr>
            <a:r>
              <a:rPr lang="en-US" sz="1600" b="1">
                <a:solidFill>
                  <a:srgbClr val="FFFFFF"/>
                </a:solidFill>
                <a:latin typeface="Arial" charset="0"/>
                <a:ea typeface="ＭＳ Ｐゴシック" charset="0"/>
                <a:cs typeface="Arial" charset="0"/>
              </a:rPr>
              <a:t>Crypto</a:t>
            </a:r>
          </a:p>
        </p:txBody>
      </p:sp>
      <p:cxnSp>
        <p:nvCxnSpPr>
          <p:cNvPr id="88" name="Straight Arrow Connector 87"/>
          <p:cNvCxnSpPr>
            <a:endCxn id="85" idx="0"/>
          </p:cNvCxnSpPr>
          <p:nvPr/>
        </p:nvCxnSpPr>
        <p:spPr>
          <a:xfrm>
            <a:off x="1879600" y="1828800"/>
            <a:ext cx="1346200" cy="102870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1982788" y="2857500"/>
            <a:ext cx="1293812" cy="15240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endCxn id="85" idx="0"/>
          </p:cNvCxnSpPr>
          <p:nvPr/>
        </p:nvCxnSpPr>
        <p:spPr>
          <a:xfrm rot="5400000" flipH="1" flipV="1">
            <a:off x="1698625" y="3121025"/>
            <a:ext cx="1790700" cy="126365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endCxn id="85" idx="2"/>
          </p:cNvCxnSpPr>
          <p:nvPr/>
        </p:nvCxnSpPr>
        <p:spPr>
          <a:xfrm rot="10800000" flipV="1">
            <a:off x="5989638" y="1943100"/>
            <a:ext cx="1041400" cy="91440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0" name="Title 83"/>
          <p:cNvSpPr>
            <a:spLocks noGrp="1"/>
          </p:cNvSpPr>
          <p:nvPr>
            <p:ph type="title"/>
          </p:nvPr>
        </p:nvSpPr>
        <p:spPr>
          <a:xfrm>
            <a:off x="152400" y="-76200"/>
            <a:ext cx="8839200" cy="792162"/>
          </a:xfrm>
        </p:spPr>
        <p:txBody>
          <a:bodyPr/>
          <a:lstStyle/>
          <a:p>
            <a:r>
              <a:rPr lang="en-US" dirty="0" err="1" smtClean="0"/>
              <a:t>CyLab</a:t>
            </a:r>
            <a:r>
              <a:rPr lang="en-US" dirty="0" smtClean="0"/>
              <a:t> Researchers &amp; Collaboration</a:t>
            </a:r>
            <a:endParaRPr lang="en-US" dirty="0"/>
          </a:p>
        </p:txBody>
      </p:sp>
    </p:spTree>
    <p:extLst>
      <p:ext uri="{BB962C8B-B14F-4D97-AF65-F5344CB8AC3E}">
        <p14:creationId xmlns:p14="http://schemas.microsoft.com/office/powerpoint/2010/main" val="42491413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Cross-cutting Centers and Research</a:t>
            </a:r>
            <a:endParaRPr lang="en-US" dirty="0"/>
          </a:p>
        </p:txBody>
      </p:sp>
      <p:sp>
        <p:nvSpPr>
          <p:cNvPr id="3" name="Content Placeholder 2"/>
          <p:cNvSpPr>
            <a:spLocks noGrp="1"/>
          </p:cNvSpPr>
          <p:nvPr>
            <p:ph idx="1"/>
          </p:nvPr>
        </p:nvSpPr>
        <p:spPr>
          <a:xfrm>
            <a:off x="4648200" y="1676400"/>
            <a:ext cx="4495800" cy="5562600"/>
          </a:xfrm>
        </p:spPr>
        <p:txBody>
          <a:bodyPr>
            <a:normAutofit/>
          </a:bodyPr>
          <a:lstStyle/>
          <a:p>
            <a:pPr marL="0" indent="0">
              <a:buNone/>
            </a:pPr>
            <a:r>
              <a:rPr lang="en-US" sz="3800" b="1" i="1" dirty="0">
                <a:solidFill>
                  <a:srgbClr val="AE0023"/>
                </a:solidFill>
                <a:ea typeface="+mj-ea"/>
                <a:cs typeface="+mj-cs"/>
              </a:rPr>
              <a:t>Collaboration at CMU fosters </a:t>
            </a:r>
            <a:r>
              <a:rPr lang="en-US" sz="3800" b="1" i="1" dirty="0">
                <a:solidFill>
                  <a:srgbClr val="0000FF"/>
                </a:solidFill>
                <a:ea typeface="+mj-ea"/>
                <a:cs typeface="+mj-cs"/>
              </a:rPr>
              <a:t>cross-cutting, cross-layer research </a:t>
            </a:r>
            <a:r>
              <a:rPr lang="en-US" sz="3800" b="1" i="1" dirty="0">
                <a:solidFill>
                  <a:srgbClr val="AE0023"/>
                </a:solidFill>
                <a:ea typeface="+mj-ea"/>
                <a:cs typeface="+mj-cs"/>
              </a:rPr>
              <a:t>across the computing stack</a:t>
            </a:r>
            <a:endParaRPr lang="en-US" sz="3800" dirty="0"/>
          </a:p>
        </p:txBody>
      </p:sp>
      <p:sp>
        <p:nvSpPr>
          <p:cNvPr id="4" name="Slide Number Placeholder 3"/>
          <p:cNvSpPr>
            <a:spLocks noGrp="1"/>
          </p:cNvSpPr>
          <p:nvPr>
            <p:ph type="sldNum" sz="quarter" idx="12"/>
          </p:nvPr>
        </p:nvSpPr>
        <p:spPr/>
        <p:txBody>
          <a:bodyPr/>
          <a:lstStyle/>
          <a:p>
            <a:fld id="{9D37A05C-7D88-9E4B-B6AC-1CE35ACF5DD7}" type="slidenum">
              <a:rPr lang="en-US" smtClean="0"/>
              <a:pPr/>
              <a:t>22</a:t>
            </a:fld>
            <a:endParaRPr lang="en-US"/>
          </a:p>
        </p:txBody>
      </p:sp>
      <p:sp>
        <p:nvSpPr>
          <p:cNvPr id="5" name="Text Box 17"/>
          <p:cNvSpPr txBox="1">
            <a:spLocks noChangeArrowheads="1"/>
          </p:cNvSpPr>
          <p:nvPr/>
        </p:nvSpPr>
        <p:spPr bwMode="auto">
          <a:xfrm>
            <a:off x="1501778" y="4103688"/>
            <a:ext cx="2044697" cy="369332"/>
          </a:xfrm>
          <a:prstGeom prst="rect">
            <a:avLst/>
          </a:prstGeom>
          <a:solidFill>
            <a:srgbClr val="00FF00"/>
          </a:solidFill>
          <a:ln w="9525">
            <a:solidFill>
              <a:schemeClr val="tx1"/>
            </a:solidFill>
            <a:miter lim="800000"/>
            <a:headEnd/>
            <a:tailEnd/>
          </a:ln>
        </p:spPr>
        <p:txBody>
          <a:bodyPr wrap="square" lIns="91440" tIns="45720" rIns="91440" b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1501778" y="3730625"/>
            <a:ext cx="2041525" cy="368300"/>
          </a:xfrm>
          <a:prstGeom prst="rect">
            <a:avLst/>
          </a:prstGeom>
          <a:solidFill>
            <a:srgbClr val="FFFF00"/>
          </a:solidFill>
          <a:ln w="9525">
            <a:solidFill>
              <a:schemeClr val="tx1"/>
            </a:solidFill>
            <a:miter lim="800000"/>
            <a:headEnd/>
            <a:tailEnd/>
          </a:ln>
        </p:spPr>
        <p:txBody>
          <a:bodyPr wrap="none" lIns="91440" tIns="45720" rIns="91440" b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ISA</a:t>
            </a:r>
          </a:p>
        </p:txBody>
      </p:sp>
      <p:sp>
        <p:nvSpPr>
          <p:cNvPr id="7" name="Text Box 19"/>
          <p:cNvSpPr txBox="1">
            <a:spLocks noChangeAspect="1" noChangeArrowheads="1"/>
          </p:cNvSpPr>
          <p:nvPr/>
        </p:nvSpPr>
        <p:spPr bwMode="auto">
          <a:xfrm>
            <a:off x="762003" y="2146300"/>
            <a:ext cx="2043113" cy="368300"/>
          </a:xfrm>
          <a:prstGeom prst="rect">
            <a:avLst/>
          </a:prstGeom>
          <a:solidFill>
            <a:srgbClr val="00FFFF"/>
          </a:solidFill>
          <a:ln w="9525">
            <a:solidFill>
              <a:schemeClr val="tx1"/>
            </a:solidFill>
            <a:miter lim="800000"/>
            <a:headEnd/>
            <a:tailEnd/>
          </a:ln>
        </p:spPr>
        <p:txBody>
          <a:bodyPr wrap="none" lIns="91440" tIns="45720" rIns="91440" b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762003" y="1774828"/>
            <a:ext cx="2043113" cy="366713"/>
          </a:xfrm>
          <a:prstGeom prst="rect">
            <a:avLst/>
          </a:prstGeom>
          <a:solidFill>
            <a:srgbClr val="00FFFF"/>
          </a:solidFill>
          <a:ln w="9525">
            <a:solidFill>
              <a:schemeClr val="tx1"/>
            </a:solidFill>
            <a:miter lim="800000"/>
            <a:headEnd/>
            <a:tailEnd/>
          </a:ln>
        </p:spPr>
        <p:txBody>
          <a:bodyPr wrap="none" lIns="91440" tIns="45720" rIns="91440" b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762003" y="1406525"/>
            <a:ext cx="2043113" cy="368300"/>
          </a:xfrm>
          <a:prstGeom prst="rect">
            <a:avLst/>
          </a:prstGeom>
          <a:solidFill>
            <a:srgbClr val="00FFFF"/>
          </a:solidFill>
          <a:ln w="9525">
            <a:solidFill>
              <a:schemeClr val="tx1"/>
            </a:solidFill>
            <a:miter lim="800000"/>
            <a:headEnd/>
            <a:tailEnd/>
          </a:ln>
        </p:spPr>
        <p:txBody>
          <a:bodyPr wrap="none" lIns="91440" tIns="45720" rIns="91440" b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4"/>
          <p:cNvSpPr txBox="1">
            <a:spLocks noChangeAspect="1" noChangeArrowheads="1"/>
          </p:cNvSpPr>
          <p:nvPr/>
        </p:nvSpPr>
        <p:spPr bwMode="auto">
          <a:xfrm>
            <a:off x="1501778" y="3060703"/>
            <a:ext cx="2041525" cy="669925"/>
          </a:xfrm>
          <a:prstGeom prst="rect">
            <a:avLst/>
          </a:prstGeom>
          <a:solidFill>
            <a:srgbClr val="35F6FF"/>
          </a:solidFill>
          <a:ln w="9525">
            <a:solidFill>
              <a:schemeClr val="tx1"/>
            </a:solidFill>
            <a:miter lim="800000"/>
            <a:headEnd/>
            <a:tailEnd/>
          </a:ln>
        </p:spPr>
        <p:txBody>
          <a:bodyPr wrap="none" lIns="91440" tIns="45720" rIns="91440" b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Runtime System</a:t>
            </a:r>
          </a:p>
          <a:p>
            <a:pPr eaLnBrk="1" hangingPunct="1"/>
            <a:r>
              <a:rPr lang="en-US" sz="1800">
                <a:solidFill>
                  <a:srgbClr val="000000"/>
                </a:solidFill>
                <a:latin typeface="Tahoma" charset="0"/>
              </a:rPr>
              <a:t>(VM, OS, MM)</a:t>
            </a:r>
          </a:p>
        </p:txBody>
      </p:sp>
      <p:sp>
        <p:nvSpPr>
          <p:cNvPr id="11" name="Text Box 25"/>
          <p:cNvSpPr txBox="1">
            <a:spLocks noChangeAspect="1" noChangeArrowheads="1"/>
          </p:cNvSpPr>
          <p:nvPr/>
        </p:nvSpPr>
        <p:spPr bwMode="auto">
          <a:xfrm>
            <a:off x="3240091" y="2135188"/>
            <a:ext cx="727075" cy="368300"/>
          </a:xfrm>
          <a:prstGeom prst="rect">
            <a:avLst/>
          </a:prstGeom>
          <a:solidFill>
            <a:srgbClr val="FF0000"/>
          </a:solidFill>
          <a:ln w="9525">
            <a:solidFill>
              <a:schemeClr val="tx1"/>
            </a:solidFill>
            <a:miter lim="800000"/>
            <a:headEnd/>
            <a:tailEnd/>
          </a:ln>
        </p:spPr>
        <p:txBody>
          <a:bodyPr wrap="none" lIns="91440" tIns="45720" rIns="91440" b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User</a:t>
            </a:r>
          </a:p>
        </p:txBody>
      </p:sp>
      <p:sp>
        <p:nvSpPr>
          <p:cNvPr id="12" name="Line 26"/>
          <p:cNvSpPr>
            <a:spLocks noChangeShapeType="1"/>
          </p:cNvSpPr>
          <p:nvPr/>
        </p:nvSpPr>
        <p:spPr bwMode="auto">
          <a:xfrm>
            <a:off x="1730375" y="2514603"/>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40" tIns="45720" rIns="91440" bIns="45720"/>
          <a:lstStyle/>
          <a:p>
            <a:endParaRPr lang="en-US"/>
          </a:p>
        </p:txBody>
      </p:sp>
      <p:sp>
        <p:nvSpPr>
          <p:cNvPr id="13" name="Line 27"/>
          <p:cNvSpPr>
            <a:spLocks noChangeShapeType="1"/>
          </p:cNvSpPr>
          <p:nvPr/>
        </p:nvSpPr>
        <p:spPr bwMode="auto">
          <a:xfrm flipH="1">
            <a:off x="2817816" y="2312988"/>
            <a:ext cx="422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40" tIns="45720" rIns="91440" bIns="45720"/>
          <a:lstStyle/>
          <a:p>
            <a:endParaRPr lang="en-US"/>
          </a:p>
        </p:txBody>
      </p:sp>
      <p:sp>
        <p:nvSpPr>
          <p:cNvPr id="14" name="Line 28"/>
          <p:cNvSpPr>
            <a:spLocks noChangeShapeType="1"/>
          </p:cNvSpPr>
          <p:nvPr/>
        </p:nvSpPr>
        <p:spPr bwMode="auto">
          <a:xfrm flipH="1">
            <a:off x="3059113" y="2514603"/>
            <a:ext cx="544512"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40" tIns="45720" rIns="91440" bIns="45720"/>
          <a:lstStyle/>
          <a:p>
            <a:endParaRPr lang="en-US"/>
          </a:p>
        </p:txBody>
      </p:sp>
      <p:cxnSp>
        <p:nvCxnSpPr>
          <p:cNvPr id="15" name="Straight Arrow Connector 25"/>
          <p:cNvCxnSpPr>
            <a:cxnSpLocks noChangeShapeType="1"/>
          </p:cNvCxnSpPr>
          <p:nvPr/>
        </p:nvCxnSpPr>
        <p:spPr bwMode="auto">
          <a:xfrm rot="16200000" flipV="1">
            <a:off x="2931321" y="1462882"/>
            <a:ext cx="544513" cy="8001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 name="Text Box 22"/>
          <p:cNvSpPr txBox="1">
            <a:spLocks noChangeAspect="1" noChangeArrowheads="1"/>
          </p:cNvSpPr>
          <p:nvPr/>
        </p:nvSpPr>
        <p:spPr bwMode="auto">
          <a:xfrm>
            <a:off x="1501775" y="4468813"/>
            <a:ext cx="2039938" cy="373062"/>
          </a:xfrm>
          <a:prstGeom prst="rect">
            <a:avLst/>
          </a:prstGeom>
          <a:solidFill>
            <a:srgbClr val="00FF00"/>
          </a:solidFill>
          <a:ln w="9525">
            <a:solidFill>
              <a:schemeClr val="tx1"/>
            </a:solidFill>
            <a:miter lim="800000"/>
            <a:headEnd/>
            <a:tailEnd/>
          </a:ln>
        </p:spPr>
        <p:txBody>
          <a:bodyPr wrap="none" lIns="91440" tIns="45720" rIns="91440" bIns="45720"/>
          <a:lstStyle/>
          <a:p>
            <a:pPr>
              <a:defRPr/>
            </a:pPr>
            <a:r>
              <a:rPr lang="en-US" dirty="0">
                <a:solidFill>
                  <a:srgbClr val="000000"/>
                </a:solidFill>
                <a:latin typeface="Tahoma" pitchFamily="34" charset="0"/>
                <a:cs typeface="Arial" charset="0"/>
              </a:rPr>
              <a:t>Logic</a:t>
            </a:r>
          </a:p>
          <a:p>
            <a:pPr>
              <a:defRPr/>
            </a:pPr>
            <a:endParaRPr lang="en-US" dirty="0">
              <a:solidFill>
                <a:srgbClr val="000000"/>
              </a:solidFill>
              <a:latin typeface="Tahoma" pitchFamily="34" charset="0"/>
              <a:cs typeface="Arial" charset="0"/>
            </a:endParaRPr>
          </a:p>
        </p:txBody>
      </p:sp>
      <p:sp>
        <p:nvSpPr>
          <p:cNvPr id="17" name="Text Box 23"/>
          <p:cNvSpPr txBox="1">
            <a:spLocks noChangeAspect="1" noChangeArrowheads="1"/>
          </p:cNvSpPr>
          <p:nvPr/>
        </p:nvSpPr>
        <p:spPr bwMode="auto">
          <a:xfrm>
            <a:off x="1501778" y="4840288"/>
            <a:ext cx="2041525" cy="368300"/>
          </a:xfrm>
          <a:prstGeom prst="rect">
            <a:avLst/>
          </a:prstGeom>
          <a:solidFill>
            <a:srgbClr val="00FF00"/>
          </a:solidFill>
          <a:ln w="9525">
            <a:solidFill>
              <a:schemeClr val="tx1"/>
            </a:solidFill>
            <a:miter lim="800000"/>
            <a:headEnd/>
            <a:tailEnd/>
          </a:ln>
        </p:spPr>
        <p:txBody>
          <a:bodyPr wrap="none" lIns="91440" tIns="45720" rIns="91440" b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Circuits</a:t>
            </a:r>
          </a:p>
        </p:txBody>
      </p:sp>
      <p:sp>
        <p:nvSpPr>
          <p:cNvPr id="18" name="Text Box 23"/>
          <p:cNvSpPr txBox="1">
            <a:spLocks noChangeAspect="1" noChangeArrowheads="1"/>
          </p:cNvSpPr>
          <p:nvPr/>
        </p:nvSpPr>
        <p:spPr bwMode="auto">
          <a:xfrm>
            <a:off x="1503363" y="5195888"/>
            <a:ext cx="2043112" cy="366712"/>
          </a:xfrm>
          <a:prstGeom prst="rect">
            <a:avLst/>
          </a:prstGeom>
          <a:solidFill>
            <a:srgbClr val="00FF00"/>
          </a:solidFill>
          <a:ln w="9525">
            <a:solidFill>
              <a:schemeClr val="tx1"/>
            </a:solidFill>
            <a:miter lim="800000"/>
            <a:headEnd/>
            <a:tailEnd/>
          </a:ln>
        </p:spPr>
        <p:txBody>
          <a:bodyPr wrap="none" lIns="91440" tIns="45720" rIns="91440" bIns="4572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9" name="Rounded Rectangle 18"/>
          <p:cNvSpPr>
            <a:spLocks noChangeArrowheads="1"/>
          </p:cNvSpPr>
          <p:nvPr/>
        </p:nvSpPr>
        <p:spPr bwMode="auto">
          <a:xfrm rot="5400000">
            <a:off x="1447802" y="2819402"/>
            <a:ext cx="2133601" cy="228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endParaRPr lang="en-US">
              <a:solidFill>
                <a:srgbClr val="000000"/>
              </a:solidFill>
            </a:endParaRPr>
          </a:p>
        </p:txBody>
      </p:sp>
    </p:spTree>
    <p:extLst>
      <p:ext uri="{BB962C8B-B14F-4D97-AF65-F5344CB8AC3E}">
        <p14:creationId xmlns:p14="http://schemas.microsoft.com/office/powerpoint/2010/main" val="2225906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Computer Architecture Lab at Carnegie Mellon </a:t>
            </a:r>
          </a:p>
        </p:txBody>
      </p:sp>
      <p:sp>
        <p:nvSpPr>
          <p:cNvPr id="3" name="Content Placeholder 2"/>
          <p:cNvSpPr>
            <a:spLocks noGrp="1"/>
          </p:cNvSpPr>
          <p:nvPr>
            <p:ph idx="1"/>
          </p:nvPr>
        </p:nvSpPr>
        <p:spPr/>
        <p:txBody>
          <a:bodyPr/>
          <a:lstStyle/>
          <a:p>
            <a:r>
              <a:rPr lang="en-US" dirty="0" smtClean="0"/>
              <a:t>10-20 years from now</a:t>
            </a:r>
          </a:p>
          <a:p>
            <a:pPr lvl="1"/>
            <a:r>
              <a:rPr lang="en-US" dirty="0" smtClean="0"/>
              <a:t>What are the computation models?</a:t>
            </a:r>
          </a:p>
          <a:p>
            <a:pPr lvl="1"/>
            <a:r>
              <a:rPr lang="en-US" dirty="0" smtClean="0"/>
              <a:t>How are computation, communication and memory designed and managed?</a:t>
            </a:r>
          </a:p>
          <a:p>
            <a:pPr lvl="1"/>
            <a:r>
              <a:rPr lang="en-US" dirty="0" smtClean="0"/>
              <a:t>What are the system software and HW/SW interface primitives?</a:t>
            </a:r>
            <a:endParaRPr lang="en-US" dirty="0"/>
          </a:p>
        </p:txBody>
      </p:sp>
      <p:sp>
        <p:nvSpPr>
          <p:cNvPr id="4" name="Slide Number Placeholder 3"/>
          <p:cNvSpPr>
            <a:spLocks noGrp="1"/>
          </p:cNvSpPr>
          <p:nvPr>
            <p:ph type="sldNum" sz="quarter" idx="12"/>
          </p:nvPr>
        </p:nvSpPr>
        <p:spPr/>
        <p:txBody>
          <a:bodyPr/>
          <a:lstStyle/>
          <a:p>
            <a:fld id="{9D37A05C-7D88-9E4B-B6AC-1CE35ACF5DD7}" type="slidenum">
              <a:rPr lang="en-US" smtClean="0"/>
              <a:pPr/>
              <a:t>23</a:t>
            </a:fld>
            <a:endParaRPr lang="en-US"/>
          </a:p>
        </p:txBody>
      </p:sp>
      <p:pic>
        <p:nvPicPr>
          <p:cNvPr id="5" name="Picture 11"/>
          <p:cNvPicPr>
            <a:picLocks noChangeAspect="1" noChangeArrowheads="1"/>
          </p:cNvPicPr>
          <p:nvPr/>
        </p:nvPicPr>
        <p:blipFill>
          <a:blip r:embed="rId2"/>
          <a:srcRect/>
          <a:stretch>
            <a:fillRect/>
          </a:stretch>
        </p:blipFill>
        <p:spPr bwMode="auto">
          <a:xfrm>
            <a:off x="3200400" y="4224338"/>
            <a:ext cx="3200400" cy="2405062"/>
          </a:xfrm>
          <a:prstGeom prst="rect">
            <a:avLst/>
          </a:prstGeom>
          <a:noFill/>
          <a:ln w="9525">
            <a:noFill/>
            <a:miter lim="800000"/>
            <a:headEnd/>
            <a:tailEnd/>
          </a:ln>
          <a:effectLst>
            <a:outerShdw blurRad="127000" dist="76199" dir="2700000" algn="ctr" rotWithShape="0">
              <a:schemeClr val="bg2">
                <a:alpha val="75000"/>
              </a:schemeClr>
            </a:outerShdw>
          </a:effectLst>
        </p:spPr>
      </p:pic>
    </p:spTree>
    <p:extLst>
      <p:ext uri="{BB962C8B-B14F-4D97-AF65-F5344CB8AC3E}">
        <p14:creationId xmlns:p14="http://schemas.microsoft.com/office/powerpoint/2010/main" val="30666443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1065213"/>
            <a:ext cx="8229600" cy="580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defTabSz="914400" fontAlgn="base">
              <a:spcBef>
                <a:spcPct val="0"/>
              </a:spcBef>
              <a:spcAft>
                <a:spcPct val="0"/>
              </a:spcAft>
            </a:pPr>
            <a:r>
              <a:rPr lang="en-US" sz="2400" b="1" i="1" u="sng" dirty="0">
                <a:solidFill>
                  <a:srgbClr val="000000"/>
                </a:solidFill>
                <a:latin typeface="Arial Narrow" charset="0"/>
                <a:ea typeface="ＭＳ Ｐゴシック" charset="0"/>
                <a:cs typeface="Arial" charset="0"/>
              </a:rPr>
              <a:t>Research Focus:</a:t>
            </a:r>
            <a:r>
              <a:rPr lang="en-US" sz="2400" b="1" i="1" dirty="0">
                <a:solidFill>
                  <a:srgbClr val="000000"/>
                </a:solidFill>
                <a:latin typeface="Arial Narrow" charset="0"/>
                <a:ea typeface="ＭＳ Ｐゴシック" charset="0"/>
                <a:cs typeface="Arial" charset="0"/>
              </a:rPr>
              <a:t> Computer architecture, HW/SW, bioinformatics</a:t>
            </a:r>
          </a:p>
          <a:p>
            <a:pPr defTabSz="914400"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smtClean="0">
                <a:solidFill>
                  <a:srgbClr val="3333CC"/>
                </a:solidFill>
                <a:latin typeface="Arial Narrow" charset="0"/>
                <a:ea typeface="ＭＳ Ｐゴシック" charset="0"/>
                <a:cs typeface="Arial" charset="0"/>
              </a:rPr>
              <a:t>parallel architectures, many</a:t>
            </a:r>
            <a:r>
              <a:rPr lang="en-US" sz="2400" b="1" i="1" dirty="0">
                <a:solidFill>
                  <a:srgbClr val="3333CC"/>
                </a:solidFill>
                <a:latin typeface="Arial Narrow" charset="0"/>
                <a:ea typeface="ＭＳ Ｐゴシック" charset="0"/>
                <a:cs typeface="Arial" charset="0"/>
              </a:rPr>
              <a:t>-core </a:t>
            </a:r>
            <a:r>
              <a:rPr lang="en-US" sz="2400" b="1" i="1" dirty="0" smtClean="0">
                <a:solidFill>
                  <a:srgbClr val="3333CC"/>
                </a:solidFill>
                <a:latin typeface="Arial Narrow" charset="0"/>
                <a:ea typeface="ＭＳ Ｐゴシック" charset="0"/>
                <a:cs typeface="Arial" charset="0"/>
              </a:rPr>
              <a:t>systems </a:t>
            </a:r>
            <a:endParaRPr lang="en-US" sz="2400" b="1" i="1" dirty="0">
              <a:solidFill>
                <a:srgbClr val="3333CC"/>
              </a:solidFill>
              <a:latin typeface="Arial Narrow" charset="0"/>
              <a:ea typeface="ＭＳ Ｐゴシック" charset="0"/>
              <a:cs typeface="Arial" charset="0"/>
            </a:endParaRPr>
          </a:p>
          <a:p>
            <a:pPr defTabSz="914400"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memory systems, interconnects</a:t>
            </a:r>
          </a:p>
          <a:p>
            <a:pPr defTabSz="914400"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hardware/software interaction, </a:t>
            </a:r>
            <a:r>
              <a:rPr lang="en-US" sz="2400" b="1" i="1" dirty="0" smtClean="0">
                <a:solidFill>
                  <a:srgbClr val="3333CC"/>
                </a:solidFill>
                <a:latin typeface="Arial Narrow" charset="0"/>
                <a:ea typeface="ＭＳ Ｐゴシック" charset="0"/>
                <a:cs typeface="Arial" charset="0"/>
              </a:rPr>
              <a:t>novel execution models</a:t>
            </a:r>
            <a:endParaRPr lang="en-US" sz="2400" b="1" i="1" dirty="0">
              <a:solidFill>
                <a:srgbClr val="3333CC"/>
              </a:solidFill>
              <a:latin typeface="Arial Narrow" charset="0"/>
              <a:ea typeface="ＭＳ Ｐゴシック" charset="0"/>
              <a:cs typeface="Arial" charset="0"/>
            </a:endParaRPr>
          </a:p>
          <a:p>
            <a:pPr defTabSz="914400"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energy efficiency, fault tolerance, hardware security </a:t>
            </a:r>
          </a:p>
          <a:p>
            <a:pPr defTabSz="914400" fontAlgn="base">
              <a:spcBef>
                <a:spcPct val="0"/>
              </a:spcBef>
              <a:spcAft>
                <a:spcPct val="0"/>
              </a:spcAft>
              <a:buFont typeface="Arial" charset="0"/>
              <a:buChar char="•"/>
            </a:pPr>
            <a:endParaRPr lang="en-US" sz="2000" b="1" i="1" dirty="0">
              <a:solidFill>
                <a:srgbClr val="FF0000"/>
              </a:solidFill>
              <a:latin typeface="Arial Narrow" charset="0"/>
              <a:ea typeface="ＭＳ Ｐゴシック" charset="0"/>
              <a:cs typeface="Arial" charset="0"/>
            </a:endParaRPr>
          </a:p>
          <a:p>
            <a:pPr defTabSz="914400" fontAlgn="base">
              <a:spcBef>
                <a:spcPct val="0"/>
              </a:spcBef>
              <a:spcAft>
                <a:spcPct val="0"/>
              </a:spcAft>
              <a:buFont typeface="Arial" charset="0"/>
              <a:buChar char="•"/>
            </a:pPr>
            <a:endParaRPr lang="en-US" sz="2000" b="1" i="1" dirty="0">
              <a:solidFill>
                <a:srgbClr val="FF0000"/>
              </a:solidFill>
              <a:latin typeface="Arial Narrow" charset="0"/>
              <a:ea typeface="ＭＳ Ｐゴシック" charset="0"/>
              <a:cs typeface="Arial" charset="0"/>
            </a:endParaRPr>
          </a:p>
          <a:p>
            <a:pPr defTabSz="914400" fontAlgn="base">
              <a:spcBef>
                <a:spcPct val="0"/>
              </a:spcBef>
              <a:spcAft>
                <a:spcPct val="0"/>
              </a:spcAft>
              <a:buFont typeface="Arial" charset="0"/>
              <a:buChar char="•"/>
            </a:pPr>
            <a:endParaRPr lang="en-US" sz="2000" b="1" i="1" dirty="0">
              <a:solidFill>
                <a:srgbClr val="FF0000"/>
              </a:solidFill>
              <a:latin typeface="Arial Narrow" charset="0"/>
              <a:ea typeface="ＭＳ Ｐゴシック" charset="0"/>
              <a:cs typeface="Arial" charset="0"/>
            </a:endParaRPr>
          </a:p>
          <a:p>
            <a:pPr defTabSz="914400" fontAlgn="base">
              <a:spcBef>
                <a:spcPct val="0"/>
              </a:spcBef>
              <a:spcAft>
                <a:spcPct val="0"/>
              </a:spcAft>
              <a:buFont typeface="Arial" charset="0"/>
              <a:buChar char="•"/>
            </a:pPr>
            <a:endParaRPr lang="en-US" sz="2000" b="1" i="1" dirty="0">
              <a:solidFill>
                <a:srgbClr val="FF0000"/>
              </a:solidFill>
              <a:latin typeface="Arial Narrow" charset="0"/>
              <a:ea typeface="ＭＳ Ｐゴシック" charset="0"/>
              <a:cs typeface="Arial" charset="0"/>
            </a:endParaRPr>
          </a:p>
          <a:p>
            <a:pPr defTabSz="914400" fontAlgn="base">
              <a:spcBef>
                <a:spcPct val="0"/>
              </a:spcBef>
              <a:spcAft>
                <a:spcPct val="0"/>
              </a:spcAft>
              <a:buFont typeface="Arial" charset="0"/>
              <a:buChar char="•"/>
            </a:pPr>
            <a:endParaRPr lang="en-US" sz="2000" b="1" i="1" dirty="0">
              <a:solidFill>
                <a:srgbClr val="FF0000"/>
              </a:solidFill>
              <a:latin typeface="Arial Narrow" charset="0"/>
              <a:ea typeface="ＭＳ Ｐゴシック" charset="0"/>
              <a:cs typeface="Arial" charset="0"/>
            </a:endParaRPr>
          </a:p>
          <a:p>
            <a:pPr defTabSz="914400" fontAlgn="base">
              <a:spcBef>
                <a:spcPct val="0"/>
              </a:spcBef>
              <a:spcAft>
                <a:spcPct val="0"/>
              </a:spcAft>
              <a:buFont typeface="Arial" charset="0"/>
              <a:buChar char="•"/>
            </a:pPr>
            <a:endParaRPr lang="en-US" sz="2000" b="1" i="1" dirty="0">
              <a:solidFill>
                <a:srgbClr val="FF0000"/>
              </a:solidFill>
              <a:latin typeface="Arial Narrow" charset="0"/>
              <a:ea typeface="ＭＳ Ｐゴシック" charset="0"/>
              <a:cs typeface="Arial" charset="0"/>
            </a:endParaRPr>
          </a:p>
          <a:p>
            <a:pPr defTabSz="914400" fontAlgn="base">
              <a:spcBef>
                <a:spcPct val="0"/>
              </a:spcBef>
              <a:spcAft>
                <a:spcPct val="0"/>
              </a:spcAft>
              <a:buFont typeface="Arial" charset="0"/>
              <a:buChar char="•"/>
            </a:pPr>
            <a:endParaRPr lang="en-US" sz="1100" b="1" i="1" dirty="0">
              <a:solidFill>
                <a:srgbClr val="FF0000"/>
              </a:solidFill>
              <a:latin typeface="Arial Narrow" charset="0"/>
              <a:ea typeface="ＭＳ Ｐゴシック" charset="0"/>
              <a:cs typeface="Arial" charset="0"/>
            </a:endParaRPr>
          </a:p>
          <a:p>
            <a:pPr defTabSz="914400" fontAlgn="base">
              <a:spcBef>
                <a:spcPct val="0"/>
              </a:spcBef>
              <a:spcAft>
                <a:spcPct val="0"/>
              </a:spcAft>
            </a:pPr>
            <a:r>
              <a:rPr lang="en-US" sz="2400" b="1" i="1" u="sng" dirty="0" smtClean="0">
                <a:solidFill>
                  <a:srgbClr val="FF0000"/>
                </a:solidFill>
                <a:latin typeface="Arial Narrow" charset="0"/>
                <a:ea typeface="ＭＳ Ｐゴシック" charset="0"/>
                <a:cs typeface="Arial" charset="0"/>
              </a:rPr>
              <a:t>Some </a:t>
            </a:r>
            <a:r>
              <a:rPr lang="en-US" sz="2400" b="1" i="1" u="sng" dirty="0">
                <a:solidFill>
                  <a:srgbClr val="FF0000"/>
                </a:solidFill>
                <a:latin typeface="Arial Narrow" charset="0"/>
                <a:ea typeface="ＭＳ Ｐゴシック" charset="0"/>
                <a:cs typeface="Arial" charset="0"/>
              </a:rPr>
              <a:t>Questions:</a:t>
            </a:r>
          </a:p>
          <a:p>
            <a:pPr defTabSz="914400" fontAlgn="base">
              <a:spcBef>
                <a:spcPct val="0"/>
              </a:spcBef>
              <a:spcAft>
                <a:spcPct val="0"/>
              </a:spcAft>
              <a:buFontTx/>
              <a:buChar char="•"/>
            </a:pPr>
            <a:r>
              <a:rPr lang="en-US" sz="2400" b="1" i="1" dirty="0">
                <a:solidFill>
                  <a:srgbClr val="FF0000"/>
                </a:solidFill>
                <a:latin typeface="Arial Narrow" charset="0"/>
                <a:ea typeface="ＭＳ Ｐゴシック" charset="0"/>
                <a:cs typeface="Arial" charset="0"/>
              </a:rPr>
              <a:t> How do we design </a:t>
            </a:r>
            <a:r>
              <a:rPr lang="en-US" sz="2400" b="1" i="1" dirty="0" smtClean="0">
                <a:solidFill>
                  <a:srgbClr val="FF0000"/>
                </a:solidFill>
                <a:latin typeface="Arial Narrow" charset="0"/>
                <a:ea typeface="ＭＳ Ｐゴシック" charset="0"/>
                <a:cs typeface="Arial" charset="0"/>
              </a:rPr>
              <a:t>ultra-efficient </a:t>
            </a:r>
            <a:r>
              <a:rPr lang="en-US" sz="2400" b="1" i="1" dirty="0" smtClean="0">
                <a:solidFill>
                  <a:srgbClr val="FF0000"/>
                </a:solidFill>
                <a:latin typeface="Arial Narrow" charset="0"/>
                <a:ea typeface="ＭＳ Ｐゴシック" charset="0"/>
                <a:cs typeface="Arial" charset="0"/>
              </a:rPr>
              <a:t>systems</a:t>
            </a:r>
            <a:r>
              <a:rPr lang="en-US" sz="2400" b="1" i="1" dirty="0">
                <a:solidFill>
                  <a:srgbClr val="FF0000"/>
                </a:solidFill>
                <a:latin typeface="Arial Narrow" charset="0"/>
                <a:ea typeface="ＭＳ Ｐゴシック" charset="0"/>
                <a:cs typeface="Arial" charset="0"/>
              </a:rPr>
              <a:t>? </a:t>
            </a:r>
          </a:p>
          <a:p>
            <a:pPr defTabSz="914400" fontAlgn="base">
              <a:spcBef>
                <a:spcPct val="0"/>
              </a:spcBef>
              <a:spcAft>
                <a:spcPct val="0"/>
              </a:spcAft>
              <a:buFontTx/>
              <a:buChar char="•"/>
            </a:pPr>
            <a:r>
              <a:rPr lang="en-US" sz="2400" b="1" i="1" dirty="0" smtClean="0">
                <a:solidFill>
                  <a:srgbClr val="FF0000"/>
                </a:solidFill>
                <a:latin typeface="Arial Narrow" charset="0"/>
                <a:ea typeface="ＭＳ Ｐゴシック" charset="0"/>
                <a:cs typeface="Arial" charset="0"/>
              </a:rPr>
              <a:t> A</a:t>
            </a:r>
            <a:r>
              <a:rPr lang="en-US" sz="2400" b="1" i="1" dirty="0" smtClean="0">
                <a:solidFill>
                  <a:srgbClr val="FF0000"/>
                </a:solidFill>
                <a:latin typeface="Arial Narrow" charset="0"/>
                <a:ea typeface="ＭＳ Ｐゴシック" charset="0"/>
                <a:cs typeface="Arial" charset="0"/>
              </a:rPr>
              <a:t>lternatives </a:t>
            </a:r>
            <a:r>
              <a:rPr lang="en-US" sz="2400" b="1" i="1" dirty="0">
                <a:solidFill>
                  <a:srgbClr val="FF0000"/>
                </a:solidFill>
                <a:latin typeface="Arial Narrow" charset="0"/>
                <a:ea typeface="ＭＳ Ｐゴシック" charset="0"/>
                <a:cs typeface="Arial" charset="0"/>
              </a:rPr>
              <a:t>to multi-</a:t>
            </a:r>
            <a:r>
              <a:rPr lang="en-US" sz="2400" b="1" i="1" dirty="0" smtClean="0">
                <a:solidFill>
                  <a:srgbClr val="FF0000"/>
                </a:solidFill>
                <a:latin typeface="Arial Narrow" charset="0"/>
                <a:ea typeface="ＭＳ Ｐゴシック" charset="0"/>
                <a:cs typeface="Arial" charset="0"/>
              </a:rPr>
              <a:t>core</a:t>
            </a:r>
            <a:r>
              <a:rPr lang="en-US" sz="2400" b="1" i="1" dirty="0">
                <a:solidFill>
                  <a:srgbClr val="FF0000"/>
                </a:solidFill>
                <a:latin typeface="Arial Narrow" charset="0"/>
                <a:ea typeface="ＭＳ Ｐゴシック" charset="0"/>
                <a:cs typeface="Arial" charset="0"/>
              </a:rPr>
              <a:t> </a:t>
            </a:r>
            <a:r>
              <a:rPr lang="en-US" sz="2400" b="1" i="1" dirty="0" smtClean="0">
                <a:solidFill>
                  <a:srgbClr val="FF0000"/>
                </a:solidFill>
                <a:latin typeface="Arial Narrow" charset="0"/>
                <a:ea typeface="ＭＳ Ｐゴシック" charset="0"/>
                <a:cs typeface="Arial" charset="0"/>
              </a:rPr>
              <a:t>and today’s memory?</a:t>
            </a:r>
            <a:r>
              <a:rPr lang="en-US" sz="2400" b="1" i="1" dirty="0" smtClean="0">
                <a:solidFill>
                  <a:srgbClr val="FF0000"/>
                </a:solidFill>
                <a:latin typeface="Arial Narrow" charset="0"/>
                <a:ea typeface="ＭＳ Ｐゴシック" charset="0"/>
                <a:cs typeface="Arial" charset="0"/>
              </a:rPr>
              <a:t> </a:t>
            </a:r>
            <a:endParaRPr lang="en-US" sz="2400" b="1" i="1" dirty="0">
              <a:solidFill>
                <a:srgbClr val="FF0000"/>
              </a:solidFill>
              <a:latin typeface="Arial Narrow" charset="0"/>
              <a:ea typeface="ＭＳ Ｐゴシック" charset="0"/>
              <a:cs typeface="Arial" charset="0"/>
            </a:endParaRPr>
          </a:p>
          <a:p>
            <a:pPr fontAlgn="base">
              <a:spcBef>
                <a:spcPct val="0"/>
              </a:spcBef>
              <a:spcAft>
                <a:spcPct val="0"/>
              </a:spcAft>
              <a:buFontTx/>
              <a:buChar char="•"/>
            </a:pPr>
            <a:r>
              <a:rPr lang="en-US" sz="2400" b="1" i="1" dirty="0" smtClean="0">
                <a:solidFill>
                  <a:srgbClr val="FF0000"/>
                </a:solidFill>
                <a:latin typeface="Arial Narrow" charset="0"/>
                <a:ea typeface="ＭＳ Ｐゴシック" charset="0"/>
                <a:cs typeface="Arial" charset="0"/>
              </a:rPr>
              <a:t>Can </a:t>
            </a:r>
            <a:r>
              <a:rPr lang="en-US" sz="2400" b="1" i="1" dirty="0">
                <a:solidFill>
                  <a:srgbClr val="FF0000"/>
                </a:solidFill>
                <a:latin typeface="Arial Narrow" charset="0"/>
                <a:ea typeface="ＭＳ Ｐゴシック" charset="0"/>
                <a:cs typeface="Arial" charset="0"/>
              </a:rPr>
              <a:t>we put the entire data center on a single chip?</a:t>
            </a:r>
          </a:p>
          <a:p>
            <a:pPr defTabSz="914400" fontAlgn="base">
              <a:spcBef>
                <a:spcPct val="0"/>
              </a:spcBef>
              <a:spcAft>
                <a:spcPct val="0"/>
              </a:spcAft>
              <a:buFontTx/>
              <a:buChar char="•"/>
            </a:pPr>
            <a:r>
              <a:rPr lang="en-US" sz="2400" b="1" i="1" dirty="0" smtClean="0">
                <a:solidFill>
                  <a:srgbClr val="FF0000"/>
                </a:solidFill>
                <a:latin typeface="Arial Narrow" charset="0"/>
                <a:ea typeface="ＭＳ Ｐゴシック" charset="0"/>
                <a:cs typeface="Arial" charset="0"/>
              </a:rPr>
              <a:t> </a:t>
            </a:r>
            <a:r>
              <a:rPr lang="en-US" sz="2400" b="1" i="1" dirty="0">
                <a:solidFill>
                  <a:srgbClr val="FF0000"/>
                </a:solidFill>
                <a:latin typeface="Arial Narrow" charset="0"/>
                <a:ea typeface="ＭＳ Ｐゴシック" charset="0"/>
                <a:cs typeface="Arial" charset="0"/>
              </a:rPr>
              <a:t>What is the HW/SW interface and chip of 2030 AD?</a:t>
            </a:r>
          </a:p>
        </p:txBody>
      </p:sp>
      <p:sp>
        <p:nvSpPr>
          <p:cNvPr id="26628" name="Text Box 147"/>
          <p:cNvSpPr txBox="1">
            <a:spLocks noChangeArrowheads="1"/>
          </p:cNvSpPr>
          <p:nvPr/>
        </p:nvSpPr>
        <p:spPr bwMode="auto">
          <a:xfrm>
            <a:off x="5302253" y="188912"/>
            <a:ext cx="2847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defTabSz="914400" eaLnBrk="1" fontAlgn="base" hangingPunct="1">
              <a:spcBef>
                <a:spcPct val="0"/>
              </a:spcBef>
              <a:spcAft>
                <a:spcPct val="0"/>
              </a:spcAft>
            </a:pPr>
            <a:r>
              <a:rPr lang="en-US" sz="2000" b="1" i="1" dirty="0" err="1">
                <a:solidFill>
                  <a:srgbClr val="000000"/>
                </a:solidFill>
                <a:latin typeface="Arial Narrow" charset="0"/>
              </a:rPr>
              <a:t>Onur</a:t>
            </a:r>
            <a:r>
              <a:rPr lang="en-US" sz="2000" b="1" i="1" dirty="0">
                <a:solidFill>
                  <a:srgbClr val="000000"/>
                </a:solidFill>
                <a:latin typeface="Arial Narrow" charset="0"/>
              </a:rPr>
              <a:t> </a:t>
            </a:r>
            <a:r>
              <a:rPr lang="en-US" sz="2000" b="1" i="1" dirty="0" err="1">
                <a:solidFill>
                  <a:srgbClr val="000000"/>
                </a:solidFill>
                <a:latin typeface="Arial Narrow" charset="0"/>
              </a:rPr>
              <a:t>Mutlu</a:t>
            </a:r>
            <a:endParaRPr lang="en-US" sz="2000" b="1" i="1" dirty="0">
              <a:solidFill>
                <a:srgbClr val="000000"/>
              </a:solidFill>
              <a:latin typeface="Arial Narrow" charset="0"/>
            </a:endParaRPr>
          </a:p>
          <a:p>
            <a:pPr algn="r" defTabSz="914400" eaLnBrk="1" fontAlgn="base" hangingPunct="1">
              <a:spcBef>
                <a:spcPct val="0"/>
              </a:spcBef>
              <a:spcAft>
                <a:spcPct val="0"/>
              </a:spcAft>
            </a:pPr>
            <a:r>
              <a:rPr lang="en-US" sz="1700" b="1" i="1" dirty="0">
                <a:solidFill>
                  <a:srgbClr val="3333CC"/>
                </a:solidFill>
                <a:latin typeface="Arial Narrow" charset="0"/>
              </a:rPr>
              <a:t>Computer Architecture </a:t>
            </a:r>
          </a:p>
          <a:p>
            <a:pPr algn="r" defTabSz="914400" eaLnBrk="1" fontAlgn="base" hangingPunct="1">
              <a:spcBef>
                <a:spcPct val="0"/>
              </a:spcBef>
              <a:spcAft>
                <a:spcPct val="0"/>
              </a:spcAft>
            </a:pPr>
            <a:r>
              <a:rPr lang="en-US" sz="1700" b="1" i="1" dirty="0">
                <a:solidFill>
                  <a:srgbClr val="3333CC"/>
                </a:solidFill>
                <a:latin typeface="Arial Narrow" charset="0"/>
              </a:rPr>
              <a:t>and Systems</a:t>
            </a:r>
          </a:p>
        </p:txBody>
      </p:sp>
      <p:pic>
        <p:nvPicPr>
          <p:cNvPr id="26629" name="Picture 17" descr="Headshot of Tsuhan C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8166" y="228603"/>
            <a:ext cx="98583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596063" y="5924553"/>
            <a:ext cx="22923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defTabSz="914400" eaLnBrk="1" fontAlgn="base" hangingPunct="1">
              <a:spcBef>
                <a:spcPct val="0"/>
              </a:spcBef>
              <a:spcAft>
                <a:spcPct val="0"/>
              </a:spcAft>
            </a:pPr>
            <a:endParaRPr lang="en-US" sz="2200" b="1" i="1">
              <a:solidFill>
                <a:srgbClr val="3333CC"/>
              </a:solidFill>
              <a:latin typeface="Arial Narrow" charset="0"/>
            </a:endParaRPr>
          </a:p>
        </p:txBody>
      </p:sp>
      <p:grpSp>
        <p:nvGrpSpPr>
          <p:cNvPr id="26631" name="Group 38"/>
          <p:cNvGrpSpPr>
            <a:grpSpLocks/>
          </p:cNvGrpSpPr>
          <p:nvPr/>
        </p:nvGrpSpPr>
        <p:grpSpPr bwMode="auto">
          <a:xfrm>
            <a:off x="2649541" y="3149603"/>
            <a:ext cx="1538287" cy="1811416"/>
            <a:chOff x="241300" y="4189413"/>
            <a:chExt cx="1538944" cy="1811646"/>
          </a:xfrm>
        </p:grpSpPr>
        <p:pic>
          <p:nvPicPr>
            <p:cNvPr id="26646" name="Picture 2" descr="C:\franzf\talks\invited\dagstuhl-2010\material\6686259_img.jpg"/>
            <p:cNvPicPr>
              <a:picLocks noChangeAspect="1" noChangeArrowheads="1"/>
            </p:cNvPicPr>
            <p:nvPr/>
          </p:nvPicPr>
          <p:blipFill>
            <a:blip r:embed="rId4">
              <a:extLst>
                <a:ext uri="{28A0092B-C50C-407E-A947-70E740481C1C}">
                  <a14:useLocalDpi xmlns:a14="http://schemas.microsoft.com/office/drawing/2010/main" val="0"/>
                </a:ext>
              </a:extLst>
            </a:blip>
            <a:srcRect b="4739"/>
            <a:stretch>
              <a:fillRect/>
            </a:stretch>
          </p:blipFill>
          <p:spPr bwMode="auto">
            <a:xfrm>
              <a:off x="292100" y="4189413"/>
              <a:ext cx="1488144"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7" name="TextBox 8"/>
            <p:cNvSpPr txBox="1">
              <a:spLocks noChangeArrowheads="1"/>
            </p:cNvSpPr>
            <p:nvPr/>
          </p:nvSpPr>
          <p:spPr bwMode="auto">
            <a:xfrm>
              <a:off x="241300" y="5385428"/>
              <a:ext cx="1451031" cy="61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pPr>
              <a:r>
                <a:rPr lang="en-US" altLang="zh-CN" sz="1800">
                  <a:solidFill>
                    <a:srgbClr val="000000"/>
                  </a:solidFill>
                  <a:latin typeface="Calibri" charset="0"/>
                </a:rPr>
                <a:t>IBM POWER7</a:t>
              </a:r>
            </a:p>
            <a:p>
              <a:pPr defTabSz="914400" fontAlgn="base">
                <a:spcBef>
                  <a:spcPct val="0"/>
                </a:spcBef>
                <a:spcAft>
                  <a:spcPct val="0"/>
                </a:spcAft>
              </a:pPr>
              <a:r>
                <a:rPr lang="en-US" altLang="zh-CN" sz="1600">
                  <a:solidFill>
                    <a:srgbClr val="000000"/>
                  </a:solidFill>
                  <a:latin typeface="Calibri" charset="0"/>
                </a:rPr>
                <a:t>8 cores</a:t>
              </a:r>
            </a:p>
          </p:txBody>
        </p:sp>
      </p:grpSp>
      <p:grpSp>
        <p:nvGrpSpPr>
          <p:cNvPr id="26632" name="Group 39"/>
          <p:cNvGrpSpPr>
            <a:grpSpLocks/>
          </p:cNvGrpSpPr>
          <p:nvPr/>
        </p:nvGrpSpPr>
        <p:grpSpPr bwMode="auto">
          <a:xfrm>
            <a:off x="176216" y="3146426"/>
            <a:ext cx="2325687" cy="1527062"/>
            <a:chOff x="2223822" y="1484985"/>
            <a:chExt cx="2206183" cy="1995026"/>
          </a:xfrm>
        </p:grpSpPr>
        <p:sp>
          <p:nvSpPr>
            <p:cNvPr id="26644" name="TextBox 36"/>
            <p:cNvSpPr txBox="1">
              <a:spLocks noChangeArrowheads="1"/>
            </p:cNvSpPr>
            <p:nvPr/>
          </p:nvSpPr>
          <p:spPr bwMode="auto">
            <a:xfrm>
              <a:off x="2223822" y="2675824"/>
              <a:ext cx="1315796" cy="80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pPr>
              <a:r>
                <a:rPr lang="en-US" altLang="zh-CN" sz="1800">
                  <a:solidFill>
                    <a:srgbClr val="000000"/>
                  </a:solidFill>
                  <a:latin typeface="Calibri" charset="0"/>
                </a:rPr>
                <a:t>Intel Core i7</a:t>
              </a:r>
              <a:br>
                <a:rPr lang="en-US" altLang="zh-CN" sz="1800">
                  <a:solidFill>
                    <a:srgbClr val="000000"/>
                  </a:solidFill>
                  <a:latin typeface="Calibri" charset="0"/>
                </a:rPr>
              </a:br>
              <a:r>
                <a:rPr lang="en-US" altLang="zh-CN" sz="1600">
                  <a:solidFill>
                    <a:srgbClr val="000000"/>
                  </a:solidFill>
                  <a:latin typeface="Calibri" charset="0"/>
                </a:rPr>
                <a:t>8 cores</a:t>
              </a:r>
              <a:endParaRPr lang="en-US" altLang="zh-CN" sz="1800">
                <a:solidFill>
                  <a:srgbClr val="000000"/>
                </a:solidFill>
                <a:latin typeface="Calibri" charset="0"/>
              </a:endParaRPr>
            </a:p>
          </p:txBody>
        </p:sp>
        <p:pic>
          <p:nvPicPr>
            <p:cNvPr id="26645" name="Picture 30" descr="3177_01.png"/>
            <p:cNvPicPr>
              <a:picLocks noChangeAspect="1"/>
            </p:cNvPicPr>
            <p:nvPr/>
          </p:nvPicPr>
          <p:blipFill>
            <a:blip r:embed="rId5">
              <a:extLst>
                <a:ext uri="{28A0092B-C50C-407E-A947-70E740481C1C}">
                  <a14:useLocalDpi xmlns:a14="http://schemas.microsoft.com/office/drawing/2010/main" val="0"/>
                </a:ext>
              </a:extLst>
            </a:blip>
            <a:srcRect l="4478" t="22220" r="3780" b="12109"/>
            <a:stretch>
              <a:fillRect/>
            </a:stretch>
          </p:blipFill>
          <p:spPr bwMode="auto">
            <a:xfrm>
              <a:off x="2223822" y="1484985"/>
              <a:ext cx="220618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33" name="Group 47"/>
          <p:cNvGrpSpPr>
            <a:grpSpLocks/>
          </p:cNvGrpSpPr>
          <p:nvPr/>
        </p:nvGrpSpPr>
        <p:grpSpPr bwMode="auto">
          <a:xfrm>
            <a:off x="7780345" y="2999480"/>
            <a:ext cx="1366668" cy="1800304"/>
            <a:chOff x="5252245" y="4774407"/>
            <a:chExt cx="1366288" cy="1800535"/>
          </a:xfrm>
        </p:grpSpPr>
        <p:sp>
          <p:nvSpPr>
            <p:cNvPr id="26642" name="TextBox 8"/>
            <p:cNvSpPr txBox="1">
              <a:spLocks noChangeArrowheads="1"/>
            </p:cNvSpPr>
            <p:nvPr/>
          </p:nvSpPr>
          <p:spPr bwMode="auto">
            <a:xfrm>
              <a:off x="5252245" y="5959310"/>
              <a:ext cx="1366288" cy="61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pPr>
              <a:r>
                <a:rPr lang="en-US" altLang="zh-CN" sz="1800">
                  <a:solidFill>
                    <a:srgbClr val="000000"/>
                  </a:solidFill>
                  <a:latin typeface="Calibri" charset="0"/>
                </a:rPr>
                <a:t>Nvidia Fermi</a:t>
              </a:r>
            </a:p>
            <a:p>
              <a:pPr defTabSz="914400" fontAlgn="base">
                <a:spcBef>
                  <a:spcPct val="0"/>
                </a:spcBef>
                <a:spcAft>
                  <a:spcPct val="0"/>
                </a:spcAft>
              </a:pPr>
              <a:r>
                <a:rPr lang="en-US" altLang="zh-CN" sz="1600">
                  <a:solidFill>
                    <a:srgbClr val="000000"/>
                  </a:solidFill>
                  <a:latin typeface="Calibri" charset="0"/>
                </a:rPr>
                <a:t>448 “cores”</a:t>
              </a:r>
            </a:p>
          </p:txBody>
        </p:sp>
        <p:pic>
          <p:nvPicPr>
            <p:cNvPr id="26643" name="Picture 6" descr="C:\Daten\talks\invited\ferc2010\material\Fermi_Die_FINA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34" name="Group 78"/>
          <p:cNvGrpSpPr>
            <a:grpSpLocks/>
          </p:cNvGrpSpPr>
          <p:nvPr/>
        </p:nvGrpSpPr>
        <p:grpSpPr bwMode="auto">
          <a:xfrm>
            <a:off x="4378325" y="3146427"/>
            <a:ext cx="1676400" cy="1937948"/>
            <a:chOff x="533400" y="1371600"/>
            <a:chExt cx="1676399" cy="2233397"/>
          </a:xfrm>
        </p:grpSpPr>
        <p:pic>
          <p:nvPicPr>
            <p:cNvPr id="26640" name="Content Placeholder 6" descr="barcelona-die-photo-color.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371600"/>
              <a:ext cx="1600199" cy="156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Box 8"/>
            <p:cNvSpPr txBox="1">
              <a:spLocks noChangeArrowheads="1"/>
            </p:cNvSpPr>
            <p:nvPr/>
          </p:nvSpPr>
          <p:spPr bwMode="auto">
            <a:xfrm>
              <a:off x="533400" y="2895600"/>
              <a:ext cx="1642021" cy="70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pPr>
              <a:r>
                <a:rPr lang="en-US" altLang="zh-CN" sz="1800">
                  <a:solidFill>
                    <a:srgbClr val="000000"/>
                  </a:solidFill>
                  <a:latin typeface="Calibri" charset="0"/>
                </a:rPr>
                <a:t>AMD Barcelona</a:t>
              </a:r>
            </a:p>
            <a:p>
              <a:pPr defTabSz="914400" fontAlgn="base">
                <a:spcBef>
                  <a:spcPct val="0"/>
                </a:spcBef>
                <a:spcAft>
                  <a:spcPct val="0"/>
                </a:spcAft>
              </a:pPr>
              <a:r>
                <a:rPr lang="en-US" altLang="zh-CN" sz="1600">
                  <a:solidFill>
                    <a:srgbClr val="000000"/>
                  </a:solidFill>
                  <a:latin typeface="Calibri" charset="0"/>
                </a:rPr>
                <a:t>4 cores</a:t>
              </a:r>
            </a:p>
          </p:txBody>
        </p:sp>
      </p:grpSp>
      <p:grpSp>
        <p:nvGrpSpPr>
          <p:cNvPr id="26635" name="Group 38"/>
          <p:cNvGrpSpPr>
            <a:grpSpLocks/>
          </p:cNvGrpSpPr>
          <p:nvPr/>
        </p:nvGrpSpPr>
        <p:grpSpPr bwMode="auto">
          <a:xfrm>
            <a:off x="6254750" y="2992294"/>
            <a:ext cx="1441420" cy="1755706"/>
            <a:chOff x="6769103" y="859632"/>
            <a:chExt cx="1440853" cy="1754950"/>
          </a:xfrm>
        </p:grpSpPr>
        <p:pic>
          <p:nvPicPr>
            <p:cNvPr id="26638" name="Picture 2" descr="C:\Daten\talks\invited\ferc2010\material\Tilera_TILE-Gx1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4259" y="859632"/>
              <a:ext cx="137946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TextBox 8"/>
            <p:cNvSpPr txBox="1">
              <a:spLocks noChangeArrowheads="1"/>
            </p:cNvSpPr>
            <p:nvPr/>
          </p:nvSpPr>
          <p:spPr bwMode="auto">
            <a:xfrm>
              <a:off x="6769103" y="1999294"/>
              <a:ext cx="1440853" cy="6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pPr>
              <a:r>
                <a:rPr lang="en-US" altLang="zh-CN" sz="1800">
                  <a:solidFill>
                    <a:srgbClr val="000000"/>
                  </a:solidFill>
                  <a:latin typeface="Calibri" charset="0"/>
                </a:rPr>
                <a:t>Tilera TILE Gx</a:t>
              </a:r>
            </a:p>
            <a:p>
              <a:pPr defTabSz="914400" fontAlgn="base">
                <a:spcBef>
                  <a:spcPct val="0"/>
                </a:spcBef>
                <a:spcAft>
                  <a:spcPct val="0"/>
                </a:spcAft>
              </a:pPr>
              <a:r>
                <a:rPr lang="en-US" altLang="zh-CN" sz="1600">
                  <a:solidFill>
                    <a:srgbClr val="000000"/>
                  </a:solidFill>
                  <a:latin typeface="Calibri" charset="0"/>
                </a:rPr>
                <a:t>100 cores</a:t>
              </a:r>
            </a:p>
          </p:txBody>
        </p:sp>
      </p:grpSp>
      <p:pic>
        <p:nvPicPr>
          <p:cNvPr id="26636" name="Picture 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8513" y="4928292"/>
            <a:ext cx="17653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Box 8"/>
          <p:cNvSpPr txBox="1">
            <a:spLocks noChangeArrowheads="1"/>
          </p:cNvSpPr>
          <p:nvPr/>
        </p:nvSpPr>
        <p:spPr bwMode="auto">
          <a:xfrm>
            <a:off x="7123116" y="6117243"/>
            <a:ext cx="16906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pPr>
            <a:r>
              <a:rPr lang="en-US" altLang="zh-CN" sz="1800">
                <a:solidFill>
                  <a:srgbClr val="000000"/>
                </a:solidFill>
                <a:latin typeface="Calibri" charset="0"/>
              </a:rPr>
              <a:t>Sun Niagara II</a:t>
            </a:r>
          </a:p>
          <a:p>
            <a:pPr defTabSz="914400" fontAlgn="base">
              <a:spcBef>
                <a:spcPct val="0"/>
              </a:spcBef>
              <a:spcAft>
                <a:spcPct val="0"/>
              </a:spcAft>
            </a:pPr>
            <a:r>
              <a:rPr lang="en-US" altLang="zh-CN" sz="1600">
                <a:solidFill>
                  <a:srgbClr val="000000"/>
                </a:solidFill>
                <a:latin typeface="Calibri" charset="0"/>
              </a:rPr>
              <a:t>8 cores</a:t>
            </a:r>
          </a:p>
        </p:txBody>
      </p:sp>
      <p:pic>
        <p:nvPicPr>
          <p:cNvPr id="24" name="Picture 23" descr="safari.png"/>
          <p:cNvPicPr>
            <a:picLocks noChangeAspect="1"/>
          </p:cNvPicPr>
          <p:nvPr/>
        </p:nvPicPr>
        <p:blipFill>
          <a:blip r:embed="rId10" cstate="print"/>
          <a:stretch>
            <a:fillRect/>
          </a:stretch>
        </p:blipFill>
        <p:spPr>
          <a:xfrm>
            <a:off x="224865" y="266790"/>
            <a:ext cx="2501587" cy="723810"/>
          </a:xfrm>
          <a:prstGeom prst="rect">
            <a:avLst/>
          </a:prstGeom>
        </p:spPr>
      </p:pic>
    </p:spTree>
    <p:extLst>
      <p:ext uri="{BB962C8B-B14F-4D97-AF65-F5344CB8AC3E}">
        <p14:creationId xmlns:p14="http://schemas.microsoft.com/office/powerpoint/2010/main" val="1288691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7">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7">
                                            <p:txEl>
                                              <p:pRg st="16" end="1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ln/>
        </p:spPr>
        <p:txBody>
          <a:bodyPr/>
          <a:lstStyle/>
          <a:p>
            <a:r>
              <a:rPr lang="en-US" dirty="0"/>
              <a:t>Heterogeneous parallel </a:t>
            </a:r>
            <a:r>
              <a:rPr lang="en-US" dirty="0" smtClean="0"/>
              <a:t>architectures </a:t>
            </a:r>
            <a:endParaRPr lang="en-US" dirty="0"/>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222840" y="1722440"/>
            <a:ext cx="448841"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mini-CPU</a:t>
            </a:r>
          </a:p>
          <a:p>
            <a:pPr algn="ctr"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video</a:t>
            </a:r>
          </a:p>
          <a:p>
            <a:pPr algn="ctr"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72376" y="1744477"/>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28844" y="175400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69994" y="272555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28844" y="273190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191710" y="4583581"/>
            <a:ext cx="1243930" cy="5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Specialized</a:t>
            </a:r>
          </a:p>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compute-capability</a:t>
            </a:r>
          </a:p>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imaging</a:t>
            </a:r>
          </a:p>
          <a:p>
            <a:pPr algn="ctr"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pic>
        <p:nvPicPr>
          <p:cNvPr id="40" name="Picture 17" descr="Headshot of Tsuhan Ch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85" y="5584296"/>
            <a:ext cx="98583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3"/>
          <a:stretch>
            <a:fillRect/>
          </a:stretch>
        </p:blipFill>
        <p:spPr>
          <a:xfrm>
            <a:off x="1655795" y="5585415"/>
            <a:ext cx="1232368" cy="1232368"/>
          </a:xfrm>
          <a:prstGeom prst="rect">
            <a:avLst/>
          </a:prstGeom>
        </p:spPr>
      </p:pic>
      <p:sp>
        <p:nvSpPr>
          <p:cNvPr id="43" name="Text Box 147"/>
          <p:cNvSpPr txBox="1">
            <a:spLocks noChangeArrowheads="1"/>
          </p:cNvSpPr>
          <p:nvPr/>
        </p:nvSpPr>
        <p:spPr bwMode="auto">
          <a:xfrm>
            <a:off x="3526785" y="6019800"/>
            <a:ext cx="23406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defTabSz="914400" eaLnBrk="1" fontAlgn="base" hangingPunct="1">
              <a:spcBef>
                <a:spcPct val="0"/>
              </a:spcBef>
              <a:spcAft>
                <a:spcPct val="0"/>
              </a:spcAft>
            </a:pPr>
            <a:r>
              <a:rPr lang="en-US" sz="2000" b="1" i="1" dirty="0">
                <a:solidFill>
                  <a:srgbClr val="000000"/>
                </a:solidFill>
                <a:latin typeface="Arial Narrow" charset="0"/>
              </a:rPr>
              <a:t>Onur </a:t>
            </a:r>
            <a:r>
              <a:rPr lang="en-US" sz="2000" b="1" i="1" dirty="0" smtClean="0">
                <a:solidFill>
                  <a:srgbClr val="000000"/>
                </a:solidFill>
                <a:latin typeface="Arial Narrow" charset="0"/>
              </a:rPr>
              <a:t>Mutlu and </a:t>
            </a:r>
            <a:r>
              <a:rPr lang="en-US" sz="2000" b="1" i="1" dirty="0" err="1" smtClean="0">
                <a:solidFill>
                  <a:srgbClr val="000000"/>
                </a:solidFill>
                <a:latin typeface="Arial Narrow" charset="0"/>
              </a:rPr>
              <a:t>Kayvon</a:t>
            </a:r>
            <a:r>
              <a:rPr lang="en-US" sz="2000" b="1" i="1" dirty="0" smtClean="0">
                <a:solidFill>
                  <a:srgbClr val="000000"/>
                </a:solidFill>
                <a:latin typeface="Arial Narrow" charset="0"/>
              </a:rPr>
              <a:t> </a:t>
            </a:r>
            <a:r>
              <a:rPr lang="en-US" sz="2000" b="1" i="1" dirty="0" err="1" smtClean="0">
                <a:solidFill>
                  <a:srgbClr val="000000"/>
                </a:solidFill>
                <a:latin typeface="Arial Narrow" charset="0"/>
              </a:rPr>
              <a:t>Fatahalian</a:t>
            </a:r>
            <a:endParaRPr lang="en-US" sz="2000" b="1" i="1" dirty="0">
              <a:solidFill>
                <a:srgbClr val="000000"/>
              </a:solidFill>
              <a:latin typeface="Arial Narrow"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endParaRPr lang="en-US">
              <a:solidFill>
                <a:srgbClr val="000000"/>
              </a:solidFill>
            </a:endParaRPr>
          </a:p>
        </p:txBody>
      </p:sp>
    </p:spTree>
    <p:extLst>
      <p:ext uri="{BB962C8B-B14F-4D97-AF65-F5344CB8AC3E}">
        <p14:creationId xmlns:p14="http://schemas.microsoft.com/office/powerpoint/2010/main" val="42440666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Ultra-</a:t>
            </a:r>
            <a:r>
              <a:rPr lang="en-US" dirty="0"/>
              <a:t>E</a:t>
            </a:r>
            <a:r>
              <a:rPr lang="en-US" dirty="0" smtClean="0"/>
              <a:t>fficient (Visual) Search</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r>
              <a:rPr lang="en-US" dirty="0" smtClean="0"/>
              <a:t>What is the right partitioning of computation capability?</a:t>
            </a:r>
          </a:p>
          <a:p>
            <a:r>
              <a:rPr lang="en-US" dirty="0" smtClean="0"/>
              <a:t>What is the right low-cost memory substrate?</a:t>
            </a:r>
          </a:p>
          <a:p>
            <a:r>
              <a:rPr lang="en-US" dirty="0" smtClean="0"/>
              <a:t>What memory technologies are the best enablers?</a:t>
            </a:r>
          </a:p>
          <a:p>
            <a:r>
              <a:rPr lang="en-US" dirty="0" smtClean="0"/>
              <a:t>How do we rethink/ease (visual) search algorithms/applications?</a:t>
            </a:r>
            <a:endParaRPr lang="en-US" dirty="0"/>
          </a:p>
        </p:txBody>
      </p:sp>
      <p:sp>
        <p:nvSpPr>
          <p:cNvPr id="4" name="Rectangle 5"/>
          <p:cNvSpPr>
            <a:spLocks/>
          </p:cNvSpPr>
          <p:nvPr/>
        </p:nvSpPr>
        <p:spPr bwMode="auto">
          <a:xfrm>
            <a:off x="1475656" y="1615978"/>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657378"/>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720878"/>
            <a:ext cx="660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3152678"/>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327178"/>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787428"/>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786806" y="1838228"/>
            <a:ext cx="844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Processor</a:t>
            </a:r>
          </a:p>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660678"/>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Interconnect</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2" name="Rectangle 13"/>
          <p:cNvSpPr>
            <a:spLocks/>
          </p:cNvSpPr>
          <p:nvPr/>
        </p:nvSpPr>
        <p:spPr bwMode="auto">
          <a:xfrm>
            <a:off x="3914056" y="1615978"/>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674568"/>
            <a:ext cx="1069404" cy="20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Memory</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4" name="Line 15"/>
          <p:cNvSpPr>
            <a:spLocks noChangeShapeType="1"/>
          </p:cNvSpPr>
          <p:nvPr/>
        </p:nvSpPr>
        <p:spPr bwMode="auto">
          <a:xfrm>
            <a:off x="5364238" y="3299522"/>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583685"/>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9080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21557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4033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6510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8986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9080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21557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4033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6510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8986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962178"/>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9461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2264668"/>
            <a:ext cx="1087536"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400" dirty="0">
                <a:solidFill>
                  <a:srgbClr val="000000"/>
                </a:solidFill>
                <a:latin typeface="Myriad Pro Bold Cond" charset="0"/>
                <a:ea typeface="ＭＳ Ｐゴシック" charset="0"/>
                <a:cs typeface="Myriad Pro Bold Cond" charset="0"/>
                <a:sym typeface="Myriad Pro Bold Cond" charset="0"/>
              </a:rPr>
              <a:t>Database </a:t>
            </a:r>
            <a:r>
              <a:rPr lang="en-US" sz="2400" dirty="0" smtClean="0">
                <a:solidFill>
                  <a:srgbClr val="000000"/>
                </a:solidFill>
                <a:latin typeface="Myriad Pro Bold Cond" charset="0"/>
                <a:ea typeface="ＭＳ Ｐゴシック" charset="0"/>
                <a:cs typeface="Myriad Pro Bold Cond" charset="0"/>
                <a:sym typeface="Myriad Pro Bold Cond" charset="0"/>
              </a:rPr>
              <a:t>(of images)  </a:t>
            </a:r>
            <a:endParaRPr lang="en-US" sz="2400" dirty="0">
              <a:solidFill>
                <a:srgbClr val="000000"/>
              </a:solidFill>
              <a:latin typeface="Myriad Pro Bold Cond" charset="0"/>
              <a:ea typeface="ＭＳ Ｐゴシック" charset="0"/>
              <a:cs typeface="Myriad Pro Bold Cond" charset="0"/>
              <a:sym typeface="Myriad Pro Bold Cond" charset="0"/>
            </a:endParaRPr>
          </a:p>
        </p:txBody>
      </p:sp>
      <p:sp>
        <p:nvSpPr>
          <p:cNvPr id="29" name="Freeform 30"/>
          <p:cNvSpPr>
            <a:spLocks/>
          </p:cNvSpPr>
          <p:nvPr/>
        </p:nvSpPr>
        <p:spPr bwMode="auto">
          <a:xfrm>
            <a:off x="1863006" y="2441478"/>
            <a:ext cx="3714750" cy="1358900"/>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507531" y="2410522"/>
            <a:ext cx="3349625" cy="1091406"/>
            <a:chOff x="0" y="0"/>
            <a:chExt cx="4219" cy="1374"/>
          </a:xfrm>
        </p:grpSpPr>
        <p:sp>
          <p:nvSpPr>
            <p:cNvPr id="31" name="Rectangle 31"/>
            <p:cNvSpPr>
              <a:spLocks/>
            </p:cNvSpPr>
            <p:nvPr/>
          </p:nvSpPr>
          <p:spPr bwMode="auto">
            <a:xfrm>
              <a:off x="2987" y="862"/>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328"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800" y="1054"/>
              <a:ext cx="152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Query vector</a:t>
              </a:r>
            </a:p>
          </p:txBody>
        </p:sp>
      </p:grpSp>
      <p:sp>
        <p:nvSpPr>
          <p:cNvPr id="34" name="Rectangle 35"/>
          <p:cNvSpPr>
            <a:spLocks/>
          </p:cNvSpPr>
          <p:nvPr/>
        </p:nvSpPr>
        <p:spPr bwMode="auto">
          <a:xfrm>
            <a:off x="3287142" y="3895080"/>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460231" y="1762202"/>
            <a:ext cx="2133601" cy="1434752"/>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2897934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908084" y="1295403"/>
            <a:ext cx="4388316" cy="5064993"/>
            <a:chOff x="4908084" y="1295400"/>
            <a:chExt cx="4388316" cy="5064993"/>
          </a:xfrm>
        </p:grpSpPr>
        <p:grpSp>
          <p:nvGrpSpPr>
            <p:cNvPr id="2" name="Group 1"/>
            <p:cNvGrpSpPr/>
            <p:nvPr/>
          </p:nvGrpSpPr>
          <p:grpSpPr>
            <a:xfrm>
              <a:off x="4908084" y="1295400"/>
              <a:ext cx="4388316" cy="5064993"/>
              <a:chOff x="4908084" y="1295400"/>
              <a:chExt cx="4388316" cy="5064993"/>
            </a:xfrm>
          </p:grpSpPr>
          <p:pic>
            <p:nvPicPr>
              <p:cNvPr id="1026" name="Picture 2" descr="http://beecube.com/images/BEE3-S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084" y="3996778"/>
                <a:ext cx="1834242" cy="103106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011845" y="1295400"/>
                <a:ext cx="4284555" cy="5064993"/>
                <a:chOff x="5011845" y="1295400"/>
                <a:chExt cx="4284555" cy="5064993"/>
              </a:xfrm>
            </p:grpSpPr>
            <p:cxnSp>
              <p:nvCxnSpPr>
                <p:cNvPr id="10" name="Straight Connector 9"/>
                <p:cNvCxnSpPr/>
                <p:nvPr/>
              </p:nvCxnSpPr>
              <p:spPr>
                <a:xfrm>
                  <a:off x="5283677" y="3505200"/>
                  <a:ext cx="3480992" cy="0"/>
                </a:xfrm>
                <a:prstGeom prst="line">
                  <a:avLst/>
                </a:prstGeom>
                <a:ln w="381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242659" y="3124200"/>
                  <a:ext cx="1836085" cy="307777"/>
                </a:xfrm>
                <a:prstGeom prst="rect">
                  <a:avLst/>
                </a:prstGeom>
              </p:spPr>
              <p:txBody>
                <a:bodyPr wrap="none">
                  <a:spAutoFit/>
                </a:bodyPr>
                <a:lstStyle/>
                <a:p>
                  <a:pPr algn="ctr" defTabSz="457200">
                    <a:defRPr/>
                  </a:pPr>
                  <a:r>
                    <a:rPr lang="en-US" sz="1400" dirty="0">
                      <a:solidFill>
                        <a:prstClr val="white">
                          <a:lumMod val="50000"/>
                        </a:prstClr>
                      </a:solidFill>
                      <a:latin typeface="Calibri"/>
                      <a:ea typeface="ＭＳ Ｐゴシック" pitchFamily="-65" charset="-128"/>
                      <a:cs typeface="Arial"/>
                    </a:rPr>
                    <a:t>User-Level Abstraction</a:t>
                  </a:r>
                </a:p>
              </p:txBody>
            </p:sp>
            <p:grpSp>
              <p:nvGrpSpPr>
                <p:cNvPr id="261" name="Group 260"/>
                <p:cNvGrpSpPr/>
                <p:nvPr/>
              </p:nvGrpSpPr>
              <p:grpSpPr>
                <a:xfrm>
                  <a:off x="5011845" y="1295400"/>
                  <a:ext cx="4284555" cy="1714369"/>
                  <a:chOff x="391116" y="947821"/>
                  <a:chExt cx="5571085" cy="2374367"/>
                </a:xfrm>
              </p:grpSpPr>
              <p:grpSp>
                <p:nvGrpSpPr>
                  <p:cNvPr id="263" name="Group 262"/>
                  <p:cNvGrpSpPr/>
                  <p:nvPr/>
                </p:nvGrpSpPr>
                <p:grpSpPr>
                  <a:xfrm>
                    <a:off x="2952919" y="1657656"/>
                    <a:ext cx="695754" cy="845317"/>
                    <a:chOff x="1768559" y="3867540"/>
                    <a:chExt cx="304432" cy="663980"/>
                  </a:xfrm>
                </p:grpSpPr>
                <p:sp>
                  <p:nvSpPr>
                    <p:cNvPr id="475" name="Rectangle 474"/>
                    <p:cNvSpPr/>
                    <p:nvPr/>
                  </p:nvSpPr>
                  <p:spPr>
                    <a:xfrm flipH="1">
                      <a:off x="1801551" y="3886788"/>
                      <a:ext cx="192883" cy="644732"/>
                    </a:xfrm>
                    <a:prstGeom prst="rect">
                      <a:avLst/>
                    </a:prstGeom>
                    <a:solidFill>
                      <a:schemeClr val="accent3">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457200" fontAlgn="base">
                        <a:spcBef>
                          <a:spcPct val="0"/>
                        </a:spcBef>
                        <a:spcAft>
                          <a:spcPct val="0"/>
                        </a:spcAft>
                      </a:pPr>
                      <a:endParaRPr lang="en-US" sz="1200" dirty="0">
                        <a:solidFill>
                          <a:prstClr val="black"/>
                        </a:solidFill>
                        <a:latin typeface="Calibri"/>
                      </a:endParaRPr>
                    </a:p>
                  </p:txBody>
                </p:sp>
                <p:cxnSp>
                  <p:nvCxnSpPr>
                    <p:cNvPr id="476" name="Straight Connector 475"/>
                    <p:cNvCxnSpPr/>
                    <p:nvPr/>
                  </p:nvCxnSpPr>
                  <p:spPr>
                    <a:xfrm flipH="1">
                      <a:off x="1967964"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7" name="Straight Connector 476"/>
                    <p:cNvCxnSpPr/>
                    <p:nvPr/>
                  </p:nvCxnSpPr>
                  <p:spPr>
                    <a:xfrm flipH="1">
                      <a:off x="1967964"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flipH="1">
                      <a:off x="1967964"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p:cNvCxnSpPr/>
                    <p:nvPr/>
                  </p:nvCxnSpPr>
                  <p:spPr>
                    <a:xfrm flipH="1">
                      <a:off x="1967964"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p:cNvCxnSpPr/>
                    <p:nvPr/>
                  </p:nvCxnSpPr>
                  <p:spPr>
                    <a:xfrm flipH="1">
                      <a:off x="1967964"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1" name="Straight Connector 480"/>
                    <p:cNvCxnSpPr/>
                    <p:nvPr/>
                  </p:nvCxnSpPr>
                  <p:spPr>
                    <a:xfrm flipH="1">
                      <a:off x="1967964"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flipH="1">
                      <a:off x="1967964"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3" name="Straight Connector 482"/>
                    <p:cNvCxnSpPr/>
                    <p:nvPr/>
                  </p:nvCxnSpPr>
                  <p:spPr>
                    <a:xfrm flipH="1">
                      <a:off x="1967964"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4" name="Straight Connector 483"/>
                    <p:cNvCxnSpPr/>
                    <p:nvPr/>
                  </p:nvCxnSpPr>
                  <p:spPr>
                    <a:xfrm flipH="1">
                      <a:off x="1801553"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5" name="Straight Connector 484"/>
                    <p:cNvCxnSpPr/>
                    <p:nvPr/>
                  </p:nvCxnSpPr>
                  <p:spPr>
                    <a:xfrm flipH="1">
                      <a:off x="1801553"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flipH="1">
                      <a:off x="1801553"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7" name="Straight Connector 486"/>
                    <p:cNvCxnSpPr/>
                    <p:nvPr/>
                  </p:nvCxnSpPr>
                  <p:spPr>
                    <a:xfrm flipH="1">
                      <a:off x="1801553"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8" name="Straight Connector 487"/>
                    <p:cNvCxnSpPr/>
                    <p:nvPr/>
                  </p:nvCxnSpPr>
                  <p:spPr>
                    <a:xfrm flipH="1">
                      <a:off x="1801553"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9" name="Straight Connector 488"/>
                    <p:cNvCxnSpPr/>
                    <p:nvPr/>
                  </p:nvCxnSpPr>
                  <p:spPr>
                    <a:xfrm flipH="1">
                      <a:off x="1801553"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flipH="1">
                      <a:off x="1801553"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p:cNvCxnSpPr/>
                    <p:nvPr/>
                  </p:nvCxnSpPr>
                  <p:spPr>
                    <a:xfrm flipH="1">
                      <a:off x="1801553"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2" name="Rectangle 491"/>
                    <p:cNvSpPr/>
                    <p:nvPr/>
                  </p:nvSpPr>
                  <p:spPr>
                    <a:xfrm flipH="1">
                      <a:off x="1768560" y="3867540"/>
                      <a:ext cx="304431" cy="200893"/>
                    </a:xfrm>
                    <a:prstGeom prst="rect">
                      <a:avLst/>
                    </a:prstGeom>
                  </p:spPr>
                  <p:txBody>
                    <a:bodyPr wrap="square">
                      <a:spAutoFit/>
                    </a:bodyPr>
                    <a:lstStyle/>
                    <a:p>
                      <a:pPr algn="ctr" defTabSz="457200"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cxnSp>
                  <p:nvCxnSpPr>
                    <p:cNvPr id="493" name="Straight Connector 492"/>
                    <p:cNvCxnSpPr/>
                    <p:nvPr/>
                  </p:nvCxnSpPr>
                  <p:spPr>
                    <a:xfrm flipH="1">
                      <a:off x="1967963"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flipH="1">
                      <a:off x="1967963"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flipH="1">
                      <a:off x="1967963"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6" name="Straight Connector 495"/>
                    <p:cNvCxnSpPr/>
                    <p:nvPr/>
                  </p:nvCxnSpPr>
                  <p:spPr>
                    <a:xfrm flipH="1">
                      <a:off x="1967963"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7" name="Straight Connector 496"/>
                    <p:cNvCxnSpPr/>
                    <p:nvPr/>
                  </p:nvCxnSpPr>
                  <p:spPr>
                    <a:xfrm flipH="1">
                      <a:off x="1967963"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flipH="1">
                      <a:off x="1967963"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flipH="1">
                      <a:off x="1967963"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flipH="1">
                      <a:off x="1967963"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flipH="1">
                      <a:off x="1801552"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flipH="1">
                      <a:off x="1801552"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p:cNvCxnSpPr/>
                    <p:nvPr/>
                  </p:nvCxnSpPr>
                  <p:spPr>
                    <a:xfrm flipH="1">
                      <a:off x="1801552"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4" name="Straight Connector 503"/>
                    <p:cNvCxnSpPr/>
                    <p:nvPr/>
                  </p:nvCxnSpPr>
                  <p:spPr>
                    <a:xfrm flipH="1">
                      <a:off x="1801552"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5" name="Straight Connector 504"/>
                    <p:cNvCxnSpPr/>
                    <p:nvPr/>
                  </p:nvCxnSpPr>
                  <p:spPr>
                    <a:xfrm flipH="1">
                      <a:off x="1801552"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flipH="1">
                      <a:off x="1801552"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flipH="1">
                      <a:off x="1801552"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flipH="1">
                      <a:off x="1801552"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9" name="Rectangle 508"/>
                    <p:cNvSpPr/>
                    <p:nvPr/>
                  </p:nvSpPr>
                  <p:spPr>
                    <a:xfrm flipH="1">
                      <a:off x="1768559" y="3904524"/>
                      <a:ext cx="304431" cy="200893"/>
                    </a:xfrm>
                    <a:prstGeom prst="rect">
                      <a:avLst/>
                    </a:prstGeom>
                  </p:spPr>
                  <p:txBody>
                    <a:bodyPr wrap="square">
                      <a:spAutoFit/>
                    </a:bodyPr>
                    <a:lstStyle/>
                    <a:p>
                      <a:pPr algn="ctr" defTabSz="457200"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grpSp>
              <p:grpSp>
                <p:nvGrpSpPr>
                  <p:cNvPr id="264" name="Group 263"/>
                  <p:cNvGrpSpPr/>
                  <p:nvPr/>
                </p:nvGrpSpPr>
                <p:grpSpPr>
                  <a:xfrm>
                    <a:off x="2861392" y="1714813"/>
                    <a:ext cx="695754" cy="845317"/>
                    <a:chOff x="1768559" y="3867540"/>
                    <a:chExt cx="304432" cy="663980"/>
                  </a:xfrm>
                </p:grpSpPr>
                <p:sp>
                  <p:nvSpPr>
                    <p:cNvPr id="440" name="Rectangle 439"/>
                    <p:cNvSpPr/>
                    <p:nvPr/>
                  </p:nvSpPr>
                  <p:spPr>
                    <a:xfrm flipH="1">
                      <a:off x="1801551" y="3886788"/>
                      <a:ext cx="192883" cy="644732"/>
                    </a:xfrm>
                    <a:prstGeom prst="rect">
                      <a:avLst/>
                    </a:prstGeom>
                    <a:solidFill>
                      <a:schemeClr val="accent3">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457200" fontAlgn="base">
                        <a:spcBef>
                          <a:spcPct val="0"/>
                        </a:spcBef>
                        <a:spcAft>
                          <a:spcPct val="0"/>
                        </a:spcAft>
                      </a:pPr>
                      <a:endParaRPr lang="en-US" sz="1200" dirty="0">
                        <a:solidFill>
                          <a:prstClr val="black"/>
                        </a:solidFill>
                        <a:latin typeface="Calibri"/>
                      </a:endParaRPr>
                    </a:p>
                  </p:txBody>
                </p:sp>
                <p:cxnSp>
                  <p:nvCxnSpPr>
                    <p:cNvPr id="441" name="Straight Connector 440"/>
                    <p:cNvCxnSpPr/>
                    <p:nvPr/>
                  </p:nvCxnSpPr>
                  <p:spPr>
                    <a:xfrm flipH="1">
                      <a:off x="1967964"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flipH="1">
                      <a:off x="1967964"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3" name="Straight Connector 442"/>
                    <p:cNvCxnSpPr/>
                    <p:nvPr/>
                  </p:nvCxnSpPr>
                  <p:spPr>
                    <a:xfrm flipH="1">
                      <a:off x="1967964"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4" name="Straight Connector 443"/>
                    <p:cNvCxnSpPr/>
                    <p:nvPr/>
                  </p:nvCxnSpPr>
                  <p:spPr>
                    <a:xfrm flipH="1">
                      <a:off x="1967964"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5" name="Straight Connector 444"/>
                    <p:cNvCxnSpPr/>
                    <p:nvPr/>
                  </p:nvCxnSpPr>
                  <p:spPr>
                    <a:xfrm flipH="1">
                      <a:off x="1967964"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flipH="1">
                      <a:off x="1967964"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7" name="Straight Connector 446"/>
                    <p:cNvCxnSpPr/>
                    <p:nvPr/>
                  </p:nvCxnSpPr>
                  <p:spPr>
                    <a:xfrm flipH="1">
                      <a:off x="1967964"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8" name="Straight Connector 447"/>
                    <p:cNvCxnSpPr/>
                    <p:nvPr/>
                  </p:nvCxnSpPr>
                  <p:spPr>
                    <a:xfrm flipH="1">
                      <a:off x="1967964"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9" name="Straight Connector 448"/>
                    <p:cNvCxnSpPr/>
                    <p:nvPr/>
                  </p:nvCxnSpPr>
                  <p:spPr>
                    <a:xfrm flipH="1">
                      <a:off x="1801553"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flipH="1">
                      <a:off x="1801553"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1" name="Straight Connector 450"/>
                    <p:cNvCxnSpPr/>
                    <p:nvPr/>
                  </p:nvCxnSpPr>
                  <p:spPr>
                    <a:xfrm flipH="1">
                      <a:off x="1801553"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2" name="Straight Connector 451"/>
                    <p:cNvCxnSpPr/>
                    <p:nvPr/>
                  </p:nvCxnSpPr>
                  <p:spPr>
                    <a:xfrm flipH="1">
                      <a:off x="1801553"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3" name="Straight Connector 452"/>
                    <p:cNvCxnSpPr/>
                    <p:nvPr/>
                  </p:nvCxnSpPr>
                  <p:spPr>
                    <a:xfrm flipH="1">
                      <a:off x="1801553"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4" name="Straight Connector 453"/>
                    <p:cNvCxnSpPr/>
                    <p:nvPr/>
                  </p:nvCxnSpPr>
                  <p:spPr>
                    <a:xfrm flipH="1">
                      <a:off x="1801553"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5" name="Straight Connector 454"/>
                    <p:cNvCxnSpPr/>
                    <p:nvPr/>
                  </p:nvCxnSpPr>
                  <p:spPr>
                    <a:xfrm flipH="1">
                      <a:off x="1801553"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6" name="Straight Connector 455"/>
                    <p:cNvCxnSpPr/>
                    <p:nvPr/>
                  </p:nvCxnSpPr>
                  <p:spPr>
                    <a:xfrm flipH="1">
                      <a:off x="1801553"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7" name="Rectangle 456"/>
                    <p:cNvSpPr/>
                    <p:nvPr/>
                  </p:nvSpPr>
                  <p:spPr>
                    <a:xfrm flipH="1">
                      <a:off x="1768560" y="3867540"/>
                      <a:ext cx="304431" cy="200893"/>
                    </a:xfrm>
                    <a:prstGeom prst="rect">
                      <a:avLst/>
                    </a:prstGeom>
                  </p:spPr>
                  <p:txBody>
                    <a:bodyPr wrap="square">
                      <a:spAutoFit/>
                    </a:bodyPr>
                    <a:lstStyle/>
                    <a:p>
                      <a:pPr algn="ctr" defTabSz="457200"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cxnSp>
                  <p:nvCxnSpPr>
                    <p:cNvPr id="458" name="Straight Connector 457"/>
                    <p:cNvCxnSpPr/>
                    <p:nvPr/>
                  </p:nvCxnSpPr>
                  <p:spPr>
                    <a:xfrm flipH="1">
                      <a:off x="1967963"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9" name="Straight Connector 458"/>
                    <p:cNvCxnSpPr/>
                    <p:nvPr/>
                  </p:nvCxnSpPr>
                  <p:spPr>
                    <a:xfrm flipH="1">
                      <a:off x="1967963"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0" name="Straight Connector 459"/>
                    <p:cNvCxnSpPr/>
                    <p:nvPr/>
                  </p:nvCxnSpPr>
                  <p:spPr>
                    <a:xfrm flipH="1">
                      <a:off x="1967963"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1" name="Straight Connector 460"/>
                    <p:cNvCxnSpPr/>
                    <p:nvPr/>
                  </p:nvCxnSpPr>
                  <p:spPr>
                    <a:xfrm flipH="1">
                      <a:off x="1967963"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2" name="Straight Connector 461"/>
                    <p:cNvCxnSpPr/>
                    <p:nvPr/>
                  </p:nvCxnSpPr>
                  <p:spPr>
                    <a:xfrm flipH="1">
                      <a:off x="1967963"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3" name="Straight Connector 462"/>
                    <p:cNvCxnSpPr/>
                    <p:nvPr/>
                  </p:nvCxnSpPr>
                  <p:spPr>
                    <a:xfrm flipH="1">
                      <a:off x="1967963"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4" name="Straight Connector 463"/>
                    <p:cNvCxnSpPr/>
                    <p:nvPr/>
                  </p:nvCxnSpPr>
                  <p:spPr>
                    <a:xfrm flipH="1">
                      <a:off x="1967963"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5" name="Straight Connector 464"/>
                    <p:cNvCxnSpPr/>
                    <p:nvPr/>
                  </p:nvCxnSpPr>
                  <p:spPr>
                    <a:xfrm flipH="1">
                      <a:off x="1967963"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p:cNvCxnSpPr/>
                    <p:nvPr/>
                  </p:nvCxnSpPr>
                  <p:spPr>
                    <a:xfrm flipH="1">
                      <a:off x="1801552"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7" name="Straight Connector 466"/>
                    <p:cNvCxnSpPr/>
                    <p:nvPr/>
                  </p:nvCxnSpPr>
                  <p:spPr>
                    <a:xfrm flipH="1">
                      <a:off x="1801552"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8" name="Straight Connector 467"/>
                    <p:cNvCxnSpPr/>
                    <p:nvPr/>
                  </p:nvCxnSpPr>
                  <p:spPr>
                    <a:xfrm flipH="1">
                      <a:off x="1801552"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p:cNvCxnSpPr/>
                    <p:nvPr/>
                  </p:nvCxnSpPr>
                  <p:spPr>
                    <a:xfrm flipH="1">
                      <a:off x="1801552"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flipH="1">
                      <a:off x="1801552"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1" name="Straight Connector 470"/>
                    <p:cNvCxnSpPr/>
                    <p:nvPr/>
                  </p:nvCxnSpPr>
                  <p:spPr>
                    <a:xfrm flipH="1">
                      <a:off x="1801552"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2" name="Straight Connector 471"/>
                    <p:cNvCxnSpPr/>
                    <p:nvPr/>
                  </p:nvCxnSpPr>
                  <p:spPr>
                    <a:xfrm flipH="1">
                      <a:off x="1801552"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3" name="Straight Connector 472"/>
                    <p:cNvCxnSpPr/>
                    <p:nvPr/>
                  </p:nvCxnSpPr>
                  <p:spPr>
                    <a:xfrm flipH="1">
                      <a:off x="1801552"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4" name="Rectangle 473"/>
                    <p:cNvSpPr/>
                    <p:nvPr/>
                  </p:nvSpPr>
                  <p:spPr>
                    <a:xfrm flipH="1">
                      <a:off x="1768559" y="3904524"/>
                      <a:ext cx="304431" cy="200893"/>
                    </a:xfrm>
                    <a:prstGeom prst="rect">
                      <a:avLst/>
                    </a:prstGeom>
                  </p:spPr>
                  <p:txBody>
                    <a:bodyPr wrap="square">
                      <a:spAutoFit/>
                    </a:bodyPr>
                    <a:lstStyle/>
                    <a:p>
                      <a:pPr algn="ctr" defTabSz="457200"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grpSp>
              <p:grpSp>
                <p:nvGrpSpPr>
                  <p:cNvPr id="265" name="Group 264"/>
                  <p:cNvGrpSpPr/>
                  <p:nvPr/>
                </p:nvGrpSpPr>
                <p:grpSpPr>
                  <a:xfrm>
                    <a:off x="2781181" y="1780760"/>
                    <a:ext cx="695754" cy="845317"/>
                    <a:chOff x="1768559" y="3867540"/>
                    <a:chExt cx="304432" cy="663980"/>
                  </a:xfrm>
                </p:grpSpPr>
                <p:sp>
                  <p:nvSpPr>
                    <p:cNvPr id="405" name="Rectangle 404"/>
                    <p:cNvSpPr/>
                    <p:nvPr/>
                  </p:nvSpPr>
                  <p:spPr>
                    <a:xfrm flipH="1">
                      <a:off x="1801551" y="3886788"/>
                      <a:ext cx="192883" cy="644732"/>
                    </a:xfrm>
                    <a:prstGeom prst="rect">
                      <a:avLst/>
                    </a:prstGeom>
                    <a:solidFill>
                      <a:schemeClr val="accent3">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457200" fontAlgn="base">
                        <a:spcBef>
                          <a:spcPct val="0"/>
                        </a:spcBef>
                        <a:spcAft>
                          <a:spcPct val="0"/>
                        </a:spcAft>
                      </a:pPr>
                      <a:endParaRPr lang="en-US" sz="1200" dirty="0">
                        <a:solidFill>
                          <a:prstClr val="black"/>
                        </a:solidFill>
                        <a:latin typeface="Calibri"/>
                      </a:endParaRPr>
                    </a:p>
                  </p:txBody>
                </p:sp>
                <p:cxnSp>
                  <p:nvCxnSpPr>
                    <p:cNvPr id="406" name="Straight Connector 405"/>
                    <p:cNvCxnSpPr/>
                    <p:nvPr/>
                  </p:nvCxnSpPr>
                  <p:spPr>
                    <a:xfrm flipH="1">
                      <a:off x="1967964"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7" name="Straight Connector 406"/>
                    <p:cNvCxnSpPr/>
                    <p:nvPr/>
                  </p:nvCxnSpPr>
                  <p:spPr>
                    <a:xfrm flipH="1">
                      <a:off x="1967964"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flipH="1">
                      <a:off x="1967964"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9" name="Straight Connector 408"/>
                    <p:cNvCxnSpPr/>
                    <p:nvPr/>
                  </p:nvCxnSpPr>
                  <p:spPr>
                    <a:xfrm flipH="1">
                      <a:off x="1967964"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0" name="Straight Connector 409"/>
                    <p:cNvCxnSpPr/>
                    <p:nvPr/>
                  </p:nvCxnSpPr>
                  <p:spPr>
                    <a:xfrm flipH="1">
                      <a:off x="1967964"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1" name="Straight Connector 410"/>
                    <p:cNvCxnSpPr/>
                    <p:nvPr/>
                  </p:nvCxnSpPr>
                  <p:spPr>
                    <a:xfrm flipH="1">
                      <a:off x="1967964"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p:cNvCxnSpPr/>
                    <p:nvPr/>
                  </p:nvCxnSpPr>
                  <p:spPr>
                    <a:xfrm flipH="1">
                      <a:off x="1967964"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flipH="1">
                      <a:off x="1967964"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flipH="1">
                      <a:off x="1801553"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5" name="Straight Connector 414"/>
                    <p:cNvCxnSpPr/>
                    <p:nvPr/>
                  </p:nvCxnSpPr>
                  <p:spPr>
                    <a:xfrm flipH="1">
                      <a:off x="1801553"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6" name="Straight Connector 415"/>
                    <p:cNvCxnSpPr/>
                    <p:nvPr/>
                  </p:nvCxnSpPr>
                  <p:spPr>
                    <a:xfrm flipH="1">
                      <a:off x="1801553"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7" name="Straight Connector 416"/>
                    <p:cNvCxnSpPr/>
                    <p:nvPr/>
                  </p:nvCxnSpPr>
                  <p:spPr>
                    <a:xfrm flipH="1">
                      <a:off x="1801553"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8" name="Straight Connector 417"/>
                    <p:cNvCxnSpPr/>
                    <p:nvPr/>
                  </p:nvCxnSpPr>
                  <p:spPr>
                    <a:xfrm flipH="1">
                      <a:off x="1801553"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flipH="1">
                      <a:off x="1801553"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0" name="Straight Connector 419"/>
                    <p:cNvCxnSpPr/>
                    <p:nvPr/>
                  </p:nvCxnSpPr>
                  <p:spPr>
                    <a:xfrm flipH="1">
                      <a:off x="1801553"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a:xfrm flipH="1">
                      <a:off x="1801553"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2" name="Rectangle 421"/>
                    <p:cNvSpPr/>
                    <p:nvPr/>
                  </p:nvSpPr>
                  <p:spPr>
                    <a:xfrm flipH="1">
                      <a:off x="1768560" y="3867540"/>
                      <a:ext cx="304431" cy="200893"/>
                    </a:xfrm>
                    <a:prstGeom prst="rect">
                      <a:avLst/>
                    </a:prstGeom>
                  </p:spPr>
                  <p:txBody>
                    <a:bodyPr wrap="square">
                      <a:spAutoFit/>
                    </a:bodyPr>
                    <a:lstStyle/>
                    <a:p>
                      <a:pPr algn="ctr" defTabSz="457200"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cxnSp>
                  <p:nvCxnSpPr>
                    <p:cNvPr id="423" name="Straight Connector 422"/>
                    <p:cNvCxnSpPr/>
                    <p:nvPr/>
                  </p:nvCxnSpPr>
                  <p:spPr>
                    <a:xfrm flipH="1">
                      <a:off x="1967963"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4" name="Straight Connector 423"/>
                    <p:cNvCxnSpPr/>
                    <p:nvPr/>
                  </p:nvCxnSpPr>
                  <p:spPr>
                    <a:xfrm flipH="1">
                      <a:off x="1967963"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5" name="Straight Connector 424"/>
                    <p:cNvCxnSpPr/>
                    <p:nvPr/>
                  </p:nvCxnSpPr>
                  <p:spPr>
                    <a:xfrm flipH="1">
                      <a:off x="1967963"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flipH="1">
                      <a:off x="1967963"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7" name="Straight Connector 426"/>
                    <p:cNvCxnSpPr/>
                    <p:nvPr/>
                  </p:nvCxnSpPr>
                  <p:spPr>
                    <a:xfrm flipH="1">
                      <a:off x="1967963"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8" name="Straight Connector 427"/>
                    <p:cNvCxnSpPr/>
                    <p:nvPr/>
                  </p:nvCxnSpPr>
                  <p:spPr>
                    <a:xfrm flipH="1">
                      <a:off x="1967963"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9" name="Straight Connector 428"/>
                    <p:cNvCxnSpPr/>
                    <p:nvPr/>
                  </p:nvCxnSpPr>
                  <p:spPr>
                    <a:xfrm flipH="1">
                      <a:off x="1967963"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flipH="1">
                      <a:off x="1967963"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1" name="Straight Connector 430"/>
                    <p:cNvCxnSpPr/>
                    <p:nvPr/>
                  </p:nvCxnSpPr>
                  <p:spPr>
                    <a:xfrm flipH="1">
                      <a:off x="1801552"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2" name="Straight Connector 431"/>
                    <p:cNvCxnSpPr/>
                    <p:nvPr/>
                  </p:nvCxnSpPr>
                  <p:spPr>
                    <a:xfrm flipH="1">
                      <a:off x="1801552"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3" name="Straight Connector 432"/>
                    <p:cNvCxnSpPr/>
                    <p:nvPr/>
                  </p:nvCxnSpPr>
                  <p:spPr>
                    <a:xfrm flipH="1">
                      <a:off x="1801552"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flipH="1">
                      <a:off x="1801552"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5" name="Straight Connector 434"/>
                    <p:cNvCxnSpPr/>
                    <p:nvPr/>
                  </p:nvCxnSpPr>
                  <p:spPr>
                    <a:xfrm flipH="1">
                      <a:off x="1801552"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6" name="Straight Connector 435"/>
                    <p:cNvCxnSpPr/>
                    <p:nvPr/>
                  </p:nvCxnSpPr>
                  <p:spPr>
                    <a:xfrm flipH="1">
                      <a:off x="1801552"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7" name="Straight Connector 436"/>
                    <p:cNvCxnSpPr/>
                    <p:nvPr/>
                  </p:nvCxnSpPr>
                  <p:spPr>
                    <a:xfrm flipH="1">
                      <a:off x="1801552"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flipH="1">
                      <a:off x="1801552"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9" name="Rectangle 438"/>
                    <p:cNvSpPr/>
                    <p:nvPr/>
                  </p:nvSpPr>
                  <p:spPr>
                    <a:xfrm flipH="1">
                      <a:off x="1768559" y="3904524"/>
                      <a:ext cx="304431" cy="200893"/>
                    </a:xfrm>
                    <a:prstGeom prst="rect">
                      <a:avLst/>
                    </a:prstGeom>
                  </p:spPr>
                  <p:txBody>
                    <a:bodyPr wrap="square">
                      <a:spAutoFit/>
                    </a:bodyPr>
                    <a:lstStyle/>
                    <a:p>
                      <a:pPr algn="ctr" defTabSz="457200"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grpSp>
              <p:grpSp>
                <p:nvGrpSpPr>
                  <p:cNvPr id="266" name="Group 265"/>
                  <p:cNvGrpSpPr/>
                  <p:nvPr/>
                </p:nvGrpSpPr>
                <p:grpSpPr>
                  <a:xfrm>
                    <a:off x="2675205" y="1840728"/>
                    <a:ext cx="695754" cy="845317"/>
                    <a:chOff x="1768559" y="3867540"/>
                    <a:chExt cx="304432" cy="663980"/>
                  </a:xfrm>
                </p:grpSpPr>
                <p:sp>
                  <p:nvSpPr>
                    <p:cNvPr id="370" name="Rectangle 369"/>
                    <p:cNvSpPr/>
                    <p:nvPr/>
                  </p:nvSpPr>
                  <p:spPr>
                    <a:xfrm flipH="1">
                      <a:off x="1801551" y="3886788"/>
                      <a:ext cx="192883" cy="644732"/>
                    </a:xfrm>
                    <a:prstGeom prst="rect">
                      <a:avLst/>
                    </a:prstGeom>
                    <a:solidFill>
                      <a:schemeClr val="accent3">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457200" fontAlgn="base">
                        <a:spcBef>
                          <a:spcPct val="0"/>
                        </a:spcBef>
                        <a:spcAft>
                          <a:spcPct val="0"/>
                        </a:spcAft>
                      </a:pPr>
                      <a:endParaRPr lang="en-US" sz="1200" dirty="0">
                        <a:solidFill>
                          <a:prstClr val="black"/>
                        </a:solidFill>
                        <a:latin typeface="Calibri"/>
                      </a:endParaRPr>
                    </a:p>
                  </p:txBody>
                </p:sp>
                <p:cxnSp>
                  <p:nvCxnSpPr>
                    <p:cNvPr id="371" name="Straight Connector 370"/>
                    <p:cNvCxnSpPr/>
                    <p:nvPr/>
                  </p:nvCxnSpPr>
                  <p:spPr>
                    <a:xfrm flipH="1">
                      <a:off x="1967964"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flipH="1">
                      <a:off x="1967964"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p:cNvCxnSpPr/>
                    <p:nvPr/>
                  </p:nvCxnSpPr>
                  <p:spPr>
                    <a:xfrm flipH="1">
                      <a:off x="1967964"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4" name="Straight Connector 373"/>
                    <p:cNvCxnSpPr/>
                    <p:nvPr/>
                  </p:nvCxnSpPr>
                  <p:spPr>
                    <a:xfrm flipH="1">
                      <a:off x="1967964"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5" name="Straight Connector 374"/>
                    <p:cNvCxnSpPr/>
                    <p:nvPr/>
                  </p:nvCxnSpPr>
                  <p:spPr>
                    <a:xfrm flipH="1">
                      <a:off x="1967964"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a:xfrm flipH="1">
                      <a:off x="1967964"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7" name="Straight Connector 376"/>
                    <p:cNvCxnSpPr/>
                    <p:nvPr/>
                  </p:nvCxnSpPr>
                  <p:spPr>
                    <a:xfrm flipH="1">
                      <a:off x="1967964"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flipH="1">
                      <a:off x="1967964"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p:nvCxnSpPr>
                  <p:spPr>
                    <a:xfrm flipH="1">
                      <a:off x="1801553"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0" name="Straight Connector 379"/>
                    <p:cNvCxnSpPr/>
                    <p:nvPr/>
                  </p:nvCxnSpPr>
                  <p:spPr>
                    <a:xfrm flipH="1">
                      <a:off x="1801553"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flipH="1">
                      <a:off x="1801553"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2" name="Straight Connector 381"/>
                    <p:cNvCxnSpPr/>
                    <p:nvPr/>
                  </p:nvCxnSpPr>
                  <p:spPr>
                    <a:xfrm flipH="1">
                      <a:off x="1801553"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3" name="Straight Connector 382"/>
                    <p:cNvCxnSpPr/>
                    <p:nvPr/>
                  </p:nvCxnSpPr>
                  <p:spPr>
                    <a:xfrm flipH="1">
                      <a:off x="1801553"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flipH="1">
                      <a:off x="1801553"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p:cNvCxnSpPr/>
                    <p:nvPr/>
                  </p:nvCxnSpPr>
                  <p:spPr>
                    <a:xfrm flipH="1">
                      <a:off x="1801553"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flipH="1">
                      <a:off x="1801553"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7" name="Rectangle 386"/>
                    <p:cNvSpPr/>
                    <p:nvPr/>
                  </p:nvSpPr>
                  <p:spPr>
                    <a:xfrm flipH="1">
                      <a:off x="1768560" y="3867540"/>
                      <a:ext cx="304431" cy="200893"/>
                    </a:xfrm>
                    <a:prstGeom prst="rect">
                      <a:avLst/>
                    </a:prstGeom>
                  </p:spPr>
                  <p:txBody>
                    <a:bodyPr wrap="square">
                      <a:spAutoFit/>
                    </a:bodyPr>
                    <a:lstStyle/>
                    <a:p>
                      <a:pPr algn="ctr" defTabSz="457200"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cxnSp>
                  <p:nvCxnSpPr>
                    <p:cNvPr id="388" name="Straight Connector 387"/>
                    <p:cNvCxnSpPr/>
                    <p:nvPr/>
                  </p:nvCxnSpPr>
                  <p:spPr>
                    <a:xfrm flipH="1">
                      <a:off x="1967963"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flipH="1">
                      <a:off x="1967963"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0" name="Straight Connector 389"/>
                    <p:cNvCxnSpPr/>
                    <p:nvPr/>
                  </p:nvCxnSpPr>
                  <p:spPr>
                    <a:xfrm flipH="1">
                      <a:off x="1967963"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flipH="1">
                      <a:off x="1967963"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flipH="1">
                      <a:off x="1967963"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3" name="Straight Connector 392"/>
                    <p:cNvCxnSpPr/>
                    <p:nvPr/>
                  </p:nvCxnSpPr>
                  <p:spPr>
                    <a:xfrm flipH="1">
                      <a:off x="1967963"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a:xfrm flipH="1">
                      <a:off x="1967963"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5" name="Straight Connector 394"/>
                    <p:cNvCxnSpPr/>
                    <p:nvPr/>
                  </p:nvCxnSpPr>
                  <p:spPr>
                    <a:xfrm flipH="1">
                      <a:off x="1967963"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6" name="Straight Connector 395"/>
                    <p:cNvCxnSpPr/>
                    <p:nvPr/>
                  </p:nvCxnSpPr>
                  <p:spPr>
                    <a:xfrm flipH="1">
                      <a:off x="1801552"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flipH="1">
                      <a:off x="1801552"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8" name="Straight Connector 397"/>
                    <p:cNvCxnSpPr/>
                    <p:nvPr/>
                  </p:nvCxnSpPr>
                  <p:spPr>
                    <a:xfrm flipH="1">
                      <a:off x="1801552"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9" name="Straight Connector 398"/>
                    <p:cNvCxnSpPr/>
                    <p:nvPr/>
                  </p:nvCxnSpPr>
                  <p:spPr>
                    <a:xfrm flipH="1">
                      <a:off x="1801552"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flipH="1">
                      <a:off x="1801552"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1" name="Straight Connector 400"/>
                    <p:cNvCxnSpPr/>
                    <p:nvPr/>
                  </p:nvCxnSpPr>
                  <p:spPr>
                    <a:xfrm flipH="1">
                      <a:off x="1801552"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flipH="1">
                      <a:off x="1801552"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flipH="1">
                      <a:off x="1801552"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4" name="Rectangle 403"/>
                    <p:cNvSpPr/>
                    <p:nvPr/>
                  </p:nvSpPr>
                  <p:spPr>
                    <a:xfrm flipH="1">
                      <a:off x="1768559" y="3904524"/>
                      <a:ext cx="304431" cy="200893"/>
                    </a:xfrm>
                    <a:prstGeom prst="rect">
                      <a:avLst/>
                    </a:prstGeom>
                  </p:spPr>
                  <p:txBody>
                    <a:bodyPr wrap="square">
                      <a:spAutoFit/>
                    </a:bodyPr>
                    <a:lstStyle/>
                    <a:p>
                      <a:pPr algn="ctr" defTabSz="457200"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grpSp>
              <p:sp>
                <p:nvSpPr>
                  <p:cNvPr id="267" name="Cloud 266"/>
                  <p:cNvSpPr/>
                  <p:nvPr/>
                </p:nvSpPr>
                <p:spPr>
                  <a:xfrm>
                    <a:off x="763696" y="1783564"/>
                    <a:ext cx="1593769" cy="1198220"/>
                  </a:xfrm>
                  <a:prstGeom prst="cloud">
                    <a:avLst/>
                  </a:prstGeom>
                  <a:solidFill>
                    <a:schemeClr val="accent2">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200" dirty="0">
                      <a:solidFill>
                        <a:prstClr val="black"/>
                      </a:solidFill>
                      <a:latin typeface="Calibri"/>
                      <a:cs typeface="Arial" pitchFamily="34" charset="0"/>
                    </a:endParaRPr>
                  </a:p>
                </p:txBody>
              </p:sp>
              <p:grpSp>
                <p:nvGrpSpPr>
                  <p:cNvPr id="268" name="Group 267"/>
                  <p:cNvGrpSpPr/>
                  <p:nvPr/>
                </p:nvGrpSpPr>
                <p:grpSpPr>
                  <a:xfrm>
                    <a:off x="1000818" y="2047707"/>
                    <a:ext cx="1063884" cy="668062"/>
                    <a:chOff x="1153201" y="4256187"/>
                    <a:chExt cx="1417374" cy="767266"/>
                  </a:xfrm>
                </p:grpSpPr>
                <p:grpSp>
                  <p:nvGrpSpPr>
                    <p:cNvPr id="336" name="Group 335"/>
                    <p:cNvGrpSpPr/>
                    <p:nvPr/>
                  </p:nvGrpSpPr>
                  <p:grpSpPr>
                    <a:xfrm>
                      <a:off x="1296589" y="4256187"/>
                      <a:ext cx="621384" cy="315702"/>
                      <a:chOff x="7040853" y="4573799"/>
                      <a:chExt cx="621384" cy="315702"/>
                    </a:xfrm>
                  </p:grpSpPr>
                  <p:sp>
                    <p:nvSpPr>
                      <p:cNvPr id="360" name="Freeform 359"/>
                      <p:cNvSpPr/>
                      <p:nvPr/>
                    </p:nvSpPr>
                    <p:spPr>
                      <a:xfrm>
                        <a:off x="7159625" y="4575176"/>
                        <a:ext cx="396875" cy="314325"/>
                      </a:xfrm>
                      <a:custGeom>
                        <a:avLst/>
                        <a:gdLst>
                          <a:gd name="connsiteX0" fmla="*/ 0 w 384175"/>
                          <a:gd name="connsiteY0" fmla="*/ 0 h 296197"/>
                          <a:gd name="connsiteX1" fmla="*/ 0 w 384175"/>
                          <a:gd name="connsiteY1" fmla="*/ 0 h 296197"/>
                          <a:gd name="connsiteX2" fmla="*/ 6350 w 384175"/>
                          <a:gd name="connsiteY2" fmla="*/ 234950 h 296197"/>
                          <a:gd name="connsiteX3" fmla="*/ 9525 w 384175"/>
                          <a:gd name="connsiteY3" fmla="*/ 254000 h 296197"/>
                          <a:gd name="connsiteX4" fmla="*/ 6350 w 384175"/>
                          <a:gd name="connsiteY4" fmla="*/ 292100 h 296197"/>
                          <a:gd name="connsiteX5" fmla="*/ 66675 w 384175"/>
                          <a:gd name="connsiteY5" fmla="*/ 288925 h 296197"/>
                          <a:gd name="connsiteX6" fmla="*/ 171450 w 384175"/>
                          <a:gd name="connsiteY6" fmla="*/ 285750 h 296197"/>
                          <a:gd name="connsiteX7" fmla="*/ 215900 w 384175"/>
                          <a:gd name="connsiteY7" fmla="*/ 279400 h 296197"/>
                          <a:gd name="connsiteX8" fmla="*/ 276225 w 384175"/>
                          <a:gd name="connsiteY8" fmla="*/ 282575 h 296197"/>
                          <a:gd name="connsiteX9" fmla="*/ 314325 w 384175"/>
                          <a:gd name="connsiteY9" fmla="*/ 276225 h 296197"/>
                          <a:gd name="connsiteX10" fmla="*/ 323850 w 384175"/>
                          <a:gd name="connsiteY10" fmla="*/ 269875 h 296197"/>
                          <a:gd name="connsiteX11" fmla="*/ 336550 w 384175"/>
                          <a:gd name="connsiteY11" fmla="*/ 250825 h 296197"/>
                          <a:gd name="connsiteX12" fmla="*/ 355600 w 384175"/>
                          <a:gd name="connsiteY12" fmla="*/ 238125 h 296197"/>
                          <a:gd name="connsiteX13" fmla="*/ 361950 w 384175"/>
                          <a:gd name="connsiteY13" fmla="*/ 228600 h 296197"/>
                          <a:gd name="connsiteX14" fmla="*/ 371475 w 384175"/>
                          <a:gd name="connsiteY14" fmla="*/ 200025 h 296197"/>
                          <a:gd name="connsiteX15" fmla="*/ 377825 w 384175"/>
                          <a:gd name="connsiteY15" fmla="*/ 180975 h 296197"/>
                          <a:gd name="connsiteX16" fmla="*/ 381000 w 384175"/>
                          <a:gd name="connsiteY16" fmla="*/ 171450 h 296197"/>
                          <a:gd name="connsiteX17" fmla="*/ 384175 w 384175"/>
                          <a:gd name="connsiteY17" fmla="*/ 158750 h 296197"/>
                          <a:gd name="connsiteX18" fmla="*/ 381000 w 384175"/>
                          <a:gd name="connsiteY18" fmla="*/ 133350 h 296197"/>
                          <a:gd name="connsiteX19" fmla="*/ 374650 w 384175"/>
                          <a:gd name="connsiteY19" fmla="*/ 123825 h 296197"/>
                          <a:gd name="connsiteX20" fmla="*/ 368300 w 384175"/>
                          <a:gd name="connsiteY20" fmla="*/ 101600 h 296197"/>
                          <a:gd name="connsiteX21" fmla="*/ 365125 w 384175"/>
                          <a:gd name="connsiteY21" fmla="*/ 92075 h 296197"/>
                          <a:gd name="connsiteX22" fmla="*/ 349250 w 384175"/>
                          <a:gd name="connsiteY22" fmla="*/ 53975 h 296197"/>
                          <a:gd name="connsiteX23" fmla="*/ 339725 w 384175"/>
                          <a:gd name="connsiteY23" fmla="*/ 44450 h 296197"/>
                          <a:gd name="connsiteX24" fmla="*/ 330200 w 384175"/>
                          <a:gd name="connsiteY24" fmla="*/ 41275 h 296197"/>
                          <a:gd name="connsiteX25" fmla="*/ 320675 w 384175"/>
                          <a:gd name="connsiteY25" fmla="*/ 34925 h 296197"/>
                          <a:gd name="connsiteX26" fmla="*/ 307975 w 384175"/>
                          <a:gd name="connsiteY26" fmla="*/ 28575 h 296197"/>
                          <a:gd name="connsiteX27" fmla="*/ 276225 w 384175"/>
                          <a:gd name="connsiteY27" fmla="*/ 12700 h 296197"/>
                          <a:gd name="connsiteX28" fmla="*/ 174625 w 384175"/>
                          <a:gd name="connsiteY28" fmla="*/ 9525 h 296197"/>
                          <a:gd name="connsiteX29" fmla="*/ 50800 w 384175"/>
                          <a:gd name="connsiteY29" fmla="*/ 9525 h 296197"/>
                          <a:gd name="connsiteX30" fmla="*/ 0 w 384175"/>
                          <a:gd name="connsiteY30" fmla="*/ 0 h 29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4175" h="296197">
                            <a:moveTo>
                              <a:pt x="0" y="0"/>
                            </a:moveTo>
                            <a:lnTo>
                              <a:pt x="0" y="0"/>
                            </a:lnTo>
                            <a:cubicBezTo>
                              <a:pt x="2117" y="78317"/>
                              <a:pt x="3414" y="156660"/>
                              <a:pt x="6350" y="234950"/>
                            </a:cubicBezTo>
                            <a:cubicBezTo>
                              <a:pt x="6591" y="241383"/>
                              <a:pt x="9525" y="247562"/>
                              <a:pt x="9525" y="254000"/>
                            </a:cubicBezTo>
                            <a:cubicBezTo>
                              <a:pt x="9525" y="266744"/>
                              <a:pt x="-4524" y="285455"/>
                              <a:pt x="6350" y="292100"/>
                            </a:cubicBezTo>
                            <a:cubicBezTo>
                              <a:pt x="23532" y="302600"/>
                              <a:pt x="46554" y="289699"/>
                              <a:pt x="66675" y="288925"/>
                            </a:cubicBezTo>
                            <a:lnTo>
                              <a:pt x="171450" y="285750"/>
                            </a:lnTo>
                            <a:cubicBezTo>
                              <a:pt x="180929" y="284170"/>
                              <a:pt x="207953" y="279400"/>
                              <a:pt x="215900" y="279400"/>
                            </a:cubicBezTo>
                            <a:cubicBezTo>
                              <a:pt x="236036" y="279400"/>
                              <a:pt x="256117" y="281517"/>
                              <a:pt x="276225" y="282575"/>
                            </a:cubicBezTo>
                            <a:cubicBezTo>
                              <a:pt x="279525" y="282104"/>
                              <a:pt x="308611" y="278368"/>
                              <a:pt x="314325" y="276225"/>
                            </a:cubicBezTo>
                            <a:cubicBezTo>
                              <a:pt x="317898" y="274885"/>
                              <a:pt x="320675" y="271992"/>
                              <a:pt x="323850" y="269875"/>
                            </a:cubicBezTo>
                            <a:cubicBezTo>
                              <a:pt x="327559" y="258749"/>
                              <a:pt x="325848" y="259149"/>
                              <a:pt x="336550" y="250825"/>
                            </a:cubicBezTo>
                            <a:cubicBezTo>
                              <a:pt x="342574" y="246140"/>
                              <a:pt x="355600" y="238125"/>
                              <a:pt x="355600" y="238125"/>
                            </a:cubicBezTo>
                            <a:cubicBezTo>
                              <a:pt x="357717" y="234950"/>
                              <a:pt x="360400" y="232087"/>
                              <a:pt x="361950" y="228600"/>
                            </a:cubicBezTo>
                            <a:lnTo>
                              <a:pt x="371475" y="200025"/>
                            </a:lnTo>
                            <a:lnTo>
                              <a:pt x="377825" y="180975"/>
                            </a:lnTo>
                            <a:cubicBezTo>
                              <a:pt x="378883" y="177800"/>
                              <a:pt x="380188" y="174697"/>
                              <a:pt x="381000" y="171450"/>
                            </a:cubicBezTo>
                            <a:lnTo>
                              <a:pt x="384175" y="158750"/>
                            </a:lnTo>
                            <a:cubicBezTo>
                              <a:pt x="383117" y="150283"/>
                              <a:pt x="383245" y="141582"/>
                              <a:pt x="381000" y="133350"/>
                            </a:cubicBezTo>
                            <a:cubicBezTo>
                              <a:pt x="379996" y="129669"/>
                              <a:pt x="376357" y="127238"/>
                              <a:pt x="374650" y="123825"/>
                            </a:cubicBezTo>
                            <a:cubicBezTo>
                              <a:pt x="372112" y="118750"/>
                              <a:pt x="369656" y="106347"/>
                              <a:pt x="368300" y="101600"/>
                            </a:cubicBezTo>
                            <a:cubicBezTo>
                              <a:pt x="367381" y="98382"/>
                              <a:pt x="365851" y="95342"/>
                              <a:pt x="365125" y="92075"/>
                            </a:cubicBezTo>
                            <a:cubicBezTo>
                              <a:pt x="360758" y="72422"/>
                              <a:pt x="365447" y="70172"/>
                              <a:pt x="349250" y="53975"/>
                            </a:cubicBezTo>
                            <a:cubicBezTo>
                              <a:pt x="346075" y="50800"/>
                              <a:pt x="343461" y="46941"/>
                              <a:pt x="339725" y="44450"/>
                            </a:cubicBezTo>
                            <a:cubicBezTo>
                              <a:pt x="336940" y="42594"/>
                              <a:pt x="333193" y="42772"/>
                              <a:pt x="330200" y="41275"/>
                            </a:cubicBezTo>
                            <a:cubicBezTo>
                              <a:pt x="326787" y="39568"/>
                              <a:pt x="323988" y="36818"/>
                              <a:pt x="320675" y="34925"/>
                            </a:cubicBezTo>
                            <a:cubicBezTo>
                              <a:pt x="316566" y="32577"/>
                              <a:pt x="312034" y="31010"/>
                              <a:pt x="307975" y="28575"/>
                            </a:cubicBezTo>
                            <a:cubicBezTo>
                              <a:pt x="295074" y="20835"/>
                              <a:pt x="290737" y="13506"/>
                              <a:pt x="276225" y="12700"/>
                            </a:cubicBezTo>
                            <a:cubicBezTo>
                              <a:pt x="242394" y="10820"/>
                              <a:pt x="208492" y="10583"/>
                              <a:pt x="174625" y="9525"/>
                            </a:cubicBezTo>
                            <a:cubicBezTo>
                              <a:pt x="122765" y="882"/>
                              <a:pt x="153023" y="4657"/>
                              <a:pt x="50800" y="9525"/>
                            </a:cubicBezTo>
                            <a:cubicBezTo>
                              <a:pt x="-23238" y="13051"/>
                              <a:pt x="8467" y="1587"/>
                              <a:pt x="0" y="0"/>
                            </a:cubicBezTo>
                            <a:close/>
                          </a:path>
                        </a:pathLst>
                      </a:cu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600" dirty="0">
                          <a:solidFill>
                            <a:prstClr val="white"/>
                          </a:solidFill>
                          <a:latin typeface="Calibri"/>
                        </a:endParaRPr>
                      </a:p>
                    </p:txBody>
                  </p:sp>
                  <p:grpSp>
                    <p:nvGrpSpPr>
                      <p:cNvPr id="361" name="Group 360"/>
                      <p:cNvGrpSpPr/>
                      <p:nvPr/>
                    </p:nvGrpSpPr>
                    <p:grpSpPr>
                      <a:xfrm>
                        <a:off x="7040853" y="4573799"/>
                        <a:ext cx="621384" cy="303513"/>
                        <a:chOff x="6923314" y="4761807"/>
                        <a:chExt cx="621384" cy="303513"/>
                      </a:xfrm>
                    </p:grpSpPr>
                    <p:grpSp>
                      <p:nvGrpSpPr>
                        <p:cNvPr id="362" name="Group 361"/>
                        <p:cNvGrpSpPr/>
                        <p:nvPr/>
                      </p:nvGrpSpPr>
                      <p:grpSpPr>
                        <a:xfrm>
                          <a:off x="7040853" y="4761807"/>
                          <a:ext cx="400452" cy="303513"/>
                          <a:chOff x="7406609" y="4557914"/>
                          <a:chExt cx="400452" cy="425549"/>
                        </a:xfrm>
                      </p:grpSpPr>
                      <p:cxnSp>
                        <p:nvCxnSpPr>
                          <p:cNvPr id="366" name="Straight Connector 365"/>
                          <p:cNvCxnSpPr/>
                          <p:nvPr/>
                        </p:nvCxnSpPr>
                        <p:spPr>
                          <a:xfrm>
                            <a:off x="7406609" y="4558393"/>
                            <a:ext cx="0" cy="42507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a:xfrm>
                            <a:off x="7406610" y="4557914"/>
                            <a:ext cx="25965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8" name="Straight Connector 367"/>
                          <p:cNvCxnSpPr/>
                          <p:nvPr/>
                        </p:nvCxnSpPr>
                        <p:spPr>
                          <a:xfrm>
                            <a:off x="7406609" y="4983463"/>
                            <a:ext cx="24515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9" name="Arc 368"/>
                          <p:cNvSpPr/>
                          <p:nvPr/>
                        </p:nvSpPr>
                        <p:spPr>
                          <a:xfrm>
                            <a:off x="7496460" y="4557914"/>
                            <a:ext cx="310601" cy="425549"/>
                          </a:xfrm>
                          <a:prstGeom prst="arc">
                            <a:avLst>
                              <a:gd name="adj1" fmla="val 16125035"/>
                              <a:gd name="adj2" fmla="val 557392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en-US" sz="1600" dirty="0">
                              <a:solidFill>
                                <a:prstClr val="black"/>
                              </a:solidFill>
                              <a:latin typeface="Calibri"/>
                            </a:endParaRPr>
                          </a:p>
                        </p:txBody>
                      </p:sp>
                    </p:grpSp>
                    <p:cxnSp>
                      <p:nvCxnSpPr>
                        <p:cNvPr id="363" name="Straight Connector 362"/>
                        <p:cNvCxnSpPr/>
                        <p:nvPr/>
                      </p:nvCxnSpPr>
                      <p:spPr>
                        <a:xfrm>
                          <a:off x="6923314" y="4844128"/>
                          <a:ext cx="11753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a:off x="6923314" y="4974757"/>
                          <a:ext cx="11753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a:off x="7440947" y="4913563"/>
                          <a:ext cx="10375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337" name="Group 336"/>
                    <p:cNvGrpSpPr/>
                    <p:nvPr/>
                  </p:nvGrpSpPr>
                  <p:grpSpPr>
                    <a:xfrm>
                      <a:off x="1153201" y="4719297"/>
                      <a:ext cx="768749" cy="304156"/>
                      <a:chOff x="7040853" y="5257780"/>
                      <a:chExt cx="768749" cy="304156"/>
                    </a:xfrm>
                  </p:grpSpPr>
                  <p:sp>
                    <p:nvSpPr>
                      <p:cNvPr id="351" name="Freeform 350"/>
                      <p:cNvSpPr/>
                      <p:nvPr/>
                    </p:nvSpPr>
                    <p:spPr>
                      <a:xfrm>
                        <a:off x="7177879" y="5260975"/>
                        <a:ext cx="372271" cy="298450"/>
                      </a:xfrm>
                      <a:custGeom>
                        <a:avLst/>
                        <a:gdLst>
                          <a:gd name="connsiteX0" fmla="*/ 796 w 372271"/>
                          <a:gd name="connsiteY0" fmla="*/ 0 h 298450"/>
                          <a:gd name="connsiteX1" fmla="*/ 796 w 372271"/>
                          <a:gd name="connsiteY1" fmla="*/ 0 h 298450"/>
                          <a:gd name="connsiteX2" fmla="*/ 10321 w 372271"/>
                          <a:gd name="connsiteY2" fmla="*/ 28575 h 298450"/>
                          <a:gd name="connsiteX3" fmla="*/ 19846 w 372271"/>
                          <a:gd name="connsiteY3" fmla="*/ 38100 h 298450"/>
                          <a:gd name="connsiteX4" fmla="*/ 26196 w 372271"/>
                          <a:gd name="connsiteY4" fmla="*/ 57150 h 298450"/>
                          <a:gd name="connsiteX5" fmla="*/ 29371 w 372271"/>
                          <a:gd name="connsiteY5" fmla="*/ 66675 h 298450"/>
                          <a:gd name="connsiteX6" fmla="*/ 32546 w 372271"/>
                          <a:gd name="connsiteY6" fmla="*/ 76200 h 298450"/>
                          <a:gd name="connsiteX7" fmla="*/ 38896 w 372271"/>
                          <a:gd name="connsiteY7" fmla="*/ 104775 h 298450"/>
                          <a:gd name="connsiteX8" fmla="*/ 32546 w 372271"/>
                          <a:gd name="connsiteY8" fmla="*/ 196850 h 298450"/>
                          <a:gd name="connsiteX9" fmla="*/ 26196 w 372271"/>
                          <a:gd name="connsiteY9" fmla="*/ 238125 h 298450"/>
                          <a:gd name="connsiteX10" fmla="*/ 19846 w 372271"/>
                          <a:gd name="connsiteY10" fmla="*/ 257175 h 298450"/>
                          <a:gd name="connsiteX11" fmla="*/ 13496 w 372271"/>
                          <a:gd name="connsiteY11" fmla="*/ 282575 h 298450"/>
                          <a:gd name="connsiteX12" fmla="*/ 10321 w 372271"/>
                          <a:gd name="connsiteY12" fmla="*/ 292100 h 298450"/>
                          <a:gd name="connsiteX13" fmla="*/ 796 w 372271"/>
                          <a:gd name="connsiteY13" fmla="*/ 298450 h 298450"/>
                          <a:gd name="connsiteX14" fmla="*/ 111921 w 372271"/>
                          <a:gd name="connsiteY14" fmla="*/ 292100 h 298450"/>
                          <a:gd name="connsiteX15" fmla="*/ 261146 w 372271"/>
                          <a:gd name="connsiteY15" fmla="*/ 288925 h 298450"/>
                          <a:gd name="connsiteX16" fmla="*/ 296071 w 372271"/>
                          <a:gd name="connsiteY16" fmla="*/ 279400 h 298450"/>
                          <a:gd name="connsiteX17" fmla="*/ 315121 w 372271"/>
                          <a:gd name="connsiteY17" fmla="*/ 266700 h 298450"/>
                          <a:gd name="connsiteX18" fmla="*/ 337346 w 372271"/>
                          <a:gd name="connsiteY18" fmla="*/ 241300 h 298450"/>
                          <a:gd name="connsiteX19" fmla="*/ 359571 w 372271"/>
                          <a:gd name="connsiteY19" fmla="*/ 215900 h 298450"/>
                          <a:gd name="connsiteX20" fmla="*/ 362746 w 372271"/>
                          <a:gd name="connsiteY20" fmla="*/ 200025 h 298450"/>
                          <a:gd name="connsiteX21" fmla="*/ 369096 w 372271"/>
                          <a:gd name="connsiteY21" fmla="*/ 190500 h 298450"/>
                          <a:gd name="connsiteX22" fmla="*/ 372271 w 372271"/>
                          <a:gd name="connsiteY22" fmla="*/ 180975 h 298450"/>
                          <a:gd name="connsiteX23" fmla="*/ 369096 w 372271"/>
                          <a:gd name="connsiteY23" fmla="*/ 123825 h 298450"/>
                          <a:gd name="connsiteX24" fmla="*/ 362746 w 372271"/>
                          <a:gd name="connsiteY24" fmla="*/ 104775 h 298450"/>
                          <a:gd name="connsiteX25" fmla="*/ 359571 w 372271"/>
                          <a:gd name="connsiteY25" fmla="*/ 95250 h 298450"/>
                          <a:gd name="connsiteX26" fmla="*/ 356396 w 372271"/>
                          <a:gd name="connsiteY26" fmla="*/ 85725 h 298450"/>
                          <a:gd name="connsiteX27" fmla="*/ 343696 w 372271"/>
                          <a:gd name="connsiteY27" fmla="*/ 66675 h 298450"/>
                          <a:gd name="connsiteX28" fmla="*/ 337346 w 372271"/>
                          <a:gd name="connsiteY28" fmla="*/ 57150 h 298450"/>
                          <a:gd name="connsiteX29" fmla="*/ 327821 w 372271"/>
                          <a:gd name="connsiteY29" fmla="*/ 38100 h 298450"/>
                          <a:gd name="connsiteX30" fmla="*/ 308771 w 372271"/>
                          <a:gd name="connsiteY30" fmla="*/ 25400 h 298450"/>
                          <a:gd name="connsiteX31" fmla="*/ 299246 w 372271"/>
                          <a:gd name="connsiteY31" fmla="*/ 19050 h 298450"/>
                          <a:gd name="connsiteX32" fmla="*/ 280196 w 372271"/>
                          <a:gd name="connsiteY32" fmla="*/ 12700 h 298450"/>
                          <a:gd name="connsiteX33" fmla="*/ 270671 w 372271"/>
                          <a:gd name="connsiteY33" fmla="*/ 9525 h 298450"/>
                          <a:gd name="connsiteX34" fmla="*/ 245271 w 372271"/>
                          <a:gd name="connsiteY34" fmla="*/ 6350 h 298450"/>
                          <a:gd name="connsiteX35" fmla="*/ 143671 w 372271"/>
                          <a:gd name="connsiteY35" fmla="*/ 3175 h 298450"/>
                          <a:gd name="connsiteX36" fmla="*/ 796 w 372271"/>
                          <a:gd name="connsiteY36" fmla="*/ 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2271" h="298450">
                            <a:moveTo>
                              <a:pt x="796" y="0"/>
                            </a:moveTo>
                            <a:lnTo>
                              <a:pt x="796" y="0"/>
                            </a:lnTo>
                            <a:cubicBezTo>
                              <a:pt x="3971" y="9525"/>
                              <a:pt x="5831" y="19595"/>
                              <a:pt x="10321" y="28575"/>
                            </a:cubicBezTo>
                            <a:cubicBezTo>
                              <a:pt x="12329" y="32591"/>
                              <a:pt x="17665" y="34175"/>
                              <a:pt x="19846" y="38100"/>
                            </a:cubicBezTo>
                            <a:cubicBezTo>
                              <a:pt x="23097" y="43951"/>
                              <a:pt x="24079" y="50800"/>
                              <a:pt x="26196" y="57150"/>
                            </a:cubicBezTo>
                            <a:lnTo>
                              <a:pt x="29371" y="66675"/>
                            </a:lnTo>
                            <a:cubicBezTo>
                              <a:pt x="30429" y="69850"/>
                              <a:pt x="31890" y="72918"/>
                              <a:pt x="32546" y="76200"/>
                            </a:cubicBezTo>
                            <a:cubicBezTo>
                              <a:pt x="36577" y="96354"/>
                              <a:pt x="34412" y="86840"/>
                              <a:pt x="38896" y="104775"/>
                            </a:cubicBezTo>
                            <a:cubicBezTo>
                              <a:pt x="35888" y="167936"/>
                              <a:pt x="38261" y="153988"/>
                              <a:pt x="32546" y="196850"/>
                            </a:cubicBezTo>
                            <a:cubicBezTo>
                              <a:pt x="31971" y="201166"/>
                              <a:pt x="27582" y="232581"/>
                              <a:pt x="26196" y="238125"/>
                            </a:cubicBezTo>
                            <a:cubicBezTo>
                              <a:pt x="24573" y="244619"/>
                              <a:pt x="21469" y="250681"/>
                              <a:pt x="19846" y="257175"/>
                            </a:cubicBezTo>
                            <a:cubicBezTo>
                              <a:pt x="17729" y="265642"/>
                              <a:pt x="16256" y="274296"/>
                              <a:pt x="13496" y="282575"/>
                            </a:cubicBezTo>
                            <a:cubicBezTo>
                              <a:pt x="12438" y="285750"/>
                              <a:pt x="12412" y="289487"/>
                              <a:pt x="10321" y="292100"/>
                            </a:cubicBezTo>
                            <a:cubicBezTo>
                              <a:pt x="7937" y="295080"/>
                              <a:pt x="-3012" y="298212"/>
                              <a:pt x="796" y="298450"/>
                            </a:cubicBezTo>
                            <a:lnTo>
                              <a:pt x="111921" y="292100"/>
                            </a:lnTo>
                            <a:cubicBezTo>
                              <a:pt x="161649" y="290521"/>
                              <a:pt x="211404" y="289983"/>
                              <a:pt x="261146" y="288925"/>
                            </a:cubicBezTo>
                            <a:cubicBezTo>
                              <a:pt x="269666" y="287221"/>
                              <a:pt x="289165" y="284004"/>
                              <a:pt x="296071" y="279400"/>
                            </a:cubicBezTo>
                            <a:lnTo>
                              <a:pt x="315121" y="266700"/>
                            </a:lnTo>
                            <a:cubicBezTo>
                              <a:pt x="329938" y="244475"/>
                              <a:pt x="321471" y="251883"/>
                              <a:pt x="337346" y="241300"/>
                            </a:cubicBezTo>
                            <a:cubicBezTo>
                              <a:pt x="352163" y="219075"/>
                              <a:pt x="343696" y="226483"/>
                              <a:pt x="359571" y="215900"/>
                            </a:cubicBezTo>
                            <a:cubicBezTo>
                              <a:pt x="360629" y="210608"/>
                              <a:pt x="360851" y="205078"/>
                              <a:pt x="362746" y="200025"/>
                            </a:cubicBezTo>
                            <a:cubicBezTo>
                              <a:pt x="364086" y="196452"/>
                              <a:pt x="367389" y="193913"/>
                              <a:pt x="369096" y="190500"/>
                            </a:cubicBezTo>
                            <a:cubicBezTo>
                              <a:pt x="370593" y="187507"/>
                              <a:pt x="371213" y="184150"/>
                              <a:pt x="372271" y="180975"/>
                            </a:cubicBezTo>
                            <a:cubicBezTo>
                              <a:pt x="371213" y="161925"/>
                              <a:pt x="371463" y="142757"/>
                              <a:pt x="369096" y="123825"/>
                            </a:cubicBezTo>
                            <a:cubicBezTo>
                              <a:pt x="368266" y="117183"/>
                              <a:pt x="364863" y="111125"/>
                              <a:pt x="362746" y="104775"/>
                            </a:cubicBezTo>
                            <a:lnTo>
                              <a:pt x="359571" y="95250"/>
                            </a:lnTo>
                            <a:cubicBezTo>
                              <a:pt x="358513" y="92075"/>
                              <a:pt x="358252" y="88510"/>
                              <a:pt x="356396" y="85725"/>
                            </a:cubicBezTo>
                            <a:lnTo>
                              <a:pt x="343696" y="66675"/>
                            </a:lnTo>
                            <a:cubicBezTo>
                              <a:pt x="341579" y="63500"/>
                              <a:pt x="338553" y="60770"/>
                              <a:pt x="337346" y="57150"/>
                            </a:cubicBezTo>
                            <a:cubicBezTo>
                              <a:pt x="335081" y="50356"/>
                              <a:pt x="333614" y="43169"/>
                              <a:pt x="327821" y="38100"/>
                            </a:cubicBezTo>
                            <a:cubicBezTo>
                              <a:pt x="322078" y="33074"/>
                              <a:pt x="315121" y="29633"/>
                              <a:pt x="308771" y="25400"/>
                            </a:cubicBezTo>
                            <a:cubicBezTo>
                              <a:pt x="305596" y="23283"/>
                              <a:pt x="302866" y="20257"/>
                              <a:pt x="299246" y="19050"/>
                            </a:cubicBezTo>
                            <a:lnTo>
                              <a:pt x="280196" y="12700"/>
                            </a:lnTo>
                            <a:cubicBezTo>
                              <a:pt x="277021" y="11642"/>
                              <a:pt x="273992" y="9940"/>
                              <a:pt x="270671" y="9525"/>
                            </a:cubicBezTo>
                            <a:cubicBezTo>
                              <a:pt x="262204" y="8467"/>
                              <a:pt x="253793" y="6776"/>
                              <a:pt x="245271" y="6350"/>
                            </a:cubicBezTo>
                            <a:cubicBezTo>
                              <a:pt x="211430" y="4658"/>
                              <a:pt x="177551" y="3615"/>
                              <a:pt x="143671" y="3175"/>
                            </a:cubicBezTo>
                            <a:lnTo>
                              <a:pt x="796" y="0"/>
                            </a:lnTo>
                            <a:close/>
                          </a:path>
                        </a:pathLst>
                      </a:cu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600" dirty="0">
                          <a:solidFill>
                            <a:prstClr val="white"/>
                          </a:solidFill>
                          <a:latin typeface="Calibri"/>
                        </a:endParaRPr>
                      </a:p>
                    </p:txBody>
                  </p:sp>
                  <p:grpSp>
                    <p:nvGrpSpPr>
                      <p:cNvPr id="352" name="Group 351"/>
                      <p:cNvGrpSpPr/>
                      <p:nvPr/>
                    </p:nvGrpSpPr>
                    <p:grpSpPr>
                      <a:xfrm>
                        <a:off x="7040853" y="5257780"/>
                        <a:ext cx="768749" cy="304156"/>
                        <a:chOff x="7040853" y="5257780"/>
                        <a:chExt cx="768749" cy="304156"/>
                      </a:xfrm>
                    </p:grpSpPr>
                    <p:cxnSp>
                      <p:nvCxnSpPr>
                        <p:cNvPr id="353" name="Straight Connector 352"/>
                        <p:cNvCxnSpPr/>
                        <p:nvPr/>
                      </p:nvCxnSpPr>
                      <p:spPr>
                        <a:xfrm>
                          <a:off x="7158393" y="5257780"/>
                          <a:ext cx="25965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a:off x="7158392" y="5561293"/>
                          <a:ext cx="24515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5" name="Arc 354"/>
                        <p:cNvSpPr/>
                        <p:nvPr/>
                      </p:nvSpPr>
                      <p:spPr>
                        <a:xfrm>
                          <a:off x="7248243" y="5257780"/>
                          <a:ext cx="310601" cy="303513"/>
                        </a:xfrm>
                        <a:prstGeom prst="arc">
                          <a:avLst>
                            <a:gd name="adj1" fmla="val 16125035"/>
                            <a:gd name="adj2" fmla="val 557392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en-US" sz="1600" dirty="0">
                            <a:solidFill>
                              <a:prstClr val="black"/>
                            </a:solidFill>
                            <a:latin typeface="Calibri"/>
                          </a:endParaRPr>
                        </a:p>
                      </p:txBody>
                    </p:sp>
                    <p:cxnSp>
                      <p:nvCxnSpPr>
                        <p:cNvPr id="356" name="Straight Connector 355"/>
                        <p:cNvCxnSpPr/>
                        <p:nvPr/>
                      </p:nvCxnSpPr>
                      <p:spPr>
                        <a:xfrm>
                          <a:off x="7040853" y="5340101"/>
                          <a:ext cx="16004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7" name="Straight Connector 356"/>
                        <p:cNvCxnSpPr/>
                        <p:nvPr/>
                      </p:nvCxnSpPr>
                      <p:spPr>
                        <a:xfrm>
                          <a:off x="7040853" y="5470730"/>
                          <a:ext cx="16821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a:off x="7558487" y="5409535"/>
                          <a:ext cx="25111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9" name="Arc 358"/>
                        <p:cNvSpPr/>
                        <p:nvPr/>
                      </p:nvSpPr>
                      <p:spPr>
                        <a:xfrm>
                          <a:off x="7099804" y="5258423"/>
                          <a:ext cx="110320" cy="303513"/>
                        </a:xfrm>
                        <a:prstGeom prst="arc">
                          <a:avLst>
                            <a:gd name="adj1" fmla="val 16125035"/>
                            <a:gd name="adj2" fmla="val 557392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en-US" sz="1600" dirty="0">
                            <a:solidFill>
                              <a:prstClr val="black"/>
                            </a:solidFill>
                            <a:latin typeface="Calibri"/>
                          </a:endParaRPr>
                        </a:p>
                      </p:txBody>
                    </p:sp>
                  </p:grpSp>
                </p:grpSp>
                <p:grpSp>
                  <p:nvGrpSpPr>
                    <p:cNvPr id="338" name="Group 337"/>
                    <p:cNvGrpSpPr/>
                    <p:nvPr/>
                  </p:nvGrpSpPr>
                  <p:grpSpPr>
                    <a:xfrm>
                      <a:off x="1921949" y="4438951"/>
                      <a:ext cx="648626" cy="307221"/>
                      <a:chOff x="7756201" y="4930715"/>
                      <a:chExt cx="648626" cy="307221"/>
                    </a:xfrm>
                  </p:grpSpPr>
                  <p:sp>
                    <p:nvSpPr>
                      <p:cNvPr id="341" name="Freeform 340"/>
                      <p:cNvSpPr/>
                      <p:nvPr/>
                    </p:nvSpPr>
                    <p:spPr>
                      <a:xfrm>
                        <a:off x="7908925" y="4933602"/>
                        <a:ext cx="365519" cy="304334"/>
                      </a:xfrm>
                      <a:custGeom>
                        <a:avLst/>
                        <a:gdLst>
                          <a:gd name="connsiteX0" fmla="*/ 0 w 365519"/>
                          <a:gd name="connsiteY0" fmla="*/ 348 h 304334"/>
                          <a:gd name="connsiteX1" fmla="*/ 0 w 365519"/>
                          <a:gd name="connsiteY1" fmla="*/ 348 h 304334"/>
                          <a:gd name="connsiteX2" fmla="*/ 28575 w 365519"/>
                          <a:gd name="connsiteY2" fmla="*/ 41623 h 304334"/>
                          <a:gd name="connsiteX3" fmla="*/ 31750 w 365519"/>
                          <a:gd name="connsiteY3" fmla="*/ 51148 h 304334"/>
                          <a:gd name="connsiteX4" fmla="*/ 38100 w 365519"/>
                          <a:gd name="connsiteY4" fmla="*/ 73373 h 304334"/>
                          <a:gd name="connsiteX5" fmla="*/ 41275 w 365519"/>
                          <a:gd name="connsiteY5" fmla="*/ 95598 h 304334"/>
                          <a:gd name="connsiteX6" fmla="*/ 47625 w 365519"/>
                          <a:gd name="connsiteY6" fmla="*/ 140048 h 304334"/>
                          <a:gd name="connsiteX7" fmla="*/ 44450 w 365519"/>
                          <a:gd name="connsiteY7" fmla="*/ 200373 h 304334"/>
                          <a:gd name="connsiteX8" fmla="*/ 38100 w 365519"/>
                          <a:gd name="connsiteY8" fmla="*/ 209898 h 304334"/>
                          <a:gd name="connsiteX9" fmla="*/ 31750 w 365519"/>
                          <a:gd name="connsiteY9" fmla="*/ 228948 h 304334"/>
                          <a:gd name="connsiteX10" fmla="*/ 22225 w 365519"/>
                          <a:gd name="connsiteY10" fmla="*/ 257523 h 304334"/>
                          <a:gd name="connsiteX11" fmla="*/ 19050 w 365519"/>
                          <a:gd name="connsiteY11" fmla="*/ 267048 h 304334"/>
                          <a:gd name="connsiteX12" fmla="*/ 15875 w 365519"/>
                          <a:gd name="connsiteY12" fmla="*/ 276573 h 304334"/>
                          <a:gd name="connsiteX13" fmla="*/ 9525 w 365519"/>
                          <a:gd name="connsiteY13" fmla="*/ 286098 h 304334"/>
                          <a:gd name="connsiteX14" fmla="*/ 25400 w 365519"/>
                          <a:gd name="connsiteY14" fmla="*/ 292448 h 304334"/>
                          <a:gd name="connsiteX15" fmla="*/ 234950 w 365519"/>
                          <a:gd name="connsiteY15" fmla="*/ 295623 h 304334"/>
                          <a:gd name="connsiteX16" fmla="*/ 263525 w 365519"/>
                          <a:gd name="connsiteY16" fmla="*/ 286098 h 304334"/>
                          <a:gd name="connsiteX17" fmla="*/ 273050 w 365519"/>
                          <a:gd name="connsiteY17" fmla="*/ 282923 h 304334"/>
                          <a:gd name="connsiteX18" fmla="*/ 301625 w 365519"/>
                          <a:gd name="connsiteY18" fmla="*/ 263873 h 304334"/>
                          <a:gd name="connsiteX19" fmla="*/ 311150 w 365519"/>
                          <a:gd name="connsiteY19" fmla="*/ 257523 h 304334"/>
                          <a:gd name="connsiteX20" fmla="*/ 339725 w 365519"/>
                          <a:gd name="connsiteY20" fmla="*/ 244823 h 304334"/>
                          <a:gd name="connsiteX21" fmla="*/ 346075 w 365519"/>
                          <a:gd name="connsiteY21" fmla="*/ 235298 h 304334"/>
                          <a:gd name="connsiteX22" fmla="*/ 355600 w 365519"/>
                          <a:gd name="connsiteY22" fmla="*/ 225773 h 304334"/>
                          <a:gd name="connsiteX23" fmla="*/ 358775 w 365519"/>
                          <a:gd name="connsiteY23" fmla="*/ 213073 h 304334"/>
                          <a:gd name="connsiteX24" fmla="*/ 361950 w 365519"/>
                          <a:gd name="connsiteY24" fmla="*/ 203548 h 304334"/>
                          <a:gd name="connsiteX25" fmla="*/ 361950 w 365519"/>
                          <a:gd name="connsiteY25" fmla="*/ 111473 h 304334"/>
                          <a:gd name="connsiteX26" fmla="*/ 355600 w 365519"/>
                          <a:gd name="connsiteY26" fmla="*/ 86073 h 304334"/>
                          <a:gd name="connsiteX27" fmla="*/ 352425 w 365519"/>
                          <a:gd name="connsiteY27" fmla="*/ 76548 h 304334"/>
                          <a:gd name="connsiteX28" fmla="*/ 346075 w 365519"/>
                          <a:gd name="connsiteY28" fmla="*/ 67023 h 304334"/>
                          <a:gd name="connsiteX29" fmla="*/ 336550 w 365519"/>
                          <a:gd name="connsiteY29" fmla="*/ 57498 h 304334"/>
                          <a:gd name="connsiteX30" fmla="*/ 317500 w 365519"/>
                          <a:gd name="connsiteY30" fmla="*/ 25748 h 304334"/>
                          <a:gd name="connsiteX31" fmla="*/ 285750 w 365519"/>
                          <a:gd name="connsiteY31" fmla="*/ 16223 h 304334"/>
                          <a:gd name="connsiteX32" fmla="*/ 254000 w 365519"/>
                          <a:gd name="connsiteY32" fmla="*/ 6698 h 304334"/>
                          <a:gd name="connsiteX33" fmla="*/ 158750 w 365519"/>
                          <a:gd name="connsiteY33" fmla="*/ 348 h 304334"/>
                          <a:gd name="connsiteX34" fmla="*/ 0 w 365519"/>
                          <a:gd name="connsiteY34" fmla="*/ 348 h 30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5519" h="304334">
                            <a:moveTo>
                              <a:pt x="0" y="348"/>
                            </a:moveTo>
                            <a:lnTo>
                              <a:pt x="0" y="348"/>
                            </a:lnTo>
                            <a:cubicBezTo>
                              <a:pt x="9525" y="14106"/>
                              <a:pt x="23283" y="25748"/>
                              <a:pt x="28575" y="41623"/>
                            </a:cubicBezTo>
                            <a:cubicBezTo>
                              <a:pt x="29633" y="44798"/>
                              <a:pt x="30831" y="47930"/>
                              <a:pt x="31750" y="51148"/>
                            </a:cubicBezTo>
                            <a:cubicBezTo>
                              <a:pt x="39723" y="79055"/>
                              <a:pt x="30487" y="50535"/>
                              <a:pt x="38100" y="73373"/>
                            </a:cubicBezTo>
                            <a:cubicBezTo>
                              <a:pt x="39158" y="80781"/>
                              <a:pt x="40401" y="88166"/>
                              <a:pt x="41275" y="95598"/>
                            </a:cubicBezTo>
                            <a:cubicBezTo>
                              <a:pt x="46087" y="136502"/>
                              <a:pt x="41377" y="115055"/>
                              <a:pt x="47625" y="140048"/>
                            </a:cubicBezTo>
                            <a:cubicBezTo>
                              <a:pt x="46567" y="160156"/>
                              <a:pt x="47171" y="180421"/>
                              <a:pt x="44450" y="200373"/>
                            </a:cubicBezTo>
                            <a:cubicBezTo>
                              <a:pt x="43934" y="204154"/>
                              <a:pt x="39650" y="206411"/>
                              <a:pt x="38100" y="209898"/>
                            </a:cubicBezTo>
                            <a:cubicBezTo>
                              <a:pt x="35382" y="216015"/>
                              <a:pt x="33867" y="222598"/>
                              <a:pt x="31750" y="228948"/>
                            </a:cubicBezTo>
                            <a:lnTo>
                              <a:pt x="22225" y="257523"/>
                            </a:lnTo>
                            <a:lnTo>
                              <a:pt x="19050" y="267048"/>
                            </a:lnTo>
                            <a:cubicBezTo>
                              <a:pt x="17992" y="270223"/>
                              <a:pt x="17731" y="273788"/>
                              <a:pt x="15875" y="276573"/>
                            </a:cubicBezTo>
                            <a:lnTo>
                              <a:pt x="9525" y="286098"/>
                            </a:lnTo>
                            <a:cubicBezTo>
                              <a:pt x="14817" y="288215"/>
                              <a:pt x="19993" y="290646"/>
                              <a:pt x="25400" y="292448"/>
                            </a:cubicBezTo>
                            <a:cubicBezTo>
                              <a:pt x="96488" y="316144"/>
                              <a:pt x="130577" y="297392"/>
                              <a:pt x="234950" y="295623"/>
                            </a:cubicBezTo>
                            <a:lnTo>
                              <a:pt x="263525" y="286098"/>
                            </a:lnTo>
                            <a:cubicBezTo>
                              <a:pt x="266700" y="285040"/>
                              <a:pt x="270265" y="284779"/>
                              <a:pt x="273050" y="282923"/>
                            </a:cubicBezTo>
                            <a:lnTo>
                              <a:pt x="301625" y="263873"/>
                            </a:lnTo>
                            <a:cubicBezTo>
                              <a:pt x="304800" y="261756"/>
                              <a:pt x="307530" y="258730"/>
                              <a:pt x="311150" y="257523"/>
                            </a:cubicBezTo>
                            <a:cubicBezTo>
                              <a:pt x="333820" y="249966"/>
                              <a:pt x="324631" y="254886"/>
                              <a:pt x="339725" y="244823"/>
                            </a:cubicBezTo>
                            <a:cubicBezTo>
                              <a:pt x="341842" y="241648"/>
                              <a:pt x="343632" y="238229"/>
                              <a:pt x="346075" y="235298"/>
                            </a:cubicBezTo>
                            <a:cubicBezTo>
                              <a:pt x="348950" y="231849"/>
                              <a:pt x="353372" y="229672"/>
                              <a:pt x="355600" y="225773"/>
                            </a:cubicBezTo>
                            <a:cubicBezTo>
                              <a:pt x="357765" y="221984"/>
                              <a:pt x="357576" y="217269"/>
                              <a:pt x="358775" y="213073"/>
                            </a:cubicBezTo>
                            <a:cubicBezTo>
                              <a:pt x="359694" y="209855"/>
                              <a:pt x="360892" y="206723"/>
                              <a:pt x="361950" y="203548"/>
                            </a:cubicBezTo>
                            <a:cubicBezTo>
                              <a:pt x="365741" y="161851"/>
                              <a:pt x="367588" y="160335"/>
                              <a:pt x="361950" y="111473"/>
                            </a:cubicBezTo>
                            <a:cubicBezTo>
                              <a:pt x="360950" y="102803"/>
                              <a:pt x="358360" y="94352"/>
                              <a:pt x="355600" y="86073"/>
                            </a:cubicBezTo>
                            <a:cubicBezTo>
                              <a:pt x="354542" y="82898"/>
                              <a:pt x="353922" y="79541"/>
                              <a:pt x="352425" y="76548"/>
                            </a:cubicBezTo>
                            <a:cubicBezTo>
                              <a:pt x="350718" y="73135"/>
                              <a:pt x="348518" y="69954"/>
                              <a:pt x="346075" y="67023"/>
                            </a:cubicBezTo>
                            <a:cubicBezTo>
                              <a:pt x="343200" y="63574"/>
                              <a:pt x="339160" y="61152"/>
                              <a:pt x="336550" y="57498"/>
                            </a:cubicBezTo>
                            <a:cubicBezTo>
                              <a:pt x="331691" y="50695"/>
                              <a:pt x="324918" y="28221"/>
                              <a:pt x="317500" y="25748"/>
                            </a:cubicBezTo>
                            <a:cubicBezTo>
                              <a:pt x="250148" y="3297"/>
                              <a:pt x="333734" y="30618"/>
                              <a:pt x="285750" y="16223"/>
                            </a:cubicBezTo>
                            <a:cubicBezTo>
                              <a:pt x="280116" y="14533"/>
                              <a:pt x="261749" y="7559"/>
                              <a:pt x="254000" y="6698"/>
                            </a:cubicBezTo>
                            <a:cubicBezTo>
                              <a:pt x="246319" y="5845"/>
                              <a:pt x="163050" y="417"/>
                              <a:pt x="158750" y="348"/>
                            </a:cubicBezTo>
                            <a:cubicBezTo>
                              <a:pt x="110073" y="-437"/>
                              <a:pt x="26458" y="348"/>
                              <a:pt x="0" y="348"/>
                            </a:cubicBezTo>
                            <a:close/>
                          </a:path>
                        </a:pathLst>
                      </a:cu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600" dirty="0">
                          <a:solidFill>
                            <a:prstClr val="white"/>
                          </a:solidFill>
                          <a:latin typeface="Calibri"/>
                        </a:endParaRPr>
                      </a:p>
                    </p:txBody>
                  </p:sp>
                  <p:grpSp>
                    <p:nvGrpSpPr>
                      <p:cNvPr id="342" name="Group 341"/>
                      <p:cNvGrpSpPr/>
                      <p:nvPr/>
                    </p:nvGrpSpPr>
                    <p:grpSpPr>
                      <a:xfrm>
                        <a:off x="7756201" y="4930715"/>
                        <a:ext cx="648626" cy="303513"/>
                        <a:chOff x="7027399" y="5257780"/>
                        <a:chExt cx="648626" cy="303513"/>
                      </a:xfrm>
                    </p:grpSpPr>
                    <p:cxnSp>
                      <p:nvCxnSpPr>
                        <p:cNvPr id="344" name="Straight Connector 343"/>
                        <p:cNvCxnSpPr/>
                        <p:nvPr/>
                      </p:nvCxnSpPr>
                      <p:spPr>
                        <a:xfrm>
                          <a:off x="7158394" y="5257780"/>
                          <a:ext cx="25965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5" name="Straight Connector 344"/>
                        <p:cNvCxnSpPr/>
                        <p:nvPr/>
                      </p:nvCxnSpPr>
                      <p:spPr>
                        <a:xfrm>
                          <a:off x="7158392" y="5561293"/>
                          <a:ext cx="24515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6" name="Arc 345"/>
                        <p:cNvSpPr/>
                        <p:nvPr/>
                      </p:nvSpPr>
                      <p:spPr>
                        <a:xfrm>
                          <a:off x="7248243" y="5257780"/>
                          <a:ext cx="310601" cy="303513"/>
                        </a:xfrm>
                        <a:prstGeom prst="arc">
                          <a:avLst>
                            <a:gd name="adj1" fmla="val 16125035"/>
                            <a:gd name="adj2" fmla="val 557392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en-US" sz="1600" dirty="0">
                            <a:solidFill>
                              <a:prstClr val="black"/>
                            </a:solidFill>
                            <a:latin typeface="Calibri"/>
                          </a:endParaRPr>
                        </a:p>
                      </p:txBody>
                    </p:sp>
                    <p:cxnSp>
                      <p:nvCxnSpPr>
                        <p:cNvPr id="347" name="Straight Connector 346"/>
                        <p:cNvCxnSpPr/>
                        <p:nvPr/>
                      </p:nvCxnSpPr>
                      <p:spPr>
                        <a:xfrm>
                          <a:off x="7027400" y="5340100"/>
                          <a:ext cx="1735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a:off x="7027399" y="5470730"/>
                          <a:ext cx="18166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9" name="Straight Connector 348"/>
                        <p:cNvCxnSpPr/>
                        <p:nvPr/>
                      </p:nvCxnSpPr>
                      <p:spPr>
                        <a:xfrm>
                          <a:off x="7558486" y="5409536"/>
                          <a:ext cx="11753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0" name="Arc 349"/>
                        <p:cNvSpPr/>
                        <p:nvPr/>
                      </p:nvSpPr>
                      <p:spPr>
                        <a:xfrm>
                          <a:off x="7119691" y="5258425"/>
                          <a:ext cx="98615" cy="293127"/>
                        </a:xfrm>
                        <a:prstGeom prst="arc">
                          <a:avLst>
                            <a:gd name="adj1" fmla="val 16125035"/>
                            <a:gd name="adj2" fmla="val 557392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en-US" sz="1600" dirty="0">
                            <a:solidFill>
                              <a:prstClr val="black"/>
                            </a:solidFill>
                            <a:latin typeface="Calibri"/>
                          </a:endParaRPr>
                        </a:p>
                      </p:txBody>
                    </p:sp>
                  </p:grpSp>
                  <p:sp>
                    <p:nvSpPr>
                      <p:cNvPr id="343" name="Arc 342"/>
                      <p:cNvSpPr/>
                      <p:nvPr/>
                    </p:nvSpPr>
                    <p:spPr>
                      <a:xfrm>
                        <a:off x="7799998" y="4931359"/>
                        <a:ext cx="110320" cy="303513"/>
                      </a:xfrm>
                      <a:prstGeom prst="arc">
                        <a:avLst>
                          <a:gd name="adj1" fmla="val 16125035"/>
                          <a:gd name="adj2" fmla="val 557392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en-US" sz="1600" dirty="0">
                          <a:solidFill>
                            <a:prstClr val="black"/>
                          </a:solidFill>
                          <a:latin typeface="Calibri"/>
                        </a:endParaRPr>
                      </a:p>
                    </p:txBody>
                  </p:sp>
                </p:grpSp>
                <p:cxnSp>
                  <p:nvCxnSpPr>
                    <p:cNvPr id="339" name="Straight Connector 338"/>
                    <p:cNvCxnSpPr/>
                    <p:nvPr/>
                  </p:nvCxnSpPr>
                  <p:spPr>
                    <a:xfrm>
                      <a:off x="1919811" y="4397066"/>
                      <a:ext cx="0" cy="12486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p:nvCxnSpPr>
                  <p:spPr>
                    <a:xfrm>
                      <a:off x="1920907" y="4653177"/>
                      <a:ext cx="0" cy="21874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69" name="Rounded Rectangle 268"/>
                  <p:cNvSpPr/>
                  <p:nvPr/>
                </p:nvSpPr>
                <p:spPr>
                  <a:xfrm>
                    <a:off x="2319836" y="3066742"/>
                    <a:ext cx="1633552" cy="255446"/>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fontAlgn="base">
                      <a:spcBef>
                        <a:spcPct val="0"/>
                      </a:spcBef>
                      <a:spcAft>
                        <a:spcPct val="0"/>
                      </a:spcAft>
                    </a:pPr>
                    <a:r>
                      <a:rPr lang="en-US" sz="1200" dirty="0">
                        <a:solidFill>
                          <a:prstClr val="white"/>
                        </a:solidFill>
                        <a:latin typeface="Calibri"/>
                      </a:rPr>
                      <a:t>Memory</a:t>
                    </a:r>
                  </a:p>
                </p:txBody>
              </p:sp>
              <p:sp>
                <p:nvSpPr>
                  <p:cNvPr id="270" name="Left-Right Arrow 269"/>
                  <p:cNvSpPr/>
                  <p:nvPr/>
                </p:nvSpPr>
                <p:spPr>
                  <a:xfrm rot="16200000">
                    <a:off x="2952287" y="2734640"/>
                    <a:ext cx="368653" cy="314464"/>
                  </a:xfrm>
                  <a:prstGeom prst="leftRightArrow">
                    <a:avLst>
                      <a:gd name="adj1" fmla="val 60201"/>
                      <a:gd name="adj2" fmla="val 46819"/>
                    </a:avLst>
                  </a:prstGeom>
                  <a:solidFill>
                    <a:schemeClr val="tx1"/>
                  </a:solidFill>
                  <a:ln>
                    <a:noFill/>
                  </a:ln>
                  <a:effectLst/>
                </p:spPr>
                <p:style>
                  <a:lnRef idx="3">
                    <a:schemeClr val="lt1"/>
                  </a:lnRef>
                  <a:fillRef idx="1">
                    <a:schemeClr val="dk1"/>
                  </a:fillRef>
                  <a:effectRef idx="1">
                    <a:schemeClr val="dk1"/>
                  </a:effectRef>
                  <a:fontRef idx="minor">
                    <a:schemeClr val="lt1"/>
                  </a:fontRef>
                </p:style>
                <p:txBody>
                  <a:bodyPr rtlCol="0" anchor="ctr"/>
                  <a:lstStyle/>
                  <a:p>
                    <a:pPr algn="ctr" defTabSz="457200" fontAlgn="base">
                      <a:spcBef>
                        <a:spcPct val="0"/>
                      </a:spcBef>
                      <a:spcAft>
                        <a:spcPct val="0"/>
                      </a:spcAft>
                    </a:pPr>
                    <a:endParaRPr lang="en-US" sz="1000" dirty="0">
                      <a:solidFill>
                        <a:prstClr val="white"/>
                      </a:solidFill>
                      <a:latin typeface="Arial" pitchFamily="34" charset="0"/>
                      <a:cs typeface="Arial" pitchFamily="34" charset="0"/>
                    </a:endParaRPr>
                  </a:p>
                </p:txBody>
              </p:sp>
              <p:sp>
                <p:nvSpPr>
                  <p:cNvPr id="271" name="Rectangle 270"/>
                  <p:cNvSpPr/>
                  <p:nvPr/>
                </p:nvSpPr>
                <p:spPr>
                  <a:xfrm>
                    <a:off x="4101610" y="1875858"/>
                    <a:ext cx="687512" cy="839911"/>
                  </a:xfrm>
                  <a:prstGeom prst="rect">
                    <a:avLst/>
                  </a:prstGeom>
                  <a:solidFill>
                    <a:schemeClr val="accent1">
                      <a:lumMod val="20000"/>
                      <a:lumOff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100" dirty="0">
                      <a:solidFill>
                        <a:prstClr val="black"/>
                      </a:solidFill>
                      <a:latin typeface="Calibri"/>
                      <a:cs typeface="Arial" pitchFamily="34" charset="0"/>
                    </a:endParaRPr>
                  </a:p>
                </p:txBody>
              </p:sp>
              <p:sp>
                <p:nvSpPr>
                  <p:cNvPr id="272" name="Left-Right Arrow 271"/>
                  <p:cNvSpPr/>
                  <p:nvPr/>
                </p:nvSpPr>
                <p:spPr>
                  <a:xfrm>
                    <a:off x="2073719" y="2103923"/>
                    <a:ext cx="567492" cy="363141"/>
                  </a:xfrm>
                  <a:prstGeom prst="leftRightArrow">
                    <a:avLst>
                      <a:gd name="adj1" fmla="val 59524"/>
                      <a:gd name="adj2" fmla="val 59784"/>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000" dirty="0">
                      <a:solidFill>
                        <a:prstClr val="white"/>
                      </a:solidFill>
                      <a:latin typeface="Arial" pitchFamily="34" charset="0"/>
                      <a:cs typeface="Arial" pitchFamily="34" charset="0"/>
                    </a:endParaRPr>
                  </a:p>
                </p:txBody>
              </p:sp>
              <p:sp>
                <p:nvSpPr>
                  <p:cNvPr id="273" name="Rectangle 272"/>
                  <p:cNvSpPr/>
                  <p:nvPr/>
                </p:nvSpPr>
                <p:spPr>
                  <a:xfrm>
                    <a:off x="4151445" y="1000503"/>
                    <a:ext cx="1810756" cy="639397"/>
                  </a:xfrm>
                  <a:prstGeom prst="rect">
                    <a:avLst/>
                  </a:prstGeom>
                </p:spPr>
                <p:txBody>
                  <a:bodyPr wrap="square">
                    <a:spAutoFit/>
                  </a:bodyPr>
                  <a:lstStyle/>
                  <a:p>
                    <a:pPr defTabSz="457200" fontAlgn="base">
                      <a:spcBef>
                        <a:spcPct val="0"/>
                      </a:spcBef>
                      <a:spcAft>
                        <a:spcPct val="0"/>
                      </a:spcAft>
                    </a:pPr>
                    <a:r>
                      <a:rPr lang="en-US" sz="1200" i="1" dirty="0">
                        <a:solidFill>
                          <a:prstClr val="black"/>
                        </a:solidFill>
                        <a:latin typeface="Calibri"/>
                        <a:ea typeface="ＭＳ Ｐゴシック" pitchFamily="-65" charset="-128"/>
                        <a:cs typeface="Arial" pitchFamily="34" charset="0"/>
                      </a:rPr>
                      <a:t>Software</a:t>
                    </a:r>
                    <a:br>
                      <a:rPr lang="en-US" sz="1200" i="1" dirty="0">
                        <a:solidFill>
                          <a:prstClr val="black"/>
                        </a:solidFill>
                        <a:latin typeface="Calibri"/>
                        <a:ea typeface="ＭＳ Ｐゴシック" pitchFamily="-65" charset="-128"/>
                        <a:cs typeface="Arial" pitchFamily="34" charset="0"/>
                      </a:rPr>
                    </a:br>
                    <a:r>
                      <a:rPr lang="en-US" sz="1200" i="1" dirty="0">
                        <a:solidFill>
                          <a:prstClr val="black"/>
                        </a:solidFill>
                        <a:latin typeface="Calibri"/>
                        <a:ea typeface="ＭＳ Ｐゴシック" pitchFamily="-65" charset="-128"/>
                        <a:cs typeface="Arial" pitchFamily="34" charset="0"/>
                      </a:rPr>
                      <a:t>Control Threads</a:t>
                    </a:r>
                    <a:endParaRPr lang="en-US" sz="1400" i="1" dirty="0">
                      <a:solidFill>
                        <a:prstClr val="black"/>
                      </a:solidFill>
                      <a:latin typeface="Calibri"/>
                      <a:ea typeface="ＭＳ Ｐゴシック" pitchFamily="-65" charset="-128"/>
                      <a:cs typeface="Arial" pitchFamily="34" charset="0"/>
                    </a:endParaRPr>
                  </a:p>
                </p:txBody>
              </p:sp>
              <p:grpSp>
                <p:nvGrpSpPr>
                  <p:cNvPr id="274" name="Group 273"/>
                  <p:cNvGrpSpPr/>
                  <p:nvPr/>
                </p:nvGrpSpPr>
                <p:grpSpPr>
                  <a:xfrm>
                    <a:off x="2839498" y="1118586"/>
                    <a:ext cx="491818" cy="435171"/>
                    <a:chOff x="2839498" y="931664"/>
                    <a:chExt cx="491818" cy="622093"/>
                  </a:xfrm>
                </p:grpSpPr>
                <p:sp>
                  <p:nvSpPr>
                    <p:cNvPr id="323" name="Rounded Rectangle 322"/>
                    <p:cNvSpPr/>
                    <p:nvPr/>
                  </p:nvSpPr>
                  <p:spPr>
                    <a:xfrm>
                      <a:off x="2839498" y="931664"/>
                      <a:ext cx="491818" cy="622093"/>
                    </a:xfrm>
                    <a:prstGeom prst="roundRect">
                      <a:avLst>
                        <a:gd name="adj" fmla="val 0"/>
                      </a:avLst>
                    </a:prstGeom>
                    <a:solidFill>
                      <a:schemeClr val="bg1">
                        <a:lumMod val="95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900" dirty="0">
                        <a:solidFill>
                          <a:prstClr val="black"/>
                        </a:solidFill>
                        <a:latin typeface="Calibri"/>
                      </a:endParaRPr>
                    </a:p>
                  </p:txBody>
                </p:sp>
                <p:grpSp>
                  <p:nvGrpSpPr>
                    <p:cNvPr id="324" name="Group 323"/>
                    <p:cNvGrpSpPr/>
                    <p:nvPr/>
                  </p:nvGrpSpPr>
                  <p:grpSpPr>
                    <a:xfrm flipH="1">
                      <a:off x="2910440" y="1028593"/>
                      <a:ext cx="350353" cy="191222"/>
                      <a:chOff x="4359438" y="3384549"/>
                      <a:chExt cx="488467" cy="533400"/>
                    </a:xfrm>
                  </p:grpSpPr>
                  <p:cxnSp>
                    <p:nvCxnSpPr>
                      <p:cNvPr id="331" name="Straight Connector 330"/>
                      <p:cNvCxnSpPr/>
                      <p:nvPr/>
                    </p:nvCxnSpPr>
                    <p:spPr>
                      <a:xfrm rot="5400000">
                        <a:off x="4425629" y="3650455"/>
                        <a:ext cx="533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rot="5400000">
                        <a:off x="4276405" y="3650455"/>
                        <a:ext cx="533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3" name="Straight Connector 332"/>
                      <p:cNvCxnSpPr/>
                      <p:nvPr/>
                    </p:nvCxnSpPr>
                    <p:spPr>
                      <a:xfrm flipH="1">
                        <a:off x="4359438" y="3384549"/>
                        <a:ext cx="48767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4" name="Straight Connector 333"/>
                      <p:cNvCxnSpPr/>
                      <p:nvPr/>
                    </p:nvCxnSpPr>
                    <p:spPr>
                      <a:xfrm rot="5400000">
                        <a:off x="4580411" y="3650455"/>
                        <a:ext cx="533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5" name="Straight Connector 334"/>
                      <p:cNvCxnSpPr/>
                      <p:nvPr/>
                    </p:nvCxnSpPr>
                    <p:spPr>
                      <a:xfrm flipH="1">
                        <a:off x="4359438" y="3913186"/>
                        <a:ext cx="48767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5" name="Group 324"/>
                    <p:cNvGrpSpPr/>
                    <p:nvPr/>
                  </p:nvGrpSpPr>
                  <p:grpSpPr>
                    <a:xfrm rot="10800000" flipH="1">
                      <a:off x="2911009" y="1274253"/>
                      <a:ext cx="349784" cy="190911"/>
                      <a:chOff x="4359438" y="3384549"/>
                      <a:chExt cx="488467" cy="533400"/>
                    </a:xfrm>
                  </p:grpSpPr>
                  <p:cxnSp>
                    <p:nvCxnSpPr>
                      <p:cNvPr id="326" name="Straight Connector 325"/>
                      <p:cNvCxnSpPr/>
                      <p:nvPr/>
                    </p:nvCxnSpPr>
                    <p:spPr>
                      <a:xfrm rot="5400000">
                        <a:off x="4425629" y="3650455"/>
                        <a:ext cx="533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nvCxnSpPr>
                    <p:spPr>
                      <a:xfrm rot="5400000">
                        <a:off x="4276405" y="3650455"/>
                        <a:ext cx="533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nvCxnSpPr>
                    <p:spPr>
                      <a:xfrm flipH="1">
                        <a:off x="4359438" y="3384549"/>
                        <a:ext cx="48767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rot="5400000">
                        <a:off x="4580411" y="3650455"/>
                        <a:ext cx="533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flipH="1">
                        <a:off x="4359438" y="3913186"/>
                        <a:ext cx="48767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275" name="Rectangle 274"/>
                  <p:cNvSpPr/>
                  <p:nvPr/>
                </p:nvSpPr>
                <p:spPr>
                  <a:xfrm>
                    <a:off x="391116" y="1362071"/>
                    <a:ext cx="1285364" cy="383638"/>
                  </a:xfrm>
                  <a:prstGeom prst="rect">
                    <a:avLst/>
                  </a:prstGeom>
                </p:spPr>
                <p:txBody>
                  <a:bodyPr wrap="square">
                    <a:spAutoFit/>
                  </a:bodyPr>
                  <a:lstStyle/>
                  <a:p>
                    <a:pPr algn="r" defTabSz="457200" fontAlgn="base">
                      <a:spcBef>
                        <a:spcPct val="0"/>
                      </a:spcBef>
                      <a:spcAft>
                        <a:spcPct val="0"/>
                      </a:spcAft>
                    </a:pPr>
                    <a:r>
                      <a:rPr lang="en-US" sz="1200" i="1" dirty="0">
                        <a:solidFill>
                          <a:prstClr val="black"/>
                        </a:solidFill>
                        <a:latin typeface="Calibri"/>
                        <a:ea typeface="ＭＳ Ｐゴシック" pitchFamily="-65" charset="-128"/>
                        <a:cs typeface="Arial" pitchFamily="34" charset="0"/>
                      </a:rPr>
                      <a:t>Core Logic</a:t>
                    </a:r>
                    <a:endParaRPr lang="en-US" sz="1400" i="1" dirty="0">
                      <a:solidFill>
                        <a:prstClr val="black"/>
                      </a:solidFill>
                      <a:latin typeface="Calibri"/>
                      <a:ea typeface="ＭＳ Ｐゴシック" pitchFamily="-65" charset="-128"/>
                      <a:cs typeface="Arial" pitchFamily="34" charset="0"/>
                    </a:endParaRPr>
                  </a:p>
                </p:txBody>
              </p:sp>
              <p:sp>
                <p:nvSpPr>
                  <p:cNvPr id="276" name="Left-Right Arrow 275"/>
                  <p:cNvSpPr/>
                  <p:nvPr/>
                </p:nvSpPr>
                <p:spPr>
                  <a:xfrm>
                    <a:off x="3492010" y="2110277"/>
                    <a:ext cx="639018" cy="363141"/>
                  </a:xfrm>
                  <a:prstGeom prst="leftRightArrow">
                    <a:avLst>
                      <a:gd name="adj1" fmla="val 59524"/>
                      <a:gd name="adj2" fmla="val 59784"/>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000" dirty="0">
                      <a:solidFill>
                        <a:prstClr val="white"/>
                      </a:solidFill>
                      <a:latin typeface="Arial" pitchFamily="34" charset="0"/>
                      <a:cs typeface="Arial" pitchFamily="34" charset="0"/>
                    </a:endParaRPr>
                  </a:p>
                </p:txBody>
              </p:sp>
              <p:sp>
                <p:nvSpPr>
                  <p:cNvPr id="277" name="Freeform 276"/>
                  <p:cNvSpPr/>
                  <p:nvPr/>
                </p:nvSpPr>
                <p:spPr>
                  <a:xfrm>
                    <a:off x="3331317" y="1313895"/>
                    <a:ext cx="917842" cy="563740"/>
                  </a:xfrm>
                  <a:custGeom>
                    <a:avLst/>
                    <a:gdLst>
                      <a:gd name="connsiteX0" fmla="*/ 906780 w 906780"/>
                      <a:gd name="connsiteY0" fmla="*/ 933781 h 933781"/>
                      <a:gd name="connsiteX1" fmla="*/ 655320 w 906780"/>
                      <a:gd name="connsiteY1" fmla="*/ 141301 h 933781"/>
                      <a:gd name="connsiteX2" fmla="*/ 0 w 906780"/>
                      <a:gd name="connsiteY2" fmla="*/ 4141 h 933781"/>
                    </a:gdLst>
                    <a:ahLst/>
                    <a:cxnLst>
                      <a:cxn ang="0">
                        <a:pos x="connsiteX0" y="connsiteY0"/>
                      </a:cxn>
                      <a:cxn ang="0">
                        <a:pos x="connsiteX1" y="connsiteY1"/>
                      </a:cxn>
                      <a:cxn ang="0">
                        <a:pos x="connsiteX2" y="connsiteY2"/>
                      </a:cxn>
                    </a:cxnLst>
                    <a:rect l="l" t="t" r="r" b="b"/>
                    <a:pathLst>
                      <a:path w="906780" h="933781">
                        <a:moveTo>
                          <a:pt x="906780" y="933781"/>
                        </a:moveTo>
                        <a:cubicBezTo>
                          <a:pt x="856615" y="615011"/>
                          <a:pt x="806450" y="296241"/>
                          <a:pt x="655320" y="141301"/>
                        </a:cubicBezTo>
                        <a:cubicBezTo>
                          <a:pt x="504190" y="-13639"/>
                          <a:pt x="252095" y="-4749"/>
                          <a:pt x="0" y="4141"/>
                        </a:cubicBezTo>
                      </a:path>
                    </a:pathLst>
                  </a:custGeom>
                  <a:ln>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en-US" sz="1200">
                      <a:solidFill>
                        <a:prstClr val="black"/>
                      </a:solidFill>
                      <a:latin typeface="Calibri"/>
                    </a:endParaRPr>
                  </a:p>
                </p:txBody>
              </p:sp>
              <p:sp>
                <p:nvSpPr>
                  <p:cNvPr id="278" name="Freeform 277"/>
                  <p:cNvSpPr/>
                  <p:nvPr/>
                </p:nvSpPr>
                <p:spPr>
                  <a:xfrm flipH="1">
                    <a:off x="1765842" y="1322773"/>
                    <a:ext cx="1068493" cy="460790"/>
                  </a:xfrm>
                  <a:custGeom>
                    <a:avLst/>
                    <a:gdLst>
                      <a:gd name="connsiteX0" fmla="*/ 906780 w 906780"/>
                      <a:gd name="connsiteY0" fmla="*/ 933781 h 933781"/>
                      <a:gd name="connsiteX1" fmla="*/ 655320 w 906780"/>
                      <a:gd name="connsiteY1" fmla="*/ 141301 h 933781"/>
                      <a:gd name="connsiteX2" fmla="*/ 0 w 906780"/>
                      <a:gd name="connsiteY2" fmla="*/ 4141 h 933781"/>
                    </a:gdLst>
                    <a:ahLst/>
                    <a:cxnLst>
                      <a:cxn ang="0">
                        <a:pos x="connsiteX0" y="connsiteY0"/>
                      </a:cxn>
                      <a:cxn ang="0">
                        <a:pos x="connsiteX1" y="connsiteY1"/>
                      </a:cxn>
                      <a:cxn ang="0">
                        <a:pos x="connsiteX2" y="connsiteY2"/>
                      </a:cxn>
                    </a:cxnLst>
                    <a:rect l="l" t="t" r="r" b="b"/>
                    <a:pathLst>
                      <a:path w="906780" h="933781">
                        <a:moveTo>
                          <a:pt x="906780" y="933781"/>
                        </a:moveTo>
                        <a:cubicBezTo>
                          <a:pt x="856615" y="615011"/>
                          <a:pt x="806450" y="296241"/>
                          <a:pt x="655320" y="141301"/>
                        </a:cubicBezTo>
                        <a:cubicBezTo>
                          <a:pt x="504190" y="-13639"/>
                          <a:pt x="252095" y="-4749"/>
                          <a:pt x="0" y="4141"/>
                        </a:cubicBezTo>
                      </a:path>
                    </a:pathLst>
                  </a:custGeom>
                  <a:ln>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en-US" sz="1200">
                      <a:solidFill>
                        <a:prstClr val="black"/>
                      </a:solidFill>
                      <a:latin typeface="Calibri"/>
                    </a:endParaRPr>
                  </a:p>
                </p:txBody>
              </p:sp>
              <p:sp>
                <p:nvSpPr>
                  <p:cNvPr id="279" name="Rectangle 278"/>
                  <p:cNvSpPr/>
                  <p:nvPr/>
                </p:nvSpPr>
                <p:spPr>
                  <a:xfrm>
                    <a:off x="1691953" y="947821"/>
                    <a:ext cx="1360576" cy="383638"/>
                  </a:xfrm>
                  <a:prstGeom prst="rect">
                    <a:avLst/>
                  </a:prstGeom>
                </p:spPr>
                <p:txBody>
                  <a:bodyPr wrap="square">
                    <a:spAutoFit/>
                  </a:bodyPr>
                  <a:lstStyle/>
                  <a:p>
                    <a:pPr algn="ctr" defTabSz="457200" fontAlgn="base">
                      <a:spcBef>
                        <a:spcPct val="0"/>
                      </a:spcBef>
                      <a:spcAft>
                        <a:spcPct val="0"/>
                      </a:spcAft>
                    </a:pPr>
                    <a:r>
                      <a:rPr lang="en-US" sz="1200" i="1" dirty="0">
                        <a:solidFill>
                          <a:prstClr val="black"/>
                        </a:solidFill>
                        <a:latin typeface="Calibri"/>
                        <a:ea typeface="ＭＳ Ｐゴシック" pitchFamily="-65" charset="-128"/>
                        <a:cs typeface="Arial" pitchFamily="34" charset="0"/>
                      </a:rPr>
                      <a:t>Channels</a:t>
                    </a:r>
                    <a:endParaRPr lang="en-US" sz="1400" i="1" dirty="0">
                      <a:solidFill>
                        <a:prstClr val="black"/>
                      </a:solidFill>
                      <a:latin typeface="Calibri"/>
                      <a:ea typeface="ＭＳ Ｐゴシック" pitchFamily="-65" charset="-128"/>
                      <a:cs typeface="Arial" pitchFamily="34" charset="0"/>
                    </a:endParaRPr>
                  </a:p>
                </p:txBody>
              </p:sp>
              <p:grpSp>
                <p:nvGrpSpPr>
                  <p:cNvPr id="280" name="Group 279"/>
                  <p:cNvGrpSpPr/>
                  <p:nvPr/>
                </p:nvGrpSpPr>
                <p:grpSpPr>
                  <a:xfrm>
                    <a:off x="4033255" y="1560777"/>
                    <a:ext cx="518951" cy="1099000"/>
                    <a:chOff x="6328520" y="1517443"/>
                    <a:chExt cx="1117308" cy="3156157"/>
                  </a:xfrm>
                </p:grpSpPr>
                <p:sp>
                  <p:nvSpPr>
                    <p:cNvPr id="321" name="Freeform 320"/>
                    <p:cNvSpPr/>
                    <p:nvPr/>
                  </p:nvSpPr>
                  <p:spPr>
                    <a:xfrm flipH="1">
                      <a:off x="6629400" y="2438400"/>
                      <a:ext cx="464974" cy="2235200"/>
                    </a:xfrm>
                    <a:custGeom>
                      <a:avLst/>
                      <a:gdLst>
                        <a:gd name="connsiteX0" fmla="*/ 116809 w 288010"/>
                        <a:gd name="connsiteY0" fmla="*/ 0 h 656948"/>
                        <a:gd name="connsiteX1" fmla="*/ 285485 w 288010"/>
                        <a:gd name="connsiteY1" fmla="*/ 168676 h 656948"/>
                        <a:gd name="connsiteX2" fmla="*/ 1399 w 288010"/>
                        <a:gd name="connsiteY2" fmla="*/ 426129 h 656948"/>
                        <a:gd name="connsiteX3" fmla="*/ 196708 w 288010"/>
                        <a:gd name="connsiteY3" fmla="*/ 656948 h 656948"/>
                      </a:gdLst>
                      <a:ahLst/>
                      <a:cxnLst>
                        <a:cxn ang="0">
                          <a:pos x="connsiteX0" y="connsiteY0"/>
                        </a:cxn>
                        <a:cxn ang="0">
                          <a:pos x="connsiteX1" y="connsiteY1"/>
                        </a:cxn>
                        <a:cxn ang="0">
                          <a:pos x="connsiteX2" y="connsiteY2"/>
                        </a:cxn>
                        <a:cxn ang="0">
                          <a:pos x="connsiteX3" y="connsiteY3"/>
                        </a:cxn>
                      </a:cxnLst>
                      <a:rect l="l" t="t" r="r" b="b"/>
                      <a:pathLst>
                        <a:path w="288010" h="656948">
                          <a:moveTo>
                            <a:pt x="116809" y="0"/>
                          </a:moveTo>
                          <a:cubicBezTo>
                            <a:pt x="210764" y="48827"/>
                            <a:pt x="304720" y="97655"/>
                            <a:pt x="285485" y="168676"/>
                          </a:cubicBezTo>
                          <a:cubicBezTo>
                            <a:pt x="266250" y="239697"/>
                            <a:pt x="16195" y="344750"/>
                            <a:pt x="1399" y="426129"/>
                          </a:cubicBezTo>
                          <a:cubicBezTo>
                            <a:pt x="-13397" y="507508"/>
                            <a:pt x="91655" y="582228"/>
                            <a:pt x="196708" y="656948"/>
                          </a:cubicBezTo>
                        </a:path>
                      </a:pathLst>
                    </a:custGeom>
                    <a:ln w="57150">
                      <a:solidFill>
                        <a:schemeClr val="accent1">
                          <a:lumMod val="50000"/>
                        </a:schemeClr>
                      </a:solidFill>
                      <a:headEnd type="none" w="med" len="med"/>
                      <a:tailEnd type="none" w="med" len="med"/>
                    </a:ln>
                    <a:scene3d>
                      <a:camera prst="isometricRightUp"/>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457200" fontAlgn="base">
                        <a:spcBef>
                          <a:spcPct val="0"/>
                        </a:spcBef>
                        <a:spcAft>
                          <a:spcPct val="0"/>
                        </a:spcAft>
                      </a:pPr>
                      <a:endParaRPr lang="en-US" sz="900" dirty="0">
                        <a:solidFill>
                          <a:prstClr val="black"/>
                        </a:solidFill>
                        <a:latin typeface="Calibri"/>
                        <a:cs typeface="Arial" pitchFamily="34" charset="0"/>
                      </a:endParaRPr>
                    </a:p>
                  </p:txBody>
                </p:sp>
                <p:sp>
                  <p:nvSpPr>
                    <p:cNvPr id="322" name="Rectangle 321"/>
                    <p:cNvSpPr/>
                    <p:nvPr/>
                  </p:nvSpPr>
                  <p:spPr>
                    <a:xfrm>
                      <a:off x="6328520" y="1517443"/>
                      <a:ext cx="1117308" cy="1346581"/>
                    </a:xfrm>
                    <a:prstGeom prst="rect">
                      <a:avLst/>
                    </a:prstGeom>
                  </p:spPr>
                  <p:txBody>
                    <a:bodyPr wrap="square">
                      <a:spAutoFit/>
                    </a:bodyPr>
                    <a:lstStyle/>
                    <a:p>
                      <a:pPr algn="ctr" defTabSz="457200" fontAlgn="base">
                        <a:spcBef>
                          <a:spcPct val="0"/>
                        </a:spcBef>
                        <a:spcAft>
                          <a:spcPct val="0"/>
                        </a:spcAft>
                      </a:pPr>
                      <a:endParaRPr lang="en-US" sz="1600" dirty="0">
                        <a:solidFill>
                          <a:prstClr val="black"/>
                        </a:solidFill>
                        <a:latin typeface="Calibri"/>
                        <a:ea typeface="ＭＳ Ｐゴシック" pitchFamily="-65" charset="-128"/>
                      </a:endParaRPr>
                    </a:p>
                  </p:txBody>
                </p:sp>
              </p:grpSp>
              <p:grpSp>
                <p:nvGrpSpPr>
                  <p:cNvPr id="281" name="Group 280"/>
                  <p:cNvGrpSpPr/>
                  <p:nvPr/>
                </p:nvGrpSpPr>
                <p:grpSpPr>
                  <a:xfrm>
                    <a:off x="4185655" y="1563295"/>
                    <a:ext cx="518951" cy="1099000"/>
                    <a:chOff x="6328520" y="1517443"/>
                    <a:chExt cx="1117308" cy="3156157"/>
                  </a:xfrm>
                </p:grpSpPr>
                <p:sp>
                  <p:nvSpPr>
                    <p:cNvPr id="319" name="Freeform 318"/>
                    <p:cNvSpPr/>
                    <p:nvPr/>
                  </p:nvSpPr>
                  <p:spPr>
                    <a:xfrm flipH="1">
                      <a:off x="6629400" y="2438400"/>
                      <a:ext cx="464974" cy="2235200"/>
                    </a:xfrm>
                    <a:custGeom>
                      <a:avLst/>
                      <a:gdLst>
                        <a:gd name="connsiteX0" fmla="*/ 116809 w 288010"/>
                        <a:gd name="connsiteY0" fmla="*/ 0 h 656948"/>
                        <a:gd name="connsiteX1" fmla="*/ 285485 w 288010"/>
                        <a:gd name="connsiteY1" fmla="*/ 168676 h 656948"/>
                        <a:gd name="connsiteX2" fmla="*/ 1399 w 288010"/>
                        <a:gd name="connsiteY2" fmla="*/ 426129 h 656948"/>
                        <a:gd name="connsiteX3" fmla="*/ 196708 w 288010"/>
                        <a:gd name="connsiteY3" fmla="*/ 656948 h 656948"/>
                      </a:gdLst>
                      <a:ahLst/>
                      <a:cxnLst>
                        <a:cxn ang="0">
                          <a:pos x="connsiteX0" y="connsiteY0"/>
                        </a:cxn>
                        <a:cxn ang="0">
                          <a:pos x="connsiteX1" y="connsiteY1"/>
                        </a:cxn>
                        <a:cxn ang="0">
                          <a:pos x="connsiteX2" y="connsiteY2"/>
                        </a:cxn>
                        <a:cxn ang="0">
                          <a:pos x="connsiteX3" y="connsiteY3"/>
                        </a:cxn>
                      </a:cxnLst>
                      <a:rect l="l" t="t" r="r" b="b"/>
                      <a:pathLst>
                        <a:path w="288010" h="656948">
                          <a:moveTo>
                            <a:pt x="116809" y="0"/>
                          </a:moveTo>
                          <a:cubicBezTo>
                            <a:pt x="210764" y="48827"/>
                            <a:pt x="304720" y="97655"/>
                            <a:pt x="285485" y="168676"/>
                          </a:cubicBezTo>
                          <a:cubicBezTo>
                            <a:pt x="266250" y="239697"/>
                            <a:pt x="16195" y="344750"/>
                            <a:pt x="1399" y="426129"/>
                          </a:cubicBezTo>
                          <a:cubicBezTo>
                            <a:pt x="-13397" y="507508"/>
                            <a:pt x="91655" y="582228"/>
                            <a:pt x="196708" y="656948"/>
                          </a:cubicBezTo>
                        </a:path>
                      </a:pathLst>
                    </a:custGeom>
                    <a:ln w="57150">
                      <a:solidFill>
                        <a:schemeClr val="accent1">
                          <a:lumMod val="50000"/>
                        </a:schemeClr>
                      </a:solidFill>
                      <a:headEnd type="none" w="med" len="med"/>
                      <a:tailEnd type="none" w="med" len="med"/>
                    </a:ln>
                    <a:scene3d>
                      <a:camera prst="isometricRightUp"/>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457200" fontAlgn="base">
                        <a:spcBef>
                          <a:spcPct val="0"/>
                        </a:spcBef>
                        <a:spcAft>
                          <a:spcPct val="0"/>
                        </a:spcAft>
                      </a:pPr>
                      <a:endParaRPr lang="en-US" sz="900" dirty="0">
                        <a:solidFill>
                          <a:prstClr val="black"/>
                        </a:solidFill>
                        <a:latin typeface="Calibri"/>
                        <a:cs typeface="Arial" pitchFamily="34" charset="0"/>
                      </a:endParaRPr>
                    </a:p>
                  </p:txBody>
                </p:sp>
                <p:sp>
                  <p:nvSpPr>
                    <p:cNvPr id="320" name="Rectangle 319"/>
                    <p:cNvSpPr/>
                    <p:nvPr/>
                  </p:nvSpPr>
                  <p:spPr>
                    <a:xfrm>
                      <a:off x="6328520" y="1517443"/>
                      <a:ext cx="1117308" cy="1346581"/>
                    </a:xfrm>
                    <a:prstGeom prst="rect">
                      <a:avLst/>
                    </a:prstGeom>
                  </p:spPr>
                  <p:txBody>
                    <a:bodyPr wrap="square">
                      <a:spAutoFit/>
                    </a:bodyPr>
                    <a:lstStyle/>
                    <a:p>
                      <a:pPr algn="ctr" defTabSz="457200" fontAlgn="base">
                        <a:spcBef>
                          <a:spcPct val="0"/>
                        </a:spcBef>
                        <a:spcAft>
                          <a:spcPct val="0"/>
                        </a:spcAft>
                      </a:pPr>
                      <a:endParaRPr lang="en-US" sz="1600" dirty="0">
                        <a:solidFill>
                          <a:prstClr val="black"/>
                        </a:solidFill>
                        <a:latin typeface="Calibri"/>
                        <a:ea typeface="ＭＳ Ｐゴシック" pitchFamily="-65" charset="-128"/>
                      </a:endParaRPr>
                    </a:p>
                  </p:txBody>
                </p:sp>
              </p:grpSp>
              <p:grpSp>
                <p:nvGrpSpPr>
                  <p:cNvPr id="282" name="Group 281"/>
                  <p:cNvGrpSpPr/>
                  <p:nvPr/>
                </p:nvGrpSpPr>
                <p:grpSpPr>
                  <a:xfrm>
                    <a:off x="4352569" y="1563295"/>
                    <a:ext cx="518951" cy="1099000"/>
                    <a:chOff x="6328520" y="1517443"/>
                    <a:chExt cx="1117308" cy="3156157"/>
                  </a:xfrm>
                </p:grpSpPr>
                <p:sp>
                  <p:nvSpPr>
                    <p:cNvPr id="317" name="Freeform 316"/>
                    <p:cNvSpPr/>
                    <p:nvPr/>
                  </p:nvSpPr>
                  <p:spPr>
                    <a:xfrm flipH="1">
                      <a:off x="6629400" y="2438400"/>
                      <a:ext cx="464974" cy="2235200"/>
                    </a:xfrm>
                    <a:custGeom>
                      <a:avLst/>
                      <a:gdLst>
                        <a:gd name="connsiteX0" fmla="*/ 116809 w 288010"/>
                        <a:gd name="connsiteY0" fmla="*/ 0 h 656948"/>
                        <a:gd name="connsiteX1" fmla="*/ 285485 w 288010"/>
                        <a:gd name="connsiteY1" fmla="*/ 168676 h 656948"/>
                        <a:gd name="connsiteX2" fmla="*/ 1399 w 288010"/>
                        <a:gd name="connsiteY2" fmla="*/ 426129 h 656948"/>
                        <a:gd name="connsiteX3" fmla="*/ 196708 w 288010"/>
                        <a:gd name="connsiteY3" fmla="*/ 656948 h 656948"/>
                      </a:gdLst>
                      <a:ahLst/>
                      <a:cxnLst>
                        <a:cxn ang="0">
                          <a:pos x="connsiteX0" y="connsiteY0"/>
                        </a:cxn>
                        <a:cxn ang="0">
                          <a:pos x="connsiteX1" y="connsiteY1"/>
                        </a:cxn>
                        <a:cxn ang="0">
                          <a:pos x="connsiteX2" y="connsiteY2"/>
                        </a:cxn>
                        <a:cxn ang="0">
                          <a:pos x="connsiteX3" y="connsiteY3"/>
                        </a:cxn>
                      </a:cxnLst>
                      <a:rect l="l" t="t" r="r" b="b"/>
                      <a:pathLst>
                        <a:path w="288010" h="656948">
                          <a:moveTo>
                            <a:pt x="116809" y="0"/>
                          </a:moveTo>
                          <a:cubicBezTo>
                            <a:pt x="210764" y="48827"/>
                            <a:pt x="304720" y="97655"/>
                            <a:pt x="285485" y="168676"/>
                          </a:cubicBezTo>
                          <a:cubicBezTo>
                            <a:pt x="266250" y="239697"/>
                            <a:pt x="16195" y="344750"/>
                            <a:pt x="1399" y="426129"/>
                          </a:cubicBezTo>
                          <a:cubicBezTo>
                            <a:pt x="-13397" y="507508"/>
                            <a:pt x="91655" y="582228"/>
                            <a:pt x="196708" y="656948"/>
                          </a:cubicBezTo>
                        </a:path>
                      </a:pathLst>
                    </a:custGeom>
                    <a:ln w="57150">
                      <a:solidFill>
                        <a:schemeClr val="accent1">
                          <a:lumMod val="50000"/>
                        </a:schemeClr>
                      </a:solidFill>
                      <a:headEnd type="none" w="med" len="med"/>
                      <a:tailEnd type="none" w="med" len="med"/>
                    </a:ln>
                    <a:scene3d>
                      <a:camera prst="isometricRightUp"/>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457200" fontAlgn="base">
                        <a:spcBef>
                          <a:spcPct val="0"/>
                        </a:spcBef>
                        <a:spcAft>
                          <a:spcPct val="0"/>
                        </a:spcAft>
                      </a:pPr>
                      <a:endParaRPr lang="en-US" sz="900" dirty="0">
                        <a:solidFill>
                          <a:prstClr val="black"/>
                        </a:solidFill>
                        <a:latin typeface="Calibri"/>
                        <a:cs typeface="Arial" pitchFamily="34" charset="0"/>
                      </a:endParaRPr>
                    </a:p>
                  </p:txBody>
                </p:sp>
                <p:sp>
                  <p:nvSpPr>
                    <p:cNvPr id="318" name="Rectangle 317"/>
                    <p:cNvSpPr/>
                    <p:nvPr/>
                  </p:nvSpPr>
                  <p:spPr>
                    <a:xfrm>
                      <a:off x="6328520" y="1517443"/>
                      <a:ext cx="1117308" cy="1346581"/>
                    </a:xfrm>
                    <a:prstGeom prst="rect">
                      <a:avLst/>
                    </a:prstGeom>
                  </p:spPr>
                  <p:txBody>
                    <a:bodyPr wrap="square">
                      <a:spAutoFit/>
                    </a:bodyPr>
                    <a:lstStyle/>
                    <a:p>
                      <a:pPr algn="ctr" defTabSz="457200" fontAlgn="base">
                        <a:spcBef>
                          <a:spcPct val="0"/>
                        </a:spcBef>
                        <a:spcAft>
                          <a:spcPct val="0"/>
                        </a:spcAft>
                      </a:pPr>
                      <a:endParaRPr lang="en-US" sz="1600" dirty="0">
                        <a:solidFill>
                          <a:prstClr val="black"/>
                        </a:solidFill>
                        <a:latin typeface="Calibri"/>
                        <a:ea typeface="ＭＳ Ｐゴシック" pitchFamily="-65" charset="-128"/>
                      </a:endParaRPr>
                    </a:p>
                  </p:txBody>
                </p:sp>
              </p:grpSp>
              <p:grpSp>
                <p:nvGrpSpPr>
                  <p:cNvPr id="283" name="Group 282"/>
                  <p:cNvGrpSpPr/>
                  <p:nvPr/>
                </p:nvGrpSpPr>
                <p:grpSpPr>
                  <a:xfrm>
                    <a:off x="2550722" y="1930584"/>
                    <a:ext cx="695754" cy="820812"/>
                    <a:chOff x="1768559" y="3856291"/>
                    <a:chExt cx="304432" cy="644732"/>
                  </a:xfrm>
                </p:grpSpPr>
                <p:sp>
                  <p:nvSpPr>
                    <p:cNvPr id="284" name="Rectangle 283"/>
                    <p:cNvSpPr/>
                    <p:nvPr/>
                  </p:nvSpPr>
                  <p:spPr>
                    <a:xfrm flipH="1">
                      <a:off x="1801551" y="3856291"/>
                      <a:ext cx="192883" cy="644732"/>
                    </a:xfrm>
                    <a:prstGeom prst="rect">
                      <a:avLst/>
                    </a:prstGeom>
                    <a:solidFill>
                      <a:schemeClr val="accent3">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457200" fontAlgn="base">
                        <a:spcBef>
                          <a:spcPct val="0"/>
                        </a:spcBef>
                        <a:spcAft>
                          <a:spcPct val="0"/>
                        </a:spcAft>
                      </a:pPr>
                      <a:r>
                        <a:rPr lang="en-US" sz="1200" dirty="0" err="1">
                          <a:solidFill>
                            <a:prstClr val="black"/>
                          </a:solidFill>
                          <a:latin typeface="Calibri"/>
                        </a:rPr>
                        <a:t>CoRAM</a:t>
                      </a:r>
                      <a:endParaRPr lang="en-US" sz="1200" dirty="0">
                        <a:solidFill>
                          <a:prstClr val="black"/>
                        </a:solidFill>
                        <a:latin typeface="Calibri"/>
                      </a:endParaRPr>
                    </a:p>
                  </p:txBody>
                </p:sp>
                <p:cxnSp>
                  <p:nvCxnSpPr>
                    <p:cNvPr id="285" name="Straight Connector 284"/>
                    <p:cNvCxnSpPr/>
                    <p:nvPr/>
                  </p:nvCxnSpPr>
                  <p:spPr>
                    <a:xfrm flipH="1">
                      <a:off x="1967964"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flipH="1">
                      <a:off x="1967964"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flipH="1">
                      <a:off x="1967964"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flipH="1">
                      <a:off x="1967964"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flipH="1">
                      <a:off x="1967964"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flipH="1">
                      <a:off x="1967964"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flipH="1">
                      <a:off x="1967964"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flipH="1">
                      <a:off x="1967964"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flipH="1">
                      <a:off x="1801553"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flipH="1">
                      <a:off x="1801553"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flipH="1">
                      <a:off x="1801553"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flipH="1">
                      <a:off x="1801553"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flipH="1">
                      <a:off x="1801553"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flipH="1">
                      <a:off x="1801553"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flipH="1">
                      <a:off x="1801553"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flipH="1">
                      <a:off x="1801553"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1" name="Rectangle 300"/>
                    <p:cNvSpPr/>
                    <p:nvPr/>
                  </p:nvSpPr>
                  <p:spPr>
                    <a:xfrm flipH="1">
                      <a:off x="1768560" y="3867540"/>
                      <a:ext cx="304431" cy="200893"/>
                    </a:xfrm>
                    <a:prstGeom prst="rect">
                      <a:avLst/>
                    </a:prstGeom>
                  </p:spPr>
                  <p:txBody>
                    <a:bodyPr wrap="square">
                      <a:spAutoFit/>
                    </a:bodyPr>
                    <a:lstStyle/>
                    <a:p>
                      <a:pPr algn="ctr" defTabSz="457200"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cxnSp>
                  <p:nvCxnSpPr>
                    <p:cNvPr id="302" name="Straight Connector 301"/>
                    <p:cNvCxnSpPr/>
                    <p:nvPr/>
                  </p:nvCxnSpPr>
                  <p:spPr>
                    <a:xfrm flipH="1">
                      <a:off x="1967963"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flipH="1">
                      <a:off x="1967963"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flipH="1">
                      <a:off x="1967963"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flipH="1">
                      <a:off x="1967963"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H="1">
                      <a:off x="1967963"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flipH="1">
                      <a:off x="1967963"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flipH="1">
                      <a:off x="1967963"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p:cNvCxnSpPr/>
                    <p:nvPr/>
                  </p:nvCxnSpPr>
                  <p:spPr>
                    <a:xfrm flipH="1">
                      <a:off x="1801552"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p:cNvCxnSpPr/>
                    <p:nvPr/>
                  </p:nvCxnSpPr>
                  <p:spPr>
                    <a:xfrm flipH="1">
                      <a:off x="1801552"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flipH="1">
                      <a:off x="1801552"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flipH="1">
                      <a:off x="1801552"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flipH="1">
                      <a:off x="1801552"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flipH="1">
                      <a:off x="1801552"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flipH="1">
                      <a:off x="1801552"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6" name="Rectangle 315"/>
                    <p:cNvSpPr/>
                    <p:nvPr/>
                  </p:nvSpPr>
                  <p:spPr>
                    <a:xfrm flipH="1">
                      <a:off x="1768559" y="3904524"/>
                      <a:ext cx="304431" cy="200893"/>
                    </a:xfrm>
                    <a:prstGeom prst="rect">
                      <a:avLst/>
                    </a:prstGeom>
                  </p:spPr>
                  <p:txBody>
                    <a:bodyPr wrap="square">
                      <a:spAutoFit/>
                    </a:bodyPr>
                    <a:lstStyle/>
                    <a:p>
                      <a:pPr algn="ctr" defTabSz="457200"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grpSp>
            </p:grpSp>
            <p:pic>
              <p:nvPicPr>
                <p:cNvPr id="796" name="Picture 6" descr="Virtex-6与Spartan-6 FPGA连接目标参考设计支持PCI Express 兼容性设"/>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89500" l="1667" r="98000"/>
                          </a14:imgEffect>
                        </a14:imgLayer>
                      </a14:imgProps>
                    </a:ext>
                    <a:ext uri="{28A0092B-C50C-407E-A947-70E740481C1C}">
                      <a14:useLocalDpi xmlns:a14="http://schemas.microsoft.com/office/drawing/2010/main" val="0"/>
                    </a:ext>
                  </a:extLst>
                </a:blip>
                <a:srcRect/>
                <a:stretch>
                  <a:fillRect/>
                </a:stretch>
              </p:blipFill>
              <p:spPr bwMode="auto">
                <a:xfrm>
                  <a:off x="6093516" y="5105400"/>
                  <a:ext cx="1882490" cy="1254993"/>
                </a:xfrm>
                <a:prstGeom prst="rect">
                  <a:avLst/>
                </a:prstGeom>
                <a:noFill/>
                <a:extLst>
                  <a:ext uri="{909E8E84-426E-40dd-AFC4-6F175D3DCCD1}">
                    <a14:hiddenFill xmlns:a14="http://schemas.microsoft.com/office/drawing/2010/main">
                      <a:solidFill>
                        <a:srgbClr val="FFFFFF"/>
                      </a:solidFill>
                    </a14:hiddenFill>
                  </a:ext>
                </a:extLst>
              </p:spPr>
            </p:pic>
            <p:sp>
              <p:nvSpPr>
                <p:cNvPr id="799" name="Rectangle 798"/>
                <p:cNvSpPr/>
                <p:nvPr/>
              </p:nvSpPr>
              <p:spPr>
                <a:xfrm>
                  <a:off x="6112795" y="3578423"/>
                  <a:ext cx="2050599" cy="307777"/>
                </a:xfrm>
                <a:prstGeom prst="rect">
                  <a:avLst/>
                </a:prstGeom>
              </p:spPr>
              <p:txBody>
                <a:bodyPr wrap="none">
                  <a:spAutoFit/>
                </a:bodyPr>
                <a:lstStyle/>
                <a:p>
                  <a:pPr algn="ctr" defTabSz="457200">
                    <a:defRPr/>
                  </a:pPr>
                  <a:r>
                    <a:rPr lang="en-US" sz="1400" dirty="0">
                      <a:solidFill>
                        <a:prstClr val="white">
                          <a:lumMod val="50000"/>
                        </a:prstClr>
                      </a:solidFill>
                      <a:latin typeface="Calibri"/>
                      <a:ea typeface="ＭＳ Ｐゴシック" pitchFamily="-65" charset="-128"/>
                      <a:cs typeface="Arial"/>
                    </a:rPr>
                    <a:t>Multiple Target Platforms</a:t>
                  </a:r>
                </a:p>
              </p:txBody>
            </p:sp>
          </p:grpSp>
        </p:grpSp>
        <p:sp>
          <p:nvSpPr>
            <p:cNvPr id="510" name="Rounded Rectangle 509"/>
            <p:cNvSpPr/>
            <p:nvPr/>
          </p:nvSpPr>
          <p:spPr>
            <a:xfrm>
              <a:off x="7618708" y="3996778"/>
              <a:ext cx="1421027" cy="990472"/>
            </a:xfrm>
            <a:prstGeom prst="roundRect">
              <a:avLst>
                <a:gd name="adj" fmla="val 2985"/>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dirty="0" smtClean="0">
                  <a:solidFill>
                    <a:prstClr val="black"/>
                  </a:solidFill>
                  <a:latin typeface="Calibri"/>
                  <a:cs typeface="Arial"/>
                </a:rPr>
                <a:t>FPGA</a:t>
              </a:r>
              <a:br>
                <a:rPr lang="en-US" dirty="0" smtClean="0">
                  <a:solidFill>
                    <a:prstClr val="black"/>
                  </a:solidFill>
                  <a:latin typeface="Calibri"/>
                  <a:cs typeface="Arial"/>
                </a:rPr>
              </a:br>
              <a:r>
                <a:rPr lang="en-US" dirty="0" smtClean="0">
                  <a:solidFill>
                    <a:prstClr val="black"/>
                  </a:solidFill>
                  <a:latin typeface="Calibri"/>
                  <a:cs typeface="Arial"/>
                </a:rPr>
                <a:t>Platform</a:t>
              </a:r>
              <a:br>
                <a:rPr lang="en-US" dirty="0" smtClean="0">
                  <a:solidFill>
                    <a:prstClr val="black"/>
                  </a:solidFill>
                  <a:latin typeface="Calibri"/>
                  <a:cs typeface="Arial"/>
                </a:rPr>
              </a:br>
              <a:r>
                <a:rPr lang="en-US" dirty="0" smtClean="0">
                  <a:solidFill>
                    <a:prstClr val="black"/>
                  </a:solidFill>
                  <a:latin typeface="Calibri"/>
                  <a:cs typeface="Arial"/>
                </a:rPr>
                <a:t>(e.g., Altera)</a:t>
              </a:r>
              <a:endParaRPr lang="en-US" dirty="0">
                <a:solidFill>
                  <a:prstClr val="black"/>
                </a:solidFill>
                <a:latin typeface="Calibri"/>
                <a:cs typeface="Arial"/>
              </a:endParaRPr>
            </a:p>
          </p:txBody>
        </p:sp>
      </p:grpSp>
      <p:sp>
        <p:nvSpPr>
          <p:cNvPr id="258" name="Footer Placeholder 257"/>
          <p:cNvSpPr>
            <a:spLocks noGrp="1"/>
          </p:cNvSpPr>
          <p:nvPr>
            <p:ph type="ftr" sz="quarter" idx="11"/>
          </p:nvPr>
        </p:nvSpPr>
        <p:spPr/>
        <p:txBody>
          <a:bodyPr/>
          <a:lstStyle/>
          <a:p>
            <a:endParaRPr lang="en-US" dirty="0">
              <a:solidFill>
                <a:prstClr val="black"/>
              </a:solidFill>
              <a:latin typeface="Calibri"/>
            </a:endParaRPr>
          </a:p>
        </p:txBody>
      </p:sp>
      <p:sp>
        <p:nvSpPr>
          <p:cNvPr id="262" name="Content Placeholder 2"/>
          <p:cNvSpPr>
            <a:spLocks noGrp="1"/>
          </p:cNvSpPr>
          <p:nvPr>
            <p:ph idx="1"/>
          </p:nvPr>
        </p:nvSpPr>
        <p:spPr>
          <a:xfrm>
            <a:off x="12823" y="1348924"/>
            <a:ext cx="5092579" cy="5051879"/>
          </a:xfrm>
        </p:spPr>
        <p:txBody>
          <a:bodyPr/>
          <a:lstStyle/>
          <a:p>
            <a:pPr marL="0" indent="0">
              <a:lnSpc>
                <a:spcPct val="110000"/>
              </a:lnSpc>
              <a:buNone/>
            </a:pPr>
            <a:r>
              <a:rPr lang="en-US" sz="2400" b="1" dirty="0">
                <a:solidFill>
                  <a:srgbClr val="0000FF"/>
                </a:solidFill>
              </a:rPr>
              <a:t>	Can we make reconfigurable fabric a first-class computing device?</a:t>
            </a:r>
          </a:p>
          <a:p>
            <a:pPr marL="0" indent="0">
              <a:lnSpc>
                <a:spcPct val="110000"/>
              </a:lnSpc>
              <a:buNone/>
            </a:pPr>
            <a:endParaRPr lang="en-US" sz="1000" b="1" dirty="0"/>
          </a:p>
          <a:p>
            <a:pPr marL="0" indent="0">
              <a:lnSpc>
                <a:spcPct val="110000"/>
              </a:lnSpc>
              <a:buNone/>
            </a:pPr>
            <a:r>
              <a:rPr lang="en-US" sz="2400" b="1" dirty="0"/>
              <a:t>      Memory and I/O is Hard on FPGA</a:t>
            </a:r>
            <a:br>
              <a:rPr lang="en-US" sz="2400" b="1" dirty="0"/>
            </a:br>
            <a:r>
              <a:rPr lang="en-US" sz="2400" b="1" dirty="0"/>
              <a:t>      Proposed Solution </a:t>
            </a:r>
            <a:r>
              <a:rPr lang="en-US" sz="1600" i="1" dirty="0"/>
              <a:t>[Chung, FPGA’11]</a:t>
            </a:r>
            <a:endParaRPr lang="en-US" sz="1400" i="1" dirty="0"/>
          </a:p>
          <a:p>
            <a:pPr lvl="1">
              <a:lnSpc>
                <a:spcPct val="110000"/>
              </a:lnSpc>
            </a:pPr>
            <a:r>
              <a:rPr lang="en-US" sz="2000" dirty="0"/>
              <a:t>extend capability of FPGA SRAMs to act as universal portals to memory and I/O</a:t>
            </a:r>
          </a:p>
          <a:p>
            <a:pPr lvl="1">
              <a:lnSpc>
                <a:spcPct val="110000"/>
              </a:lnSpc>
            </a:pPr>
            <a:r>
              <a:rPr lang="en-US" sz="2000" dirty="0"/>
              <a:t>built-in </a:t>
            </a:r>
            <a:r>
              <a:rPr lang="en-US" sz="2000" dirty="0" err="1"/>
              <a:t>NoC</a:t>
            </a:r>
            <a:r>
              <a:rPr lang="en-US" sz="2000" dirty="0"/>
              <a:t> provides data transport</a:t>
            </a:r>
          </a:p>
          <a:p>
            <a:pPr lvl="1">
              <a:lnSpc>
                <a:spcPct val="110000"/>
              </a:lnSpc>
            </a:pPr>
            <a:r>
              <a:rPr lang="en-US" sz="2000" dirty="0"/>
              <a:t>replace rigid platform interfaces with </a:t>
            </a:r>
            <a:br>
              <a:rPr lang="en-US" sz="2000" dirty="0"/>
            </a:br>
            <a:r>
              <a:rPr lang="en-US" sz="2000" b="1" dirty="0">
                <a:solidFill>
                  <a:srgbClr val="FF0000"/>
                </a:solidFill>
              </a:rPr>
              <a:t>portable software control threads</a:t>
            </a:r>
          </a:p>
        </p:txBody>
      </p:sp>
      <p:sp>
        <p:nvSpPr>
          <p:cNvPr id="49" name="Bent Arrow 48"/>
          <p:cNvSpPr/>
          <p:nvPr/>
        </p:nvSpPr>
        <p:spPr>
          <a:xfrm rot="5400000">
            <a:off x="7446365" y="3209372"/>
            <a:ext cx="865194" cy="1310404"/>
          </a:xfrm>
          <a:prstGeom prst="bentArrow">
            <a:avLst/>
          </a:prstGeom>
          <a:solidFill>
            <a:srgbClr val="FFC000"/>
          </a:solidFill>
          <a:ln w="1905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fontAlgn="base">
              <a:spcBef>
                <a:spcPct val="0"/>
              </a:spcBef>
              <a:spcAft>
                <a:spcPct val="0"/>
              </a:spcAft>
            </a:pPr>
            <a:endParaRPr lang="en-US">
              <a:solidFill>
                <a:prstClr val="black"/>
              </a:solidFill>
              <a:latin typeface="Calibri"/>
            </a:endParaRPr>
          </a:p>
        </p:txBody>
      </p:sp>
      <p:sp>
        <p:nvSpPr>
          <p:cNvPr id="800" name="Bent Arrow 799"/>
          <p:cNvSpPr/>
          <p:nvPr/>
        </p:nvSpPr>
        <p:spPr>
          <a:xfrm rot="5400000" flipV="1">
            <a:off x="5864258" y="3133246"/>
            <a:ext cx="865193" cy="1462657"/>
          </a:xfrm>
          <a:prstGeom prst="bentArrow">
            <a:avLst/>
          </a:prstGeom>
          <a:solidFill>
            <a:srgbClr val="FFC000"/>
          </a:solidFill>
          <a:ln w="1905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fontAlgn="base">
              <a:spcBef>
                <a:spcPct val="0"/>
              </a:spcBef>
              <a:spcAft>
                <a:spcPct val="0"/>
              </a:spcAft>
            </a:pPr>
            <a:endParaRPr lang="en-US">
              <a:solidFill>
                <a:prstClr val="black"/>
              </a:solidFill>
              <a:latin typeface="Calibri"/>
            </a:endParaRPr>
          </a:p>
        </p:txBody>
      </p:sp>
      <p:sp>
        <p:nvSpPr>
          <p:cNvPr id="199" name="Down Arrow 198"/>
          <p:cNvSpPr/>
          <p:nvPr/>
        </p:nvSpPr>
        <p:spPr>
          <a:xfrm>
            <a:off x="6893361" y="3431540"/>
            <a:ext cx="444340" cy="2161540"/>
          </a:xfrm>
          <a:prstGeom prst="downArrow">
            <a:avLst/>
          </a:prstGeom>
          <a:solidFill>
            <a:srgbClr val="FFC000"/>
          </a:solidFill>
          <a:ln w="1905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fontAlgn="base">
              <a:spcBef>
                <a:spcPct val="0"/>
              </a:spcBef>
              <a:spcAft>
                <a:spcPct val="0"/>
              </a:spcAft>
            </a:pPr>
            <a:endParaRPr lang="en-US">
              <a:solidFill>
                <a:prstClr val="white"/>
              </a:solidFill>
              <a:latin typeface="Calibri"/>
            </a:endParaRPr>
          </a:p>
        </p:txBody>
      </p:sp>
      <p:sp>
        <p:nvSpPr>
          <p:cNvPr id="3" name="Title 2"/>
          <p:cNvSpPr>
            <a:spLocks noGrp="1"/>
          </p:cNvSpPr>
          <p:nvPr>
            <p:ph type="title"/>
          </p:nvPr>
        </p:nvSpPr>
        <p:spPr/>
        <p:txBody>
          <a:bodyPr/>
          <a:lstStyle/>
          <a:p>
            <a:r>
              <a:rPr lang="en-US" sz="4400" dirty="0" err="1"/>
              <a:t>CoRAM</a:t>
            </a:r>
            <a:r>
              <a:rPr lang="en-US" sz="4400" dirty="0"/>
              <a:t> Memory Architecture</a:t>
            </a:r>
          </a:p>
        </p:txBody>
      </p:sp>
      <p:pic>
        <p:nvPicPr>
          <p:cNvPr id="511" name="Picture 22" descr="James_Hoe.jpg"/>
          <p:cNvPicPr>
            <a:picLocks noChangeAspect="1"/>
          </p:cNvPicPr>
          <p:nvPr/>
        </p:nvPicPr>
        <p:blipFill>
          <a:blip r:embed="rId6"/>
          <a:srcRect/>
          <a:stretch>
            <a:fillRect/>
          </a:stretch>
        </p:blipFill>
        <p:spPr bwMode="auto">
          <a:xfrm>
            <a:off x="51952" y="5412614"/>
            <a:ext cx="962896" cy="1445389"/>
          </a:xfrm>
          <a:prstGeom prst="rect">
            <a:avLst/>
          </a:prstGeom>
          <a:noFill/>
          <a:ln w="9525">
            <a:noFill/>
            <a:miter lim="800000"/>
            <a:headEnd/>
            <a:tailEnd/>
          </a:ln>
        </p:spPr>
      </p:pic>
      <p:sp>
        <p:nvSpPr>
          <p:cNvPr id="513" name="Text Box 147"/>
          <p:cNvSpPr txBox="1">
            <a:spLocks noChangeArrowheads="1"/>
          </p:cNvSpPr>
          <p:nvPr/>
        </p:nvSpPr>
        <p:spPr bwMode="auto">
          <a:xfrm>
            <a:off x="-609600" y="5584251"/>
            <a:ext cx="28479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pPr>
            <a:r>
              <a:rPr lang="en-US" sz="2000" b="1" i="1" dirty="0">
                <a:solidFill>
                  <a:srgbClr val="000000"/>
                </a:solidFill>
                <a:latin typeface="Arial Narrow" charset="0"/>
              </a:rPr>
              <a:t>James Hoe</a:t>
            </a:r>
          </a:p>
        </p:txBody>
      </p:sp>
    </p:spTree>
    <p:extLst>
      <p:ext uri="{BB962C8B-B14F-4D97-AF65-F5344CB8AC3E}">
        <p14:creationId xmlns:p14="http://schemas.microsoft.com/office/powerpoint/2010/main" val="36040183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2">
                                            <p:txEl>
                                              <p:pRg st="3" end="3"/>
                                            </p:txEl>
                                          </p:spTgt>
                                        </p:tgtEl>
                                        <p:attrNameLst>
                                          <p:attrName>style.visibility</p:attrName>
                                        </p:attrNameLst>
                                      </p:cBhvr>
                                      <p:to>
                                        <p:strVal val="visible"/>
                                      </p:to>
                                    </p:set>
                                    <p:animEffect transition="in" filter="fade">
                                      <p:cBhvr>
                                        <p:cTn id="11" dur="500"/>
                                        <p:tgtEl>
                                          <p:spTgt spid="262">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62">
                                            <p:txEl>
                                              <p:pRg st="4" end="4"/>
                                            </p:txEl>
                                          </p:spTgt>
                                        </p:tgtEl>
                                        <p:attrNameLst>
                                          <p:attrName>style.visibility</p:attrName>
                                        </p:attrNameLst>
                                      </p:cBhvr>
                                      <p:to>
                                        <p:strVal val="visible"/>
                                      </p:to>
                                    </p:set>
                                    <p:animEffect transition="in" filter="fade">
                                      <p:cBhvr>
                                        <p:cTn id="14" dur="500"/>
                                        <p:tgtEl>
                                          <p:spTgt spid="262">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62">
                                            <p:txEl>
                                              <p:pRg st="5" end="5"/>
                                            </p:txEl>
                                          </p:spTgt>
                                        </p:tgtEl>
                                        <p:attrNameLst>
                                          <p:attrName>style.visibility</p:attrName>
                                        </p:attrNameLst>
                                      </p:cBhvr>
                                      <p:to>
                                        <p:strVal val="visible"/>
                                      </p:to>
                                    </p:set>
                                    <p:animEffect transition="in" filter="fade">
                                      <p:cBhvr>
                                        <p:cTn id="17" dur="500"/>
                                        <p:tgtEl>
                                          <p:spTgt spid="262">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00"/>
                                        </p:tgtEl>
                                        <p:attrNameLst>
                                          <p:attrName>style.visibility</p:attrName>
                                        </p:attrNameLst>
                                      </p:cBhvr>
                                      <p:to>
                                        <p:strVal val="visible"/>
                                      </p:to>
                                    </p:set>
                                    <p:animEffect transition="in" filter="wipe(up)">
                                      <p:cBhvr>
                                        <p:cTn id="25" dur="500"/>
                                        <p:tgtEl>
                                          <p:spTgt spid="80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99"/>
                                        </p:tgtEl>
                                        <p:attrNameLst>
                                          <p:attrName>style.visibility</p:attrName>
                                        </p:attrNameLst>
                                      </p:cBhvr>
                                      <p:to>
                                        <p:strVal val="visible"/>
                                      </p:to>
                                    </p:set>
                                    <p:animEffect transition="in" filter="wipe(up)">
                                      <p:cBhvr>
                                        <p:cTn id="28" dur="500"/>
                                        <p:tgtEl>
                                          <p:spTgt spid="19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up)">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800" grpId="0" animBg="1"/>
      <p:bldP spid="19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1060" name="Picture 4" descr="http://www.pctipstricks.com/pictures/Dell-Branded-PC.jpg"/>
          <p:cNvPicPr>
            <a:picLocks noChangeAspect="1" noChangeArrowheads="1"/>
          </p:cNvPicPr>
          <p:nvPr/>
        </p:nvPicPr>
        <p:blipFill>
          <a:blip r:embed="rId3" cstate="print"/>
          <a:srcRect/>
          <a:stretch>
            <a:fillRect/>
          </a:stretch>
        </p:blipFill>
        <p:spPr bwMode="auto">
          <a:xfrm>
            <a:off x="6477002" y="1600518"/>
            <a:ext cx="2441575" cy="1672480"/>
          </a:xfrm>
          <a:prstGeom prst="rect">
            <a:avLst/>
          </a:prstGeom>
          <a:noFill/>
        </p:spPr>
      </p:pic>
      <p:pic>
        <p:nvPicPr>
          <p:cNvPr id="2221058" name="Picture 2" descr="http://www.advancedimagingpro.com/article/photos/1149263858384_ai5_06new8.jpg"/>
          <p:cNvPicPr>
            <a:picLocks noChangeAspect="1" noChangeArrowheads="1"/>
          </p:cNvPicPr>
          <p:nvPr/>
        </p:nvPicPr>
        <p:blipFill>
          <a:blip r:embed="rId4" cstate="print"/>
          <a:srcRect/>
          <a:stretch>
            <a:fillRect/>
          </a:stretch>
        </p:blipFill>
        <p:spPr bwMode="auto">
          <a:xfrm>
            <a:off x="358775" y="2268858"/>
            <a:ext cx="2857500" cy="1647825"/>
          </a:xfrm>
          <a:prstGeom prst="rect">
            <a:avLst/>
          </a:prstGeom>
          <a:noFill/>
        </p:spPr>
      </p:pic>
      <p:sp>
        <p:nvSpPr>
          <p:cNvPr id="29" name="Left-Right Arrow 28"/>
          <p:cNvSpPr/>
          <p:nvPr/>
        </p:nvSpPr>
        <p:spPr bwMode="auto">
          <a:xfrm>
            <a:off x="2599509" y="1996440"/>
            <a:ext cx="4428308" cy="746760"/>
          </a:xfrm>
          <a:prstGeom prst="leftRightArrow">
            <a:avLst/>
          </a:prstGeom>
          <a:solidFill>
            <a:schemeClr val="bg2">
              <a:lumMod val="40000"/>
              <a:lumOff val="60000"/>
            </a:scheme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prstClr val="black"/>
              </a:solidFill>
              <a:latin typeface="Arial Narrow" pitchFamily="34" charset="0"/>
            </a:endParaRPr>
          </a:p>
        </p:txBody>
      </p:sp>
      <p:sp>
        <p:nvSpPr>
          <p:cNvPr id="2" name="Title 1"/>
          <p:cNvSpPr>
            <a:spLocks noGrp="1"/>
          </p:cNvSpPr>
          <p:nvPr>
            <p:ph type="title"/>
          </p:nvPr>
        </p:nvSpPr>
        <p:spPr/>
        <p:txBody>
          <a:bodyPr>
            <a:noAutofit/>
          </a:bodyPr>
          <a:lstStyle/>
          <a:p>
            <a:r>
              <a:rPr lang="en-US" sz="3600" dirty="0"/>
              <a:t>Spiral: Computers Programming Computers</a:t>
            </a:r>
          </a:p>
        </p:txBody>
      </p:sp>
      <p:sp>
        <p:nvSpPr>
          <p:cNvPr id="15" name="TextBox 14"/>
          <p:cNvSpPr txBox="1"/>
          <p:nvPr/>
        </p:nvSpPr>
        <p:spPr>
          <a:xfrm>
            <a:off x="746762" y="2680428"/>
            <a:ext cx="1797675" cy="615553"/>
          </a:xfrm>
          <a:prstGeom prst="rect">
            <a:avLst/>
          </a:prstGeom>
          <a:noFill/>
        </p:spPr>
        <p:txBody>
          <a:bodyPr wrap="none" lIns="91440" tIns="45720" rIns="91440" bIns="45720" rtlCol="0">
            <a:spAutoFit/>
          </a:bodyPr>
          <a:lstStyle/>
          <a:p>
            <a:pPr defTabSz="457200"/>
            <a:r>
              <a:rPr lang="en-US" dirty="0" smtClean="0">
                <a:solidFill>
                  <a:prstClr val="white"/>
                </a:solidFill>
                <a:latin typeface="Calibri" pitchFamily="34" charset="0"/>
                <a:cs typeface="Calibri" pitchFamily="34" charset="0"/>
              </a:rPr>
              <a:t>Special hardware</a:t>
            </a:r>
          </a:p>
          <a:p>
            <a:pPr defTabSz="457200"/>
            <a:r>
              <a:rPr lang="en-US" sz="1600" dirty="0">
                <a:solidFill>
                  <a:prstClr val="white"/>
                </a:solidFill>
                <a:latin typeface="Calibri" pitchFamily="34" charset="0"/>
                <a:cs typeface="Calibri" pitchFamily="34" charset="0"/>
              </a:rPr>
              <a:t>Cell blade</a:t>
            </a:r>
          </a:p>
        </p:txBody>
      </p:sp>
      <p:sp>
        <p:nvSpPr>
          <p:cNvPr id="16" name="TextBox 15"/>
          <p:cNvSpPr txBox="1"/>
          <p:nvPr/>
        </p:nvSpPr>
        <p:spPr>
          <a:xfrm>
            <a:off x="8138161" y="2179323"/>
            <a:ext cx="679130" cy="615553"/>
          </a:xfrm>
          <a:prstGeom prst="rect">
            <a:avLst/>
          </a:prstGeom>
          <a:noFill/>
        </p:spPr>
        <p:txBody>
          <a:bodyPr wrap="none" lIns="91440" tIns="45720" rIns="91440" bIns="45720" rtlCol="0">
            <a:spAutoFit/>
          </a:bodyPr>
          <a:lstStyle/>
          <a:p>
            <a:pPr defTabSz="457200"/>
            <a:r>
              <a:rPr lang="en-US" dirty="0" smtClean="0">
                <a:solidFill>
                  <a:prstClr val="white"/>
                </a:solidFill>
                <a:latin typeface="Calibri" pitchFamily="34" charset="0"/>
                <a:cs typeface="Calibri" pitchFamily="34" charset="0"/>
              </a:rPr>
              <a:t>COTS</a:t>
            </a:r>
            <a:br>
              <a:rPr lang="en-US" dirty="0" smtClean="0">
                <a:solidFill>
                  <a:prstClr val="white"/>
                </a:solidFill>
                <a:latin typeface="Calibri" pitchFamily="34" charset="0"/>
                <a:cs typeface="Calibri" pitchFamily="34" charset="0"/>
              </a:rPr>
            </a:br>
            <a:r>
              <a:rPr lang="en-US" sz="1600" dirty="0">
                <a:solidFill>
                  <a:prstClr val="white"/>
                </a:solidFill>
                <a:latin typeface="Calibri" pitchFamily="34" charset="0"/>
                <a:cs typeface="Calibri" pitchFamily="34" charset="0"/>
              </a:rPr>
              <a:t>Intel</a:t>
            </a:r>
          </a:p>
        </p:txBody>
      </p:sp>
      <p:pic>
        <p:nvPicPr>
          <p:cNvPr id="25" name="Picture 5" descr="C:\Documents and Settings\Markus Pueschel\My Documents\projects\spiral\graphics\logo\2008-new.png"/>
          <p:cNvPicPr>
            <a:picLocks noChangeAspect="1" noChangeArrowheads="1"/>
          </p:cNvPicPr>
          <p:nvPr/>
        </p:nvPicPr>
        <p:blipFill>
          <a:blip r:embed="rId5" cstate="print"/>
          <a:srcRect/>
          <a:stretch>
            <a:fillRect/>
          </a:stretch>
        </p:blipFill>
        <p:spPr bwMode="auto">
          <a:xfrm>
            <a:off x="7175186" y="1211217"/>
            <a:ext cx="1100137" cy="381000"/>
          </a:xfrm>
          <a:prstGeom prst="rect">
            <a:avLst/>
          </a:prstGeom>
          <a:noFill/>
          <a:ln w="9525">
            <a:noFill/>
            <a:miter lim="800000"/>
            <a:headEnd/>
            <a:tailEnd/>
          </a:ln>
        </p:spPr>
      </p:pic>
      <p:sp>
        <p:nvSpPr>
          <p:cNvPr id="27" name="TextBox 26"/>
          <p:cNvSpPr txBox="1"/>
          <p:nvPr/>
        </p:nvSpPr>
        <p:spPr>
          <a:xfrm>
            <a:off x="5669016" y="2158032"/>
            <a:ext cx="1063475" cy="369332"/>
          </a:xfrm>
          <a:prstGeom prst="rect">
            <a:avLst/>
          </a:prstGeom>
          <a:noFill/>
        </p:spPr>
        <p:txBody>
          <a:bodyPr wrap="none" lIns="91440" tIns="45720" rIns="91440" bIns="45720" rtlCol="0">
            <a:spAutoFit/>
          </a:bodyPr>
          <a:lstStyle/>
          <a:p>
            <a:pPr defTabSz="457200"/>
            <a:r>
              <a:rPr lang="en-US" dirty="0" smtClean="0">
                <a:solidFill>
                  <a:srgbClr val="C00000"/>
                </a:solidFill>
                <a:latin typeface="Calibri" pitchFamily="34" charset="0"/>
                <a:cs typeface="Calibri" pitchFamily="34" charset="0"/>
              </a:rPr>
              <a:t>Synthesis</a:t>
            </a:r>
            <a:endParaRPr lang="en-US" dirty="0">
              <a:solidFill>
                <a:srgbClr val="C00000"/>
              </a:solidFill>
              <a:latin typeface="Calibri" pitchFamily="34" charset="0"/>
              <a:cs typeface="Calibri" pitchFamily="34" charset="0"/>
            </a:endParaRPr>
          </a:p>
        </p:txBody>
      </p:sp>
      <p:sp>
        <p:nvSpPr>
          <p:cNvPr id="30" name="TextBox 29"/>
          <p:cNvSpPr txBox="1"/>
          <p:nvPr/>
        </p:nvSpPr>
        <p:spPr>
          <a:xfrm>
            <a:off x="2693129" y="2144173"/>
            <a:ext cx="1457513" cy="369332"/>
          </a:xfrm>
          <a:prstGeom prst="rect">
            <a:avLst/>
          </a:prstGeom>
          <a:noFill/>
        </p:spPr>
        <p:txBody>
          <a:bodyPr wrap="none" lIns="91440" tIns="45720" rIns="91440" bIns="45720" rtlCol="0">
            <a:spAutoFit/>
          </a:bodyPr>
          <a:lstStyle/>
          <a:p>
            <a:pPr defTabSz="457200"/>
            <a:r>
              <a:rPr lang="en-US" dirty="0" smtClean="0">
                <a:solidFill>
                  <a:srgbClr val="C00000"/>
                </a:solidFill>
                <a:latin typeface="Calibri" pitchFamily="34" charset="0"/>
                <a:cs typeface="Calibri" pitchFamily="34" charset="0"/>
              </a:rPr>
              <a:t>Programming</a:t>
            </a:r>
            <a:endParaRPr lang="en-US" dirty="0">
              <a:solidFill>
                <a:srgbClr val="C00000"/>
              </a:solidFill>
              <a:latin typeface="Calibri" pitchFamily="34" charset="0"/>
              <a:cs typeface="Calibri" pitchFamily="34" charset="0"/>
            </a:endParaRPr>
          </a:p>
        </p:txBody>
      </p:sp>
      <p:pic>
        <p:nvPicPr>
          <p:cNvPr id="17" name="Picture 3" descr="C:\Documents and Settings\franzf\My Documents\Documents\talks\invited\darpa-gpu09\matrerial\image1.jpg"/>
          <p:cNvPicPr>
            <a:picLocks noChangeAspect="1" noChangeArrowheads="1"/>
          </p:cNvPicPr>
          <p:nvPr/>
        </p:nvPicPr>
        <p:blipFill>
          <a:blip r:embed="rId6" cstate="print"/>
          <a:srcRect/>
          <a:stretch>
            <a:fillRect/>
          </a:stretch>
        </p:blipFill>
        <p:spPr bwMode="auto">
          <a:xfrm>
            <a:off x="4238690" y="1310642"/>
            <a:ext cx="1398140" cy="2227741"/>
          </a:xfrm>
          <a:prstGeom prst="rect">
            <a:avLst/>
          </a:prstGeom>
          <a:noFill/>
        </p:spPr>
      </p:pic>
      <p:pic>
        <p:nvPicPr>
          <p:cNvPr id="2223106" name="Picture 2"/>
          <p:cNvPicPr>
            <a:picLocks noChangeAspect="1" noChangeArrowheads="1"/>
          </p:cNvPicPr>
          <p:nvPr/>
        </p:nvPicPr>
        <p:blipFill>
          <a:blip r:embed="rId7" cstate="print"/>
          <a:srcRect r="13801"/>
          <a:stretch>
            <a:fillRect/>
          </a:stretch>
        </p:blipFill>
        <p:spPr bwMode="auto">
          <a:xfrm>
            <a:off x="280035" y="1453515"/>
            <a:ext cx="2175782" cy="851332"/>
          </a:xfrm>
          <a:prstGeom prst="rect">
            <a:avLst/>
          </a:prstGeom>
          <a:noFill/>
          <a:ln w="9525">
            <a:noFill/>
            <a:miter lim="800000"/>
            <a:headEnd/>
            <a:tailEnd/>
          </a:ln>
          <a:effectLst/>
        </p:spPr>
      </p:pic>
      <p:sp>
        <p:nvSpPr>
          <p:cNvPr id="31" name="Rectangle 30"/>
          <p:cNvSpPr/>
          <p:nvPr/>
        </p:nvSpPr>
        <p:spPr>
          <a:xfrm>
            <a:off x="0" y="6309836"/>
            <a:ext cx="8686800" cy="523220"/>
          </a:xfrm>
          <a:prstGeom prst="rect">
            <a:avLst/>
          </a:prstGeom>
        </p:spPr>
        <p:txBody>
          <a:bodyPr wrap="square" lIns="91440" tIns="45720" rIns="91440" bIns="45720">
            <a:spAutoFit/>
          </a:bodyPr>
          <a:lstStyle/>
          <a:p>
            <a:pPr defTabSz="457200"/>
            <a:r>
              <a:rPr lang="en-US" sz="1400" dirty="0">
                <a:solidFill>
                  <a:prstClr val="black"/>
                </a:solidFill>
                <a:latin typeface="Calibri" pitchFamily="34" charset="0"/>
              </a:rPr>
              <a:t>D. McFarlin, F. Franchetti, M. </a:t>
            </a:r>
            <a:r>
              <a:rPr lang="en-US" sz="1400" dirty="0" err="1">
                <a:solidFill>
                  <a:prstClr val="black"/>
                </a:solidFill>
                <a:latin typeface="Calibri" pitchFamily="34" charset="0"/>
              </a:rPr>
              <a:t>Püschel</a:t>
            </a:r>
            <a:r>
              <a:rPr lang="en-US" sz="1400" dirty="0">
                <a:solidFill>
                  <a:prstClr val="black"/>
                </a:solidFill>
                <a:latin typeface="Calibri" pitchFamily="34" charset="0"/>
              </a:rPr>
              <a:t>, and J. M. F. Moura: High Performance Synthetic Aperture Radar Image Formation On Commodity </a:t>
            </a:r>
            <a:r>
              <a:rPr lang="en-US" sz="1400" dirty="0" err="1">
                <a:solidFill>
                  <a:prstClr val="black"/>
                </a:solidFill>
                <a:latin typeface="Calibri" pitchFamily="34" charset="0"/>
              </a:rPr>
              <a:t>Multicore</a:t>
            </a:r>
            <a:r>
              <a:rPr lang="en-US" sz="1400" dirty="0">
                <a:solidFill>
                  <a:prstClr val="black"/>
                </a:solidFill>
                <a:latin typeface="Calibri" pitchFamily="34" charset="0"/>
              </a:rPr>
              <a:t> Architectures. in Proceedings SPIE, 2009.</a:t>
            </a:r>
          </a:p>
        </p:txBody>
      </p:sp>
      <p:sp>
        <p:nvSpPr>
          <p:cNvPr id="33" name="TextBox 32"/>
          <p:cNvSpPr txBox="1"/>
          <p:nvPr/>
        </p:nvSpPr>
        <p:spPr>
          <a:xfrm>
            <a:off x="228603" y="4143854"/>
            <a:ext cx="7664727" cy="1723549"/>
          </a:xfrm>
          <a:prstGeom prst="rect">
            <a:avLst/>
          </a:prstGeom>
          <a:solidFill>
            <a:schemeClr val="bg2">
              <a:lumMod val="20000"/>
              <a:lumOff val="80000"/>
            </a:schemeClr>
          </a:solidFill>
          <a:ln>
            <a:solidFill>
              <a:schemeClr val="bg1">
                <a:lumMod val="95000"/>
              </a:schemeClr>
            </a:solidFill>
          </a:ln>
        </p:spPr>
        <p:txBody>
          <a:bodyPr wrap="none" lIns="91440" tIns="45720" rIns="91440" bIns="45720" rtlCol="0">
            <a:spAutoFit/>
          </a:bodyPr>
          <a:lstStyle/>
          <a:p>
            <a:pPr defTabSz="457200"/>
            <a:r>
              <a:rPr lang="en-US" sz="2400" dirty="0">
                <a:solidFill>
                  <a:srgbClr val="C00000"/>
                </a:solidFill>
                <a:latin typeface="Calibri" pitchFamily="34" charset="0"/>
                <a:cs typeface="Calibri" pitchFamily="34" charset="0"/>
              </a:rPr>
              <a:t>Result </a:t>
            </a:r>
            <a:r>
              <a:rPr lang="en-US" sz="2400" dirty="0">
                <a:solidFill>
                  <a:prstClr val="black"/>
                </a:solidFill>
                <a:latin typeface="Calibri" pitchFamily="34" charset="0"/>
                <a:cs typeface="Calibri" pitchFamily="34" charset="0"/>
              </a:rPr>
              <a:t/>
            </a:r>
            <a:br>
              <a:rPr lang="en-US" sz="2400" dirty="0">
                <a:solidFill>
                  <a:prstClr val="black"/>
                </a:solidFill>
                <a:latin typeface="Calibri" pitchFamily="34" charset="0"/>
                <a:cs typeface="Calibri" pitchFamily="34" charset="0"/>
              </a:rPr>
            </a:br>
            <a:r>
              <a:rPr lang="en-US" sz="2400" dirty="0">
                <a:solidFill>
                  <a:prstClr val="black"/>
                </a:solidFill>
                <a:latin typeface="Calibri" pitchFamily="34" charset="0"/>
                <a:cs typeface="Calibri" pitchFamily="34" charset="0"/>
              </a:rPr>
              <a:t>Same performance, 1/10</a:t>
            </a:r>
            <a:r>
              <a:rPr lang="en-US" sz="2400" baseline="30000" dirty="0">
                <a:solidFill>
                  <a:prstClr val="black"/>
                </a:solidFill>
                <a:latin typeface="Calibri" pitchFamily="34" charset="0"/>
                <a:cs typeface="Calibri" pitchFamily="34" charset="0"/>
              </a:rPr>
              <a:t>th</a:t>
            </a:r>
            <a:r>
              <a:rPr lang="en-US" sz="2400" dirty="0">
                <a:solidFill>
                  <a:prstClr val="black"/>
                </a:solidFill>
                <a:latin typeface="Calibri" pitchFamily="34" charset="0"/>
                <a:cs typeface="Calibri" pitchFamily="34" charset="0"/>
              </a:rPr>
              <a:t> human effort, non-expert user</a:t>
            </a:r>
          </a:p>
          <a:p>
            <a:pPr defTabSz="457200">
              <a:spcBef>
                <a:spcPts val="1200"/>
              </a:spcBef>
            </a:pPr>
            <a:r>
              <a:rPr lang="en-US" sz="2400" dirty="0">
                <a:solidFill>
                  <a:srgbClr val="C00000"/>
                </a:solidFill>
                <a:latin typeface="Calibri" pitchFamily="34" charset="0"/>
                <a:cs typeface="Calibri" pitchFamily="34" charset="0"/>
              </a:rPr>
              <a:t>Key ideas</a:t>
            </a:r>
            <a:r>
              <a:rPr lang="en-US" sz="2400" dirty="0">
                <a:solidFill>
                  <a:prstClr val="black"/>
                </a:solidFill>
                <a:latin typeface="Calibri" pitchFamily="34" charset="0"/>
                <a:cs typeface="Calibri" pitchFamily="34" charset="0"/>
              </a:rPr>
              <a:t/>
            </a:r>
            <a:br>
              <a:rPr lang="en-US" sz="2400" dirty="0">
                <a:solidFill>
                  <a:prstClr val="black"/>
                </a:solidFill>
                <a:latin typeface="Calibri" pitchFamily="34" charset="0"/>
                <a:cs typeface="Calibri" pitchFamily="34" charset="0"/>
              </a:rPr>
            </a:br>
            <a:r>
              <a:rPr lang="en-US" sz="2400" dirty="0">
                <a:solidFill>
                  <a:prstClr val="black"/>
                </a:solidFill>
                <a:latin typeface="Calibri" pitchFamily="34" charset="0"/>
                <a:cs typeface="Calibri" pitchFamily="34" charset="0"/>
              </a:rPr>
              <a:t>restrict domain, use mathematics, performance portability</a:t>
            </a:r>
          </a:p>
        </p:txBody>
      </p:sp>
      <p:pic>
        <p:nvPicPr>
          <p:cNvPr id="18" name="Picture 16" descr="franzf.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77203" y="4188535"/>
            <a:ext cx="1012495"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47"/>
          <p:cNvSpPr txBox="1">
            <a:spLocks noChangeArrowheads="1"/>
          </p:cNvSpPr>
          <p:nvPr/>
        </p:nvSpPr>
        <p:spPr bwMode="auto">
          <a:xfrm>
            <a:off x="6248401" y="5486400"/>
            <a:ext cx="28479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pPr>
            <a:r>
              <a:rPr lang="en-US" sz="2000" b="1" i="1" dirty="0">
                <a:solidFill>
                  <a:srgbClr val="000000"/>
                </a:solidFill>
                <a:latin typeface="Arial Narrow" charset="0"/>
              </a:rPr>
              <a:t>Franz</a:t>
            </a:r>
          </a:p>
          <a:p>
            <a:pPr algn="r" eaLnBrk="1" fontAlgn="base" hangingPunct="1">
              <a:spcBef>
                <a:spcPct val="0"/>
              </a:spcBef>
              <a:spcAft>
                <a:spcPct val="0"/>
              </a:spcAft>
            </a:pPr>
            <a:r>
              <a:rPr lang="en-US" sz="2000" b="1" i="1" dirty="0" err="1">
                <a:solidFill>
                  <a:srgbClr val="000000"/>
                </a:solidFill>
                <a:latin typeface="Arial Narrow" charset="0"/>
              </a:rPr>
              <a:t>Franchetti</a:t>
            </a:r>
            <a:endParaRPr lang="en-US" sz="2000" b="1" i="1" dirty="0">
              <a:solidFill>
                <a:srgbClr val="000000"/>
              </a:solidFill>
              <a:latin typeface="Arial Narrow" charset="0"/>
            </a:endParaRPr>
          </a:p>
        </p:txBody>
      </p:sp>
    </p:spTree>
    <p:extLst>
      <p:ext uri="{BB962C8B-B14F-4D97-AF65-F5344CB8AC3E}">
        <p14:creationId xmlns:p14="http://schemas.microsoft.com/office/powerpoint/2010/main" val="386319417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eaLnBrk="0" fontAlgn="base" hangingPunct="0">
              <a:spcBef>
                <a:spcPct val="0"/>
              </a:spcBef>
              <a:spcAft>
                <a:spcPct val="0"/>
              </a:spcAft>
            </a:pPr>
            <a:r>
              <a:rPr lang="en-US" sz="3200" b="1" dirty="0" smtClean="0">
                <a:solidFill>
                  <a:srgbClr val="FFFFFF"/>
                </a:solidFill>
                <a:latin typeface="Arial Narrow" charset="0"/>
                <a:ea typeface="MS PGothic" charset="0"/>
                <a:cs typeface="MS PGothic" charset="0"/>
              </a:rPr>
              <a:t>Franz </a:t>
            </a:r>
            <a:r>
              <a:rPr lang="en-US" sz="3200" b="1" dirty="0" err="1" smtClean="0">
                <a:solidFill>
                  <a:srgbClr val="FFFFFF"/>
                </a:solidFill>
                <a:latin typeface="Arial Narrow" charset="0"/>
                <a:ea typeface="MS PGothic" charset="0"/>
                <a:cs typeface="MS PGothic" charset="0"/>
              </a:rPr>
              <a:t>Franchetti</a:t>
            </a:r>
            <a:endParaRPr lang="en-US" sz="3200" b="1" dirty="0" smtClean="0">
              <a:solidFill>
                <a:srgbClr val="FFFFFF"/>
              </a:solidFill>
              <a:latin typeface="Arial Narrow" charset="0"/>
              <a:ea typeface="MS PGothic" charset="0"/>
              <a:cs typeface="MS PGothic" charset="0"/>
            </a:endParaRPr>
          </a:p>
        </p:txBody>
      </p:sp>
      <p:sp>
        <p:nvSpPr>
          <p:cNvPr id="2051" name="Text Box 2"/>
          <p:cNvSpPr txBox="1">
            <a:spLocks noChangeArrowheads="1"/>
          </p:cNvSpPr>
          <p:nvPr/>
        </p:nvSpPr>
        <p:spPr bwMode="auto">
          <a:xfrm>
            <a:off x="333375" y="1046163"/>
            <a:ext cx="7399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fontAlgn="base" hangingPunct="1">
              <a:spcBef>
                <a:spcPct val="0"/>
              </a:spcBef>
              <a:spcAft>
                <a:spcPct val="0"/>
              </a:spcAft>
            </a:pPr>
            <a:r>
              <a:rPr lang="en-US" sz="2400" b="1" smtClean="0">
                <a:solidFill>
                  <a:srgbClr val="000000"/>
                </a:solidFill>
                <a:latin typeface="Arial Narrow" charset="0"/>
              </a:rPr>
              <a:t>Project 1: Extending Spiral to new algorithms and platforms</a:t>
            </a:r>
            <a:endParaRPr lang="en-US" sz="2400" b="1" i="1" smtClean="0">
              <a:solidFill>
                <a:srgbClr val="000000"/>
              </a:solidFill>
            </a:endParaRPr>
          </a:p>
        </p:txBody>
      </p:sp>
      <p:pic>
        <p:nvPicPr>
          <p:cNvPr id="205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812925"/>
            <a:ext cx="333375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2"/>
          <p:cNvSpPr txBox="1">
            <a:spLocks noChangeArrowheads="1"/>
          </p:cNvSpPr>
          <p:nvPr/>
        </p:nvSpPr>
        <p:spPr bwMode="auto">
          <a:xfrm>
            <a:off x="333375" y="4051300"/>
            <a:ext cx="4087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fontAlgn="base" hangingPunct="1">
              <a:spcBef>
                <a:spcPct val="0"/>
              </a:spcBef>
              <a:spcAft>
                <a:spcPct val="0"/>
              </a:spcAft>
            </a:pPr>
            <a:r>
              <a:rPr lang="en-US" sz="2400" b="1" smtClean="0">
                <a:solidFill>
                  <a:srgbClr val="000000"/>
                </a:solidFill>
                <a:latin typeface="Arial Narrow" charset="0"/>
              </a:rPr>
              <a:t>Project 2: domain-specific power efficient  computing</a:t>
            </a:r>
            <a:endParaRPr lang="en-US" sz="2400" b="1" i="1" smtClean="0">
              <a:solidFill>
                <a:srgbClr val="000000"/>
              </a:solidFill>
            </a:endParaRPr>
          </a:p>
        </p:txBody>
      </p:sp>
      <p:sp>
        <p:nvSpPr>
          <p:cNvPr id="2054" name="Text Box 2"/>
          <p:cNvSpPr txBox="1">
            <a:spLocks noChangeArrowheads="1"/>
          </p:cNvSpPr>
          <p:nvPr/>
        </p:nvSpPr>
        <p:spPr bwMode="auto">
          <a:xfrm>
            <a:off x="4735513" y="4051300"/>
            <a:ext cx="4246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fontAlgn="base" hangingPunct="1">
              <a:spcBef>
                <a:spcPct val="0"/>
              </a:spcBef>
              <a:spcAft>
                <a:spcPct val="0"/>
              </a:spcAft>
            </a:pPr>
            <a:r>
              <a:rPr lang="en-US" sz="2400" b="1" smtClean="0">
                <a:solidFill>
                  <a:srgbClr val="000000"/>
                </a:solidFill>
                <a:latin typeface="Arial Narrow" charset="0"/>
              </a:rPr>
              <a:t>Project 3: Code/proof co-synthesis for robotic vehicles</a:t>
            </a:r>
            <a:endParaRPr lang="en-US" sz="2400" b="1" i="1" smtClean="0">
              <a:solidFill>
                <a:srgbClr val="000000"/>
              </a:solidFill>
            </a:endParaRPr>
          </a:p>
        </p:txBody>
      </p:sp>
      <p:pic>
        <p:nvPicPr>
          <p:cNvPr id="2055" name="Picture 328" descr="Headshot of Franz Franchet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42888"/>
            <a:ext cx="1143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2" descr="tesla_s1070_fron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51300" y="2309813"/>
            <a:ext cx="21463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0200" y="2155825"/>
            <a:ext cx="20859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63" y="4916488"/>
            <a:ext cx="1609725"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2"/>
          <p:cNvPicPr>
            <a:picLocks noChangeAspect="1" noChangeArrowheads="1"/>
          </p:cNvPicPr>
          <p:nvPr/>
        </p:nvPicPr>
        <p:blipFill>
          <a:blip r:embed="rId8">
            <a:extLst>
              <a:ext uri="{28A0092B-C50C-407E-A947-70E740481C1C}">
                <a14:useLocalDpi xmlns:a14="http://schemas.microsoft.com/office/drawing/2010/main" val="0"/>
              </a:ext>
            </a:extLst>
          </a:blip>
          <a:srcRect r="52574"/>
          <a:stretch>
            <a:fillRect/>
          </a:stretch>
        </p:blipFill>
        <p:spPr bwMode="auto">
          <a:xfrm>
            <a:off x="2536825" y="4854575"/>
            <a:ext cx="16017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6188" y="5016500"/>
            <a:ext cx="4002087"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AutoShape 32" descr="data:image/jpeg;base64,/9j/4AAQSkZJRgABAQAAAQABAAD/2wCEAAkGBhQSEBUUEhQWFBQVFxgWFxgYGRgYGhgaFxgVFxgYGBccHCYeGhojGhgXHy8gIycpLCwsGB4xNTAqNSYrLCkBCQoKDgwOGg8PGikkHxwsLCwpLCksKSwsLCksLCwpKSwpLCwsLCwsLCwpLCwpLCwsKSwsKSwsKSkpKSwpLCwsKf/AABEIAMIBAwMBIgACEQEDEQH/xAAbAAABBQEBAAAAAAAAAAAAAAADAAECBAUGB//EAD4QAAEDAgMFBgUCBAUEAwAAAAEAAhEDIRIxQQQFUWFxIoGRobHwBhPB0eEyQhRScvEHYpKishUjc4IzNEP/xAAZAQADAQEBAAAAAAAAAAAAAAAAAQIDBAX/xAAkEQEBAAICAgMBAAIDAAAAAAAAAQIREiEDMRNBUWEEFCJxwf/aAAwDAQACEQMRAD8A47YdkccGI5TxWts9eoGw0mbCdc1OnsriZiETZKUOuSLeNtOa8q5WuK3ajtNUlwxASOAufsi0qDDBDcLhlq7Xh4q5s7WiWkX48BHFGZuvC60NbBgA8cyfEKLlsgKz+0MYLjlJNukZTy4q6Nsa3tOnpoOEc+apVXNpiCA9zZAOcTlOgN1nv3k0OOO/ACDllHCL3U8bn19CbaY2l1S8Brc2uy8+arbPt0vcXCcIxOcTYkWAA04+4VBm9C4Fv7Rm0RM5wD3+vRNUoEuDWkEkA4RcNFiJORNzfjKvHxyTVO+1ujvprRJaGybnMT9JVBu3Y21DiMjtR10vxkKG0Ug1+B7IuZBJg2kEQI1UQWtccMCLGb6aeWa1mGM9CreI4STc2gG0HrKDtVfEcMXtccPdlWeMIInWMManXrPoqHynMc1wOeoMzHFXjBI6nZt6BjQx96ml8hNhOpgqrvGqS8gDICJtbPqc1UfjfSIa0mHBzSc4vMcspWlU2Oqygxzi24JgHtAGIa4GNCLDis+P2nX2ourguDTOHXO3TvVlzS9gYA5sOJcHS4C0CBNtfFFpbPibJMEXjOOEAhW2v7JMdrIHj7ulb+Gydi3W8/skTmDhjKb6gcFqDd5AgOlo/b2bHK853SpbW5pbexGQvCPsTRjkkuAkwSNbyY8Epbb2Nh7FsRLCCb6CIGLnxKsfwRba5AudDkAQCc+IVZ+33bIM4rGmQQ3IAOEG45QEHaNsc44MTn5x2TIORmCJFx3TwWcltDXdXIZAtlMzeTx6cVSqbO9xa1pDIdoRBAiMys/YXmSHusOLRAORPRWK1XGQKVSWgEEFsExrAvBjqtbLC6D2vcgc4uFUgi5jUmQCSepTO3E4NYz5phoMATIxTeZ58kWhiBxujERYXhw5g5eSDUrEPEagm8wDJIEzPFKcp00mdk1B6O620y0dkiczd5AEAHheDnZDq7tbIaD2eMHEM8syrdNxw3kHgDIPQwo/JnN17GAdLRpnyU5XLaLd3atX204oANmluf6i0wJuIPqi0qbixpcx2EZAkiBEYrm2tj5K3srnR24JGWVwJINvRLbasNl1hnOcTpAGvCUdnuMytu6XCDDYuc41tB7X4KuUtnY0QLmCC43J46xbkNFFzWEdkuEjp5cJQqLwJJyuBwt6Zp27mjuWx6zWluGbcDzNhzVKpRgFrGkcwPPxVqoYFwCIs7UdOFlW+cJ/SOfDhM+BUzr0mVlP3Ze+Oeo+oSW58oG4Y084H2SWs8la823S+HKzcy13OT9lA7mrDRhz1/C6P+KPHP33KX8QeJ6eyuy+DCtr48a51+7nwSWSYiBB71UO73un5nzGiIgNcZ8l2A2jiAeqUs6Hp+Fl/q4fSfixefO3acc4pMGBGGxFrcrIzNhZEDMLuXUmn834ZWQKm6qX6ixknXI3Rf8AHv1U3w/1xdLdEZRhJvleR6zdGo7sFNuGna8knMnTu5Lqau5GH+YHkfuFWPw8Bk93gFlfB5E/FkwqmwgkE3PHu4Kk/cQkumSdMgBxEaroqm5akyHA9bfdV37FVbcsJ6X9FFx8mP0jhlGDV3Y398BotcwDwEymduBsSAHQNNMsj3QtksBjGLAyARa3IqT2jNkDSPNY3PLevSNVjjd7i0BtgwzqHGP28oVhjnPLwYIBwwbiC0TGugVmtUMg8M48lSpVHBz4/mB74C3xu5f+v/TGoswzHZ+2mcp3suRnYwM4HE+qZriYmT/fJMzaWt7ThILgCdRoYWdhaS2d4AIxCSc40PBTeAHNY3sCDIERJAgn071S2ythfLYIMYcydJ6FTqgiDBM94U90QFxc0uc3CGtbJbnLrQ6eM+St7Js9R1OXlhxCYtMGZgN1QqM5kEDxnkk/DikOIdwnvFui0w/ok2TKIbYtkusARIsBkDcZZc0MVWgktkEXBEt5GSe+0HJT7LgBJc8Rc5WgSbW4pbJsoLoxN7EizpxQLgDKU96mxekmmBDZIaOOQ46qG0VhIJaCYjqRrPKZyU9pIthwgnCIi44Bw1WDvaag7IiCTme7rfVVjeQna83ecmMRLgLg8sr5FW9lruIJlvCJgk6wsXd9O5Ju4587H6ytEVG07mTOUggCRJyOWnMyqvVPWqIdqLRc+il87E7t30vlfSMphZ72vcC4zhNxYx1JJsPVa2y7NAnGQcyCDoJkRcys7dQaCrsIOIG2UcAeiZxgQ6YuSdbZdVYdR1kGQfqRIKgGSBPCL34x35KNyhXqOuCAIGUnOAJtPXNELHD9udzlr39EF1BpJ4AAczx09FIXaQNRb30T/pyHc4CxF+oSQiwDX0TJlxeiikFL5S5mnvt3EnqVZbv1x/avV413bjcAhMCs5m+Tq0jwVinvNp5HmEtUdLEKJdlx96pDaG8R4pBoPDx9ykZhWcBJtB+qkNs95eGhT4PcoTtn8PygDN2sH8wpiroqX8KQJEzHuU7JE5x74pbGl1xaRcA63APqq1Td1I5tA6W9FMUxxSLeaVkvuFYrv3RTixI7x9QszYd2A1q4xnsuZmM5aM4W40rN3d/9jaP6mf8AEKfiw76LjE9p3S79hbbKZVKpuR7rOZE8IPmCt63PgnNULL/Xw+kXxY1yzd1tYD2X94Km6jPuPd109ufmokN5392UX/G/pXwxzLaNlXrbuLj76rrHbNTObRxQxsFPQeZ8lH+tlPVR8NcgNmLLQ6CZJHHSVN73h0hoyGnCb21t5Bdad30+BHeoVd1sORI80r4PJ/E/Fk5V9IVH4nMwmIJEeOV+qrjdMGBxm66x25b2dpqAfRDdugg2g++Ki+Lyz6L48vxzGz7jAJxSGwbDpI1t/ZLbNnc95AbDTaNLcF0zt3v/AJZ7x7hRqbDUizb8yAlryW9ynrL8c43deEamRMHUiCFDtAm8HQ/X3xXRO2Kp/ITHC89FA7GT/wDm4dWnmlxy+4iy/jAp1XOJxZDInOOCao0SYd0B6QZ8ZW7U2ENAxgNB4kCZ4A3PchO3aCZDZPEXgm+mRRxy96HGsOpiDtIB1HkFNoDSTcW4HI9y0v4VrTORGvdohDdsyS4nXXjmlsmYfl/zNPUkHvCSt1NzgmZ8pTquUNJjAdCEYDmQrga1PgbwXt6dSoXn+YpfxB1ur4Y3gnwtRoKo2nki0tqdoCO9FgcE4hGgnT2549gorN5nh9EHomwpcYN1dZvKc2jzRBtbeA81nAJsN81PCK5Vrs2hp1jNSBHH0WPB4p2lLgOTbi3GPdllbuef4mvY3czTLs68FKi97jDcRPK6hsOz7Q2tWPy3EHBpezdfd0uFHJrFnu/imDOB+iq09vcTAYSeABnvELQohxuRh6wfJskd6i9LnYBppjTtz6fbVWXkcR76KMA8ClLsWaAgawesSk+mD79EYs4wlg809lpWdSGkqTKYjIozqevqnLRwTAPyL5ke+qIdisIcT76pmxePt70Qdp2ksaQLuiWgyRNsyETsDBkalTa0aBZezb0e6TWDG8A0uPjI9FdZWBAIm+XvRPjZOVhWzlxll1+LEjgnD23sLKPzbdeA+gUWuEWnwSBjs9MmS2/GYPj7yQ/+lUf5Olz98k7rcfRMTwug1inszAIAI55+5VTat1tfyPECDpnofBEDjwtxkqRryTOlkrjMuqmyX2ynbgdNqgjmBKZaTiZyJSWfw+P8L48fxz/zPYUhB4qbdmCl8hdpB4eab5Z4onyE4pIAWEpsBjzVjAUigKZc6cpTOqnmrjaRJAAk8Bme5W6e5Xk3Ab1Nx3CT5KbZPZyWsguOpKQcVvt3QwfqdPIQB43PkEdmzUm5MB63/wCUjyCyvlxi548q52lSe89kOceQJhX6G46rs+yOZ9QJPiFrVdotFgPeht4KezUKtTJriOJsO4lZ3zW+ov4p9s2tud+DD/EEDgAAO/Dd3fCznbmcwtw1Tim5Awx0hxK7CnuR5/UWgcrlVn7lqGoYp02sGTnPc8nO+EBoGljPVTyzquOMVNnfUDYdUL+GICfuTzUxs1Z4ljXO4TA0PHRdHsOximwAwSNQI8lX2ndgM4aVEc4g+TSjVvdPc+lHZdx1Kgio4UyIkBnaPOZgA8pWpR+HaLcm+ZjwlUae5DrhbGUGr5Q9seCt1t2ugYK9VpGdy4Hxm/iqiatnddP+WOhP3UDuenz8VltftA/fWMZk0W4fEgDxKmd4Vm/qqMb/AOSmBPTBVJPcE9lofat002iZfJMACCSTkB7sATkFXq7nLGlxPZAkx2iBqYgT3X5FQO/HCMeElpJEAtFwW/u7WR0agV9/1HZGP6RH+50nyCnlFcSp0WOALKzHN43jXX6qhvBhAlsVCP5TAOX7nQPNO6o4m5v3k90yfBTdsTs3W5vMet/JL5LPQ4T7Y+0UnujsgGP5pHpdauyN7AEZeqDXDBM1CQP5Ghvi90+QCrbZt+IDAMMcCTPU5d60nkzz/wCN9M748cN5T20mtIvCRz46LIpbe8azHipt3o+dCq4VO403g5Dut14QoA8nXPVVm74vcR3qyzeTDrHKErLD3EgCTx9wpHmE4g5EX4Ql8uNfS3cpMAg8ElJ2zycz4n7pkBnwlgU8KWFdTJBJShItQED6JFKIBVepX0jkgDu2cvGERitAJgm+nPVWNlovpDCaTziNgxrnEkchMdTCzn1xBMEQJEcrqrtO8ar4xPe4C4lxkTwkrm8uPbfx3p1uz7r2h5BNMU2/53DFH9LZv1IWtR3C0fqc53LIeV1wexbwqB3/AMz2AXg1CJ4AdqFeq792hjGn55uTq146a3171nxi913tLZGN/S0A8dfHNFLl53T+NtoH76burR9CFcpfHVX91Nh6Fw+6aXbymXMUPjOYxUiMRgQ4HlqBqjs+NKJzFRv/AKg+jkbGnQpnOAEkwOJss3ZPiClVMUyXHhhIPmAPNA326o6k5sNa05guBJHoPGUbGmhU3nTEjECRmG9ojrFh3qnX38B+kDvM+Tbf7ly2zbJDjZuRyI5WzzV1rDmSxg5nG7/Sy3i5Tyq+MW6283u1P/H/AI3/ANxVVocTmZOjR6xc96W0b0o0xiIsNajg1vgM1z28v8SqTAQxxdypDC3/AFGPqlJaNyOmOw4f1FrP6jf/AEiSoVtso0xJJcBqSKbfuvMNv+P675+WG0xx/U7xNvJc9te3VKpmo9zz/mJPhwVzxfqL5HqO8P8AEajTkMcCeFJvq8/dcpvH/EWq8n5bQ3/M4l7vO3qqm6fhnG1pfMuvAthbEyeJNrcxKxt6bKKdV7GuxAGAfoeYNu5aTHFFzp9t3tVrH/u1HO5E2/0iy9Kp1SGi1oA8l5WF6mxxgDktcWdTdW5JCqEwdIUXe/XgqITENE5jiq45z5+80jn+c0AfFGqJT2l4ycfFVAE7qhHNGhte/wCqVB+4pLONQ8kynjD3W6Eib5JsUJSrI5UPNO5QcYQCcFy2/fiQtqYGBwwyCcAJJGeGT53+9/4r3l8qgQcQxy0OGmvsa3XAtqNJnEQ7i73EJBcrb4dBPzHOk5EuaRxiLFanwztbntqSSYIAkzAg6rmWsfVcGgYnGw08V0W6dlfswcHicUfp0ifuozls6VjdVs7VRxe+qDs7CyLTJiwvcgSb5BR/6uzXEO77IjN5Uz+8Drb1WGq23KuNJOceJ+yjUaI/SO4D+6hS2hpFnA9CERxsVJhHfzw4WY4NsOyLDK0QOP8AdFFzZ5vfSO4FuSEKAGQA/JJPmiNsgJh0Rf0VTfHxS6gYDGOOnaM9SFV+Iq4bQmx7QA7w5cfR2cu+6vHHfdTllrqOjf8AH9XSnTH+o/VV9p+N9pcIaWs/pF/Ez5LLqbCAJkofygRYH830VzGItoe0bU57pe5zjxcSfVCVgUGnXLpN/wDKcz0Q37MQr0kNH2ANNVgd+nEJ6SJVeoIzU9k2nC9rgJwuDo4wQUg7nfDnNpjCSDjZijWXwR4jwhcZTourVobm9xN8hJmTyXX7weTszyM8GPjcCg4+biVxNLaXMnCYxDDzzB+inH0dd5uzcuzUIxOY6pEkuLfJpsB581tNqA5EHpdeWUW63jWInwWhs+0PZDmvwZRFpiwMc9VrPSa9FhRgzf35KpuTbTVohzoxCxOU5XEdVfcxMgxTUC1FiyjiPgmECENzRx8/wjE8Qo+/fFAVjPEJ1Ix7lMkG0U0KRQzVAMSJ81QIJ0oSJ8EicR8ZbW75mD5oLDmxpEtLRbEOcrlXPtBC0vijamP2gljHU9HTYl0mXR4LJceamqE2faCwyLaK6zfrx+5UGRgM8T5AfdE2PZQ8OvEZeaXLQ1tpN3+dQD3KY3ww5sHcs87rOhQzu1/JHMcWwNsoHMEd4+yNTqUtKjm+P0XOu2Z40UDiGhCOUo1XXMe79tcHqfuFM7TWaCSWOAuTb6FccNoPFTG0k2lGsb9Dd/XQvrP2xjqbQ0YXNdN8u0DbvQzs4aYGQt4IHwztPy8cgnFhba+eL7LQhrnHG8UwGvdLgYJa0kNHNxho6rGzvUay9brG3hVvhg6GyrhoH6pbOREob6hLv1RJRqeLIEEc/t9FrIztFDgAHOOI/t0kCRfkmbtN4cIniD0kdy0d10BerhBwnDTBykXLiNYkW4nktDaqP8RRfI7bbg8fzopuerpUw3NuW2kYnRoPQKLdkm4kR7IVkNLy2QXSBcZiJA95I4a95IpNJDYkiLxqTpyCvqI9gPr1WMNOYaA6ejsJIJ/9Qs4XNwtLa6jnMIcDjbpF41nuWa0c80jW6ESJBEcNYW3sm6mPA+a443iWtFg0H9MmDc2toI42yNip4nNaTZxAPSb+S6ljG1DjZcG/Tl3ZKM8rJ0rCS+z/AAo0sqVKbgSW5HQCZ8SfRdLbksVtGNvjE4YqYdAycRi/VyAkrcAWuN3EZTVQSPNSTEKiRcokKZaZ0TEe8kAMD37KSRppJBpByHWoh9ntnqpJFqoB02BuXmSfMlEa6eqRCiWcUE83+MQ8bSTULXW7MaNk4Q7gVgrq/jndeBwqNa6H3c6ZGLpoYXKSoqhKV2kcLoBKkHEGUnvB0hSaQ2t2hIRWbzeNZT1d3PbSFR1NzWk4cRsJ4Rn/AGVNGhtsbFvHESHENgTJ15KxT2gObNukrBplIPIU8T5N1zmnNv1QhTpHOB5Kx8JbuNarLwXUmgzeBiiwnPWVrb++GMIx0CIAkscfEhxPkUcafKM3Z9to02GD2iRkDpOpWbte88doKpnauLQmdVByF0piLSY4Si040JQWE8EVruzlrnH1WkQ6bd28WhtOhh4SZ1eMWXe0LoN27HBdzaVW3JuGkQyuZL8DXZ2Etw8MxC3qrBS2erUOTWOI7hbzIXLl3enRj1HmFJ0B0Z5AdfwtitWdQwMBwtbmcgXR2nO43sOQCyNldD2WyId1w3+i3d01nbS0l4BiLxAvmOa28npnh7A3/sw7FQdkPaQSOk+oK5MHku/+K6GDZaVp7eVv5XGF5+43Rheiz9tXddLFUa0CC6w6kEeq7/cvw8KTQ3EXkmSSI6QNLLznYtoLHMcDkQeGRmJXsOw7ds9LZRX+YTTDZBc7E464ZJkvm0adynybV49MSq1x2+phw4WU2MfOckOeMPeQtOFhfDdQ1HVq72ua+o+ZMwWm4AnQcdbcFuvK3xmppll3SwKJU0xCokXD+6gWypymI70AL5Xu6SmXpICy10hTaNUoS0TCJSxJYdM0kErbfu9lZmGoJGfOdCDxXB7x+BqzD/24qtJ0s7vB+hXoj8lDElo3lB3HXmPk1J/od9lsbn+CKj3A1hgZqJ7R5cl3xdaFCpUhLiNsD4y3c6rQBaHOLCTAMWi5IOcQNV5yQvWdt3k1gMhebb5eHVXOawMBOTckshGciUmOe4NaJcbADMocKVN5aZBgjUKVPQNxUhQoAQQ50PcCZOIgC3DRZu+tsc+xJwrn6W+KgzcT1Un7fizVbSBWoBCLYRn1pQnPUqQab8Eemeyb5KsSi0n362QHoXwY2ntVNlKo6TSDh8sgEPa4yHRqW3HLvRf8Qd+U2UhstIi0Y8MQ0N/Sy1pm54QAvPscfQoVWr76qOEl2rl1pobseBWp3tI4an8r1Sju0QA1obrAEXK8gY84RykL0XdP+ItJtACs15qtEdkCHxriJ7M62S8mNvpWGUntH4zLTWoUYLgAXOAmQHdgG2WpXm+37IadRzSIg25jSDrZbO2b4fWrvrO/U7QaDQDkBCrbXUfUABy6SrkkmkW7u2dSfIjwVvZKb6jg1oJJ4eBKVDdMkXK2Nk3c1hkTPE9Uydvu+g2nTawEw0Bok3t3I8932WHu6oQMz7j8rWpVJHp1sriRnZBKNbTn4RxTB/eU7SOHgmCHPX3mmweKmb6W96e81FzbpBDv8kkzunr90kGstKkEHEVMP5KiSlM5RUH1EEk90BVa22huo8UDadrMGNPysPbKzjldLZr9ffrRqLKvU+IGxYrDq0uKA+jrmEuQ0ubbvDHr76rFrhXDsuYQ3ULJb2emc6mhFqv1KKC6ipNThJWDRUflFABKSLgSwIASQRcCkKaAF8wqBV5mzzZW6W7mnP8ACAzNnrR0Nlao0nO/SCQVq090tHCen1V6lRI/bZAZ9Hd+ECeF7W/OitjZzAsNOVvfBXW+B8oP1y/CkxrRfgQgA06AkW66+XcrVHZBP298FYpbNrpJE5z3/RHoUrZz0umDUtnLYj35q3TMZ8ffVSaLR9ffFEpkjRUR2OlEJ+pUHNHuU3yszJ4X/KCTe+/4hRfV8eag95Gf3UDWB0j6oAxrpIMg3kpJhamFNoQrBOCmEiUCoLXtCLKZzO8xBQGZXpqnXoWWxUpe/BV6tAfTvjlZSGIdkBGXegnY1sOp34++KrVaXAR7/CWjZRo3uPP3xUHUZK1XUomRkYIP342lC+RaB1PoYSNknZ+KC7Zei130rc+eigWRe8/XoMkgx3bLChU2c+K3W0ryRM6GPGDy9UB1K8kX8tbcOCAyTsnhry8/cIX8GeoW58uSbaTbIfhM6gLZdenLS6DY7NlmEQbFFjK2P4MHNuQ7+p5c09JkaeOWV9EBn0dm5c+oV1tG/CyMWDK4g669CJVllLI5aeHKUEq0W+zJ7lap0eXIfT0RvkDUdev9kQU7XIB6EcpsCPqmAaLbnLL+4+yOyjJuL399Psp09njST9vwrAZbIef3TINlM4raWRWC/TX2FNjLgenCeaK2lnp9Y9D1TBhH59bIrb/n3moa+/NS7xJ9/hAEBACZx9+/d0Nwv75p8cAW8UA+BDIOsJY5E6++ajM+ZQEDTHPzSTF/+ZMgLUp2ZJJKgnTy7lMC4SSSAZ098EHRqSSArk5qpV/QffBOkkEXWbIzn6KL3drqL9+aSSVAFT9PggnI9G+oSSQCiw6H1KTB2e77JJJGr0x2j71Rn/QeiSSDO828PRQa48eH0TJISv7M2SJv+r0cm3fkffFJJBrjD2W8yi0RfvH1SSQBWZDqfRSI/V71KSSohmNsOo+icH6JJIBj+rwSjP3okkgBNOaiXJJICFY28PUpmOy98UySYItukkkpN//Z"/>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MS PGothic" charset="0"/>
              <a:cs typeface="MS PGothic" charset="0"/>
            </a:endParaRPr>
          </a:p>
        </p:txBody>
      </p:sp>
      <p:sp>
        <p:nvSpPr>
          <p:cNvPr id="2062" name="AutoShape 34" descr="data:image/jpeg;base64,/9j/4AAQSkZJRgABAQAAAQABAAD/2wCEAAkGBhQSEBUUEhQWFBQVFxgWFxgYGRgYGhgaFxgVFxgYGBccHCYeGhojGhgXHy8gIycpLCwsGB4xNTAqNSYrLCkBCQoKDgwOGg8PGikkHxwsLCwpLCksKSwsLCksLCwpKSwpLCwsLCwsLCwpLCwpLCwsKSwsKSwsKSkpKSwpLCwsKf/AABEIAMIBAwMBIgACEQEDEQH/xAAbAAABBQEBAAAAAAAAAAAAAAADAAECBAUGB//EAD4QAAEDAgMFBgUCBAUEAwAAAAEAAhEDIRIxQQQFUWFxIoGRobHwBhPB0eEyQhRScvEHYpKishUjc4IzNEP/xAAZAQADAQEBAAAAAAAAAAAAAAAAAQIDBAX/xAAkEQEBAAICAgMBAAIDAAAAAAAAAQIREiEDMRNBUWEEFCJxwf/aAAwDAQACEQMRAD8A47YdkccGI5TxWts9eoGw0mbCdc1OnsriZiETZKUOuSLeNtOa8q5WuK3ajtNUlwxASOAufsi0qDDBDcLhlq7Xh4q5s7WiWkX48BHFGZuvC60NbBgA8cyfEKLlsgKz+0MYLjlJNukZTy4q6Nsa3tOnpoOEc+apVXNpiCA9zZAOcTlOgN1nv3k0OOO/ACDllHCL3U8bn19CbaY2l1S8Brc2uy8+arbPt0vcXCcIxOcTYkWAA04+4VBm9C4Fv7Rm0RM5wD3+vRNUoEuDWkEkA4RcNFiJORNzfjKvHxyTVO+1ujvprRJaGybnMT9JVBu3Y21DiMjtR10vxkKG0Ug1+B7IuZBJg2kEQI1UQWtccMCLGb6aeWa1mGM9CreI4STc2gG0HrKDtVfEcMXtccPdlWeMIInWMManXrPoqHynMc1wOeoMzHFXjBI6nZt6BjQx96ml8hNhOpgqrvGqS8gDICJtbPqc1UfjfSIa0mHBzSc4vMcspWlU2Oqygxzi24JgHtAGIa4GNCLDis+P2nX2ourguDTOHXO3TvVlzS9gYA5sOJcHS4C0CBNtfFFpbPibJMEXjOOEAhW2v7JMdrIHj7ulb+Gydi3W8/skTmDhjKb6gcFqDd5AgOlo/b2bHK853SpbW5pbexGQvCPsTRjkkuAkwSNbyY8Epbb2Nh7FsRLCCb6CIGLnxKsfwRba5AudDkAQCc+IVZ+33bIM4rGmQQ3IAOEG45QEHaNsc44MTn5x2TIORmCJFx3TwWcltDXdXIZAtlMzeTx6cVSqbO9xa1pDIdoRBAiMys/YXmSHusOLRAORPRWK1XGQKVSWgEEFsExrAvBjqtbLC6D2vcgc4uFUgi5jUmQCSepTO3E4NYz5phoMATIxTeZ58kWhiBxujERYXhw5g5eSDUrEPEagm8wDJIEzPFKcp00mdk1B6O620y0dkiczd5AEAHheDnZDq7tbIaD2eMHEM8syrdNxw3kHgDIPQwo/JnN17GAdLRpnyU5XLaLd3atX204oANmluf6i0wJuIPqi0qbixpcx2EZAkiBEYrm2tj5K3srnR24JGWVwJINvRLbasNl1hnOcTpAGvCUdnuMytu6XCDDYuc41tB7X4KuUtnY0QLmCC43J46xbkNFFzWEdkuEjp5cJQqLwJJyuBwt6Zp27mjuWx6zWluGbcDzNhzVKpRgFrGkcwPPxVqoYFwCIs7UdOFlW+cJ/SOfDhM+BUzr0mVlP3Ze+Oeo+oSW58oG4Y084H2SWs8la823S+HKzcy13OT9lA7mrDRhz1/C6P+KPHP33KX8QeJ6eyuy+DCtr48a51+7nwSWSYiBB71UO73un5nzGiIgNcZ8l2A2jiAeqUs6Hp+Fl/q4fSfixefO3acc4pMGBGGxFrcrIzNhZEDMLuXUmn834ZWQKm6qX6ixknXI3Rf8AHv1U3w/1xdLdEZRhJvleR6zdGo7sFNuGna8knMnTu5Lqau5GH+YHkfuFWPw8Bk93gFlfB5E/FkwqmwgkE3PHu4Kk/cQkumSdMgBxEaroqm5akyHA9bfdV37FVbcsJ6X9FFx8mP0jhlGDV3Y398BotcwDwEymduBsSAHQNNMsj3QtksBjGLAyARa3IqT2jNkDSPNY3PLevSNVjjd7i0BtgwzqHGP28oVhjnPLwYIBwwbiC0TGugVmtUMg8M48lSpVHBz4/mB74C3xu5f+v/TGoswzHZ+2mcp3suRnYwM4HE+qZriYmT/fJMzaWt7ThILgCdRoYWdhaS2d4AIxCSc40PBTeAHNY3sCDIERJAgn071S2ythfLYIMYcydJ6FTqgiDBM94U90QFxc0uc3CGtbJbnLrQ6eM+St7Js9R1OXlhxCYtMGZgN1QqM5kEDxnkk/DikOIdwnvFui0w/ok2TKIbYtkusARIsBkDcZZc0MVWgktkEXBEt5GSe+0HJT7LgBJc8Rc5WgSbW4pbJsoLoxN7EizpxQLgDKU96mxekmmBDZIaOOQ46qG0VhIJaCYjqRrPKZyU9pIthwgnCIi44Bw1WDvaag7IiCTme7rfVVjeQna83ecmMRLgLg8sr5FW9lruIJlvCJgk6wsXd9O5Ju4587H6ytEVG07mTOUggCRJyOWnMyqvVPWqIdqLRc+il87E7t30vlfSMphZ72vcC4zhNxYx1JJsPVa2y7NAnGQcyCDoJkRcys7dQaCrsIOIG2UcAeiZxgQ6YuSdbZdVYdR1kGQfqRIKgGSBPCL34x35KNyhXqOuCAIGUnOAJtPXNELHD9udzlr39EF1BpJ4AAczx09FIXaQNRb30T/pyHc4CxF+oSQiwDX0TJlxeiikFL5S5mnvt3EnqVZbv1x/avV413bjcAhMCs5m+Tq0jwVinvNp5HmEtUdLEKJdlx96pDaG8R4pBoPDx9ykZhWcBJtB+qkNs95eGhT4PcoTtn8PygDN2sH8wpiroqX8KQJEzHuU7JE5x74pbGl1xaRcA63APqq1Td1I5tA6W9FMUxxSLeaVkvuFYrv3RTixI7x9QszYd2A1q4xnsuZmM5aM4W40rN3d/9jaP6mf8AEKfiw76LjE9p3S79hbbKZVKpuR7rOZE8IPmCt63PgnNULL/Xw+kXxY1yzd1tYD2X94Km6jPuPd109ufmokN5392UX/G/pXwxzLaNlXrbuLj76rrHbNTObRxQxsFPQeZ8lH+tlPVR8NcgNmLLQ6CZJHHSVN73h0hoyGnCb21t5Bdad30+BHeoVd1sORI80r4PJ/E/Fk5V9IVH4nMwmIJEeOV+qrjdMGBxm66x25b2dpqAfRDdugg2g++Ki+Lyz6L48vxzGz7jAJxSGwbDpI1t/ZLbNnc95AbDTaNLcF0zt3v/AJZ7x7hRqbDUizb8yAlryW9ynrL8c43deEamRMHUiCFDtAm8HQ/X3xXRO2Kp/ITHC89FA7GT/wDm4dWnmlxy+4iy/jAp1XOJxZDInOOCao0SYd0B6QZ8ZW7U2ENAxgNB4kCZ4A3PchO3aCZDZPEXgm+mRRxy96HGsOpiDtIB1HkFNoDSTcW4HI9y0v4VrTORGvdohDdsyS4nXXjmlsmYfl/zNPUkHvCSt1NzgmZ8pTquUNJjAdCEYDmQrga1PgbwXt6dSoXn+YpfxB1ur4Y3gnwtRoKo2nki0tqdoCO9FgcE4hGgnT2549gorN5nh9EHomwpcYN1dZvKc2jzRBtbeA81nAJsN81PCK5Vrs2hp1jNSBHH0WPB4p2lLgOTbi3GPdllbuef4mvY3czTLs68FKi97jDcRPK6hsOz7Q2tWPy3EHBpezdfd0uFHJrFnu/imDOB+iq09vcTAYSeABnvELQohxuRh6wfJskd6i9LnYBppjTtz6fbVWXkcR76KMA8ClLsWaAgawesSk+mD79EYs4wlg809lpWdSGkqTKYjIozqevqnLRwTAPyL5ke+qIdisIcT76pmxePt70Qdp2ksaQLuiWgyRNsyETsDBkalTa0aBZezb0e6TWDG8A0uPjI9FdZWBAIm+XvRPjZOVhWzlxll1+LEjgnD23sLKPzbdeA+gUWuEWnwSBjs9MmS2/GYPj7yQ/+lUf5Olz98k7rcfRMTwug1inszAIAI55+5VTat1tfyPECDpnofBEDjwtxkqRryTOlkrjMuqmyX2ynbgdNqgjmBKZaTiZyJSWfw+P8L48fxz/zPYUhB4qbdmCl8hdpB4eab5Z4onyE4pIAWEpsBjzVjAUigKZc6cpTOqnmrjaRJAAk8Bme5W6e5Xk3Ab1Nx3CT5KbZPZyWsguOpKQcVvt3QwfqdPIQB43PkEdmzUm5MB63/wCUjyCyvlxi548q52lSe89kOceQJhX6G46rs+yOZ9QJPiFrVdotFgPeht4KezUKtTJriOJsO4lZ3zW+ov4p9s2tud+DD/EEDgAAO/Dd3fCznbmcwtw1Tim5Awx0hxK7CnuR5/UWgcrlVn7lqGoYp02sGTnPc8nO+EBoGljPVTyzquOMVNnfUDYdUL+GICfuTzUxs1Z4ljXO4TA0PHRdHsOximwAwSNQI8lX2ndgM4aVEc4g+TSjVvdPc+lHZdx1Kgio4UyIkBnaPOZgA8pWpR+HaLcm+ZjwlUae5DrhbGUGr5Q9seCt1t2ugYK9VpGdy4Hxm/iqiatnddP+WOhP3UDuenz8VltftA/fWMZk0W4fEgDxKmd4Vm/qqMb/AOSmBPTBVJPcE9lofat002iZfJMACCSTkB7sATkFXq7nLGlxPZAkx2iBqYgT3X5FQO/HCMeElpJEAtFwW/u7WR0agV9/1HZGP6RH+50nyCnlFcSp0WOALKzHN43jXX6qhvBhAlsVCP5TAOX7nQPNO6o4m5v3k90yfBTdsTs3W5vMet/JL5LPQ4T7Y+0UnujsgGP5pHpdauyN7AEZeqDXDBM1CQP5Ghvi90+QCrbZt+IDAMMcCTPU5d60nkzz/wCN9M748cN5T20mtIvCRz46LIpbe8azHipt3o+dCq4VO403g5Dut14QoA8nXPVVm74vcR3qyzeTDrHKErLD3EgCTx9wpHmE4g5EX4Ql8uNfS3cpMAg8ElJ2zycz4n7pkBnwlgU8KWFdTJBJShItQED6JFKIBVepX0jkgDu2cvGERitAJgm+nPVWNlovpDCaTziNgxrnEkchMdTCzn1xBMEQJEcrqrtO8ar4xPe4C4lxkTwkrm8uPbfx3p1uz7r2h5BNMU2/53DFH9LZv1IWtR3C0fqc53LIeV1wexbwqB3/AMz2AXg1CJ4AdqFeq792hjGn55uTq146a3171nxi913tLZGN/S0A8dfHNFLl53T+NtoH76burR9CFcpfHVX91Nh6Fw+6aXbymXMUPjOYxUiMRgQ4HlqBqjs+NKJzFRv/AKg+jkbGnQpnOAEkwOJss3ZPiClVMUyXHhhIPmAPNA326o6k5sNa05guBJHoPGUbGmhU3nTEjECRmG9ojrFh3qnX38B+kDvM+Tbf7ly2zbJDjZuRyI5WzzV1rDmSxg5nG7/Sy3i5Tyq+MW6283u1P/H/AI3/ANxVVocTmZOjR6xc96W0b0o0xiIsNajg1vgM1z28v8SqTAQxxdypDC3/AFGPqlJaNyOmOw4f1FrP6jf/AEiSoVtso0xJJcBqSKbfuvMNv+P675+WG0xx/U7xNvJc9te3VKpmo9zz/mJPhwVzxfqL5HqO8P8AEajTkMcCeFJvq8/dcpvH/EWq8n5bQ3/M4l7vO3qqm6fhnG1pfMuvAthbEyeJNrcxKxt6bKKdV7GuxAGAfoeYNu5aTHFFzp9t3tVrH/u1HO5E2/0iy9Kp1SGi1oA8l5WF6mxxgDktcWdTdW5JCqEwdIUXe/XgqITENE5jiq45z5+80jn+c0AfFGqJT2l4ycfFVAE7qhHNGhte/wCqVB+4pLONQ8kynjD3W6Eib5JsUJSrI5UPNO5QcYQCcFy2/fiQtqYGBwwyCcAJJGeGT53+9/4r3l8qgQcQxy0OGmvsa3XAtqNJnEQ7i73EJBcrb4dBPzHOk5EuaRxiLFanwztbntqSSYIAkzAg6rmWsfVcGgYnGw08V0W6dlfswcHicUfp0ifuozls6VjdVs7VRxe+qDs7CyLTJiwvcgSb5BR/6uzXEO77IjN5Uz+8Drb1WGq23KuNJOceJ+yjUaI/SO4D+6hS2hpFnA9CERxsVJhHfzw4WY4NsOyLDK0QOP8AdFFzZ5vfSO4FuSEKAGQA/JJPmiNsgJh0Rf0VTfHxS6gYDGOOnaM9SFV+Iq4bQmx7QA7w5cfR2cu+6vHHfdTllrqOjf8AH9XSnTH+o/VV9p+N9pcIaWs/pF/Ez5LLqbCAJkofygRYH830VzGItoe0bU57pe5zjxcSfVCVgUGnXLpN/wDKcz0Q37MQr0kNH2ANNVgd+nEJ6SJVeoIzU9k2nC9rgJwuDo4wQUg7nfDnNpjCSDjZijWXwR4jwhcZTourVobm9xN8hJmTyXX7weTszyM8GPjcCg4+biVxNLaXMnCYxDDzzB+inH0dd5uzcuzUIxOY6pEkuLfJpsB581tNqA5EHpdeWUW63jWInwWhs+0PZDmvwZRFpiwMc9VrPSa9FhRgzf35KpuTbTVohzoxCxOU5XEdVfcxMgxTUC1FiyjiPgmECENzRx8/wjE8Qo+/fFAVjPEJ1Ix7lMkG0U0KRQzVAMSJ81QIJ0oSJ8EicR8ZbW75mD5oLDmxpEtLRbEOcrlXPtBC0vijamP2gljHU9HTYl0mXR4LJceamqE2faCwyLaK6zfrx+5UGRgM8T5AfdE2PZQ8OvEZeaXLQ1tpN3+dQD3KY3ww5sHcs87rOhQzu1/JHMcWwNsoHMEd4+yNTqUtKjm+P0XOu2Z40UDiGhCOUo1XXMe79tcHqfuFM7TWaCSWOAuTb6FccNoPFTG0k2lGsb9Dd/XQvrP2xjqbQ0YXNdN8u0DbvQzs4aYGQt4IHwztPy8cgnFhba+eL7LQhrnHG8UwGvdLgYJa0kNHNxho6rGzvUay9brG3hVvhg6GyrhoH6pbOREob6hLv1RJRqeLIEEc/t9FrIztFDgAHOOI/t0kCRfkmbtN4cIniD0kdy0d10BerhBwnDTBykXLiNYkW4nktDaqP8RRfI7bbg8fzopuerpUw3NuW2kYnRoPQKLdkm4kR7IVkNLy2QXSBcZiJA95I4a95IpNJDYkiLxqTpyCvqI9gPr1WMNOYaA6ejsJIJ/9Qs4XNwtLa6jnMIcDjbpF41nuWa0c80jW6ESJBEcNYW3sm6mPA+a443iWtFg0H9MmDc2toI42yNip4nNaTZxAPSb+S6ljG1DjZcG/Tl3ZKM8rJ0rCS+z/AAo0sqVKbgSW5HQCZ8SfRdLbksVtGNvjE4YqYdAycRi/VyAkrcAWuN3EZTVQSPNSTEKiRcokKZaZ0TEe8kAMD37KSRppJBpByHWoh9ntnqpJFqoB02BuXmSfMlEa6eqRCiWcUE83+MQ8bSTULXW7MaNk4Q7gVgrq/jndeBwqNa6H3c6ZGLpoYXKSoqhKV2kcLoBKkHEGUnvB0hSaQ2t2hIRWbzeNZT1d3PbSFR1NzWk4cRsJ4Rn/AGVNGhtsbFvHESHENgTJ15KxT2gObNukrBplIPIU8T5N1zmnNv1QhTpHOB5Kx8JbuNarLwXUmgzeBiiwnPWVrb++GMIx0CIAkscfEhxPkUcafKM3Z9to02GD2iRkDpOpWbte88doKpnauLQmdVByF0piLSY4Si040JQWE8EVruzlrnH1WkQ6bd28WhtOhh4SZ1eMWXe0LoN27HBdzaVW3JuGkQyuZL8DXZ2Etw8MxC3qrBS2erUOTWOI7hbzIXLl3enRj1HmFJ0B0Z5AdfwtitWdQwMBwtbmcgXR2nO43sOQCyNldD2WyId1w3+i3d01nbS0l4BiLxAvmOa28npnh7A3/sw7FQdkPaQSOk+oK5MHku/+K6GDZaVp7eVv5XGF5+43Rheiz9tXddLFUa0CC6w6kEeq7/cvw8KTQ3EXkmSSI6QNLLznYtoLHMcDkQeGRmJXsOw7ds9LZRX+YTTDZBc7E464ZJkvm0adynybV49MSq1x2+phw4WU2MfOckOeMPeQtOFhfDdQ1HVq72ua+o+ZMwWm4AnQcdbcFuvK3xmppll3SwKJU0xCokXD+6gWypymI70AL5Xu6SmXpICy10hTaNUoS0TCJSxJYdM0kErbfu9lZmGoJGfOdCDxXB7x+BqzD/24qtJ0s7vB+hXoj8lDElo3lB3HXmPk1J/od9lsbn+CKj3A1hgZqJ7R5cl3xdaFCpUhLiNsD4y3c6rQBaHOLCTAMWi5IOcQNV5yQvWdt3k1gMhebb5eHVXOawMBOTckshGciUmOe4NaJcbADMocKVN5aZBgjUKVPQNxUhQoAQQ50PcCZOIgC3DRZu+tsc+xJwrn6W+KgzcT1Un7fizVbSBWoBCLYRn1pQnPUqQab8Eemeyb5KsSi0n362QHoXwY2ntVNlKo6TSDh8sgEPa4yHRqW3HLvRf8Qd+U2UhstIi0Y8MQ0N/Sy1pm54QAvPscfQoVWr76qOEl2rl1pobseBWp3tI4an8r1Sju0QA1obrAEXK8gY84RykL0XdP+ItJtACs15qtEdkCHxriJ7M62S8mNvpWGUntH4zLTWoUYLgAXOAmQHdgG2WpXm+37IadRzSIg25jSDrZbO2b4fWrvrO/U7QaDQDkBCrbXUfUABy6SrkkmkW7u2dSfIjwVvZKb6jg1oJJ4eBKVDdMkXK2Nk3c1hkTPE9Uydvu+g2nTawEw0Bok3t3I8932WHu6oQMz7j8rWpVJHp1sriRnZBKNbTn4RxTB/eU7SOHgmCHPX3mmweKmb6W96e81FzbpBDv8kkzunr90kGstKkEHEVMP5KiSlM5RUH1EEk90BVa22huo8UDadrMGNPysPbKzjldLZr9ffrRqLKvU+IGxYrDq0uKA+jrmEuQ0ubbvDHr76rFrhXDsuYQ3ULJb2emc6mhFqv1KKC6ipNThJWDRUflFABKSLgSwIASQRcCkKaAF8wqBV5mzzZW6W7mnP8ACAzNnrR0Nlao0nO/SCQVq090tHCen1V6lRI/bZAZ9Hd+ECeF7W/OitjZzAsNOVvfBXW+B8oP1y/CkxrRfgQgA06AkW66+XcrVHZBP298FYpbNrpJE5z3/RHoUrZz0umDUtnLYj35q3TMZ8ffVSaLR9ffFEpkjRUR2OlEJ+pUHNHuU3yszJ4X/KCTe+/4hRfV8eag95Gf3UDWB0j6oAxrpIMg3kpJhamFNoQrBOCmEiUCoLXtCLKZzO8xBQGZXpqnXoWWxUpe/BV6tAfTvjlZSGIdkBGXegnY1sOp34++KrVaXAR7/CWjZRo3uPP3xUHUZK1XUomRkYIP342lC+RaB1PoYSNknZ+KC7Zei130rc+eigWRe8/XoMkgx3bLChU2c+K3W0ryRM6GPGDy9UB1K8kX8tbcOCAyTsnhry8/cIX8GeoW58uSbaTbIfhM6gLZdenLS6DY7NlmEQbFFjK2P4MHNuQ7+p5c09JkaeOWV9EBn0dm5c+oV1tG/CyMWDK4g669CJVllLI5aeHKUEq0W+zJ7lap0eXIfT0RvkDUdev9kQU7XIB6EcpsCPqmAaLbnLL+4+yOyjJuL399Psp09njST9vwrAZbIef3TINlM4raWRWC/TX2FNjLgenCeaK2lnp9Y9D1TBhH59bIrb/n3moa+/NS7xJ9/hAEBACZx9+/d0Nwv75p8cAW8UA+BDIOsJY5E6++ajM+ZQEDTHPzSTF/+ZMgLUp2ZJJKgnTy7lMC4SSSAZ098EHRqSSArk5qpV/QffBOkkEXWbIzn6KL3drqL9+aSSVAFT9PggnI9G+oSSQCiw6H1KTB2e77JJJGr0x2j71Rn/QeiSSDO828PRQa48eH0TJISv7M2SJv+r0cm3fkffFJJBrjD2W8yi0RfvH1SSQBWZDqfRSI/V71KSSohmNsOo+icH6JJIBj+rwSjP3okkgBNOaiXJJICFY28PUpmOy98UySYItukkkpN//Z"/>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MS PGothic" charset="0"/>
              <a:cs typeface="MS PGothic" charset="0"/>
            </a:endParaRPr>
          </a:p>
        </p:txBody>
      </p:sp>
      <p:sp>
        <p:nvSpPr>
          <p:cNvPr id="2063" name="AutoShape 36" descr="data:image/jpeg;base64,/9j/4AAQSkZJRgABAQAAAQABAAD/2wCEAAkGBhQSEBUUEhQWFBQVFxgWFxgYGRgYGhgaFxgVFxgYGBccHCYeGhojGhgXHy8gIycpLCwsGB4xNTAqNSYrLCkBCQoKDgwOGg8PGikkHxwsLCwpLCksKSwsLCksLCwpKSwpLCwsLCwsLCwpLCwpLCwsKSwsKSwsKSkpKSwpLCwsKf/AABEIAMIBAwMBIgACEQEDEQH/xAAbAAABBQEBAAAAAAAAAAAAAAADAAECBAUGB//EAD4QAAEDAgMFBgUCBAUEAwAAAAEAAhEDIRIxQQQFUWFxIoGRobHwBhPB0eEyQhRScvEHYpKishUjc4IzNEP/xAAZAQADAQEBAAAAAAAAAAAAAAAAAQIDBAX/xAAkEQEBAAICAgMBAAIDAAAAAAAAAQIREiEDMRNBUWEEFCJxwf/aAAwDAQACEQMRAD8A47YdkccGI5TxWts9eoGw0mbCdc1OnsriZiETZKUOuSLeNtOa8q5WuK3ajtNUlwxASOAufsi0qDDBDcLhlq7Xh4q5s7WiWkX48BHFGZuvC60NbBgA8cyfEKLlsgKz+0MYLjlJNukZTy4q6Nsa3tOnpoOEc+apVXNpiCA9zZAOcTlOgN1nv3k0OOO/ACDllHCL3U8bn19CbaY2l1S8Brc2uy8+arbPt0vcXCcIxOcTYkWAA04+4VBm9C4Fv7Rm0RM5wD3+vRNUoEuDWkEkA4RcNFiJORNzfjKvHxyTVO+1ujvprRJaGybnMT9JVBu3Y21DiMjtR10vxkKG0Ug1+B7IuZBJg2kEQI1UQWtccMCLGb6aeWa1mGM9CreI4STc2gG0HrKDtVfEcMXtccPdlWeMIInWMManXrPoqHynMc1wOeoMzHFXjBI6nZt6BjQx96ml8hNhOpgqrvGqS8gDICJtbPqc1UfjfSIa0mHBzSc4vMcspWlU2Oqygxzi24JgHtAGIa4GNCLDis+P2nX2ourguDTOHXO3TvVlzS9gYA5sOJcHS4C0CBNtfFFpbPibJMEXjOOEAhW2v7JMdrIHj7ulb+Gydi3W8/skTmDhjKb6gcFqDd5AgOlo/b2bHK853SpbW5pbexGQvCPsTRjkkuAkwSNbyY8Epbb2Nh7FsRLCCb6CIGLnxKsfwRba5AudDkAQCc+IVZ+33bIM4rGmQQ3IAOEG45QEHaNsc44MTn5x2TIORmCJFx3TwWcltDXdXIZAtlMzeTx6cVSqbO9xa1pDIdoRBAiMys/YXmSHusOLRAORPRWK1XGQKVSWgEEFsExrAvBjqtbLC6D2vcgc4uFUgi5jUmQCSepTO3E4NYz5phoMATIxTeZ58kWhiBxujERYXhw5g5eSDUrEPEagm8wDJIEzPFKcp00mdk1B6O620y0dkiczd5AEAHheDnZDq7tbIaD2eMHEM8syrdNxw3kHgDIPQwo/JnN17GAdLRpnyU5XLaLd3atX204oANmluf6i0wJuIPqi0qbixpcx2EZAkiBEYrm2tj5K3srnR24JGWVwJINvRLbasNl1hnOcTpAGvCUdnuMytu6XCDDYuc41tB7X4KuUtnY0QLmCC43J46xbkNFFzWEdkuEjp5cJQqLwJJyuBwt6Zp27mjuWx6zWluGbcDzNhzVKpRgFrGkcwPPxVqoYFwCIs7UdOFlW+cJ/SOfDhM+BUzr0mVlP3Ze+Oeo+oSW58oG4Y084H2SWs8la823S+HKzcy13OT9lA7mrDRhz1/C6P+KPHP33KX8QeJ6eyuy+DCtr48a51+7nwSWSYiBB71UO73un5nzGiIgNcZ8l2A2jiAeqUs6Hp+Fl/q4fSfixefO3acc4pMGBGGxFrcrIzNhZEDMLuXUmn834ZWQKm6qX6ixknXI3Rf8AHv1U3w/1xdLdEZRhJvleR6zdGo7sFNuGna8knMnTu5Lqau5GH+YHkfuFWPw8Bk93gFlfB5E/FkwqmwgkE3PHu4Kk/cQkumSdMgBxEaroqm5akyHA9bfdV37FVbcsJ6X9FFx8mP0jhlGDV3Y398BotcwDwEymduBsSAHQNNMsj3QtksBjGLAyARa3IqT2jNkDSPNY3PLevSNVjjd7i0BtgwzqHGP28oVhjnPLwYIBwwbiC0TGugVmtUMg8M48lSpVHBz4/mB74C3xu5f+v/TGoswzHZ+2mcp3suRnYwM4HE+qZriYmT/fJMzaWt7ThILgCdRoYWdhaS2d4AIxCSc40PBTeAHNY3sCDIERJAgn071S2ythfLYIMYcydJ6FTqgiDBM94U90QFxc0uc3CGtbJbnLrQ6eM+St7Js9R1OXlhxCYtMGZgN1QqM5kEDxnkk/DikOIdwnvFui0w/ok2TKIbYtkusARIsBkDcZZc0MVWgktkEXBEt5GSe+0HJT7LgBJc8Rc5WgSbW4pbJsoLoxN7EizpxQLgDKU96mxekmmBDZIaOOQ46qG0VhIJaCYjqRrPKZyU9pIthwgnCIi44Bw1WDvaag7IiCTme7rfVVjeQna83ecmMRLgLg8sr5FW9lruIJlvCJgk6wsXd9O5Ju4587H6ytEVG07mTOUggCRJyOWnMyqvVPWqIdqLRc+il87E7t30vlfSMphZ72vcC4zhNxYx1JJsPVa2y7NAnGQcyCDoJkRcys7dQaCrsIOIG2UcAeiZxgQ6YuSdbZdVYdR1kGQfqRIKgGSBPCL34x35KNyhXqOuCAIGUnOAJtPXNELHD9udzlr39EF1BpJ4AAczx09FIXaQNRb30T/pyHc4CxF+oSQiwDX0TJlxeiikFL5S5mnvt3EnqVZbv1x/avV413bjcAhMCs5m+Tq0jwVinvNp5HmEtUdLEKJdlx96pDaG8R4pBoPDx9ykZhWcBJtB+qkNs95eGhT4PcoTtn8PygDN2sH8wpiroqX8KQJEzHuU7JE5x74pbGl1xaRcA63APqq1Td1I5tA6W9FMUxxSLeaVkvuFYrv3RTixI7x9QszYd2A1q4xnsuZmM5aM4W40rN3d/9jaP6mf8AEKfiw76LjE9p3S79hbbKZVKpuR7rOZE8IPmCt63PgnNULL/Xw+kXxY1yzd1tYD2X94Km6jPuPd109ufmokN5392UX/G/pXwxzLaNlXrbuLj76rrHbNTObRxQxsFPQeZ8lH+tlPVR8NcgNmLLQ6CZJHHSVN73h0hoyGnCb21t5Bdad30+BHeoVd1sORI80r4PJ/E/Fk5V9IVH4nMwmIJEeOV+qrjdMGBxm66x25b2dpqAfRDdugg2g++Ki+Lyz6L48vxzGz7jAJxSGwbDpI1t/ZLbNnc95AbDTaNLcF0zt3v/AJZ7x7hRqbDUizb8yAlryW9ynrL8c43deEamRMHUiCFDtAm8HQ/X3xXRO2Kp/ITHC89FA7GT/wDm4dWnmlxy+4iy/jAp1XOJxZDInOOCao0SYd0B6QZ8ZW7U2ENAxgNB4kCZ4A3PchO3aCZDZPEXgm+mRRxy96HGsOpiDtIB1HkFNoDSTcW4HI9y0v4VrTORGvdohDdsyS4nXXjmlsmYfl/zNPUkHvCSt1NzgmZ8pTquUNJjAdCEYDmQrga1PgbwXt6dSoXn+YpfxB1ur4Y3gnwtRoKo2nki0tqdoCO9FgcE4hGgnT2549gorN5nh9EHomwpcYN1dZvKc2jzRBtbeA81nAJsN81PCK5Vrs2hp1jNSBHH0WPB4p2lLgOTbi3GPdllbuef4mvY3czTLs68FKi97jDcRPK6hsOz7Q2tWPy3EHBpezdfd0uFHJrFnu/imDOB+iq09vcTAYSeABnvELQohxuRh6wfJskd6i9LnYBppjTtz6fbVWXkcR76KMA8ClLsWaAgawesSk+mD79EYs4wlg809lpWdSGkqTKYjIozqevqnLRwTAPyL5ke+qIdisIcT76pmxePt70Qdp2ksaQLuiWgyRNsyETsDBkalTa0aBZezb0e6TWDG8A0uPjI9FdZWBAIm+XvRPjZOVhWzlxll1+LEjgnD23sLKPzbdeA+gUWuEWnwSBjs9MmS2/GYPj7yQ/+lUf5Olz98k7rcfRMTwug1inszAIAI55+5VTat1tfyPECDpnofBEDjwtxkqRryTOlkrjMuqmyX2ynbgdNqgjmBKZaTiZyJSWfw+P8L48fxz/zPYUhB4qbdmCl8hdpB4eab5Z4onyE4pIAWEpsBjzVjAUigKZc6cpTOqnmrjaRJAAk8Bme5W6e5Xk3Ab1Nx3CT5KbZPZyWsguOpKQcVvt3QwfqdPIQB43PkEdmzUm5MB63/wCUjyCyvlxi548q52lSe89kOceQJhX6G46rs+yOZ9QJPiFrVdotFgPeht4KezUKtTJriOJsO4lZ3zW+ov4p9s2tud+DD/EEDgAAO/Dd3fCznbmcwtw1Tim5Awx0hxK7CnuR5/UWgcrlVn7lqGoYp02sGTnPc8nO+EBoGljPVTyzquOMVNnfUDYdUL+GICfuTzUxs1Z4ljXO4TA0PHRdHsOximwAwSNQI8lX2ndgM4aVEc4g+TSjVvdPc+lHZdx1Kgio4UyIkBnaPOZgA8pWpR+HaLcm+ZjwlUae5DrhbGUGr5Q9seCt1t2ugYK9VpGdy4Hxm/iqiatnddP+WOhP3UDuenz8VltftA/fWMZk0W4fEgDxKmd4Vm/qqMb/AOSmBPTBVJPcE9lofat002iZfJMACCSTkB7sATkFXq7nLGlxPZAkx2iBqYgT3X5FQO/HCMeElpJEAtFwW/u7WR0agV9/1HZGP6RH+50nyCnlFcSp0WOALKzHN43jXX6qhvBhAlsVCP5TAOX7nQPNO6o4m5v3k90yfBTdsTs3W5vMet/JL5LPQ4T7Y+0UnujsgGP5pHpdauyN7AEZeqDXDBM1CQP5Ghvi90+QCrbZt+IDAMMcCTPU5d60nkzz/wCN9M748cN5T20mtIvCRz46LIpbe8azHipt3o+dCq4VO403g5Dut14QoA8nXPVVm74vcR3qyzeTDrHKErLD3EgCTx9wpHmE4g5EX4Ql8uNfS3cpMAg8ElJ2zycz4n7pkBnwlgU8KWFdTJBJShItQED6JFKIBVepX0jkgDu2cvGERitAJgm+nPVWNlovpDCaTziNgxrnEkchMdTCzn1xBMEQJEcrqrtO8ar4xPe4C4lxkTwkrm8uPbfx3p1uz7r2h5BNMU2/53DFH9LZv1IWtR3C0fqc53LIeV1wexbwqB3/AMz2AXg1CJ4AdqFeq792hjGn55uTq146a3171nxi913tLZGN/S0A8dfHNFLl53T+NtoH76burR9CFcpfHVX91Nh6Fw+6aXbymXMUPjOYxUiMRgQ4HlqBqjs+NKJzFRv/AKg+jkbGnQpnOAEkwOJss3ZPiClVMUyXHhhIPmAPNA326o6k5sNa05guBJHoPGUbGmhU3nTEjECRmG9ojrFh3qnX38B+kDvM+Tbf7ly2zbJDjZuRyI5WzzV1rDmSxg5nG7/Sy3i5Tyq+MW6283u1P/H/AI3/ANxVVocTmZOjR6xc96W0b0o0xiIsNajg1vgM1z28v8SqTAQxxdypDC3/AFGPqlJaNyOmOw4f1FrP6jf/AEiSoVtso0xJJcBqSKbfuvMNv+P675+WG0xx/U7xNvJc9te3VKpmo9zz/mJPhwVzxfqL5HqO8P8AEajTkMcCeFJvq8/dcpvH/EWq8n5bQ3/M4l7vO3qqm6fhnG1pfMuvAthbEyeJNrcxKxt6bKKdV7GuxAGAfoeYNu5aTHFFzp9t3tVrH/u1HO5E2/0iy9Kp1SGi1oA8l5WF6mxxgDktcWdTdW5JCqEwdIUXe/XgqITENE5jiq45z5+80jn+c0AfFGqJT2l4ycfFVAE7qhHNGhte/wCqVB+4pLONQ8kynjD3W6Eib5JsUJSrI5UPNO5QcYQCcFy2/fiQtqYGBwwyCcAJJGeGT53+9/4r3l8qgQcQxy0OGmvsa3XAtqNJnEQ7i73EJBcrb4dBPzHOk5EuaRxiLFanwztbntqSSYIAkzAg6rmWsfVcGgYnGw08V0W6dlfswcHicUfp0ifuozls6VjdVs7VRxe+qDs7CyLTJiwvcgSb5BR/6uzXEO77IjN5Uz+8Drb1WGq23KuNJOceJ+yjUaI/SO4D+6hS2hpFnA9CERxsVJhHfzw4WY4NsOyLDK0QOP8AdFFzZ5vfSO4FuSEKAGQA/JJPmiNsgJh0Rf0VTfHxS6gYDGOOnaM9SFV+Iq4bQmx7QA7w5cfR2cu+6vHHfdTllrqOjf8AH9XSnTH+o/VV9p+N9pcIaWs/pF/Ez5LLqbCAJkofygRYH830VzGItoe0bU57pe5zjxcSfVCVgUGnXLpN/wDKcz0Q37MQr0kNH2ANNVgd+nEJ6SJVeoIzU9k2nC9rgJwuDo4wQUg7nfDnNpjCSDjZijWXwR4jwhcZTourVobm9xN8hJmTyXX7weTszyM8GPjcCg4+biVxNLaXMnCYxDDzzB+inH0dd5uzcuzUIxOY6pEkuLfJpsB581tNqA5EHpdeWUW63jWInwWhs+0PZDmvwZRFpiwMc9VrPSa9FhRgzf35KpuTbTVohzoxCxOU5XEdVfcxMgxTUC1FiyjiPgmECENzRx8/wjE8Qo+/fFAVjPEJ1Ix7lMkG0U0KRQzVAMSJ81QIJ0oSJ8EicR8ZbW75mD5oLDmxpEtLRbEOcrlXPtBC0vijamP2gljHU9HTYl0mXR4LJceamqE2faCwyLaK6zfrx+5UGRgM8T5AfdE2PZQ8OvEZeaXLQ1tpN3+dQD3KY3ww5sHcs87rOhQzu1/JHMcWwNsoHMEd4+yNTqUtKjm+P0XOu2Z40UDiGhCOUo1XXMe79tcHqfuFM7TWaCSWOAuTb6FccNoPFTG0k2lGsb9Dd/XQvrP2xjqbQ0YXNdN8u0DbvQzs4aYGQt4IHwztPy8cgnFhba+eL7LQhrnHG8UwGvdLgYJa0kNHNxho6rGzvUay9brG3hVvhg6GyrhoH6pbOREob6hLv1RJRqeLIEEc/t9FrIztFDgAHOOI/t0kCRfkmbtN4cIniD0kdy0d10BerhBwnDTBykXLiNYkW4nktDaqP8RRfI7bbg8fzopuerpUw3NuW2kYnRoPQKLdkm4kR7IVkNLy2QXSBcZiJA95I4a95IpNJDYkiLxqTpyCvqI9gPr1WMNOYaA6ejsJIJ/9Qs4XNwtLa6jnMIcDjbpF41nuWa0c80jW6ESJBEcNYW3sm6mPA+a443iWtFg0H9MmDc2toI42yNip4nNaTZxAPSb+S6ljG1DjZcG/Tl3ZKM8rJ0rCS+z/AAo0sqVKbgSW5HQCZ8SfRdLbksVtGNvjE4YqYdAycRi/VyAkrcAWuN3EZTVQSPNSTEKiRcokKZaZ0TEe8kAMD37KSRppJBpByHWoh9ntnqpJFqoB02BuXmSfMlEa6eqRCiWcUE83+MQ8bSTULXW7MaNk4Q7gVgrq/jndeBwqNa6H3c6ZGLpoYXKSoqhKV2kcLoBKkHEGUnvB0hSaQ2t2hIRWbzeNZT1d3PbSFR1NzWk4cRsJ4Rn/AGVNGhtsbFvHESHENgTJ15KxT2gObNukrBplIPIU8T5N1zmnNv1QhTpHOB5Kx8JbuNarLwXUmgzeBiiwnPWVrb++GMIx0CIAkscfEhxPkUcafKM3Z9to02GD2iRkDpOpWbte88doKpnauLQmdVByF0piLSY4Si040JQWE8EVruzlrnH1WkQ6bd28WhtOhh4SZ1eMWXe0LoN27HBdzaVW3JuGkQyuZL8DXZ2Etw8MxC3qrBS2erUOTWOI7hbzIXLl3enRj1HmFJ0B0Z5AdfwtitWdQwMBwtbmcgXR2nO43sOQCyNldD2WyId1w3+i3d01nbS0l4BiLxAvmOa28npnh7A3/sw7FQdkPaQSOk+oK5MHku/+K6GDZaVp7eVv5XGF5+43Rheiz9tXddLFUa0CC6w6kEeq7/cvw8KTQ3EXkmSSI6QNLLznYtoLHMcDkQeGRmJXsOw7ds9LZRX+YTTDZBc7E464ZJkvm0adynybV49MSq1x2+phw4WU2MfOckOeMPeQtOFhfDdQ1HVq72ua+o+ZMwWm4AnQcdbcFuvK3xmppll3SwKJU0xCokXD+6gWypymI70AL5Xu6SmXpICy10hTaNUoS0TCJSxJYdM0kErbfu9lZmGoJGfOdCDxXB7x+BqzD/24qtJ0s7vB+hXoj8lDElo3lB3HXmPk1J/od9lsbn+CKj3A1hgZqJ7R5cl3xdaFCpUhLiNsD4y3c6rQBaHOLCTAMWi5IOcQNV5yQvWdt3k1gMhebb5eHVXOawMBOTckshGciUmOe4NaJcbADMocKVN5aZBgjUKVPQNxUhQoAQQ50PcCZOIgC3DRZu+tsc+xJwrn6W+KgzcT1Un7fizVbSBWoBCLYRn1pQnPUqQab8Eemeyb5KsSi0n362QHoXwY2ntVNlKo6TSDh8sgEPa4yHRqW3HLvRf8Qd+U2UhstIi0Y8MQ0N/Sy1pm54QAvPscfQoVWr76qOEl2rl1pobseBWp3tI4an8r1Sju0QA1obrAEXK8gY84RykL0XdP+ItJtACs15qtEdkCHxriJ7M62S8mNvpWGUntH4zLTWoUYLgAXOAmQHdgG2WpXm+37IadRzSIg25jSDrZbO2b4fWrvrO/U7QaDQDkBCrbXUfUABy6SrkkmkW7u2dSfIjwVvZKb6jg1oJJ4eBKVDdMkXK2Nk3c1hkTPE9Uydvu+g2nTawEw0Bok3t3I8932WHu6oQMz7j8rWpVJHp1sriRnZBKNbTn4RxTB/eU7SOHgmCHPX3mmweKmb6W96e81FzbpBDv8kkzunr90kGstKkEHEVMP5KiSlM5RUH1EEk90BVa22huo8UDadrMGNPysPbKzjldLZr9ffrRqLKvU+IGxYrDq0uKA+jrmEuQ0ubbvDHr76rFrhXDsuYQ3ULJb2emc6mhFqv1KKC6ipNThJWDRUflFABKSLgSwIASQRcCkKaAF8wqBV5mzzZW6W7mnP8ACAzNnrR0Nlao0nO/SCQVq090tHCen1V6lRI/bZAZ9Hd+ECeF7W/OitjZzAsNOVvfBXW+B8oP1y/CkxrRfgQgA06AkW66+XcrVHZBP298FYpbNrpJE5z3/RHoUrZz0umDUtnLYj35q3TMZ8ffVSaLR9ffFEpkjRUR2OlEJ+pUHNHuU3yszJ4X/KCTe+/4hRfV8eag95Gf3UDWB0j6oAxrpIMg3kpJhamFNoQrBOCmEiUCoLXtCLKZzO8xBQGZXpqnXoWWxUpe/BV6tAfTvjlZSGIdkBGXegnY1sOp34++KrVaXAR7/CWjZRo3uPP3xUHUZK1XUomRkYIP342lC+RaB1PoYSNknZ+KC7Zei130rc+eigWRe8/XoMkgx3bLChU2c+K3W0ryRM6GPGDy9UB1K8kX8tbcOCAyTsnhry8/cIX8GeoW58uSbaTbIfhM6gLZdenLS6DY7NlmEQbFFjK2P4MHNuQ7+p5c09JkaeOWV9EBn0dm5c+oV1tG/CyMWDK4g669CJVllLI5aeHKUEq0W+zJ7lap0eXIfT0RvkDUdev9kQU7XIB6EcpsCPqmAaLbnLL+4+yOyjJuL399Psp09njST9vwrAZbIef3TINlM4raWRWC/TX2FNjLgenCeaK2lnp9Y9D1TBhH59bIrb/n3moa+/NS7xJ9/hAEBACZx9+/d0Nwv75p8cAW8UA+BDIOsJY5E6++ajM+ZQEDTHPzSTF/+ZMgLUp2ZJJKgnTy7lMC4SSSAZ098EHRqSSArk5qpV/QffBOkkEXWbIzn6KL3drqL9+aSSVAFT9PggnI9G+oSSQCiw6H1KTB2e77JJJGr0x2j71Rn/QeiSSDO828PRQa48eH0TJISv7M2SJv+r0cm3fkffFJJBrjD2W8yi0RfvH1SSQBWZDqfRSI/V71KSSohmNsOo+icH6JJIBj+rwSjP3okkgBNOaiXJJICFY28PUpmOy98UySYItukkkpN//Z"/>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MS PGothic" charset="0"/>
              <a:cs typeface="MS PGothic" charset="0"/>
            </a:endParaRPr>
          </a:p>
        </p:txBody>
      </p:sp>
      <p:pic>
        <p:nvPicPr>
          <p:cNvPr id="2064" name="Picture 38" descr="http://asimovrobotics.com/robots/landshark_ugv.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94263" y="5826125"/>
            <a:ext cx="137477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7051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534400" cy="2209800"/>
          </a:xfrm>
        </p:spPr>
        <p:txBody>
          <a:bodyPr>
            <a:normAutofit/>
          </a:bodyPr>
          <a:lstStyle/>
          <a:p>
            <a:r>
              <a:rPr lang="en-US" sz="4800" i="1" dirty="0" smtClean="0">
                <a:solidFill>
                  <a:srgbClr val="000000"/>
                </a:solidFill>
              </a:rPr>
              <a:t>Tons of Great People Doing Lots of Diverse, Evolving Work</a:t>
            </a:r>
            <a:endParaRPr lang="en-US" sz="4400" b="0" dirty="0">
              <a:solidFill>
                <a:srgbClr val="000000"/>
              </a:solidFill>
            </a:endParaRPr>
          </a:p>
        </p:txBody>
      </p:sp>
      <p:sp>
        <p:nvSpPr>
          <p:cNvPr id="5" name="TextBox 4"/>
          <p:cNvSpPr txBox="1"/>
          <p:nvPr/>
        </p:nvSpPr>
        <p:spPr>
          <a:xfrm>
            <a:off x="571500" y="3429000"/>
            <a:ext cx="8001000" cy="2462213"/>
          </a:xfrm>
          <a:prstGeom prst="rect">
            <a:avLst/>
          </a:prstGeom>
          <a:noFill/>
        </p:spPr>
        <p:txBody>
          <a:bodyPr wrap="square" lIns="0" tIns="0" rIns="0" bIns="0" rtlCol="0" anchor="t" anchorCtr="0">
            <a:spAutoFit/>
          </a:bodyPr>
          <a:lstStyle/>
          <a:p>
            <a:pPr algn="ctr"/>
            <a:r>
              <a:rPr lang="en-US" sz="8800" dirty="0" smtClean="0">
                <a:solidFill>
                  <a:schemeClr val="tx2"/>
                </a:solidFill>
              </a:rPr>
              <a:t>Pick an Advisor </a:t>
            </a:r>
            <a:r>
              <a:rPr lang="en-US" sz="7200" dirty="0" smtClean="0">
                <a:solidFill>
                  <a:schemeClr val="tx2"/>
                </a:solidFill>
              </a:rPr>
              <a:t>(not a project)</a:t>
            </a:r>
            <a:endParaRPr lang="en-US" sz="8800" dirty="0" smtClean="0">
              <a:solidFill>
                <a:schemeClr val="tx2"/>
              </a:solidFill>
            </a:endParaRPr>
          </a:p>
        </p:txBody>
      </p:sp>
      <p:sp>
        <p:nvSpPr>
          <p:cNvPr id="3" name="Slide Number Placeholder 2"/>
          <p:cNvSpPr>
            <a:spLocks noGrp="1"/>
          </p:cNvSpPr>
          <p:nvPr>
            <p:ph type="sldNum" sz="quarter" idx="12"/>
          </p:nvPr>
        </p:nvSpPr>
        <p:spPr/>
        <p:txBody>
          <a:bodyPr/>
          <a:lstStyle/>
          <a:p>
            <a:fld id="{B747839D-A323-47F3-909F-548499399628}" type="slidenum">
              <a:rPr lang="en-US" smtClean="0"/>
              <a:t>3</a:t>
            </a:fld>
            <a:endParaRPr lang="en-US"/>
          </a:p>
        </p:txBody>
      </p:sp>
    </p:spTree>
    <p:extLst>
      <p:ext uri="{BB962C8B-B14F-4D97-AF65-F5344CB8AC3E}">
        <p14:creationId xmlns:p14="http://schemas.microsoft.com/office/powerpoint/2010/main" val="3697668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50"/>
          <p:cNvSpPr>
            <a:spLocks noGrp="1"/>
          </p:cNvSpPr>
          <p:nvPr>
            <p:ph type="title"/>
          </p:nvPr>
        </p:nvSpPr>
        <p:spPr>
          <a:xfrm>
            <a:off x="0" y="228985"/>
            <a:ext cx="9144000" cy="761840"/>
          </a:xfrm>
        </p:spPr>
        <p:txBody>
          <a:bodyPr/>
          <a:lstStyle/>
          <a:p>
            <a:r>
              <a:rPr lang="en-US" sz="3300" dirty="0" smtClean="0">
                <a:latin typeface="Calibri" charset="0"/>
                <a:ea typeface="ＭＳ Ｐゴシック" charset="0"/>
                <a:cs typeface="ＭＳ Ｐゴシック" charset="0"/>
              </a:rPr>
              <a:t>Diana </a:t>
            </a:r>
            <a:r>
              <a:rPr lang="en-US" sz="3300" dirty="0" err="1" smtClean="0">
                <a:latin typeface="Calibri" charset="0"/>
                <a:ea typeface="ＭＳ Ｐゴシック" charset="0"/>
                <a:cs typeface="ＭＳ Ｐゴシック" charset="0"/>
              </a:rPr>
              <a:t>Marculescu</a:t>
            </a:r>
            <a:r>
              <a:rPr lang="en-US" sz="3300" dirty="0" smtClean="0">
                <a:latin typeface="Calibri" charset="0"/>
                <a:ea typeface="ＭＳ Ｐゴシック" charset="0"/>
                <a:cs typeface="ＭＳ Ｐゴシック" charset="0"/>
              </a:rPr>
              <a:t>: Resource Mgmt. for </a:t>
            </a:r>
            <a:r>
              <a:rPr lang="en-US" sz="3300" dirty="0">
                <a:latin typeface="Calibri" charset="0"/>
                <a:ea typeface="ＭＳ Ｐゴシック" charset="0"/>
                <a:cs typeface="ＭＳ Ｐゴシック" charset="0"/>
              </a:rPr>
              <a:t>Many-Core </a:t>
            </a:r>
          </a:p>
        </p:txBody>
      </p:sp>
      <p:sp>
        <p:nvSpPr>
          <p:cNvPr id="56325" name="TextBox 444"/>
          <p:cNvSpPr txBox="1">
            <a:spLocks noChangeArrowheads="1"/>
          </p:cNvSpPr>
          <p:nvPr/>
        </p:nvSpPr>
        <p:spPr bwMode="auto">
          <a:xfrm>
            <a:off x="7706880" y="-60486"/>
            <a:ext cx="1523520" cy="36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lvl1pPr eaLnBrk="0" hangingPunct="0">
              <a:defRPr sz="3200" b="1">
                <a:solidFill>
                  <a:schemeClr val="bg1"/>
                </a:solidFill>
                <a:latin typeface="Arial Narrow" charset="0"/>
                <a:ea typeface="ＭＳ Ｐゴシック" charset="0"/>
                <a:cs typeface="ＭＳ Ｐゴシック" charset="0"/>
              </a:defRPr>
            </a:lvl1pPr>
            <a:lvl2pPr marL="742950" indent="-285750" eaLnBrk="0" hangingPunct="0">
              <a:defRPr sz="3200" b="1">
                <a:solidFill>
                  <a:schemeClr val="bg1"/>
                </a:solidFill>
                <a:latin typeface="Arial Narrow" charset="0"/>
                <a:ea typeface="ＭＳ Ｐゴシック" charset="0"/>
              </a:defRPr>
            </a:lvl2pPr>
            <a:lvl3pPr marL="1143000" indent="-228600" eaLnBrk="0" hangingPunct="0">
              <a:defRPr sz="3200" b="1">
                <a:solidFill>
                  <a:schemeClr val="bg1"/>
                </a:solidFill>
                <a:latin typeface="Arial Narrow" charset="0"/>
                <a:ea typeface="ＭＳ Ｐゴシック" charset="0"/>
              </a:defRPr>
            </a:lvl3pPr>
            <a:lvl4pPr marL="1600200" indent="-228600" eaLnBrk="0" hangingPunct="0">
              <a:defRPr sz="3200" b="1">
                <a:solidFill>
                  <a:schemeClr val="bg1"/>
                </a:solidFill>
                <a:latin typeface="Arial Narrow" charset="0"/>
                <a:ea typeface="ＭＳ Ｐゴシック" charset="0"/>
              </a:defRPr>
            </a:lvl4pPr>
            <a:lvl5pPr marL="2057400" indent="-228600" eaLnBrk="0" hangingPunct="0">
              <a:defRPr sz="3200" b="1">
                <a:solidFill>
                  <a:schemeClr val="bg1"/>
                </a:solidFill>
                <a:latin typeface="Arial Narrow" charset="0"/>
                <a:ea typeface="ＭＳ Ｐゴシック" charset="0"/>
              </a:defRPr>
            </a:lvl5pPr>
            <a:lvl6pPr marL="2514600" indent="-228600" defTabSz="454025" eaLnBrk="0" fontAlgn="base" hangingPunct="0">
              <a:spcBef>
                <a:spcPct val="0"/>
              </a:spcBef>
              <a:spcAft>
                <a:spcPct val="0"/>
              </a:spcAft>
              <a:defRPr sz="3200" b="1">
                <a:solidFill>
                  <a:schemeClr val="bg1"/>
                </a:solidFill>
                <a:latin typeface="Arial Narrow" charset="0"/>
                <a:ea typeface="ＭＳ Ｐゴシック" charset="0"/>
              </a:defRPr>
            </a:lvl6pPr>
            <a:lvl7pPr marL="2971800" indent="-228600" defTabSz="454025" eaLnBrk="0" fontAlgn="base" hangingPunct="0">
              <a:spcBef>
                <a:spcPct val="0"/>
              </a:spcBef>
              <a:spcAft>
                <a:spcPct val="0"/>
              </a:spcAft>
              <a:defRPr sz="3200" b="1">
                <a:solidFill>
                  <a:schemeClr val="bg1"/>
                </a:solidFill>
                <a:latin typeface="Arial Narrow" charset="0"/>
                <a:ea typeface="ＭＳ Ｐゴシック" charset="0"/>
              </a:defRPr>
            </a:lvl7pPr>
            <a:lvl8pPr marL="3429000" indent="-228600" defTabSz="454025" eaLnBrk="0" fontAlgn="base" hangingPunct="0">
              <a:spcBef>
                <a:spcPct val="0"/>
              </a:spcBef>
              <a:spcAft>
                <a:spcPct val="0"/>
              </a:spcAft>
              <a:defRPr sz="3200" b="1">
                <a:solidFill>
                  <a:schemeClr val="bg1"/>
                </a:solidFill>
                <a:latin typeface="Arial Narrow" charset="0"/>
                <a:ea typeface="ＭＳ Ｐゴシック" charset="0"/>
              </a:defRPr>
            </a:lvl8pPr>
            <a:lvl9pPr marL="3886200" indent="-228600" defTabSz="454025" eaLnBrk="0" fontAlgn="base" hangingPunct="0">
              <a:spcBef>
                <a:spcPct val="0"/>
              </a:spcBef>
              <a:spcAft>
                <a:spcPct val="0"/>
              </a:spcAft>
              <a:defRPr sz="3200" b="1">
                <a:solidFill>
                  <a:schemeClr val="bg1"/>
                </a:solidFill>
                <a:latin typeface="Arial Narrow" charset="0"/>
                <a:ea typeface="ＭＳ Ｐゴシック" charset="0"/>
              </a:defRPr>
            </a:lvl9pPr>
          </a:lstStyle>
          <a:p>
            <a:pPr defTabSz="411803" fontAlgn="base">
              <a:spcBef>
                <a:spcPct val="0"/>
              </a:spcBef>
              <a:spcAft>
                <a:spcPct val="0"/>
              </a:spcAft>
            </a:pPr>
            <a:r>
              <a:rPr lang="en-US" sz="1800">
                <a:solidFill>
                  <a:srgbClr val="FFFFFF"/>
                </a:solidFill>
              </a:rPr>
              <a:t>D. Marculescu</a:t>
            </a:r>
          </a:p>
        </p:txBody>
      </p:sp>
      <p:pic>
        <p:nvPicPr>
          <p:cNvPr id="56758" name="Picture 4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480" y="1140600"/>
            <a:ext cx="4999680" cy="3558614"/>
          </a:xfrm>
          <a:prstGeom prst="rect">
            <a:avLst/>
          </a:prstGeom>
          <a:noFill/>
          <a:extLst>
            <a:ext uri="{909E8E84-426E-40dd-AFC4-6F175D3DCCD1}">
              <a14:hiddenFill xmlns:a14="http://schemas.microsoft.com/office/drawing/2010/main">
                <a:solidFill>
                  <a:srgbClr val="FFFFFF"/>
                </a:solidFill>
              </a14:hiddenFill>
            </a:ext>
          </a:extLst>
        </p:spPr>
      </p:pic>
      <p:grpSp>
        <p:nvGrpSpPr>
          <p:cNvPr id="56791" name="Group 471"/>
          <p:cNvGrpSpPr>
            <a:grpSpLocks/>
          </p:cNvGrpSpPr>
          <p:nvPr/>
        </p:nvGrpSpPr>
        <p:grpSpPr bwMode="auto">
          <a:xfrm>
            <a:off x="4448161" y="4994444"/>
            <a:ext cx="4488480" cy="1244291"/>
            <a:chOff x="2952" y="3372"/>
            <a:chExt cx="3117" cy="864"/>
          </a:xfrm>
        </p:grpSpPr>
        <p:sp>
          <p:nvSpPr>
            <p:cNvPr id="56789" name="Text Box 469"/>
            <p:cNvSpPr txBox="1">
              <a:spLocks noChangeArrowheads="1"/>
            </p:cNvSpPr>
            <p:nvPr/>
          </p:nvSpPr>
          <p:spPr bwMode="auto">
            <a:xfrm>
              <a:off x="2990" y="3393"/>
              <a:ext cx="3079" cy="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b="1">
                  <a:solidFill>
                    <a:schemeClr val="bg1"/>
                  </a:solidFill>
                  <a:latin typeface="Arial Narrow" charset="0"/>
                  <a:ea typeface="ＭＳ Ｐゴシック" charset="0"/>
                  <a:cs typeface="ＭＳ Ｐゴシック" charset="0"/>
                </a:defRPr>
              </a:lvl1pPr>
              <a:lvl2pPr eaLnBrk="0" hangingPunct="0">
                <a:defRPr sz="3200" b="1">
                  <a:solidFill>
                    <a:schemeClr val="bg1"/>
                  </a:solidFill>
                  <a:latin typeface="Arial Narrow" charset="0"/>
                  <a:ea typeface="ＭＳ Ｐゴシック" charset="0"/>
                </a:defRPr>
              </a:lvl2pPr>
              <a:lvl3pPr eaLnBrk="0" hangingPunct="0">
                <a:defRPr sz="3200" b="1">
                  <a:solidFill>
                    <a:schemeClr val="bg1"/>
                  </a:solidFill>
                  <a:latin typeface="Arial Narrow" charset="0"/>
                  <a:ea typeface="ＭＳ Ｐゴシック" charset="0"/>
                </a:defRPr>
              </a:lvl3pPr>
              <a:lvl4pPr eaLnBrk="0" hangingPunct="0">
                <a:defRPr sz="3200" b="1">
                  <a:solidFill>
                    <a:schemeClr val="bg1"/>
                  </a:solidFill>
                  <a:latin typeface="Arial Narrow" charset="0"/>
                  <a:ea typeface="ＭＳ Ｐゴシック" charset="0"/>
                </a:defRPr>
              </a:lvl4pPr>
              <a:lvl5pPr eaLnBrk="0" hangingPunct="0">
                <a:defRPr sz="3200" b="1">
                  <a:solidFill>
                    <a:schemeClr val="bg1"/>
                  </a:solidFill>
                  <a:latin typeface="Arial Narrow" charset="0"/>
                  <a:ea typeface="ＭＳ Ｐゴシック" charset="0"/>
                </a:defRPr>
              </a:lvl5pPr>
              <a:lvl6pPr marL="1533525" indent="-212725" eaLnBrk="0" fontAlgn="base" hangingPunct="0">
                <a:spcBef>
                  <a:spcPct val="0"/>
                </a:spcBef>
                <a:spcAft>
                  <a:spcPct val="0"/>
                </a:spcAft>
                <a:defRPr sz="3200" b="1">
                  <a:solidFill>
                    <a:schemeClr val="bg1"/>
                  </a:solidFill>
                  <a:latin typeface="Arial Narrow" charset="0"/>
                  <a:ea typeface="ＭＳ Ｐゴシック" charset="0"/>
                </a:defRPr>
              </a:lvl6pPr>
              <a:lvl7pPr marL="1990725" indent="-212725" eaLnBrk="0" fontAlgn="base" hangingPunct="0">
                <a:spcBef>
                  <a:spcPct val="0"/>
                </a:spcBef>
                <a:spcAft>
                  <a:spcPct val="0"/>
                </a:spcAft>
                <a:defRPr sz="3200" b="1">
                  <a:solidFill>
                    <a:schemeClr val="bg1"/>
                  </a:solidFill>
                  <a:latin typeface="Arial Narrow" charset="0"/>
                  <a:ea typeface="ＭＳ Ｐゴシック" charset="0"/>
                </a:defRPr>
              </a:lvl7pPr>
              <a:lvl8pPr marL="2447925" indent="-212725" eaLnBrk="0" fontAlgn="base" hangingPunct="0">
                <a:spcBef>
                  <a:spcPct val="0"/>
                </a:spcBef>
                <a:spcAft>
                  <a:spcPct val="0"/>
                </a:spcAft>
                <a:defRPr sz="3200" b="1">
                  <a:solidFill>
                    <a:schemeClr val="bg1"/>
                  </a:solidFill>
                  <a:latin typeface="Arial Narrow" charset="0"/>
                  <a:ea typeface="ＭＳ Ｐゴシック" charset="0"/>
                </a:defRPr>
              </a:lvl8pPr>
              <a:lvl9pPr marL="2905125" indent="-212725" eaLnBrk="0" fontAlgn="base" hangingPunct="0">
                <a:spcBef>
                  <a:spcPct val="0"/>
                </a:spcBef>
                <a:spcAft>
                  <a:spcPct val="0"/>
                </a:spcAft>
                <a:defRPr sz="3200" b="1">
                  <a:solidFill>
                    <a:schemeClr val="bg1"/>
                  </a:solidFill>
                  <a:latin typeface="Arial Narrow" charset="0"/>
                  <a:ea typeface="ＭＳ Ｐゴシック" charset="0"/>
                </a:defRPr>
              </a:lvl9pPr>
            </a:lstStyle>
            <a:p>
              <a:pPr defTabSz="829366" eaLnBrk="1" fontAlgn="base" hangingPunct="1">
                <a:spcBef>
                  <a:spcPct val="0"/>
                </a:spcBef>
                <a:spcAft>
                  <a:spcPct val="0"/>
                </a:spcAft>
              </a:pPr>
              <a:r>
                <a:rPr lang="en-US" sz="2400">
                  <a:solidFill>
                    <a:srgbClr val="000000"/>
                  </a:solidFill>
                </a:rPr>
                <a:t>Challenge: </a:t>
              </a:r>
              <a:r>
                <a:rPr lang="en-US" sz="2400" i="1">
                  <a:solidFill>
                    <a:srgbClr val="000000"/>
                  </a:solidFill>
                </a:rPr>
                <a:t>determine best online policy for maximizing performance under TDP constraints</a:t>
              </a:r>
            </a:p>
          </p:txBody>
        </p:sp>
        <p:sp>
          <p:nvSpPr>
            <p:cNvPr id="56790" name="AutoShape 470"/>
            <p:cNvSpPr>
              <a:spLocks noChangeArrowheads="1"/>
            </p:cNvSpPr>
            <p:nvPr/>
          </p:nvSpPr>
          <p:spPr bwMode="auto">
            <a:xfrm>
              <a:off x="2952" y="3372"/>
              <a:ext cx="2988" cy="864"/>
            </a:xfrm>
            <a:prstGeom prst="roundRect">
              <a:avLst>
                <a:gd name="adj" fmla="val 16667"/>
              </a:avLst>
            </a:prstGeom>
            <a:noFill/>
            <a:ln w="571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11803" fontAlgn="base">
                <a:spcBef>
                  <a:spcPct val="0"/>
                </a:spcBef>
                <a:spcAft>
                  <a:spcPct val="0"/>
                </a:spcAft>
              </a:pPr>
              <a:endParaRPr lang="en-US" sz="2900" b="1">
                <a:solidFill>
                  <a:srgbClr val="FFFFFF"/>
                </a:solidFill>
                <a:latin typeface="Arial Narrow" charset="0"/>
                <a:ea typeface="ＭＳ Ｐゴシック" charset="0"/>
                <a:cs typeface="ＭＳ Ｐゴシック" charset="0"/>
              </a:endParaRPr>
            </a:p>
          </p:txBody>
        </p:sp>
      </p:grpSp>
      <p:pic>
        <p:nvPicPr>
          <p:cNvPr id="56793" name="Picture 4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000" y="1934125"/>
            <a:ext cx="2868480" cy="2125663"/>
          </a:xfrm>
          <a:prstGeom prst="rect">
            <a:avLst/>
          </a:prstGeom>
          <a:noFill/>
          <a:extLst>
            <a:ext uri="{909E8E84-426E-40dd-AFC4-6F175D3DCCD1}">
              <a14:hiddenFill xmlns:a14="http://schemas.microsoft.com/office/drawing/2010/main">
                <a:solidFill>
                  <a:srgbClr val="FFFFFF"/>
                </a:solidFill>
              </a14:hiddenFill>
            </a:ext>
          </a:extLst>
        </p:spPr>
      </p:pic>
      <p:sp>
        <p:nvSpPr>
          <p:cNvPr id="56323" name="Text Placeholder 2"/>
          <p:cNvSpPr>
            <a:spLocks noGrp="1"/>
          </p:cNvSpPr>
          <p:nvPr>
            <p:ph type="body" sz="half" idx="1"/>
          </p:nvPr>
        </p:nvSpPr>
        <p:spPr>
          <a:xfrm>
            <a:off x="144000" y="1180925"/>
            <a:ext cx="4459680" cy="4670411"/>
          </a:xfrm>
        </p:spPr>
        <p:txBody>
          <a:bodyPr/>
          <a:lstStyle/>
          <a:p>
            <a:r>
              <a:rPr lang="en-US" sz="2000" i="1">
                <a:latin typeface="Calibri" charset="0"/>
                <a:ea typeface="ＭＳ Ｐゴシック" charset="0"/>
                <a:cs typeface="ＭＳ Ｐゴシック" charset="0"/>
              </a:rPr>
              <a:t>Holistic</a:t>
            </a:r>
            <a:r>
              <a:rPr lang="en-US" sz="2000">
                <a:latin typeface="Calibri" charset="0"/>
                <a:ea typeface="ＭＳ Ｐゴシック" charset="0"/>
                <a:cs typeface="ＭＳ Ｐゴシック" charset="0"/>
              </a:rPr>
              <a:t> power &amp; perf. mgmt. for many-core systems </a:t>
            </a:r>
          </a:p>
          <a:p>
            <a:endParaRPr lang="en-US" sz="2000">
              <a:latin typeface="Calibri" charset="0"/>
              <a:ea typeface="ＭＳ Ｐゴシック" charset="0"/>
              <a:cs typeface="ＭＳ Ｐゴシック" charset="0"/>
            </a:endParaRPr>
          </a:p>
          <a:p>
            <a:endParaRPr lang="en-US" sz="2000">
              <a:latin typeface="Calibri" charset="0"/>
              <a:ea typeface="ＭＳ Ｐゴシック" charset="0"/>
              <a:cs typeface="ＭＳ Ｐゴシック" charset="0"/>
            </a:endParaRPr>
          </a:p>
          <a:p>
            <a:endParaRPr lang="en-US" sz="2000">
              <a:latin typeface="Calibri" charset="0"/>
              <a:ea typeface="ＭＳ Ｐゴシック" charset="0"/>
              <a:cs typeface="ＭＳ Ｐゴシック" charset="0"/>
            </a:endParaRPr>
          </a:p>
          <a:p>
            <a:endParaRPr lang="en-US" sz="2000">
              <a:latin typeface="Calibri" charset="0"/>
              <a:ea typeface="ＭＳ Ｐゴシック" charset="0"/>
              <a:cs typeface="ＭＳ Ｐゴシック" charset="0"/>
            </a:endParaRPr>
          </a:p>
          <a:p>
            <a:endParaRPr lang="en-US" sz="2000">
              <a:latin typeface="Calibri" charset="0"/>
              <a:ea typeface="ＭＳ Ｐゴシック" charset="0"/>
              <a:cs typeface="ＭＳ Ｐゴシック" charset="0"/>
            </a:endParaRPr>
          </a:p>
          <a:p>
            <a:endParaRPr lang="en-US" sz="2000">
              <a:latin typeface="Calibri" charset="0"/>
              <a:ea typeface="ＭＳ Ｐゴシック" charset="0"/>
              <a:cs typeface="ＭＳ Ｐゴシック" charset="0"/>
            </a:endParaRPr>
          </a:p>
          <a:p>
            <a:r>
              <a:rPr lang="en-US" sz="2000">
                <a:latin typeface="Calibri" charset="0"/>
                <a:ea typeface="ＭＳ Ｐゴシック" charset="0"/>
                <a:cs typeface="ＭＳ Ｐゴシック" charset="0"/>
              </a:rPr>
              <a:t>10-20X lower power/delivered perf. by exploiting</a:t>
            </a:r>
          </a:p>
          <a:p>
            <a:pPr marL="673860" lvl="1" indent="-259178"/>
            <a:r>
              <a:rPr lang="en-US" sz="1800">
                <a:latin typeface="Calibri" charset="0"/>
                <a:ea typeface="ＭＳ Ｐゴシック" charset="0"/>
                <a:sym typeface="Wingdings" charset="0"/>
              </a:rPr>
              <a:t>Workload variation</a:t>
            </a:r>
          </a:p>
          <a:p>
            <a:pPr marL="673860" lvl="1" indent="-259178"/>
            <a:r>
              <a:rPr lang="en-US" sz="1800">
                <a:latin typeface="Calibri" charset="0"/>
                <a:ea typeface="ＭＳ Ｐゴシック" charset="0"/>
                <a:sym typeface="Wingdings" charset="0"/>
              </a:rPr>
              <a:t>Near-threshold computing</a:t>
            </a:r>
          </a:p>
          <a:p>
            <a:pPr marL="673860" lvl="1" indent="-259178"/>
            <a:r>
              <a:rPr lang="en-US" sz="1800">
                <a:latin typeface="Calibri" charset="0"/>
                <a:ea typeface="ＭＳ Ｐゴシック" charset="0"/>
                <a:sym typeface="Wingdings" charset="0"/>
              </a:rPr>
              <a:t>Voltage/frequency overscaling </a:t>
            </a:r>
          </a:p>
          <a:p>
            <a:pPr marL="673860" lvl="1" indent="-259178"/>
            <a:r>
              <a:rPr lang="en-US" sz="1800">
                <a:latin typeface="Calibri" charset="0"/>
                <a:ea typeface="ＭＳ Ｐゴシック" charset="0"/>
                <a:sym typeface="Wingdings" charset="0"/>
              </a:rPr>
              <a:t>Implicit and explicit resource heterogeneity</a:t>
            </a:r>
            <a:endParaRPr lang="en-US" sz="1800">
              <a:latin typeface="Calibri" charset="0"/>
              <a:ea typeface="ＭＳ Ｐゴシック" charset="0"/>
            </a:endParaRPr>
          </a:p>
        </p:txBody>
      </p:sp>
      <p:pic>
        <p:nvPicPr>
          <p:cNvPr id="10" name="Picture 2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68024" y="1916943"/>
            <a:ext cx="1048911" cy="124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2921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2" name="AutoShape 152"/>
          <p:cNvSpPr>
            <a:spLocks noChangeArrowheads="1"/>
          </p:cNvSpPr>
          <p:nvPr/>
        </p:nvSpPr>
        <p:spPr bwMode="auto">
          <a:xfrm>
            <a:off x="5486400" y="852488"/>
            <a:ext cx="3657600" cy="1217612"/>
          </a:xfrm>
          <a:prstGeom prst="roundRect">
            <a:avLst>
              <a:gd name="adj" fmla="val 0"/>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fontAlgn="base" hangingPunct="0">
              <a:spcBef>
                <a:spcPct val="50000"/>
              </a:spcBef>
              <a:spcAft>
                <a:spcPct val="0"/>
              </a:spcAft>
              <a:tabLst>
                <a:tab pos="1028700" algn="l"/>
              </a:tabLst>
            </a:pPr>
            <a:r>
              <a:rPr lang="en-US" sz="1400" smtClean="0">
                <a:solidFill>
                  <a:srgbClr val="990000"/>
                </a:solidFill>
                <a:latin typeface="Arial" charset="0"/>
                <a:ea typeface="ＭＳ Ｐゴシック" charset="0"/>
              </a:rPr>
              <a:t>18-348:   Embedded System Engineering</a:t>
            </a:r>
          </a:p>
          <a:p>
            <a:pPr eaLnBrk="0" fontAlgn="base" hangingPunct="0">
              <a:spcBef>
                <a:spcPct val="50000"/>
              </a:spcBef>
              <a:spcAft>
                <a:spcPct val="0"/>
              </a:spcAft>
              <a:tabLst>
                <a:tab pos="1028700" algn="l"/>
              </a:tabLst>
            </a:pPr>
            <a:r>
              <a:rPr lang="en-US" sz="1400" smtClean="0">
                <a:solidFill>
                  <a:srgbClr val="990000"/>
                </a:solidFill>
                <a:latin typeface="Arial" charset="0"/>
                <a:ea typeface="ＭＳ Ｐゴシック" charset="0"/>
              </a:rPr>
              <a:t>18-649:   Distributed Embedded Systems</a:t>
            </a:r>
          </a:p>
          <a:p>
            <a:pPr eaLnBrk="0" fontAlgn="base" hangingPunct="0">
              <a:spcBef>
                <a:spcPct val="50000"/>
              </a:spcBef>
              <a:spcAft>
                <a:spcPct val="0"/>
              </a:spcAft>
              <a:tabLst>
                <a:tab pos="1028700" algn="l"/>
              </a:tabLst>
            </a:pPr>
            <a:r>
              <a:rPr lang="en-US" sz="1400" smtClean="0">
                <a:solidFill>
                  <a:srgbClr val="990000"/>
                </a:solidFill>
                <a:latin typeface="Arial" charset="0"/>
                <a:ea typeface="ＭＳ Ｐゴシック" charset="0"/>
              </a:rPr>
              <a:t>18-849:   Dependable Embedded Systems</a:t>
            </a:r>
          </a:p>
          <a:p>
            <a:pPr eaLnBrk="0" fontAlgn="base" hangingPunct="0">
              <a:spcBef>
                <a:spcPct val="50000"/>
              </a:spcBef>
              <a:spcAft>
                <a:spcPct val="0"/>
              </a:spcAft>
              <a:tabLst>
                <a:tab pos="1028700" algn="l"/>
              </a:tabLst>
            </a:pPr>
            <a:endParaRPr lang="en-US" sz="1200" smtClean="0">
              <a:solidFill>
                <a:srgbClr val="034AFB"/>
              </a:solidFill>
              <a:latin typeface="Arial" charset="0"/>
              <a:ea typeface="ＭＳ Ｐゴシック" charset="0"/>
            </a:endParaRPr>
          </a:p>
        </p:txBody>
      </p:sp>
      <p:sp>
        <p:nvSpPr>
          <p:cNvPr id="5295" name="Line 175"/>
          <p:cNvSpPr>
            <a:spLocks noChangeShapeType="1"/>
          </p:cNvSpPr>
          <p:nvPr/>
        </p:nvSpPr>
        <p:spPr bwMode="auto">
          <a:xfrm>
            <a:off x="5486400" y="152400"/>
            <a:ext cx="0" cy="182880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endParaRPr lang="en-US" sz="1600" b="1" smtClean="0">
              <a:solidFill>
                <a:srgbClr val="000000"/>
              </a:solidFill>
              <a:latin typeface="Arial" charset="0"/>
              <a:ea typeface="ＭＳ Ｐゴシック" charset="0"/>
            </a:endParaRPr>
          </a:p>
        </p:txBody>
      </p:sp>
      <p:sp>
        <p:nvSpPr>
          <p:cNvPr id="5296" name="Line 176"/>
          <p:cNvSpPr>
            <a:spLocks noChangeShapeType="1"/>
          </p:cNvSpPr>
          <p:nvPr/>
        </p:nvSpPr>
        <p:spPr bwMode="auto">
          <a:xfrm>
            <a:off x="0" y="1981200"/>
            <a:ext cx="9144000"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endParaRPr lang="en-US" sz="1600" b="1" smtClean="0">
              <a:solidFill>
                <a:srgbClr val="000000"/>
              </a:solidFill>
              <a:latin typeface="Arial" charset="0"/>
              <a:ea typeface="ＭＳ Ｐゴシック" charset="0"/>
            </a:endParaRPr>
          </a:p>
        </p:txBody>
      </p:sp>
      <p:sp>
        <p:nvSpPr>
          <p:cNvPr id="5277" name="Rectangle 157"/>
          <p:cNvSpPr>
            <a:spLocks noChangeArrowheads="1"/>
          </p:cNvSpPr>
          <p:nvPr/>
        </p:nvSpPr>
        <p:spPr bwMode="auto">
          <a:xfrm>
            <a:off x="533400" y="2057400"/>
            <a:ext cx="3557588" cy="457200"/>
          </a:xfrm>
          <a:prstGeom prst="rect">
            <a:avLst/>
          </a:prstGeom>
          <a:solidFill>
            <a:srgbClr val="FFFF99"/>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eaLnBrk="0" fontAlgn="base" hangingPunct="0">
              <a:spcBef>
                <a:spcPct val="0"/>
              </a:spcBef>
              <a:spcAft>
                <a:spcPct val="0"/>
              </a:spcAft>
            </a:pPr>
            <a:r>
              <a:rPr lang="en-US" sz="2400" b="1" smtClean="0">
                <a:solidFill>
                  <a:srgbClr val="000000"/>
                </a:solidFill>
                <a:latin typeface="Arial" charset="0"/>
                <a:ea typeface="ＭＳ Ｐゴシック" charset="0"/>
              </a:rPr>
              <a:t>Safety Critical Systems</a:t>
            </a:r>
          </a:p>
        </p:txBody>
      </p:sp>
      <p:sp>
        <p:nvSpPr>
          <p:cNvPr id="5332" name="Rectangle 212"/>
          <p:cNvSpPr>
            <a:spLocks noChangeArrowheads="1"/>
          </p:cNvSpPr>
          <p:nvPr/>
        </p:nvSpPr>
        <p:spPr bwMode="auto">
          <a:xfrm>
            <a:off x="3048000" y="2971800"/>
            <a:ext cx="685800" cy="4572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endParaRPr lang="en-US" sz="1600" b="1" smtClean="0">
              <a:solidFill>
                <a:srgbClr val="000000"/>
              </a:solidFill>
              <a:latin typeface="Arial" charset="0"/>
              <a:ea typeface="ＭＳ Ｐゴシック" charset="0"/>
            </a:endParaRPr>
          </a:p>
        </p:txBody>
      </p:sp>
      <p:sp>
        <p:nvSpPr>
          <p:cNvPr id="5347" name="Rectangle 227"/>
          <p:cNvSpPr>
            <a:spLocks noChangeArrowheads="1"/>
          </p:cNvSpPr>
          <p:nvPr/>
        </p:nvSpPr>
        <p:spPr bwMode="auto">
          <a:xfrm>
            <a:off x="3810000" y="6586538"/>
            <a:ext cx="1635125" cy="271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457200" eaLnBrk="0" fontAlgn="base" hangingPunct="0">
              <a:spcBef>
                <a:spcPct val="0"/>
              </a:spcBef>
              <a:spcAft>
                <a:spcPct val="0"/>
              </a:spcAft>
            </a:pPr>
            <a:r>
              <a:rPr lang="en-US" sz="1200" b="1" smtClean="0">
                <a:solidFill>
                  <a:srgbClr val="000000"/>
                </a:solidFill>
                <a:latin typeface="Arial" charset="0"/>
                <a:ea typeface="ＭＳ Ｐゴシック" charset="0"/>
              </a:rPr>
              <a:t>koopman@cmu.edu</a:t>
            </a:r>
          </a:p>
        </p:txBody>
      </p:sp>
      <p:sp>
        <p:nvSpPr>
          <p:cNvPr id="5348" name="Rectangle 228"/>
          <p:cNvSpPr>
            <a:spLocks noChangeArrowheads="1"/>
          </p:cNvSpPr>
          <p:nvPr/>
        </p:nvSpPr>
        <p:spPr bwMode="auto">
          <a:xfrm>
            <a:off x="1438275" y="782638"/>
            <a:ext cx="3316288" cy="1092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fontAlgn="base" hangingPunct="0">
              <a:spcBef>
                <a:spcPct val="0"/>
              </a:spcBef>
              <a:spcAft>
                <a:spcPct val="0"/>
              </a:spcAft>
            </a:pPr>
            <a:r>
              <a:rPr lang="en-US" sz="1400" smtClean="0">
                <a:solidFill>
                  <a:srgbClr val="990000"/>
                </a:solidFill>
                <a:latin typeface="Arial" charset="0"/>
                <a:ea typeface="ＭＳ Ｐゴシック" charset="0"/>
              </a:rPr>
              <a:t>Associate Professor</a:t>
            </a:r>
          </a:p>
          <a:p>
            <a:pPr eaLnBrk="0" fontAlgn="base" hangingPunct="0">
              <a:spcBef>
                <a:spcPct val="0"/>
              </a:spcBef>
              <a:spcAft>
                <a:spcPct val="0"/>
              </a:spcAft>
            </a:pPr>
            <a:r>
              <a:rPr lang="en-US" sz="1400" smtClean="0">
                <a:solidFill>
                  <a:srgbClr val="990000"/>
                </a:solidFill>
                <a:latin typeface="Arial" charset="0"/>
                <a:ea typeface="ＭＳ Ｐゴシック" charset="0"/>
              </a:rPr>
              <a:t>Department of ECE</a:t>
            </a:r>
          </a:p>
          <a:p>
            <a:pPr eaLnBrk="0" fontAlgn="base" hangingPunct="0">
              <a:spcBef>
                <a:spcPct val="0"/>
              </a:spcBef>
              <a:spcAft>
                <a:spcPct val="0"/>
              </a:spcAft>
            </a:pPr>
            <a:r>
              <a:rPr lang="en-US" sz="1400" smtClean="0">
                <a:solidFill>
                  <a:srgbClr val="990000"/>
                </a:solidFill>
                <a:latin typeface="Arial" charset="0"/>
                <a:ea typeface="ＭＳ Ｐゴシック" charset="0"/>
              </a:rPr>
              <a:t>&amp; National Robotics Engineering Center</a:t>
            </a:r>
          </a:p>
          <a:p>
            <a:pPr eaLnBrk="0" fontAlgn="base" hangingPunct="0">
              <a:spcBef>
                <a:spcPct val="0"/>
              </a:spcBef>
              <a:spcAft>
                <a:spcPct val="0"/>
              </a:spcAft>
            </a:pPr>
            <a:r>
              <a:rPr lang="en-US" sz="1200" b="1" u="sng" smtClean="0">
                <a:solidFill>
                  <a:srgbClr val="000000"/>
                </a:solidFill>
                <a:latin typeface="Arial" charset="0"/>
                <a:ea typeface="ＭＳ Ｐゴシック" charset="0"/>
              </a:rPr>
              <a:t/>
            </a:r>
            <a:br>
              <a:rPr lang="en-US" sz="1200" b="1" u="sng" smtClean="0">
                <a:solidFill>
                  <a:srgbClr val="000000"/>
                </a:solidFill>
                <a:latin typeface="Arial" charset="0"/>
                <a:ea typeface="ＭＳ Ｐゴシック" charset="0"/>
              </a:rPr>
            </a:br>
            <a:r>
              <a:rPr lang="en-US" sz="1200" b="1" u="sng" smtClean="0">
                <a:solidFill>
                  <a:srgbClr val="000000"/>
                </a:solidFill>
                <a:latin typeface="Arial" charset="0"/>
                <a:ea typeface="ＭＳ Ｐゴシック" charset="0"/>
              </a:rPr>
              <a:t>http://www.ece.cmu.edu/~koopman</a:t>
            </a:r>
            <a:endParaRPr lang="en-US" sz="1200" u="sng" smtClean="0">
              <a:solidFill>
                <a:srgbClr val="990000"/>
              </a:solidFill>
              <a:latin typeface="Arial" charset="0"/>
              <a:ea typeface="ＭＳ Ｐゴシック" charset="0"/>
            </a:endParaRPr>
          </a:p>
        </p:txBody>
      </p:sp>
      <p:sp>
        <p:nvSpPr>
          <p:cNvPr id="5349" name="Rectangle 229"/>
          <p:cNvSpPr>
            <a:spLocks noChangeArrowheads="1"/>
          </p:cNvSpPr>
          <p:nvPr/>
        </p:nvSpPr>
        <p:spPr bwMode="auto">
          <a:xfrm>
            <a:off x="1419225" y="304800"/>
            <a:ext cx="1957388" cy="454025"/>
          </a:xfrm>
          <a:prstGeom prst="rect">
            <a:avLst/>
          </a:prstGeom>
          <a:solidFill>
            <a:schemeClr val="hlink"/>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eaLnBrk="0" fontAlgn="base" hangingPunct="0">
              <a:spcBef>
                <a:spcPct val="0"/>
              </a:spcBef>
              <a:spcAft>
                <a:spcPct val="0"/>
              </a:spcAft>
            </a:pPr>
            <a:r>
              <a:rPr lang="en-US" sz="2400" b="1" smtClean="0">
                <a:solidFill>
                  <a:srgbClr val="000000"/>
                </a:solidFill>
                <a:latin typeface="Arial" charset="0"/>
                <a:ea typeface="ＭＳ Ｐゴシック" charset="0"/>
              </a:rPr>
              <a:t>P. Koopman</a:t>
            </a:r>
          </a:p>
        </p:txBody>
      </p:sp>
      <p:sp>
        <p:nvSpPr>
          <p:cNvPr id="5353" name="AutoShape 233"/>
          <p:cNvSpPr>
            <a:spLocks noChangeArrowheads="1"/>
          </p:cNvSpPr>
          <p:nvPr/>
        </p:nvSpPr>
        <p:spPr bwMode="auto">
          <a:xfrm>
            <a:off x="5562600" y="304800"/>
            <a:ext cx="1617663" cy="457200"/>
          </a:xfrm>
          <a:prstGeom prst="roundRect">
            <a:avLst>
              <a:gd name="adj" fmla="val 0"/>
            </a:avLst>
          </a:prstGeom>
          <a:solidFill>
            <a:srgbClr val="FFCCFF"/>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chemeClr val="tx1"/>
                </a:solidFill>
                <a:round/>
                <a:headEnd/>
                <a:tailEnd/>
              </a14:hiddenLine>
            </a:ext>
          </a:extLst>
        </p:spPr>
        <p:txBody>
          <a:bodyPr anchor="ctr">
            <a:spAutoFit/>
          </a:bodyPr>
          <a:lstStyle/>
          <a:p>
            <a:pPr eaLnBrk="0" fontAlgn="base" hangingPunct="0">
              <a:spcBef>
                <a:spcPct val="50000"/>
              </a:spcBef>
              <a:spcAft>
                <a:spcPct val="0"/>
              </a:spcAft>
              <a:tabLst>
                <a:tab pos="1028700" algn="l"/>
              </a:tabLst>
            </a:pPr>
            <a:r>
              <a:rPr lang="en-US" sz="2400" b="1" smtClean="0">
                <a:solidFill>
                  <a:srgbClr val="000000"/>
                </a:solidFill>
                <a:latin typeface="Arial" charset="0"/>
                <a:ea typeface="ＭＳ Ｐゴシック" charset="0"/>
              </a:rPr>
              <a:t>Courses:</a:t>
            </a:r>
            <a:endParaRPr lang="en-US" sz="1400" smtClean="0">
              <a:solidFill>
                <a:srgbClr val="000000"/>
              </a:solidFill>
              <a:latin typeface="Arial" charset="0"/>
              <a:ea typeface="ＭＳ Ｐゴシック" charset="0"/>
            </a:endParaRPr>
          </a:p>
        </p:txBody>
      </p:sp>
      <p:sp>
        <p:nvSpPr>
          <p:cNvPr id="5401" name="Rectangle 281"/>
          <p:cNvSpPr>
            <a:spLocks noChangeArrowheads="1"/>
          </p:cNvSpPr>
          <p:nvPr/>
        </p:nvSpPr>
        <p:spPr bwMode="auto">
          <a:xfrm>
            <a:off x="533400" y="4800600"/>
            <a:ext cx="4724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0" fontAlgn="base" hangingPunct="0">
              <a:spcBef>
                <a:spcPct val="20000"/>
              </a:spcBef>
              <a:spcAft>
                <a:spcPct val="0"/>
              </a:spcAft>
              <a:buFontTx/>
              <a:buChar char="•"/>
            </a:pPr>
            <a:endParaRPr lang="en-US" sz="2400" smtClean="0">
              <a:solidFill>
                <a:srgbClr val="000000"/>
              </a:solidFill>
              <a:latin typeface="Arial" charset="0"/>
              <a:ea typeface="ＭＳ Ｐゴシック" charset="0"/>
            </a:endParaRPr>
          </a:p>
          <a:p>
            <a:pPr marL="342900" indent="-342900" eaLnBrk="0" fontAlgn="base" hangingPunct="0">
              <a:spcBef>
                <a:spcPct val="20000"/>
              </a:spcBef>
              <a:spcAft>
                <a:spcPct val="0"/>
              </a:spcAft>
            </a:pPr>
            <a:endParaRPr lang="en-US" sz="2400" smtClean="0">
              <a:solidFill>
                <a:srgbClr val="000000"/>
              </a:solidFill>
              <a:latin typeface="Arial" charset="0"/>
              <a:ea typeface="ＭＳ Ｐゴシック" charset="0"/>
            </a:endParaRPr>
          </a:p>
        </p:txBody>
      </p:sp>
      <p:sp>
        <p:nvSpPr>
          <p:cNvPr id="5402" name="Text Box 282"/>
          <p:cNvSpPr txBox="1">
            <a:spLocks noChangeArrowheads="1"/>
          </p:cNvSpPr>
          <p:nvPr/>
        </p:nvSpPr>
        <p:spPr bwMode="auto">
          <a:xfrm>
            <a:off x="152400" y="4724400"/>
            <a:ext cx="4376738"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buFontTx/>
              <a:buChar char="•"/>
            </a:pPr>
            <a:r>
              <a:rPr lang="en-US" sz="2000" b="1" smtClean="0">
                <a:solidFill>
                  <a:srgbClr val="990000"/>
                </a:solidFill>
                <a:latin typeface="Arial Narrow" charset="0"/>
                <a:ea typeface="ＭＳ Ｐゴシック" charset="0"/>
              </a:rPr>
              <a:t> Cars will be controlled via networks</a:t>
            </a:r>
          </a:p>
          <a:p>
            <a:pPr lvl="1" eaLnBrk="0" fontAlgn="base" hangingPunct="0">
              <a:spcBef>
                <a:spcPct val="0"/>
              </a:spcBef>
              <a:spcAft>
                <a:spcPct val="0"/>
              </a:spcAft>
              <a:buFontTx/>
              <a:buChar char="•"/>
            </a:pPr>
            <a:r>
              <a:rPr lang="en-US" sz="2000" b="1" smtClean="0">
                <a:solidFill>
                  <a:srgbClr val="990000"/>
                </a:solidFill>
                <a:latin typeface="Arial Narrow" charset="0"/>
                <a:ea typeface="ＭＳ Ｐゴシック" charset="0"/>
              </a:rPr>
              <a:t> Steer-by-wire; Brake-by-wire; …</a:t>
            </a:r>
          </a:p>
          <a:p>
            <a:pPr lvl="1" eaLnBrk="0" fontAlgn="base" hangingPunct="0">
              <a:spcBef>
                <a:spcPct val="0"/>
              </a:spcBef>
              <a:spcAft>
                <a:spcPct val="0"/>
              </a:spcAft>
              <a:buFontTx/>
              <a:buChar char="•"/>
            </a:pPr>
            <a:r>
              <a:rPr lang="en-US" sz="2000" b="1" smtClean="0">
                <a:solidFill>
                  <a:srgbClr val="990000"/>
                </a:solidFill>
                <a:latin typeface="Arial Narrow" charset="0"/>
                <a:ea typeface="ＭＳ Ｐゴシック" charset="0"/>
              </a:rPr>
              <a:t> Can we make them safe+affordable?</a:t>
            </a:r>
          </a:p>
          <a:p>
            <a:pPr eaLnBrk="0" fontAlgn="base" hangingPunct="0">
              <a:spcBef>
                <a:spcPct val="0"/>
              </a:spcBef>
              <a:spcAft>
                <a:spcPct val="0"/>
              </a:spcAft>
              <a:buFontTx/>
              <a:buChar char="•"/>
            </a:pPr>
            <a:r>
              <a:rPr lang="en-US" sz="2000" b="1" smtClean="0">
                <a:solidFill>
                  <a:srgbClr val="990000"/>
                </a:solidFill>
                <a:latin typeface="Arial Narrow" charset="0"/>
                <a:ea typeface="ＭＳ Ｐゴシック" charset="0"/>
              </a:rPr>
              <a:t> Safety even in the presence of bugs</a:t>
            </a:r>
          </a:p>
          <a:p>
            <a:pPr eaLnBrk="0" fontAlgn="base" hangingPunct="0">
              <a:spcBef>
                <a:spcPct val="0"/>
              </a:spcBef>
              <a:spcAft>
                <a:spcPct val="0"/>
              </a:spcAft>
              <a:buFontTx/>
              <a:buChar char="•"/>
            </a:pPr>
            <a:r>
              <a:rPr lang="en-US" sz="2000" b="1" smtClean="0">
                <a:solidFill>
                  <a:srgbClr val="990000"/>
                </a:solidFill>
                <a:latin typeface="Arial Narrow" charset="0"/>
                <a:ea typeface="ＭＳ Ｐゴシック" charset="0"/>
              </a:rPr>
              <a:t> General Motors Sponsorship</a:t>
            </a:r>
          </a:p>
        </p:txBody>
      </p:sp>
      <p:sp>
        <p:nvSpPr>
          <p:cNvPr id="5403" name="Line 283"/>
          <p:cNvSpPr>
            <a:spLocks noChangeShapeType="1"/>
          </p:cNvSpPr>
          <p:nvPr/>
        </p:nvSpPr>
        <p:spPr bwMode="auto">
          <a:xfrm>
            <a:off x="4572000" y="1981200"/>
            <a:ext cx="0" cy="464820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endParaRPr lang="en-US" sz="1600" b="1" smtClean="0">
              <a:solidFill>
                <a:srgbClr val="000000"/>
              </a:solidFill>
              <a:latin typeface="Arial" charset="0"/>
              <a:ea typeface="ＭＳ Ｐゴシック" charset="0"/>
            </a:endParaRPr>
          </a:p>
        </p:txBody>
      </p:sp>
      <p:sp>
        <p:nvSpPr>
          <p:cNvPr id="5404" name="Rectangle 284"/>
          <p:cNvSpPr>
            <a:spLocks noChangeArrowheads="1"/>
          </p:cNvSpPr>
          <p:nvPr/>
        </p:nvSpPr>
        <p:spPr bwMode="auto">
          <a:xfrm>
            <a:off x="5029200" y="2057400"/>
            <a:ext cx="3276600" cy="457200"/>
          </a:xfrm>
          <a:prstGeom prst="rect">
            <a:avLst/>
          </a:prstGeom>
          <a:solidFill>
            <a:srgbClr val="FFFF99"/>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anchor="ctr">
            <a:spAutoFit/>
          </a:bodyPr>
          <a:lstStyle/>
          <a:p>
            <a:pPr algn="ctr" eaLnBrk="0" fontAlgn="base" hangingPunct="0">
              <a:spcBef>
                <a:spcPct val="0"/>
              </a:spcBef>
              <a:spcAft>
                <a:spcPct val="0"/>
              </a:spcAft>
            </a:pPr>
            <a:r>
              <a:rPr lang="en-US" sz="2400" b="1" smtClean="0">
                <a:solidFill>
                  <a:srgbClr val="000000"/>
                </a:solidFill>
                <a:latin typeface="Arial" charset="0"/>
                <a:ea typeface="ＭＳ Ｐゴシック" charset="0"/>
              </a:rPr>
              <a:t>Robot Robustness</a:t>
            </a:r>
          </a:p>
        </p:txBody>
      </p:sp>
      <p:sp>
        <p:nvSpPr>
          <p:cNvPr id="5406" name="Text Box 286"/>
          <p:cNvSpPr txBox="1">
            <a:spLocks noChangeArrowheads="1"/>
          </p:cNvSpPr>
          <p:nvPr/>
        </p:nvSpPr>
        <p:spPr bwMode="auto">
          <a:xfrm>
            <a:off x="4876800" y="4572000"/>
            <a:ext cx="42672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buFontTx/>
              <a:buChar char="•"/>
            </a:pPr>
            <a:r>
              <a:rPr lang="en-US" sz="2000" b="1" smtClean="0">
                <a:solidFill>
                  <a:srgbClr val="990000"/>
                </a:solidFill>
                <a:latin typeface="Arial Narrow" charset="0"/>
                <a:ea typeface="ＭＳ Ｐゴシック" charset="0"/>
              </a:rPr>
              <a:t> Is this 5-ton robot acting in a safe way?</a:t>
            </a:r>
          </a:p>
          <a:p>
            <a:pPr lvl="1" eaLnBrk="0" fontAlgn="base" hangingPunct="0">
              <a:spcBef>
                <a:spcPct val="0"/>
              </a:spcBef>
              <a:spcAft>
                <a:spcPct val="0"/>
              </a:spcAft>
              <a:buFontTx/>
              <a:buChar char="•"/>
            </a:pPr>
            <a:r>
              <a:rPr lang="en-US" sz="2000" b="1" smtClean="0">
                <a:solidFill>
                  <a:srgbClr val="990000"/>
                </a:solidFill>
                <a:latin typeface="Arial Narrow" charset="0"/>
                <a:ea typeface="ＭＳ Ｐゴシック" charset="0"/>
              </a:rPr>
              <a:t> (How can you be sure?)</a:t>
            </a:r>
          </a:p>
          <a:p>
            <a:pPr eaLnBrk="0" fontAlgn="base" hangingPunct="0">
              <a:spcBef>
                <a:spcPct val="0"/>
              </a:spcBef>
              <a:spcAft>
                <a:spcPct val="0"/>
              </a:spcAft>
              <a:buFontTx/>
              <a:buChar char="•"/>
            </a:pPr>
            <a:r>
              <a:rPr lang="en-US" sz="2000" b="1" smtClean="0">
                <a:solidFill>
                  <a:srgbClr val="990000"/>
                </a:solidFill>
                <a:latin typeface="Arial Narrow" charset="0"/>
                <a:ea typeface="ＭＳ Ｐゴシック" charset="0"/>
              </a:rPr>
              <a:t> Software stress testing</a:t>
            </a:r>
          </a:p>
          <a:p>
            <a:pPr lvl="1" eaLnBrk="0" fontAlgn="base" hangingPunct="0">
              <a:spcBef>
                <a:spcPct val="0"/>
              </a:spcBef>
              <a:spcAft>
                <a:spcPct val="0"/>
              </a:spcAft>
              <a:buFontTx/>
              <a:buChar char="•"/>
            </a:pPr>
            <a:r>
              <a:rPr lang="en-US" sz="2000" b="1" smtClean="0">
                <a:solidFill>
                  <a:srgbClr val="990000"/>
                </a:solidFill>
                <a:latin typeface="Arial Narrow" charset="0"/>
                <a:ea typeface="ＭＳ Ｐゴシック" charset="0"/>
              </a:rPr>
              <a:t> Do bad inputs make it go crazy?</a:t>
            </a:r>
          </a:p>
          <a:p>
            <a:pPr eaLnBrk="0" fontAlgn="base" hangingPunct="0">
              <a:spcBef>
                <a:spcPct val="0"/>
              </a:spcBef>
              <a:spcAft>
                <a:spcPct val="0"/>
              </a:spcAft>
              <a:buFontTx/>
              <a:buChar char="•"/>
            </a:pPr>
            <a:r>
              <a:rPr lang="en-US" sz="2000" b="1" smtClean="0">
                <a:solidFill>
                  <a:srgbClr val="990000"/>
                </a:solidFill>
                <a:latin typeface="Arial Narrow" charset="0"/>
                <a:ea typeface="ＭＳ Ｐゴシック" charset="0"/>
              </a:rPr>
              <a:t> Run-time safety monitoring</a:t>
            </a:r>
          </a:p>
          <a:p>
            <a:pPr lvl="1" eaLnBrk="0" fontAlgn="base" hangingPunct="0">
              <a:spcBef>
                <a:spcPct val="0"/>
              </a:spcBef>
              <a:spcAft>
                <a:spcPct val="0"/>
              </a:spcAft>
              <a:buFontTx/>
              <a:buChar char="•"/>
            </a:pPr>
            <a:r>
              <a:rPr lang="en-US" sz="2000" b="1" smtClean="0">
                <a:solidFill>
                  <a:srgbClr val="990000"/>
                </a:solidFill>
                <a:latin typeface="Arial Narrow" charset="0"/>
                <a:ea typeface="ＭＳ Ｐゴシック" charset="0"/>
              </a:rPr>
              <a:t> Needs to be safe even with bugs</a:t>
            </a:r>
          </a:p>
        </p:txBody>
      </p:sp>
      <p:pic>
        <p:nvPicPr>
          <p:cNvPr id="5423" name="Picture 303"/>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2667000"/>
            <a:ext cx="3810000" cy="1824038"/>
          </a:xfrm>
          <a:noFill/>
          <a:ln/>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graphicFrame>
        <p:nvGraphicFramePr>
          <p:cNvPr id="5454" name="Object 334"/>
          <p:cNvGraphicFramePr>
            <a:graphicFrameLocks noChangeAspect="1"/>
          </p:cNvGraphicFramePr>
          <p:nvPr>
            <p:ph sz="quarter" idx="2"/>
          </p:nvPr>
        </p:nvGraphicFramePr>
        <p:xfrm>
          <a:off x="0" y="228600"/>
          <a:ext cx="1452563" cy="1676400"/>
        </p:xfrm>
        <a:graphic>
          <a:graphicData uri="http://schemas.openxmlformats.org/presentationml/2006/ole">
            <mc:AlternateContent xmlns:mc="http://schemas.openxmlformats.org/markup-compatibility/2006">
              <mc:Choice xmlns:v="urn:schemas-microsoft-com:vml" Requires="v">
                <p:oleObj spid="_x0000_s32797" name="PHOTO-PAINT" r:id="rId5" imgW="3606349" imgH="4165079" progId="CorelPHOTOPAINT.Image.13">
                  <p:embed/>
                </p:oleObj>
              </mc:Choice>
              <mc:Fallback>
                <p:oleObj name="PHOTO-PAINT" r:id="rId5" imgW="3606349" imgH="4165079" progId="CorelPHOTOPAINT.Image.1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
                        <a:ext cx="145256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5465" name="Object 345"/>
          <p:cNvGraphicFramePr>
            <a:graphicFrameLocks noChangeAspect="1"/>
          </p:cNvGraphicFramePr>
          <p:nvPr>
            <p:ph sz="quarter" idx="3"/>
          </p:nvPr>
        </p:nvGraphicFramePr>
        <p:xfrm>
          <a:off x="5257800" y="2590800"/>
          <a:ext cx="3021013" cy="1981200"/>
        </p:xfrm>
        <a:graphic>
          <a:graphicData uri="http://schemas.openxmlformats.org/presentationml/2006/ole">
            <mc:AlternateContent xmlns:mc="http://schemas.openxmlformats.org/markup-compatibility/2006">
              <mc:Choice xmlns:v="urn:schemas-microsoft-com:vml" Requires="v">
                <p:oleObj spid="_x0000_s32798" name="PHOTO-PAINT" r:id="rId7" imgW="2149026" imgH="1409524" progId="CorelPHOTOPAINT.Image.13">
                  <p:embed/>
                </p:oleObj>
              </mc:Choice>
              <mc:Fallback>
                <p:oleObj name="PHOTO-PAINT" r:id="rId7" imgW="2149026" imgH="1409524" progId="CorelPHOTOPAINT.Image.1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590800"/>
                        <a:ext cx="3021013" cy="1981200"/>
                      </a:xfrm>
                      <a:prstGeom prst="rect">
                        <a:avLst/>
                      </a:prstGeom>
                      <a:extLst>
                        <a:ext uri="{FAA26D3D-D897-4be2-8F04-BA451C77F1D7}">
                          <ma14:placeholderFlag xmlns:ma14="http://schemas.microsoft.com/office/mac/drawingml/2011/main" val="1"/>
                        </a:ext>
                      </a:extLst>
                    </p:spPr>
                  </p:pic>
                </p:oleObj>
              </mc:Fallback>
            </mc:AlternateContent>
          </a:graphicData>
        </a:graphic>
      </p:graphicFrame>
    </p:spTree>
    <p:extLst>
      <p:ext uri="{BB962C8B-B14F-4D97-AF65-F5344CB8AC3E}">
        <p14:creationId xmlns:p14="http://schemas.microsoft.com/office/powerpoint/2010/main" val="33610088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eaLnBrk="0" fontAlgn="base" hangingPunct="0">
              <a:spcBef>
                <a:spcPct val="0"/>
              </a:spcBef>
              <a:spcAft>
                <a:spcPct val="0"/>
              </a:spcAft>
            </a:pPr>
            <a:r>
              <a:rPr lang="en-US" sz="2800" b="1" dirty="0" err="1" smtClean="0">
                <a:solidFill>
                  <a:srgbClr val="FFFF00"/>
                </a:solidFill>
                <a:latin typeface="Arial Narrow" charset="0"/>
                <a:ea typeface="ＭＳ Ｐゴシック" charset="0"/>
                <a:cs typeface="Arial" charset="0"/>
              </a:rPr>
              <a:t>Radu</a:t>
            </a:r>
            <a:r>
              <a:rPr lang="en-US" sz="2800" b="1" dirty="0" smtClean="0">
                <a:solidFill>
                  <a:srgbClr val="FFFF00"/>
                </a:solidFill>
                <a:latin typeface="Arial Narrow" charset="0"/>
                <a:ea typeface="ＭＳ Ｐゴシック" charset="0"/>
                <a:cs typeface="Arial" charset="0"/>
              </a:rPr>
              <a:t> M.: </a:t>
            </a:r>
            <a:r>
              <a:rPr lang="en-US" sz="2800" b="1" dirty="0" smtClean="0">
                <a:solidFill>
                  <a:srgbClr val="FFFFFF"/>
                </a:solidFill>
                <a:latin typeface="Arial Narrow" charset="0"/>
                <a:ea typeface="ＭＳ Ｐゴシック" charset="0"/>
                <a:cs typeface="Arial" charset="0"/>
              </a:rPr>
              <a:t>Design </a:t>
            </a:r>
            <a:r>
              <a:rPr lang="en-US" sz="2800" b="1" dirty="0" smtClean="0">
                <a:solidFill>
                  <a:srgbClr val="FFFFFF"/>
                </a:solidFill>
                <a:latin typeface="Arial Narrow" charset="0"/>
                <a:ea typeface="ＭＳ Ｐゴシック" charset="0"/>
                <a:cs typeface="Arial" charset="0"/>
              </a:rPr>
              <a:t>of Highly Integrated Multicore Systems </a:t>
            </a:r>
          </a:p>
        </p:txBody>
      </p:sp>
      <p:sp>
        <p:nvSpPr>
          <p:cNvPr id="2051" name="Text Box 2"/>
          <p:cNvSpPr txBox="1">
            <a:spLocks noChangeArrowheads="1"/>
          </p:cNvSpPr>
          <p:nvPr/>
        </p:nvSpPr>
        <p:spPr bwMode="auto">
          <a:xfrm>
            <a:off x="0" y="979488"/>
            <a:ext cx="6853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2000" b="1" smtClean="0">
                <a:solidFill>
                  <a:srgbClr val="000000"/>
                </a:solidFill>
                <a:latin typeface="Arial Narrow" charset="0"/>
              </a:rPr>
              <a:t>Research Focus</a:t>
            </a:r>
            <a:r>
              <a:rPr lang="en-US" sz="2000" b="1" i="1" smtClean="0">
                <a:solidFill>
                  <a:srgbClr val="000000"/>
                </a:solidFill>
                <a:latin typeface="Arial Narrow" charset="0"/>
              </a:rPr>
              <a:t>: Embedded Systems, Cyber Physical Systems</a:t>
            </a:r>
            <a:endParaRPr lang="en-US" sz="2000" b="1" i="1" smtClean="0">
              <a:solidFill>
                <a:srgbClr val="000000"/>
              </a:solidFill>
            </a:endParaRPr>
          </a:p>
        </p:txBody>
      </p:sp>
      <p:sp>
        <p:nvSpPr>
          <p:cNvPr id="2052" name="TextBox 8"/>
          <p:cNvSpPr txBox="1">
            <a:spLocks noChangeArrowheads="1"/>
          </p:cNvSpPr>
          <p:nvPr/>
        </p:nvSpPr>
        <p:spPr bwMode="auto">
          <a:xfrm>
            <a:off x="0" y="0"/>
            <a:ext cx="205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1400" b="1" smtClean="0">
                <a:solidFill>
                  <a:srgbClr val="FFFFFF"/>
                </a:solidFill>
                <a:latin typeface="Arial Narrow" charset="0"/>
              </a:rPr>
              <a:t>Radu Marculescu</a:t>
            </a:r>
          </a:p>
        </p:txBody>
      </p:sp>
      <p:sp>
        <p:nvSpPr>
          <p:cNvPr id="2053" name="Text Box 2"/>
          <p:cNvSpPr txBox="1">
            <a:spLocks noChangeArrowheads="1"/>
          </p:cNvSpPr>
          <p:nvPr/>
        </p:nvSpPr>
        <p:spPr bwMode="auto">
          <a:xfrm>
            <a:off x="0" y="1447800"/>
            <a:ext cx="583882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2000" b="1" smtClean="0">
                <a:solidFill>
                  <a:srgbClr val="000000"/>
                </a:solidFill>
                <a:latin typeface="Arial Narrow" charset="0"/>
              </a:rPr>
              <a:t>Vision</a:t>
            </a:r>
            <a:r>
              <a:rPr lang="en-US" sz="2000" smtClean="0">
                <a:solidFill>
                  <a:srgbClr val="000000"/>
                </a:solidFill>
                <a:latin typeface="Arial Narrow" charset="0"/>
              </a:rPr>
              <a:t>: Demonstrate low-power and reliable approaches for multiprocessor communication at nanoscale (i.e., developing sort of  internet-on-a-chip). </a:t>
            </a:r>
            <a:br>
              <a:rPr lang="en-US" sz="2000" smtClean="0">
                <a:solidFill>
                  <a:srgbClr val="000000"/>
                </a:solidFill>
                <a:latin typeface="Arial Narrow" charset="0"/>
              </a:rPr>
            </a:br>
            <a:r>
              <a:rPr lang="en-US" sz="2000" smtClean="0">
                <a:solidFill>
                  <a:srgbClr val="000000"/>
                </a:solidFill>
                <a:latin typeface="Arial Narrow" charset="0"/>
              </a:rPr>
              <a:t>(collaboration w/  D. Marculescu, S. Blanton)</a:t>
            </a:r>
            <a:endParaRPr lang="en-US" sz="2200" smtClean="0">
              <a:solidFill>
                <a:srgbClr val="000000"/>
              </a:solidFill>
              <a:latin typeface="Arial Narrow" charset="0"/>
            </a:endParaRPr>
          </a:p>
        </p:txBody>
      </p:sp>
      <p:sp>
        <p:nvSpPr>
          <p:cNvPr id="2054" name="Rectangle 25"/>
          <p:cNvSpPr>
            <a:spLocks noChangeArrowheads="1"/>
          </p:cNvSpPr>
          <p:nvPr/>
        </p:nvSpPr>
        <p:spPr bwMode="auto">
          <a:xfrm>
            <a:off x="-23813" y="6054725"/>
            <a:ext cx="6748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200" b="1" smtClean="0">
                <a:solidFill>
                  <a:srgbClr val="000000"/>
                </a:solidFill>
                <a:latin typeface="Arial Narrow" charset="0"/>
                <a:ea typeface="ＭＳ Ｐゴシック" charset="0"/>
                <a:cs typeface="Arial" charset="0"/>
              </a:rPr>
              <a:t>Tasks</a:t>
            </a:r>
            <a:r>
              <a:rPr lang="en-US" sz="2200" smtClean="0">
                <a:solidFill>
                  <a:srgbClr val="000000"/>
                </a:solidFill>
                <a:latin typeface="Arial Narrow" charset="0"/>
                <a:ea typeface="ＭＳ Ｐゴシック" charset="0"/>
                <a:cs typeface="Arial" charset="0"/>
              </a:rPr>
              <a:t>: </a:t>
            </a:r>
            <a:r>
              <a:rPr lang="en-US" smtClean="0">
                <a:solidFill>
                  <a:srgbClr val="000000"/>
                </a:solidFill>
                <a:latin typeface="Arial Narrow" charset="0"/>
                <a:ea typeface="ＭＳ Ｐゴシック" charset="0"/>
                <a:cs typeface="Arial" charset="0"/>
              </a:rPr>
              <a:t>Develop distributed energy/performance optimization techniques for multicore systems; Develop on-chip fault-tolerant communication techniques</a:t>
            </a:r>
          </a:p>
        </p:txBody>
      </p:sp>
      <p:sp>
        <p:nvSpPr>
          <p:cNvPr id="2055" name="Text Box 26"/>
          <p:cNvSpPr txBox="1">
            <a:spLocks noChangeArrowheads="1"/>
          </p:cNvSpPr>
          <p:nvPr/>
        </p:nvSpPr>
        <p:spPr bwMode="auto">
          <a:xfrm>
            <a:off x="504825" y="3140075"/>
            <a:ext cx="4322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1600" b="1" smtClean="0">
                <a:solidFill>
                  <a:srgbClr val="000000"/>
                </a:solidFill>
                <a:cs typeface="Times New Roman" charset="0"/>
              </a:rPr>
              <a:t>Heterogeneous Network-on-Chip platform </a:t>
            </a:r>
          </a:p>
        </p:txBody>
      </p:sp>
      <p:sp>
        <p:nvSpPr>
          <p:cNvPr id="2056" name="Text Box 27"/>
          <p:cNvSpPr txBox="1">
            <a:spLocks noChangeArrowheads="1"/>
          </p:cNvSpPr>
          <p:nvPr/>
        </p:nvSpPr>
        <p:spPr bwMode="auto">
          <a:xfrm>
            <a:off x="5895975" y="2987675"/>
            <a:ext cx="2544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1600" b="1" smtClean="0">
                <a:solidFill>
                  <a:srgbClr val="000000"/>
                </a:solidFill>
                <a:latin typeface="Arial Narrow" charset="0"/>
                <a:cs typeface="Times New Roman" charset="0"/>
              </a:rPr>
              <a:t>Multi-frequency/voltage</a:t>
            </a:r>
            <a:r>
              <a:rPr lang="en-US" sz="1600" b="1" smtClean="0">
                <a:solidFill>
                  <a:srgbClr val="000000"/>
                </a:solidFill>
                <a:cs typeface="Times New Roman" charset="0"/>
              </a:rPr>
              <a:t> NoC</a:t>
            </a:r>
          </a:p>
        </p:txBody>
      </p:sp>
      <p:pic>
        <p:nvPicPr>
          <p:cNvPr id="20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513" y="3271838"/>
            <a:ext cx="3481387"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8" name="Group 115"/>
          <p:cNvGrpSpPr>
            <a:grpSpLocks/>
          </p:cNvGrpSpPr>
          <p:nvPr/>
        </p:nvGrpSpPr>
        <p:grpSpPr bwMode="auto">
          <a:xfrm>
            <a:off x="357188" y="3449638"/>
            <a:ext cx="3781425" cy="2270125"/>
            <a:chOff x="4891913" y="4006842"/>
            <a:chExt cx="4240212" cy="2840038"/>
          </a:xfrm>
        </p:grpSpPr>
        <p:pic>
          <p:nvPicPr>
            <p:cNvPr id="205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913" y="4006842"/>
              <a:ext cx="4240212"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992857" y="4084297"/>
              <a:ext cx="544712" cy="156898"/>
            </a:xfrm>
            <a:prstGeom prst="rect">
              <a:avLst/>
            </a:prstGeom>
            <a:solidFill>
              <a:srgbClr val="FFFFFF"/>
            </a:solidFill>
            <a:ln w="25400" cap="flat" cmpd="sng" algn="ctr">
              <a:solidFill>
                <a:srgbClr val="FFFFFF"/>
              </a:solidFill>
              <a:prstDash val="solid"/>
            </a:ln>
            <a:effectLst/>
          </p:spPr>
          <p:txBody>
            <a:bodyPr anchor="ctr"/>
            <a:lstStyle/>
            <a:p>
              <a:pPr algn="ctr">
                <a:defRPr/>
              </a:pPr>
              <a:endParaRPr lang="en-US" kern="0">
                <a:solidFill>
                  <a:srgbClr val="FFFFFF"/>
                </a:solidFill>
                <a:latin typeface="Arial"/>
                <a:ea typeface="ＭＳ Ｐゴシック" charset="0"/>
                <a:cs typeface="Arial" charset="0"/>
              </a:endParaRPr>
            </a:p>
          </p:txBody>
        </p:sp>
      </p:grpSp>
      <p:pic>
        <p:nvPicPr>
          <p:cNvPr id="13" name="Picture 12"/>
          <p:cNvPicPr>
            <a:picLocks noChangeAspect="1"/>
          </p:cNvPicPr>
          <p:nvPr/>
        </p:nvPicPr>
        <p:blipFill>
          <a:blip r:embed="rId5"/>
          <a:stretch>
            <a:fillRect/>
          </a:stretch>
        </p:blipFill>
        <p:spPr>
          <a:xfrm>
            <a:off x="8075641" y="1257012"/>
            <a:ext cx="884059" cy="1074738"/>
          </a:xfrm>
          <a:prstGeom prst="rect">
            <a:avLst/>
          </a:prstGeom>
        </p:spPr>
      </p:pic>
    </p:spTree>
    <p:extLst>
      <p:ext uri="{BB962C8B-B14F-4D97-AF65-F5344CB8AC3E}">
        <p14:creationId xmlns:p14="http://schemas.microsoft.com/office/powerpoint/2010/main" val="33535889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eaLnBrk="0" fontAlgn="base" hangingPunct="0">
              <a:spcBef>
                <a:spcPct val="0"/>
              </a:spcBef>
              <a:spcAft>
                <a:spcPct val="0"/>
              </a:spcAft>
            </a:pPr>
            <a:r>
              <a:rPr lang="en-US" sz="3200" b="1" dirty="0" err="1" smtClean="0">
                <a:solidFill>
                  <a:srgbClr val="FFFF00"/>
                </a:solidFill>
                <a:latin typeface="Arial Narrow" charset="0"/>
                <a:ea typeface="ＭＳ Ｐゴシック" charset="0"/>
                <a:cs typeface="Arial" charset="0"/>
              </a:rPr>
              <a:t>Radu</a:t>
            </a:r>
            <a:r>
              <a:rPr lang="en-US" sz="3200" b="1" dirty="0" smtClean="0">
                <a:solidFill>
                  <a:srgbClr val="FFFF00"/>
                </a:solidFill>
                <a:latin typeface="Arial Narrow" charset="0"/>
                <a:ea typeface="ＭＳ Ｐゴシック" charset="0"/>
                <a:cs typeface="Arial" charset="0"/>
              </a:rPr>
              <a:t> M.</a:t>
            </a:r>
            <a:r>
              <a:rPr lang="en-US" sz="3200" b="1" dirty="0" smtClean="0">
                <a:solidFill>
                  <a:srgbClr val="FFFFFF"/>
                </a:solidFill>
                <a:latin typeface="Arial Narrow" charset="0"/>
                <a:ea typeface="ＭＳ Ｐゴシック" charset="0"/>
                <a:cs typeface="Arial" charset="0"/>
              </a:rPr>
              <a:t>: </a:t>
            </a:r>
            <a:r>
              <a:rPr lang="en-US" sz="3200" b="1" dirty="0" smtClean="0">
                <a:solidFill>
                  <a:srgbClr val="FFFFFF"/>
                </a:solidFill>
                <a:latin typeface="Arial Narrow" charset="0"/>
                <a:ea typeface="ＭＳ Ｐゴシック" charset="0"/>
                <a:cs typeface="Arial" charset="0"/>
              </a:rPr>
              <a:t>Design of Cyber Physical Systems (CPS)</a:t>
            </a:r>
          </a:p>
        </p:txBody>
      </p:sp>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1338" y="1655763"/>
            <a:ext cx="4705350"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6"/>
          <p:cNvSpPr txBox="1">
            <a:spLocks noChangeArrowheads="1"/>
          </p:cNvSpPr>
          <p:nvPr/>
        </p:nvSpPr>
        <p:spPr bwMode="auto">
          <a:xfrm>
            <a:off x="139700" y="4254500"/>
            <a:ext cx="41957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mtClean="0">
                <a:solidFill>
                  <a:srgbClr val="000000"/>
                </a:solidFill>
                <a:latin typeface="Arial Narrow" charset="0"/>
              </a:rPr>
              <a:t>Distributed controllers dynamically estimate the workload and decide on prioritizing data transmission or  allocating more resources. </a:t>
            </a:r>
          </a:p>
          <a:p>
            <a:pPr eaLnBrk="1" fontAlgn="base" hangingPunct="1">
              <a:spcBef>
                <a:spcPct val="0"/>
              </a:spcBef>
              <a:spcAft>
                <a:spcPct val="0"/>
              </a:spcAft>
            </a:pPr>
            <a:endParaRPr lang="en-US" smtClean="0">
              <a:solidFill>
                <a:srgbClr val="000000"/>
              </a:solidFill>
              <a:latin typeface="Arial Narrow" charset="0"/>
            </a:endParaRPr>
          </a:p>
          <a:p>
            <a:pPr eaLnBrk="1" fontAlgn="base" hangingPunct="1">
              <a:spcBef>
                <a:spcPct val="0"/>
              </a:spcBef>
              <a:spcAft>
                <a:spcPct val="0"/>
              </a:spcAft>
            </a:pPr>
            <a:r>
              <a:rPr lang="en-US" smtClean="0">
                <a:solidFill>
                  <a:srgbClr val="000000"/>
                </a:solidFill>
                <a:latin typeface="Arial Narrow" charset="0"/>
              </a:rPr>
              <a:t>Examples include implantable devices like pacemakers, body-area-networks, nano/bio devices for health care applications </a:t>
            </a:r>
          </a:p>
        </p:txBody>
      </p:sp>
      <p:sp>
        <p:nvSpPr>
          <p:cNvPr id="3077" name="TextBox 7"/>
          <p:cNvSpPr txBox="1">
            <a:spLocks noChangeArrowheads="1"/>
          </p:cNvSpPr>
          <p:nvPr/>
        </p:nvSpPr>
        <p:spPr bwMode="auto">
          <a:xfrm>
            <a:off x="114300" y="2049463"/>
            <a:ext cx="42037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mtClean="0">
                <a:solidFill>
                  <a:srgbClr val="000000"/>
                </a:solidFill>
                <a:latin typeface="Arial Narrow" charset="0"/>
              </a:rPr>
              <a:t>CPS operation from physical processes (e.g., volcanic activity monitoring, traffic conditions, etc.) to workloads. This consists of data monitoring and compression/communication to data centers for further analysis. </a:t>
            </a:r>
          </a:p>
          <a:p>
            <a:pPr eaLnBrk="1" fontAlgn="base" hangingPunct="1">
              <a:spcBef>
                <a:spcPct val="0"/>
              </a:spcBef>
              <a:spcAft>
                <a:spcPct val="0"/>
              </a:spcAft>
            </a:pPr>
            <a:endParaRPr lang="en-US" smtClean="0">
              <a:solidFill>
                <a:srgbClr val="000000"/>
              </a:solidFill>
              <a:latin typeface="Arial Narrow" charset="0"/>
            </a:endParaRPr>
          </a:p>
        </p:txBody>
      </p:sp>
      <p:sp>
        <p:nvSpPr>
          <p:cNvPr id="3078" name="Text Box 2"/>
          <p:cNvSpPr txBox="1">
            <a:spLocks noChangeArrowheads="1"/>
          </p:cNvSpPr>
          <p:nvPr/>
        </p:nvSpPr>
        <p:spPr bwMode="auto">
          <a:xfrm>
            <a:off x="0" y="979488"/>
            <a:ext cx="6853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2000" b="1" smtClean="0">
                <a:solidFill>
                  <a:srgbClr val="000000"/>
                </a:solidFill>
                <a:latin typeface="Arial Narrow" charset="0"/>
              </a:rPr>
              <a:t>Research Focus</a:t>
            </a:r>
            <a:r>
              <a:rPr lang="en-US" sz="2000" b="1" i="1" smtClean="0">
                <a:solidFill>
                  <a:srgbClr val="000000"/>
                </a:solidFill>
                <a:latin typeface="Arial Narrow" charset="0"/>
              </a:rPr>
              <a:t>: Embedded Systems, Cyber Physical Systems</a:t>
            </a:r>
            <a:endParaRPr lang="en-US" sz="2000" b="1" i="1" smtClean="0">
              <a:solidFill>
                <a:srgbClr val="000000"/>
              </a:solidFill>
            </a:endParaRPr>
          </a:p>
        </p:txBody>
      </p:sp>
      <p:sp>
        <p:nvSpPr>
          <p:cNvPr id="3079" name="TextBox 8"/>
          <p:cNvSpPr txBox="1">
            <a:spLocks noChangeArrowheads="1"/>
          </p:cNvSpPr>
          <p:nvPr/>
        </p:nvSpPr>
        <p:spPr bwMode="auto">
          <a:xfrm>
            <a:off x="0" y="0"/>
            <a:ext cx="205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1400" b="1" smtClean="0">
                <a:solidFill>
                  <a:srgbClr val="FFFFFF"/>
                </a:solidFill>
                <a:latin typeface="Arial Narrow" charset="0"/>
              </a:rPr>
              <a:t>Radu Marculescu</a:t>
            </a:r>
          </a:p>
        </p:txBody>
      </p:sp>
    </p:spTree>
    <p:extLst>
      <p:ext uri="{BB962C8B-B14F-4D97-AF65-F5344CB8AC3E}">
        <p14:creationId xmlns:p14="http://schemas.microsoft.com/office/powerpoint/2010/main" val="29870573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eaLnBrk="0" fontAlgn="base" hangingPunct="0">
              <a:spcBef>
                <a:spcPct val="0"/>
              </a:spcBef>
              <a:spcAft>
                <a:spcPct val="0"/>
              </a:spcAft>
            </a:pPr>
            <a:r>
              <a:rPr lang="en-US" sz="3200" b="1" dirty="0" err="1" smtClean="0">
                <a:solidFill>
                  <a:srgbClr val="FFFF00"/>
                </a:solidFill>
                <a:latin typeface="Arial Narrow" charset="0"/>
                <a:ea typeface="ＭＳ Ｐゴシック" charset="0"/>
                <a:cs typeface="Arial" charset="0"/>
              </a:rPr>
              <a:t>Radu</a:t>
            </a:r>
            <a:r>
              <a:rPr lang="en-US" sz="3200" b="1" dirty="0" smtClean="0">
                <a:solidFill>
                  <a:srgbClr val="FFFF00"/>
                </a:solidFill>
                <a:latin typeface="Arial Narrow" charset="0"/>
                <a:ea typeface="ＭＳ Ｐゴシック" charset="0"/>
                <a:cs typeface="Arial" charset="0"/>
              </a:rPr>
              <a:t> M.: </a:t>
            </a:r>
            <a:r>
              <a:rPr lang="en-US" sz="3200" b="1" dirty="0" smtClean="0">
                <a:solidFill>
                  <a:srgbClr val="FFFFFF"/>
                </a:solidFill>
                <a:latin typeface="Arial Narrow" charset="0"/>
                <a:ea typeface="ＭＳ Ｐゴシック" charset="0"/>
                <a:cs typeface="Arial" charset="0"/>
              </a:rPr>
              <a:t>Social Networks Modeling and Analysis</a:t>
            </a:r>
          </a:p>
        </p:txBody>
      </p:sp>
      <p:sp>
        <p:nvSpPr>
          <p:cNvPr id="4099" name="TextBox 6"/>
          <p:cNvSpPr txBox="1">
            <a:spLocks noChangeArrowheads="1"/>
          </p:cNvSpPr>
          <p:nvPr/>
        </p:nvSpPr>
        <p:spPr bwMode="auto">
          <a:xfrm>
            <a:off x="0" y="4330700"/>
            <a:ext cx="3733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mtClean="0">
                <a:solidFill>
                  <a:srgbClr val="000000"/>
                </a:solidFill>
                <a:latin typeface="Arial Narrow" charset="0"/>
              </a:rPr>
              <a:t>This can be used for real-time management of social networks in applications like micro-blogging, viral marketing, emergency response, and disaster management.</a:t>
            </a:r>
          </a:p>
        </p:txBody>
      </p:sp>
      <p:sp>
        <p:nvSpPr>
          <p:cNvPr id="4100" name="TextBox 7"/>
          <p:cNvSpPr txBox="1">
            <a:spLocks noChangeArrowheads="1"/>
          </p:cNvSpPr>
          <p:nvPr/>
        </p:nvSpPr>
        <p:spPr bwMode="auto">
          <a:xfrm>
            <a:off x="20638" y="1582738"/>
            <a:ext cx="37988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mtClean="0">
                <a:solidFill>
                  <a:srgbClr val="000000"/>
                </a:solidFill>
                <a:latin typeface="Arial Narrow" charset="0"/>
              </a:rPr>
              <a:t>Social networks involve both technology and human interaction and show remarkable dynamics in response to various real-world events. Our research targets new approaches for characterizing complex interactions and collective behaviors in bursty events in social media.</a:t>
            </a:r>
          </a:p>
        </p:txBody>
      </p:sp>
      <p:sp>
        <p:nvSpPr>
          <p:cNvPr id="4101" name="Text Box 2"/>
          <p:cNvSpPr txBox="1">
            <a:spLocks noChangeArrowheads="1"/>
          </p:cNvSpPr>
          <p:nvPr/>
        </p:nvSpPr>
        <p:spPr bwMode="auto">
          <a:xfrm>
            <a:off x="0" y="979488"/>
            <a:ext cx="6853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2000" b="1" smtClean="0">
                <a:solidFill>
                  <a:srgbClr val="000000"/>
                </a:solidFill>
                <a:latin typeface="Arial Narrow" charset="0"/>
              </a:rPr>
              <a:t>Research Focus</a:t>
            </a:r>
            <a:r>
              <a:rPr lang="en-US" sz="2000" b="1" i="1" smtClean="0">
                <a:solidFill>
                  <a:srgbClr val="000000"/>
                </a:solidFill>
                <a:latin typeface="Arial Narrow" charset="0"/>
              </a:rPr>
              <a:t>: Social Systems</a:t>
            </a:r>
            <a:endParaRPr lang="en-US" sz="2000" b="1" i="1" smtClean="0">
              <a:solidFill>
                <a:srgbClr val="000000"/>
              </a:solidFill>
            </a:endParaRPr>
          </a:p>
        </p:txBody>
      </p:sp>
      <p:sp>
        <p:nvSpPr>
          <p:cNvPr id="4102" name="TextBox 8"/>
          <p:cNvSpPr txBox="1">
            <a:spLocks noChangeArrowheads="1"/>
          </p:cNvSpPr>
          <p:nvPr/>
        </p:nvSpPr>
        <p:spPr bwMode="auto">
          <a:xfrm>
            <a:off x="0" y="0"/>
            <a:ext cx="205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1400" b="1" smtClean="0">
                <a:solidFill>
                  <a:srgbClr val="FFFFFF"/>
                </a:solidFill>
                <a:latin typeface="Arial Narrow" charset="0"/>
              </a:rPr>
              <a:t>Radu Marcuescu</a:t>
            </a:r>
          </a:p>
        </p:txBody>
      </p:sp>
      <p:pic>
        <p:nvPicPr>
          <p:cNvPr id="4103" name="Picture 2" descr="https://www.ece.cmu.edu/~sld/images/index/socne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169988"/>
            <a:ext cx="34671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4138613"/>
            <a:ext cx="5572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0357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57200" y="6248400"/>
            <a:ext cx="2133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ctr"/>
          <a:lstStyle/>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3075" name="Rectangle 3"/>
          <p:cNvSpPr>
            <a:spLocks noGrp="1" noChangeArrowheads="1"/>
          </p:cNvSpPr>
          <p:nvPr>
            <p:ph type="body" idx="1"/>
          </p:nvPr>
        </p:nvSpPr>
        <p:spPr bwMode="auto">
          <a:xfrm>
            <a:off x="685800" y="1905003"/>
            <a:ext cx="8001000" cy="4494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marL="227013" indent="-227013" eaLnBrk="1" hangingPunct="1">
              <a:buNone/>
            </a:pPr>
            <a:r>
              <a:rPr lang="en-US" sz="2000" dirty="0">
                <a:solidFill>
                  <a:srgbClr val="0000FF"/>
                </a:solidFill>
                <a:latin typeface="Arial" charset="0"/>
                <a:cs typeface="Arial" charset="0"/>
              </a:rPr>
              <a:t>The Internet has been wildly successful, but the architecture faces several challenges</a:t>
            </a:r>
          </a:p>
          <a:p>
            <a:pPr marL="569913" lvl="1" indent="-225425" eaLnBrk="1" hangingPunct="1">
              <a:buFont typeface="Wingdings" charset="0"/>
              <a:buChar char="§"/>
            </a:pPr>
            <a:r>
              <a:rPr lang="en-US" sz="1800" dirty="0">
                <a:latin typeface="Arial" charset="0"/>
                <a:cs typeface="Arial" charset="0"/>
              </a:rPr>
              <a:t>Security should be built in, not layered on top of, the architecture</a:t>
            </a:r>
          </a:p>
          <a:p>
            <a:pPr marL="569913" lvl="1" indent="-225425" eaLnBrk="1" hangingPunct="1">
              <a:buFont typeface="Wingdings" charset="0"/>
              <a:buChar char="§"/>
            </a:pPr>
            <a:r>
              <a:rPr lang="en-US" sz="1800" dirty="0">
                <a:latin typeface="Arial" charset="0"/>
                <a:cs typeface="Arial" charset="0"/>
              </a:rPr>
              <a:t>Better support for content and service-oriented networking</a:t>
            </a:r>
          </a:p>
          <a:p>
            <a:pPr marL="569913" lvl="1" indent="-225425" eaLnBrk="1" hangingPunct="1">
              <a:buFont typeface="Wingdings" charset="0"/>
              <a:buChar char="§"/>
            </a:pPr>
            <a:r>
              <a:rPr lang="en-US" sz="1800" dirty="0">
                <a:solidFill>
                  <a:srgbClr val="FF0000"/>
                </a:solidFill>
                <a:latin typeface="Arial" charset="0"/>
                <a:cs typeface="Arial" charset="0"/>
              </a:rPr>
              <a:t>Mobile, wireless users should be first class citizens</a:t>
            </a:r>
          </a:p>
          <a:p>
            <a:pPr marL="227013" indent="-227013" eaLnBrk="1" hangingPunct="1">
              <a:buNone/>
            </a:pPr>
            <a:r>
              <a:rPr lang="en-US" sz="2000" dirty="0">
                <a:solidFill>
                  <a:srgbClr val="0000FF"/>
                </a:solidFill>
                <a:latin typeface="Arial" charset="0"/>
                <a:cs typeface="Arial" charset="0"/>
              </a:rPr>
              <a:t>XIA is a future Internet architecture proposal that radically improves trustworthiness and </a:t>
            </a:r>
            <a:r>
              <a:rPr lang="en-US" sz="2000" dirty="0" err="1">
                <a:solidFill>
                  <a:srgbClr val="0000FF"/>
                </a:solidFill>
                <a:latin typeface="Arial" charset="0"/>
                <a:cs typeface="Arial" charset="0"/>
              </a:rPr>
              <a:t>evolvability</a:t>
            </a:r>
            <a:r>
              <a:rPr lang="en-US" sz="2000" dirty="0">
                <a:solidFill>
                  <a:srgbClr val="0000FF"/>
                </a:solidFill>
                <a:latin typeface="Arial" charset="0"/>
                <a:cs typeface="Arial" charset="0"/>
              </a:rPr>
              <a:t> of the Internet</a:t>
            </a:r>
            <a:endParaRPr lang="en-US" sz="1800" dirty="0">
              <a:solidFill>
                <a:srgbClr val="0000FF"/>
              </a:solidFill>
              <a:latin typeface="Arial" charset="0"/>
              <a:cs typeface="Arial" charset="0"/>
            </a:endParaRPr>
          </a:p>
          <a:p>
            <a:pPr marL="569913" lvl="1" indent="-225425" eaLnBrk="1" hangingPunct="1">
              <a:buFont typeface="Wingdings" charset="0"/>
              <a:buChar char="§"/>
            </a:pPr>
            <a:r>
              <a:rPr lang="en-US" sz="1800" dirty="0">
                <a:solidFill>
                  <a:srgbClr val="FF0000"/>
                </a:solidFill>
                <a:latin typeface="Arial" charset="0"/>
                <a:cs typeface="Arial" charset="0"/>
              </a:rPr>
              <a:t>Intrinsic security properties that are part of the architecture</a:t>
            </a:r>
          </a:p>
          <a:p>
            <a:pPr marL="569913" lvl="1" indent="-225425" eaLnBrk="1" hangingPunct="1">
              <a:buFont typeface="Wingdings" charset="0"/>
              <a:buChar char="§"/>
            </a:pPr>
            <a:r>
              <a:rPr lang="en-US" sz="1800" dirty="0">
                <a:latin typeface="Arial" charset="0"/>
                <a:cs typeface="Arial" charset="0"/>
              </a:rPr>
              <a:t>Communication between diverse principals: hosts, content, …</a:t>
            </a:r>
          </a:p>
          <a:p>
            <a:pPr marL="569913" lvl="1" indent="-225425" eaLnBrk="1" hangingPunct="1">
              <a:buFont typeface="Wingdings" charset="0"/>
              <a:buChar char="§"/>
            </a:pPr>
            <a:r>
              <a:rPr lang="en-US" sz="1800" dirty="0">
                <a:latin typeface="Arial" charset="0"/>
                <a:cs typeface="Arial" charset="0"/>
              </a:rPr>
              <a:t>Support for rich services, e.g. transcoding, mobility, DTN, …</a:t>
            </a:r>
          </a:p>
          <a:p>
            <a:pPr marL="227013" indent="-227013" eaLnBrk="1" hangingPunct="1">
              <a:buNone/>
            </a:pPr>
            <a:r>
              <a:rPr lang="en-US" sz="2000" dirty="0">
                <a:solidFill>
                  <a:srgbClr val="0000FF"/>
                </a:solidFill>
                <a:latin typeface="Arial" charset="0"/>
                <a:cs typeface="Arial" charset="0"/>
              </a:rPr>
              <a:t>This new interdisciplinary project is looking for students …</a:t>
            </a:r>
            <a:endParaRPr lang="en-US" sz="1800" dirty="0">
              <a:solidFill>
                <a:srgbClr val="0000FF"/>
              </a:solidFill>
              <a:latin typeface="Arial" charset="0"/>
              <a:cs typeface="Arial" charset="0"/>
            </a:endParaRPr>
          </a:p>
          <a:p>
            <a:pPr marL="569913" lvl="1" indent="-225425" eaLnBrk="1" hangingPunct="1">
              <a:buFont typeface="Wingdings" charset="0"/>
              <a:buChar char="§"/>
            </a:pPr>
            <a:r>
              <a:rPr lang="en-US" sz="1800" dirty="0">
                <a:latin typeface="Arial" charset="0"/>
                <a:cs typeface="Arial" charset="0"/>
              </a:rPr>
              <a:t>… interested in networking, distributed systems, security,  ..</a:t>
            </a:r>
          </a:p>
          <a:p>
            <a:pPr marL="569913" lvl="1" indent="-225425" eaLnBrk="1" hangingPunct="1">
              <a:buFont typeface="Wingdings" charset="0"/>
              <a:buChar char="§"/>
            </a:pPr>
            <a:r>
              <a:rPr lang="en-US" sz="1800" dirty="0">
                <a:latin typeface="Arial" charset="0"/>
                <a:cs typeface="Arial" charset="0"/>
              </a:rPr>
              <a:t>… with good system building skills and a sense of adventure!</a:t>
            </a:r>
          </a:p>
        </p:txBody>
      </p:sp>
      <p:sp>
        <p:nvSpPr>
          <p:cNvPr id="3076" name="Rectangle 15"/>
          <p:cNvSpPr>
            <a:spLocks noChangeArrowheads="1"/>
          </p:cNvSpPr>
          <p:nvPr/>
        </p:nvSpPr>
        <p:spPr bwMode="auto">
          <a:xfrm>
            <a:off x="1211266" y="228600"/>
            <a:ext cx="7932737"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p>
            <a:pPr defTabSz="914400" fontAlgn="base">
              <a:spcBef>
                <a:spcPct val="0"/>
              </a:spcBef>
              <a:spcAft>
                <a:spcPct val="0"/>
              </a:spcAft>
            </a:pPr>
            <a:r>
              <a:rPr lang="en-US" sz="3600" b="1">
                <a:solidFill>
                  <a:srgbClr val="FFFFFF"/>
                </a:solidFill>
                <a:latin typeface="Arial Narrow" charset="0"/>
                <a:ea typeface="ＭＳ Ｐゴシック" charset="0"/>
                <a:cs typeface="Arial" charset="0"/>
              </a:rPr>
              <a:t>Peter Steenkiste</a:t>
            </a:r>
          </a:p>
        </p:txBody>
      </p:sp>
      <p:pic>
        <p:nvPicPr>
          <p:cNvPr id="3077" name="Picture 18" descr="ecelog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7638"/>
            <a:ext cx="16002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Rectangle 19"/>
          <p:cNvSpPr>
            <a:spLocks noChangeArrowheads="1"/>
          </p:cNvSpPr>
          <p:nvPr/>
        </p:nvSpPr>
        <p:spPr bwMode="auto">
          <a:xfrm>
            <a:off x="1219200" y="1112841"/>
            <a:ext cx="7391400" cy="585787"/>
          </a:xfrm>
          <a:prstGeom prst="rect">
            <a:avLst/>
          </a:prstGeom>
          <a:noFill/>
          <a:ln w="9525">
            <a:noFill/>
            <a:miter lim="800000"/>
            <a:headEnd/>
            <a:tailEnd/>
          </a:ln>
        </p:spPr>
        <p:txBody>
          <a:bodyPr lIns="91440" tIns="45720" rIns="91440" bIns="45720" anchor="ctr">
            <a:spAutoFit/>
          </a:bodyPr>
          <a:lstStyle/>
          <a:p>
            <a:pPr algn="ctr" defTabSz="914400" fontAlgn="base">
              <a:spcBef>
                <a:spcPct val="0"/>
              </a:spcBef>
              <a:spcAft>
                <a:spcPct val="0"/>
              </a:spcAft>
            </a:pPr>
            <a:r>
              <a:rPr lang="en-US" sz="3200" b="1">
                <a:solidFill>
                  <a:srgbClr val="FF0000"/>
                </a:solidFill>
                <a:effectLst>
                  <a:outerShdw blurRad="38100" dist="38100" dir="2700000" algn="tl">
                    <a:srgbClr val="DDDDDD"/>
                  </a:outerShdw>
                </a:effectLst>
                <a:latin typeface="Arial" charset="0"/>
                <a:ea typeface="ＭＳ Ｐゴシック" charset="0"/>
                <a:cs typeface="Arial" charset="0"/>
              </a:rPr>
              <a:t>The eXpressive Internet Architecture</a:t>
            </a:r>
          </a:p>
        </p:txBody>
      </p:sp>
      <p:pic>
        <p:nvPicPr>
          <p:cNvPr id="3079" name="Picture 32" descr="pr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28601"/>
            <a:ext cx="12192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289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0" y="960438"/>
            <a:ext cx="49847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i="1">
                <a:latin typeface="Arial Narrow" charset="0"/>
              </a:rPr>
              <a:t>Vision: Use low cost sensors and machine learning to determine user context and respond proactively anticipating user needs</a:t>
            </a:r>
          </a:p>
        </p:txBody>
      </p:sp>
      <p:sp>
        <p:nvSpPr>
          <p:cNvPr id="16386"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eaLnBrk="0" hangingPunct="0"/>
            <a:r>
              <a:rPr lang="it-IT" sz="3200" b="1" dirty="0">
                <a:solidFill>
                  <a:schemeClr val="bg1"/>
                </a:solidFill>
                <a:latin typeface="Arial Narrow" charset="0"/>
              </a:rPr>
              <a:t> </a:t>
            </a:r>
            <a:r>
              <a:rPr lang="it-IT" sz="3200" b="1" dirty="0" smtClean="0">
                <a:solidFill>
                  <a:srgbClr val="FFFF00"/>
                </a:solidFill>
                <a:latin typeface="Arial Narrow" charset="0"/>
              </a:rPr>
              <a:t>Dan </a:t>
            </a:r>
            <a:r>
              <a:rPr lang="it-IT" sz="3200" b="1" dirty="0" err="1" smtClean="0">
                <a:solidFill>
                  <a:srgbClr val="FFFF00"/>
                </a:solidFill>
                <a:latin typeface="Arial Narrow" charset="0"/>
              </a:rPr>
              <a:t>Siewiorek</a:t>
            </a:r>
            <a:r>
              <a:rPr lang="it-IT" sz="3200" b="1" dirty="0" smtClean="0">
                <a:solidFill>
                  <a:srgbClr val="FFFF00"/>
                </a:solidFill>
                <a:latin typeface="Arial Narrow" charset="0"/>
              </a:rPr>
              <a:t> and Asim </a:t>
            </a:r>
            <a:r>
              <a:rPr lang="it-IT" sz="3200" b="1" dirty="0" err="1" smtClean="0">
                <a:solidFill>
                  <a:srgbClr val="FFFF00"/>
                </a:solidFill>
                <a:latin typeface="Arial Narrow" charset="0"/>
              </a:rPr>
              <a:t>Smailagic</a:t>
            </a:r>
            <a:r>
              <a:rPr lang="it-IT" sz="3200" b="1" dirty="0" smtClean="0">
                <a:solidFill>
                  <a:srgbClr val="FFFF00"/>
                </a:solidFill>
                <a:latin typeface="Arial Narrow" charset="0"/>
              </a:rPr>
              <a:t>: </a:t>
            </a:r>
            <a:r>
              <a:rPr lang="it-IT" sz="3200" b="1" dirty="0" smtClean="0">
                <a:solidFill>
                  <a:schemeClr val="bg1"/>
                </a:solidFill>
                <a:latin typeface="Arial Narrow" charset="0"/>
              </a:rPr>
              <a:t>Virtual </a:t>
            </a:r>
            <a:r>
              <a:rPr lang="it-IT" sz="3200" b="1" dirty="0">
                <a:solidFill>
                  <a:schemeClr val="bg1"/>
                </a:solidFill>
                <a:latin typeface="Arial Narrow" charset="0"/>
              </a:rPr>
              <a:t>Coaches</a:t>
            </a:r>
            <a:endParaRPr lang="en-US" sz="3200" b="1" dirty="0">
              <a:solidFill>
                <a:schemeClr val="bg1"/>
              </a:solidFill>
              <a:latin typeface="Arial Narrow" charset="0"/>
            </a:endParaRPr>
          </a:p>
        </p:txBody>
      </p:sp>
      <p:sp>
        <p:nvSpPr>
          <p:cNvPr id="16388" name="Text Box 72"/>
          <p:cNvSpPr txBox="1">
            <a:spLocks noChangeArrowheads="1"/>
          </p:cNvSpPr>
          <p:nvPr/>
        </p:nvSpPr>
        <p:spPr bwMode="auto">
          <a:xfrm>
            <a:off x="4975225" y="4610100"/>
            <a:ext cx="175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i="1">
                <a:ea typeface="MS PGothic" charset="0"/>
                <a:cs typeface="MS PGothic" charset="0"/>
              </a:rPr>
              <a:t>Wrist worn sensors</a:t>
            </a:r>
          </a:p>
        </p:txBody>
      </p:sp>
      <p:sp>
        <p:nvSpPr>
          <p:cNvPr id="16389" name="Text Box 76"/>
          <p:cNvSpPr txBox="1">
            <a:spLocks noChangeArrowheads="1"/>
          </p:cNvSpPr>
          <p:nvPr/>
        </p:nvSpPr>
        <p:spPr bwMode="auto">
          <a:xfrm>
            <a:off x="5214938" y="2397125"/>
            <a:ext cx="39290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cs typeface="Times New Roman" charset="0"/>
              </a:rPr>
              <a:t>Wheel Chair Propulsion Pattern to </a:t>
            </a:r>
          </a:p>
          <a:p>
            <a:pPr algn="ctr" eaLnBrk="1" hangingPunct="1"/>
            <a:r>
              <a:rPr lang="en-US" sz="1800" b="1">
                <a:cs typeface="Times New Roman" charset="0"/>
              </a:rPr>
              <a:t>Avoid Repetitive Use Damage to </a:t>
            </a:r>
          </a:p>
          <a:p>
            <a:pPr algn="ctr" eaLnBrk="1" hangingPunct="1"/>
            <a:r>
              <a:rPr lang="en-US" sz="1800" b="1">
                <a:cs typeface="Times New Roman" charset="0"/>
              </a:rPr>
              <a:t>Shoulders and Wrists </a:t>
            </a:r>
          </a:p>
        </p:txBody>
      </p:sp>
      <p:sp>
        <p:nvSpPr>
          <p:cNvPr id="16390" name="Line 83"/>
          <p:cNvSpPr>
            <a:spLocks noChangeShapeType="1"/>
          </p:cNvSpPr>
          <p:nvPr/>
        </p:nvSpPr>
        <p:spPr bwMode="auto">
          <a:xfrm flipV="1">
            <a:off x="5186363" y="4310063"/>
            <a:ext cx="476250" cy="355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1" name="Text Box 84"/>
          <p:cNvSpPr txBox="1">
            <a:spLocks noChangeArrowheads="1"/>
          </p:cNvSpPr>
          <p:nvPr/>
        </p:nvSpPr>
        <p:spPr bwMode="auto">
          <a:xfrm>
            <a:off x="0" y="4997450"/>
            <a:ext cx="3011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i="1">
                <a:ea typeface="MS PGothic" charset="0"/>
                <a:cs typeface="MS PGothic" charset="0"/>
              </a:rPr>
              <a:t>Feature space for accelerometers </a:t>
            </a:r>
          </a:p>
        </p:txBody>
      </p:sp>
      <p:sp>
        <p:nvSpPr>
          <p:cNvPr id="16392" name="Text Box 85"/>
          <p:cNvSpPr txBox="1">
            <a:spLocks noChangeArrowheads="1"/>
          </p:cNvSpPr>
          <p:nvPr/>
        </p:nvSpPr>
        <p:spPr bwMode="auto">
          <a:xfrm>
            <a:off x="7181850" y="4811713"/>
            <a:ext cx="1962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i="1">
                <a:ea typeface="MS PGothic" charset="0"/>
                <a:cs typeface="MS PGothic" charset="0"/>
              </a:rPr>
              <a:t>Observed propulsion</a:t>
            </a:r>
          </a:p>
          <a:p>
            <a:r>
              <a:rPr lang="en-US" sz="1400" i="1">
                <a:ea typeface="MS PGothic" charset="0"/>
                <a:cs typeface="MS PGothic" charset="0"/>
              </a:rPr>
              <a:t>patterns </a:t>
            </a:r>
          </a:p>
        </p:txBody>
      </p:sp>
      <p:sp>
        <p:nvSpPr>
          <p:cNvPr id="16393" name="Text Box 87"/>
          <p:cNvSpPr txBox="1">
            <a:spLocks noChangeArrowheads="1"/>
          </p:cNvSpPr>
          <p:nvPr/>
        </p:nvSpPr>
        <p:spPr bwMode="auto">
          <a:xfrm>
            <a:off x="265113" y="2181225"/>
            <a:ext cx="486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Times New Roman" charset="0"/>
              </a:rPr>
              <a:t>Machine Learning on Embedded Platforms</a:t>
            </a:r>
          </a:p>
        </p:txBody>
      </p:sp>
      <p:sp>
        <p:nvSpPr>
          <p:cNvPr id="16394" name="Text Box 147"/>
          <p:cNvSpPr txBox="1">
            <a:spLocks noChangeArrowheads="1"/>
          </p:cNvSpPr>
          <p:nvPr/>
        </p:nvSpPr>
        <p:spPr bwMode="auto">
          <a:xfrm>
            <a:off x="4924425" y="1111250"/>
            <a:ext cx="2301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200" b="1" i="1">
                <a:latin typeface="Arial Narrow" charset="0"/>
              </a:rPr>
              <a:t>Dan Siewiorek and Asim Smailagic</a:t>
            </a:r>
          </a:p>
        </p:txBody>
      </p:sp>
      <p:pic>
        <p:nvPicPr>
          <p:cNvPr id="16395"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1038" y="990600"/>
            <a:ext cx="842962"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7100" y="979488"/>
            <a:ext cx="1071563"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32"/>
          <p:cNvPicPr>
            <a:picLocks noChangeAspect="1" noChangeArrowheads="1"/>
          </p:cNvPicPr>
          <p:nvPr/>
        </p:nvPicPr>
        <p:blipFill>
          <a:blip r:embed="rId5">
            <a:extLst>
              <a:ext uri="{28A0092B-C50C-407E-A947-70E740481C1C}">
                <a14:useLocalDpi xmlns:a14="http://schemas.microsoft.com/office/drawing/2010/main" val="0"/>
              </a:ext>
            </a:extLst>
          </a:blip>
          <a:srcRect t="6071"/>
          <a:stretch>
            <a:fillRect/>
          </a:stretch>
        </p:blipFill>
        <p:spPr bwMode="auto">
          <a:xfrm>
            <a:off x="284163" y="2800350"/>
            <a:ext cx="2163762"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8763" y="2774950"/>
            <a:ext cx="14732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34"/>
          <p:cNvPicPr>
            <a:picLocks noChangeAspect="1" noChangeArrowheads="1"/>
          </p:cNvPicPr>
          <p:nvPr/>
        </p:nvPicPr>
        <p:blipFill>
          <a:blip r:embed="rId7">
            <a:extLst>
              <a:ext uri="{28A0092B-C50C-407E-A947-70E740481C1C}">
                <a14:useLocalDpi xmlns:a14="http://schemas.microsoft.com/office/drawing/2010/main" val="0"/>
              </a:ext>
            </a:extLst>
          </a:blip>
          <a:srcRect l="30769" r="12819"/>
          <a:stretch>
            <a:fillRect/>
          </a:stretch>
        </p:blipFill>
        <p:spPr bwMode="auto">
          <a:xfrm>
            <a:off x="5702300" y="3295650"/>
            <a:ext cx="8969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400"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8650" y="3257550"/>
            <a:ext cx="1973263"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TextBox 38"/>
          <p:cNvSpPr txBox="1">
            <a:spLocks noChangeArrowheads="1"/>
          </p:cNvSpPr>
          <p:nvPr/>
        </p:nvSpPr>
        <p:spPr bwMode="auto">
          <a:xfrm>
            <a:off x="0" y="5229225"/>
            <a:ext cx="934878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i="1">
                <a:latin typeface="Arial Narrow" charset="0"/>
              </a:rPr>
              <a:t>Tasks: Develop machine learning models for multi-sensor systems; provide appropriate engaging guidance and encouragement  in domains of health care, occupational therapy, and social networking; Cloudlet Architecture to provide mobile  computational resources</a:t>
            </a:r>
            <a:endParaRPr lang="en-US" sz="1800"/>
          </a:p>
        </p:txBody>
      </p:sp>
    </p:spTree>
    <p:extLst>
      <p:ext uri="{BB962C8B-B14F-4D97-AF65-F5344CB8AC3E}">
        <p14:creationId xmlns:p14="http://schemas.microsoft.com/office/powerpoint/2010/main" val="40754121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eaLnBrk="0" fontAlgn="base" hangingPunct="0">
              <a:spcBef>
                <a:spcPct val="0"/>
              </a:spcBef>
              <a:spcAft>
                <a:spcPct val="0"/>
              </a:spcAft>
            </a:pPr>
            <a:r>
              <a:rPr lang="it-IT" sz="3200" b="1" dirty="0" smtClean="0">
                <a:solidFill>
                  <a:srgbClr val="FFFFFF"/>
                </a:solidFill>
                <a:latin typeface="Arial Narrow" charset="0"/>
                <a:ea typeface="ＭＳ Ｐゴシック" charset="0"/>
                <a:cs typeface="Arial" charset="0"/>
              </a:rPr>
              <a:t>David Brumley – Computer Security</a:t>
            </a:r>
            <a:endParaRPr lang="en-US" sz="3200" b="1" dirty="0" smtClean="0">
              <a:solidFill>
                <a:srgbClr val="FFFF00"/>
              </a:solidFill>
              <a:latin typeface="Arial Narrow" charset="0"/>
              <a:ea typeface="ＭＳ Ｐゴシック" charset="0"/>
              <a:cs typeface="Arial" charset="0"/>
            </a:endParaRPr>
          </a:p>
        </p:txBody>
      </p:sp>
      <p:sp>
        <p:nvSpPr>
          <p:cNvPr id="26630" name="Text Box 147"/>
          <p:cNvSpPr txBox="1">
            <a:spLocks noChangeArrowheads="1"/>
          </p:cNvSpPr>
          <p:nvPr/>
        </p:nvSpPr>
        <p:spPr bwMode="auto">
          <a:xfrm>
            <a:off x="6563121" y="5381079"/>
            <a:ext cx="22923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pPr>
            <a:endParaRPr lang="en-US" sz="2200" b="1" i="1" smtClean="0">
              <a:solidFill>
                <a:srgbClr val="3333CC"/>
              </a:solidFill>
              <a:latin typeface="Arial Narrow" charset="0"/>
            </a:endParaRPr>
          </a:p>
        </p:txBody>
      </p:sp>
      <p:pic>
        <p:nvPicPr>
          <p:cNvPr id="2" name="Picture 1"/>
          <p:cNvPicPr>
            <a:picLocks noChangeAspect="1"/>
          </p:cNvPicPr>
          <p:nvPr/>
        </p:nvPicPr>
        <p:blipFill>
          <a:blip r:embed="rId3"/>
          <a:stretch>
            <a:fillRect/>
          </a:stretch>
        </p:blipFill>
        <p:spPr>
          <a:xfrm>
            <a:off x="7183739" y="228599"/>
            <a:ext cx="1933614" cy="2352631"/>
          </a:xfrm>
          <a:prstGeom prst="rect">
            <a:avLst/>
          </a:prstGeom>
        </p:spPr>
      </p:pic>
      <p:sp>
        <p:nvSpPr>
          <p:cNvPr id="25" name="Title 1"/>
          <p:cNvSpPr txBox="1">
            <a:spLocks/>
          </p:cNvSpPr>
          <p:nvPr/>
        </p:nvSpPr>
        <p:spPr>
          <a:xfrm>
            <a:off x="533400" y="1371600"/>
            <a:ext cx="6650339" cy="1143000"/>
          </a:xfrm>
          <a:prstGeom prst="rect">
            <a:avLst/>
          </a:prstGeom>
        </p:spPr>
        <p:txBody>
          <a:bodyPr vert="horz" lIns="0" tIns="45720" rIns="0" bIns="45720" rtlCol="0" anchor="ctr">
            <a:noAutofit/>
          </a:bodyPr>
          <a:lstStyle>
            <a:lvl1pPr algn="ctr" defTabSz="457200" rtl="0" eaLnBrk="1" latinLnBrk="0" hangingPunct="1">
              <a:spcBef>
                <a:spcPct val="0"/>
              </a:spcBef>
              <a:buNone/>
              <a:defRPr sz="4400" b="0" i="0" kern="1200" spc="-50" normalizeH="0">
                <a:solidFill>
                  <a:srgbClr val="990000"/>
                </a:solidFill>
                <a:latin typeface="+mj-lt"/>
                <a:ea typeface="+mj-ea"/>
                <a:cs typeface="Cambria"/>
              </a:defRPr>
            </a:lvl1pPr>
          </a:lstStyle>
          <a:p>
            <a:pPr>
              <a:defRPr/>
            </a:pPr>
            <a:r>
              <a:rPr lang="en-US" sz="2800" b="1" dirty="0" smtClean="0">
                <a:latin typeface="Cambria"/>
              </a:rPr>
              <a:t>Research Vision:</a:t>
            </a:r>
            <a:r>
              <a:rPr lang="en-US" sz="2800" dirty="0" smtClean="0">
                <a:latin typeface="Cambria"/>
              </a:rPr>
              <a:t> </a:t>
            </a:r>
            <a:r>
              <a:rPr lang="en-US" sz="2800" dirty="0" smtClean="0">
                <a:solidFill>
                  <a:srgbClr val="000000">
                    <a:lumMod val="85000"/>
                    <a:lumOff val="15000"/>
                  </a:srgbClr>
                </a:solidFill>
                <a:latin typeface="Cambria"/>
              </a:rPr>
              <a:t/>
            </a:r>
            <a:br>
              <a:rPr lang="en-US" sz="2800" dirty="0" smtClean="0">
                <a:solidFill>
                  <a:srgbClr val="000000">
                    <a:lumMod val="85000"/>
                    <a:lumOff val="15000"/>
                  </a:srgbClr>
                </a:solidFill>
                <a:latin typeface="Cambria"/>
              </a:rPr>
            </a:br>
            <a:r>
              <a:rPr lang="en-US" sz="2800" dirty="0" smtClean="0">
                <a:solidFill>
                  <a:srgbClr val="000000">
                    <a:lumMod val="85000"/>
                    <a:lumOff val="15000"/>
                  </a:srgbClr>
                </a:solidFill>
                <a:latin typeface="Cambria"/>
              </a:rPr>
              <a:t>Develop techniques to  </a:t>
            </a:r>
            <a:r>
              <a:rPr lang="en-US" sz="2800" i="1" dirty="0" smtClean="0">
                <a:solidFill>
                  <a:srgbClr val="000000"/>
                </a:solidFill>
                <a:latin typeface="Cambria"/>
              </a:rPr>
              <a:t>Automatically</a:t>
            </a:r>
            <a:r>
              <a:rPr lang="en-US" sz="2800" dirty="0" smtClean="0">
                <a:latin typeface="Cambria"/>
              </a:rPr>
              <a:t> </a:t>
            </a:r>
            <a:r>
              <a:rPr lang="en-US" sz="2800" dirty="0" smtClean="0">
                <a:solidFill>
                  <a:srgbClr val="000000">
                    <a:lumMod val="85000"/>
                    <a:lumOff val="15000"/>
                  </a:srgbClr>
                </a:solidFill>
                <a:latin typeface="Cambria"/>
              </a:rPr>
              <a:t>Check the World’s Software for </a:t>
            </a:r>
            <a:r>
              <a:rPr lang="en-US" sz="2800" i="1" dirty="0" smtClean="0">
                <a:solidFill>
                  <a:srgbClr val="000000"/>
                </a:solidFill>
                <a:latin typeface="Cambria"/>
              </a:rPr>
              <a:t>Exploitable</a:t>
            </a:r>
            <a:r>
              <a:rPr lang="en-US" sz="2800" dirty="0" smtClean="0">
                <a:solidFill>
                  <a:srgbClr val="000000"/>
                </a:solidFill>
                <a:latin typeface="Cambria"/>
              </a:rPr>
              <a:t> </a:t>
            </a:r>
            <a:r>
              <a:rPr lang="en-US" sz="2800" dirty="0" smtClean="0">
                <a:solidFill>
                  <a:srgbClr val="000000">
                    <a:lumMod val="85000"/>
                    <a:lumOff val="15000"/>
                  </a:srgbClr>
                </a:solidFill>
                <a:latin typeface="Cambria"/>
              </a:rPr>
              <a:t>Bugs</a:t>
            </a:r>
            <a:endParaRPr lang="en-US" sz="2800" dirty="0">
              <a:solidFill>
                <a:srgbClr val="000000">
                  <a:lumMod val="85000"/>
                  <a:lumOff val="15000"/>
                </a:srgbClr>
              </a:solidFill>
              <a:latin typeface="Cambria"/>
            </a:endParaRPr>
          </a:p>
        </p:txBody>
      </p:sp>
      <p:sp>
        <p:nvSpPr>
          <p:cNvPr id="4" name="Rounded Rectangle 3"/>
          <p:cNvSpPr/>
          <p:nvPr/>
        </p:nvSpPr>
        <p:spPr>
          <a:xfrm>
            <a:off x="4724400" y="3777831"/>
            <a:ext cx="3200400" cy="8272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dirty="0" err="1" smtClean="0">
                <a:solidFill>
                  <a:srgbClr val="FFFFFF"/>
                </a:solidFill>
                <a:latin typeface="Cambria"/>
                <a:cs typeface="Cambria"/>
              </a:rPr>
              <a:t>Decompilation</a:t>
            </a:r>
            <a:endParaRPr lang="en-US" sz="2400" dirty="0">
              <a:solidFill>
                <a:srgbClr val="FFFFFF"/>
              </a:solidFill>
              <a:latin typeface="Cambria"/>
              <a:cs typeface="Cambria"/>
            </a:endParaRPr>
          </a:p>
        </p:txBody>
      </p:sp>
      <p:sp>
        <p:nvSpPr>
          <p:cNvPr id="38" name="Rounded Rectangle 37"/>
          <p:cNvSpPr/>
          <p:nvPr/>
        </p:nvSpPr>
        <p:spPr>
          <a:xfrm>
            <a:off x="1398664" y="4811527"/>
            <a:ext cx="3200400" cy="8272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dirty="0" smtClean="0">
                <a:solidFill>
                  <a:srgbClr val="FFFFFF"/>
                </a:solidFill>
                <a:latin typeface="Cambria"/>
                <a:cs typeface="Cambria"/>
              </a:rPr>
              <a:t>Automatic Exploit Generation</a:t>
            </a:r>
            <a:endParaRPr lang="en-US" sz="2400" dirty="0">
              <a:solidFill>
                <a:srgbClr val="FFFFFF"/>
              </a:solidFill>
              <a:latin typeface="Cambria"/>
              <a:cs typeface="Cambria"/>
            </a:endParaRPr>
          </a:p>
        </p:txBody>
      </p:sp>
      <p:sp>
        <p:nvSpPr>
          <p:cNvPr id="39" name="Rounded Rectangle 38"/>
          <p:cNvSpPr/>
          <p:nvPr/>
        </p:nvSpPr>
        <p:spPr>
          <a:xfrm>
            <a:off x="4724400" y="4811527"/>
            <a:ext cx="3200400" cy="8272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dirty="0" smtClean="0">
                <a:solidFill>
                  <a:srgbClr val="FFFFFF"/>
                </a:solidFill>
                <a:latin typeface="Cambria"/>
                <a:cs typeface="Cambria"/>
              </a:rPr>
              <a:t>Malware Analysis</a:t>
            </a:r>
            <a:endParaRPr lang="en-US" sz="2400" dirty="0">
              <a:solidFill>
                <a:srgbClr val="FFFFFF"/>
              </a:solidFill>
              <a:latin typeface="Cambria"/>
              <a:cs typeface="Cambria"/>
            </a:endParaRPr>
          </a:p>
        </p:txBody>
      </p:sp>
      <p:sp>
        <p:nvSpPr>
          <p:cNvPr id="40" name="Rounded Rectangle 39"/>
          <p:cNvSpPr/>
          <p:nvPr/>
        </p:nvSpPr>
        <p:spPr>
          <a:xfrm>
            <a:off x="1398664" y="3777831"/>
            <a:ext cx="3200400" cy="8272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dirty="0" smtClean="0">
                <a:solidFill>
                  <a:srgbClr val="FFFFFF"/>
                </a:solidFill>
                <a:latin typeface="Cambria"/>
                <a:cs typeface="Cambria"/>
              </a:rPr>
              <a:t>Vetting the </a:t>
            </a:r>
            <a:br>
              <a:rPr lang="en-US" sz="2400" dirty="0" smtClean="0">
                <a:solidFill>
                  <a:srgbClr val="FFFFFF"/>
                </a:solidFill>
                <a:latin typeface="Cambria"/>
                <a:cs typeface="Cambria"/>
              </a:rPr>
            </a:br>
            <a:r>
              <a:rPr lang="en-US" sz="2400" dirty="0" smtClean="0">
                <a:solidFill>
                  <a:srgbClr val="FFFFFF"/>
                </a:solidFill>
                <a:latin typeface="Cambria"/>
                <a:cs typeface="Cambria"/>
              </a:rPr>
              <a:t>Security of Systems</a:t>
            </a:r>
            <a:endParaRPr lang="en-US" sz="2400" dirty="0">
              <a:solidFill>
                <a:srgbClr val="FFFFFF"/>
              </a:solidFill>
              <a:latin typeface="Cambria"/>
              <a:cs typeface="Cambria"/>
            </a:endParaRPr>
          </a:p>
        </p:txBody>
      </p:sp>
      <p:sp>
        <p:nvSpPr>
          <p:cNvPr id="5" name="TextBox 4"/>
          <p:cNvSpPr txBox="1"/>
          <p:nvPr/>
        </p:nvSpPr>
        <p:spPr>
          <a:xfrm>
            <a:off x="2528770" y="3048000"/>
            <a:ext cx="4086460" cy="523220"/>
          </a:xfrm>
          <a:prstGeom prst="rect">
            <a:avLst/>
          </a:prstGeom>
          <a:noFill/>
        </p:spPr>
        <p:txBody>
          <a:bodyPr wrap="none" rtlCol="0">
            <a:spAutoFit/>
          </a:bodyPr>
          <a:lstStyle/>
          <a:p>
            <a:pPr defTabSz="457200"/>
            <a:r>
              <a:rPr lang="en-US" sz="2800" i="1" u="sng" dirty="0" smtClean="0">
                <a:solidFill>
                  <a:srgbClr val="000000"/>
                </a:solidFill>
                <a:latin typeface="Cambria"/>
                <a:cs typeface="Cambria"/>
              </a:rPr>
              <a:t>Example Current Projects</a:t>
            </a:r>
            <a:endParaRPr lang="en-US" sz="2800" i="1" u="sng" dirty="0">
              <a:solidFill>
                <a:srgbClr val="000000"/>
              </a:solidFill>
              <a:latin typeface="Cambria"/>
              <a:cs typeface="Cambria"/>
            </a:endParaRPr>
          </a:p>
        </p:txBody>
      </p:sp>
    </p:spTree>
    <p:extLst>
      <p:ext uri="{BB962C8B-B14F-4D97-AF65-F5344CB8AC3E}">
        <p14:creationId xmlns:p14="http://schemas.microsoft.com/office/powerpoint/2010/main" val="177781502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eaLnBrk="0" fontAlgn="base" hangingPunct="0">
              <a:spcBef>
                <a:spcPct val="0"/>
              </a:spcBef>
              <a:spcAft>
                <a:spcPct val="0"/>
              </a:spcAft>
            </a:pPr>
            <a:r>
              <a:rPr lang="it-IT" sz="3200" b="1" dirty="0" smtClean="0">
                <a:solidFill>
                  <a:srgbClr val="FFFFFF"/>
                </a:solidFill>
                <a:latin typeface="Cambria"/>
                <a:ea typeface="ＭＳ Ｐゴシック" charset="0"/>
                <a:cs typeface="Cambria"/>
              </a:rPr>
              <a:t>Example Project: </a:t>
            </a:r>
            <a:r>
              <a:rPr lang="en-US" sz="3200" b="1" dirty="0" smtClean="0">
                <a:solidFill>
                  <a:srgbClr val="FFFFFF"/>
                </a:solidFill>
                <a:latin typeface="Cambria"/>
                <a:ea typeface="ＭＳ Ｐゴシック" charset="0"/>
                <a:cs typeface="Cambria"/>
              </a:rPr>
              <a:t>Automatic Exploit Generation</a:t>
            </a:r>
          </a:p>
        </p:txBody>
      </p:sp>
      <p:sp>
        <p:nvSpPr>
          <p:cNvPr id="8" name="Text Box 147"/>
          <p:cNvSpPr txBox="1">
            <a:spLocks noChangeArrowheads="1"/>
          </p:cNvSpPr>
          <p:nvPr/>
        </p:nvSpPr>
        <p:spPr bwMode="auto">
          <a:xfrm>
            <a:off x="6596063" y="5924550"/>
            <a:ext cx="22923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pPr>
            <a:endParaRPr lang="en-US" sz="2200" b="1" i="1" smtClean="0">
              <a:solidFill>
                <a:srgbClr val="3333CC"/>
              </a:solidFill>
              <a:latin typeface="Arial Narrow" charset="0"/>
            </a:endParaRPr>
          </a:p>
        </p:txBody>
      </p:sp>
      <p:grpSp>
        <p:nvGrpSpPr>
          <p:cNvPr id="10" name="Group 9"/>
          <p:cNvGrpSpPr/>
          <p:nvPr/>
        </p:nvGrpSpPr>
        <p:grpSpPr>
          <a:xfrm>
            <a:off x="3903791" y="1219200"/>
            <a:ext cx="4478209" cy="1467381"/>
            <a:chOff x="228600" y="1689854"/>
            <a:chExt cx="4478209" cy="1467381"/>
          </a:xfrm>
        </p:grpSpPr>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689854"/>
              <a:ext cx="2438400" cy="728717"/>
            </a:xfrm>
            <a:prstGeom prst="rect">
              <a:avLst/>
            </a:prstGeom>
          </p:spPr>
        </p:pic>
        <p:sp>
          <p:nvSpPr>
            <p:cNvPr id="12" name="TextBox 11"/>
            <p:cNvSpPr txBox="1"/>
            <p:nvPr/>
          </p:nvSpPr>
          <p:spPr>
            <a:xfrm>
              <a:off x="228600" y="2418571"/>
              <a:ext cx="4478209" cy="738664"/>
            </a:xfrm>
            <a:prstGeom prst="rect">
              <a:avLst/>
            </a:prstGeom>
            <a:noFill/>
          </p:spPr>
          <p:txBody>
            <a:bodyPr wrap="none" rtlCol="0">
              <a:spAutoFit/>
            </a:bodyPr>
            <a:lstStyle/>
            <a:p>
              <a:pPr defTabSz="457200"/>
              <a:r>
                <a:rPr lang="en-US" sz="2400" dirty="0" smtClean="0">
                  <a:solidFill>
                    <a:srgbClr val="990000"/>
                  </a:solidFill>
                  <a:latin typeface="Cambria"/>
                  <a:cs typeface="Cambria"/>
                </a:rPr>
                <a:t>1. Formal Exploit Specifications</a:t>
              </a:r>
            </a:p>
            <a:p>
              <a:pPr defTabSz="457200"/>
              <a:r>
                <a:rPr lang="en-US" dirty="0" smtClean="0">
                  <a:solidFill>
                    <a:srgbClr val="404040"/>
                  </a:solidFill>
                  <a:latin typeface="Cambria"/>
                  <a:cs typeface="Cambria"/>
                </a:rPr>
                <a:t>e.g., buffer overflow, information leaks</a:t>
              </a:r>
            </a:p>
          </p:txBody>
        </p:sp>
      </p:grpSp>
      <p:grpSp>
        <p:nvGrpSpPr>
          <p:cNvPr id="13" name="Group 12"/>
          <p:cNvGrpSpPr/>
          <p:nvPr/>
        </p:nvGrpSpPr>
        <p:grpSpPr>
          <a:xfrm>
            <a:off x="3031356" y="4834443"/>
            <a:ext cx="5375362" cy="1869759"/>
            <a:chOff x="3287161" y="4742121"/>
            <a:chExt cx="4658511" cy="1869759"/>
          </a:xfrm>
        </p:grpSpPr>
        <p:pic>
          <p:nvPicPr>
            <p:cNvPr id="14" name="Picture 13"/>
            <p:cNvPicPr>
              <a:picLocks noChangeAspect="1"/>
            </p:cNvPicPr>
            <p:nvPr/>
          </p:nvPicPr>
          <p:blipFill>
            <a:blip r:embed="rId4"/>
            <a:stretch>
              <a:fillRect/>
            </a:stretch>
          </p:blipFill>
          <p:spPr>
            <a:xfrm>
              <a:off x="3287161" y="4742121"/>
              <a:ext cx="1800716" cy="1108133"/>
            </a:xfrm>
            <a:prstGeom prst="rect">
              <a:avLst/>
            </a:prstGeom>
          </p:spPr>
        </p:pic>
        <p:pic>
          <p:nvPicPr>
            <p:cNvPr id="15" name="Picture 14"/>
            <p:cNvPicPr>
              <a:picLocks noChangeAspect="1"/>
            </p:cNvPicPr>
            <p:nvPr/>
          </p:nvPicPr>
          <p:blipFill>
            <a:blip r:embed="rId5"/>
            <a:stretch>
              <a:fillRect/>
            </a:stretch>
          </p:blipFill>
          <p:spPr>
            <a:xfrm>
              <a:off x="5308977" y="5248830"/>
              <a:ext cx="2636695" cy="594821"/>
            </a:xfrm>
            <a:prstGeom prst="rect">
              <a:avLst/>
            </a:prstGeom>
          </p:spPr>
        </p:pic>
        <p:sp>
          <p:nvSpPr>
            <p:cNvPr id="17" name="TextBox 16"/>
            <p:cNvSpPr txBox="1"/>
            <p:nvPr/>
          </p:nvSpPr>
          <p:spPr>
            <a:xfrm>
              <a:off x="3974486" y="5873216"/>
              <a:ext cx="3321490" cy="738664"/>
            </a:xfrm>
            <a:prstGeom prst="rect">
              <a:avLst/>
            </a:prstGeom>
            <a:noFill/>
          </p:spPr>
          <p:txBody>
            <a:bodyPr wrap="none" rtlCol="0">
              <a:spAutoFit/>
            </a:bodyPr>
            <a:lstStyle/>
            <a:p>
              <a:pPr algn="ctr" defTabSz="457200"/>
              <a:r>
                <a:rPr lang="en-US" sz="2400" dirty="0" smtClean="0">
                  <a:solidFill>
                    <a:srgbClr val="990000"/>
                  </a:solidFill>
                  <a:latin typeface="Cambria"/>
                  <a:cs typeface="Cambria"/>
                </a:rPr>
                <a:t>3. Exploits against real code</a:t>
              </a:r>
            </a:p>
            <a:p>
              <a:pPr algn="ctr" defTabSz="457200"/>
              <a:r>
                <a:rPr lang="en-US" dirty="0" smtClean="0">
                  <a:solidFill>
                    <a:srgbClr val="404040"/>
                  </a:solidFill>
                  <a:latin typeface="Cambria"/>
                  <a:cs typeface="Cambria"/>
                </a:rPr>
                <a:t>We get a shell in seconds</a:t>
              </a:r>
              <a:endParaRPr lang="en-US" dirty="0">
                <a:solidFill>
                  <a:srgbClr val="404040"/>
                </a:solidFill>
                <a:latin typeface="Cambria"/>
                <a:cs typeface="Cambria"/>
              </a:endParaRPr>
            </a:p>
          </p:txBody>
        </p:sp>
      </p:grpSp>
      <p:grpSp>
        <p:nvGrpSpPr>
          <p:cNvPr id="18" name="Group 17"/>
          <p:cNvGrpSpPr/>
          <p:nvPr/>
        </p:nvGrpSpPr>
        <p:grpSpPr>
          <a:xfrm>
            <a:off x="3886200" y="2754400"/>
            <a:ext cx="4255943" cy="2023050"/>
            <a:chOff x="4637051" y="751803"/>
            <a:chExt cx="4255943" cy="2023050"/>
          </a:xfrm>
        </p:grpSpPr>
        <p:pic>
          <p:nvPicPr>
            <p:cNvPr id="19" name="Picture 18"/>
            <p:cNvPicPr>
              <a:picLocks noChangeAspect="1"/>
            </p:cNvPicPr>
            <p:nvPr/>
          </p:nvPicPr>
          <p:blipFill>
            <a:blip r:embed="rId6"/>
            <a:stretch>
              <a:fillRect/>
            </a:stretch>
          </p:blipFill>
          <p:spPr>
            <a:xfrm>
              <a:off x="5507721" y="751803"/>
              <a:ext cx="2604943" cy="1262339"/>
            </a:xfrm>
            <a:prstGeom prst="rect">
              <a:avLst/>
            </a:prstGeom>
          </p:spPr>
        </p:pic>
        <p:sp>
          <p:nvSpPr>
            <p:cNvPr id="21" name="TextBox 20"/>
            <p:cNvSpPr txBox="1"/>
            <p:nvPr/>
          </p:nvSpPr>
          <p:spPr>
            <a:xfrm>
              <a:off x="4637051" y="2036189"/>
              <a:ext cx="4255943" cy="738664"/>
            </a:xfrm>
            <a:prstGeom prst="rect">
              <a:avLst/>
            </a:prstGeom>
            <a:noFill/>
          </p:spPr>
          <p:txBody>
            <a:bodyPr wrap="none" rtlCol="0">
              <a:spAutoFit/>
            </a:bodyPr>
            <a:lstStyle/>
            <a:p>
              <a:pPr algn="ctr" defTabSz="457200"/>
              <a:r>
                <a:rPr lang="en-US" sz="2400" dirty="0" smtClean="0">
                  <a:solidFill>
                    <a:srgbClr val="990000"/>
                  </a:solidFill>
                  <a:latin typeface="Cambria"/>
                  <a:cs typeface="Cambria"/>
                </a:rPr>
                <a:t>2. Binary Program Verification</a:t>
              </a:r>
            </a:p>
            <a:p>
              <a:pPr algn="ctr" defTabSz="457200"/>
              <a:r>
                <a:rPr lang="en-US" dirty="0" smtClean="0">
                  <a:solidFill>
                    <a:srgbClr val="404040"/>
                  </a:solidFill>
                  <a:latin typeface="Cambria"/>
                  <a:cs typeface="Cambria"/>
                </a:rPr>
                <a:t>e.g., Symbolic Execution</a:t>
              </a:r>
              <a:endParaRPr lang="en-US" dirty="0">
                <a:solidFill>
                  <a:srgbClr val="404040"/>
                </a:solidFill>
                <a:latin typeface="Cambria"/>
                <a:cs typeface="Cambria"/>
              </a:endParaRPr>
            </a:p>
          </p:txBody>
        </p:sp>
      </p:grpSp>
      <p:sp>
        <p:nvSpPr>
          <p:cNvPr id="2" name="Left Brace 1"/>
          <p:cNvSpPr/>
          <p:nvPr/>
        </p:nvSpPr>
        <p:spPr>
          <a:xfrm>
            <a:off x="2514600" y="1219200"/>
            <a:ext cx="516756" cy="5485002"/>
          </a:xfrm>
          <a:prstGeom prst="leftBrace">
            <a:avLst/>
          </a:prstGeom>
          <a:ln w="19050" cmpd="sng"/>
        </p:spPr>
        <p:style>
          <a:lnRef idx="3">
            <a:schemeClr val="dk1"/>
          </a:lnRef>
          <a:fillRef idx="0">
            <a:schemeClr val="dk1"/>
          </a:fillRef>
          <a:effectRef idx="2">
            <a:schemeClr val="dk1"/>
          </a:effectRef>
          <a:fontRef idx="minor">
            <a:schemeClr val="tx1"/>
          </a:fontRef>
        </p:style>
        <p:txBody>
          <a:bodyPr rtlCol="0" anchor="ctr"/>
          <a:lstStyle/>
          <a:p>
            <a:pPr algn="ctr" defTabSz="457200"/>
            <a:endParaRPr lang="en-US">
              <a:solidFill>
                <a:srgbClr val="000000"/>
              </a:solidFill>
              <a:latin typeface="Arial"/>
            </a:endParaRPr>
          </a:p>
        </p:txBody>
      </p:sp>
      <p:sp>
        <p:nvSpPr>
          <p:cNvPr id="3" name="TextBox 2"/>
          <p:cNvSpPr txBox="1"/>
          <p:nvPr/>
        </p:nvSpPr>
        <p:spPr>
          <a:xfrm>
            <a:off x="533400" y="2971800"/>
            <a:ext cx="2237912" cy="1569660"/>
          </a:xfrm>
          <a:prstGeom prst="rect">
            <a:avLst/>
          </a:prstGeom>
          <a:noFill/>
        </p:spPr>
        <p:txBody>
          <a:bodyPr wrap="none" rtlCol="0">
            <a:spAutoFit/>
          </a:bodyPr>
          <a:lstStyle/>
          <a:p>
            <a:pPr defTabSz="457200"/>
            <a:r>
              <a:rPr lang="en-US" sz="3200" dirty="0" smtClean="0">
                <a:solidFill>
                  <a:srgbClr val="000000"/>
                </a:solidFill>
                <a:latin typeface="Arial"/>
              </a:rPr>
              <a:t>Example</a:t>
            </a:r>
          </a:p>
          <a:p>
            <a:pPr defTabSz="457200"/>
            <a:r>
              <a:rPr lang="en-US" sz="3200" dirty="0" smtClean="0">
                <a:solidFill>
                  <a:srgbClr val="000000"/>
                </a:solidFill>
                <a:latin typeface="Arial"/>
              </a:rPr>
              <a:t>Research</a:t>
            </a:r>
          </a:p>
          <a:p>
            <a:pPr defTabSz="457200"/>
            <a:r>
              <a:rPr lang="en-US" sz="3200" dirty="0" smtClean="0">
                <a:solidFill>
                  <a:srgbClr val="000000"/>
                </a:solidFill>
                <a:latin typeface="Arial"/>
              </a:rPr>
              <a:t>Challenges</a:t>
            </a:r>
            <a:endParaRPr lang="en-US" sz="3200" dirty="0">
              <a:solidFill>
                <a:srgbClr val="000000"/>
              </a:solidFill>
              <a:latin typeface="Arial"/>
            </a:endParaRPr>
          </a:p>
        </p:txBody>
      </p:sp>
    </p:spTree>
    <p:extLst>
      <p:ext uri="{BB962C8B-B14F-4D97-AF65-F5344CB8AC3E}">
        <p14:creationId xmlns:p14="http://schemas.microsoft.com/office/powerpoint/2010/main" val="116675679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C:\cupslunch\basic16\google.png"/>
          <p:cNvPicPr>
            <a:picLocks noChangeAspect="1" noChangeArrowheads="1"/>
          </p:cNvPicPr>
          <p:nvPr/>
        </p:nvPicPr>
        <p:blipFill>
          <a:blip r:embed="rId3">
            <a:extLst>
              <a:ext uri="{28A0092B-C50C-407E-A947-70E740481C1C}">
                <a14:useLocalDpi xmlns:a14="http://schemas.microsoft.com/office/drawing/2010/main" val="0"/>
              </a:ext>
            </a:extLst>
          </a:blip>
          <a:srcRect r="682"/>
          <a:stretch>
            <a:fillRect/>
          </a:stretch>
        </p:blipFill>
        <p:spPr bwMode="auto">
          <a:xfrm>
            <a:off x="4383088" y="1979613"/>
            <a:ext cx="37988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 name="Content Placeholder 2"/>
          <p:cNvSpPr>
            <a:spLocks noGrp="1"/>
          </p:cNvSpPr>
          <p:nvPr>
            <p:ph idx="1"/>
          </p:nvPr>
        </p:nvSpPr>
        <p:spPr>
          <a:xfrm>
            <a:off x="119063" y="1173163"/>
            <a:ext cx="8826500" cy="5595937"/>
          </a:xfrm>
        </p:spPr>
        <p:txBody>
          <a:bodyPr/>
          <a:lstStyle/>
          <a:p>
            <a:pPr marL="0" indent="0">
              <a:buFontTx/>
              <a:buNone/>
            </a:pPr>
            <a:r>
              <a:rPr lang="en-US" sz="2800">
                <a:latin typeface="Arial" charset="0"/>
              </a:rPr>
              <a:t>Research interests: computer security </a:t>
            </a:r>
            <a:br>
              <a:rPr lang="en-US" sz="2800">
                <a:latin typeface="Arial" charset="0"/>
              </a:rPr>
            </a:br>
            <a:r>
              <a:rPr lang="en-US" sz="2800">
                <a:latin typeface="Arial" charset="0"/>
              </a:rPr>
              <a:t>and privacy, usable security</a:t>
            </a:r>
          </a:p>
          <a:p>
            <a:pPr marL="0" indent="0"/>
            <a:r>
              <a:rPr lang="en-US" sz="2400">
                <a:latin typeface="Arial" charset="0"/>
              </a:rPr>
              <a:t>Passwords</a:t>
            </a:r>
          </a:p>
          <a:p>
            <a:pPr lvl="1"/>
            <a:r>
              <a:rPr lang="en-US" sz="2000">
                <a:latin typeface="Arial" charset="0"/>
              </a:rPr>
              <a:t>What makes a password hard for an attacker to guess but easy </a:t>
            </a:r>
            <a:br>
              <a:rPr lang="en-US" sz="2000">
                <a:latin typeface="Arial" charset="0"/>
              </a:rPr>
            </a:br>
            <a:r>
              <a:rPr lang="en-US" sz="2000">
                <a:latin typeface="Arial" charset="0"/>
              </a:rPr>
              <a:t>for a user to remember?</a:t>
            </a:r>
          </a:p>
          <a:p>
            <a:pPr lvl="1"/>
            <a:r>
              <a:rPr lang="en-US" sz="2000">
                <a:latin typeface="Arial" charset="0"/>
              </a:rPr>
              <a:t>How to we induce users to create such passwords?</a:t>
            </a:r>
          </a:p>
          <a:p>
            <a:pPr marL="0" indent="0"/>
            <a:r>
              <a:rPr lang="en-US" sz="2400">
                <a:latin typeface="Arial" charset="0"/>
              </a:rPr>
              <a:t>Access control over personal data (a.k.a. privacy)</a:t>
            </a:r>
          </a:p>
          <a:p>
            <a:pPr lvl="1"/>
            <a:r>
              <a:rPr lang="en-US" sz="2000">
                <a:latin typeface="Arial" charset="0"/>
              </a:rPr>
              <a:t>What kind of access-control / privacy policies do users </a:t>
            </a:r>
            <a:br>
              <a:rPr lang="en-US" sz="2000">
                <a:latin typeface="Arial" charset="0"/>
              </a:rPr>
            </a:br>
            <a:r>
              <a:rPr lang="en-US" sz="2000">
                <a:latin typeface="Arial" charset="0"/>
              </a:rPr>
              <a:t>want?  What kind of policies are easy for users to understand?</a:t>
            </a:r>
          </a:p>
          <a:p>
            <a:pPr lvl="1"/>
            <a:r>
              <a:rPr lang="en-US" sz="2000">
                <a:latin typeface="Arial" charset="0"/>
              </a:rPr>
              <a:t>What kind of interfaces are best for creating and editing policies?</a:t>
            </a:r>
          </a:p>
          <a:p>
            <a:pPr marL="0" indent="0"/>
            <a:r>
              <a:rPr lang="en-US" sz="2400">
                <a:latin typeface="Arial" charset="0"/>
              </a:rPr>
              <a:t>Application and system security</a:t>
            </a:r>
          </a:p>
          <a:p>
            <a:pPr lvl="1"/>
            <a:r>
              <a:rPr lang="en-US" sz="2000">
                <a:latin typeface="Arial" charset="0"/>
              </a:rPr>
              <a:t>How do we prevent apps and plugins from stealing our information?</a:t>
            </a:r>
          </a:p>
          <a:p>
            <a:pPr lvl="1"/>
            <a:r>
              <a:rPr lang="en-US" sz="2000">
                <a:latin typeface="Arial" charset="0"/>
              </a:rPr>
              <a:t>How do we build applications and systems that </a:t>
            </a:r>
            <a:br>
              <a:rPr lang="en-US" sz="2000">
                <a:latin typeface="Arial" charset="0"/>
              </a:rPr>
            </a:br>
            <a:r>
              <a:rPr lang="en-US" sz="2000">
                <a:latin typeface="Arial" charset="0"/>
              </a:rPr>
              <a:t>we can </a:t>
            </a:r>
            <a:r>
              <a:rPr lang="en-US" sz="2000" i="1">
                <a:latin typeface="Arial" charset="0"/>
              </a:rPr>
              <a:t>prove</a:t>
            </a:r>
            <a:r>
              <a:rPr lang="en-US" sz="2000">
                <a:latin typeface="Arial" charset="0"/>
              </a:rPr>
              <a:t> enforce users</a:t>
            </a:r>
            <a:r>
              <a:rPr lang="ja-JP" altLang="en-US" sz="2000">
                <a:latin typeface="Arial" charset="0"/>
              </a:rPr>
              <a:t>’</a:t>
            </a:r>
            <a:r>
              <a:rPr lang="en-US" sz="2000">
                <a:latin typeface="Arial" charset="0"/>
              </a:rPr>
              <a:t> policies correctly?</a:t>
            </a:r>
          </a:p>
          <a:p>
            <a:pPr marL="0" indent="0"/>
            <a:endParaRPr lang="en-US" sz="2400">
              <a:latin typeface="Arial" charset="0"/>
            </a:endParaRPr>
          </a:p>
        </p:txBody>
      </p:sp>
      <p:sp>
        <p:nvSpPr>
          <p:cNvPr id="3075"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906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n-US" sz="3200" b="1" dirty="0" smtClean="0">
                <a:solidFill>
                  <a:srgbClr val="FFFFFF"/>
                </a:solidFill>
                <a:latin typeface="Arial"/>
                <a:ea typeface="ＭＳ Ｐゴシック" charset="0"/>
              </a:rPr>
              <a:t>Lujo Bauer</a:t>
            </a:r>
          </a:p>
        </p:txBody>
      </p:sp>
      <p:pic>
        <p:nvPicPr>
          <p:cNvPr id="3077" name="Picture 2" descr="C:\home\lbauer\research\talks\images\bauer-ece-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388" y="228600"/>
            <a:ext cx="159702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27975" y="3429000"/>
            <a:ext cx="8667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3788" y="3429000"/>
            <a:ext cx="48418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50163" y="4008438"/>
            <a:ext cx="1252537"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35863" y="5865813"/>
            <a:ext cx="5365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08775" y="5940425"/>
            <a:ext cx="6445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2" descr="C:\cupslunch\basic8\yaho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3838" y="2163763"/>
            <a:ext cx="1524000" cy="439737"/>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1923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2400" y="239713"/>
            <a:ext cx="990600" cy="12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D37A05C-7D88-9E4B-B6AC-1CE35ACF5DD7}" type="slidenum">
              <a:rPr lang="en-US" smtClean="0"/>
              <a:pPr/>
              <a:t>4</a:t>
            </a:fld>
            <a:endParaRPr lang="en-US"/>
          </a:p>
        </p:txBody>
      </p:sp>
      <p:pic>
        <p:nvPicPr>
          <p:cNvPr id="8" name="Picture 3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24266" y="5058513"/>
            <a:ext cx="1043534" cy="1265348"/>
          </a:xfrm>
          <a:prstGeom prst="rect">
            <a:avLst/>
          </a:prstGeom>
          <a:noFill/>
          <a:ln w="9525">
            <a:noFill/>
            <a:miter lim="800000"/>
            <a:headEnd/>
            <a:tailEnd/>
          </a:ln>
        </p:spPr>
      </p:pic>
      <p:pic>
        <p:nvPicPr>
          <p:cNvPr id="9" name="Picture 3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38957" y="4880822"/>
            <a:ext cx="1224305" cy="1489955"/>
          </a:xfrm>
          <a:prstGeom prst="rect">
            <a:avLst/>
          </a:prstGeom>
          <a:noFill/>
          <a:ln w="9525">
            <a:noFill/>
            <a:miter lim="800000"/>
            <a:headEnd/>
            <a:tailEnd/>
          </a:ln>
        </p:spPr>
      </p:pic>
      <p:pic>
        <p:nvPicPr>
          <p:cNvPr id="10" name="Picture 32"/>
          <p:cNvPicPr>
            <a:picLocks noChangeAspect="1"/>
          </p:cNvPicPr>
          <p:nvPr/>
        </p:nvPicPr>
        <p:blipFill>
          <a:blip r:embed="rId6"/>
          <a:srcRect/>
          <a:stretch>
            <a:fillRect/>
          </a:stretch>
        </p:blipFill>
        <p:spPr bwMode="auto">
          <a:xfrm>
            <a:off x="5397282" y="4038600"/>
            <a:ext cx="1232117" cy="1701785"/>
          </a:xfrm>
          <a:prstGeom prst="rect">
            <a:avLst/>
          </a:prstGeom>
          <a:noFill/>
          <a:ln w="9525">
            <a:noFill/>
            <a:miter lim="800000"/>
            <a:headEnd/>
            <a:tailEnd/>
          </a:ln>
        </p:spPr>
      </p:pic>
      <p:pic>
        <p:nvPicPr>
          <p:cNvPr id="11" name="Picture 33" descr="images-1.jpeg"/>
          <p:cNvPicPr>
            <a:picLocks noChangeAspect="1"/>
          </p:cNvPicPr>
          <p:nvPr/>
        </p:nvPicPr>
        <p:blipFill>
          <a:blip r:embed="rId7"/>
          <a:srcRect/>
          <a:stretch>
            <a:fillRect/>
          </a:stretch>
        </p:blipFill>
        <p:spPr bwMode="auto">
          <a:xfrm>
            <a:off x="2847100" y="3716338"/>
            <a:ext cx="1421307" cy="1417787"/>
          </a:xfrm>
          <a:prstGeom prst="rect">
            <a:avLst/>
          </a:prstGeom>
          <a:noFill/>
          <a:ln w="9525">
            <a:noFill/>
            <a:miter lim="800000"/>
            <a:headEnd/>
            <a:tailEnd/>
          </a:ln>
        </p:spPr>
      </p:pic>
      <p:pic>
        <p:nvPicPr>
          <p:cNvPr id="13" name="Picture 21" descr="seth_goldstein2.jpg"/>
          <p:cNvPicPr>
            <a:picLocks noChangeAspect="1"/>
          </p:cNvPicPr>
          <p:nvPr/>
        </p:nvPicPr>
        <p:blipFill>
          <a:blip r:embed="rId8"/>
          <a:srcRect/>
          <a:stretch>
            <a:fillRect/>
          </a:stretch>
        </p:blipFill>
        <p:spPr bwMode="auto">
          <a:xfrm>
            <a:off x="381000" y="3459012"/>
            <a:ext cx="820682" cy="1189187"/>
          </a:xfrm>
          <a:prstGeom prst="rect">
            <a:avLst/>
          </a:prstGeom>
          <a:noFill/>
          <a:ln w="9525">
            <a:noFill/>
            <a:miter lim="800000"/>
            <a:headEnd/>
            <a:tailEnd/>
          </a:ln>
        </p:spPr>
      </p:pic>
      <p:pic>
        <p:nvPicPr>
          <p:cNvPr id="14" name="Picture 22" descr="James_Hoe.jpg"/>
          <p:cNvPicPr>
            <a:picLocks noChangeAspect="1"/>
          </p:cNvPicPr>
          <p:nvPr/>
        </p:nvPicPr>
        <p:blipFill>
          <a:blip r:embed="rId9"/>
          <a:srcRect/>
          <a:stretch>
            <a:fillRect/>
          </a:stretch>
        </p:blipFill>
        <p:spPr bwMode="auto">
          <a:xfrm>
            <a:off x="6923165" y="156169"/>
            <a:ext cx="962896" cy="1445389"/>
          </a:xfrm>
          <a:prstGeom prst="rect">
            <a:avLst/>
          </a:prstGeom>
          <a:noFill/>
          <a:ln w="9525">
            <a:noFill/>
            <a:miter lim="800000"/>
            <a:headEnd/>
            <a:tailEnd/>
          </a:ln>
        </p:spPr>
      </p:pic>
      <p:pic>
        <p:nvPicPr>
          <p:cNvPr id="16" name="Picture 40"/>
          <p:cNvPicPr>
            <a:picLocks noChangeAspect="1"/>
          </p:cNvPicPr>
          <p:nvPr/>
        </p:nvPicPr>
        <p:blipFill>
          <a:blip r:embed="rId10"/>
          <a:srcRect/>
          <a:stretch>
            <a:fillRect/>
          </a:stretch>
        </p:blipFill>
        <p:spPr bwMode="auto">
          <a:xfrm>
            <a:off x="3321540" y="5207938"/>
            <a:ext cx="1147083" cy="1410837"/>
          </a:xfrm>
          <a:prstGeom prst="rect">
            <a:avLst/>
          </a:prstGeom>
          <a:noFill/>
          <a:ln w="9525">
            <a:noFill/>
            <a:miter lim="800000"/>
            <a:headEnd/>
            <a:tailEnd/>
          </a:ln>
        </p:spPr>
      </p:pic>
      <p:pic>
        <p:nvPicPr>
          <p:cNvPr id="17" name="Picture 43"/>
          <p:cNvPicPr>
            <a:picLocks noChangeAspect="1"/>
          </p:cNvPicPr>
          <p:nvPr/>
        </p:nvPicPr>
        <p:blipFill>
          <a:blip r:embed="rId11"/>
          <a:srcRect/>
          <a:stretch>
            <a:fillRect/>
          </a:stretch>
        </p:blipFill>
        <p:spPr bwMode="auto">
          <a:xfrm>
            <a:off x="7861300" y="815229"/>
            <a:ext cx="1047750" cy="1438036"/>
          </a:xfrm>
          <a:prstGeom prst="rect">
            <a:avLst/>
          </a:prstGeom>
          <a:noFill/>
          <a:ln w="9525">
            <a:noFill/>
            <a:miter lim="800000"/>
            <a:headEnd/>
            <a:tailEnd/>
          </a:ln>
        </p:spPr>
      </p:pic>
      <p:pic>
        <p:nvPicPr>
          <p:cNvPr id="18" name="Picture 35"/>
          <p:cNvPicPr>
            <a:picLocks noChangeAspect="1"/>
          </p:cNvPicPr>
          <p:nvPr/>
        </p:nvPicPr>
        <p:blipFill>
          <a:blip r:embed="rId12"/>
          <a:srcRect/>
          <a:stretch>
            <a:fillRect/>
          </a:stretch>
        </p:blipFill>
        <p:spPr bwMode="auto">
          <a:xfrm>
            <a:off x="762001" y="87765"/>
            <a:ext cx="1143000" cy="1361209"/>
          </a:xfrm>
          <a:prstGeom prst="rect">
            <a:avLst/>
          </a:prstGeom>
          <a:noFill/>
          <a:ln w="9525">
            <a:noFill/>
            <a:miter lim="800000"/>
            <a:headEnd/>
            <a:tailEnd/>
          </a:ln>
        </p:spPr>
      </p:pic>
      <p:pic>
        <p:nvPicPr>
          <p:cNvPr id="12" name="Picture 18"/>
          <p:cNvPicPr>
            <a:picLocks noChangeAspect="1" noChangeArrowheads="1"/>
          </p:cNvPicPr>
          <p:nvPr/>
        </p:nvPicPr>
        <p:blipFill>
          <a:blip r:embed="rId13"/>
          <a:srcRect/>
          <a:stretch>
            <a:fillRect/>
          </a:stretch>
        </p:blipFill>
        <p:spPr bwMode="auto">
          <a:xfrm>
            <a:off x="5793927" y="2790629"/>
            <a:ext cx="944929" cy="1054954"/>
          </a:xfrm>
          <a:prstGeom prst="rect">
            <a:avLst/>
          </a:prstGeom>
          <a:noFill/>
          <a:ln w="9525">
            <a:noFill/>
            <a:miter lim="800000"/>
            <a:headEnd/>
            <a:tailEnd/>
          </a:ln>
        </p:spPr>
      </p:pic>
      <p:pic>
        <p:nvPicPr>
          <p:cNvPr id="7" name="Picture 29"/>
          <p:cNvPicPr>
            <a:picLocks noChangeAspect="1"/>
          </p:cNvPicPr>
          <p:nvPr/>
        </p:nvPicPr>
        <p:blipFill>
          <a:blip r:embed="rId14"/>
          <a:srcRect/>
          <a:stretch>
            <a:fillRect/>
          </a:stretch>
        </p:blipFill>
        <p:spPr bwMode="auto">
          <a:xfrm>
            <a:off x="2254194" y="1888246"/>
            <a:ext cx="1185811" cy="1455705"/>
          </a:xfrm>
          <a:prstGeom prst="rect">
            <a:avLst/>
          </a:prstGeom>
          <a:noFill/>
          <a:ln w="9525">
            <a:noFill/>
            <a:miter lim="800000"/>
            <a:headEnd/>
            <a:tailEnd/>
          </a:ln>
        </p:spPr>
      </p:pic>
      <p:pic>
        <p:nvPicPr>
          <p:cNvPr id="23" name="Picture 45"/>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381000" y="4784969"/>
            <a:ext cx="1126358" cy="125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1"/>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514599" y="257922"/>
            <a:ext cx="924967" cy="9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1"/>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7886061" y="2784443"/>
            <a:ext cx="1181739" cy="147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7"/>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102722" y="1593691"/>
            <a:ext cx="981652" cy="115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 name="Picture 36"/>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1629682" y="3449501"/>
            <a:ext cx="935168" cy="104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7"/>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5737760" y="257922"/>
            <a:ext cx="891639" cy="118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8"/>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5998692" y="5647875"/>
            <a:ext cx="940594" cy="114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92075" y="2549722"/>
            <a:ext cx="868362" cy="95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3"/>
          <p:cNvPicPr>
            <a:picLocks noChangeAspect="1"/>
          </p:cNvPicPr>
          <p:nvPr/>
        </p:nvPicPr>
        <p:blipFill>
          <a:blip r:embed="rId23" cstate="print">
            <a:extLst>
              <a:ext uri="{28A0092B-C50C-407E-A947-70E740481C1C}">
                <a14:useLocalDpi xmlns:a14="http://schemas.microsoft.com/office/drawing/2010/main"/>
              </a:ext>
            </a:extLst>
          </a:blip>
          <a:srcRect/>
          <a:stretch>
            <a:fillRect/>
          </a:stretch>
        </p:blipFill>
        <p:spPr bwMode="auto">
          <a:xfrm>
            <a:off x="6923165" y="4275522"/>
            <a:ext cx="1048911" cy="124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4"/>
          <p:cNvPicPr>
            <a:picLocks noChangeAspect="1"/>
          </p:cNvPicPr>
          <p:nvPr/>
        </p:nvPicPr>
        <p:blipFill>
          <a:blip r:embed="rId24">
            <a:extLst>
              <a:ext uri="{28A0092B-C50C-407E-A947-70E740481C1C}">
                <a14:useLocalDpi xmlns:a14="http://schemas.microsoft.com/office/drawing/2010/main"/>
              </a:ext>
            </a:extLst>
          </a:blip>
          <a:srcRect/>
          <a:stretch>
            <a:fillRect/>
          </a:stretch>
        </p:blipFill>
        <p:spPr bwMode="auto">
          <a:xfrm>
            <a:off x="4414028" y="3374862"/>
            <a:ext cx="914400" cy="144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6"/>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4468813" y="5691187"/>
            <a:ext cx="941387" cy="124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descr="franzf.jpg"/>
          <p:cNvPicPr>
            <a:picLocks noChangeAspect="1"/>
          </p:cNvPicPr>
          <p:nvPr/>
        </p:nvPicPr>
        <p:blipFill>
          <a:blip r:embed="rId26">
            <a:extLst>
              <a:ext uri="{28A0092B-C50C-407E-A947-70E740481C1C}">
                <a14:useLocalDpi xmlns:a14="http://schemas.microsoft.com/office/drawing/2010/main"/>
              </a:ext>
            </a:extLst>
          </a:blip>
          <a:srcRect/>
          <a:stretch>
            <a:fillRect/>
          </a:stretch>
        </p:blipFill>
        <p:spPr bwMode="auto">
          <a:xfrm>
            <a:off x="6874269" y="1512190"/>
            <a:ext cx="1012495"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7" descr="Headshot of Tsuhan Chen"/>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3657600" y="1909121"/>
            <a:ext cx="98583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28"/>
          <a:stretch>
            <a:fillRect/>
          </a:stretch>
        </p:blipFill>
        <p:spPr>
          <a:xfrm>
            <a:off x="6856899" y="2963161"/>
            <a:ext cx="991701" cy="991701"/>
          </a:xfrm>
          <a:prstGeom prst="rect">
            <a:avLst/>
          </a:prstGeom>
        </p:spPr>
      </p:pic>
      <p:pic>
        <p:nvPicPr>
          <p:cNvPr id="3" name="Picture 2"/>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989764" y="1631124"/>
            <a:ext cx="907111" cy="1298542"/>
          </a:xfrm>
          <a:prstGeom prst="rect">
            <a:avLst/>
          </a:prstGeom>
        </p:spPr>
      </p:pic>
      <p:pic>
        <p:nvPicPr>
          <p:cNvPr id="5" name="Picture 4"/>
          <p:cNvPicPr>
            <a:picLocks noChangeAspect="1"/>
          </p:cNvPicPr>
          <p:nvPr/>
        </p:nvPicPr>
        <p:blipFill>
          <a:blip r:embed="rId30"/>
          <a:stretch>
            <a:fillRect/>
          </a:stretch>
        </p:blipFill>
        <p:spPr>
          <a:xfrm>
            <a:off x="7140207" y="5716735"/>
            <a:ext cx="884059" cy="1074738"/>
          </a:xfrm>
          <a:prstGeom prst="rect">
            <a:avLst/>
          </a:prstGeom>
        </p:spPr>
      </p:pic>
    </p:spTree>
    <p:extLst>
      <p:ext uri="{BB962C8B-B14F-4D97-AF65-F5344CB8AC3E}">
        <p14:creationId xmlns:p14="http://schemas.microsoft.com/office/powerpoint/2010/main" val="25316718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377825" y="979488"/>
            <a:ext cx="64754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altLang="ja-JP" b="1" smtClean="0">
                <a:solidFill>
                  <a:srgbClr val="000000"/>
                </a:solidFill>
                <a:latin typeface="Arial Narrow" charset="0"/>
              </a:rPr>
              <a:t>Research Focus</a:t>
            </a:r>
            <a:r>
              <a:rPr lang="en-US" altLang="ja-JP" b="1" i="1" smtClean="0">
                <a:solidFill>
                  <a:srgbClr val="000000"/>
                </a:solidFill>
                <a:latin typeface="Arial Narrow" charset="0"/>
              </a:rPr>
              <a:t>:</a:t>
            </a:r>
            <a:r>
              <a:rPr lang="en-US" altLang="ja-JP" b="1" i="1" smtClean="0">
                <a:solidFill>
                  <a:srgbClr val="000000"/>
                </a:solidFill>
              </a:rPr>
              <a:t> </a:t>
            </a:r>
            <a:r>
              <a:rPr lang="en-US" altLang="ja-JP" smtClean="0">
                <a:solidFill>
                  <a:srgbClr val="000000"/>
                </a:solidFill>
              </a:rPr>
              <a:t>Information security and policy, including security economics, network security, and usable security.  </a:t>
            </a:r>
            <a:endParaRPr lang="en-US" altLang="ja-JP" b="1" i="1" smtClean="0">
              <a:solidFill>
                <a:srgbClr val="000000"/>
              </a:solidFill>
            </a:endParaRPr>
          </a:p>
        </p:txBody>
      </p:sp>
      <p:sp>
        <p:nvSpPr>
          <p:cNvPr id="15362"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eaLnBrk="0" fontAlgn="base" hangingPunct="0">
              <a:spcBef>
                <a:spcPct val="0"/>
              </a:spcBef>
              <a:spcAft>
                <a:spcPct val="0"/>
              </a:spcAft>
            </a:pPr>
            <a:r>
              <a:rPr lang="en-US" altLang="ja-JP" sz="3200" b="1" smtClean="0">
                <a:solidFill>
                  <a:srgbClr val="FFFFFF"/>
                </a:solidFill>
                <a:latin typeface="Arial Narrow" charset="0"/>
                <a:ea typeface="ＭＳ Ｐゴシック" charset="0"/>
                <a:cs typeface="Arial" charset="0"/>
              </a:rPr>
              <a:t>Nicolas Christin</a:t>
            </a:r>
          </a:p>
        </p:txBody>
      </p:sp>
      <p:sp>
        <p:nvSpPr>
          <p:cNvPr id="15365" name="Content Placeholder 16"/>
          <p:cNvSpPr>
            <a:spLocks noGrp="1"/>
          </p:cNvSpPr>
          <p:nvPr>
            <p:ph idx="1"/>
          </p:nvPr>
        </p:nvSpPr>
        <p:spPr>
          <a:xfrm>
            <a:off x="395288" y="2252662"/>
            <a:ext cx="8089900" cy="4300537"/>
          </a:xfrm>
        </p:spPr>
        <p:txBody>
          <a:bodyPr>
            <a:normAutofit/>
          </a:bodyPr>
          <a:lstStyle/>
          <a:p>
            <a:pPr>
              <a:lnSpc>
                <a:spcPct val="80000"/>
              </a:lnSpc>
              <a:defRPr/>
            </a:pPr>
            <a:r>
              <a:rPr lang="en-US" altLang="ja-JP" sz="2500" dirty="0">
                <a:latin typeface="Arial" charset="0"/>
                <a:ea typeface="ＭＳ Ｐゴシック" charset="0"/>
                <a:cs typeface="ＭＳ Ｐゴシック" charset="0"/>
              </a:rPr>
              <a:t>Modeling behaviors and incentives in </a:t>
            </a:r>
            <a:endParaRPr lang="en-US" altLang="ja-JP" sz="2500" dirty="0" smtClean="0">
              <a:latin typeface="Arial" charset="0"/>
              <a:ea typeface="ＭＳ Ｐゴシック" charset="0"/>
              <a:cs typeface="ＭＳ Ｐゴシック" charset="0"/>
            </a:endParaRPr>
          </a:p>
          <a:p>
            <a:pPr marL="0" indent="0">
              <a:lnSpc>
                <a:spcPct val="80000"/>
              </a:lnSpc>
              <a:buFontTx/>
              <a:buNone/>
              <a:defRPr/>
            </a:pPr>
            <a:r>
              <a:rPr lang="en-US" altLang="ja-JP" sz="2500" dirty="0" smtClean="0">
                <a:latin typeface="Arial" charset="0"/>
                <a:ea typeface="ＭＳ Ｐゴシック" charset="0"/>
                <a:cs typeface="ＭＳ Ｐゴシック" charset="0"/>
              </a:rPr>
              <a:t>    information </a:t>
            </a:r>
            <a:r>
              <a:rPr lang="en-US" altLang="ja-JP" sz="2500" dirty="0">
                <a:latin typeface="Arial" charset="0"/>
                <a:ea typeface="ＭＳ Ｐゴシック" charset="0"/>
                <a:cs typeface="ＭＳ Ｐゴシック" charset="0"/>
              </a:rPr>
              <a:t>security</a:t>
            </a:r>
          </a:p>
          <a:p>
            <a:pPr lvl="1">
              <a:lnSpc>
                <a:spcPct val="80000"/>
              </a:lnSpc>
              <a:defRPr/>
            </a:pPr>
            <a:r>
              <a:rPr lang="en-US" altLang="ja-JP" sz="2200" dirty="0">
                <a:latin typeface="Arial" charset="0"/>
                <a:ea typeface="ＭＳ Ｐゴシック" charset="0"/>
              </a:rPr>
              <a:t>Attackers </a:t>
            </a:r>
          </a:p>
          <a:p>
            <a:pPr lvl="2">
              <a:lnSpc>
                <a:spcPct val="80000"/>
              </a:lnSpc>
              <a:defRPr/>
            </a:pPr>
            <a:r>
              <a:rPr lang="en-US" altLang="ja-JP" sz="1900" dirty="0">
                <a:latin typeface="Arial" charset="0"/>
                <a:ea typeface="ＭＳ Ｐゴシック" charset="0"/>
              </a:rPr>
              <a:t>Understanding financial </a:t>
            </a:r>
            <a:r>
              <a:rPr lang="en-US" altLang="ja-JP" sz="1900" dirty="0" smtClean="0">
                <a:latin typeface="Arial" charset="0"/>
                <a:ea typeface="ＭＳ Ｐゴシック" charset="0"/>
              </a:rPr>
              <a:t>incentives, underground economies</a:t>
            </a:r>
            <a:endParaRPr lang="en-US" altLang="ja-JP" sz="1900" dirty="0">
              <a:latin typeface="Arial" charset="0"/>
              <a:ea typeface="ＭＳ Ｐゴシック" charset="0"/>
            </a:endParaRPr>
          </a:p>
          <a:p>
            <a:pPr lvl="1">
              <a:lnSpc>
                <a:spcPct val="80000"/>
              </a:lnSpc>
              <a:defRPr/>
            </a:pPr>
            <a:r>
              <a:rPr lang="en-US" altLang="ja-JP" sz="2200" dirty="0">
                <a:latin typeface="Arial" charset="0"/>
                <a:ea typeface="ＭＳ Ｐゴシック" charset="0"/>
              </a:rPr>
              <a:t>Targets/Victims</a:t>
            </a:r>
          </a:p>
          <a:p>
            <a:pPr lvl="2">
              <a:lnSpc>
                <a:spcPct val="80000"/>
              </a:lnSpc>
              <a:defRPr/>
            </a:pPr>
            <a:r>
              <a:rPr lang="en-US" altLang="ja-JP" sz="1900" dirty="0">
                <a:latin typeface="Arial" charset="0"/>
                <a:ea typeface="ＭＳ Ｐゴシック" charset="0"/>
              </a:rPr>
              <a:t>Understanding </a:t>
            </a:r>
            <a:r>
              <a:rPr lang="en-US" altLang="ja-JP" sz="1900" dirty="0" smtClean="0">
                <a:latin typeface="Arial" charset="0"/>
                <a:ea typeface="ＭＳ Ｐゴシック" charset="0"/>
              </a:rPr>
              <a:t>biases, incentives</a:t>
            </a:r>
            <a:endParaRPr lang="en-US" altLang="ja-JP" sz="1900" dirty="0">
              <a:latin typeface="Arial" charset="0"/>
              <a:ea typeface="ＭＳ Ｐゴシック" charset="0"/>
            </a:endParaRPr>
          </a:p>
          <a:p>
            <a:pPr lvl="1">
              <a:lnSpc>
                <a:spcPct val="80000"/>
              </a:lnSpc>
              <a:defRPr/>
            </a:pPr>
            <a:r>
              <a:rPr lang="en-US" altLang="ja-JP" sz="2200" dirty="0" smtClean="0">
                <a:latin typeface="Arial" charset="0"/>
                <a:ea typeface="ＭＳ Ｐゴシック" charset="0"/>
              </a:rPr>
              <a:t>Combines network measurements, </a:t>
            </a:r>
            <a:r>
              <a:rPr lang="en-US" altLang="ja-JP" sz="2200" dirty="0">
                <a:latin typeface="Arial" charset="0"/>
                <a:ea typeface="ＭＳ Ｐゴシック" charset="0"/>
              </a:rPr>
              <a:t>economics, </a:t>
            </a:r>
            <a:r>
              <a:rPr lang="en-US" altLang="ja-JP" sz="2200" dirty="0" smtClean="0">
                <a:latin typeface="Arial" charset="0"/>
                <a:ea typeface="ＭＳ Ｐゴシック" charset="0"/>
              </a:rPr>
              <a:t>psychology</a:t>
            </a:r>
          </a:p>
          <a:p>
            <a:pPr lvl="1">
              <a:lnSpc>
                <a:spcPct val="80000"/>
              </a:lnSpc>
              <a:defRPr/>
            </a:pPr>
            <a:endParaRPr lang="en-US" altLang="ja-JP" sz="2200" dirty="0">
              <a:latin typeface="Arial" charset="0"/>
              <a:ea typeface="ＭＳ Ｐゴシック" charset="0"/>
            </a:endParaRPr>
          </a:p>
          <a:p>
            <a:pPr>
              <a:lnSpc>
                <a:spcPct val="80000"/>
              </a:lnSpc>
              <a:defRPr/>
            </a:pPr>
            <a:r>
              <a:rPr lang="en-US" altLang="ja-JP" sz="2500" dirty="0">
                <a:latin typeface="Arial" charset="0"/>
                <a:ea typeface="ＭＳ Ｐゴシック" charset="0"/>
                <a:cs typeface="ＭＳ Ｐゴシック" charset="0"/>
              </a:rPr>
              <a:t>Integrating human factors in secure system design</a:t>
            </a:r>
          </a:p>
          <a:p>
            <a:pPr lvl="1">
              <a:lnSpc>
                <a:spcPct val="80000"/>
              </a:lnSpc>
              <a:defRPr/>
            </a:pPr>
            <a:r>
              <a:rPr lang="en-US" altLang="ja-JP" sz="2200" dirty="0">
                <a:latin typeface="Arial" charset="0"/>
                <a:ea typeface="ＭＳ Ｐゴシック" charset="0"/>
              </a:rPr>
              <a:t>Designing right set of incentives</a:t>
            </a:r>
          </a:p>
          <a:p>
            <a:pPr lvl="1">
              <a:lnSpc>
                <a:spcPct val="80000"/>
              </a:lnSpc>
              <a:defRPr/>
            </a:pPr>
            <a:r>
              <a:rPr lang="en-US" altLang="ja-JP" sz="2200" dirty="0">
                <a:latin typeface="Arial" charset="0"/>
                <a:ea typeface="ＭＳ Ｐゴシック" charset="0"/>
              </a:rPr>
              <a:t>Designing usable and secure </a:t>
            </a:r>
            <a:r>
              <a:rPr lang="en-US" altLang="ja-JP" sz="2200" dirty="0" smtClean="0">
                <a:latin typeface="Arial" charset="0"/>
                <a:ea typeface="ＭＳ Ｐゴシック" charset="0"/>
              </a:rPr>
              <a:t>systems </a:t>
            </a:r>
          </a:p>
          <a:p>
            <a:pPr lvl="2">
              <a:lnSpc>
                <a:spcPct val="80000"/>
              </a:lnSpc>
              <a:defRPr/>
            </a:pPr>
            <a:r>
              <a:rPr lang="en-US" altLang="ja-JP" sz="1800" dirty="0" smtClean="0">
                <a:latin typeface="Arial" charset="0"/>
                <a:ea typeface="ＭＳ Ｐゴシック" charset="0"/>
              </a:rPr>
              <a:t>e.g., effect of password composition policies on security/usability </a:t>
            </a:r>
            <a:endParaRPr lang="en-US" altLang="ja-JP" sz="1400" dirty="0">
              <a:latin typeface="Arial" charset="0"/>
              <a:ea typeface="ＭＳ Ｐゴシック" charset="0"/>
            </a:endParaRPr>
          </a:p>
          <a:p>
            <a:pPr lvl="1">
              <a:lnSpc>
                <a:spcPct val="80000"/>
              </a:lnSpc>
              <a:defRPr/>
            </a:pPr>
            <a:endParaRPr lang="en-US" altLang="ja-JP" sz="2200" dirty="0">
              <a:latin typeface="Arial" charset="0"/>
              <a:ea typeface="ＭＳ Ｐゴシック" charset="0"/>
            </a:endParaRPr>
          </a:p>
        </p:txBody>
      </p:sp>
      <p:pic>
        <p:nvPicPr>
          <p:cNvPr id="15364" name="Picture 6" descr="nc-casu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4838" y="987425"/>
            <a:ext cx="127158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40385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p:cNvSpPr txBox="1">
            <a:spLocks noChangeArrowheads="1"/>
          </p:cNvSpPr>
          <p:nvPr/>
        </p:nvSpPr>
        <p:spPr bwMode="auto">
          <a:xfrm>
            <a:off x="377825" y="979488"/>
            <a:ext cx="8016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altLang="ja-JP" b="1" smtClean="0">
                <a:solidFill>
                  <a:srgbClr val="000000"/>
                </a:solidFill>
                <a:latin typeface="Arial Narrow" charset="0"/>
              </a:rPr>
              <a:t>Example focus area: Modeling Online Crime Supply Chains </a:t>
            </a:r>
            <a:endParaRPr lang="en-US" altLang="ja-JP" b="1" i="1" smtClean="0">
              <a:solidFill>
                <a:srgbClr val="000000"/>
              </a:solidFill>
            </a:endParaRPr>
          </a:p>
        </p:txBody>
      </p:sp>
      <p:sp>
        <p:nvSpPr>
          <p:cNvPr id="17410"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eaLnBrk="0" fontAlgn="base" hangingPunct="0">
              <a:spcBef>
                <a:spcPct val="0"/>
              </a:spcBef>
              <a:spcAft>
                <a:spcPct val="0"/>
              </a:spcAft>
            </a:pPr>
            <a:r>
              <a:rPr lang="en-US" altLang="ja-JP" sz="3200" b="1" smtClean="0">
                <a:solidFill>
                  <a:srgbClr val="FFFFFF"/>
                </a:solidFill>
                <a:latin typeface="Arial Narrow" charset="0"/>
                <a:ea typeface="ＭＳ Ｐゴシック" charset="0"/>
                <a:cs typeface="Arial" charset="0"/>
              </a:rPr>
              <a:t>Nicolas Christin</a:t>
            </a:r>
          </a:p>
        </p:txBody>
      </p:sp>
      <p:sp>
        <p:nvSpPr>
          <p:cNvPr id="9" name="Content Placeholder 2"/>
          <p:cNvSpPr txBox="1">
            <a:spLocks/>
          </p:cNvSpPr>
          <p:nvPr/>
        </p:nvSpPr>
        <p:spPr bwMode="auto">
          <a:xfrm>
            <a:off x="228600" y="1600200"/>
            <a:ext cx="4305300" cy="3048000"/>
          </a:xfrm>
          <a:prstGeom prst="rect">
            <a:avLst/>
          </a:prstGeom>
          <a:noFill/>
          <a:ln w="9525">
            <a:noFill/>
            <a:miter lim="800000"/>
            <a:headEnd/>
            <a:tailEnd/>
          </a:ln>
        </p:spPr>
        <p:txBody>
          <a:bodyPr/>
          <a:lstStyle/>
          <a:p>
            <a:pPr marL="342900" indent="-342900" eaLnBrk="0" fontAlgn="base" hangingPunct="0">
              <a:spcBef>
                <a:spcPct val="20000"/>
              </a:spcBef>
              <a:spcAft>
                <a:spcPct val="0"/>
              </a:spcAft>
              <a:buClr>
                <a:srgbClr val="C11313"/>
              </a:buClr>
              <a:buFont typeface="Wingdings" charset="2"/>
              <a:buChar char="§"/>
              <a:defRPr/>
            </a:pPr>
            <a:r>
              <a:rPr lang="en-US" altLang="ja-JP" sz="1600" kern="0" dirty="0">
                <a:solidFill>
                  <a:srgbClr val="FF0000"/>
                </a:solidFill>
                <a:latin typeface="Arial"/>
                <a:ea typeface="ＭＳ Ｐゴシック" charset="-128"/>
                <a:cs typeface="ＭＳ Ｐゴシック" charset="-128"/>
              </a:rPr>
              <a:t>Understanding the motivations of the attackers</a:t>
            </a:r>
          </a:p>
          <a:p>
            <a:pPr marL="742950" lvl="1" indent="-285750" eaLnBrk="0" fontAlgn="base" hangingPunct="0">
              <a:spcBef>
                <a:spcPct val="20000"/>
              </a:spcBef>
              <a:spcAft>
                <a:spcPct val="0"/>
              </a:spcAft>
              <a:buClr>
                <a:srgbClr val="C11313"/>
              </a:buClr>
              <a:buFontTx/>
              <a:buChar char="•"/>
              <a:defRPr/>
            </a:pPr>
            <a:r>
              <a:rPr lang="en-US" altLang="ja-JP" sz="1400" kern="0" dirty="0">
                <a:solidFill>
                  <a:srgbClr val="000000"/>
                </a:solidFill>
                <a:latin typeface="Arial"/>
                <a:ea typeface="ＭＳ Ｐゴシック" charset="-128"/>
                <a:cs typeface="Arial" charset="0"/>
              </a:rPr>
              <a:t>Increasing monetization of Internet security attacks</a:t>
            </a:r>
          </a:p>
          <a:p>
            <a:pPr marL="1143000" lvl="2" indent="-228600" eaLnBrk="0" fontAlgn="base" hangingPunct="0">
              <a:spcBef>
                <a:spcPct val="20000"/>
              </a:spcBef>
              <a:spcAft>
                <a:spcPct val="0"/>
              </a:spcAft>
              <a:buFontTx/>
              <a:buChar char="•"/>
              <a:defRPr/>
            </a:pPr>
            <a:r>
              <a:rPr lang="en-US" altLang="ja-JP" sz="1200" kern="0" dirty="0">
                <a:solidFill>
                  <a:srgbClr val="000000"/>
                </a:solidFill>
                <a:latin typeface="Arial"/>
                <a:ea typeface="ＭＳ Ｐゴシック" charset="-128"/>
                <a:cs typeface="Arial" charset="0"/>
              </a:rPr>
              <a:t>Financial incentive dominating attackers’ motivations</a:t>
            </a:r>
          </a:p>
          <a:p>
            <a:pPr marL="742950" lvl="1" indent="-285750" eaLnBrk="0" fontAlgn="base" hangingPunct="0">
              <a:spcBef>
                <a:spcPct val="20000"/>
              </a:spcBef>
              <a:spcAft>
                <a:spcPct val="0"/>
              </a:spcAft>
              <a:buClr>
                <a:srgbClr val="C11313"/>
              </a:buClr>
              <a:buFontTx/>
              <a:buChar char="•"/>
              <a:defRPr/>
            </a:pPr>
            <a:r>
              <a:rPr lang="en-US" altLang="ja-JP" sz="1400" kern="0" dirty="0">
                <a:solidFill>
                  <a:srgbClr val="000000"/>
                </a:solidFill>
                <a:latin typeface="Arial"/>
                <a:ea typeface="ＭＳ Ｐゴシック" charset="-128"/>
                <a:cs typeface="Arial" charset="0"/>
              </a:rPr>
              <a:t>Attacks are nowadays the product of multiple interactions between various parties</a:t>
            </a:r>
          </a:p>
          <a:p>
            <a:pPr marL="1143000" lvl="2" indent="-228600" eaLnBrk="0" fontAlgn="base" hangingPunct="0">
              <a:spcBef>
                <a:spcPct val="20000"/>
              </a:spcBef>
              <a:spcAft>
                <a:spcPct val="0"/>
              </a:spcAft>
              <a:buFontTx/>
              <a:buChar char="•"/>
              <a:defRPr/>
            </a:pPr>
            <a:r>
              <a:rPr lang="en-US" altLang="ja-JP" sz="1200" kern="0" dirty="0">
                <a:solidFill>
                  <a:srgbClr val="000000"/>
                </a:solidFill>
                <a:latin typeface="Arial"/>
                <a:ea typeface="ＭＳ Ｐゴシック" charset="-128"/>
                <a:cs typeface="Arial" charset="0"/>
              </a:rPr>
              <a:t>“Supply chains” of attacks</a:t>
            </a:r>
          </a:p>
          <a:p>
            <a:pPr marL="342900" indent="-342900" eaLnBrk="0" fontAlgn="base" hangingPunct="0">
              <a:spcBef>
                <a:spcPct val="20000"/>
              </a:spcBef>
              <a:spcAft>
                <a:spcPct val="0"/>
              </a:spcAft>
              <a:buClr>
                <a:srgbClr val="C11313"/>
              </a:buClr>
              <a:buFont typeface="Wingdings" charset="2"/>
              <a:buChar char="§"/>
              <a:defRPr/>
            </a:pPr>
            <a:r>
              <a:rPr lang="en-US" altLang="ja-JP" sz="1600" i="1" kern="0" dirty="0">
                <a:solidFill>
                  <a:srgbClr val="000000"/>
                </a:solidFill>
                <a:latin typeface="Arial"/>
                <a:ea typeface="ＭＳ Ｐゴシック" charset="-128"/>
                <a:cs typeface="ＭＳ Ｐゴシック" charset="-128"/>
              </a:rPr>
              <a:t>Overarching goal: Model these supply chains and understand them to better disrupt them</a:t>
            </a:r>
          </a:p>
        </p:txBody>
      </p:sp>
      <p:sp>
        <p:nvSpPr>
          <p:cNvPr id="12" name="Rectangle 11"/>
          <p:cNvSpPr/>
          <p:nvPr/>
        </p:nvSpPr>
        <p:spPr bwMode="auto">
          <a:xfrm>
            <a:off x="76200" y="4876800"/>
            <a:ext cx="1219200" cy="3048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r>
              <a:rPr lang="en-US" altLang="ja-JP" sz="1200">
                <a:solidFill>
                  <a:srgbClr val="000000"/>
                </a:solidFill>
                <a:latin typeface="Tahoma Bold" charset="0"/>
                <a:ea typeface="ＭＳ Ｐゴシック" charset="0"/>
                <a:cs typeface="Tahoma Bold" charset="0"/>
              </a:rPr>
              <a:t>Vulnerability</a:t>
            </a:r>
            <a:endParaRPr lang="ja-JP" altLang="en-US" sz="1200">
              <a:solidFill>
                <a:srgbClr val="000000"/>
              </a:solidFill>
              <a:latin typeface="Tahoma Bold" charset="0"/>
              <a:ea typeface="ＭＳ Ｐゴシック" charset="0"/>
              <a:cs typeface="Tahoma Bold" charset="0"/>
            </a:endParaRPr>
          </a:p>
        </p:txBody>
      </p:sp>
      <p:sp>
        <p:nvSpPr>
          <p:cNvPr id="13" name="Rectangle 12"/>
          <p:cNvSpPr/>
          <p:nvPr/>
        </p:nvSpPr>
        <p:spPr bwMode="auto">
          <a:xfrm>
            <a:off x="1066800" y="5257800"/>
            <a:ext cx="1219200" cy="3048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r>
              <a:rPr lang="en-US" altLang="ja-JP" sz="1200">
                <a:solidFill>
                  <a:srgbClr val="000000"/>
                </a:solidFill>
                <a:latin typeface="Tahoma Bold" charset="0"/>
                <a:ea typeface="ＭＳ Ｐゴシック" charset="0"/>
                <a:cs typeface="Tahoma Bold" charset="0"/>
              </a:rPr>
              <a:t>Malware</a:t>
            </a:r>
            <a:endParaRPr lang="ja-JP" altLang="en-US" sz="1200">
              <a:solidFill>
                <a:srgbClr val="000000"/>
              </a:solidFill>
              <a:latin typeface="Tahoma Bold" charset="0"/>
              <a:ea typeface="ＭＳ Ｐゴシック" charset="0"/>
              <a:cs typeface="Tahoma Bold" charset="0"/>
            </a:endParaRPr>
          </a:p>
        </p:txBody>
      </p:sp>
      <p:sp>
        <p:nvSpPr>
          <p:cNvPr id="14" name="Rectangle 13"/>
          <p:cNvSpPr/>
          <p:nvPr/>
        </p:nvSpPr>
        <p:spPr bwMode="auto">
          <a:xfrm>
            <a:off x="2057400" y="5638800"/>
            <a:ext cx="1219200" cy="3048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r>
              <a:rPr lang="en-US" altLang="ja-JP" sz="1200">
                <a:solidFill>
                  <a:srgbClr val="000000"/>
                </a:solidFill>
                <a:latin typeface="Tahoma Bold" charset="0"/>
                <a:ea typeface="ＭＳ Ｐゴシック" charset="0"/>
                <a:cs typeface="Tahoma Bold" charset="0"/>
              </a:rPr>
              <a:t>Botnet control</a:t>
            </a:r>
            <a:endParaRPr lang="ja-JP" altLang="en-US" sz="1200">
              <a:solidFill>
                <a:srgbClr val="000000"/>
              </a:solidFill>
              <a:latin typeface="Tahoma Bold" charset="0"/>
              <a:ea typeface="ＭＳ Ｐゴシック" charset="0"/>
              <a:cs typeface="Tahoma Bold" charset="0"/>
            </a:endParaRPr>
          </a:p>
        </p:txBody>
      </p:sp>
      <p:sp>
        <p:nvSpPr>
          <p:cNvPr id="15" name="Rectangle 14"/>
          <p:cNvSpPr/>
          <p:nvPr/>
        </p:nvSpPr>
        <p:spPr bwMode="auto">
          <a:xfrm>
            <a:off x="3048000" y="6019800"/>
            <a:ext cx="1524000" cy="381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r>
              <a:rPr lang="en-US" altLang="ja-JP" sz="1200">
                <a:solidFill>
                  <a:srgbClr val="000000"/>
                </a:solidFill>
                <a:latin typeface="Tahoma Bold" charset="0"/>
                <a:ea typeface="ＭＳ Ｐゴシック" charset="0"/>
                <a:cs typeface="Tahoma Bold" charset="0"/>
              </a:rPr>
              <a:t>Botnet use </a:t>
            </a:r>
          </a:p>
          <a:p>
            <a:pPr algn="ctr" fontAlgn="base">
              <a:spcBef>
                <a:spcPct val="0"/>
              </a:spcBef>
              <a:spcAft>
                <a:spcPct val="0"/>
              </a:spcAft>
              <a:defRPr/>
            </a:pPr>
            <a:r>
              <a:rPr lang="en-US" altLang="ja-JP" sz="1200">
                <a:solidFill>
                  <a:srgbClr val="000000"/>
                </a:solidFill>
                <a:latin typeface="Tahoma Bold" charset="0"/>
                <a:ea typeface="ＭＳ Ｐゴシック" charset="0"/>
                <a:cs typeface="Tahoma Bold" charset="0"/>
              </a:rPr>
              <a:t>(e.g., spam)</a:t>
            </a:r>
            <a:endParaRPr lang="ja-JP" altLang="en-US" sz="1200">
              <a:solidFill>
                <a:srgbClr val="000000"/>
              </a:solidFill>
              <a:latin typeface="Tahoma Bold" charset="0"/>
              <a:ea typeface="ＭＳ Ｐゴシック" charset="0"/>
              <a:cs typeface="Tahoma Bold" charset="0"/>
            </a:endParaRPr>
          </a:p>
        </p:txBody>
      </p:sp>
      <p:cxnSp>
        <p:nvCxnSpPr>
          <p:cNvPr id="17416" name="Shape 10"/>
          <p:cNvCxnSpPr>
            <a:cxnSpLocks noChangeShapeType="1"/>
            <a:stCxn id="15" idx="0"/>
            <a:endCxn id="14" idx="3"/>
          </p:cNvCxnSpPr>
          <p:nvPr/>
        </p:nvCxnSpPr>
        <p:spPr bwMode="auto">
          <a:xfrm rot="16200000" flipV="1">
            <a:off x="3429000" y="5638800"/>
            <a:ext cx="228600" cy="533400"/>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17" name="Shape 11"/>
          <p:cNvCxnSpPr>
            <a:cxnSpLocks noChangeShapeType="1"/>
            <a:stCxn id="14" idx="0"/>
            <a:endCxn id="13" idx="3"/>
          </p:cNvCxnSpPr>
          <p:nvPr/>
        </p:nvCxnSpPr>
        <p:spPr bwMode="auto">
          <a:xfrm rot="16200000" flipV="1">
            <a:off x="2362200" y="5334000"/>
            <a:ext cx="228600" cy="381000"/>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18" name="Shape 16"/>
          <p:cNvCxnSpPr>
            <a:cxnSpLocks noChangeShapeType="1"/>
            <a:stCxn id="13" idx="0"/>
            <a:endCxn id="12" idx="3"/>
          </p:cNvCxnSpPr>
          <p:nvPr/>
        </p:nvCxnSpPr>
        <p:spPr bwMode="auto">
          <a:xfrm rot="16200000" flipV="1">
            <a:off x="1371600" y="4953000"/>
            <a:ext cx="228600" cy="381000"/>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19" name="Shape 19"/>
          <p:cNvCxnSpPr>
            <a:cxnSpLocks noChangeShapeType="1"/>
            <a:stCxn id="12" idx="2"/>
            <a:endCxn id="13" idx="1"/>
          </p:cNvCxnSpPr>
          <p:nvPr/>
        </p:nvCxnSpPr>
        <p:spPr bwMode="auto">
          <a:xfrm rot="16200000" flipH="1">
            <a:off x="762000" y="5105400"/>
            <a:ext cx="228600" cy="381000"/>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0" name="Shape 24"/>
          <p:cNvCxnSpPr>
            <a:cxnSpLocks noChangeShapeType="1"/>
            <a:stCxn id="13" idx="2"/>
            <a:endCxn id="14" idx="1"/>
          </p:cNvCxnSpPr>
          <p:nvPr/>
        </p:nvCxnSpPr>
        <p:spPr bwMode="auto">
          <a:xfrm rot="16200000" flipH="1">
            <a:off x="1752600" y="5486400"/>
            <a:ext cx="228600" cy="381000"/>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1" name="Shape 27"/>
          <p:cNvCxnSpPr>
            <a:cxnSpLocks noChangeShapeType="1"/>
            <a:stCxn id="14" idx="2"/>
            <a:endCxn id="15" idx="1"/>
          </p:cNvCxnSpPr>
          <p:nvPr/>
        </p:nvCxnSpPr>
        <p:spPr bwMode="auto">
          <a:xfrm rot="16200000" flipH="1">
            <a:off x="2724150" y="5886450"/>
            <a:ext cx="266700" cy="381000"/>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TextBox 21"/>
          <p:cNvSpPr txBox="1"/>
          <p:nvPr/>
        </p:nvSpPr>
        <p:spPr>
          <a:xfrm>
            <a:off x="2554069" y="5105400"/>
            <a:ext cx="646331" cy="461665"/>
          </a:xfrm>
          <a:prstGeom prst="rect">
            <a:avLst/>
          </a:prstGeom>
          <a:noFill/>
        </p:spPr>
        <p:txBody>
          <a:bodyPr wrap="none">
            <a:spAutoFit/>
          </a:bodyPr>
          <a:lstStyle/>
          <a:p>
            <a:pPr fontAlgn="base">
              <a:spcBef>
                <a:spcPct val="0"/>
              </a:spcBef>
              <a:spcAft>
                <a:spcPct val="0"/>
              </a:spcAft>
              <a:defRPr/>
            </a:pPr>
            <a:r>
              <a:rPr kumimoji="1" lang="en-US" altLang="ja-JP" cap="small" normalizeH="1" dirty="0">
                <a:ln>
                  <a:solidFill>
                    <a:srgbClr val="000000"/>
                  </a:solidFill>
                </a:ln>
                <a:gradFill flip="none" rotWithShape="1">
                  <a:gsLst>
                    <a:gs pos="0">
                      <a:srgbClr val="FFFF00"/>
                    </a:gs>
                    <a:gs pos="100000">
                      <a:srgbClr val="FFFFFF"/>
                    </a:gs>
                  </a:gsLst>
                  <a:path path="rect">
                    <a:fillToRect l="100000" t="100000"/>
                  </a:path>
                  <a:tileRect r="-100000" b="-100000"/>
                </a:gradFill>
                <a:effectLst>
                  <a:glow rad="101600">
                    <a:srgbClr val="FFFF00">
                      <a:alpha val="75000"/>
                    </a:srgbClr>
                  </a:glow>
                </a:effectLst>
                <a:latin typeface="Arial" charset="0"/>
                <a:ea typeface="Arial" charset="0"/>
                <a:cs typeface="Arial" charset="0"/>
              </a:rPr>
              <a:t>$$$</a:t>
            </a:r>
            <a:endParaRPr kumimoji="1" lang="ja-JP" altLang="en-US" cap="small" normalizeH="1" dirty="0">
              <a:ln>
                <a:solidFill>
                  <a:srgbClr val="000000"/>
                </a:solidFill>
              </a:ln>
              <a:gradFill flip="none" rotWithShape="1">
                <a:gsLst>
                  <a:gs pos="0">
                    <a:srgbClr val="FFFF00"/>
                  </a:gs>
                  <a:gs pos="100000">
                    <a:srgbClr val="FFFFFF"/>
                  </a:gs>
                </a:gsLst>
                <a:path path="rect">
                  <a:fillToRect l="100000" t="100000"/>
                </a:path>
                <a:tileRect r="-100000" b="-100000"/>
              </a:gradFill>
              <a:effectLst>
                <a:glow rad="101600">
                  <a:srgbClr val="FFFF00">
                    <a:alpha val="75000"/>
                  </a:srgbClr>
                </a:glow>
              </a:effectLst>
              <a:latin typeface="Arial" charset="0"/>
              <a:ea typeface="Arial" charset="0"/>
              <a:cs typeface="Arial" charset="0"/>
            </a:endParaRPr>
          </a:p>
        </p:txBody>
      </p:sp>
      <p:sp>
        <p:nvSpPr>
          <p:cNvPr id="23" name="TextBox 22"/>
          <p:cNvSpPr txBox="1"/>
          <p:nvPr/>
        </p:nvSpPr>
        <p:spPr>
          <a:xfrm>
            <a:off x="3544669" y="5410200"/>
            <a:ext cx="646331" cy="461665"/>
          </a:xfrm>
          <a:prstGeom prst="rect">
            <a:avLst/>
          </a:prstGeom>
          <a:noFill/>
        </p:spPr>
        <p:txBody>
          <a:bodyPr wrap="none">
            <a:spAutoFit/>
          </a:bodyPr>
          <a:lstStyle/>
          <a:p>
            <a:pPr fontAlgn="base">
              <a:spcBef>
                <a:spcPct val="0"/>
              </a:spcBef>
              <a:spcAft>
                <a:spcPct val="0"/>
              </a:spcAft>
              <a:defRPr/>
            </a:pPr>
            <a:r>
              <a:rPr kumimoji="1" lang="en-US" altLang="ja-JP" cap="small" normalizeH="1" dirty="0">
                <a:ln>
                  <a:solidFill>
                    <a:srgbClr val="000000"/>
                  </a:solidFill>
                </a:ln>
                <a:gradFill flip="none" rotWithShape="1">
                  <a:gsLst>
                    <a:gs pos="0">
                      <a:srgbClr val="FFFF00"/>
                    </a:gs>
                    <a:gs pos="100000">
                      <a:srgbClr val="FFFFFF"/>
                    </a:gs>
                  </a:gsLst>
                  <a:path path="rect">
                    <a:fillToRect l="100000" t="100000"/>
                  </a:path>
                  <a:tileRect r="-100000" b="-100000"/>
                </a:gradFill>
                <a:effectLst>
                  <a:glow rad="101600">
                    <a:srgbClr val="FFFF00">
                      <a:alpha val="75000"/>
                    </a:srgbClr>
                  </a:glow>
                </a:effectLst>
                <a:latin typeface="Arial" charset="0"/>
                <a:ea typeface="Arial" charset="0"/>
                <a:cs typeface="Arial" charset="0"/>
              </a:rPr>
              <a:t>$$$</a:t>
            </a:r>
            <a:endParaRPr kumimoji="1" lang="ja-JP" altLang="en-US" cap="small" normalizeH="1" dirty="0">
              <a:ln>
                <a:solidFill>
                  <a:srgbClr val="000000"/>
                </a:solidFill>
              </a:ln>
              <a:gradFill flip="none" rotWithShape="1">
                <a:gsLst>
                  <a:gs pos="0">
                    <a:srgbClr val="FFFF00"/>
                  </a:gs>
                  <a:gs pos="100000">
                    <a:srgbClr val="FFFFFF"/>
                  </a:gs>
                </a:gsLst>
                <a:path path="rect">
                  <a:fillToRect l="100000" t="100000"/>
                </a:path>
                <a:tileRect r="-100000" b="-100000"/>
              </a:gradFill>
              <a:effectLst>
                <a:glow rad="101600">
                  <a:srgbClr val="FFFF00">
                    <a:alpha val="75000"/>
                  </a:srgbClr>
                </a:glow>
              </a:effectLst>
              <a:latin typeface="Arial" charset="0"/>
              <a:ea typeface="Arial" charset="0"/>
              <a:cs typeface="Arial" charset="0"/>
            </a:endParaRPr>
          </a:p>
        </p:txBody>
      </p:sp>
      <p:sp>
        <p:nvSpPr>
          <p:cNvPr id="24" name="TextBox 23"/>
          <p:cNvSpPr txBox="1"/>
          <p:nvPr/>
        </p:nvSpPr>
        <p:spPr>
          <a:xfrm>
            <a:off x="1487269" y="4724400"/>
            <a:ext cx="646331" cy="461665"/>
          </a:xfrm>
          <a:prstGeom prst="rect">
            <a:avLst/>
          </a:prstGeom>
          <a:noFill/>
        </p:spPr>
        <p:txBody>
          <a:bodyPr wrap="none">
            <a:spAutoFit/>
          </a:bodyPr>
          <a:lstStyle/>
          <a:p>
            <a:pPr fontAlgn="base">
              <a:spcBef>
                <a:spcPct val="0"/>
              </a:spcBef>
              <a:spcAft>
                <a:spcPct val="0"/>
              </a:spcAft>
              <a:defRPr/>
            </a:pPr>
            <a:r>
              <a:rPr kumimoji="1" lang="en-US" altLang="ja-JP" cap="small" normalizeH="1" dirty="0">
                <a:ln>
                  <a:solidFill>
                    <a:srgbClr val="000000"/>
                  </a:solidFill>
                </a:ln>
                <a:gradFill flip="none" rotWithShape="1">
                  <a:gsLst>
                    <a:gs pos="0">
                      <a:srgbClr val="FFFF00"/>
                    </a:gs>
                    <a:gs pos="100000">
                      <a:srgbClr val="FFFFFF"/>
                    </a:gs>
                  </a:gsLst>
                  <a:path path="rect">
                    <a:fillToRect l="100000" t="100000"/>
                  </a:path>
                  <a:tileRect r="-100000" b="-100000"/>
                </a:gradFill>
                <a:effectLst>
                  <a:glow rad="101600">
                    <a:srgbClr val="FFFF00">
                      <a:alpha val="75000"/>
                    </a:srgbClr>
                  </a:glow>
                </a:effectLst>
                <a:latin typeface="Arial" charset="0"/>
                <a:ea typeface="Arial" charset="0"/>
                <a:cs typeface="Arial" charset="0"/>
              </a:rPr>
              <a:t>$$$</a:t>
            </a:r>
            <a:endParaRPr kumimoji="1" lang="ja-JP" altLang="en-US" cap="small" normalizeH="1" dirty="0">
              <a:ln>
                <a:solidFill>
                  <a:srgbClr val="000000"/>
                </a:solidFill>
              </a:ln>
              <a:gradFill flip="none" rotWithShape="1">
                <a:gsLst>
                  <a:gs pos="0">
                    <a:srgbClr val="FFFF00"/>
                  </a:gs>
                  <a:gs pos="100000">
                    <a:srgbClr val="FFFFFF"/>
                  </a:gs>
                </a:gsLst>
                <a:path path="rect">
                  <a:fillToRect l="100000" t="100000"/>
                </a:path>
                <a:tileRect r="-100000" b="-100000"/>
              </a:gradFill>
              <a:effectLst>
                <a:glow rad="101600">
                  <a:srgbClr val="FFFF00">
                    <a:alpha val="75000"/>
                  </a:srgbClr>
                </a:glow>
              </a:effectLst>
              <a:latin typeface="Arial" charset="0"/>
              <a:ea typeface="Arial" charset="0"/>
              <a:cs typeface="Arial" charset="0"/>
            </a:endParaRPr>
          </a:p>
        </p:txBody>
      </p:sp>
      <p:sp>
        <p:nvSpPr>
          <p:cNvPr id="17425" name="TextBox 34"/>
          <p:cNvSpPr txBox="1">
            <a:spLocks noChangeArrowheads="1"/>
          </p:cNvSpPr>
          <p:nvPr/>
        </p:nvSpPr>
        <p:spPr bwMode="auto">
          <a:xfrm>
            <a:off x="228600" y="5334000"/>
            <a:ext cx="701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kumimoji="1" lang="en-US" altLang="ja-JP" sz="1200" smtClean="0">
                <a:solidFill>
                  <a:srgbClr val="000000"/>
                </a:solidFill>
                <a:latin typeface="Tahoma" charset="0"/>
              </a:rPr>
              <a:t>enables</a:t>
            </a:r>
            <a:endParaRPr kumimoji="1" lang="ja-JP" altLang="en-US" sz="1200" smtClean="0">
              <a:solidFill>
                <a:srgbClr val="000000"/>
              </a:solidFill>
              <a:latin typeface="Tahoma" charset="0"/>
              <a:cs typeface="ＭＳ Ｐゴシック" charset="0"/>
            </a:endParaRPr>
          </a:p>
        </p:txBody>
      </p:sp>
      <p:sp>
        <p:nvSpPr>
          <p:cNvPr id="17426" name="TextBox 35"/>
          <p:cNvSpPr txBox="1">
            <a:spLocks noChangeArrowheads="1"/>
          </p:cNvSpPr>
          <p:nvPr/>
        </p:nvSpPr>
        <p:spPr bwMode="auto">
          <a:xfrm>
            <a:off x="1066800" y="5715000"/>
            <a:ext cx="701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kumimoji="1" lang="en-US" altLang="ja-JP" sz="1200" smtClean="0">
                <a:solidFill>
                  <a:srgbClr val="000000"/>
                </a:solidFill>
                <a:latin typeface="Tahoma" charset="0"/>
              </a:rPr>
              <a:t>enables</a:t>
            </a:r>
            <a:endParaRPr kumimoji="1" lang="ja-JP" altLang="en-US" sz="1200" smtClean="0">
              <a:solidFill>
                <a:srgbClr val="000000"/>
              </a:solidFill>
              <a:latin typeface="Tahoma" charset="0"/>
              <a:cs typeface="ＭＳ Ｐゴシック" charset="0"/>
            </a:endParaRPr>
          </a:p>
        </p:txBody>
      </p:sp>
      <p:sp>
        <p:nvSpPr>
          <p:cNvPr id="17427" name="TextBox 36"/>
          <p:cNvSpPr txBox="1">
            <a:spLocks noChangeArrowheads="1"/>
          </p:cNvSpPr>
          <p:nvPr/>
        </p:nvSpPr>
        <p:spPr bwMode="auto">
          <a:xfrm>
            <a:off x="2117725" y="6096000"/>
            <a:ext cx="701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kumimoji="1" lang="en-US" altLang="ja-JP" sz="1200" smtClean="0">
                <a:solidFill>
                  <a:srgbClr val="000000"/>
                </a:solidFill>
                <a:latin typeface="Tahoma" charset="0"/>
              </a:rPr>
              <a:t>enables</a:t>
            </a:r>
            <a:endParaRPr kumimoji="1" lang="ja-JP" altLang="en-US" sz="1200" smtClean="0">
              <a:solidFill>
                <a:srgbClr val="000000"/>
              </a:solidFill>
              <a:latin typeface="Tahoma" charset="0"/>
              <a:cs typeface="ＭＳ Ｐゴシック" charset="0"/>
            </a:endParaRPr>
          </a:p>
        </p:txBody>
      </p:sp>
      <p:sp>
        <p:nvSpPr>
          <p:cNvPr id="17428" name="Content Placeholder 2"/>
          <p:cNvSpPr txBox="1">
            <a:spLocks/>
          </p:cNvSpPr>
          <p:nvPr/>
        </p:nvSpPr>
        <p:spPr bwMode="auto">
          <a:xfrm>
            <a:off x="4656138" y="1639888"/>
            <a:ext cx="43053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Arial" charset="0"/>
              </a:defRPr>
            </a:lvl1pPr>
            <a:lvl2pPr marL="800100" indent="-342900" eaLnBrk="0" hangingPunct="0">
              <a:defRPr sz="2400">
                <a:solidFill>
                  <a:schemeClr val="tx1"/>
                </a:solidFill>
                <a:latin typeface="Arial" charset="0"/>
                <a:ea typeface="Arial" charset="0"/>
                <a:cs typeface="Arial" charset="0"/>
              </a:defRPr>
            </a:lvl2pPr>
            <a:lvl3pPr marL="1257300" indent="-3429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fontAlgn="base">
              <a:spcBef>
                <a:spcPct val="20000"/>
              </a:spcBef>
              <a:spcAft>
                <a:spcPct val="0"/>
              </a:spcAft>
              <a:buClr>
                <a:srgbClr val="C11313"/>
              </a:buClr>
              <a:buFont typeface="Wingdings" charset="0"/>
              <a:buChar char="§"/>
            </a:pPr>
            <a:r>
              <a:rPr lang="en-US" altLang="ja-JP" sz="1600" smtClean="0">
                <a:solidFill>
                  <a:srgbClr val="000000"/>
                </a:solidFill>
                <a:cs typeface="ＭＳ Ｐゴシック" charset="0"/>
              </a:rPr>
              <a:t>Example: Japanese One Click Frauds</a:t>
            </a:r>
          </a:p>
          <a:p>
            <a:pPr lvl="1" fontAlgn="base">
              <a:spcBef>
                <a:spcPct val="20000"/>
              </a:spcBef>
              <a:spcAft>
                <a:spcPct val="0"/>
              </a:spcAft>
              <a:buClr>
                <a:srgbClr val="C11313"/>
              </a:buClr>
              <a:buFont typeface="Wingdings" charset="0"/>
              <a:buChar char="§"/>
            </a:pPr>
            <a:r>
              <a:rPr lang="en-US" altLang="ja-JP" sz="1600" smtClean="0">
                <a:solidFill>
                  <a:srgbClr val="000000"/>
                </a:solidFill>
                <a:ea typeface="ＭＳ Ｐゴシック" charset="0"/>
                <a:cs typeface="ＭＳ Ｐゴシック" charset="0"/>
              </a:rPr>
              <a:t>Gathered and analyzed 4 years worth of data</a:t>
            </a:r>
          </a:p>
          <a:p>
            <a:pPr lvl="1" fontAlgn="base">
              <a:spcBef>
                <a:spcPct val="20000"/>
              </a:spcBef>
              <a:spcAft>
                <a:spcPct val="0"/>
              </a:spcAft>
              <a:buClr>
                <a:srgbClr val="C11313"/>
              </a:buClr>
              <a:buFont typeface="Wingdings" charset="0"/>
              <a:buChar char="§"/>
            </a:pPr>
            <a:r>
              <a:rPr lang="en-US" altLang="ja-JP" sz="1600" smtClean="0">
                <a:solidFill>
                  <a:srgbClr val="000000"/>
                </a:solidFill>
                <a:ea typeface="ＭＳ Ｐゴシック" charset="0"/>
                <a:cs typeface="ＭＳ Ｐゴシック" charset="0"/>
              </a:rPr>
              <a:t>Found that top eight groups responsible for &gt;50% of all frauds</a:t>
            </a: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r>
              <a:rPr lang="en-US" altLang="ja-JP" sz="1600" smtClean="0">
                <a:solidFill>
                  <a:srgbClr val="000000"/>
                </a:solidFill>
                <a:ea typeface="ＭＳ Ｐゴシック" charset="0"/>
                <a:cs typeface="ＭＳ Ｐゴシック" charset="0"/>
              </a:rPr>
              <a:t>Found they could make </a:t>
            </a:r>
            <a:r>
              <a:rPr lang="en-US" altLang="ja-JP" sz="1600" b="1" smtClean="0">
                <a:solidFill>
                  <a:srgbClr val="000000"/>
                </a:solidFill>
                <a:ea typeface="ＭＳ Ｐゴシック" charset="0"/>
                <a:cs typeface="ＭＳ Ｐゴシック" charset="0"/>
              </a:rPr>
              <a:t>a lot</a:t>
            </a:r>
            <a:r>
              <a:rPr lang="en-US" altLang="ja-JP" sz="1600" smtClean="0">
                <a:solidFill>
                  <a:srgbClr val="000000"/>
                </a:solidFill>
                <a:ea typeface="ＭＳ Ｐゴシック" charset="0"/>
                <a:cs typeface="ＭＳ Ｐゴシック" charset="0"/>
              </a:rPr>
              <a:t> ($100K/yr+) of money with little risk or investment needed</a:t>
            </a:r>
          </a:p>
          <a:p>
            <a:pPr lvl="2" fontAlgn="base">
              <a:spcBef>
                <a:spcPct val="20000"/>
              </a:spcBef>
              <a:spcAft>
                <a:spcPct val="0"/>
              </a:spcAft>
              <a:buClr>
                <a:srgbClr val="C11313"/>
              </a:buClr>
              <a:buFont typeface="Wingdings" charset="0"/>
              <a:buChar char="§"/>
            </a:pPr>
            <a:r>
              <a:rPr lang="en-US" altLang="ja-JP" sz="1600" smtClean="0">
                <a:solidFill>
                  <a:srgbClr val="000000"/>
                </a:solidFill>
                <a:ea typeface="ＭＳ Ｐゴシック" charset="0"/>
                <a:cs typeface="ＭＳ Ｐゴシック" charset="0"/>
              </a:rPr>
              <a:t>Strong incentive to misbehave!</a:t>
            </a: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a:p>
            <a:pPr lvl="1" fontAlgn="base">
              <a:spcBef>
                <a:spcPct val="20000"/>
              </a:spcBef>
              <a:spcAft>
                <a:spcPct val="0"/>
              </a:spcAft>
              <a:buClr>
                <a:srgbClr val="C11313"/>
              </a:buClr>
              <a:buFont typeface="Wingdings" charset="0"/>
              <a:buChar char="§"/>
            </a:pPr>
            <a:endParaRPr lang="en-US" altLang="ja-JP" sz="1600" smtClean="0">
              <a:solidFill>
                <a:srgbClr val="000000"/>
              </a:solidFill>
              <a:ea typeface="ＭＳ Ｐゴシック" charset="0"/>
              <a:cs typeface="ＭＳ Ｐゴシック" charset="0"/>
            </a:endParaRPr>
          </a:p>
        </p:txBody>
      </p:sp>
      <p:pic>
        <p:nvPicPr>
          <p:cNvPr id="17429" name="Picture 29" descr="syndicates-cumulativ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1163" y="3103563"/>
            <a:ext cx="29210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7376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534400" cy="1295400"/>
          </a:xfrm>
        </p:spPr>
        <p:txBody>
          <a:bodyPr>
            <a:normAutofit fontScale="90000"/>
          </a:bodyPr>
          <a:lstStyle/>
          <a:p>
            <a:r>
              <a:rPr lang="en-US" sz="4800" i="1" dirty="0"/>
              <a:t>CMU is a Great Research Environment:</a:t>
            </a:r>
            <a:br>
              <a:rPr lang="en-US" sz="4800" i="1" dirty="0"/>
            </a:br>
            <a:r>
              <a:rPr lang="en-US" sz="4800" i="1" dirty="0"/>
              <a:t> </a:t>
            </a:r>
            <a:br>
              <a:rPr lang="en-US" sz="4800" i="1" dirty="0"/>
            </a:br>
            <a:r>
              <a:rPr lang="en-US" sz="4800" i="1" dirty="0"/>
              <a:t>Collaborative, Open, Broad</a:t>
            </a:r>
            <a:endParaRPr lang="en-US" sz="4400" b="1" dirty="0">
              <a:solidFill>
                <a:schemeClr val="tx1">
                  <a:lumMod val="85000"/>
                  <a:lumOff val="15000"/>
                </a:schemeClr>
              </a:solidFill>
            </a:endParaRPr>
          </a:p>
        </p:txBody>
      </p:sp>
      <p:sp>
        <p:nvSpPr>
          <p:cNvPr id="3" name="Slide Number Placeholder 2"/>
          <p:cNvSpPr>
            <a:spLocks noGrp="1"/>
          </p:cNvSpPr>
          <p:nvPr>
            <p:ph type="sldNum" sz="quarter" idx="12"/>
          </p:nvPr>
        </p:nvSpPr>
        <p:spPr/>
        <p:txBody>
          <a:bodyPr/>
          <a:lstStyle/>
          <a:p>
            <a:fld id="{B747839D-A323-47F3-909F-548499399628}" type="slidenum">
              <a:rPr lang="en-US" smtClean="0">
                <a:solidFill>
                  <a:srgbClr val="000000"/>
                </a:solidFill>
              </a:rPr>
              <a:pPr/>
              <a:t>42</a:t>
            </a:fld>
            <a:endParaRPr lang="en-US">
              <a:solidFill>
                <a:srgbClr val="000000"/>
              </a:solidFill>
            </a:endParaRPr>
          </a:p>
        </p:txBody>
      </p:sp>
    </p:spTree>
    <p:extLst>
      <p:ext uri="{BB962C8B-B14F-4D97-AF65-F5344CB8AC3E}">
        <p14:creationId xmlns:p14="http://schemas.microsoft.com/office/powerpoint/2010/main" val="269441286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804410"/>
            <a:ext cx="3082311" cy="205359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02913" y="4670467"/>
            <a:ext cx="3226365" cy="2149566"/>
          </a:xfrm>
          <a:prstGeom prst="rect">
            <a:avLst/>
          </a:prstGeom>
        </p:spPr>
      </p:pic>
      <p:sp>
        <p:nvSpPr>
          <p:cNvPr id="2" name="Title 1"/>
          <p:cNvSpPr>
            <a:spLocks noGrp="1"/>
          </p:cNvSpPr>
          <p:nvPr>
            <p:ph type="title"/>
          </p:nvPr>
        </p:nvSpPr>
        <p:spPr>
          <a:xfrm>
            <a:off x="457200" y="-76200"/>
            <a:ext cx="8229600" cy="1143000"/>
          </a:xfrm>
        </p:spPr>
        <p:txBody>
          <a:bodyPr/>
          <a:lstStyle/>
          <a:p>
            <a:r>
              <a:rPr lang="en-US" dirty="0" smtClean="0"/>
              <a:t>Collaborative (and Social)</a:t>
            </a:r>
            <a:endParaRPr lang="en-US"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a:ext>
            </a:extLst>
          </a:blip>
          <a:srcRect/>
          <a:stretch>
            <a:fillRect/>
          </a:stretch>
        </p:blipFill>
        <p:spPr>
          <a:xfrm>
            <a:off x="389291" y="1037122"/>
            <a:ext cx="2625111" cy="1652009"/>
          </a:xfrm>
        </p:spPr>
      </p:pic>
      <p:sp>
        <p:nvSpPr>
          <p:cNvPr id="4" name="Slide Number Placeholder 3"/>
          <p:cNvSpPr>
            <a:spLocks noGrp="1"/>
          </p:cNvSpPr>
          <p:nvPr>
            <p:ph type="sldNum" sz="quarter" idx="12"/>
          </p:nvPr>
        </p:nvSpPr>
        <p:spPr/>
        <p:txBody>
          <a:bodyPr/>
          <a:lstStyle/>
          <a:p>
            <a:fld id="{9D37A05C-7D88-9E4B-B6AC-1CE35ACF5DD7}" type="slidenum">
              <a:rPr lang="en-US" smtClean="0"/>
              <a:pPr/>
              <a:t>43</a:t>
            </a:fld>
            <a:endParaRPr lang="en-US"/>
          </a:p>
        </p:txBody>
      </p:sp>
      <p:pic>
        <p:nvPicPr>
          <p:cNvPr id="6" name="Picture 5"/>
          <p:cNvPicPr>
            <a:picLocks noChangeAspect="1"/>
          </p:cNvPicPr>
          <p:nvPr/>
        </p:nvPicPr>
        <p:blipFill>
          <a:blip r:embed="rId5"/>
          <a:stretch>
            <a:fillRect/>
          </a:stretch>
        </p:blipFill>
        <p:spPr>
          <a:xfrm>
            <a:off x="268356" y="2819400"/>
            <a:ext cx="3429000" cy="228457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81801" y="3187711"/>
            <a:ext cx="2000242" cy="133266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0603" y="1312467"/>
            <a:ext cx="2814625" cy="1875244"/>
          </a:xfrm>
          <a:prstGeom prst="rect">
            <a:avLst/>
          </a:prstGeom>
        </p:spPr>
      </p:pic>
      <p:pic>
        <p:nvPicPr>
          <p:cNvPr id="12" name="Picture 11" descr="IMG_0639.JPG.jpe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3400" y="5057838"/>
            <a:ext cx="2285679" cy="1714259"/>
          </a:xfrm>
          <a:prstGeom prst="rect">
            <a:avLst/>
          </a:prstGeom>
        </p:spPr>
      </p:pic>
      <p:pic>
        <p:nvPicPr>
          <p:cNvPr id="13" name="Picture 12" descr="IMG_0646.JPG.jpeg"/>
          <p:cNvPicPr>
            <a:picLocks noChangeAspect="1"/>
          </p:cNvPicPr>
          <p:nvPr/>
        </p:nvPicPr>
        <p:blipFill>
          <a:blip r:embed="rId9"/>
          <a:stretch>
            <a:fillRect/>
          </a:stretch>
        </p:blipFill>
        <p:spPr>
          <a:xfrm>
            <a:off x="5698146" y="944562"/>
            <a:ext cx="3221037" cy="2415778"/>
          </a:xfrm>
          <a:prstGeom prst="rect">
            <a:avLst/>
          </a:prstGeom>
        </p:spPr>
      </p:pic>
      <p:pic>
        <p:nvPicPr>
          <p:cNvPr id="14" name="Picture 13" descr="group_photo.JPG.jpe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10602" y="5562599"/>
            <a:ext cx="1676577" cy="1257433"/>
          </a:xfrm>
          <a:prstGeom prst="rect">
            <a:avLst/>
          </a:prstGeom>
        </p:spPr>
      </p:pic>
      <p:pic>
        <p:nvPicPr>
          <p:cNvPr id="3" name="Picture 2" descr="3438387920_5243f55056.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622216" y="3222666"/>
            <a:ext cx="2755512" cy="1835171"/>
          </a:xfrm>
          <a:prstGeom prst="rect">
            <a:avLst/>
          </a:prstGeom>
        </p:spPr>
      </p:pic>
    </p:spTree>
    <p:extLst>
      <p:ext uri="{BB962C8B-B14F-4D97-AF65-F5344CB8AC3E}">
        <p14:creationId xmlns:p14="http://schemas.microsoft.com/office/powerpoint/2010/main" val="10427531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PDL Retreat 2011</a:t>
            </a:r>
            <a:endParaRPr lang="en-US" dirty="0"/>
          </a:p>
        </p:txBody>
      </p:sp>
      <p:sp>
        <p:nvSpPr>
          <p:cNvPr id="4" name="Slide Number Placeholder 3"/>
          <p:cNvSpPr>
            <a:spLocks noGrp="1"/>
          </p:cNvSpPr>
          <p:nvPr>
            <p:ph type="sldNum" sz="quarter" idx="12"/>
          </p:nvPr>
        </p:nvSpPr>
        <p:spPr/>
        <p:txBody>
          <a:bodyPr/>
          <a:lstStyle/>
          <a:p>
            <a:fld id="{9D37A05C-7D88-9E4B-B6AC-1CE35ACF5DD7}" type="slidenum">
              <a:rPr lang="en-US" smtClean="0"/>
              <a:pPr/>
              <a:t>44</a:t>
            </a:fld>
            <a:endParaRPr lang="en-US"/>
          </a:p>
        </p:txBody>
      </p:sp>
      <p:pic>
        <p:nvPicPr>
          <p:cNvPr id="6" name="Picture 5"/>
          <p:cNvPicPr>
            <a:picLocks noChangeAspect="1"/>
          </p:cNvPicPr>
          <p:nvPr/>
        </p:nvPicPr>
        <p:blipFill>
          <a:blip r:embed="rId2"/>
          <a:stretch>
            <a:fillRect/>
          </a:stretch>
        </p:blipFill>
        <p:spPr>
          <a:xfrm>
            <a:off x="0" y="1930400"/>
            <a:ext cx="9144000" cy="2984500"/>
          </a:xfrm>
          <a:prstGeom prst="rect">
            <a:avLst/>
          </a:prstGeom>
        </p:spPr>
      </p:pic>
      <p:sp>
        <p:nvSpPr>
          <p:cNvPr id="7" name="Title 1"/>
          <p:cNvSpPr txBox="1">
            <a:spLocks/>
          </p:cNvSpPr>
          <p:nvPr/>
        </p:nvSpPr>
        <p:spPr>
          <a:xfrm>
            <a:off x="152400" y="5410200"/>
            <a:ext cx="8915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3200" b="0" i="1" dirty="0" smtClean="0">
                <a:solidFill>
                  <a:schemeClr val="tx1">
                    <a:lumMod val="85000"/>
                    <a:lumOff val="15000"/>
                  </a:schemeClr>
                </a:solidFill>
              </a:rPr>
              <a:t>Strong Industry Following, Collaboration, Feedback</a:t>
            </a:r>
          </a:p>
          <a:p>
            <a:endParaRPr lang="en-US" sz="3200" b="0" dirty="0"/>
          </a:p>
        </p:txBody>
      </p:sp>
    </p:spTree>
    <p:extLst>
      <p:ext uri="{BB962C8B-B14F-4D97-AF65-F5344CB8AC3E}">
        <p14:creationId xmlns:p14="http://schemas.microsoft.com/office/powerpoint/2010/main" val="1920752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7A05C-7D88-9E4B-B6AC-1CE35ACF5DD7}" type="slidenum">
              <a:rPr lang="en-US" smtClean="0"/>
              <a:pPr/>
              <a:t>45</a:t>
            </a:fld>
            <a:endParaRPr lang="en-US"/>
          </a:p>
        </p:txBody>
      </p:sp>
      <p:pic>
        <p:nvPicPr>
          <p:cNvPr id="6" name="Picture 5"/>
          <p:cNvPicPr>
            <a:picLocks noChangeAspect="1"/>
          </p:cNvPicPr>
          <p:nvPr/>
        </p:nvPicPr>
        <p:blipFill>
          <a:blip r:embed="rId2"/>
          <a:stretch>
            <a:fillRect/>
          </a:stretch>
        </p:blipFill>
        <p:spPr>
          <a:xfrm>
            <a:off x="0" y="1930400"/>
            <a:ext cx="9144000" cy="2984500"/>
          </a:xfrm>
          <a:prstGeom prst="rect">
            <a:avLst/>
          </a:prstGeom>
        </p:spPr>
      </p:pic>
      <p:sp>
        <p:nvSpPr>
          <p:cNvPr id="3" name="Title 2"/>
          <p:cNvSpPr>
            <a:spLocks noGrp="1"/>
          </p:cNvSpPr>
          <p:nvPr>
            <p:ph type="title"/>
          </p:nvPr>
        </p:nvSpPr>
        <p:spPr>
          <a:xfrm>
            <a:off x="152400" y="152400"/>
            <a:ext cx="8839200" cy="1219200"/>
          </a:xfrm>
        </p:spPr>
        <p:txBody>
          <a:bodyPr>
            <a:noAutofit/>
          </a:bodyPr>
          <a:lstStyle/>
          <a:p>
            <a:r>
              <a:rPr lang="en-US" sz="4000" dirty="0" smtClean="0"/>
              <a:t>Collaboration </a:t>
            </a:r>
            <a:r>
              <a:rPr lang="en-US" sz="4000" dirty="0" smtClean="0">
                <a:sym typeface="Wingdings"/>
              </a:rPr>
              <a:t> High Impact  </a:t>
            </a:r>
            <a:r>
              <a:rPr lang="en-US" sz="4000" dirty="0" smtClean="0">
                <a:sym typeface="Wingdings"/>
              </a:rPr>
              <a:t/>
            </a:r>
            <a:br>
              <a:rPr lang="en-US" sz="4000" dirty="0" smtClean="0">
                <a:sym typeface="Wingdings"/>
              </a:rPr>
            </a:br>
            <a:r>
              <a:rPr lang="en-US" sz="4000" dirty="0" smtClean="0">
                <a:sym typeface="Wingdings"/>
              </a:rPr>
              <a:t>More </a:t>
            </a:r>
            <a:r>
              <a:rPr lang="en-US" sz="4000" dirty="0" smtClean="0">
                <a:sym typeface="Wingdings"/>
              </a:rPr>
              <a:t>Collaboration</a:t>
            </a:r>
            <a:endParaRPr lang="en-US" sz="4000" dirty="0"/>
          </a:p>
        </p:txBody>
      </p:sp>
    </p:spTree>
    <p:extLst>
      <p:ext uri="{BB962C8B-B14F-4D97-AF65-F5344CB8AC3E}">
        <p14:creationId xmlns:p14="http://schemas.microsoft.com/office/powerpoint/2010/main" val="377123032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534400" cy="2209800"/>
          </a:xfrm>
        </p:spPr>
        <p:txBody>
          <a:bodyPr>
            <a:normAutofit fontScale="90000"/>
          </a:bodyPr>
          <a:lstStyle/>
          <a:p>
            <a:r>
              <a:rPr lang="en-US" sz="4800" i="1" dirty="0" smtClean="0">
                <a:solidFill>
                  <a:srgbClr val="000000"/>
                </a:solidFill>
              </a:rPr>
              <a:t>An Exciting and Collaborative Place to Fundamentally Change the Way Future Computer Systems are Designed</a:t>
            </a:r>
            <a:endParaRPr lang="en-US" sz="4400" b="0" dirty="0">
              <a:solidFill>
                <a:srgbClr val="000000"/>
              </a:solidFill>
            </a:endParaRPr>
          </a:p>
        </p:txBody>
      </p:sp>
      <p:sp>
        <p:nvSpPr>
          <p:cNvPr id="5" name="TextBox 4"/>
          <p:cNvSpPr txBox="1"/>
          <p:nvPr/>
        </p:nvSpPr>
        <p:spPr>
          <a:xfrm>
            <a:off x="1828800" y="4038600"/>
            <a:ext cx="5715000" cy="2031325"/>
          </a:xfrm>
          <a:prstGeom prst="rect">
            <a:avLst/>
          </a:prstGeom>
          <a:noFill/>
        </p:spPr>
        <p:txBody>
          <a:bodyPr wrap="square" lIns="0" tIns="0" rIns="0" bIns="0" rtlCol="0" anchor="t" anchorCtr="0">
            <a:spAutoFit/>
          </a:bodyPr>
          <a:lstStyle/>
          <a:p>
            <a:pPr algn="ctr"/>
            <a:r>
              <a:rPr lang="en-US" sz="6600" dirty="0" smtClean="0">
                <a:solidFill>
                  <a:schemeClr val="tx2"/>
                </a:solidFill>
              </a:rPr>
              <a:t>You can change the world!</a:t>
            </a:r>
            <a:endParaRPr lang="en-US" sz="6600" dirty="0" smtClean="0">
              <a:solidFill>
                <a:schemeClr val="tx2"/>
              </a:solidFill>
            </a:endParaRPr>
          </a:p>
        </p:txBody>
      </p:sp>
      <p:sp>
        <p:nvSpPr>
          <p:cNvPr id="3" name="Slide Number Placeholder 2"/>
          <p:cNvSpPr>
            <a:spLocks noGrp="1"/>
          </p:cNvSpPr>
          <p:nvPr>
            <p:ph type="sldNum" sz="quarter" idx="12"/>
          </p:nvPr>
        </p:nvSpPr>
        <p:spPr/>
        <p:txBody>
          <a:bodyPr/>
          <a:lstStyle/>
          <a:p>
            <a:fld id="{B747839D-A323-47F3-909F-548499399628}" type="slidenum">
              <a:rPr lang="en-US" smtClean="0"/>
              <a:t>46</a:t>
            </a:fld>
            <a:endParaRPr lang="en-US"/>
          </a:p>
        </p:txBody>
      </p:sp>
    </p:spTree>
    <p:extLst>
      <p:ext uri="{BB962C8B-B14F-4D97-AF65-F5344CB8AC3E}">
        <p14:creationId xmlns:p14="http://schemas.microsoft.com/office/powerpoint/2010/main" val="53081931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63816" y="1573748"/>
            <a:ext cx="7772400" cy="1702852"/>
          </a:xfrm>
        </p:spPr>
        <p:txBody>
          <a:bodyPr>
            <a:noAutofit/>
          </a:bodyPr>
          <a:lstStyle/>
          <a:p>
            <a:pPr algn="l">
              <a:spcBef>
                <a:spcPts val="0"/>
              </a:spcBef>
            </a:pPr>
            <a:r>
              <a:rPr lang="en-US" sz="5500" b="1" dirty="0" smtClean="0"/>
              <a:t>Computer Systems at CMU</a:t>
            </a:r>
            <a:endParaRPr lang="en-US" sz="5500" b="1" dirty="0">
              <a:solidFill>
                <a:schemeClr val="accent4"/>
              </a:solidFill>
            </a:endParaRPr>
          </a:p>
        </p:txBody>
      </p:sp>
      <p:sp>
        <p:nvSpPr>
          <p:cNvPr id="5" name="TextBox 4"/>
          <p:cNvSpPr txBox="1"/>
          <p:nvPr/>
        </p:nvSpPr>
        <p:spPr>
          <a:xfrm>
            <a:off x="4898583" y="4542473"/>
            <a:ext cx="3788217" cy="1692771"/>
          </a:xfrm>
          <a:prstGeom prst="rect">
            <a:avLst/>
          </a:prstGeom>
          <a:noFill/>
        </p:spPr>
        <p:txBody>
          <a:bodyPr wrap="none" rtlCol="0">
            <a:spAutoFit/>
          </a:bodyPr>
          <a:lstStyle/>
          <a:p>
            <a:pPr algn="r"/>
            <a:r>
              <a:rPr lang="en-US" sz="2800" b="1" dirty="0" smtClean="0">
                <a:solidFill>
                  <a:srgbClr val="000000"/>
                </a:solidFill>
                <a:latin typeface="Cambria"/>
              </a:rPr>
              <a:t>As told by Onur Mutlu</a:t>
            </a:r>
            <a:br>
              <a:rPr lang="en-US" sz="2800" b="1" dirty="0" smtClean="0">
                <a:solidFill>
                  <a:srgbClr val="000000"/>
                </a:solidFill>
                <a:latin typeface="Cambria"/>
              </a:rPr>
            </a:br>
            <a:r>
              <a:rPr lang="en-US" sz="2800" b="1" dirty="0" smtClean="0">
                <a:solidFill>
                  <a:srgbClr val="000000"/>
                </a:solidFill>
                <a:latin typeface="Cambria"/>
              </a:rPr>
              <a:t>(on behalf of many)</a:t>
            </a:r>
          </a:p>
          <a:p>
            <a:pPr algn="r"/>
            <a:r>
              <a:rPr lang="en-US" sz="2800" dirty="0" err="1" smtClean="0">
                <a:solidFill>
                  <a:srgbClr val="000000"/>
                </a:solidFill>
                <a:latin typeface="Cambria"/>
              </a:rPr>
              <a:t>onur@cmu.edu</a:t>
            </a:r>
            <a:endParaRPr lang="en-US" sz="2800" dirty="0">
              <a:solidFill>
                <a:srgbClr val="000000"/>
              </a:solidFill>
              <a:latin typeface="Cambria"/>
            </a:endParaRPr>
          </a:p>
          <a:p>
            <a:pPr algn="r"/>
            <a:r>
              <a:rPr lang="en-US" sz="2000" dirty="0" smtClean="0">
                <a:solidFill>
                  <a:srgbClr val="000000"/>
                </a:solidFill>
                <a:latin typeface="Cambria"/>
              </a:rPr>
              <a:t>Carnegie Mellon University</a:t>
            </a:r>
          </a:p>
        </p:txBody>
      </p:sp>
      <p:sp>
        <p:nvSpPr>
          <p:cNvPr id="4" name="Subtitle 2"/>
          <p:cNvSpPr txBox="1">
            <a:spLocks/>
          </p:cNvSpPr>
          <p:nvPr/>
        </p:nvSpPr>
        <p:spPr>
          <a:xfrm>
            <a:off x="-762000" y="5877767"/>
            <a:ext cx="5791200" cy="609600"/>
          </a:xfrm>
          <a:prstGeom prst="rect">
            <a:avLst/>
          </a:prstGeom>
        </p:spPr>
        <p:txBody>
          <a:bodyPr vert="horz" lIns="91440" tIns="45720" rIns="91440" bIns="45720" rtlCol="0">
            <a:normAutofit/>
          </a:bodyPr>
          <a:lstStyle>
            <a:lvl1pPr marL="0" indent="0" algn="ctr" defTabSz="457200" rtl="0" eaLnBrk="1" latinLnBrk="0" hangingPunct="1">
              <a:spcBef>
                <a:spcPct val="20000"/>
              </a:spcBef>
              <a:buClr>
                <a:srgbClr val="AE0023"/>
              </a:buClr>
              <a:buFont typeface="Arial"/>
              <a:buNone/>
              <a:defRPr sz="3200" kern="1200">
                <a:solidFill>
                  <a:schemeClr val="tx1"/>
                </a:solidFill>
                <a:latin typeface="+mn-lt"/>
                <a:ea typeface="+mn-ea"/>
                <a:cs typeface="+mn-cs"/>
              </a:defRPr>
            </a:lvl1pPr>
            <a:lvl2pPr marL="457200" indent="0" algn="ctr" defTabSz="457200" rtl="0" eaLnBrk="1" latinLnBrk="0" hangingPunct="1">
              <a:spcBef>
                <a:spcPct val="20000"/>
              </a:spcBef>
              <a:buClr>
                <a:srgbClr val="AE0023"/>
              </a:buClr>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rgbClr val="AE0023"/>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rgbClr val="AE0023"/>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rgbClr val="AE0023"/>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i="1" dirty="0"/>
              <a:t>ECE </a:t>
            </a:r>
            <a:r>
              <a:rPr lang="en-US" sz="2400" i="1" dirty="0" smtClean="0"/>
              <a:t>PhD Orientation 2013</a:t>
            </a:r>
            <a:endParaRPr lang="en-US" sz="2400" dirty="0"/>
          </a:p>
          <a:p>
            <a:pPr algn="l"/>
            <a:endParaRPr lang="en-US" dirty="0" smtClean="0"/>
          </a:p>
        </p:txBody>
      </p:sp>
    </p:spTree>
    <p:custDataLst>
      <p:tags r:id="rId1"/>
    </p:custDataLst>
    <p:extLst>
      <p:ext uri="{BB962C8B-B14F-4D97-AF65-F5344CB8AC3E}">
        <p14:creationId xmlns:p14="http://schemas.microsoft.com/office/powerpoint/2010/main" val="41978743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3"/>
          <p:cNvSpPr>
            <a:spLocks noGrp="1"/>
          </p:cNvSpPr>
          <p:nvPr>
            <p:ph type="title"/>
          </p:nvPr>
        </p:nvSpPr>
        <p:spPr>
          <a:xfrm>
            <a:off x="271463" y="246063"/>
            <a:ext cx="6534150" cy="636587"/>
          </a:xfrm>
        </p:spPr>
        <p:txBody>
          <a:bodyPr>
            <a:normAutofit fontScale="90000"/>
          </a:bodyPr>
          <a:lstStyle/>
          <a:p>
            <a:pPr algn="l"/>
            <a:r>
              <a:rPr lang="en-US" dirty="0">
                <a:latin typeface="Cambria"/>
              </a:rPr>
              <a:t>Computer Systems</a:t>
            </a:r>
          </a:p>
        </p:txBody>
      </p:sp>
      <p:sp>
        <p:nvSpPr>
          <p:cNvPr id="101378" name="Content Placeholder 4"/>
          <p:cNvSpPr>
            <a:spLocks noGrp="1"/>
          </p:cNvSpPr>
          <p:nvPr>
            <p:ph sz="half" idx="1"/>
          </p:nvPr>
        </p:nvSpPr>
        <p:spPr>
          <a:xfrm>
            <a:off x="184150" y="989012"/>
            <a:ext cx="4252913" cy="5030788"/>
          </a:xfrm>
        </p:spPr>
        <p:txBody>
          <a:bodyPr/>
          <a:lstStyle/>
          <a:p>
            <a:r>
              <a:rPr lang="en-US" sz="1600" dirty="0">
                <a:solidFill>
                  <a:srgbClr val="000090"/>
                </a:solidFill>
                <a:latin typeface="Calibri"/>
              </a:rPr>
              <a:t>Computer Architecture</a:t>
            </a:r>
          </a:p>
          <a:p>
            <a:pPr lvl="1"/>
            <a:r>
              <a:rPr lang="en-US" sz="1400" dirty="0">
                <a:latin typeface="Calibri"/>
              </a:rPr>
              <a:t>Seth Goldstein, James Hoe, Diana </a:t>
            </a:r>
            <a:r>
              <a:rPr lang="en-US" sz="1400" dirty="0" err="1">
                <a:latin typeface="Calibri"/>
              </a:rPr>
              <a:t>Marculescu</a:t>
            </a:r>
            <a:r>
              <a:rPr lang="en-US" sz="1400" dirty="0">
                <a:latin typeface="Calibri"/>
              </a:rPr>
              <a:t>, Todd </a:t>
            </a:r>
            <a:r>
              <a:rPr lang="en-US" sz="1400" dirty="0" err="1">
                <a:latin typeface="Calibri"/>
              </a:rPr>
              <a:t>Mowry</a:t>
            </a:r>
            <a:r>
              <a:rPr lang="en-US" sz="1400" dirty="0">
                <a:latin typeface="Calibri"/>
              </a:rPr>
              <a:t>, </a:t>
            </a:r>
            <a:r>
              <a:rPr lang="en-US" sz="1400" dirty="0" err="1">
                <a:latin typeface="Calibri"/>
              </a:rPr>
              <a:t>Onur</a:t>
            </a:r>
            <a:r>
              <a:rPr lang="en-US" sz="1400" dirty="0">
                <a:latin typeface="Calibri"/>
              </a:rPr>
              <a:t> </a:t>
            </a:r>
            <a:r>
              <a:rPr lang="en-US" sz="1400" dirty="0" err="1">
                <a:latin typeface="Calibri"/>
              </a:rPr>
              <a:t>Mutlu</a:t>
            </a:r>
            <a:r>
              <a:rPr lang="en-US" sz="1400" dirty="0">
                <a:latin typeface="Calibri"/>
              </a:rPr>
              <a:t>, David O</a:t>
            </a:r>
            <a:r>
              <a:rPr lang="ja-JP" altLang="en-US" sz="1400" dirty="0">
                <a:latin typeface="Calibri"/>
              </a:rPr>
              <a:t>’</a:t>
            </a:r>
            <a:r>
              <a:rPr lang="en-US" altLang="ja-JP" sz="1400" dirty="0" err="1">
                <a:latin typeface="Calibri"/>
              </a:rPr>
              <a:t>Hallaron</a:t>
            </a:r>
            <a:endParaRPr lang="en-US" altLang="ja-JP" sz="1400" dirty="0">
              <a:latin typeface="Calibri"/>
            </a:endParaRPr>
          </a:p>
          <a:p>
            <a:r>
              <a:rPr lang="en-US" sz="1600" dirty="0">
                <a:solidFill>
                  <a:srgbClr val="800000"/>
                </a:solidFill>
                <a:latin typeface="Calibri"/>
              </a:rPr>
              <a:t>Security</a:t>
            </a:r>
          </a:p>
          <a:p>
            <a:pPr lvl="1"/>
            <a:r>
              <a:rPr lang="en-US" sz="1400" dirty="0" err="1">
                <a:latin typeface="Calibri"/>
              </a:rPr>
              <a:t>Lujo</a:t>
            </a:r>
            <a:r>
              <a:rPr lang="en-US" sz="1400" dirty="0">
                <a:latin typeface="Calibri"/>
              </a:rPr>
              <a:t> Bauer, David Brumley, Lorrie </a:t>
            </a:r>
            <a:r>
              <a:rPr lang="en-US" sz="1400" dirty="0" err="1">
                <a:latin typeface="Calibri"/>
              </a:rPr>
              <a:t>Cranor</a:t>
            </a:r>
            <a:r>
              <a:rPr lang="en-US" sz="1400" dirty="0">
                <a:latin typeface="Calibri"/>
              </a:rPr>
              <a:t>, </a:t>
            </a:r>
            <a:r>
              <a:rPr lang="en-US" sz="1400" dirty="0" err="1">
                <a:latin typeface="Calibri"/>
              </a:rPr>
              <a:t>Anupam</a:t>
            </a:r>
            <a:r>
              <a:rPr lang="en-US" sz="1400" dirty="0">
                <a:latin typeface="Calibri"/>
              </a:rPr>
              <a:t> </a:t>
            </a:r>
            <a:r>
              <a:rPr lang="en-US" sz="1400" dirty="0" err="1">
                <a:latin typeface="Calibri"/>
              </a:rPr>
              <a:t>Datta</a:t>
            </a:r>
            <a:r>
              <a:rPr lang="en-US" sz="1400" dirty="0">
                <a:latin typeface="Calibri"/>
              </a:rPr>
              <a:t>, Adrian </a:t>
            </a:r>
            <a:r>
              <a:rPr lang="en-US" sz="1400" dirty="0" err="1">
                <a:latin typeface="Calibri"/>
              </a:rPr>
              <a:t>Perrig</a:t>
            </a:r>
            <a:r>
              <a:rPr lang="en-US" sz="1400" dirty="0">
                <a:latin typeface="Calibri"/>
              </a:rPr>
              <a:t>, Virgil </a:t>
            </a:r>
            <a:r>
              <a:rPr lang="en-US" sz="1400" dirty="0" err="1">
                <a:latin typeface="Calibri"/>
              </a:rPr>
              <a:t>Gligor</a:t>
            </a:r>
            <a:endParaRPr lang="en-US" sz="1400" dirty="0">
              <a:latin typeface="Calibri"/>
            </a:endParaRPr>
          </a:p>
          <a:p>
            <a:r>
              <a:rPr lang="en-US" sz="1600" dirty="0">
                <a:solidFill>
                  <a:srgbClr val="996633"/>
                </a:solidFill>
                <a:latin typeface="Calibri"/>
              </a:rPr>
              <a:t>Networks</a:t>
            </a:r>
          </a:p>
          <a:p>
            <a:pPr lvl="1"/>
            <a:r>
              <a:rPr lang="en-US" sz="1400" dirty="0" err="1">
                <a:latin typeface="Calibri"/>
              </a:rPr>
              <a:t>Hyong</a:t>
            </a:r>
            <a:r>
              <a:rPr lang="en-US" sz="1400" dirty="0">
                <a:latin typeface="Calibri"/>
              </a:rPr>
              <a:t> Kim, </a:t>
            </a:r>
            <a:r>
              <a:rPr lang="en-US" sz="1400" dirty="0" err="1">
                <a:latin typeface="Calibri"/>
              </a:rPr>
              <a:t>Srinivasan</a:t>
            </a:r>
            <a:r>
              <a:rPr lang="en-US" sz="1400" dirty="0">
                <a:latin typeface="Calibri"/>
              </a:rPr>
              <a:t> </a:t>
            </a:r>
            <a:r>
              <a:rPr lang="en-US" sz="1400" dirty="0" err="1">
                <a:latin typeface="Calibri"/>
              </a:rPr>
              <a:t>Seshan</a:t>
            </a:r>
            <a:r>
              <a:rPr lang="en-US" sz="1400" dirty="0">
                <a:latin typeface="Calibri"/>
              </a:rPr>
              <a:t>, Peter </a:t>
            </a:r>
            <a:r>
              <a:rPr lang="en-US" sz="1400" dirty="0" err="1">
                <a:latin typeface="Calibri"/>
              </a:rPr>
              <a:t>Steenkiste</a:t>
            </a:r>
            <a:r>
              <a:rPr lang="en-US" sz="1400" dirty="0">
                <a:latin typeface="Calibri"/>
              </a:rPr>
              <a:t>, </a:t>
            </a:r>
            <a:r>
              <a:rPr lang="en-US" sz="1400" dirty="0" err="1">
                <a:latin typeface="Calibri"/>
              </a:rPr>
              <a:t>Hui</a:t>
            </a:r>
            <a:r>
              <a:rPr lang="en-US" sz="1400" dirty="0">
                <a:latin typeface="Calibri"/>
              </a:rPr>
              <a:t> Zhang, </a:t>
            </a:r>
            <a:r>
              <a:rPr lang="en-US" sz="1400" dirty="0" err="1">
                <a:latin typeface="Calibri"/>
              </a:rPr>
              <a:t>Rohit</a:t>
            </a:r>
            <a:r>
              <a:rPr lang="en-US" sz="1400" dirty="0">
                <a:latin typeface="Calibri"/>
              </a:rPr>
              <a:t> </a:t>
            </a:r>
            <a:r>
              <a:rPr lang="en-US" sz="1400" dirty="0" err="1">
                <a:latin typeface="Calibri"/>
              </a:rPr>
              <a:t>Negi</a:t>
            </a:r>
            <a:endParaRPr lang="en-US" sz="1400" dirty="0">
              <a:latin typeface="Calibri"/>
            </a:endParaRPr>
          </a:p>
          <a:p>
            <a:r>
              <a:rPr lang="en-US" sz="1800" dirty="0">
                <a:solidFill>
                  <a:srgbClr val="008000"/>
                </a:solidFill>
                <a:latin typeface="Calibri"/>
              </a:rPr>
              <a:t>Data Storage</a:t>
            </a:r>
          </a:p>
          <a:p>
            <a:pPr lvl="1"/>
            <a:r>
              <a:rPr lang="en-US" sz="1400" dirty="0">
                <a:latin typeface="Calibri"/>
              </a:rPr>
              <a:t>Greg Ganger, Garth Gibson</a:t>
            </a:r>
          </a:p>
          <a:p>
            <a:r>
              <a:rPr lang="en-US" sz="1800" dirty="0">
                <a:solidFill>
                  <a:srgbClr val="FF6600"/>
                </a:solidFill>
                <a:latin typeface="Calibri"/>
              </a:rPr>
              <a:t>Embedded Systems</a:t>
            </a:r>
          </a:p>
          <a:p>
            <a:pPr lvl="1"/>
            <a:r>
              <a:rPr lang="en-US" sz="1400" dirty="0" err="1">
                <a:latin typeface="Calibri"/>
              </a:rPr>
              <a:t>Priya</a:t>
            </a:r>
            <a:r>
              <a:rPr lang="en-US" sz="1400" dirty="0">
                <a:latin typeface="Calibri"/>
              </a:rPr>
              <a:t> </a:t>
            </a:r>
            <a:r>
              <a:rPr lang="en-US" sz="1400" dirty="0" err="1">
                <a:latin typeface="Calibri"/>
              </a:rPr>
              <a:t>Narasimhan</a:t>
            </a:r>
            <a:r>
              <a:rPr lang="en-US" sz="1400" dirty="0">
                <a:latin typeface="Calibri"/>
              </a:rPr>
              <a:t>, Phil </a:t>
            </a:r>
            <a:r>
              <a:rPr lang="en-US" sz="1400" dirty="0" err="1">
                <a:latin typeface="Calibri"/>
              </a:rPr>
              <a:t>Koopman</a:t>
            </a:r>
            <a:r>
              <a:rPr lang="en-US" sz="1400" dirty="0">
                <a:latin typeface="Calibri"/>
              </a:rPr>
              <a:t>, Raj </a:t>
            </a:r>
            <a:r>
              <a:rPr lang="en-US" sz="1400" dirty="0" err="1">
                <a:latin typeface="Calibri"/>
              </a:rPr>
              <a:t>Rajkumar</a:t>
            </a:r>
            <a:r>
              <a:rPr lang="en-US" sz="1400" dirty="0">
                <a:latin typeface="Calibri"/>
              </a:rPr>
              <a:t>, Dan </a:t>
            </a:r>
            <a:r>
              <a:rPr lang="en-US" sz="1400" dirty="0" err="1">
                <a:latin typeface="Calibri"/>
              </a:rPr>
              <a:t>Siewiorek</a:t>
            </a:r>
            <a:r>
              <a:rPr lang="en-US" sz="1400" dirty="0">
                <a:latin typeface="Calibri"/>
              </a:rPr>
              <a:t>, </a:t>
            </a:r>
            <a:r>
              <a:rPr lang="en-US" sz="1400" dirty="0" err="1" smtClean="0">
                <a:latin typeface="Calibri"/>
              </a:rPr>
              <a:t>Asim</a:t>
            </a:r>
            <a:r>
              <a:rPr lang="en-US" sz="1400" dirty="0" smtClean="0">
                <a:latin typeface="Calibri"/>
              </a:rPr>
              <a:t> </a:t>
            </a:r>
            <a:r>
              <a:rPr lang="en-US" sz="1400" dirty="0" err="1">
                <a:latin typeface="Calibri"/>
              </a:rPr>
              <a:t>Smailagic</a:t>
            </a:r>
            <a:endParaRPr lang="en-US" sz="1400" dirty="0">
              <a:latin typeface="Calibri"/>
            </a:endParaRPr>
          </a:p>
          <a:p>
            <a:r>
              <a:rPr lang="en-US" sz="1800" dirty="0">
                <a:solidFill>
                  <a:srgbClr val="660066"/>
                </a:solidFill>
                <a:latin typeface="Calibri"/>
              </a:rPr>
              <a:t>Fast Computing</a:t>
            </a:r>
          </a:p>
          <a:p>
            <a:pPr lvl="1"/>
            <a:r>
              <a:rPr lang="en-US" sz="1400" dirty="0">
                <a:solidFill>
                  <a:srgbClr val="000000"/>
                </a:solidFill>
                <a:latin typeface="Calibri"/>
              </a:rPr>
              <a:t>Franz </a:t>
            </a:r>
            <a:r>
              <a:rPr lang="en-US" sz="1400" dirty="0" err="1">
                <a:solidFill>
                  <a:srgbClr val="000000"/>
                </a:solidFill>
                <a:latin typeface="Calibri"/>
              </a:rPr>
              <a:t>Franchetti</a:t>
            </a:r>
            <a:r>
              <a:rPr lang="en-US" sz="1400" dirty="0">
                <a:solidFill>
                  <a:srgbClr val="000000"/>
                </a:solidFill>
                <a:latin typeface="Calibri"/>
              </a:rPr>
              <a:t>, </a:t>
            </a:r>
            <a:r>
              <a:rPr lang="en-US" sz="1400" dirty="0">
                <a:latin typeface="Calibri"/>
              </a:rPr>
              <a:t>Markus  </a:t>
            </a:r>
            <a:r>
              <a:rPr lang="en-US" sz="1400" dirty="0" err="1">
                <a:latin typeface="Calibri"/>
              </a:rPr>
              <a:t>Püschel</a:t>
            </a:r>
            <a:endParaRPr lang="en-US" sz="1400" dirty="0">
              <a:solidFill>
                <a:srgbClr val="000000"/>
              </a:solidFill>
              <a:latin typeface="Calibri"/>
            </a:endParaRPr>
          </a:p>
          <a:p>
            <a:r>
              <a:rPr lang="en-US" sz="1800" dirty="0">
                <a:solidFill>
                  <a:srgbClr val="4D4D4D"/>
                </a:solidFill>
                <a:latin typeface="Calibri"/>
              </a:rPr>
              <a:t>Silicon Valley</a:t>
            </a:r>
          </a:p>
          <a:p>
            <a:pPr lvl="1"/>
            <a:r>
              <a:rPr lang="en-US" sz="1400" dirty="0">
                <a:solidFill>
                  <a:srgbClr val="000000"/>
                </a:solidFill>
                <a:latin typeface="Calibri"/>
              </a:rPr>
              <a:t>Martin </a:t>
            </a:r>
            <a:r>
              <a:rPr lang="en-US" sz="1400" dirty="0" err="1">
                <a:solidFill>
                  <a:srgbClr val="000000"/>
                </a:solidFill>
                <a:latin typeface="Calibri"/>
              </a:rPr>
              <a:t>Griss</a:t>
            </a:r>
            <a:r>
              <a:rPr lang="en-US" sz="1400" dirty="0">
                <a:solidFill>
                  <a:srgbClr val="000000"/>
                </a:solidFill>
                <a:latin typeface="Calibri"/>
              </a:rPr>
              <a:t>, Jason </a:t>
            </a:r>
            <a:r>
              <a:rPr lang="en-US" sz="1400" dirty="0" err="1">
                <a:solidFill>
                  <a:srgbClr val="000000"/>
                </a:solidFill>
                <a:latin typeface="Calibri"/>
              </a:rPr>
              <a:t>Lohn</a:t>
            </a:r>
            <a:r>
              <a:rPr lang="en-US" sz="1400" dirty="0">
                <a:solidFill>
                  <a:srgbClr val="000000"/>
                </a:solidFill>
                <a:latin typeface="Calibri"/>
              </a:rPr>
              <a:t>, Joy Zhang, Pei Zhang, Collin Jackson, </a:t>
            </a:r>
            <a:br>
              <a:rPr lang="en-US" sz="1400" dirty="0">
                <a:solidFill>
                  <a:srgbClr val="000000"/>
                </a:solidFill>
                <a:latin typeface="Calibri"/>
              </a:rPr>
            </a:br>
            <a:r>
              <a:rPr lang="en-US" sz="1400" dirty="0">
                <a:solidFill>
                  <a:srgbClr val="000000"/>
                </a:solidFill>
                <a:latin typeface="Calibri"/>
              </a:rPr>
              <a:t>Patrick </a:t>
            </a:r>
            <a:r>
              <a:rPr lang="en-US" sz="1400" dirty="0" err="1">
                <a:solidFill>
                  <a:srgbClr val="000000"/>
                </a:solidFill>
                <a:latin typeface="Calibri"/>
              </a:rPr>
              <a:t>Tague</a:t>
            </a:r>
            <a:endParaRPr lang="en-US" sz="1400" dirty="0">
              <a:solidFill>
                <a:srgbClr val="000000"/>
              </a:solidFill>
              <a:latin typeface="Calibri"/>
            </a:endParaRPr>
          </a:p>
        </p:txBody>
      </p:sp>
      <p:sp>
        <p:nvSpPr>
          <p:cNvPr id="11" name="Rounded Rectangle 10"/>
          <p:cNvSpPr/>
          <p:nvPr/>
        </p:nvSpPr>
        <p:spPr>
          <a:xfrm>
            <a:off x="8162925" y="581025"/>
            <a:ext cx="755650" cy="5972175"/>
          </a:xfrm>
          <a:prstGeom prst="roundRect">
            <a:avLst/>
          </a:prstGeom>
          <a:solidFill>
            <a:srgbClr val="A3A3A3"/>
          </a:solidFill>
          <a:ln>
            <a:solidFill>
              <a:srgbClr val="A3A3A3"/>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380" name="Picture 8"/>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10550" y="4564063"/>
            <a:ext cx="6985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188325" y="5626100"/>
            <a:ext cx="6921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13" descr="images.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04200" y="677863"/>
            <a:ext cx="70485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14" descr="images-1.jpe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226425" y="1619250"/>
            <a:ext cx="6572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15" descr="images-2.jpe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205788" y="2608263"/>
            <a:ext cx="6985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16" descr="images-3.jpe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213725" y="3509963"/>
            <a:ext cx="681038"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4400550" y="592138"/>
            <a:ext cx="795338" cy="6116637"/>
          </a:xfrm>
          <a:prstGeom prst="round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387" name="Picture 21" descr="seth_goldstein2.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432300" y="677863"/>
            <a:ext cx="731838"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8" name="Picture 22" descr="James_Hoe.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433888" y="1720850"/>
            <a:ext cx="73183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9" name="Picture 23"/>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432300" y="2830513"/>
            <a:ext cx="731838"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0" name="Picture 24"/>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483100" y="3716338"/>
            <a:ext cx="65563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1" name="Picture 17" descr="Headshot of Tsuhan Che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425950" y="4760913"/>
            <a:ext cx="7381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2" name="Picture 26"/>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4468813" y="5691188"/>
            <a:ext cx="68897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p:cNvSpPr/>
          <p:nvPr/>
        </p:nvSpPr>
        <p:spPr>
          <a:xfrm>
            <a:off x="6269038" y="579438"/>
            <a:ext cx="749300" cy="4937125"/>
          </a:xfrm>
          <a:prstGeom prst="round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394" name="Picture 29"/>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6313488" y="649288"/>
            <a:ext cx="65563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5" name="Picture 30"/>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303963" y="1460500"/>
            <a:ext cx="6572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6" name="Picture 31"/>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302375" y="3087688"/>
            <a:ext cx="6731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7" name="Picture 32"/>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329363" y="3925888"/>
            <a:ext cx="64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8" name="Picture 33" descr="images-1.jpeg"/>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6342063" y="4808538"/>
            <a:ext cx="6413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34"/>
          <p:cNvSpPr/>
          <p:nvPr/>
        </p:nvSpPr>
        <p:spPr>
          <a:xfrm>
            <a:off x="5278438" y="566738"/>
            <a:ext cx="793750" cy="4116387"/>
          </a:xfrm>
          <a:prstGeom prst="roundRect">
            <a:avLst/>
          </a:prstGeom>
          <a:solidFill>
            <a:srgbClr val="996633"/>
          </a:solidFill>
          <a:ln>
            <a:solidFill>
              <a:srgbClr val="996633"/>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400" name="Picture 35"/>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5340350" y="655638"/>
            <a:ext cx="698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1" name="Picture 36"/>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5324475" y="1476375"/>
            <a:ext cx="7080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2" name="Picture 37"/>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5368925" y="2300288"/>
            <a:ext cx="6413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3" name="Picture 38"/>
          <p:cNvPicPr>
            <a:picLocks noChangeAspect="1"/>
          </p:cNvPicPr>
          <p:nvPr/>
        </p:nvPicPr>
        <p:blipFill>
          <a:blip r:embed="rId22">
            <a:extLst>
              <a:ext uri="{28A0092B-C50C-407E-A947-70E740481C1C}">
                <a14:useLocalDpi xmlns:a14="http://schemas.microsoft.com/office/drawing/2010/main"/>
              </a:ext>
            </a:extLst>
          </a:blip>
          <a:srcRect/>
          <a:stretch>
            <a:fillRect/>
          </a:stretch>
        </p:blipFill>
        <p:spPr bwMode="auto">
          <a:xfrm>
            <a:off x="5337175" y="3151188"/>
            <a:ext cx="66198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39"/>
          <p:cNvSpPr/>
          <p:nvPr/>
        </p:nvSpPr>
        <p:spPr>
          <a:xfrm>
            <a:off x="5294313" y="4789488"/>
            <a:ext cx="795337" cy="1925637"/>
          </a:xfrm>
          <a:prstGeom prst="roundRect">
            <a:avLst/>
          </a:prstGeom>
          <a:solidFill>
            <a:srgbClr val="008000"/>
          </a:solidFill>
          <a:ln>
            <a:solidFill>
              <a:srgbClr val="996633"/>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405" name="Picture 40"/>
          <p:cNvPicPr>
            <a:picLocks noChangeAspect="1"/>
          </p:cNvPicPr>
          <p:nvPr/>
        </p:nvPicPr>
        <p:blipFill>
          <a:blip r:embed="rId23">
            <a:extLst>
              <a:ext uri="{28A0092B-C50C-407E-A947-70E740481C1C}">
                <a14:useLocalDpi xmlns:a14="http://schemas.microsoft.com/office/drawing/2010/main"/>
              </a:ext>
            </a:extLst>
          </a:blip>
          <a:srcRect/>
          <a:stretch>
            <a:fillRect/>
          </a:stretch>
        </p:blipFill>
        <p:spPr bwMode="auto">
          <a:xfrm>
            <a:off x="5346700" y="4826000"/>
            <a:ext cx="73183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6" name="Picture 41"/>
          <p:cNvPicPr>
            <a:picLocks noChangeAspect="1"/>
          </p:cNvPicPr>
          <p:nvPr/>
        </p:nvPicPr>
        <p:blipFill>
          <a:blip r:embed="rId24">
            <a:extLst>
              <a:ext uri="{28A0092B-C50C-407E-A947-70E740481C1C}">
                <a14:useLocalDpi xmlns:a14="http://schemas.microsoft.com/office/drawing/2010/main"/>
              </a:ext>
            </a:extLst>
          </a:blip>
          <a:srcRect/>
          <a:stretch>
            <a:fillRect/>
          </a:stretch>
        </p:blipFill>
        <p:spPr bwMode="auto">
          <a:xfrm>
            <a:off x="5348288" y="5735638"/>
            <a:ext cx="6810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ounded Rectangle 42"/>
          <p:cNvSpPr/>
          <p:nvPr/>
        </p:nvSpPr>
        <p:spPr>
          <a:xfrm>
            <a:off x="7173913" y="571500"/>
            <a:ext cx="774700" cy="4198938"/>
          </a:xfrm>
          <a:prstGeom prst="round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408" name="Picture 43"/>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7226300" y="649288"/>
            <a:ext cx="635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9" name="Picture 17"/>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216775" y="1560513"/>
            <a:ext cx="6445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1410" name="Picture 45"/>
          <p:cNvPicPr>
            <a:picLocks noChangeAspect="1"/>
          </p:cNvPicPr>
          <p:nvPr/>
        </p:nvPicPr>
        <p:blipFill>
          <a:blip r:embed="rId27">
            <a:extLst>
              <a:ext uri="{28A0092B-C50C-407E-A947-70E740481C1C}">
                <a14:useLocalDpi xmlns:a14="http://schemas.microsoft.com/office/drawing/2010/main"/>
              </a:ext>
            </a:extLst>
          </a:blip>
          <a:srcRect/>
          <a:stretch>
            <a:fillRect/>
          </a:stretch>
        </p:blipFill>
        <p:spPr bwMode="auto">
          <a:xfrm>
            <a:off x="7221538" y="2357438"/>
            <a:ext cx="66992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1" name="Picture 31"/>
          <p:cNvPicPr>
            <a:picLocks noChangeAspect="1"/>
          </p:cNvPicPr>
          <p:nvPr/>
        </p:nvPicPr>
        <p:blipFill>
          <a:blip r:embed="rId28" cstate="print">
            <a:extLst>
              <a:ext uri="{28A0092B-C50C-407E-A947-70E740481C1C}">
                <a14:useLocalDpi xmlns:a14="http://schemas.microsoft.com/office/drawing/2010/main"/>
              </a:ext>
            </a:extLst>
          </a:blip>
          <a:srcRect/>
          <a:stretch>
            <a:fillRect/>
          </a:stretch>
        </p:blipFill>
        <p:spPr bwMode="auto">
          <a:xfrm>
            <a:off x="7215188" y="3170238"/>
            <a:ext cx="6731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2" name="Picture 47"/>
          <p:cNvPicPr>
            <a:picLocks noChangeAspect="1"/>
          </p:cNvPicPr>
          <p:nvPr/>
        </p:nvPicPr>
        <p:blipFill>
          <a:blip r:embed="rId29">
            <a:extLst>
              <a:ext uri="{28A0092B-C50C-407E-A947-70E740481C1C}">
                <a14:useLocalDpi xmlns:a14="http://schemas.microsoft.com/office/drawing/2010/main"/>
              </a:ext>
            </a:extLst>
          </a:blip>
          <a:srcRect/>
          <a:stretch>
            <a:fillRect/>
          </a:stretch>
        </p:blipFill>
        <p:spPr bwMode="auto">
          <a:xfrm>
            <a:off x="7261225" y="3916363"/>
            <a:ext cx="58578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52"/>
          <p:cNvSpPr/>
          <p:nvPr/>
        </p:nvSpPr>
        <p:spPr>
          <a:xfrm>
            <a:off x="6175375" y="5564188"/>
            <a:ext cx="1812925" cy="1047750"/>
          </a:xfrm>
          <a:prstGeom prst="roundRec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414" name="Picture 16" descr="franzf.jpg"/>
          <p:cNvPicPr>
            <a:picLocks noChangeAspect="1"/>
          </p:cNvPicPr>
          <p:nvPr/>
        </p:nvPicPr>
        <p:blipFill>
          <a:blip r:embed="rId30">
            <a:extLst>
              <a:ext uri="{28A0092B-C50C-407E-A947-70E740481C1C}">
                <a14:useLocalDpi xmlns:a14="http://schemas.microsoft.com/office/drawing/2010/main"/>
              </a:ext>
            </a:extLst>
          </a:blip>
          <a:srcRect/>
          <a:stretch>
            <a:fillRect/>
          </a:stretch>
        </p:blipFill>
        <p:spPr bwMode="auto">
          <a:xfrm>
            <a:off x="6254750" y="5672138"/>
            <a:ext cx="685800"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5" name="Picture 7"/>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5384800" y="4008438"/>
            <a:ext cx="5778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6" name="Picture 7" descr="pueschel"/>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7072313" y="5603875"/>
            <a:ext cx="7731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7" name="Picture 18"/>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6300788" y="2268538"/>
            <a:ext cx="695325"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ed Rectangle 60"/>
          <p:cNvSpPr/>
          <p:nvPr/>
        </p:nvSpPr>
        <p:spPr>
          <a:xfrm>
            <a:off x="30163" y="6457950"/>
            <a:ext cx="3259137" cy="379413"/>
          </a:xfrm>
          <a:prstGeom prst="round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r>
              <a:rPr lang="en-US">
                <a:solidFill>
                  <a:srgbClr val="000000"/>
                </a:solidFill>
                <a:latin typeface="Calibri"/>
                <a:ea typeface="ＭＳ Ｐゴシック" charset="0"/>
                <a:cs typeface="Calibri"/>
              </a:rPr>
              <a:t>And Others</a:t>
            </a:r>
          </a:p>
        </p:txBody>
      </p:sp>
      <p:sp>
        <p:nvSpPr>
          <p:cNvPr id="2" name="Slide Number Placeholder 1"/>
          <p:cNvSpPr>
            <a:spLocks noGrp="1"/>
          </p:cNvSpPr>
          <p:nvPr>
            <p:ph type="sldNum" sz="quarter" idx="12"/>
          </p:nvPr>
        </p:nvSpPr>
        <p:spPr/>
        <p:txBody>
          <a:bodyPr/>
          <a:lstStyle/>
          <a:p>
            <a:fld id="{B747839D-A323-47F3-909F-548499399628}" type="slidenum">
              <a:rPr lang="en-US" smtClean="0"/>
              <a:pPr/>
              <a:t>5</a:t>
            </a:fld>
            <a:endParaRPr lang="en-US" dirty="0"/>
          </a:p>
        </p:txBody>
      </p:sp>
    </p:spTree>
    <p:extLst>
      <p:ext uri="{BB962C8B-B14F-4D97-AF65-F5344CB8AC3E}">
        <p14:creationId xmlns:p14="http://schemas.microsoft.com/office/powerpoint/2010/main" val="23985393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4"/>
          <p:cNvPicPr>
            <a:picLocks noChangeAspect="1"/>
          </p:cNvPicPr>
          <p:nvPr/>
        </p:nvPicPr>
        <p:blipFill>
          <a:blip r:embed="rId3"/>
          <a:srcRect/>
          <a:stretch>
            <a:fillRect/>
          </a:stretch>
        </p:blipFill>
        <p:spPr bwMode="auto">
          <a:xfrm>
            <a:off x="3587750" y="2362200"/>
            <a:ext cx="5556250" cy="1487487"/>
          </a:xfrm>
          <a:prstGeom prst="rect">
            <a:avLst/>
          </a:prstGeom>
          <a:noFill/>
          <a:ln w="9525">
            <a:noFill/>
            <a:miter lim="800000"/>
            <a:headEnd/>
            <a:tailEnd/>
          </a:ln>
        </p:spPr>
      </p:pic>
      <p:pic>
        <p:nvPicPr>
          <p:cNvPr id="29700" name="Picture 8" descr="biometric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74215" y="4268045"/>
            <a:ext cx="3733800" cy="969419"/>
          </a:xfrm>
          <a:prstGeom prst="rect">
            <a:avLst/>
          </a:prstGeom>
          <a:noFill/>
          <a:ln w="9525">
            <a:noFill/>
            <a:miter lim="800000"/>
            <a:headEnd/>
            <a:tailEnd/>
          </a:ln>
        </p:spPr>
      </p:pic>
      <p:pic>
        <p:nvPicPr>
          <p:cNvPr id="29701" name="Picture 7" descr="cups"/>
          <p:cNvPicPr>
            <a:picLocks noChangeAspect="1" noChangeArrowheads="1"/>
          </p:cNvPicPr>
          <p:nvPr/>
        </p:nvPicPr>
        <p:blipFill>
          <a:blip r:embed="rId5"/>
          <a:srcRect/>
          <a:stretch>
            <a:fillRect/>
          </a:stretch>
        </p:blipFill>
        <p:spPr bwMode="auto">
          <a:xfrm>
            <a:off x="228600" y="2819400"/>
            <a:ext cx="2022475" cy="2022475"/>
          </a:xfrm>
          <a:prstGeom prst="rect">
            <a:avLst/>
          </a:prstGeom>
          <a:noFill/>
          <a:ln w="9525">
            <a:noFill/>
            <a:miter lim="800000"/>
            <a:headEnd/>
            <a:tailEnd/>
          </a:ln>
        </p:spPr>
      </p:pic>
      <p:graphicFrame>
        <p:nvGraphicFramePr>
          <p:cNvPr id="29698" name="Object 2"/>
          <p:cNvGraphicFramePr>
            <a:graphicFrameLocks noChangeAspect="1"/>
          </p:cNvGraphicFramePr>
          <p:nvPr>
            <p:extLst>
              <p:ext uri="{D42A27DB-BD31-4B8C-83A1-F6EECF244321}">
                <p14:modId xmlns:p14="http://schemas.microsoft.com/office/powerpoint/2010/main" val="1920184352"/>
              </p:ext>
            </p:extLst>
          </p:nvPr>
        </p:nvGraphicFramePr>
        <p:xfrm>
          <a:off x="304800" y="137789"/>
          <a:ext cx="3124200" cy="2433878"/>
        </p:xfrm>
        <a:graphic>
          <a:graphicData uri="http://schemas.openxmlformats.org/presentationml/2006/ole">
            <mc:AlternateContent xmlns:mc="http://schemas.openxmlformats.org/markup-compatibility/2006">
              <mc:Choice xmlns:v="urn:schemas-microsoft-com:vml" Requires="v">
                <p:oleObj spid="_x0000_s1091" name="Photo Editor Photo" r:id="rId6" imgW="1809524" imgH="1409897" progId="">
                  <p:embed/>
                </p:oleObj>
              </mc:Choice>
              <mc:Fallback>
                <p:oleObj name="Photo Editor Photo" r:id="rId6" imgW="1809524" imgH="140989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37789"/>
                        <a:ext cx="3124200" cy="2433878"/>
                      </a:xfrm>
                      <a:prstGeom prst="rect">
                        <a:avLst/>
                      </a:prstGeom>
                      <a:noFill/>
                      <a:ln>
                        <a:noFill/>
                      </a:ln>
                      <a:effectLst/>
                      <a:extLst/>
                    </p:spPr>
                  </p:pic>
                </p:oleObj>
              </mc:Fallback>
            </mc:AlternateContent>
          </a:graphicData>
        </a:graphic>
      </p:graphicFrame>
      <p:pic>
        <p:nvPicPr>
          <p:cNvPr id="29702" name="Picture 1"/>
          <p:cNvPicPr>
            <a:picLocks noChangeAspect="1" noChangeArrowheads="1"/>
          </p:cNvPicPr>
          <p:nvPr/>
        </p:nvPicPr>
        <p:blipFill>
          <a:blip r:embed="rId8"/>
          <a:srcRect/>
          <a:stretch>
            <a:fillRect/>
          </a:stretch>
        </p:blipFill>
        <p:spPr bwMode="auto">
          <a:xfrm>
            <a:off x="854869" y="5715000"/>
            <a:ext cx="3959225" cy="949325"/>
          </a:xfrm>
          <a:prstGeom prst="rect">
            <a:avLst/>
          </a:prstGeom>
          <a:noFill/>
          <a:ln w="9525">
            <a:noFill/>
            <a:round/>
            <a:headEnd/>
            <a:tailEnd/>
          </a:ln>
        </p:spPr>
      </p:pic>
      <p:sp>
        <p:nvSpPr>
          <p:cNvPr id="29703" name="Rectangle 5"/>
          <p:cNvSpPr>
            <a:spLocks noChangeArrowheads="1"/>
          </p:cNvSpPr>
          <p:nvPr/>
        </p:nvSpPr>
        <p:spPr bwMode="auto">
          <a:xfrm>
            <a:off x="914400" y="5257800"/>
            <a:ext cx="3863975" cy="457200"/>
          </a:xfrm>
          <a:prstGeom prst="rect">
            <a:avLst/>
          </a:prstGeom>
          <a:noFill/>
          <a:ln w="9525">
            <a:noFill/>
            <a:round/>
            <a:headEnd/>
            <a:tailEnd/>
          </a:ln>
        </p:spPr>
        <p:txBody>
          <a:bodyPr lIns="91388" tIns="45821" rIns="91388" bIns="45821">
            <a:prstTxWarp prst="textNoShape">
              <a:avLst/>
            </a:prstTxWarp>
          </a:bodyPr>
          <a:lstStyle/>
          <a:p>
            <a:pPr algn="ctr">
              <a:spcBef>
                <a:spcPts val="775"/>
              </a:spcBef>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 pos="7126288" algn="l"/>
                <a:tab pos="7634288" algn="l"/>
                <a:tab pos="8143875" algn="l"/>
              </a:tabLst>
            </a:pPr>
            <a:r>
              <a:rPr lang="en-US" sz="2500" dirty="0">
                <a:solidFill>
                  <a:srgbClr val="000000"/>
                </a:solidFill>
                <a:latin typeface="Trebuchet MS" charset="0"/>
              </a:rPr>
              <a:t>CMU Silicon Valley</a:t>
            </a:r>
          </a:p>
        </p:txBody>
      </p:sp>
      <p:pic>
        <p:nvPicPr>
          <p:cNvPr id="8" name="Picture 11"/>
          <p:cNvPicPr>
            <a:picLocks noChangeAspect="1" noChangeArrowheads="1"/>
          </p:cNvPicPr>
          <p:nvPr/>
        </p:nvPicPr>
        <p:blipFill>
          <a:blip r:embed="rId9"/>
          <a:srcRect/>
          <a:stretch>
            <a:fillRect/>
          </a:stretch>
        </p:blipFill>
        <p:spPr bwMode="auto">
          <a:xfrm>
            <a:off x="5024438" y="87476"/>
            <a:ext cx="2824162" cy="2122324"/>
          </a:xfrm>
          <a:prstGeom prst="rect">
            <a:avLst/>
          </a:prstGeom>
          <a:noFill/>
          <a:ln w="9525">
            <a:noFill/>
            <a:miter lim="800000"/>
            <a:headEnd/>
            <a:tailEnd/>
          </a:ln>
          <a:effectLst>
            <a:outerShdw blurRad="127000" dist="76199" dir="2700000" algn="ctr" rotWithShape="0">
              <a:schemeClr val="bg2">
                <a:alpha val="75000"/>
              </a:schemeClr>
            </a:outerShdw>
          </a:effectLst>
        </p:spPr>
      </p:pic>
      <p:pic>
        <p:nvPicPr>
          <p:cNvPr id="11" name="Picture 4" descr="pillars4-new.jp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099504" y="3849687"/>
            <a:ext cx="3025228" cy="3006682"/>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747839D-A323-47F3-909F-548499399628}" type="slidenum">
              <a:rPr lang="en-US" smtClean="0"/>
              <a:pPr/>
              <a:t>6</a:t>
            </a:fld>
            <a:endParaRPr lang="en-US" dirty="0"/>
          </a:p>
        </p:txBody>
      </p:sp>
    </p:spTree>
    <p:extLst>
      <p:ext uri="{BB962C8B-B14F-4D97-AF65-F5344CB8AC3E}">
        <p14:creationId xmlns:p14="http://schemas.microsoft.com/office/powerpoint/2010/main" val="10983827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a:t>Collaboration is Natural at CMU</a:t>
            </a:r>
            <a:endParaRPr lang="en-US" dirty="0"/>
          </a:p>
        </p:txBody>
      </p:sp>
      <p:sp>
        <p:nvSpPr>
          <p:cNvPr id="7" name="Content Placeholder 6"/>
          <p:cNvSpPr>
            <a:spLocks noGrp="1"/>
          </p:cNvSpPr>
          <p:nvPr>
            <p:ph idx="1"/>
          </p:nvPr>
        </p:nvSpPr>
        <p:spPr>
          <a:xfrm>
            <a:off x="457200" y="1371600"/>
            <a:ext cx="8229600" cy="5257800"/>
          </a:xfrm>
        </p:spPr>
        <p:txBody>
          <a:bodyPr>
            <a:normAutofit fontScale="92500" lnSpcReduction="20000"/>
          </a:bodyPr>
          <a:lstStyle/>
          <a:p>
            <a:r>
              <a:rPr lang="en-US" dirty="0"/>
              <a:t>Within the Systems </a:t>
            </a:r>
            <a:r>
              <a:rPr lang="en-US" dirty="0" smtClean="0"/>
              <a:t>Area: Parallel Data Lab, ISTC-CC, ISTC-EC, CSSI, …</a:t>
            </a:r>
          </a:p>
          <a:p>
            <a:endParaRPr lang="en-US" dirty="0" smtClean="0"/>
          </a:p>
          <a:p>
            <a:r>
              <a:rPr lang="en-US" dirty="0" smtClean="0"/>
              <a:t>Across </a:t>
            </a:r>
            <a:r>
              <a:rPr lang="en-US" dirty="0"/>
              <a:t>Areas: </a:t>
            </a:r>
            <a:r>
              <a:rPr lang="en-US" dirty="0" smtClean="0"/>
              <a:t>Circuits, Architecture, Systems, Security</a:t>
            </a:r>
            <a:r>
              <a:rPr lang="en-US" dirty="0" smtClean="0"/>
              <a:t>, Programming Languages, </a:t>
            </a:r>
            <a:r>
              <a:rPr lang="en-US" dirty="0" smtClean="0"/>
              <a:t>Theory, …</a:t>
            </a:r>
            <a:endParaRPr lang="en-US" dirty="0" smtClean="0"/>
          </a:p>
          <a:p>
            <a:pPr marL="0" indent="0">
              <a:buNone/>
            </a:pPr>
            <a:endParaRPr lang="en-US" dirty="0" smtClean="0"/>
          </a:p>
          <a:p>
            <a:r>
              <a:rPr lang="en-US" dirty="0" smtClean="0"/>
              <a:t>Across </a:t>
            </a:r>
            <a:r>
              <a:rPr lang="en-US" dirty="0"/>
              <a:t>Departments: ECE, CSD, RI, EPP, </a:t>
            </a:r>
            <a:r>
              <a:rPr lang="en-US" dirty="0" smtClean="0"/>
              <a:t>…</a:t>
            </a:r>
          </a:p>
          <a:p>
            <a:endParaRPr lang="en-US" dirty="0" smtClean="0"/>
          </a:p>
          <a:p>
            <a:r>
              <a:rPr lang="en-US" dirty="0" smtClean="0"/>
              <a:t>With </a:t>
            </a:r>
            <a:r>
              <a:rPr lang="en-US" dirty="0"/>
              <a:t>Many Partners in Computing </a:t>
            </a:r>
            <a:r>
              <a:rPr lang="en-US" dirty="0" smtClean="0"/>
              <a:t>Industry</a:t>
            </a:r>
          </a:p>
          <a:p>
            <a:endParaRPr lang="en-US" dirty="0"/>
          </a:p>
          <a:p>
            <a:r>
              <a:rPr lang="en-US" dirty="0" smtClean="0"/>
              <a:t>With Other </a:t>
            </a:r>
            <a:r>
              <a:rPr lang="en-US" dirty="0" smtClean="0"/>
              <a:t>Researchers outside CMU</a:t>
            </a:r>
            <a:endParaRPr lang="en-US" dirty="0"/>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B747839D-A323-47F3-909F-548499399628}" type="slidenum">
              <a:rPr lang="en-US" smtClean="0"/>
              <a:pPr/>
              <a:t>7</a:t>
            </a:fld>
            <a:endParaRPr lang="en-US" dirty="0"/>
          </a:p>
        </p:txBody>
      </p:sp>
    </p:spTree>
    <p:extLst>
      <p:ext uri="{BB962C8B-B14F-4D97-AF65-F5344CB8AC3E}">
        <p14:creationId xmlns:p14="http://schemas.microsoft.com/office/powerpoint/2010/main" val="3056704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descr="Headshot of Tsuhan C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3" y="3200403"/>
            <a:ext cx="98583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2133600"/>
            <a:ext cx="8534400" cy="1295400"/>
          </a:xfrm>
        </p:spPr>
        <p:txBody>
          <a:bodyPr>
            <a:normAutofit/>
          </a:bodyPr>
          <a:lstStyle/>
          <a:p>
            <a:r>
              <a:rPr lang="en-US" sz="4800" i="1" dirty="0"/>
              <a:t>A Personal Example</a:t>
            </a:r>
            <a:endParaRPr lang="en-US" b="0" dirty="0"/>
          </a:p>
        </p:txBody>
      </p:sp>
      <p:pic>
        <p:nvPicPr>
          <p:cNvPr id="4" name="Picture 22" descr="James_Hoe.jpg"/>
          <p:cNvPicPr>
            <a:picLocks noChangeAspect="1"/>
          </p:cNvPicPr>
          <p:nvPr/>
        </p:nvPicPr>
        <p:blipFill>
          <a:blip r:embed="rId4"/>
          <a:srcRect/>
          <a:stretch>
            <a:fillRect/>
          </a:stretch>
        </p:blipFill>
        <p:spPr bwMode="auto">
          <a:xfrm>
            <a:off x="533400" y="304800"/>
            <a:ext cx="962896" cy="1445389"/>
          </a:xfrm>
          <a:prstGeom prst="rect">
            <a:avLst/>
          </a:prstGeom>
          <a:noFill/>
          <a:ln w="9525">
            <a:noFill/>
            <a:miter lim="800000"/>
            <a:headEnd/>
            <a:tailEnd/>
          </a:ln>
        </p:spPr>
      </p:pic>
      <p:pic>
        <p:nvPicPr>
          <p:cNvPr id="5" name="Picture 40"/>
          <p:cNvPicPr>
            <a:picLocks noChangeAspect="1"/>
          </p:cNvPicPr>
          <p:nvPr/>
        </p:nvPicPr>
        <p:blipFill>
          <a:blip r:embed="rId5"/>
          <a:srcRect/>
          <a:stretch>
            <a:fillRect/>
          </a:stretch>
        </p:blipFill>
        <p:spPr bwMode="auto">
          <a:xfrm>
            <a:off x="7768320" y="283951"/>
            <a:ext cx="1147083" cy="1410837"/>
          </a:xfrm>
          <a:prstGeom prst="rect">
            <a:avLst/>
          </a:prstGeom>
          <a:noFill/>
          <a:ln w="9525">
            <a:noFill/>
            <a:miter lim="800000"/>
            <a:headEnd/>
            <a:tailEnd/>
          </a:ln>
        </p:spPr>
      </p:pic>
      <p:pic>
        <p:nvPicPr>
          <p:cNvPr id="6" name="Picture 5"/>
          <p:cNvPicPr>
            <a:picLocks noChangeAspect="1"/>
          </p:cNvPicPr>
          <p:nvPr/>
        </p:nvPicPr>
        <p:blipFill>
          <a:blip r:embed="rId6"/>
          <a:stretch>
            <a:fillRect/>
          </a:stretch>
        </p:blipFill>
        <p:spPr>
          <a:xfrm>
            <a:off x="589186" y="5334000"/>
            <a:ext cx="907111" cy="1298542"/>
          </a:xfrm>
          <a:prstGeom prst="rect">
            <a:avLst/>
          </a:prstGeom>
        </p:spPr>
      </p:pic>
      <p:pic>
        <p:nvPicPr>
          <p:cNvPr id="7" name="Picture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83289" y="5420810"/>
            <a:ext cx="1048911" cy="124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8"/>
          <a:stretch>
            <a:fillRect/>
          </a:stretch>
        </p:blipFill>
        <p:spPr>
          <a:xfrm>
            <a:off x="3276601" y="277060"/>
            <a:ext cx="1002891" cy="1219200"/>
          </a:xfrm>
          <a:prstGeom prst="rect">
            <a:avLst/>
          </a:prstGeom>
        </p:spPr>
      </p:pic>
      <p:pic>
        <p:nvPicPr>
          <p:cNvPr id="9" name="Pictur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56168" y="5298730"/>
            <a:ext cx="914400" cy="144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2743200"/>
            <a:ext cx="10215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11"/>
          <a:stretch>
            <a:fillRect/>
          </a:stretch>
        </p:blipFill>
        <p:spPr>
          <a:xfrm>
            <a:off x="7868745" y="2797801"/>
            <a:ext cx="991701" cy="991701"/>
          </a:xfrm>
          <a:prstGeom prst="rect">
            <a:avLst/>
          </a:prstGeom>
        </p:spPr>
      </p:pic>
      <p:pic>
        <p:nvPicPr>
          <p:cNvPr id="12" name="Picture 11"/>
          <p:cNvPicPr>
            <a:picLocks noChangeAspect="1"/>
          </p:cNvPicPr>
          <p:nvPr/>
        </p:nvPicPr>
        <p:blipFill>
          <a:blip r:embed="rId12"/>
          <a:stretch>
            <a:fillRect/>
          </a:stretch>
        </p:blipFill>
        <p:spPr>
          <a:xfrm>
            <a:off x="5562600" y="304800"/>
            <a:ext cx="1073690" cy="1295400"/>
          </a:xfrm>
          <a:prstGeom prst="rect">
            <a:avLst/>
          </a:prstGeom>
        </p:spPr>
      </p:pic>
      <p:pic>
        <p:nvPicPr>
          <p:cNvPr id="14" name="Picture 13"/>
          <p:cNvPicPr>
            <a:picLocks noChangeAspect="1"/>
          </p:cNvPicPr>
          <p:nvPr/>
        </p:nvPicPr>
        <p:blipFill>
          <a:blip r:embed="rId13"/>
          <a:stretch>
            <a:fillRect/>
          </a:stretch>
        </p:blipFill>
        <p:spPr>
          <a:xfrm>
            <a:off x="1219200" y="734260"/>
            <a:ext cx="990600" cy="1524000"/>
          </a:xfrm>
          <a:prstGeom prst="rect">
            <a:avLst/>
          </a:prstGeom>
        </p:spPr>
      </p:pic>
      <p:pic>
        <p:nvPicPr>
          <p:cNvPr id="15" name="Picture 14"/>
          <p:cNvPicPr>
            <a:picLocks noChangeAspect="1"/>
          </p:cNvPicPr>
          <p:nvPr/>
        </p:nvPicPr>
        <p:blipFill>
          <a:blip r:embed="rId14"/>
          <a:stretch>
            <a:fillRect/>
          </a:stretch>
        </p:blipFill>
        <p:spPr>
          <a:xfrm>
            <a:off x="3962400" y="955168"/>
            <a:ext cx="866264" cy="1178432"/>
          </a:xfrm>
          <a:prstGeom prst="rect">
            <a:avLst/>
          </a:prstGeom>
        </p:spPr>
      </p:pic>
      <p:pic>
        <p:nvPicPr>
          <p:cNvPr id="16" name="Picture 15"/>
          <p:cNvPicPr>
            <a:picLocks noChangeAspect="1"/>
          </p:cNvPicPr>
          <p:nvPr/>
        </p:nvPicPr>
        <p:blipFill>
          <a:blip r:embed="rId15"/>
          <a:stretch>
            <a:fillRect/>
          </a:stretch>
        </p:blipFill>
        <p:spPr>
          <a:xfrm>
            <a:off x="5943600" y="1287244"/>
            <a:ext cx="990600" cy="1238250"/>
          </a:xfrm>
          <a:prstGeom prst="rect">
            <a:avLst/>
          </a:prstGeom>
        </p:spPr>
      </p:pic>
      <p:pic>
        <p:nvPicPr>
          <p:cNvPr id="17" name="Picture 16"/>
          <p:cNvPicPr>
            <a:picLocks noChangeAspect="1"/>
          </p:cNvPicPr>
          <p:nvPr/>
        </p:nvPicPr>
        <p:blipFill>
          <a:blip r:embed="rId16"/>
          <a:stretch>
            <a:fillRect/>
          </a:stretch>
        </p:blipFill>
        <p:spPr>
          <a:xfrm>
            <a:off x="7467600" y="1382494"/>
            <a:ext cx="1143000" cy="1143000"/>
          </a:xfrm>
          <a:prstGeom prst="rect">
            <a:avLst/>
          </a:prstGeom>
        </p:spPr>
      </p:pic>
      <p:pic>
        <p:nvPicPr>
          <p:cNvPr id="18" name="Picture 17"/>
          <p:cNvPicPr>
            <a:picLocks noChangeAspect="1"/>
          </p:cNvPicPr>
          <p:nvPr/>
        </p:nvPicPr>
        <p:blipFill>
          <a:blip r:embed="rId17"/>
          <a:stretch>
            <a:fillRect/>
          </a:stretch>
        </p:blipFill>
        <p:spPr>
          <a:xfrm>
            <a:off x="1111382" y="3571149"/>
            <a:ext cx="1086138" cy="1066800"/>
          </a:xfrm>
          <a:prstGeom prst="rect">
            <a:avLst/>
          </a:prstGeom>
        </p:spPr>
      </p:pic>
      <p:pic>
        <p:nvPicPr>
          <p:cNvPr id="19" name="Picture 18"/>
          <p:cNvPicPr>
            <a:picLocks noChangeAspect="1"/>
          </p:cNvPicPr>
          <p:nvPr/>
        </p:nvPicPr>
        <p:blipFill>
          <a:blip r:embed="rId18"/>
          <a:stretch>
            <a:fillRect/>
          </a:stretch>
        </p:blipFill>
        <p:spPr>
          <a:xfrm>
            <a:off x="2197521" y="3446074"/>
            <a:ext cx="625794" cy="1390998"/>
          </a:xfrm>
          <a:prstGeom prst="rect">
            <a:avLst/>
          </a:prstGeom>
        </p:spPr>
      </p:pic>
      <p:pic>
        <p:nvPicPr>
          <p:cNvPr id="20" name="Picture 19"/>
          <p:cNvPicPr>
            <a:picLocks noChangeAspect="1"/>
          </p:cNvPicPr>
          <p:nvPr/>
        </p:nvPicPr>
        <p:blipFill>
          <a:blip r:embed="rId19"/>
          <a:stretch>
            <a:fillRect/>
          </a:stretch>
        </p:blipFill>
        <p:spPr>
          <a:xfrm>
            <a:off x="1371600" y="5029200"/>
            <a:ext cx="914400" cy="1270000"/>
          </a:xfrm>
          <a:prstGeom prst="rect">
            <a:avLst/>
          </a:prstGeom>
        </p:spPr>
      </p:pic>
      <p:pic>
        <p:nvPicPr>
          <p:cNvPr id="22" name="Picture 21"/>
          <p:cNvPicPr>
            <a:picLocks noChangeAspect="1"/>
          </p:cNvPicPr>
          <p:nvPr/>
        </p:nvPicPr>
        <p:blipFill>
          <a:blip r:embed="rId20"/>
          <a:stretch>
            <a:fillRect/>
          </a:stretch>
        </p:blipFill>
        <p:spPr>
          <a:xfrm>
            <a:off x="2819678" y="5803900"/>
            <a:ext cx="1317891" cy="990600"/>
          </a:xfrm>
          <a:prstGeom prst="rect">
            <a:avLst/>
          </a:prstGeom>
        </p:spPr>
      </p:pic>
      <p:pic>
        <p:nvPicPr>
          <p:cNvPr id="23" name="Picture 22"/>
          <p:cNvPicPr>
            <a:picLocks noChangeAspect="1"/>
          </p:cNvPicPr>
          <p:nvPr/>
        </p:nvPicPr>
        <p:blipFill>
          <a:blip r:embed="rId21"/>
          <a:stretch>
            <a:fillRect/>
          </a:stretch>
        </p:blipFill>
        <p:spPr>
          <a:xfrm>
            <a:off x="7162800" y="4910612"/>
            <a:ext cx="920993" cy="1261588"/>
          </a:xfrm>
          <a:prstGeom prst="rect">
            <a:avLst/>
          </a:prstGeom>
        </p:spPr>
      </p:pic>
      <p:pic>
        <p:nvPicPr>
          <p:cNvPr id="24" name="Picture 23"/>
          <p:cNvPicPr>
            <a:picLocks noChangeAspect="1"/>
          </p:cNvPicPr>
          <p:nvPr/>
        </p:nvPicPr>
        <p:blipFill>
          <a:blip r:embed="rId22"/>
          <a:stretch>
            <a:fillRect/>
          </a:stretch>
        </p:blipFill>
        <p:spPr>
          <a:xfrm>
            <a:off x="5024437" y="4910612"/>
            <a:ext cx="1270000" cy="1485900"/>
          </a:xfrm>
          <a:prstGeom prst="rect">
            <a:avLst/>
          </a:prstGeom>
        </p:spPr>
      </p:pic>
      <p:pic>
        <p:nvPicPr>
          <p:cNvPr id="25" name="Picture 24"/>
          <p:cNvPicPr>
            <a:picLocks noChangeAspect="1"/>
          </p:cNvPicPr>
          <p:nvPr/>
        </p:nvPicPr>
        <p:blipFill>
          <a:blip r:embed="rId23"/>
          <a:stretch>
            <a:fillRect/>
          </a:stretch>
        </p:blipFill>
        <p:spPr>
          <a:xfrm>
            <a:off x="6787734" y="2743200"/>
            <a:ext cx="993998" cy="1079419"/>
          </a:xfrm>
          <a:prstGeom prst="rect">
            <a:avLst/>
          </a:prstGeom>
        </p:spPr>
      </p:pic>
      <p:pic>
        <p:nvPicPr>
          <p:cNvPr id="26" name="Picture 25"/>
          <p:cNvPicPr>
            <a:picLocks noChangeAspect="1"/>
          </p:cNvPicPr>
          <p:nvPr/>
        </p:nvPicPr>
        <p:blipFill>
          <a:blip r:embed="rId24"/>
          <a:stretch>
            <a:fillRect/>
          </a:stretch>
        </p:blipFill>
        <p:spPr>
          <a:xfrm>
            <a:off x="8166100" y="3722280"/>
            <a:ext cx="889000" cy="1242245"/>
          </a:xfrm>
          <a:prstGeom prst="rect">
            <a:avLst/>
          </a:prstGeom>
        </p:spPr>
      </p:pic>
      <p:sp>
        <p:nvSpPr>
          <p:cNvPr id="27" name="Title 1"/>
          <p:cNvSpPr txBox="1">
            <a:spLocks/>
          </p:cNvSpPr>
          <p:nvPr/>
        </p:nvSpPr>
        <p:spPr>
          <a:xfrm>
            <a:off x="381000" y="2286000"/>
            <a:ext cx="8534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4800" i="1" dirty="0"/>
              <a:t>Students Drive Research</a:t>
            </a:r>
            <a:endParaRPr lang="en-US" b="0" dirty="0"/>
          </a:p>
        </p:txBody>
      </p:sp>
      <p:pic>
        <p:nvPicPr>
          <p:cNvPr id="28" name="Picture 27"/>
          <p:cNvPicPr>
            <a:picLocks noChangeAspect="1"/>
          </p:cNvPicPr>
          <p:nvPr/>
        </p:nvPicPr>
        <p:blipFill>
          <a:blip r:embed="rId25"/>
          <a:stretch>
            <a:fillRect/>
          </a:stretch>
        </p:blipFill>
        <p:spPr>
          <a:xfrm>
            <a:off x="2823318" y="1033164"/>
            <a:ext cx="737591" cy="1100439"/>
          </a:xfrm>
          <a:prstGeom prst="rect">
            <a:avLst/>
          </a:prstGeom>
        </p:spPr>
      </p:pic>
      <p:pic>
        <p:nvPicPr>
          <p:cNvPr id="29" name="Picture 28"/>
          <p:cNvPicPr>
            <a:picLocks noChangeAspect="1"/>
          </p:cNvPicPr>
          <p:nvPr/>
        </p:nvPicPr>
        <p:blipFill>
          <a:blip r:embed="rId22"/>
          <a:stretch>
            <a:fillRect/>
          </a:stretch>
        </p:blipFill>
        <p:spPr>
          <a:xfrm>
            <a:off x="7127000" y="3690940"/>
            <a:ext cx="1039100" cy="1215747"/>
          </a:xfrm>
          <a:prstGeom prst="rect">
            <a:avLst/>
          </a:prstGeom>
        </p:spPr>
      </p:pic>
      <p:pic>
        <p:nvPicPr>
          <p:cNvPr id="30" name="Picture 29" descr="dbrumley-coat.jpeg"/>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2802419" y="4691816"/>
            <a:ext cx="1353749" cy="956768"/>
          </a:xfrm>
          <a:prstGeom prst="rect">
            <a:avLst/>
          </a:prstGeom>
        </p:spPr>
      </p:pic>
    </p:spTree>
    <p:extLst>
      <p:ext uri="{BB962C8B-B14F-4D97-AF65-F5344CB8AC3E}">
        <p14:creationId xmlns:p14="http://schemas.microsoft.com/office/powerpoint/2010/main" val="611522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0" nodeType="clickEffect">
                                  <p:stCondLst>
                                    <p:cond delay="0"/>
                                  </p:stCondLst>
                                  <p:childTnLst>
                                    <p:animEffect transition="out" filter="blinds(horizontal)">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229600" cy="1143000"/>
          </a:xfrm>
        </p:spPr>
        <p:txBody>
          <a:bodyPr>
            <a:normAutofit/>
          </a:bodyPr>
          <a:lstStyle/>
          <a:p>
            <a:r>
              <a:rPr lang="en-US" sz="4800" i="1" dirty="0" smtClean="0"/>
              <a:t>Exciting Areas</a:t>
            </a:r>
            <a:endParaRPr lang="en-US" sz="4400" b="0" dirty="0"/>
          </a:p>
        </p:txBody>
      </p:sp>
      <p:sp>
        <p:nvSpPr>
          <p:cNvPr id="3" name="Content Placeholder 2"/>
          <p:cNvSpPr>
            <a:spLocks noGrp="1"/>
          </p:cNvSpPr>
          <p:nvPr>
            <p:ph idx="1"/>
          </p:nvPr>
        </p:nvSpPr>
        <p:spPr>
          <a:xfrm>
            <a:off x="1676400" y="3124200"/>
            <a:ext cx="6019800" cy="2819400"/>
          </a:xfrm>
        </p:spPr>
        <p:txBody>
          <a:bodyPr>
            <a:normAutofit fontScale="92500"/>
          </a:bodyPr>
          <a:lstStyle/>
          <a:p>
            <a:pPr marL="0" indent="0">
              <a:buNone/>
            </a:pPr>
            <a:r>
              <a:rPr lang="en-US" dirty="0" smtClean="0"/>
              <a:t>Just a few I’ll mention:</a:t>
            </a:r>
          </a:p>
          <a:p>
            <a:r>
              <a:rPr lang="en-US" dirty="0" smtClean="0">
                <a:solidFill>
                  <a:srgbClr val="000000"/>
                </a:solidFill>
              </a:rPr>
              <a:t>Cloud Computing Research</a:t>
            </a:r>
          </a:p>
          <a:p>
            <a:r>
              <a:rPr lang="en-US" dirty="0" smtClean="0">
                <a:solidFill>
                  <a:srgbClr val="000000"/>
                </a:solidFill>
              </a:rPr>
              <a:t>Computer Architecture Research</a:t>
            </a:r>
          </a:p>
          <a:p>
            <a:r>
              <a:rPr lang="en-US" dirty="0" smtClean="0">
                <a:solidFill>
                  <a:srgbClr val="000000"/>
                </a:solidFill>
              </a:rPr>
              <a:t>Embedded </a:t>
            </a:r>
            <a:r>
              <a:rPr lang="en-US" dirty="0" smtClean="0">
                <a:solidFill>
                  <a:srgbClr val="000000"/>
                </a:solidFill>
              </a:rPr>
              <a:t>Systems Research</a:t>
            </a:r>
          </a:p>
          <a:p>
            <a:r>
              <a:rPr lang="en-US" dirty="0" smtClean="0">
                <a:solidFill>
                  <a:srgbClr val="000000"/>
                </a:solidFill>
              </a:rPr>
              <a:t>Computer Security Research</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747839D-A323-47F3-909F-548499399628}" type="slidenum">
              <a:rPr lang="en-US" smtClean="0"/>
              <a:t>9</a:t>
            </a:fld>
            <a:endParaRPr lang="en-US"/>
          </a:p>
        </p:txBody>
      </p:sp>
    </p:spTree>
    <p:extLst>
      <p:ext uri="{BB962C8B-B14F-4D97-AF65-F5344CB8AC3E}">
        <p14:creationId xmlns:p14="http://schemas.microsoft.com/office/powerpoint/2010/main" val="398617263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aEgROsvYJr9WlM1wRei0f"/>
</p:tagLst>
</file>

<file path=ppt/tags/tag10.xml><?xml version="1.0" encoding="utf-8"?>
<p:tagLst xmlns:a="http://schemas.openxmlformats.org/drawingml/2006/main" xmlns:r="http://schemas.openxmlformats.org/officeDocument/2006/relationships" xmlns:p="http://schemas.openxmlformats.org/presentationml/2006/main">
  <p:tag name="DVSHAPEID" val="ER6xg7Dt6H5Yz7z7DT3FGn"/>
</p:tagLst>
</file>

<file path=ppt/tags/tag100.xml><?xml version="1.0" encoding="utf-8"?>
<p:tagLst xmlns:a="http://schemas.openxmlformats.org/drawingml/2006/main" xmlns:r="http://schemas.openxmlformats.org/officeDocument/2006/relationships" xmlns:p="http://schemas.openxmlformats.org/presentationml/2006/main">
  <p:tag name="DVSHAPEID" val="4mzPbYz0efPNzsEU8Y1bzh"/>
</p:tagLst>
</file>

<file path=ppt/tags/tag101.xml><?xml version="1.0" encoding="utf-8"?>
<p:tagLst xmlns:a="http://schemas.openxmlformats.org/drawingml/2006/main" xmlns:r="http://schemas.openxmlformats.org/officeDocument/2006/relationships" xmlns:p="http://schemas.openxmlformats.org/presentationml/2006/main">
  <p:tag name="DVSHAPEID" val="h7EzKt2EAZdYPGW2rQgHT3"/>
</p:tagLst>
</file>

<file path=ppt/tags/tag102.xml><?xml version="1.0" encoding="utf-8"?>
<p:tagLst xmlns:a="http://schemas.openxmlformats.org/drawingml/2006/main" xmlns:r="http://schemas.openxmlformats.org/officeDocument/2006/relationships" xmlns:p="http://schemas.openxmlformats.org/presentationml/2006/main">
  <p:tag name="DVSHAPEID" val="1oQmxoneZL6N5saCe5YAEQ"/>
</p:tagLst>
</file>

<file path=ppt/tags/tag103.xml><?xml version="1.0" encoding="utf-8"?>
<p:tagLst xmlns:a="http://schemas.openxmlformats.org/drawingml/2006/main" xmlns:r="http://schemas.openxmlformats.org/officeDocument/2006/relationships" xmlns:p="http://schemas.openxmlformats.org/presentationml/2006/main">
  <p:tag name="DVSHAPEID" val="ABDXY5xaURne6gJoWDgm0r"/>
</p:tagLst>
</file>

<file path=ppt/tags/tag104.xml><?xml version="1.0" encoding="utf-8"?>
<p:tagLst xmlns:a="http://schemas.openxmlformats.org/drawingml/2006/main" xmlns:r="http://schemas.openxmlformats.org/officeDocument/2006/relationships" xmlns:p="http://schemas.openxmlformats.org/presentationml/2006/main">
  <p:tag name="DVSHAPEID" val="S2BtRPCaIjobNfIzphGORe"/>
</p:tagLst>
</file>

<file path=ppt/tags/tag105.xml><?xml version="1.0" encoding="utf-8"?>
<p:tagLst xmlns:a="http://schemas.openxmlformats.org/drawingml/2006/main" xmlns:r="http://schemas.openxmlformats.org/officeDocument/2006/relationships" xmlns:p="http://schemas.openxmlformats.org/presentationml/2006/main">
  <p:tag name="DVSHAPEID" val="pRmUTP9kjiP9IBlueIyK93"/>
</p:tagLst>
</file>

<file path=ppt/tags/tag106.xml><?xml version="1.0" encoding="utf-8"?>
<p:tagLst xmlns:a="http://schemas.openxmlformats.org/drawingml/2006/main" xmlns:r="http://schemas.openxmlformats.org/officeDocument/2006/relationships" xmlns:p="http://schemas.openxmlformats.org/presentationml/2006/main">
  <p:tag name="DVSHAPEID" val="PVstFmeZFbADCK7WVM1n06"/>
</p:tagLst>
</file>

<file path=ppt/tags/tag107.xml><?xml version="1.0" encoding="utf-8"?>
<p:tagLst xmlns:a="http://schemas.openxmlformats.org/drawingml/2006/main" xmlns:r="http://schemas.openxmlformats.org/officeDocument/2006/relationships" xmlns:p="http://schemas.openxmlformats.org/presentationml/2006/main">
  <p:tag name="DVSHAPEID" val="lEw7eV3Yf65l1rspaM6kCE"/>
</p:tagLst>
</file>

<file path=ppt/tags/tag108.xml><?xml version="1.0" encoding="utf-8"?>
<p:tagLst xmlns:a="http://schemas.openxmlformats.org/drawingml/2006/main" xmlns:r="http://schemas.openxmlformats.org/officeDocument/2006/relationships" xmlns:p="http://schemas.openxmlformats.org/presentationml/2006/main">
  <p:tag name="DVSHAPEID" val="z4ZAniMMJL3JzNWx8jWGWt"/>
</p:tagLst>
</file>

<file path=ppt/tags/tag109.xml><?xml version="1.0" encoding="utf-8"?>
<p:tagLst xmlns:a="http://schemas.openxmlformats.org/drawingml/2006/main" xmlns:r="http://schemas.openxmlformats.org/officeDocument/2006/relationships" xmlns:p="http://schemas.openxmlformats.org/presentationml/2006/main">
  <p:tag name="DVSHAPEID" val="ygJGtwBehFtG5s8EyLctmk"/>
</p:tagLst>
</file>

<file path=ppt/tags/tag11.xml><?xml version="1.0" encoding="utf-8"?>
<p:tagLst xmlns:a="http://schemas.openxmlformats.org/drawingml/2006/main" xmlns:r="http://schemas.openxmlformats.org/officeDocument/2006/relationships" xmlns:p="http://schemas.openxmlformats.org/presentationml/2006/main">
  <p:tag name="DVSHAPEID" val="oP2pIhzqOomffMJobGx7WB"/>
</p:tagLst>
</file>

<file path=ppt/tags/tag110.xml><?xml version="1.0" encoding="utf-8"?>
<p:tagLst xmlns:a="http://schemas.openxmlformats.org/drawingml/2006/main" xmlns:r="http://schemas.openxmlformats.org/officeDocument/2006/relationships" xmlns:p="http://schemas.openxmlformats.org/presentationml/2006/main">
  <p:tag name="DVSHAPEID" val="hhREtCENoVH5wIQHOgavto"/>
</p:tagLst>
</file>

<file path=ppt/tags/tag111.xml><?xml version="1.0" encoding="utf-8"?>
<p:tagLst xmlns:a="http://schemas.openxmlformats.org/drawingml/2006/main" xmlns:r="http://schemas.openxmlformats.org/officeDocument/2006/relationships" xmlns:p="http://schemas.openxmlformats.org/presentationml/2006/main">
  <p:tag name="DVSHAPEID" val="fTIuptKbut6eYrOP3ZAuhy"/>
</p:tagLst>
</file>

<file path=ppt/tags/tag112.xml><?xml version="1.0" encoding="utf-8"?>
<p:tagLst xmlns:a="http://schemas.openxmlformats.org/drawingml/2006/main" xmlns:r="http://schemas.openxmlformats.org/officeDocument/2006/relationships" xmlns:p="http://schemas.openxmlformats.org/presentationml/2006/main">
  <p:tag name="DVSHAPEID" val="YZVqNQWWiRQT1YWYca2dre"/>
</p:tagLst>
</file>

<file path=ppt/tags/tag113.xml><?xml version="1.0" encoding="utf-8"?>
<p:tagLst xmlns:a="http://schemas.openxmlformats.org/drawingml/2006/main" xmlns:r="http://schemas.openxmlformats.org/officeDocument/2006/relationships" xmlns:p="http://schemas.openxmlformats.org/presentationml/2006/main">
  <p:tag name="DVSHAPEID" val="YhJpSYcbVZ7HUIyZGTeyaf"/>
</p:tagLst>
</file>

<file path=ppt/tags/tag114.xml><?xml version="1.0" encoding="utf-8"?>
<p:tagLst xmlns:a="http://schemas.openxmlformats.org/drawingml/2006/main" xmlns:r="http://schemas.openxmlformats.org/officeDocument/2006/relationships" xmlns:p="http://schemas.openxmlformats.org/presentationml/2006/main">
  <p:tag name="DVSHAPEID" val="o5pQS4Mpr36K1EGnYXJ7WQ"/>
</p:tagLst>
</file>

<file path=ppt/tags/tag115.xml><?xml version="1.0" encoding="utf-8"?>
<p:tagLst xmlns:a="http://schemas.openxmlformats.org/drawingml/2006/main" xmlns:r="http://schemas.openxmlformats.org/officeDocument/2006/relationships" xmlns:p="http://schemas.openxmlformats.org/presentationml/2006/main">
  <p:tag name="DVSHAPEID" val="Mk4dpdt8ZS4JTEZ268ovx3"/>
</p:tagLst>
</file>

<file path=ppt/tags/tag116.xml><?xml version="1.0" encoding="utf-8"?>
<p:tagLst xmlns:a="http://schemas.openxmlformats.org/drawingml/2006/main" xmlns:r="http://schemas.openxmlformats.org/officeDocument/2006/relationships" xmlns:p="http://schemas.openxmlformats.org/presentationml/2006/main">
  <p:tag name="DVSHAPEID" val="A9HUjiVgO3ixj5MFEzWj4d"/>
</p:tagLst>
</file>

<file path=ppt/tags/tag117.xml><?xml version="1.0" encoding="utf-8"?>
<p:tagLst xmlns:a="http://schemas.openxmlformats.org/drawingml/2006/main" xmlns:r="http://schemas.openxmlformats.org/officeDocument/2006/relationships" xmlns:p="http://schemas.openxmlformats.org/presentationml/2006/main">
  <p:tag name="DVSHAPEID" val="GhL2oWRBIriIJUwvUadJ40"/>
</p:tagLst>
</file>

<file path=ppt/tags/tag118.xml><?xml version="1.0" encoding="utf-8"?>
<p:tagLst xmlns:a="http://schemas.openxmlformats.org/drawingml/2006/main" xmlns:r="http://schemas.openxmlformats.org/officeDocument/2006/relationships" xmlns:p="http://schemas.openxmlformats.org/presentationml/2006/main">
  <p:tag name="DVSHAPEID" val="rllUgrtPzeZmtp9hUZodlQ"/>
</p:tagLst>
</file>

<file path=ppt/tags/tag119.xml><?xml version="1.0" encoding="utf-8"?>
<p:tagLst xmlns:a="http://schemas.openxmlformats.org/drawingml/2006/main" xmlns:r="http://schemas.openxmlformats.org/officeDocument/2006/relationships" xmlns:p="http://schemas.openxmlformats.org/presentationml/2006/main">
  <p:tag name="DVSHAPEID" val="eAmR89EL5l9FQpGuGq7SR3"/>
</p:tagLst>
</file>

<file path=ppt/tags/tag12.xml><?xml version="1.0" encoding="utf-8"?>
<p:tagLst xmlns:a="http://schemas.openxmlformats.org/drawingml/2006/main" xmlns:r="http://schemas.openxmlformats.org/officeDocument/2006/relationships" xmlns:p="http://schemas.openxmlformats.org/presentationml/2006/main">
  <p:tag name="DVSHAPEID" val="7Zh0mnJPcxXhtguRpmTGSG"/>
</p:tagLst>
</file>

<file path=ppt/tags/tag120.xml><?xml version="1.0" encoding="utf-8"?>
<p:tagLst xmlns:a="http://schemas.openxmlformats.org/drawingml/2006/main" xmlns:r="http://schemas.openxmlformats.org/officeDocument/2006/relationships" xmlns:p="http://schemas.openxmlformats.org/presentationml/2006/main">
  <p:tag name="DVSHAPEID" val="Jmq6mDfekQFA6KxoijaO8D"/>
</p:tagLst>
</file>

<file path=ppt/tags/tag121.xml><?xml version="1.0" encoding="utf-8"?>
<p:tagLst xmlns:a="http://schemas.openxmlformats.org/drawingml/2006/main" xmlns:r="http://schemas.openxmlformats.org/officeDocument/2006/relationships" xmlns:p="http://schemas.openxmlformats.org/presentationml/2006/main">
  <p:tag name="DVSHAPEID" val="dNzJAqiX5sYaQ0q1N1vR0j"/>
</p:tagLst>
</file>

<file path=ppt/tags/tag122.xml><?xml version="1.0" encoding="utf-8"?>
<p:tagLst xmlns:a="http://schemas.openxmlformats.org/drawingml/2006/main" xmlns:r="http://schemas.openxmlformats.org/officeDocument/2006/relationships" xmlns:p="http://schemas.openxmlformats.org/presentationml/2006/main">
  <p:tag name="DVSHAPEID" val="0giWWh8NI3U59CxC3PVnKd"/>
</p:tagLst>
</file>

<file path=ppt/tags/tag123.xml><?xml version="1.0" encoding="utf-8"?>
<p:tagLst xmlns:a="http://schemas.openxmlformats.org/drawingml/2006/main" xmlns:r="http://schemas.openxmlformats.org/officeDocument/2006/relationships" xmlns:p="http://schemas.openxmlformats.org/presentationml/2006/main">
  <p:tag name="DVSHAPEID" val="BWTxXgw8ihDTNirDu1PiJV"/>
</p:tagLst>
</file>

<file path=ppt/tags/tag124.xml><?xml version="1.0" encoding="utf-8"?>
<p:tagLst xmlns:a="http://schemas.openxmlformats.org/drawingml/2006/main" xmlns:r="http://schemas.openxmlformats.org/officeDocument/2006/relationships" xmlns:p="http://schemas.openxmlformats.org/presentationml/2006/main">
  <p:tag name="DVSHAPEID" val="fLQOtaYFWDyNEm2okRhzLD"/>
</p:tagLst>
</file>

<file path=ppt/tags/tag125.xml><?xml version="1.0" encoding="utf-8"?>
<p:tagLst xmlns:a="http://schemas.openxmlformats.org/drawingml/2006/main" xmlns:r="http://schemas.openxmlformats.org/officeDocument/2006/relationships" xmlns:p="http://schemas.openxmlformats.org/presentationml/2006/main">
  <p:tag name="DVSHAPEID" val="rfPebplUxstGG8G9MlaCk0"/>
</p:tagLst>
</file>

<file path=ppt/tags/tag126.xml><?xml version="1.0" encoding="utf-8"?>
<p:tagLst xmlns:a="http://schemas.openxmlformats.org/drawingml/2006/main" xmlns:r="http://schemas.openxmlformats.org/officeDocument/2006/relationships" xmlns:p="http://schemas.openxmlformats.org/presentationml/2006/main">
  <p:tag name="DVSHAPEID" val="l0E4A5GY0a9CjBYfZzk255"/>
</p:tagLst>
</file>

<file path=ppt/tags/tag127.xml><?xml version="1.0" encoding="utf-8"?>
<p:tagLst xmlns:a="http://schemas.openxmlformats.org/drawingml/2006/main" xmlns:r="http://schemas.openxmlformats.org/officeDocument/2006/relationships" xmlns:p="http://schemas.openxmlformats.org/presentationml/2006/main">
  <p:tag name="DVSHAPEID" val="jYGUHa4Vo8jrTPA6Ofdzri"/>
</p:tagLst>
</file>

<file path=ppt/tags/tag128.xml><?xml version="1.0" encoding="utf-8"?>
<p:tagLst xmlns:a="http://schemas.openxmlformats.org/drawingml/2006/main" xmlns:r="http://schemas.openxmlformats.org/officeDocument/2006/relationships" xmlns:p="http://schemas.openxmlformats.org/presentationml/2006/main">
  <p:tag name="DVSHAPEID" val="w3O5axlBhiUfGFoGnvT5L1"/>
</p:tagLst>
</file>

<file path=ppt/tags/tag129.xml><?xml version="1.0" encoding="utf-8"?>
<p:tagLst xmlns:a="http://schemas.openxmlformats.org/drawingml/2006/main" xmlns:r="http://schemas.openxmlformats.org/officeDocument/2006/relationships" xmlns:p="http://schemas.openxmlformats.org/presentationml/2006/main">
  <p:tag name="DVSHAPEID" val="jSH9ETK5OwD1sC6C0wzNQ0"/>
</p:tagLst>
</file>

<file path=ppt/tags/tag13.xml><?xml version="1.0" encoding="utf-8"?>
<p:tagLst xmlns:a="http://schemas.openxmlformats.org/drawingml/2006/main" xmlns:r="http://schemas.openxmlformats.org/officeDocument/2006/relationships" xmlns:p="http://schemas.openxmlformats.org/presentationml/2006/main">
  <p:tag name="DVSHAPEID" val="BkSMneHn7yrNI37IUbHZbP"/>
</p:tagLst>
</file>

<file path=ppt/tags/tag130.xml><?xml version="1.0" encoding="utf-8"?>
<p:tagLst xmlns:a="http://schemas.openxmlformats.org/drawingml/2006/main" xmlns:r="http://schemas.openxmlformats.org/officeDocument/2006/relationships" xmlns:p="http://schemas.openxmlformats.org/presentationml/2006/main">
  <p:tag name="DVSHAPEID" val="wE9VI8RHFmxuKWn0TsQcto"/>
</p:tagLst>
</file>

<file path=ppt/tags/tag131.xml><?xml version="1.0" encoding="utf-8"?>
<p:tagLst xmlns:a="http://schemas.openxmlformats.org/drawingml/2006/main" xmlns:r="http://schemas.openxmlformats.org/officeDocument/2006/relationships" xmlns:p="http://schemas.openxmlformats.org/presentationml/2006/main">
  <p:tag name="DVSHAPEID" val="BFdLAKvmvXail30JaCd7Qh"/>
</p:tagLst>
</file>

<file path=ppt/tags/tag132.xml><?xml version="1.0" encoding="utf-8"?>
<p:tagLst xmlns:a="http://schemas.openxmlformats.org/drawingml/2006/main" xmlns:r="http://schemas.openxmlformats.org/officeDocument/2006/relationships" xmlns:p="http://schemas.openxmlformats.org/presentationml/2006/main">
  <p:tag name="DVSHAPEID" val="tXR9fZD7XEx72tHWx6cjRz"/>
</p:tagLst>
</file>

<file path=ppt/tags/tag133.xml><?xml version="1.0" encoding="utf-8"?>
<p:tagLst xmlns:a="http://schemas.openxmlformats.org/drawingml/2006/main" xmlns:r="http://schemas.openxmlformats.org/officeDocument/2006/relationships" xmlns:p="http://schemas.openxmlformats.org/presentationml/2006/main">
  <p:tag name="DVSHAPEID" val="ksAj0ahdYmykbgTqvvJoZw"/>
</p:tagLst>
</file>

<file path=ppt/tags/tag134.xml><?xml version="1.0" encoding="utf-8"?>
<p:tagLst xmlns:a="http://schemas.openxmlformats.org/drawingml/2006/main" xmlns:r="http://schemas.openxmlformats.org/officeDocument/2006/relationships" xmlns:p="http://schemas.openxmlformats.org/presentationml/2006/main">
  <p:tag name="DVSHAPEID" val="KWecSixJZPOwdFJ1M6HuO7"/>
</p:tagLst>
</file>

<file path=ppt/tags/tag135.xml><?xml version="1.0" encoding="utf-8"?>
<p:tagLst xmlns:a="http://schemas.openxmlformats.org/drawingml/2006/main" xmlns:r="http://schemas.openxmlformats.org/officeDocument/2006/relationships" xmlns:p="http://schemas.openxmlformats.org/presentationml/2006/main">
  <p:tag name="DVSHAPEID" val="W8ssfr2R06KCDCYn2S92bf"/>
</p:tagLst>
</file>

<file path=ppt/tags/tag136.xml><?xml version="1.0" encoding="utf-8"?>
<p:tagLst xmlns:a="http://schemas.openxmlformats.org/drawingml/2006/main" xmlns:r="http://schemas.openxmlformats.org/officeDocument/2006/relationships" xmlns:p="http://schemas.openxmlformats.org/presentationml/2006/main">
  <p:tag name="DVSHAPEID" val="ucXSkes18nG2RSsKTrzoqb"/>
</p:tagLst>
</file>

<file path=ppt/tags/tag137.xml><?xml version="1.0" encoding="utf-8"?>
<p:tagLst xmlns:a="http://schemas.openxmlformats.org/drawingml/2006/main" xmlns:r="http://schemas.openxmlformats.org/officeDocument/2006/relationships" xmlns:p="http://schemas.openxmlformats.org/presentationml/2006/main">
  <p:tag name="DVSHAPEID" val="QaEgROsvYJr9WlM1wRei0f"/>
</p:tagLst>
</file>

<file path=ppt/tags/tag138.xml><?xml version="1.0" encoding="utf-8"?>
<p:tagLst xmlns:a="http://schemas.openxmlformats.org/drawingml/2006/main" xmlns:r="http://schemas.openxmlformats.org/officeDocument/2006/relationships" xmlns:p="http://schemas.openxmlformats.org/presentationml/2006/main">
  <p:tag name="DVSHAPEID" val="Eo2HWuJV9V0smEon833pS8"/>
</p:tagLst>
</file>

<file path=ppt/tags/tag139.xml><?xml version="1.0" encoding="utf-8"?>
<p:tagLst xmlns:a="http://schemas.openxmlformats.org/drawingml/2006/main" xmlns:r="http://schemas.openxmlformats.org/officeDocument/2006/relationships" xmlns:p="http://schemas.openxmlformats.org/presentationml/2006/main">
  <p:tag name="DVSHAPEID" val="Gqvo4Ium2FZAvgeaSXL2Av"/>
</p:tagLst>
</file>

<file path=ppt/tags/tag14.xml><?xml version="1.0" encoding="utf-8"?>
<p:tagLst xmlns:a="http://schemas.openxmlformats.org/drawingml/2006/main" xmlns:r="http://schemas.openxmlformats.org/officeDocument/2006/relationships" xmlns:p="http://schemas.openxmlformats.org/presentationml/2006/main">
  <p:tag name="DVSHAPEID" val="iYisUkgadgIqnX8zZu7Ppp"/>
</p:tagLst>
</file>

<file path=ppt/tags/tag140.xml><?xml version="1.0" encoding="utf-8"?>
<p:tagLst xmlns:a="http://schemas.openxmlformats.org/drawingml/2006/main" xmlns:r="http://schemas.openxmlformats.org/officeDocument/2006/relationships" xmlns:p="http://schemas.openxmlformats.org/presentationml/2006/main">
  <p:tag name="DVSHAPEID" val="8tY7C9JbeBmvHCbxp1qMTk"/>
</p:tagLst>
</file>

<file path=ppt/tags/tag141.xml><?xml version="1.0" encoding="utf-8"?>
<p:tagLst xmlns:a="http://schemas.openxmlformats.org/drawingml/2006/main" xmlns:r="http://schemas.openxmlformats.org/officeDocument/2006/relationships" xmlns:p="http://schemas.openxmlformats.org/presentationml/2006/main">
  <p:tag name="DVSHAPEID" val="tM879Xa5DQyah1pW5lDQqn"/>
</p:tagLst>
</file>

<file path=ppt/tags/tag142.xml><?xml version="1.0" encoding="utf-8"?>
<p:tagLst xmlns:a="http://schemas.openxmlformats.org/drawingml/2006/main" xmlns:r="http://schemas.openxmlformats.org/officeDocument/2006/relationships" xmlns:p="http://schemas.openxmlformats.org/presentationml/2006/main">
  <p:tag name="DVSHAPEID" val="dZyBZkxJBNCN0cZvZL09Xw"/>
</p:tagLst>
</file>

<file path=ppt/tags/tag143.xml><?xml version="1.0" encoding="utf-8"?>
<p:tagLst xmlns:a="http://schemas.openxmlformats.org/drawingml/2006/main" xmlns:r="http://schemas.openxmlformats.org/officeDocument/2006/relationships" xmlns:p="http://schemas.openxmlformats.org/presentationml/2006/main">
  <p:tag name="DVSHAPEID" val="Xxl98tW482U5y9yxXQxUeK"/>
</p:tagLst>
</file>

<file path=ppt/tags/tag144.xml><?xml version="1.0" encoding="utf-8"?>
<p:tagLst xmlns:a="http://schemas.openxmlformats.org/drawingml/2006/main" xmlns:r="http://schemas.openxmlformats.org/officeDocument/2006/relationships" xmlns:p="http://schemas.openxmlformats.org/presentationml/2006/main">
  <p:tag name="DVSHAPEID" val="yt1cXzmRPhqG21gPc4NxFz"/>
</p:tagLst>
</file>

<file path=ppt/tags/tag145.xml><?xml version="1.0" encoding="utf-8"?>
<p:tagLst xmlns:a="http://schemas.openxmlformats.org/drawingml/2006/main" xmlns:r="http://schemas.openxmlformats.org/officeDocument/2006/relationships" xmlns:p="http://schemas.openxmlformats.org/presentationml/2006/main">
  <p:tag name="DVSHAPEID" val="TUDQWsNaB3icYR7VvmIgcD"/>
</p:tagLst>
</file>

<file path=ppt/tags/tag146.xml><?xml version="1.0" encoding="utf-8"?>
<p:tagLst xmlns:a="http://schemas.openxmlformats.org/drawingml/2006/main" xmlns:r="http://schemas.openxmlformats.org/officeDocument/2006/relationships" xmlns:p="http://schemas.openxmlformats.org/presentationml/2006/main">
  <p:tag name="DVSHAPEID" val="ER6xg7Dt6H5Yz7z7DT3FGn"/>
</p:tagLst>
</file>

<file path=ppt/tags/tag147.xml><?xml version="1.0" encoding="utf-8"?>
<p:tagLst xmlns:a="http://schemas.openxmlformats.org/drawingml/2006/main" xmlns:r="http://schemas.openxmlformats.org/officeDocument/2006/relationships" xmlns:p="http://schemas.openxmlformats.org/presentationml/2006/main">
  <p:tag name="DVSHAPEID" val="oP2pIhzqOomffMJobGx7WB"/>
</p:tagLst>
</file>

<file path=ppt/tags/tag148.xml><?xml version="1.0" encoding="utf-8"?>
<p:tagLst xmlns:a="http://schemas.openxmlformats.org/drawingml/2006/main" xmlns:r="http://schemas.openxmlformats.org/officeDocument/2006/relationships" xmlns:p="http://schemas.openxmlformats.org/presentationml/2006/main">
  <p:tag name="DVSHAPEID" val="7Zh0mnJPcxXhtguRpmTGSG"/>
</p:tagLst>
</file>

<file path=ppt/tags/tag149.xml><?xml version="1.0" encoding="utf-8"?>
<p:tagLst xmlns:a="http://schemas.openxmlformats.org/drawingml/2006/main" xmlns:r="http://schemas.openxmlformats.org/officeDocument/2006/relationships" xmlns:p="http://schemas.openxmlformats.org/presentationml/2006/main">
  <p:tag name="DVSHAPEID" val="BkSMneHn7yrNI37IUbHZbP"/>
</p:tagLst>
</file>

<file path=ppt/tags/tag15.xml><?xml version="1.0" encoding="utf-8"?>
<p:tagLst xmlns:a="http://schemas.openxmlformats.org/drawingml/2006/main" xmlns:r="http://schemas.openxmlformats.org/officeDocument/2006/relationships" xmlns:p="http://schemas.openxmlformats.org/presentationml/2006/main">
  <p:tag name="DVSHAPEID" val="PFyrKHrIYTvM1UtVkn7Xkb"/>
</p:tagLst>
</file>

<file path=ppt/tags/tag150.xml><?xml version="1.0" encoding="utf-8"?>
<p:tagLst xmlns:a="http://schemas.openxmlformats.org/drawingml/2006/main" xmlns:r="http://schemas.openxmlformats.org/officeDocument/2006/relationships" xmlns:p="http://schemas.openxmlformats.org/presentationml/2006/main">
  <p:tag name="DVSHAPEID" val="iYisUkgadgIqnX8zZu7Ppp"/>
</p:tagLst>
</file>

<file path=ppt/tags/tag151.xml><?xml version="1.0" encoding="utf-8"?>
<p:tagLst xmlns:a="http://schemas.openxmlformats.org/drawingml/2006/main" xmlns:r="http://schemas.openxmlformats.org/officeDocument/2006/relationships" xmlns:p="http://schemas.openxmlformats.org/presentationml/2006/main">
  <p:tag name="DVSHAPEID" val="PFyrKHrIYTvM1UtVkn7Xkb"/>
</p:tagLst>
</file>

<file path=ppt/tags/tag152.xml><?xml version="1.0" encoding="utf-8"?>
<p:tagLst xmlns:a="http://schemas.openxmlformats.org/drawingml/2006/main" xmlns:r="http://schemas.openxmlformats.org/officeDocument/2006/relationships" xmlns:p="http://schemas.openxmlformats.org/presentationml/2006/main">
  <p:tag name="DVSHAPEID" val="5iF9AlbcRmpT8DUszyJvhO"/>
</p:tagLst>
</file>

<file path=ppt/tags/tag153.xml><?xml version="1.0" encoding="utf-8"?>
<p:tagLst xmlns:a="http://schemas.openxmlformats.org/drawingml/2006/main" xmlns:r="http://schemas.openxmlformats.org/officeDocument/2006/relationships" xmlns:p="http://schemas.openxmlformats.org/presentationml/2006/main">
  <p:tag name="DVSHAPEID" val="VBWe54aJHs4EAfMB75wL18"/>
</p:tagLst>
</file>

<file path=ppt/tags/tag154.xml><?xml version="1.0" encoding="utf-8"?>
<p:tagLst xmlns:a="http://schemas.openxmlformats.org/drawingml/2006/main" xmlns:r="http://schemas.openxmlformats.org/officeDocument/2006/relationships" xmlns:p="http://schemas.openxmlformats.org/presentationml/2006/main">
  <p:tag name="DVSHAPEID" val="m8LQ0RNyeOUgm4dmg727FX"/>
</p:tagLst>
</file>

<file path=ppt/tags/tag155.xml><?xml version="1.0" encoding="utf-8"?>
<p:tagLst xmlns:a="http://schemas.openxmlformats.org/drawingml/2006/main" xmlns:r="http://schemas.openxmlformats.org/officeDocument/2006/relationships" xmlns:p="http://schemas.openxmlformats.org/presentationml/2006/main">
  <p:tag name="DVSHAPEID" val="Ot2EGYrDYvMNeOse3jW8eg"/>
</p:tagLst>
</file>

<file path=ppt/tags/tag156.xml><?xml version="1.0" encoding="utf-8"?>
<p:tagLst xmlns:a="http://schemas.openxmlformats.org/drawingml/2006/main" xmlns:r="http://schemas.openxmlformats.org/officeDocument/2006/relationships" xmlns:p="http://schemas.openxmlformats.org/presentationml/2006/main">
  <p:tag name="DVSHAPEID" val="KjTHnLPpJTtpjhOmaO7APo"/>
</p:tagLst>
</file>

<file path=ppt/tags/tag157.xml><?xml version="1.0" encoding="utf-8"?>
<p:tagLst xmlns:a="http://schemas.openxmlformats.org/drawingml/2006/main" xmlns:r="http://schemas.openxmlformats.org/officeDocument/2006/relationships" xmlns:p="http://schemas.openxmlformats.org/presentationml/2006/main">
  <p:tag name="DVSHAPEID" val="uzPoT13JbwJyJILYBGNzMS"/>
</p:tagLst>
</file>

<file path=ppt/tags/tag158.xml><?xml version="1.0" encoding="utf-8"?>
<p:tagLst xmlns:a="http://schemas.openxmlformats.org/drawingml/2006/main" xmlns:r="http://schemas.openxmlformats.org/officeDocument/2006/relationships" xmlns:p="http://schemas.openxmlformats.org/presentationml/2006/main">
  <p:tag name="DVSHAPEID" val="jPuaqH871DqlPjSYRNl0IW"/>
</p:tagLst>
</file>

<file path=ppt/tags/tag159.xml><?xml version="1.0" encoding="utf-8"?>
<p:tagLst xmlns:a="http://schemas.openxmlformats.org/drawingml/2006/main" xmlns:r="http://schemas.openxmlformats.org/officeDocument/2006/relationships" xmlns:p="http://schemas.openxmlformats.org/presentationml/2006/main">
  <p:tag name="DVSHAPEID" val="FLy5AbdqNgCBf0UJBmA3u6"/>
</p:tagLst>
</file>

<file path=ppt/tags/tag16.xml><?xml version="1.0" encoding="utf-8"?>
<p:tagLst xmlns:a="http://schemas.openxmlformats.org/drawingml/2006/main" xmlns:r="http://schemas.openxmlformats.org/officeDocument/2006/relationships" xmlns:p="http://schemas.openxmlformats.org/presentationml/2006/main">
  <p:tag name="DVSHAPEID" val="5iF9AlbcRmpT8DUszyJvhO"/>
</p:tagLst>
</file>

<file path=ppt/tags/tag160.xml><?xml version="1.0" encoding="utf-8"?>
<p:tagLst xmlns:a="http://schemas.openxmlformats.org/drawingml/2006/main" xmlns:r="http://schemas.openxmlformats.org/officeDocument/2006/relationships" xmlns:p="http://schemas.openxmlformats.org/presentationml/2006/main">
  <p:tag name="DVSHAPEID" val="8nSs6CO0dMam9JBk6XUBQ9"/>
</p:tagLst>
</file>

<file path=ppt/tags/tag161.xml><?xml version="1.0" encoding="utf-8"?>
<p:tagLst xmlns:a="http://schemas.openxmlformats.org/drawingml/2006/main" xmlns:r="http://schemas.openxmlformats.org/officeDocument/2006/relationships" xmlns:p="http://schemas.openxmlformats.org/presentationml/2006/main">
  <p:tag name="DVSHAPEID" val="Je3R47cZpEszDac84BBM3Q"/>
</p:tagLst>
</file>

<file path=ppt/tags/tag162.xml><?xml version="1.0" encoding="utf-8"?>
<p:tagLst xmlns:a="http://schemas.openxmlformats.org/drawingml/2006/main" xmlns:r="http://schemas.openxmlformats.org/officeDocument/2006/relationships" xmlns:p="http://schemas.openxmlformats.org/presentationml/2006/main">
  <p:tag name="DVSHAPEID" val="rTRa7ggC9TgYEEpfxHOdmv"/>
</p:tagLst>
</file>

<file path=ppt/tags/tag163.xml><?xml version="1.0" encoding="utf-8"?>
<p:tagLst xmlns:a="http://schemas.openxmlformats.org/drawingml/2006/main" xmlns:r="http://schemas.openxmlformats.org/officeDocument/2006/relationships" xmlns:p="http://schemas.openxmlformats.org/presentationml/2006/main">
  <p:tag name="DVSHAPEID" val="Uz6r8XTiZ36SNaZT0VJNvz"/>
</p:tagLst>
</file>

<file path=ppt/tags/tag164.xml><?xml version="1.0" encoding="utf-8"?>
<p:tagLst xmlns:a="http://schemas.openxmlformats.org/drawingml/2006/main" xmlns:r="http://schemas.openxmlformats.org/officeDocument/2006/relationships" xmlns:p="http://schemas.openxmlformats.org/presentationml/2006/main">
  <p:tag name="DVSHAPEID" val="jFvyJO4UYPuVYh4G8iJQUc"/>
</p:tagLst>
</file>

<file path=ppt/tags/tag165.xml><?xml version="1.0" encoding="utf-8"?>
<p:tagLst xmlns:a="http://schemas.openxmlformats.org/drawingml/2006/main" xmlns:r="http://schemas.openxmlformats.org/officeDocument/2006/relationships" xmlns:p="http://schemas.openxmlformats.org/presentationml/2006/main">
  <p:tag name="DVSHAPEID" val="FaDbSJvOQYWtWxGbyfln2P"/>
</p:tagLst>
</file>

<file path=ppt/tags/tag166.xml><?xml version="1.0" encoding="utf-8"?>
<p:tagLst xmlns:a="http://schemas.openxmlformats.org/drawingml/2006/main" xmlns:r="http://schemas.openxmlformats.org/officeDocument/2006/relationships" xmlns:p="http://schemas.openxmlformats.org/presentationml/2006/main">
  <p:tag name="DVSHAPEID" val="XdmHq0BQ1hpzXQZzFl9NZa"/>
</p:tagLst>
</file>

<file path=ppt/tags/tag167.xml><?xml version="1.0" encoding="utf-8"?>
<p:tagLst xmlns:a="http://schemas.openxmlformats.org/drawingml/2006/main" xmlns:r="http://schemas.openxmlformats.org/officeDocument/2006/relationships" xmlns:p="http://schemas.openxmlformats.org/presentationml/2006/main">
  <p:tag name="DVSHAPEID" val="DT3wRDPQI7iQcqObivc0XF"/>
</p:tagLst>
</file>

<file path=ppt/tags/tag168.xml><?xml version="1.0" encoding="utf-8"?>
<p:tagLst xmlns:a="http://schemas.openxmlformats.org/drawingml/2006/main" xmlns:r="http://schemas.openxmlformats.org/officeDocument/2006/relationships" xmlns:p="http://schemas.openxmlformats.org/presentationml/2006/main">
  <p:tag name="DVSHAPEID" val="4mzPbYz0efPNzsEU8Y1bzh"/>
</p:tagLst>
</file>

<file path=ppt/tags/tag169.xml><?xml version="1.0" encoding="utf-8"?>
<p:tagLst xmlns:a="http://schemas.openxmlformats.org/drawingml/2006/main" xmlns:r="http://schemas.openxmlformats.org/officeDocument/2006/relationships" xmlns:p="http://schemas.openxmlformats.org/presentationml/2006/main">
  <p:tag name="DVSHAPEID" val="h7EzKt2EAZdYPGW2rQgHT3"/>
</p:tagLst>
</file>

<file path=ppt/tags/tag17.xml><?xml version="1.0" encoding="utf-8"?>
<p:tagLst xmlns:a="http://schemas.openxmlformats.org/drawingml/2006/main" xmlns:r="http://schemas.openxmlformats.org/officeDocument/2006/relationships" xmlns:p="http://schemas.openxmlformats.org/presentationml/2006/main">
  <p:tag name="DVSHAPEID" val="VBWe54aJHs4EAfMB75wL18"/>
</p:tagLst>
</file>

<file path=ppt/tags/tag170.xml><?xml version="1.0" encoding="utf-8"?>
<p:tagLst xmlns:a="http://schemas.openxmlformats.org/drawingml/2006/main" xmlns:r="http://schemas.openxmlformats.org/officeDocument/2006/relationships" xmlns:p="http://schemas.openxmlformats.org/presentationml/2006/main">
  <p:tag name="DVSHAPEID" val="1oQmxoneZL6N5saCe5YAEQ"/>
</p:tagLst>
</file>

<file path=ppt/tags/tag171.xml><?xml version="1.0" encoding="utf-8"?>
<p:tagLst xmlns:a="http://schemas.openxmlformats.org/drawingml/2006/main" xmlns:r="http://schemas.openxmlformats.org/officeDocument/2006/relationships" xmlns:p="http://schemas.openxmlformats.org/presentationml/2006/main">
  <p:tag name="DVSHAPEID" val="ABDXY5xaURne6gJoWDgm0r"/>
</p:tagLst>
</file>

<file path=ppt/tags/tag172.xml><?xml version="1.0" encoding="utf-8"?>
<p:tagLst xmlns:a="http://schemas.openxmlformats.org/drawingml/2006/main" xmlns:r="http://schemas.openxmlformats.org/officeDocument/2006/relationships" xmlns:p="http://schemas.openxmlformats.org/presentationml/2006/main">
  <p:tag name="DVSHAPEID" val="S2BtRPCaIjobNfIzphGORe"/>
</p:tagLst>
</file>

<file path=ppt/tags/tag173.xml><?xml version="1.0" encoding="utf-8"?>
<p:tagLst xmlns:a="http://schemas.openxmlformats.org/drawingml/2006/main" xmlns:r="http://schemas.openxmlformats.org/officeDocument/2006/relationships" xmlns:p="http://schemas.openxmlformats.org/presentationml/2006/main">
  <p:tag name="DVSHAPEID" val="pRmUTP9kjiP9IBlueIyK93"/>
</p:tagLst>
</file>

<file path=ppt/tags/tag174.xml><?xml version="1.0" encoding="utf-8"?>
<p:tagLst xmlns:a="http://schemas.openxmlformats.org/drawingml/2006/main" xmlns:r="http://schemas.openxmlformats.org/officeDocument/2006/relationships" xmlns:p="http://schemas.openxmlformats.org/presentationml/2006/main">
  <p:tag name="DVSHAPEID" val="PVstFmeZFbADCK7WVM1n06"/>
</p:tagLst>
</file>

<file path=ppt/tags/tag175.xml><?xml version="1.0" encoding="utf-8"?>
<p:tagLst xmlns:a="http://schemas.openxmlformats.org/drawingml/2006/main" xmlns:r="http://schemas.openxmlformats.org/officeDocument/2006/relationships" xmlns:p="http://schemas.openxmlformats.org/presentationml/2006/main">
  <p:tag name="DVSHAPEID" val="lEw7eV3Yf65l1rspaM6kCE"/>
</p:tagLst>
</file>

<file path=ppt/tags/tag176.xml><?xml version="1.0" encoding="utf-8"?>
<p:tagLst xmlns:a="http://schemas.openxmlformats.org/drawingml/2006/main" xmlns:r="http://schemas.openxmlformats.org/officeDocument/2006/relationships" xmlns:p="http://schemas.openxmlformats.org/presentationml/2006/main">
  <p:tag name="DVSHAPEID" val="z4ZAniMMJL3JzNWx8jWGWt"/>
</p:tagLst>
</file>

<file path=ppt/tags/tag177.xml><?xml version="1.0" encoding="utf-8"?>
<p:tagLst xmlns:a="http://schemas.openxmlformats.org/drawingml/2006/main" xmlns:r="http://schemas.openxmlformats.org/officeDocument/2006/relationships" xmlns:p="http://schemas.openxmlformats.org/presentationml/2006/main">
  <p:tag name="DVSHAPEID" val="ygJGtwBehFtG5s8EyLctmk"/>
</p:tagLst>
</file>

<file path=ppt/tags/tag178.xml><?xml version="1.0" encoding="utf-8"?>
<p:tagLst xmlns:a="http://schemas.openxmlformats.org/drawingml/2006/main" xmlns:r="http://schemas.openxmlformats.org/officeDocument/2006/relationships" xmlns:p="http://schemas.openxmlformats.org/presentationml/2006/main">
  <p:tag name="DVSHAPEID" val="hhREtCENoVH5wIQHOgavto"/>
</p:tagLst>
</file>

<file path=ppt/tags/tag179.xml><?xml version="1.0" encoding="utf-8"?>
<p:tagLst xmlns:a="http://schemas.openxmlformats.org/drawingml/2006/main" xmlns:r="http://schemas.openxmlformats.org/officeDocument/2006/relationships" xmlns:p="http://schemas.openxmlformats.org/presentationml/2006/main">
  <p:tag name="DVSHAPEID" val="fTIuptKbut6eYrOP3ZAuhy"/>
</p:tagLst>
</file>

<file path=ppt/tags/tag18.xml><?xml version="1.0" encoding="utf-8"?>
<p:tagLst xmlns:a="http://schemas.openxmlformats.org/drawingml/2006/main" xmlns:r="http://schemas.openxmlformats.org/officeDocument/2006/relationships" xmlns:p="http://schemas.openxmlformats.org/presentationml/2006/main">
  <p:tag name="DVSHAPEID" val="m8LQ0RNyeOUgm4dmg727FX"/>
</p:tagLst>
</file>

<file path=ppt/tags/tag180.xml><?xml version="1.0" encoding="utf-8"?>
<p:tagLst xmlns:a="http://schemas.openxmlformats.org/drawingml/2006/main" xmlns:r="http://schemas.openxmlformats.org/officeDocument/2006/relationships" xmlns:p="http://schemas.openxmlformats.org/presentationml/2006/main">
  <p:tag name="DVSHAPEID" val="YZVqNQWWiRQT1YWYca2dre"/>
</p:tagLst>
</file>

<file path=ppt/tags/tag181.xml><?xml version="1.0" encoding="utf-8"?>
<p:tagLst xmlns:a="http://schemas.openxmlformats.org/drawingml/2006/main" xmlns:r="http://schemas.openxmlformats.org/officeDocument/2006/relationships" xmlns:p="http://schemas.openxmlformats.org/presentationml/2006/main">
  <p:tag name="DVSHAPEID" val="YhJpSYcbVZ7HUIyZGTeyaf"/>
</p:tagLst>
</file>

<file path=ppt/tags/tag182.xml><?xml version="1.0" encoding="utf-8"?>
<p:tagLst xmlns:a="http://schemas.openxmlformats.org/drawingml/2006/main" xmlns:r="http://schemas.openxmlformats.org/officeDocument/2006/relationships" xmlns:p="http://schemas.openxmlformats.org/presentationml/2006/main">
  <p:tag name="DVSHAPEID" val="o5pQS4Mpr36K1EGnYXJ7WQ"/>
</p:tagLst>
</file>

<file path=ppt/tags/tag183.xml><?xml version="1.0" encoding="utf-8"?>
<p:tagLst xmlns:a="http://schemas.openxmlformats.org/drawingml/2006/main" xmlns:r="http://schemas.openxmlformats.org/officeDocument/2006/relationships" xmlns:p="http://schemas.openxmlformats.org/presentationml/2006/main">
  <p:tag name="DVSHAPEID" val="Mk4dpdt8ZS4JTEZ268ovx3"/>
</p:tagLst>
</file>

<file path=ppt/tags/tag184.xml><?xml version="1.0" encoding="utf-8"?>
<p:tagLst xmlns:a="http://schemas.openxmlformats.org/drawingml/2006/main" xmlns:r="http://schemas.openxmlformats.org/officeDocument/2006/relationships" xmlns:p="http://schemas.openxmlformats.org/presentationml/2006/main">
  <p:tag name="DVSHAPEID" val="A9HUjiVgO3ixj5MFEzWj4d"/>
</p:tagLst>
</file>

<file path=ppt/tags/tag185.xml><?xml version="1.0" encoding="utf-8"?>
<p:tagLst xmlns:a="http://schemas.openxmlformats.org/drawingml/2006/main" xmlns:r="http://schemas.openxmlformats.org/officeDocument/2006/relationships" xmlns:p="http://schemas.openxmlformats.org/presentationml/2006/main">
  <p:tag name="DVSHAPEID" val="GhL2oWRBIriIJUwvUadJ40"/>
</p:tagLst>
</file>

<file path=ppt/tags/tag186.xml><?xml version="1.0" encoding="utf-8"?>
<p:tagLst xmlns:a="http://schemas.openxmlformats.org/drawingml/2006/main" xmlns:r="http://schemas.openxmlformats.org/officeDocument/2006/relationships" xmlns:p="http://schemas.openxmlformats.org/presentationml/2006/main">
  <p:tag name="DVSHAPEID" val="rllUgrtPzeZmtp9hUZodlQ"/>
</p:tagLst>
</file>

<file path=ppt/tags/tag187.xml><?xml version="1.0" encoding="utf-8"?>
<p:tagLst xmlns:a="http://schemas.openxmlformats.org/drawingml/2006/main" xmlns:r="http://schemas.openxmlformats.org/officeDocument/2006/relationships" xmlns:p="http://schemas.openxmlformats.org/presentationml/2006/main">
  <p:tag name="DVSHAPEID" val="eAmR89EL5l9FQpGuGq7SR3"/>
</p:tagLst>
</file>

<file path=ppt/tags/tag188.xml><?xml version="1.0" encoding="utf-8"?>
<p:tagLst xmlns:a="http://schemas.openxmlformats.org/drawingml/2006/main" xmlns:r="http://schemas.openxmlformats.org/officeDocument/2006/relationships" xmlns:p="http://schemas.openxmlformats.org/presentationml/2006/main">
  <p:tag name="DVSHAPEID" val="Jmq6mDfekQFA6KxoijaO8D"/>
</p:tagLst>
</file>

<file path=ppt/tags/tag189.xml><?xml version="1.0" encoding="utf-8"?>
<p:tagLst xmlns:a="http://schemas.openxmlformats.org/drawingml/2006/main" xmlns:r="http://schemas.openxmlformats.org/officeDocument/2006/relationships" xmlns:p="http://schemas.openxmlformats.org/presentationml/2006/main">
  <p:tag name="DVSHAPEID" val="dNzJAqiX5sYaQ0q1N1vR0j"/>
</p:tagLst>
</file>

<file path=ppt/tags/tag19.xml><?xml version="1.0" encoding="utf-8"?>
<p:tagLst xmlns:a="http://schemas.openxmlformats.org/drawingml/2006/main" xmlns:r="http://schemas.openxmlformats.org/officeDocument/2006/relationships" xmlns:p="http://schemas.openxmlformats.org/presentationml/2006/main">
  <p:tag name="DVSHAPEID" val="Ot2EGYrDYvMNeOse3jW8eg"/>
</p:tagLst>
</file>

<file path=ppt/tags/tag190.xml><?xml version="1.0" encoding="utf-8"?>
<p:tagLst xmlns:a="http://schemas.openxmlformats.org/drawingml/2006/main" xmlns:r="http://schemas.openxmlformats.org/officeDocument/2006/relationships" xmlns:p="http://schemas.openxmlformats.org/presentationml/2006/main">
  <p:tag name="DVSHAPEID" val="0giWWh8NI3U59CxC3PVnKd"/>
</p:tagLst>
</file>

<file path=ppt/tags/tag191.xml><?xml version="1.0" encoding="utf-8"?>
<p:tagLst xmlns:a="http://schemas.openxmlformats.org/drawingml/2006/main" xmlns:r="http://schemas.openxmlformats.org/officeDocument/2006/relationships" xmlns:p="http://schemas.openxmlformats.org/presentationml/2006/main">
  <p:tag name="DVSHAPEID" val="BWTxXgw8ihDTNirDu1PiJV"/>
</p:tagLst>
</file>

<file path=ppt/tags/tag192.xml><?xml version="1.0" encoding="utf-8"?>
<p:tagLst xmlns:a="http://schemas.openxmlformats.org/drawingml/2006/main" xmlns:r="http://schemas.openxmlformats.org/officeDocument/2006/relationships" xmlns:p="http://schemas.openxmlformats.org/presentationml/2006/main">
  <p:tag name="DVSHAPEID" val="fLQOtaYFWDyNEm2okRhzLD"/>
</p:tagLst>
</file>

<file path=ppt/tags/tag193.xml><?xml version="1.0" encoding="utf-8"?>
<p:tagLst xmlns:a="http://schemas.openxmlformats.org/drawingml/2006/main" xmlns:r="http://schemas.openxmlformats.org/officeDocument/2006/relationships" xmlns:p="http://schemas.openxmlformats.org/presentationml/2006/main">
  <p:tag name="DVSHAPEID" val="rfPebplUxstGG8G9MlaCk0"/>
</p:tagLst>
</file>

<file path=ppt/tags/tag194.xml><?xml version="1.0" encoding="utf-8"?>
<p:tagLst xmlns:a="http://schemas.openxmlformats.org/drawingml/2006/main" xmlns:r="http://schemas.openxmlformats.org/officeDocument/2006/relationships" xmlns:p="http://schemas.openxmlformats.org/presentationml/2006/main">
  <p:tag name="DVSHAPEID" val="l0E4A5GY0a9CjBYfZzk255"/>
</p:tagLst>
</file>

<file path=ppt/tags/tag195.xml><?xml version="1.0" encoding="utf-8"?>
<p:tagLst xmlns:a="http://schemas.openxmlformats.org/drawingml/2006/main" xmlns:r="http://schemas.openxmlformats.org/officeDocument/2006/relationships" xmlns:p="http://schemas.openxmlformats.org/presentationml/2006/main">
  <p:tag name="DVSHAPEID" val="jYGUHa4Vo8jrTPA6Ofdzri"/>
</p:tagLst>
</file>

<file path=ppt/tags/tag196.xml><?xml version="1.0" encoding="utf-8"?>
<p:tagLst xmlns:a="http://schemas.openxmlformats.org/drawingml/2006/main" xmlns:r="http://schemas.openxmlformats.org/officeDocument/2006/relationships" xmlns:p="http://schemas.openxmlformats.org/presentationml/2006/main">
  <p:tag name="DVSHAPEID" val="w3O5axlBhiUfGFoGnvT5L1"/>
</p:tagLst>
</file>

<file path=ppt/tags/tag197.xml><?xml version="1.0" encoding="utf-8"?>
<p:tagLst xmlns:a="http://schemas.openxmlformats.org/drawingml/2006/main" xmlns:r="http://schemas.openxmlformats.org/officeDocument/2006/relationships" xmlns:p="http://schemas.openxmlformats.org/presentationml/2006/main">
  <p:tag name="DVSHAPEID" val="jSH9ETK5OwD1sC6C0wzNQ0"/>
</p:tagLst>
</file>

<file path=ppt/tags/tag198.xml><?xml version="1.0" encoding="utf-8"?>
<p:tagLst xmlns:a="http://schemas.openxmlformats.org/drawingml/2006/main" xmlns:r="http://schemas.openxmlformats.org/officeDocument/2006/relationships" xmlns:p="http://schemas.openxmlformats.org/presentationml/2006/main">
  <p:tag name="DVSHAPEID" val="wE9VI8RHFmxuKWn0TsQcto"/>
</p:tagLst>
</file>

<file path=ppt/tags/tag199.xml><?xml version="1.0" encoding="utf-8"?>
<p:tagLst xmlns:a="http://schemas.openxmlformats.org/drawingml/2006/main" xmlns:r="http://schemas.openxmlformats.org/officeDocument/2006/relationships" xmlns:p="http://schemas.openxmlformats.org/presentationml/2006/main">
  <p:tag name="DVSHAPEID" val="BFdLAKvmvXail30JaCd7Qh"/>
</p:tagLst>
</file>

<file path=ppt/tags/tag2.xml><?xml version="1.0" encoding="utf-8"?>
<p:tagLst xmlns:a="http://schemas.openxmlformats.org/drawingml/2006/main" xmlns:r="http://schemas.openxmlformats.org/officeDocument/2006/relationships" xmlns:p="http://schemas.openxmlformats.org/presentationml/2006/main">
  <p:tag name="DVSHAPEID" val="Eo2HWuJV9V0smEon833pS8"/>
</p:tagLst>
</file>

<file path=ppt/tags/tag20.xml><?xml version="1.0" encoding="utf-8"?>
<p:tagLst xmlns:a="http://schemas.openxmlformats.org/drawingml/2006/main" xmlns:r="http://schemas.openxmlformats.org/officeDocument/2006/relationships" xmlns:p="http://schemas.openxmlformats.org/presentationml/2006/main">
  <p:tag name="DVSHAPEID" val="KjTHnLPpJTtpjhOmaO7APo"/>
</p:tagLst>
</file>

<file path=ppt/tags/tag200.xml><?xml version="1.0" encoding="utf-8"?>
<p:tagLst xmlns:a="http://schemas.openxmlformats.org/drawingml/2006/main" xmlns:r="http://schemas.openxmlformats.org/officeDocument/2006/relationships" xmlns:p="http://schemas.openxmlformats.org/presentationml/2006/main">
  <p:tag name="DVSHAPEID" val="tXR9fZD7XEx72tHWx6cjRz"/>
</p:tagLst>
</file>

<file path=ppt/tags/tag201.xml><?xml version="1.0" encoding="utf-8"?>
<p:tagLst xmlns:a="http://schemas.openxmlformats.org/drawingml/2006/main" xmlns:r="http://schemas.openxmlformats.org/officeDocument/2006/relationships" xmlns:p="http://schemas.openxmlformats.org/presentationml/2006/main">
  <p:tag name="DVSHAPEID" val="ksAj0ahdYmykbgTqvvJoZw"/>
</p:tagLst>
</file>

<file path=ppt/tags/tag202.xml><?xml version="1.0" encoding="utf-8"?>
<p:tagLst xmlns:a="http://schemas.openxmlformats.org/drawingml/2006/main" xmlns:r="http://schemas.openxmlformats.org/officeDocument/2006/relationships" xmlns:p="http://schemas.openxmlformats.org/presentationml/2006/main">
  <p:tag name="DVSECTIONID" val="Y0V1Wiyq8TI2mgrCoimzhq"/>
</p:tagLst>
</file>

<file path=ppt/tags/tag203.xml><?xml version="1.0" encoding="utf-8"?>
<p:tagLst xmlns:a="http://schemas.openxmlformats.org/drawingml/2006/main" xmlns:r="http://schemas.openxmlformats.org/officeDocument/2006/relationships" xmlns:p="http://schemas.openxmlformats.org/presentationml/2006/main">
  <p:tag name="DVSECTIONID" val="Y0V1Wiyq8TI2mgrCoimzhq"/>
</p:tagLst>
</file>

<file path=ppt/tags/tag21.xml><?xml version="1.0" encoding="utf-8"?>
<p:tagLst xmlns:a="http://schemas.openxmlformats.org/drawingml/2006/main" xmlns:r="http://schemas.openxmlformats.org/officeDocument/2006/relationships" xmlns:p="http://schemas.openxmlformats.org/presentationml/2006/main">
  <p:tag name="DVSHAPEID" val="uzPoT13JbwJyJILYBGNzMS"/>
</p:tagLst>
</file>

<file path=ppt/tags/tag22.xml><?xml version="1.0" encoding="utf-8"?>
<p:tagLst xmlns:a="http://schemas.openxmlformats.org/drawingml/2006/main" xmlns:r="http://schemas.openxmlformats.org/officeDocument/2006/relationships" xmlns:p="http://schemas.openxmlformats.org/presentationml/2006/main">
  <p:tag name="DVSHAPEID" val="jPuaqH871DqlPjSYRNl0IW"/>
</p:tagLst>
</file>

<file path=ppt/tags/tag23.xml><?xml version="1.0" encoding="utf-8"?>
<p:tagLst xmlns:a="http://schemas.openxmlformats.org/drawingml/2006/main" xmlns:r="http://schemas.openxmlformats.org/officeDocument/2006/relationships" xmlns:p="http://schemas.openxmlformats.org/presentationml/2006/main">
  <p:tag name="DVSHAPEID" val="FLy5AbdqNgCBf0UJBmA3u6"/>
</p:tagLst>
</file>

<file path=ppt/tags/tag24.xml><?xml version="1.0" encoding="utf-8"?>
<p:tagLst xmlns:a="http://schemas.openxmlformats.org/drawingml/2006/main" xmlns:r="http://schemas.openxmlformats.org/officeDocument/2006/relationships" xmlns:p="http://schemas.openxmlformats.org/presentationml/2006/main">
  <p:tag name="DVSHAPEID" val="8nSs6CO0dMam9JBk6XUBQ9"/>
</p:tagLst>
</file>

<file path=ppt/tags/tag25.xml><?xml version="1.0" encoding="utf-8"?>
<p:tagLst xmlns:a="http://schemas.openxmlformats.org/drawingml/2006/main" xmlns:r="http://schemas.openxmlformats.org/officeDocument/2006/relationships" xmlns:p="http://schemas.openxmlformats.org/presentationml/2006/main">
  <p:tag name="DVSHAPEID" val="Je3R47cZpEszDac84BBM3Q"/>
</p:tagLst>
</file>

<file path=ppt/tags/tag26.xml><?xml version="1.0" encoding="utf-8"?>
<p:tagLst xmlns:a="http://schemas.openxmlformats.org/drawingml/2006/main" xmlns:r="http://schemas.openxmlformats.org/officeDocument/2006/relationships" xmlns:p="http://schemas.openxmlformats.org/presentationml/2006/main">
  <p:tag name="DVSHAPEID" val="rTRa7ggC9TgYEEpfxHOdmv"/>
</p:tagLst>
</file>

<file path=ppt/tags/tag27.xml><?xml version="1.0" encoding="utf-8"?>
<p:tagLst xmlns:a="http://schemas.openxmlformats.org/drawingml/2006/main" xmlns:r="http://schemas.openxmlformats.org/officeDocument/2006/relationships" xmlns:p="http://schemas.openxmlformats.org/presentationml/2006/main">
  <p:tag name="DVSHAPEID" val="Uz6r8XTiZ36SNaZT0VJNvz"/>
</p:tagLst>
</file>

<file path=ppt/tags/tag28.xml><?xml version="1.0" encoding="utf-8"?>
<p:tagLst xmlns:a="http://schemas.openxmlformats.org/drawingml/2006/main" xmlns:r="http://schemas.openxmlformats.org/officeDocument/2006/relationships" xmlns:p="http://schemas.openxmlformats.org/presentationml/2006/main">
  <p:tag name="DVSHAPEID" val="jFvyJO4UYPuVYh4G8iJQUc"/>
</p:tagLst>
</file>

<file path=ppt/tags/tag29.xml><?xml version="1.0" encoding="utf-8"?>
<p:tagLst xmlns:a="http://schemas.openxmlformats.org/drawingml/2006/main" xmlns:r="http://schemas.openxmlformats.org/officeDocument/2006/relationships" xmlns:p="http://schemas.openxmlformats.org/presentationml/2006/main">
  <p:tag name="DVSHAPEID" val="FaDbSJvOQYWtWxGbyfln2P"/>
</p:tagLst>
</file>

<file path=ppt/tags/tag3.xml><?xml version="1.0" encoding="utf-8"?>
<p:tagLst xmlns:a="http://schemas.openxmlformats.org/drawingml/2006/main" xmlns:r="http://schemas.openxmlformats.org/officeDocument/2006/relationships" xmlns:p="http://schemas.openxmlformats.org/presentationml/2006/main">
  <p:tag name="DVSHAPEID" val="Gqvo4Ium2FZAvgeaSXL2Av"/>
</p:tagLst>
</file>

<file path=ppt/tags/tag30.xml><?xml version="1.0" encoding="utf-8"?>
<p:tagLst xmlns:a="http://schemas.openxmlformats.org/drawingml/2006/main" xmlns:r="http://schemas.openxmlformats.org/officeDocument/2006/relationships" xmlns:p="http://schemas.openxmlformats.org/presentationml/2006/main">
  <p:tag name="DVSHAPEID" val="XdmHq0BQ1hpzXQZzFl9NZa"/>
</p:tagLst>
</file>

<file path=ppt/tags/tag31.xml><?xml version="1.0" encoding="utf-8"?>
<p:tagLst xmlns:a="http://schemas.openxmlformats.org/drawingml/2006/main" xmlns:r="http://schemas.openxmlformats.org/officeDocument/2006/relationships" xmlns:p="http://schemas.openxmlformats.org/presentationml/2006/main">
  <p:tag name="DVSHAPEID" val="DT3wRDPQI7iQcqObivc0XF"/>
</p:tagLst>
</file>

<file path=ppt/tags/tag32.xml><?xml version="1.0" encoding="utf-8"?>
<p:tagLst xmlns:a="http://schemas.openxmlformats.org/drawingml/2006/main" xmlns:r="http://schemas.openxmlformats.org/officeDocument/2006/relationships" xmlns:p="http://schemas.openxmlformats.org/presentationml/2006/main">
  <p:tag name="DVSHAPEID" val="4mzPbYz0efPNzsEU8Y1bzh"/>
</p:tagLst>
</file>

<file path=ppt/tags/tag33.xml><?xml version="1.0" encoding="utf-8"?>
<p:tagLst xmlns:a="http://schemas.openxmlformats.org/drawingml/2006/main" xmlns:r="http://schemas.openxmlformats.org/officeDocument/2006/relationships" xmlns:p="http://schemas.openxmlformats.org/presentationml/2006/main">
  <p:tag name="DVSHAPEID" val="h7EzKt2EAZdYPGW2rQgHT3"/>
</p:tagLst>
</file>

<file path=ppt/tags/tag34.xml><?xml version="1.0" encoding="utf-8"?>
<p:tagLst xmlns:a="http://schemas.openxmlformats.org/drawingml/2006/main" xmlns:r="http://schemas.openxmlformats.org/officeDocument/2006/relationships" xmlns:p="http://schemas.openxmlformats.org/presentationml/2006/main">
  <p:tag name="DVSHAPEID" val="1oQmxoneZL6N5saCe5YAEQ"/>
</p:tagLst>
</file>

<file path=ppt/tags/tag35.xml><?xml version="1.0" encoding="utf-8"?>
<p:tagLst xmlns:a="http://schemas.openxmlformats.org/drawingml/2006/main" xmlns:r="http://schemas.openxmlformats.org/officeDocument/2006/relationships" xmlns:p="http://schemas.openxmlformats.org/presentationml/2006/main">
  <p:tag name="DVSHAPEID" val="ABDXY5xaURne6gJoWDgm0r"/>
</p:tagLst>
</file>

<file path=ppt/tags/tag36.xml><?xml version="1.0" encoding="utf-8"?>
<p:tagLst xmlns:a="http://schemas.openxmlformats.org/drawingml/2006/main" xmlns:r="http://schemas.openxmlformats.org/officeDocument/2006/relationships" xmlns:p="http://schemas.openxmlformats.org/presentationml/2006/main">
  <p:tag name="DVSHAPEID" val="S2BtRPCaIjobNfIzphGORe"/>
</p:tagLst>
</file>

<file path=ppt/tags/tag37.xml><?xml version="1.0" encoding="utf-8"?>
<p:tagLst xmlns:a="http://schemas.openxmlformats.org/drawingml/2006/main" xmlns:r="http://schemas.openxmlformats.org/officeDocument/2006/relationships" xmlns:p="http://schemas.openxmlformats.org/presentationml/2006/main">
  <p:tag name="DVSHAPEID" val="pRmUTP9kjiP9IBlueIyK93"/>
</p:tagLst>
</file>

<file path=ppt/tags/tag38.xml><?xml version="1.0" encoding="utf-8"?>
<p:tagLst xmlns:a="http://schemas.openxmlformats.org/drawingml/2006/main" xmlns:r="http://schemas.openxmlformats.org/officeDocument/2006/relationships" xmlns:p="http://schemas.openxmlformats.org/presentationml/2006/main">
  <p:tag name="DVSHAPEID" val="PVstFmeZFbADCK7WVM1n06"/>
</p:tagLst>
</file>

<file path=ppt/tags/tag39.xml><?xml version="1.0" encoding="utf-8"?>
<p:tagLst xmlns:a="http://schemas.openxmlformats.org/drawingml/2006/main" xmlns:r="http://schemas.openxmlformats.org/officeDocument/2006/relationships" xmlns:p="http://schemas.openxmlformats.org/presentationml/2006/main">
  <p:tag name="DVSHAPEID" val="lEw7eV3Yf65l1rspaM6kCE"/>
</p:tagLst>
</file>

<file path=ppt/tags/tag4.xml><?xml version="1.0" encoding="utf-8"?>
<p:tagLst xmlns:a="http://schemas.openxmlformats.org/drawingml/2006/main" xmlns:r="http://schemas.openxmlformats.org/officeDocument/2006/relationships" xmlns:p="http://schemas.openxmlformats.org/presentationml/2006/main">
  <p:tag name="DVSHAPEID" val="8tY7C9JbeBmvHCbxp1qMTk"/>
</p:tagLst>
</file>

<file path=ppt/tags/tag40.xml><?xml version="1.0" encoding="utf-8"?>
<p:tagLst xmlns:a="http://schemas.openxmlformats.org/drawingml/2006/main" xmlns:r="http://schemas.openxmlformats.org/officeDocument/2006/relationships" xmlns:p="http://schemas.openxmlformats.org/presentationml/2006/main">
  <p:tag name="DVSHAPEID" val="z4ZAniMMJL3JzNWx8jWGWt"/>
</p:tagLst>
</file>

<file path=ppt/tags/tag41.xml><?xml version="1.0" encoding="utf-8"?>
<p:tagLst xmlns:a="http://schemas.openxmlformats.org/drawingml/2006/main" xmlns:r="http://schemas.openxmlformats.org/officeDocument/2006/relationships" xmlns:p="http://schemas.openxmlformats.org/presentationml/2006/main">
  <p:tag name="DVSHAPEID" val="ygJGtwBehFtG5s8EyLctmk"/>
</p:tagLst>
</file>

<file path=ppt/tags/tag42.xml><?xml version="1.0" encoding="utf-8"?>
<p:tagLst xmlns:a="http://schemas.openxmlformats.org/drawingml/2006/main" xmlns:r="http://schemas.openxmlformats.org/officeDocument/2006/relationships" xmlns:p="http://schemas.openxmlformats.org/presentationml/2006/main">
  <p:tag name="DVSHAPEID" val="hhREtCENoVH5wIQHOgavto"/>
</p:tagLst>
</file>

<file path=ppt/tags/tag43.xml><?xml version="1.0" encoding="utf-8"?>
<p:tagLst xmlns:a="http://schemas.openxmlformats.org/drawingml/2006/main" xmlns:r="http://schemas.openxmlformats.org/officeDocument/2006/relationships" xmlns:p="http://schemas.openxmlformats.org/presentationml/2006/main">
  <p:tag name="DVSHAPEID" val="fTIuptKbut6eYrOP3ZAuhy"/>
</p:tagLst>
</file>

<file path=ppt/tags/tag44.xml><?xml version="1.0" encoding="utf-8"?>
<p:tagLst xmlns:a="http://schemas.openxmlformats.org/drawingml/2006/main" xmlns:r="http://schemas.openxmlformats.org/officeDocument/2006/relationships" xmlns:p="http://schemas.openxmlformats.org/presentationml/2006/main">
  <p:tag name="DVSHAPEID" val="YZVqNQWWiRQT1YWYca2dre"/>
</p:tagLst>
</file>

<file path=ppt/tags/tag45.xml><?xml version="1.0" encoding="utf-8"?>
<p:tagLst xmlns:a="http://schemas.openxmlformats.org/drawingml/2006/main" xmlns:r="http://schemas.openxmlformats.org/officeDocument/2006/relationships" xmlns:p="http://schemas.openxmlformats.org/presentationml/2006/main">
  <p:tag name="DVSHAPEID" val="YhJpSYcbVZ7HUIyZGTeyaf"/>
</p:tagLst>
</file>

<file path=ppt/tags/tag46.xml><?xml version="1.0" encoding="utf-8"?>
<p:tagLst xmlns:a="http://schemas.openxmlformats.org/drawingml/2006/main" xmlns:r="http://schemas.openxmlformats.org/officeDocument/2006/relationships" xmlns:p="http://schemas.openxmlformats.org/presentationml/2006/main">
  <p:tag name="DVSHAPEID" val="o5pQS4Mpr36K1EGnYXJ7WQ"/>
</p:tagLst>
</file>

<file path=ppt/tags/tag47.xml><?xml version="1.0" encoding="utf-8"?>
<p:tagLst xmlns:a="http://schemas.openxmlformats.org/drawingml/2006/main" xmlns:r="http://schemas.openxmlformats.org/officeDocument/2006/relationships" xmlns:p="http://schemas.openxmlformats.org/presentationml/2006/main">
  <p:tag name="DVSHAPEID" val="Mk4dpdt8ZS4JTEZ268ovx3"/>
</p:tagLst>
</file>

<file path=ppt/tags/tag48.xml><?xml version="1.0" encoding="utf-8"?>
<p:tagLst xmlns:a="http://schemas.openxmlformats.org/drawingml/2006/main" xmlns:r="http://schemas.openxmlformats.org/officeDocument/2006/relationships" xmlns:p="http://schemas.openxmlformats.org/presentationml/2006/main">
  <p:tag name="DVSHAPEID" val="A9HUjiVgO3ixj5MFEzWj4d"/>
</p:tagLst>
</file>

<file path=ppt/tags/tag49.xml><?xml version="1.0" encoding="utf-8"?>
<p:tagLst xmlns:a="http://schemas.openxmlformats.org/drawingml/2006/main" xmlns:r="http://schemas.openxmlformats.org/officeDocument/2006/relationships" xmlns:p="http://schemas.openxmlformats.org/presentationml/2006/main">
  <p:tag name="DVSHAPEID" val="GhL2oWRBIriIJUwvUadJ40"/>
</p:tagLst>
</file>

<file path=ppt/tags/tag5.xml><?xml version="1.0" encoding="utf-8"?>
<p:tagLst xmlns:a="http://schemas.openxmlformats.org/drawingml/2006/main" xmlns:r="http://schemas.openxmlformats.org/officeDocument/2006/relationships" xmlns:p="http://schemas.openxmlformats.org/presentationml/2006/main">
  <p:tag name="DVSHAPEID" val="tM879Xa5DQyah1pW5lDQqn"/>
</p:tagLst>
</file>

<file path=ppt/tags/tag50.xml><?xml version="1.0" encoding="utf-8"?>
<p:tagLst xmlns:a="http://schemas.openxmlformats.org/drawingml/2006/main" xmlns:r="http://schemas.openxmlformats.org/officeDocument/2006/relationships" xmlns:p="http://schemas.openxmlformats.org/presentationml/2006/main">
  <p:tag name="DVSHAPEID" val="rllUgrtPzeZmtp9hUZodlQ"/>
</p:tagLst>
</file>

<file path=ppt/tags/tag51.xml><?xml version="1.0" encoding="utf-8"?>
<p:tagLst xmlns:a="http://schemas.openxmlformats.org/drawingml/2006/main" xmlns:r="http://schemas.openxmlformats.org/officeDocument/2006/relationships" xmlns:p="http://schemas.openxmlformats.org/presentationml/2006/main">
  <p:tag name="DVSHAPEID" val="eAmR89EL5l9FQpGuGq7SR3"/>
</p:tagLst>
</file>

<file path=ppt/tags/tag52.xml><?xml version="1.0" encoding="utf-8"?>
<p:tagLst xmlns:a="http://schemas.openxmlformats.org/drawingml/2006/main" xmlns:r="http://schemas.openxmlformats.org/officeDocument/2006/relationships" xmlns:p="http://schemas.openxmlformats.org/presentationml/2006/main">
  <p:tag name="DVSHAPEID" val="Jmq6mDfekQFA6KxoijaO8D"/>
</p:tagLst>
</file>

<file path=ppt/tags/tag53.xml><?xml version="1.0" encoding="utf-8"?>
<p:tagLst xmlns:a="http://schemas.openxmlformats.org/drawingml/2006/main" xmlns:r="http://schemas.openxmlformats.org/officeDocument/2006/relationships" xmlns:p="http://schemas.openxmlformats.org/presentationml/2006/main">
  <p:tag name="DVSHAPEID" val="dNzJAqiX5sYaQ0q1N1vR0j"/>
</p:tagLst>
</file>

<file path=ppt/tags/tag54.xml><?xml version="1.0" encoding="utf-8"?>
<p:tagLst xmlns:a="http://schemas.openxmlformats.org/drawingml/2006/main" xmlns:r="http://schemas.openxmlformats.org/officeDocument/2006/relationships" xmlns:p="http://schemas.openxmlformats.org/presentationml/2006/main">
  <p:tag name="DVSHAPEID" val="0giWWh8NI3U59CxC3PVnKd"/>
</p:tagLst>
</file>

<file path=ppt/tags/tag55.xml><?xml version="1.0" encoding="utf-8"?>
<p:tagLst xmlns:a="http://schemas.openxmlformats.org/drawingml/2006/main" xmlns:r="http://schemas.openxmlformats.org/officeDocument/2006/relationships" xmlns:p="http://schemas.openxmlformats.org/presentationml/2006/main">
  <p:tag name="DVSHAPEID" val="BWTxXgw8ihDTNirDu1PiJV"/>
</p:tagLst>
</file>

<file path=ppt/tags/tag56.xml><?xml version="1.0" encoding="utf-8"?>
<p:tagLst xmlns:a="http://schemas.openxmlformats.org/drawingml/2006/main" xmlns:r="http://schemas.openxmlformats.org/officeDocument/2006/relationships" xmlns:p="http://schemas.openxmlformats.org/presentationml/2006/main">
  <p:tag name="DVSHAPEID" val="fLQOtaYFWDyNEm2okRhzLD"/>
</p:tagLst>
</file>

<file path=ppt/tags/tag57.xml><?xml version="1.0" encoding="utf-8"?>
<p:tagLst xmlns:a="http://schemas.openxmlformats.org/drawingml/2006/main" xmlns:r="http://schemas.openxmlformats.org/officeDocument/2006/relationships" xmlns:p="http://schemas.openxmlformats.org/presentationml/2006/main">
  <p:tag name="DVSHAPEID" val="rfPebplUxstGG8G9MlaCk0"/>
</p:tagLst>
</file>

<file path=ppt/tags/tag58.xml><?xml version="1.0" encoding="utf-8"?>
<p:tagLst xmlns:a="http://schemas.openxmlformats.org/drawingml/2006/main" xmlns:r="http://schemas.openxmlformats.org/officeDocument/2006/relationships" xmlns:p="http://schemas.openxmlformats.org/presentationml/2006/main">
  <p:tag name="DVSHAPEID" val="l0E4A5GY0a9CjBYfZzk255"/>
</p:tagLst>
</file>

<file path=ppt/tags/tag59.xml><?xml version="1.0" encoding="utf-8"?>
<p:tagLst xmlns:a="http://schemas.openxmlformats.org/drawingml/2006/main" xmlns:r="http://schemas.openxmlformats.org/officeDocument/2006/relationships" xmlns:p="http://schemas.openxmlformats.org/presentationml/2006/main">
  <p:tag name="DVSHAPEID" val="jYGUHa4Vo8jrTPA6Ofdzri"/>
</p:tagLst>
</file>

<file path=ppt/tags/tag6.xml><?xml version="1.0" encoding="utf-8"?>
<p:tagLst xmlns:a="http://schemas.openxmlformats.org/drawingml/2006/main" xmlns:r="http://schemas.openxmlformats.org/officeDocument/2006/relationships" xmlns:p="http://schemas.openxmlformats.org/presentationml/2006/main">
  <p:tag name="DVSHAPEID" val="dZyBZkxJBNCN0cZvZL09Xw"/>
</p:tagLst>
</file>

<file path=ppt/tags/tag60.xml><?xml version="1.0" encoding="utf-8"?>
<p:tagLst xmlns:a="http://schemas.openxmlformats.org/drawingml/2006/main" xmlns:r="http://schemas.openxmlformats.org/officeDocument/2006/relationships" xmlns:p="http://schemas.openxmlformats.org/presentationml/2006/main">
  <p:tag name="DVSHAPEID" val="w3O5axlBhiUfGFoGnvT5L1"/>
</p:tagLst>
</file>

<file path=ppt/tags/tag61.xml><?xml version="1.0" encoding="utf-8"?>
<p:tagLst xmlns:a="http://schemas.openxmlformats.org/drawingml/2006/main" xmlns:r="http://schemas.openxmlformats.org/officeDocument/2006/relationships" xmlns:p="http://schemas.openxmlformats.org/presentationml/2006/main">
  <p:tag name="DVSHAPEID" val="jSH9ETK5OwD1sC6C0wzNQ0"/>
</p:tagLst>
</file>

<file path=ppt/tags/tag62.xml><?xml version="1.0" encoding="utf-8"?>
<p:tagLst xmlns:a="http://schemas.openxmlformats.org/drawingml/2006/main" xmlns:r="http://schemas.openxmlformats.org/officeDocument/2006/relationships" xmlns:p="http://schemas.openxmlformats.org/presentationml/2006/main">
  <p:tag name="DVSHAPEID" val="wE9VI8RHFmxuKWn0TsQcto"/>
</p:tagLst>
</file>

<file path=ppt/tags/tag63.xml><?xml version="1.0" encoding="utf-8"?>
<p:tagLst xmlns:a="http://schemas.openxmlformats.org/drawingml/2006/main" xmlns:r="http://schemas.openxmlformats.org/officeDocument/2006/relationships" xmlns:p="http://schemas.openxmlformats.org/presentationml/2006/main">
  <p:tag name="DVSHAPEID" val="BFdLAKvmvXail30JaCd7Qh"/>
</p:tagLst>
</file>

<file path=ppt/tags/tag64.xml><?xml version="1.0" encoding="utf-8"?>
<p:tagLst xmlns:a="http://schemas.openxmlformats.org/drawingml/2006/main" xmlns:r="http://schemas.openxmlformats.org/officeDocument/2006/relationships" xmlns:p="http://schemas.openxmlformats.org/presentationml/2006/main">
  <p:tag name="DVSHAPEID" val="tXR9fZD7XEx72tHWx6cjRz"/>
</p:tagLst>
</file>

<file path=ppt/tags/tag65.xml><?xml version="1.0" encoding="utf-8"?>
<p:tagLst xmlns:a="http://schemas.openxmlformats.org/drawingml/2006/main" xmlns:r="http://schemas.openxmlformats.org/officeDocument/2006/relationships" xmlns:p="http://schemas.openxmlformats.org/presentationml/2006/main">
  <p:tag name="DVSHAPEID" val="ksAj0ahdYmykbgTqvvJoZw"/>
</p:tagLst>
</file>

<file path=ppt/tags/tag66.xml><?xml version="1.0" encoding="utf-8"?>
<p:tagLst xmlns:a="http://schemas.openxmlformats.org/drawingml/2006/main" xmlns:r="http://schemas.openxmlformats.org/officeDocument/2006/relationships" xmlns:p="http://schemas.openxmlformats.org/presentationml/2006/main">
  <p:tag name="DVSHAPEID" val="QaEgROsvYJr9WlM1wRei0f"/>
</p:tagLst>
</file>

<file path=ppt/tags/tag67.xml><?xml version="1.0" encoding="utf-8"?>
<p:tagLst xmlns:a="http://schemas.openxmlformats.org/drawingml/2006/main" xmlns:r="http://schemas.openxmlformats.org/officeDocument/2006/relationships" xmlns:p="http://schemas.openxmlformats.org/presentationml/2006/main">
  <p:tag name="DVSHAPEID" val="Eo2HWuJV9V0smEon833pS8"/>
</p:tagLst>
</file>

<file path=ppt/tags/tag68.xml><?xml version="1.0" encoding="utf-8"?>
<p:tagLst xmlns:a="http://schemas.openxmlformats.org/drawingml/2006/main" xmlns:r="http://schemas.openxmlformats.org/officeDocument/2006/relationships" xmlns:p="http://schemas.openxmlformats.org/presentationml/2006/main">
  <p:tag name="DVSHAPEID" val="Gqvo4Ium2FZAvgeaSXL2Av"/>
</p:tagLst>
</file>

<file path=ppt/tags/tag69.xml><?xml version="1.0" encoding="utf-8"?>
<p:tagLst xmlns:a="http://schemas.openxmlformats.org/drawingml/2006/main" xmlns:r="http://schemas.openxmlformats.org/officeDocument/2006/relationships" xmlns:p="http://schemas.openxmlformats.org/presentationml/2006/main">
  <p:tag name="DVSHAPEID" val="8tY7C9JbeBmvHCbxp1qMTk"/>
</p:tagLst>
</file>

<file path=ppt/tags/tag7.xml><?xml version="1.0" encoding="utf-8"?>
<p:tagLst xmlns:a="http://schemas.openxmlformats.org/drawingml/2006/main" xmlns:r="http://schemas.openxmlformats.org/officeDocument/2006/relationships" xmlns:p="http://schemas.openxmlformats.org/presentationml/2006/main">
  <p:tag name="DVSHAPEID" val="Xxl98tW482U5y9yxXQxUeK"/>
</p:tagLst>
</file>

<file path=ppt/tags/tag70.xml><?xml version="1.0" encoding="utf-8"?>
<p:tagLst xmlns:a="http://schemas.openxmlformats.org/drawingml/2006/main" xmlns:r="http://schemas.openxmlformats.org/officeDocument/2006/relationships" xmlns:p="http://schemas.openxmlformats.org/presentationml/2006/main">
  <p:tag name="DVSHAPEID" val="tM879Xa5DQyah1pW5lDQqn"/>
</p:tagLst>
</file>

<file path=ppt/tags/tag71.xml><?xml version="1.0" encoding="utf-8"?>
<p:tagLst xmlns:a="http://schemas.openxmlformats.org/drawingml/2006/main" xmlns:r="http://schemas.openxmlformats.org/officeDocument/2006/relationships" xmlns:p="http://schemas.openxmlformats.org/presentationml/2006/main">
  <p:tag name="DVSHAPEID" val="dZyBZkxJBNCN0cZvZL09Xw"/>
</p:tagLst>
</file>

<file path=ppt/tags/tag72.xml><?xml version="1.0" encoding="utf-8"?>
<p:tagLst xmlns:a="http://schemas.openxmlformats.org/drawingml/2006/main" xmlns:r="http://schemas.openxmlformats.org/officeDocument/2006/relationships" xmlns:p="http://schemas.openxmlformats.org/presentationml/2006/main">
  <p:tag name="DVSHAPEID" val="Xxl98tW482U5y9yxXQxUeK"/>
</p:tagLst>
</file>

<file path=ppt/tags/tag73.xml><?xml version="1.0" encoding="utf-8"?>
<p:tagLst xmlns:a="http://schemas.openxmlformats.org/drawingml/2006/main" xmlns:r="http://schemas.openxmlformats.org/officeDocument/2006/relationships" xmlns:p="http://schemas.openxmlformats.org/presentationml/2006/main">
  <p:tag name="DVSHAPEID" val="yt1cXzmRPhqG21gPc4NxFz"/>
</p:tagLst>
</file>

<file path=ppt/tags/tag74.xml><?xml version="1.0" encoding="utf-8"?>
<p:tagLst xmlns:a="http://schemas.openxmlformats.org/drawingml/2006/main" xmlns:r="http://schemas.openxmlformats.org/officeDocument/2006/relationships" xmlns:p="http://schemas.openxmlformats.org/presentationml/2006/main">
  <p:tag name="DVSHAPEID" val="TUDQWsNaB3icYR7VvmIgcD"/>
</p:tagLst>
</file>

<file path=ppt/tags/tag75.xml><?xml version="1.0" encoding="utf-8"?>
<p:tagLst xmlns:a="http://schemas.openxmlformats.org/drawingml/2006/main" xmlns:r="http://schemas.openxmlformats.org/officeDocument/2006/relationships" xmlns:p="http://schemas.openxmlformats.org/presentationml/2006/main">
  <p:tag name="DVSHAPEID" val="ER6xg7Dt6H5Yz7z7DT3FGn"/>
</p:tagLst>
</file>

<file path=ppt/tags/tag76.xml><?xml version="1.0" encoding="utf-8"?>
<p:tagLst xmlns:a="http://schemas.openxmlformats.org/drawingml/2006/main" xmlns:r="http://schemas.openxmlformats.org/officeDocument/2006/relationships" xmlns:p="http://schemas.openxmlformats.org/presentationml/2006/main">
  <p:tag name="DVSHAPEID" val="oP2pIhzqOomffMJobGx7WB"/>
</p:tagLst>
</file>

<file path=ppt/tags/tag77.xml><?xml version="1.0" encoding="utf-8"?>
<p:tagLst xmlns:a="http://schemas.openxmlformats.org/drawingml/2006/main" xmlns:r="http://schemas.openxmlformats.org/officeDocument/2006/relationships" xmlns:p="http://schemas.openxmlformats.org/presentationml/2006/main">
  <p:tag name="DVSHAPEID" val="7Zh0mnJPcxXhtguRpmTGSG"/>
</p:tagLst>
</file>

<file path=ppt/tags/tag78.xml><?xml version="1.0" encoding="utf-8"?>
<p:tagLst xmlns:a="http://schemas.openxmlformats.org/drawingml/2006/main" xmlns:r="http://schemas.openxmlformats.org/officeDocument/2006/relationships" xmlns:p="http://schemas.openxmlformats.org/presentationml/2006/main">
  <p:tag name="DVSHAPEID" val="BkSMneHn7yrNI37IUbHZbP"/>
</p:tagLst>
</file>

<file path=ppt/tags/tag79.xml><?xml version="1.0" encoding="utf-8"?>
<p:tagLst xmlns:a="http://schemas.openxmlformats.org/drawingml/2006/main" xmlns:r="http://schemas.openxmlformats.org/officeDocument/2006/relationships" xmlns:p="http://schemas.openxmlformats.org/presentationml/2006/main">
  <p:tag name="DVSHAPEID" val="iYisUkgadgIqnX8zZu7Ppp"/>
</p:tagLst>
</file>

<file path=ppt/tags/tag8.xml><?xml version="1.0" encoding="utf-8"?>
<p:tagLst xmlns:a="http://schemas.openxmlformats.org/drawingml/2006/main" xmlns:r="http://schemas.openxmlformats.org/officeDocument/2006/relationships" xmlns:p="http://schemas.openxmlformats.org/presentationml/2006/main">
  <p:tag name="DVSHAPEID" val="yt1cXzmRPhqG21gPc4NxFz"/>
</p:tagLst>
</file>

<file path=ppt/tags/tag80.xml><?xml version="1.0" encoding="utf-8"?>
<p:tagLst xmlns:a="http://schemas.openxmlformats.org/drawingml/2006/main" xmlns:r="http://schemas.openxmlformats.org/officeDocument/2006/relationships" xmlns:p="http://schemas.openxmlformats.org/presentationml/2006/main">
  <p:tag name="DVSHAPEID" val="PFyrKHrIYTvM1UtVkn7Xkb"/>
</p:tagLst>
</file>

<file path=ppt/tags/tag81.xml><?xml version="1.0" encoding="utf-8"?>
<p:tagLst xmlns:a="http://schemas.openxmlformats.org/drawingml/2006/main" xmlns:r="http://schemas.openxmlformats.org/officeDocument/2006/relationships" xmlns:p="http://schemas.openxmlformats.org/presentationml/2006/main">
  <p:tag name="DVSHAPEID" val="5iF9AlbcRmpT8DUszyJvhO"/>
</p:tagLst>
</file>

<file path=ppt/tags/tag82.xml><?xml version="1.0" encoding="utf-8"?>
<p:tagLst xmlns:a="http://schemas.openxmlformats.org/drawingml/2006/main" xmlns:r="http://schemas.openxmlformats.org/officeDocument/2006/relationships" xmlns:p="http://schemas.openxmlformats.org/presentationml/2006/main">
  <p:tag name="DVSHAPEID" val="VBWe54aJHs4EAfMB75wL18"/>
</p:tagLst>
</file>

<file path=ppt/tags/tag83.xml><?xml version="1.0" encoding="utf-8"?>
<p:tagLst xmlns:a="http://schemas.openxmlformats.org/drawingml/2006/main" xmlns:r="http://schemas.openxmlformats.org/officeDocument/2006/relationships" xmlns:p="http://schemas.openxmlformats.org/presentationml/2006/main">
  <p:tag name="DVSHAPEID" val="m8LQ0RNyeOUgm4dmg727FX"/>
</p:tagLst>
</file>

<file path=ppt/tags/tag84.xml><?xml version="1.0" encoding="utf-8"?>
<p:tagLst xmlns:a="http://schemas.openxmlformats.org/drawingml/2006/main" xmlns:r="http://schemas.openxmlformats.org/officeDocument/2006/relationships" xmlns:p="http://schemas.openxmlformats.org/presentationml/2006/main">
  <p:tag name="DVSHAPEID" val="Ot2EGYrDYvMNeOse3jW8eg"/>
</p:tagLst>
</file>

<file path=ppt/tags/tag85.xml><?xml version="1.0" encoding="utf-8"?>
<p:tagLst xmlns:a="http://schemas.openxmlformats.org/drawingml/2006/main" xmlns:r="http://schemas.openxmlformats.org/officeDocument/2006/relationships" xmlns:p="http://schemas.openxmlformats.org/presentationml/2006/main">
  <p:tag name="DVSHAPEID" val="KjTHnLPpJTtpjhOmaO7APo"/>
</p:tagLst>
</file>

<file path=ppt/tags/tag86.xml><?xml version="1.0" encoding="utf-8"?>
<p:tagLst xmlns:a="http://schemas.openxmlformats.org/drawingml/2006/main" xmlns:r="http://schemas.openxmlformats.org/officeDocument/2006/relationships" xmlns:p="http://schemas.openxmlformats.org/presentationml/2006/main">
  <p:tag name="DVSHAPEID" val="uzPoT13JbwJyJILYBGNzMS"/>
</p:tagLst>
</file>

<file path=ppt/tags/tag87.xml><?xml version="1.0" encoding="utf-8"?>
<p:tagLst xmlns:a="http://schemas.openxmlformats.org/drawingml/2006/main" xmlns:r="http://schemas.openxmlformats.org/officeDocument/2006/relationships" xmlns:p="http://schemas.openxmlformats.org/presentationml/2006/main">
  <p:tag name="DVSHAPEID" val="jPuaqH871DqlPjSYRNl0IW"/>
</p:tagLst>
</file>

<file path=ppt/tags/tag88.xml><?xml version="1.0" encoding="utf-8"?>
<p:tagLst xmlns:a="http://schemas.openxmlformats.org/drawingml/2006/main" xmlns:r="http://schemas.openxmlformats.org/officeDocument/2006/relationships" xmlns:p="http://schemas.openxmlformats.org/presentationml/2006/main">
  <p:tag name="DVSHAPEID" val="FLy5AbdqNgCBf0UJBmA3u6"/>
</p:tagLst>
</file>

<file path=ppt/tags/tag89.xml><?xml version="1.0" encoding="utf-8"?>
<p:tagLst xmlns:a="http://schemas.openxmlformats.org/drawingml/2006/main" xmlns:r="http://schemas.openxmlformats.org/officeDocument/2006/relationships" xmlns:p="http://schemas.openxmlformats.org/presentationml/2006/main">
  <p:tag name="DVSHAPEID" val="8nSs6CO0dMam9JBk6XUBQ9"/>
</p:tagLst>
</file>

<file path=ppt/tags/tag9.xml><?xml version="1.0" encoding="utf-8"?>
<p:tagLst xmlns:a="http://schemas.openxmlformats.org/drawingml/2006/main" xmlns:r="http://schemas.openxmlformats.org/officeDocument/2006/relationships" xmlns:p="http://schemas.openxmlformats.org/presentationml/2006/main">
  <p:tag name="DVSHAPEID" val="TUDQWsNaB3icYR7VvmIgcD"/>
</p:tagLst>
</file>

<file path=ppt/tags/tag90.xml><?xml version="1.0" encoding="utf-8"?>
<p:tagLst xmlns:a="http://schemas.openxmlformats.org/drawingml/2006/main" xmlns:r="http://schemas.openxmlformats.org/officeDocument/2006/relationships" xmlns:p="http://schemas.openxmlformats.org/presentationml/2006/main">
  <p:tag name="DVSHAPEID" val="Je3R47cZpEszDac84BBM3Q"/>
</p:tagLst>
</file>

<file path=ppt/tags/tag91.xml><?xml version="1.0" encoding="utf-8"?>
<p:tagLst xmlns:a="http://schemas.openxmlformats.org/drawingml/2006/main" xmlns:r="http://schemas.openxmlformats.org/officeDocument/2006/relationships" xmlns:p="http://schemas.openxmlformats.org/presentationml/2006/main">
  <p:tag name="DVSHAPEID" val="rTRa7ggC9TgYEEpfxHOdmv"/>
</p:tagLst>
</file>

<file path=ppt/tags/tag92.xml><?xml version="1.0" encoding="utf-8"?>
<p:tagLst xmlns:a="http://schemas.openxmlformats.org/drawingml/2006/main" xmlns:r="http://schemas.openxmlformats.org/officeDocument/2006/relationships" xmlns:p="http://schemas.openxmlformats.org/presentationml/2006/main">
  <p:tag name="DVSHAPEID" val="Uz6r8XTiZ36SNaZT0VJNvz"/>
</p:tagLst>
</file>

<file path=ppt/tags/tag93.xml><?xml version="1.0" encoding="utf-8"?>
<p:tagLst xmlns:a="http://schemas.openxmlformats.org/drawingml/2006/main" xmlns:r="http://schemas.openxmlformats.org/officeDocument/2006/relationships" xmlns:p="http://schemas.openxmlformats.org/presentationml/2006/main">
  <p:tag name="DVSHAPEID" val="jFvyJO4UYPuVYh4G8iJQUc"/>
</p:tagLst>
</file>

<file path=ppt/tags/tag94.xml><?xml version="1.0" encoding="utf-8"?>
<p:tagLst xmlns:a="http://schemas.openxmlformats.org/drawingml/2006/main" xmlns:r="http://schemas.openxmlformats.org/officeDocument/2006/relationships" xmlns:p="http://schemas.openxmlformats.org/presentationml/2006/main">
  <p:tag name="DVSHAPEID" val="RLRfgDHSuz0kgrVAe4e44h"/>
</p:tagLst>
</file>

<file path=ppt/tags/tag95.xml><?xml version="1.0" encoding="utf-8"?>
<p:tagLst xmlns:a="http://schemas.openxmlformats.org/drawingml/2006/main" xmlns:r="http://schemas.openxmlformats.org/officeDocument/2006/relationships" xmlns:p="http://schemas.openxmlformats.org/presentationml/2006/main">
  <p:tag name="DVSHAPEID" val="oRbHPjNq3EF6NJHuyqd6kU"/>
</p:tagLst>
</file>

<file path=ppt/tags/tag96.xml><?xml version="1.0" encoding="utf-8"?>
<p:tagLst xmlns:a="http://schemas.openxmlformats.org/drawingml/2006/main" xmlns:r="http://schemas.openxmlformats.org/officeDocument/2006/relationships" xmlns:p="http://schemas.openxmlformats.org/presentationml/2006/main">
  <p:tag name="DVSHAPEID" val="VD1DLy4FBQ8AnZ3yOn53vl"/>
</p:tagLst>
</file>

<file path=ppt/tags/tag97.xml><?xml version="1.0" encoding="utf-8"?>
<p:tagLst xmlns:a="http://schemas.openxmlformats.org/drawingml/2006/main" xmlns:r="http://schemas.openxmlformats.org/officeDocument/2006/relationships" xmlns:p="http://schemas.openxmlformats.org/presentationml/2006/main">
  <p:tag name="DVSHAPEID" val="FaDbSJvOQYWtWxGbyfln2P"/>
</p:tagLst>
</file>

<file path=ppt/tags/tag98.xml><?xml version="1.0" encoding="utf-8"?>
<p:tagLst xmlns:a="http://schemas.openxmlformats.org/drawingml/2006/main" xmlns:r="http://schemas.openxmlformats.org/officeDocument/2006/relationships" xmlns:p="http://schemas.openxmlformats.org/presentationml/2006/main">
  <p:tag name="DVSHAPEID" val="XdmHq0BQ1hpzXQZzFl9NZa"/>
</p:tagLst>
</file>

<file path=ppt/tags/tag99.xml><?xml version="1.0" encoding="utf-8"?>
<p:tagLst xmlns:a="http://schemas.openxmlformats.org/drawingml/2006/main" xmlns:r="http://schemas.openxmlformats.org/officeDocument/2006/relationships" xmlns:p="http://schemas.openxmlformats.org/presentationml/2006/main">
  <p:tag name="DVSHAPEID" val="DT3wRDPQI7iQcqObivc0XF"/>
</p:tagLst>
</file>

<file path=ppt/theme/_rels/theme1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template">
  <a:themeElements>
    <a:clrScheme name="DBrumley201205 1">
      <a:dk1>
        <a:srgbClr val="000000"/>
      </a:dk1>
      <a:lt1>
        <a:srgbClr val="FFFFFF"/>
      </a:lt1>
      <a:dk2>
        <a:srgbClr val="990000"/>
      </a:dk2>
      <a:lt2>
        <a:srgbClr val="E3E1E1"/>
      </a:lt2>
      <a:accent1>
        <a:srgbClr val="990000"/>
      </a:accent1>
      <a:accent2>
        <a:srgbClr val="E47932"/>
      </a:accent2>
      <a:accent3>
        <a:srgbClr val="00709E"/>
      </a:accent3>
      <a:accent4>
        <a:srgbClr val="595A5A"/>
      </a:accent4>
      <a:accent5>
        <a:srgbClr val="009446"/>
      </a:accent5>
      <a:accent6>
        <a:srgbClr val="936241"/>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28575" cap="rnd" cmpd="sng">
          <a:noFill/>
          <a:prstDash val="solid"/>
          <a:miter lim="800000"/>
        </a:ln>
        <a:effectLst/>
      </a:spPr>
      <a:bodyPr wrap="square" lIns="0" tIns="0" rIns="0" bIns="0" rtlCol="0" anchor="ctr" anchorCtr="1">
        <a:noAutofit/>
      </a:bodyPr>
      <a:lstStyle>
        <a:defPPr algn="ctr">
          <a:defRPr sz="24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28575" cap="rnd" cmpd="sng">
          <a:solidFill>
            <a:schemeClr val="tx1"/>
          </a:solidFill>
          <a:miter lim="800000"/>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nchor="t" anchorCtr="0">
        <a:spAutoFit/>
      </a:bodyPr>
      <a:lstStyle>
        <a:defPPr>
          <a:defRPr sz="3200" dirty="0" smtClean="0"/>
        </a:defPPr>
      </a:lstStyle>
    </a:txDef>
  </a:objectDefaults>
  <a:extraClrSchemeLst/>
</a:theme>
</file>

<file path=ppt/theme/theme10.xml><?xml version="1.0" encoding="utf-8"?>
<a:theme xmlns:a="http://schemas.openxmlformats.org/drawingml/2006/main" name="5_ecescreen">
  <a:themeElements>
    <a:clrScheme name="DBrumley201205 1">
      <a:dk1>
        <a:srgbClr val="000000"/>
      </a:dk1>
      <a:lt1>
        <a:srgbClr val="FFFFFF"/>
      </a:lt1>
      <a:dk2>
        <a:srgbClr val="990000"/>
      </a:dk2>
      <a:lt2>
        <a:srgbClr val="E3E1E1"/>
      </a:lt2>
      <a:accent1>
        <a:srgbClr val="990000"/>
      </a:accent1>
      <a:accent2>
        <a:srgbClr val="E47932"/>
      </a:accent2>
      <a:accent3>
        <a:srgbClr val="00709E"/>
      </a:accent3>
      <a:accent4>
        <a:srgbClr val="595A5A"/>
      </a:accent4>
      <a:accent5>
        <a:srgbClr val="009446"/>
      </a:accent5>
      <a:accent6>
        <a:srgbClr val="936241"/>
      </a:accent6>
      <a:hlink>
        <a:srgbClr val="0000FF"/>
      </a:hlink>
      <a:folHlink>
        <a:srgbClr val="800080"/>
      </a:folHlink>
    </a:clrScheme>
    <a:fontScheme name="1_ecesc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ecescre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ecescre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ecescre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ecesc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ecesc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ecesc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ecescreen">
  <a:themeElements>
    <a:clrScheme name="1_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ecesc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ecescre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ecescre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ecescre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ecesc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ecesc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ecesc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ecescreen">
  <a:themeElements>
    <a:clrScheme name="1_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ecesc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ecescre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ecescre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ecescre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ecesc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ecesc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ecesc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template">
  <a:themeElements>
    <a:clrScheme name="DBrumley201205 1">
      <a:dk1>
        <a:srgbClr val="000000"/>
      </a:dk1>
      <a:lt1>
        <a:srgbClr val="FFFFFF"/>
      </a:lt1>
      <a:dk2>
        <a:srgbClr val="990000"/>
      </a:dk2>
      <a:lt2>
        <a:srgbClr val="E3E1E1"/>
      </a:lt2>
      <a:accent1>
        <a:srgbClr val="990000"/>
      </a:accent1>
      <a:accent2>
        <a:srgbClr val="E47932"/>
      </a:accent2>
      <a:accent3>
        <a:srgbClr val="00709E"/>
      </a:accent3>
      <a:accent4>
        <a:srgbClr val="595A5A"/>
      </a:accent4>
      <a:accent5>
        <a:srgbClr val="009446"/>
      </a:accent5>
      <a:accent6>
        <a:srgbClr val="936241"/>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28575" cap="rnd" cmpd="sng">
          <a:noFill/>
          <a:prstDash val="solid"/>
          <a:miter lim="800000"/>
        </a:ln>
        <a:effectLst/>
      </a:spPr>
      <a:bodyPr wrap="square" lIns="0" tIns="0" rIns="0" bIns="0" rtlCol="0" anchor="ctr" anchorCtr="1">
        <a:noAutofit/>
      </a:bodyPr>
      <a:lstStyle>
        <a:defPPr algn="ctr">
          <a:defRPr sz="24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28575" cap="rnd" cmpd="sng">
          <a:solidFill>
            <a:schemeClr val="tx1"/>
          </a:solidFill>
          <a:miter lim="800000"/>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nchor="t" anchorCtr="0">
        <a:spAutoFit/>
      </a:bodyPr>
      <a:lstStyle>
        <a:defPPr>
          <a:defRPr sz="3200" dirty="0" smtClean="0"/>
        </a:defPPr>
      </a:lstStyle>
    </a:txDef>
  </a:objectDefaults>
  <a:extraClrSchemeLst/>
</a:theme>
</file>

<file path=ppt/theme/theme14.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5A79D6"/>
      </a:dk2>
      <a:lt2>
        <a:srgbClr val="7D879B"/>
      </a:lt2>
      <a:accent1>
        <a:srgbClr val="19338C"/>
      </a:accent1>
      <a:accent2>
        <a:srgbClr val="82740B"/>
      </a:accent2>
      <a:accent3>
        <a:srgbClr val="FFFFFF"/>
      </a:accent3>
      <a:accent4>
        <a:srgbClr val="000000"/>
      </a:accent4>
      <a:accent5>
        <a:srgbClr val="ABADC5"/>
      </a:accent5>
      <a:accent6>
        <a:srgbClr val="756809"/>
      </a:accent6>
      <a:hlink>
        <a:srgbClr val="71031D"/>
      </a:hlink>
      <a:folHlink>
        <a:srgbClr val="0F6023"/>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137160" tIns="155448" rIns="137160" bIns="155448"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137160" tIns="155448" rIns="137160" bIns="155448"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7D879B"/>
        </a:lt2>
        <a:accent1>
          <a:srgbClr val="284DCC"/>
        </a:accent1>
        <a:accent2>
          <a:srgbClr val="C1A90E"/>
        </a:accent2>
        <a:accent3>
          <a:srgbClr val="FFFFFF"/>
        </a:accent3>
        <a:accent4>
          <a:srgbClr val="000000"/>
        </a:accent4>
        <a:accent5>
          <a:srgbClr val="ACB2E2"/>
        </a:accent5>
        <a:accent6>
          <a:srgbClr val="AF990C"/>
        </a:accent6>
        <a:hlink>
          <a:srgbClr val="B51529"/>
        </a:hlink>
        <a:folHlink>
          <a:srgbClr val="157D2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plate">
  <a:themeElements>
    <a:clrScheme name="Custom 14">
      <a:dk1>
        <a:srgbClr val="000000"/>
      </a:dk1>
      <a:lt1>
        <a:srgbClr val="FFFFFE"/>
      </a:lt1>
      <a:dk2>
        <a:srgbClr val="990000"/>
      </a:dk2>
      <a:lt2>
        <a:srgbClr val="FFFFFE"/>
      </a:lt2>
      <a:accent1>
        <a:srgbClr val="A32D1F"/>
      </a:accent1>
      <a:accent2>
        <a:srgbClr val="E57932"/>
      </a:accent2>
      <a:accent3>
        <a:srgbClr val="595A5A"/>
      </a:accent3>
      <a:accent4>
        <a:srgbClr val="268665"/>
      </a:accent4>
      <a:accent5>
        <a:srgbClr val="009446"/>
      </a:accent5>
      <a:accent6>
        <a:srgbClr val="936241"/>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outerShdw blurRad="40000" dist="23000" dir="5400000" rotWithShape="0">
            <a:srgbClr val="000000">
              <a:alpha val="35000"/>
            </a:srgbClr>
          </a:outerShdw>
        </a:effectLst>
      </a:spPr>
      <a:bodyPr wrap="square" rtlCol="0" anchor="ctr" anchorCtr="1">
        <a:noAutofit/>
      </a:bodyPr>
      <a:lstStyle>
        <a:defPPr algn="ctr">
          <a:defRPr sz="28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alcm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ecescreen">
  <a:themeElements>
    <a:clrScheme name="1_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ecesc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ecescre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ecescre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ecescre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ecesc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ecesc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ecesc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JB">
  <a:themeElements>
    <a:clrScheme name="Custom 12">
      <a:dk1>
        <a:sysClr val="windowText" lastClr="000000"/>
      </a:dk1>
      <a:lt1>
        <a:sysClr val="window" lastClr="FFFFFF"/>
      </a:lt1>
      <a:dk2>
        <a:srgbClr val="CC0000"/>
      </a:dk2>
      <a:lt2>
        <a:srgbClr val="CC0000"/>
      </a:lt2>
      <a:accent1>
        <a:srgbClr val="0000CC"/>
      </a:accent1>
      <a:accent2>
        <a:srgbClr val="C0504D"/>
      </a:accent2>
      <a:accent3>
        <a:srgbClr val="9BBB59"/>
      </a:accent3>
      <a:accent4>
        <a:srgbClr val="8064A2"/>
      </a:accent4>
      <a:accent5>
        <a:srgbClr val="4BACC6"/>
      </a:accent5>
      <a:accent6>
        <a:srgbClr val="D5002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lumMod val="75000"/>
              <a:lumOff val="25000"/>
            </a:schemeClr>
          </a:solidFill>
          <a:headEnd type="none"/>
          <a:tailEnd type="none"/>
        </a:ln>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tx1">
              <a:lumMod val="85000"/>
              <a:lumOff val="15000"/>
            </a:schemeClr>
          </a:solidFill>
          <a:headEnd type="non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ecescreen">
  <a:themeElements>
    <a:clrScheme name="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cescree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square" lIns="100783" tIns="50392" rIns="100783" bIns="50392" numCol="1" anchor="ctr" anchorCtr="0" compatLnSpc="1">
        <a:prstTxWarp prst="textNoShape">
          <a:avLst/>
        </a:prstTxWarp>
      </a:bodyPr>
      <a:lstStyle>
        <a:defPPr marL="119063" marR="0" indent="0" algn="l" defTabSz="912813" rtl="0" eaLnBrk="0" fontAlgn="base" latinLnBrk="0" hangingPunct="0">
          <a:lnSpc>
            <a:spcPct val="100000"/>
          </a:lnSpc>
          <a:spcBef>
            <a:spcPct val="0"/>
          </a:spcBef>
          <a:spcAft>
            <a:spcPct val="0"/>
          </a:spcAft>
          <a:buClrTx/>
          <a:buSzTx/>
          <a:buFontTx/>
          <a:buNone/>
          <a:tabLst/>
          <a:defRPr kumimoji="0" lang="en-GB" sz="3200" b="1" i="0" u="none" strike="noStrike" cap="none" normalizeH="0" baseline="0" smtClean="0">
            <a:ln>
              <a:noFill/>
            </a:ln>
            <a:solidFill>
              <a:schemeClr val="bg1"/>
            </a:solidFill>
            <a:effectLst/>
            <a:latin typeface="Arial Narrow" pitchFamily="34" charset="0"/>
            <a:cs typeface="Arial" charset="0"/>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square" lIns="100783" tIns="50392" rIns="100783" bIns="50392" numCol="1" anchor="ctr" anchorCtr="0" compatLnSpc="1">
        <a:prstTxWarp prst="textNoShape">
          <a:avLst/>
        </a:prstTxWarp>
      </a:bodyPr>
      <a:lstStyle>
        <a:defPPr marL="119063" marR="0" indent="0" algn="l" defTabSz="912813" rtl="0" eaLnBrk="0" fontAlgn="base" latinLnBrk="0" hangingPunct="0">
          <a:lnSpc>
            <a:spcPct val="100000"/>
          </a:lnSpc>
          <a:spcBef>
            <a:spcPct val="0"/>
          </a:spcBef>
          <a:spcAft>
            <a:spcPct val="0"/>
          </a:spcAft>
          <a:buClrTx/>
          <a:buSzTx/>
          <a:buFontTx/>
          <a:buNone/>
          <a:tabLst/>
          <a:defRPr kumimoji="0" lang="en-GB" sz="3200" b="1" i="0" u="none" strike="noStrike" cap="none" normalizeH="0" baseline="0" smtClean="0">
            <a:ln>
              <a:noFill/>
            </a:ln>
            <a:solidFill>
              <a:schemeClr val="bg1"/>
            </a:solidFill>
            <a:effectLst/>
            <a:latin typeface="Arial Narrow" pitchFamily="34" charset="0"/>
            <a:cs typeface="Arial" charset="0"/>
          </a:defRPr>
        </a:defPPr>
      </a:lstStyle>
    </a:lnDef>
  </a:objectDefaults>
  <a:extraClrSchemeLst>
    <a:extraClrScheme>
      <a:clrScheme name="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cescre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cescre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cescre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cesc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cesc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cesc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ecescreen">
  <a:themeElements>
    <a:clrScheme name="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cesc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cescre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cescre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cescre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cesc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cesc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cesc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ecescreen">
  <a:themeElements>
    <a:clrScheme name="1_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ecesc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ecescre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ecescre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ecescre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ecesc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ecesc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ecesc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10282</TotalTime>
  <Words>4646</Words>
  <Application>Microsoft Macintosh PowerPoint</Application>
  <PresentationFormat>On-screen Show (4:3)</PresentationFormat>
  <Paragraphs>622</Paragraphs>
  <Slides>47</Slides>
  <Notes>31</Notes>
  <HiddenSlides>0</HiddenSlides>
  <MMClips>0</MMClips>
  <ScaleCrop>false</ScaleCrop>
  <HeadingPairs>
    <vt:vector size="6" baseType="variant">
      <vt:variant>
        <vt:lpstr>Theme</vt:lpstr>
      </vt:variant>
      <vt:variant>
        <vt:i4>14</vt:i4>
      </vt:variant>
      <vt:variant>
        <vt:lpstr>Embedded OLE Servers</vt:lpstr>
      </vt:variant>
      <vt:variant>
        <vt:i4>2</vt:i4>
      </vt:variant>
      <vt:variant>
        <vt:lpstr>Slide Titles</vt:lpstr>
      </vt:variant>
      <vt:variant>
        <vt:i4>47</vt:i4>
      </vt:variant>
    </vt:vector>
  </HeadingPairs>
  <TitlesOfParts>
    <vt:vector size="63" baseType="lpstr">
      <vt:lpstr>template</vt:lpstr>
      <vt:lpstr>Blank Presentation</vt:lpstr>
      <vt:lpstr>2_template</vt:lpstr>
      <vt:lpstr>calcm_template</vt:lpstr>
      <vt:lpstr>2_ecescreen</vt:lpstr>
      <vt:lpstr>DJB</vt:lpstr>
      <vt:lpstr>ecescreen</vt:lpstr>
      <vt:lpstr>3_ecescreen</vt:lpstr>
      <vt:lpstr>4_ecescreen</vt:lpstr>
      <vt:lpstr>5_ecescreen</vt:lpstr>
      <vt:lpstr>6_ecescreen</vt:lpstr>
      <vt:lpstr>7_ecescreen</vt:lpstr>
      <vt:lpstr>1_template</vt:lpstr>
      <vt:lpstr>Title &amp; Bullets</vt:lpstr>
      <vt:lpstr>Photo Editor Photo</vt:lpstr>
      <vt:lpstr>Corel PHOTO-PAINT X3 Image</vt:lpstr>
      <vt:lpstr>Computer Systems at CMU</vt:lpstr>
      <vt:lpstr>An Exciting and Collaborative Place to Fundamentally Change the Way Future Computing Systems are Designed</vt:lpstr>
      <vt:lpstr>Tons of Great People Doing Lots of Diverse, Evolving Work</vt:lpstr>
      <vt:lpstr>PowerPoint Presentation</vt:lpstr>
      <vt:lpstr>Computer Systems</vt:lpstr>
      <vt:lpstr>PowerPoint Presentation</vt:lpstr>
      <vt:lpstr>Collaboration is Natural at CMU</vt:lpstr>
      <vt:lpstr>A Personal Example</vt:lpstr>
      <vt:lpstr>Exciting Areas</vt:lpstr>
      <vt:lpstr>Cloud Computing (+Big Data)</vt:lpstr>
      <vt:lpstr>The Beginnings: PDL’s Data Center Observatory</vt:lpstr>
      <vt:lpstr>PowerPoint Presentation</vt:lpstr>
      <vt:lpstr>PDL Facts</vt:lpstr>
      <vt:lpstr>Faculty Associated with PDL</vt:lpstr>
      <vt:lpstr>Cloud and Big Data Research Themes</vt:lpstr>
      <vt:lpstr>Intel Science &amp; Technology Center for Cloud Computing (ISTC-CC)</vt:lpstr>
      <vt:lpstr>ISTC-CC Research Pillars Build Foundation</vt:lpstr>
      <vt:lpstr>PowerPoint Presentation</vt:lpstr>
      <vt:lpstr>CyLab </vt:lpstr>
      <vt:lpstr>PowerPoint Presentation</vt:lpstr>
      <vt:lpstr>CyLab Researchers &amp; Collaboration</vt:lpstr>
      <vt:lpstr>Cross-cutting Centers and Research</vt:lpstr>
      <vt:lpstr>Computer Architecture Lab at Carnegie Mellon </vt:lpstr>
      <vt:lpstr>PowerPoint Presentation</vt:lpstr>
      <vt:lpstr>Heterogeneous parallel architectures </vt:lpstr>
      <vt:lpstr>Enabling Ultra-Efficient (Visual) Search</vt:lpstr>
      <vt:lpstr>CoRAM Memory Architecture</vt:lpstr>
      <vt:lpstr>Spiral: Computers Programming Computers</vt:lpstr>
      <vt:lpstr>PowerPoint Presentation</vt:lpstr>
      <vt:lpstr>Diana Marculescu: Resource Mgmt. for Many-Core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CMU is a Great Research Environment:   Collaborative, Open, Broad</vt:lpstr>
      <vt:lpstr>Collaborative (and Social)</vt:lpstr>
      <vt:lpstr>PDL Retreat 2011</vt:lpstr>
      <vt:lpstr>Collaboration  High Impact   More Collaboration</vt:lpstr>
      <vt:lpstr>An Exciting and Collaborative Place to Fundamentally Change the Way Future Computer Systems are Designed</vt:lpstr>
      <vt:lpstr>Computer Systems at CMU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Darpa Presentation</dc:title>
  <dc:creator>ed</dc:creator>
  <cp:lastModifiedBy>Onur Mutlu</cp:lastModifiedBy>
  <cp:revision>4561</cp:revision>
  <dcterms:created xsi:type="dcterms:W3CDTF">2011-11-02T18:57:24Z</dcterms:created>
  <dcterms:modified xsi:type="dcterms:W3CDTF">2013-08-22T20:18:07Z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Tracking">
    <vt:lpwstr>false</vt:lpwstr>
  </property>
  <property fmtid="{D5CDD505-2E9C-101B-9397-08002B2CF9AE}" pid="3" name="Google.Documents.DocumentId">
    <vt:lpwstr>11L1CS3lWunNfTuci5gPLtht4ZjOn7gyfIKyZn-f7p20</vt:lpwstr>
  </property>
  <property fmtid="{D5CDD505-2E9C-101B-9397-08002B2CF9AE}" pid="4" name="Google.Documents.RevisionId">
    <vt:lpwstr>13701622749194124332</vt:lpwstr>
  </property>
  <property fmtid="{D5CDD505-2E9C-101B-9397-08002B2CF9AE}" pid="5" name="Google.Documents.PreviousRevisionId">
    <vt:lpwstr>17594234182614114890</vt:lpwstr>
  </property>
  <property fmtid="{D5CDD505-2E9C-101B-9397-08002B2CF9AE}" pid="6" name="Google.Documents.PluginVersion">
    <vt:lpwstr>2.0.2424.7283</vt:lpwstr>
  </property>
  <property fmtid="{D5CDD505-2E9C-101B-9397-08002B2CF9AE}" pid="7" name="Google.Documents.MergeIncapabilityFlags">
    <vt:i4>0</vt:i4>
  </property>
</Properties>
</file>